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media/image3.jpeg" ContentType="image/jpeg"/>
  <Override PartName="/ppt/media/image4.jpeg" ContentType="image/jpeg"/>
  <Override PartName="/ppt/media/image5.jpeg" ContentType="image/jpeg"/>
  <Override PartName="/ppt/charts/chart4.xml" ContentType="application/vnd.openxmlformats-officedocument.drawingml.chart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1pPr>
    <a:lvl2pPr marL="0" marR="0" indent="3429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2pPr>
    <a:lvl3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3pPr>
    <a:lvl4pPr marL="0" marR="0" indent="10287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4pPr>
    <a:lvl5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5pPr>
    <a:lvl6pPr marL="0" marR="0" indent="17145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6pPr>
    <a:lvl7pPr marL="0" marR="0" indent="2057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7pPr>
    <a:lvl8pPr marL="0" marR="0" indent="24003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8pPr>
    <a:lvl9pPr marL="0" marR="0" indent="2743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000000"/>
        </a:solidFill>
        <a:effectLst/>
        <a:uFillTx/>
        <a:latin typeface="Gill Sans"/>
        <a:ea typeface="Gill Sans"/>
        <a:cs typeface="Gill San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_rels/chart2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2.xlsx"/></Relationships>

</file>

<file path=ppt/charts/_rels/chart3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3.xlsx"/></Relationships>

</file>

<file path=ppt/charts/_rels/chart4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4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21631"/>
          <c:y val="0.0729963"/>
          <c:w val="0.922837"/>
          <c:h val="0.8202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/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FFFFFF"/>
                    </a:solidFill>
                    <a:effectLst>
                      <a:outerShdw sx="100000" sy="100000" kx="0" ky="0" algn="tl" rotWithShape="1" blurRad="63500" dist="38100" dir="5273901">
                        <a:srgbClr val="000000">
                          <a:alpha val="100000"/>
                        </a:srgbClr>
                      </a:outerShdw>
                    </a:effectLst>
                    <a:latin typeface="Helvetica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Sheet1!$A$2:$A$15</c:f>
              <c:strCach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</c:strCache>
            </c:strRef>
          </c:cat>
          <c:val>
            <c:numRef>
              <c:f>Sheet1!$B$2:$B$15</c:f>
              <c:numCache>
                <c:ptCount val="14"/>
                <c:pt idx="0">
                  <c:v>2.000000</c:v>
                </c:pt>
                <c:pt idx="1">
                  <c:v>2.000000</c:v>
                </c:pt>
                <c:pt idx="2">
                  <c:v>2.000000</c:v>
                </c:pt>
                <c:pt idx="3">
                  <c:v>4.000000</c:v>
                </c:pt>
                <c:pt idx="4">
                  <c:v>4.000000</c:v>
                </c:pt>
                <c:pt idx="5">
                  <c:v>2.000000</c:v>
                </c:pt>
                <c:pt idx="6">
                  <c:v>2.000000</c:v>
                </c:pt>
                <c:pt idx="7">
                  <c:v>2.000000</c:v>
                </c:pt>
                <c:pt idx="8">
                  <c:v>1.000000</c:v>
                </c:pt>
                <c:pt idx="9">
                  <c:v>2.000000</c:v>
                </c:pt>
                <c:pt idx="10">
                  <c:v>2.000000</c:v>
                </c:pt>
                <c:pt idx="11">
                  <c:v>3.000000</c:v>
                </c:pt>
                <c:pt idx="12">
                  <c:v>3.000000</c:v>
                </c:pt>
                <c:pt idx="13">
                  <c:v>2.000000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2"/>
        <c:crosses val="autoZero"/>
        <c:crossBetween val="between"/>
        <c:majorUnit val="1"/>
        <c:minorUnit val="0.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24552"/>
          <c:y val="0.0726667"/>
          <c:w val="0.870448"/>
          <c:h val="0.8209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/>
            </c:strRef>
          </c:tx>
          <c:spPr>
            <a:gradFill flip="none" rotWithShape="1">
              <a:gsLst>
                <a:gs pos="0">
                  <a:schemeClr val="accent1">
                    <a:satOff val="-3355"/>
                    <a:lumOff val="26614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FFFFFF"/>
                    </a:solidFill>
                    <a:effectLst>
                      <a:outerShdw sx="100000" sy="100000" kx="0" ky="0" algn="tl" rotWithShape="1" blurRad="63500" dist="38100" dir="5273901">
                        <a:srgbClr val="000000">
                          <a:alpha val="100000"/>
                        </a:srgbClr>
                      </a:outerShdw>
                    </a:effectLst>
                    <a:latin typeface="Helvetica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Sheet1!$A$2:$A$15</c:f>
              <c:strCache>
                <c:ptCount val="14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</c:strCache>
            </c:strRef>
          </c:cat>
          <c:val>
            <c:numRef>
              <c:f>Sheet1!$B$2:$B$15</c:f>
              <c:numCache>
                <c:ptCount val="14"/>
                <c:pt idx="0">
                  <c:v>3.000000</c:v>
                </c:pt>
                <c:pt idx="1">
                  <c:v>3.000000</c:v>
                </c:pt>
                <c:pt idx="2">
                  <c:v>3.000000</c:v>
                </c:pt>
                <c:pt idx="3">
                  <c:v>6.000000</c:v>
                </c:pt>
                <c:pt idx="4">
                  <c:v>3.000000</c:v>
                </c:pt>
                <c:pt idx="5">
                  <c:v>2.000000</c:v>
                </c:pt>
                <c:pt idx="6">
                  <c:v>7.000000</c:v>
                </c:pt>
                <c:pt idx="7">
                  <c:v>2.000000</c:v>
                </c:pt>
                <c:pt idx="8">
                  <c:v>2.000000</c:v>
                </c:pt>
                <c:pt idx="9">
                  <c:v>2.000000</c:v>
                </c:pt>
                <c:pt idx="10">
                  <c:v>0.000000</c:v>
                </c:pt>
                <c:pt idx="11">
                  <c:v>0.000000</c:v>
                </c:pt>
                <c:pt idx="12">
                  <c:v>0.000000</c:v>
                </c:pt>
                <c:pt idx="13">
                  <c:v>0.000000</c:v>
                </c:pt>
              </c:numCache>
            </c:numRef>
          </c:val>
        </c:ser>
        <c:gapWidth val="40"/>
        <c:overlap val="-1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3175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2"/>
        <c:crosses val="autoZero"/>
        <c:crossBetween val="between"/>
        <c:majorUnit val="1.75"/>
        <c:minorUnit val="0.87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725519"/>
          <c:y val="0.2007"/>
          <c:w val="0.900894"/>
          <c:h val="0.707576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/>
            </c:strRef>
          </c:tx>
          <c:spPr>
            <a:solidFill>
              <a:srgbClr val="FFFFFF"/>
            </a:solidFill>
            <a:ln w="12700" cap="flat">
              <a:noFill/>
              <a:prstDash val="solid"/>
              <a:miter lim="400000"/>
            </a:ln>
            <a:effectLst/>
          </c:spPr>
          <c:marker>
            <c:symbol val="square"/>
            <c:size val="10"/>
            <c:spPr>
              <a:solidFill>
                <a:srgbClr val="FFFFFF"/>
              </a:solidFill>
              <a:ln w="25400" cap="flat">
                <a:solidFill>
                  <a:srgbClr val="567691"/>
                </a:solidFill>
                <a:prstDash val="solid"/>
                <a:miter lim="400000"/>
              </a:ln>
              <a:effectLst/>
            </c:spPr>
          </c:marker>
          <c:dLbls>
            <c:numFmt formatCode="General" sourceLinked="0"/>
            <c:txPr>
              <a:bodyPr/>
              <a:lstStyle/>
              <a:p>
                <a:pPr>
                  <a:defRPr b="0" i="0" strike="noStrike" sz="1200" u="none">
                    <a:solidFill>
                      <a:srgbClr val="000000"/>
                    </a:solidFill>
                    <a:effectLst>
                      <a:outerShdw sx="100000" sy="100000" kx="0" ky="0" algn="tl" rotWithShape="1" blurRad="63500" dist="38100" dir="5273901">
                        <a:srgbClr val="000000">
                          <a:alpha val="100000"/>
                        </a:srgbClr>
                      </a:outerShdw>
                    </a:effectLst>
                    <a:latin typeface="Helvetica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xVal>
            <c:numRef>
              <c:f>Sheet1!$B$2:$B$35</c:f>
              <c:numCache>
                <c:ptCount val="33"/>
                <c:pt idx="1">
                  <c:v>0.000000</c:v>
                </c:pt>
                <c:pt idx="2">
                  <c:v>0.000000</c:v>
                </c:pt>
                <c:pt idx="3">
                  <c:v>1.000000</c:v>
                </c:pt>
                <c:pt idx="4">
                  <c:v>1.000000</c:v>
                </c:pt>
                <c:pt idx="5">
                  <c:v>2.000000</c:v>
                </c:pt>
                <c:pt idx="6">
                  <c:v>2.000000</c:v>
                </c:pt>
                <c:pt idx="7">
                  <c:v>3.000000</c:v>
                </c:pt>
                <c:pt idx="8">
                  <c:v>3.000000</c:v>
                </c:pt>
                <c:pt idx="9">
                  <c:v>3.000000</c:v>
                </c:pt>
                <c:pt idx="10">
                  <c:v>3.000000</c:v>
                </c:pt>
                <c:pt idx="11">
                  <c:v>4.000000</c:v>
                </c:pt>
                <c:pt idx="12">
                  <c:v>4.000000</c:v>
                </c:pt>
                <c:pt idx="13">
                  <c:v>4.000000</c:v>
                </c:pt>
                <c:pt idx="14">
                  <c:v>4.000000</c:v>
                </c:pt>
                <c:pt idx="15">
                  <c:v>5.000000</c:v>
                </c:pt>
                <c:pt idx="16">
                  <c:v>5.000000</c:v>
                </c:pt>
                <c:pt idx="17">
                  <c:v>6.000000</c:v>
                </c:pt>
                <c:pt idx="18">
                  <c:v>6.000000</c:v>
                </c:pt>
                <c:pt idx="19">
                  <c:v>7.000000</c:v>
                </c:pt>
                <c:pt idx="20">
                  <c:v>7.000000</c:v>
                </c:pt>
                <c:pt idx="21">
                  <c:v>8.000000</c:v>
                </c:pt>
                <c:pt idx="22">
                  <c:v>9.000000</c:v>
                </c:pt>
                <c:pt idx="23">
                  <c:v>9.000000</c:v>
                </c:pt>
                <c:pt idx="24">
                  <c:v>10.000000</c:v>
                </c:pt>
                <c:pt idx="25">
                  <c:v>10.000000</c:v>
                </c:pt>
                <c:pt idx="26">
                  <c:v>11.000000</c:v>
                </c:pt>
                <c:pt idx="27">
                  <c:v>11.000000</c:v>
                </c:pt>
                <c:pt idx="28">
                  <c:v>11.000000</c:v>
                </c:pt>
                <c:pt idx="29">
                  <c:v>12.000000</c:v>
                </c:pt>
                <c:pt idx="30">
                  <c:v>12.000000</c:v>
                </c:pt>
                <c:pt idx="31">
                  <c:v>12.000000</c:v>
                </c:pt>
                <c:pt idx="32">
                  <c:v>13.000000</c:v>
                </c:pt>
                <c:pt idx="33">
                  <c:v>13.000000</c:v>
                </c:pt>
              </c:numCache>
            </c:numRef>
          </c:xVal>
          <c:yVal>
            <c:numRef>
              <c:f>Sheet1!$C$2:$C$35</c:f>
              <c:numCache>
                <c:ptCount val="33"/>
                <c:pt idx="1">
                  <c:v>0.000000</c:v>
                </c:pt>
                <c:pt idx="2">
                  <c:v>9.000000</c:v>
                </c:pt>
                <c:pt idx="3">
                  <c:v>8.000000</c:v>
                </c:pt>
                <c:pt idx="4">
                  <c:v>1.000000</c:v>
                </c:pt>
                <c:pt idx="5">
                  <c:v>2.000000</c:v>
                </c:pt>
                <c:pt idx="6">
                  <c:v>7.000000</c:v>
                </c:pt>
                <c:pt idx="7">
                  <c:v>0.000000</c:v>
                </c:pt>
                <c:pt idx="8">
                  <c:v>3.000000</c:v>
                </c:pt>
                <c:pt idx="9">
                  <c:v>6.000000</c:v>
                </c:pt>
                <c:pt idx="10">
                  <c:v>9.000000</c:v>
                </c:pt>
                <c:pt idx="11">
                  <c:v>1.000000</c:v>
                </c:pt>
                <c:pt idx="12">
                  <c:v>4.000000</c:v>
                </c:pt>
                <c:pt idx="13">
                  <c:v>5.000000</c:v>
                </c:pt>
                <c:pt idx="14">
                  <c:v>8.000000</c:v>
                </c:pt>
                <c:pt idx="15">
                  <c:v>2.000000</c:v>
                </c:pt>
                <c:pt idx="16">
                  <c:v>7.000000</c:v>
                </c:pt>
                <c:pt idx="17">
                  <c:v>3.000000</c:v>
                </c:pt>
                <c:pt idx="18">
                  <c:v>6.000000</c:v>
                </c:pt>
                <c:pt idx="19">
                  <c:v>4.000000</c:v>
                </c:pt>
                <c:pt idx="20">
                  <c:v>5.000000</c:v>
                </c:pt>
                <c:pt idx="21">
                  <c:v>4.000000</c:v>
                </c:pt>
                <c:pt idx="22">
                  <c:v>3.000000</c:v>
                </c:pt>
                <c:pt idx="23">
                  <c:v>6.000000</c:v>
                </c:pt>
                <c:pt idx="24">
                  <c:v>2.000000</c:v>
                </c:pt>
                <c:pt idx="25">
                  <c:v>6.000000</c:v>
                </c:pt>
                <c:pt idx="26">
                  <c:v>1.000000</c:v>
                </c:pt>
                <c:pt idx="27">
                  <c:v>3.000000</c:v>
                </c:pt>
                <c:pt idx="28">
                  <c:v>6.000000</c:v>
                </c:pt>
                <c:pt idx="29">
                  <c:v>0.000000</c:v>
                </c:pt>
                <c:pt idx="30">
                  <c:v>3.000000</c:v>
                </c:pt>
                <c:pt idx="31">
                  <c:v>6.000000</c:v>
                </c:pt>
                <c:pt idx="32">
                  <c:v>3.000000</c:v>
                </c:pt>
                <c:pt idx="33">
                  <c:v>6.000000</c:v>
                </c:pt>
              </c:numCache>
            </c:numRef>
          </c:yVal>
          <c:smooth val="0"/>
        </c:ser>
        <c:axId val="2094734552"/>
        <c:axId val="2094734553"/>
      </c:scatterChart>
      <c:valAx>
        <c:axId val="2094734552"/>
        <c:scaling>
          <c:orientation val="minMax"/>
          <c:max val="14"/>
          <c:min val="0"/>
        </c:scaling>
        <c:delete val="0"/>
        <c:axPos val="b"/>
        <c:majorGridlines>
          <c:spPr>
            <a:ln w="12700" cap="flat">
              <a:solidFill>
                <a:srgbClr val="D5D5D5"/>
              </a:solidFill>
              <a:prstDash val="solid"/>
              <a:miter lim="400000"/>
            </a:ln>
          </c:spPr>
        </c:majorGridlines>
        <c:minorGridlines>
          <c:spPr>
            <a:ln w="12700" cap="flat">
              <a:solidFill>
                <a:srgbClr val="DDDDDD"/>
              </a:solidFill>
              <a:prstDash val="solid"/>
              <a:miter lim="400000"/>
            </a:ln>
          </c:spPr>
        </c:min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3"/>
        <c:crosses val="autoZero"/>
        <c:crossBetween val="between"/>
      </c:valAx>
      <c:valAx>
        <c:axId val="2094734553"/>
        <c:scaling>
          <c:orientation val="minMax"/>
          <c:max val="9"/>
          <c:min val="0"/>
        </c:scaling>
        <c:delete val="0"/>
        <c:axPos val="l"/>
        <c:majorGridlines>
          <c:spPr>
            <a:ln w="3175" cap="flat">
              <a:solidFill>
                <a:srgbClr val="D6D6D6"/>
              </a:solidFill>
              <a:prstDash val="solid"/>
              <a:miter lim="400000"/>
            </a:ln>
          </c:spPr>
        </c:majorGridlines>
        <c:minorGridlines>
          <c:spPr>
            <a:ln w="6350" cap="flat">
              <a:solidFill>
                <a:srgbClr val="BFBFBF"/>
              </a:solidFill>
              <a:prstDash val="solid"/>
              <a:miter lim="400000"/>
            </a:ln>
          </c:spPr>
        </c:minorGridlines>
        <c:numFmt formatCode="General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1000" u="none">
                <a:solidFill>
                  <a:srgbClr val="000000"/>
                </a:solidFill>
                <a:latin typeface="Helvetica"/>
              </a:defRPr>
            </a:pPr>
          </a:p>
        </c:txPr>
        <c:crossAx val="2094734552"/>
        <c:crosses val="autoZero"/>
        <c:crossBetween val="between"/>
        <c:majorUnit val="1"/>
        <c:minorUnit val="0.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3664"/>
          <c:y val="0"/>
          <c:w val="0.912657"/>
          <c:h val="0.08837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000" u="none">
              <a:solidFill>
                <a:srgbClr val="000000"/>
              </a:solidFill>
              <a:latin typeface="Helvetica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108476"/>
          <c:y val="0.145841"/>
          <c:w val="0.864687"/>
          <c:h val="0.678249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Shared-Mem</c:v>
                </c:pt>
              </c:strCache>
            </c:strRef>
          </c:tx>
          <c:spPr>
            <a:solidFill>
              <a:srgbClr val="FFFFFF"/>
            </a:solidFill>
            <a:ln w="76200" cap="flat">
              <a:solidFill>
                <a:schemeClr val="accent1">
                  <a:satOff val="-3355"/>
                  <a:lumOff val="26614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1">
                    <a:satOff val="-3355"/>
                    <a:lumOff val="26614"/>
                  </a:schemeClr>
                </a:solidFill>
                <a:prstDash val="solid"/>
                <a:miter lim="400000"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N2</c:v>
                </c:pt>
                <c:pt idx="1">
                  <c:v>N4</c:v>
                </c:pt>
                <c:pt idx="2">
                  <c:v>N8</c:v>
                </c:pt>
                <c:pt idx="3">
                  <c:v>N16</c:v>
                </c:pt>
              </c:strCache>
            </c:strRef>
          </c:cat>
          <c:val>
            <c:numRef>
              <c:f>Sheet1!$B$2:$E$2</c:f>
              <c:numCache>
                <c:ptCount val="4"/>
                <c:pt idx="0">
                  <c:v>1.530000</c:v>
                </c:pt>
                <c:pt idx="1">
                  <c:v>2.370000</c:v>
                </c:pt>
                <c:pt idx="2">
                  <c:v>3.260000</c:v>
                </c:pt>
                <c:pt idx="3">
                  <c:v>3.250000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DC</c:v>
                </c:pt>
              </c:strCache>
            </c:strRef>
          </c:tx>
          <c:spPr>
            <a:solidFill>
              <a:srgbClr val="FFFFFF"/>
            </a:solidFill>
            <a:ln w="76200" cap="flat"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2">
                    <a:hueOff val="-2473792"/>
                    <a:satOff val="-50209"/>
                    <a:lumOff val="23543"/>
                  </a:schemeClr>
                </a:solidFill>
                <a:prstDash val="solid"/>
                <a:miter lim="400000"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N2</c:v>
                </c:pt>
                <c:pt idx="1">
                  <c:v>N4</c:v>
                </c:pt>
                <c:pt idx="2">
                  <c:v>N8</c:v>
                </c:pt>
                <c:pt idx="3">
                  <c:v>N16</c:v>
                </c:pt>
              </c:strCache>
            </c:strRef>
          </c:cat>
          <c:val>
            <c:numRef>
              <c:f>Sheet1!$B$3:$E$3</c:f>
              <c:numCache>
                <c:ptCount val="4"/>
                <c:pt idx="0">
                  <c:v>1.860000</c:v>
                </c:pt>
                <c:pt idx="1">
                  <c:v>3.210000</c:v>
                </c:pt>
                <c:pt idx="2">
                  <c:v>4.890000</c:v>
                </c:pt>
                <c:pt idx="3">
                  <c:v>6.320000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newWorkpool</c:v>
                </c:pt>
              </c:strCache>
            </c:strRef>
          </c:tx>
          <c:spPr>
            <a:solidFill>
              <a:srgbClr val="FFFFFF"/>
            </a:solidFill>
            <a:ln w="76200" cap="flat">
              <a:solidFill>
                <a:schemeClr val="accent3">
                  <a:hueOff val="136526"/>
                  <a:satOff val="23858"/>
                  <a:lumOff val="7773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3">
                    <a:hueOff val="136526"/>
                    <a:satOff val="23858"/>
                    <a:lumOff val="7773"/>
                  </a:schemeClr>
                </a:solidFill>
                <a:prstDash val="solid"/>
                <a:miter lim="400000"/>
              </a:ln>
              <a:effectLst/>
            </c:spPr>
          </c:marker>
          <c:dLbls>
            <c:numFmt formatCode="#,##0" sourceLinked="0"/>
            <c:txPr>
              <a:bodyPr/>
              <a:lstStyle/>
              <a:p>
                <a:pPr>
                  <a:defRPr b="0" i="0" strike="noStrike" sz="2600" u="none">
                    <a:solidFill>
                      <a:srgbClr val="000000"/>
                    </a:solidFill>
                    <a:latin typeface="Helvetica Neue"/>
                  </a:defRPr>
                </a:pPr>
              </a:p>
            </c:txPr>
            <c:dLblPos val="b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Sheet1!$B$1:$E$1</c:f>
              <c:strCache>
                <c:ptCount val="4"/>
                <c:pt idx="0">
                  <c:v>N2</c:v>
                </c:pt>
                <c:pt idx="1">
                  <c:v>N4</c:v>
                </c:pt>
                <c:pt idx="2">
                  <c:v>N8</c:v>
                </c:pt>
                <c:pt idx="3">
                  <c:v>N16</c:v>
                </c:pt>
              </c:strCache>
            </c:strRef>
          </c:cat>
          <c:val>
            <c:numRef>
              <c:f>Sheet1!$B$4:$E$4</c:f>
              <c:numCache>
                <c:ptCount val="4"/>
                <c:pt idx="0">
                  <c:v>1.890000</c:v>
                </c:pt>
                <c:pt idx="1">
                  <c:v>3.330000</c:v>
                </c:pt>
                <c:pt idx="2">
                  <c:v>4.410000</c:v>
                </c:pt>
                <c:pt idx="3">
                  <c:v>7.750000</c:v>
                </c:pt>
              </c:numCache>
            </c:numRef>
          </c:val>
          <c:smooth val="0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majorGridlines>
          <c:spPr>
            <a:ln w="12700" cap="flat">
              <a:solidFill>
                <a:srgbClr val="929292"/>
              </a:solidFill>
              <a:custDash>
                <a:ds d="100000" sp="200000"/>
              </a:custDash>
              <a:miter lim="400000"/>
            </a:ln>
          </c:spPr>
        </c:majorGridlines>
        <c:title>
          <c:tx>
            <c:rich>
              <a:bodyPr rot="0"/>
              <a:lstStyle/>
              <a:p>
                <a:pPr>
                  <a:defRPr b="0" i="0" strike="noStrike" sz="3000" u="non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b="0" i="0" strike="noStrike" sz="3000" u="none">
                    <a:solidFill>
                      <a:srgbClr val="000000"/>
                    </a:solidFill>
                    <a:latin typeface="Helvetica Neue"/>
                  </a:rPr>
                  <a:t>Number of Cores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0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c:spPr>
        </c:majorGridlines>
        <c:title>
          <c:tx>
            <c:rich>
              <a:bodyPr rot="-5400000"/>
              <a:lstStyle/>
              <a:p>
                <a:pPr>
                  <a:defRPr b="0" i="0" strike="noStrike" sz="3000" u="none">
                    <a:solidFill>
                      <a:srgbClr val="000000"/>
                    </a:solidFill>
                    <a:latin typeface="Helvetica Neue"/>
                  </a:defRPr>
                </a:pPr>
                <a:r>
                  <a:rPr b="0" i="0" strike="noStrike" sz="3000" u="none">
                    <a:solidFill>
                      <a:srgbClr val="000000"/>
                    </a:solidFill>
                    <a:latin typeface="Helvetica Neue"/>
                  </a:rPr>
                  <a:t>Speedup</a:t>
                </a:r>
              </a:p>
            </c:rich>
          </c:tx>
          <c:layout/>
          <c:overlay val="1"/>
        </c:title>
        <c:numFmt formatCode="General" sourceLinked="0"/>
        <c:majorTickMark val="none"/>
        <c:minorTickMark val="none"/>
        <c:tickLblPos val="nextTo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0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midCat"/>
        <c:majorUnit val="2"/>
        <c:minorUnit val="1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784442"/>
          <c:y val="0"/>
          <c:w val="0.871752"/>
          <c:h val="0.078578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2200" u="none">
              <a:solidFill>
                <a:srgbClr val="000000"/>
              </a:solidFill>
              <a:latin typeface="Helvetica Neue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>
            <p:ph type="title"/>
          </p:nvPr>
        </p:nvSpPr>
        <p:spPr>
          <a:xfrm>
            <a:off x="1270000" y="2857500"/>
            <a:ext cx="10464800" cy="3302000"/>
          </a:xfrm>
          <a:prstGeom prst="rect">
            <a:avLst/>
          </a:prstGeom>
        </p:spPr>
        <p:txBody>
          <a:bodyPr/>
          <a:lstStyle>
            <a:lvl1pPr>
              <a:defRPr sz="6400"/>
            </a:lvl1pPr>
          </a:lstStyle>
          <a:p>
            <a:pPr/>
            <a:r>
              <a:t>Title Text</a:t>
            </a:r>
          </a:p>
        </p:txBody>
      </p:sp>
      <p:sp>
        <p:nvSpPr>
          <p:cNvPr id="15" name="Shape 15"/>
          <p:cNvSpPr/>
          <p:nvPr>
            <p:ph type="body" sz="quarter" idx="1"/>
          </p:nvPr>
        </p:nvSpPr>
        <p:spPr>
          <a:xfrm>
            <a:off x="1270000" y="7099300"/>
            <a:ext cx="10464800" cy="11303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>
              <a:spcBef>
                <a:spcPts val="0"/>
              </a:spcBef>
              <a:buSzTx/>
              <a:buNone/>
              <a:defRPr>
                <a:latin typeface="Gill Sans"/>
                <a:ea typeface="Gill Sans"/>
                <a:cs typeface="Gill Sans"/>
                <a:sym typeface="Gill Sans"/>
              </a:defRPr>
            </a:lvl2pPr>
            <a:lvl3pPr marL="0" indent="0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>
              <a:spcBef>
                <a:spcPts val="0"/>
              </a:spcBef>
              <a:buSzTx/>
              <a:buNone/>
              <a:defRPr sz="2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hape 1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4" name="Shape 94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3" name="Shape 103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 algn="ctr">
              <a:defRPr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04" name="Shape 104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" name="Shape 10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type="pic" sz="quarter" idx="13"/>
          </p:nvPr>
        </p:nvSpPr>
        <p:spPr>
          <a:xfrm>
            <a:off x="7124700" y="1968500"/>
            <a:ext cx="4216400" cy="5626100"/>
          </a:xfrm>
          <a:prstGeom prst="rect">
            <a:avLst/>
          </a:prstGeom>
          <a:ln w="25400"/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13" name="Shape 113"/>
          <p:cNvSpPr/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 algn="ctr">
              <a:defRPr sz="7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4" name="Shape 114"/>
          <p:cNvSpPr/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>
              <a:spcBef>
                <a:spcPts val="0"/>
              </a:spcBef>
              <a:buSzTx/>
              <a:buNone/>
              <a:defRPr sz="34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hape 11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pic" sz="quarter" idx="13"/>
          </p:nvPr>
        </p:nvSpPr>
        <p:spPr>
          <a:xfrm>
            <a:off x="7175500" y="2882900"/>
            <a:ext cx="4102100" cy="54737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3" name="Shape 123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4" name="Shape 124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56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701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145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90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5" name="Shape 1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3" name="Shape 133"/>
          <p:cNvSpPr/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56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701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145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90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4" name="Shape 13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Shape 142"/>
          <p:cNvSpPr/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 anchor="ctr"/>
          <a:lstStyle>
            <a:lvl1pPr marL="812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56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701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145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90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hape 14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51" name="Shape 15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hape 15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0" name="Shape 1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hape 1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69" name="Shape 16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hape 17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9537700" y="165100"/>
            <a:ext cx="2819400" cy="927100"/>
          </a:xfrm>
          <a:prstGeom prst="rect">
            <a:avLst/>
          </a:prstGeom>
          <a:solidFill>
            <a:srgbClr val="58596B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76200" dir="234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78" name="Shape 178"/>
          <p:cNvSpPr/>
          <p:nvPr/>
        </p:nvSpPr>
        <p:spPr>
          <a:xfrm>
            <a:off x="520700" y="1028700"/>
            <a:ext cx="8915400" cy="76200"/>
          </a:xfrm>
          <a:prstGeom prst="rect">
            <a:avLst/>
          </a:prstGeom>
          <a:gradFill>
            <a:gsLst>
              <a:gs pos="0">
                <a:srgbClr val="FFFFFF"/>
              </a:gs>
              <a:gs pos="44962">
                <a:srgbClr val="ACACB5"/>
              </a:gs>
              <a:gs pos="100000">
                <a:srgbClr val="58596B"/>
              </a:gs>
            </a:gsLst>
            <a:path>
              <a:fillToRect l="50000" t="50000" r="50000" b="50000"/>
            </a:path>
          </a:gradFill>
          <a:ln w="12700">
            <a:miter lim="400000"/>
          </a:ln>
          <a:effectLst>
            <a:outerShdw sx="100000" sy="100000" kx="0" ky="0" algn="b" rotWithShape="0" blurRad="38100" dist="76200" dir="234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179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5975" y="282575"/>
            <a:ext cx="2508250" cy="714376"/>
          </a:xfrm>
          <a:prstGeom prst="rect">
            <a:avLst/>
          </a:prstGeom>
          <a:ln w="12700"/>
        </p:spPr>
      </p:pic>
      <p:sp>
        <p:nvSpPr>
          <p:cNvPr id="180" name="Shape 18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81" name="Shape 181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hape 18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4" name="Shape 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hape 2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/>
          <p:nvPr/>
        </p:nvSpPr>
        <p:spPr>
          <a:xfrm>
            <a:off x="279400" y="190500"/>
            <a:ext cx="12433300" cy="927100"/>
          </a:xfrm>
          <a:prstGeom prst="rect">
            <a:avLst/>
          </a:prstGeom>
          <a:gradFill>
            <a:gsLst>
              <a:gs pos="0">
                <a:srgbClr val="58596B"/>
              </a:gs>
              <a:gs pos="92517">
                <a:srgbClr val="ACACB5"/>
              </a:gs>
              <a:gs pos="100000">
                <a:srgbClr val="FFFFFF"/>
              </a:gs>
            </a:gsLst>
            <a:lin ang="10380000"/>
          </a:gra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76200" dir="234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33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93275" y="307975"/>
            <a:ext cx="2508250" cy="714376"/>
          </a:xfrm>
          <a:prstGeom prst="rect">
            <a:avLst/>
          </a:prstGeom>
          <a:ln w="12700"/>
        </p:spPr>
      </p:pic>
      <p:sp>
        <p:nvSpPr>
          <p:cNvPr id="34" name="Shape 34"/>
          <p:cNvSpPr/>
          <p:nvPr/>
        </p:nvSpPr>
        <p:spPr>
          <a:xfrm>
            <a:off x="5867400" y="4241800"/>
            <a:ext cx="1270000" cy="1270000"/>
          </a:xfrm>
          <a:prstGeom prst="rect">
            <a:avLst/>
          </a:prstGeom>
          <a:blipFill>
            <a:blip r:embed="rId3"/>
          </a:blip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" name="Shape 35"/>
          <p:cNvSpPr/>
          <p:nvPr>
            <p:ph type="title"/>
          </p:nvPr>
        </p:nvSpPr>
        <p:spPr>
          <a:xfrm>
            <a:off x="482600" y="101600"/>
            <a:ext cx="10464800" cy="10922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6" name="Shape 36"/>
          <p:cNvSpPr/>
          <p:nvPr>
            <p:ph type="body" idx="1"/>
          </p:nvPr>
        </p:nvSpPr>
        <p:spPr>
          <a:xfrm>
            <a:off x="622300" y="2743200"/>
            <a:ext cx="10464800" cy="5715000"/>
          </a:xfrm>
          <a:prstGeom prst="rect">
            <a:avLst/>
          </a:prstGeom>
        </p:spPr>
        <p:txBody>
          <a:bodyPr anchor="ctr"/>
          <a:lstStyle>
            <a:lvl1pPr marL="889000" indent="-571500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4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4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4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>
              <a:spcBef>
                <a:spcPts val="24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" name="Shape 3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5" name="Shape 45"/>
          <p:cNvSpPr/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/>
          <a:lstStyle>
            <a:lvl1pPr marL="812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  <a:lvl2pPr marL="1256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2pPr>
            <a:lvl3pPr marL="1701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3pPr>
            <a:lvl4pPr marL="21456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4pPr>
            <a:lvl5pPr marL="2590120" indent="-494620">
              <a:spcBef>
                <a:spcPts val="3800"/>
              </a:spcBef>
              <a:defRPr sz="3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 anchor="ctr"/>
          <a:lstStyle>
            <a:lvl1pPr marL="889000" indent="-571500">
              <a:spcBef>
                <a:spcPts val="48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>
              <a:spcBef>
                <a:spcPts val="4800"/>
              </a:spcBef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69" name="Shape 6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77" name="Shape 77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/>
          <p:nvPr>
            <p:ph type="pic" sz="half" idx="13"/>
          </p:nvPr>
        </p:nvSpPr>
        <p:spPr>
          <a:xfrm>
            <a:off x="2438400" y="1638300"/>
            <a:ext cx="8128000" cy="45593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5" name="Shape 85"/>
          <p:cNvSpPr/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anchor="ctr"/>
          <a:lstStyle>
            <a:lvl1pPr algn="ctr">
              <a:defRPr sz="8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9537700" y="165100"/>
            <a:ext cx="2819400" cy="927100"/>
          </a:xfrm>
          <a:prstGeom prst="rect">
            <a:avLst/>
          </a:prstGeom>
          <a:solidFill>
            <a:srgbClr val="58596B"/>
          </a:solidFill>
          <a:ln w="635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76200" dir="234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" name="Shape 3"/>
          <p:cNvSpPr/>
          <p:nvPr/>
        </p:nvSpPr>
        <p:spPr>
          <a:xfrm>
            <a:off x="520700" y="1028700"/>
            <a:ext cx="8915400" cy="76200"/>
          </a:xfrm>
          <a:prstGeom prst="rect">
            <a:avLst/>
          </a:prstGeom>
          <a:gradFill>
            <a:gsLst>
              <a:gs pos="0">
                <a:srgbClr val="FFFFFF"/>
              </a:gs>
              <a:gs pos="44962">
                <a:srgbClr val="ACACB5"/>
              </a:gs>
              <a:gs pos="100000">
                <a:srgbClr val="58596B"/>
              </a:gs>
            </a:gsLst>
            <a:path>
              <a:fillToRect l="50000" t="50000" r="50000" b="50000"/>
            </a:path>
          </a:gradFill>
          <a:ln w="12700">
            <a:miter lim="400000"/>
          </a:ln>
          <a:effectLst>
            <a:outerShdw sx="100000" sy="100000" kx="0" ky="0" algn="b" rotWithShape="0" blurRad="38100" dist="76200" dir="234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4" name="image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5975" y="282575"/>
            <a:ext cx="2508250" cy="714376"/>
          </a:xfrm>
          <a:prstGeom prst="rect">
            <a:avLst/>
          </a:prstGeom>
          <a:ln w="12700"/>
        </p:spPr>
      </p:pic>
      <p:sp>
        <p:nvSpPr>
          <p:cNvPr id="5" name="Shape 5"/>
          <p:cNvSpPr/>
          <p:nvPr>
            <p:ph type="title"/>
          </p:nvPr>
        </p:nvSpPr>
        <p:spPr>
          <a:xfrm>
            <a:off x="482600" y="254000"/>
            <a:ext cx="10464800" cy="1092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/>
            <a:r>
              <a:t>Title Text</a:t>
            </a:r>
          </a:p>
        </p:txBody>
      </p:sp>
      <p:sp>
        <p:nvSpPr>
          <p:cNvPr id="6" name="Shape 6"/>
          <p:cNvSpPr/>
          <p:nvPr>
            <p:ph type="body" idx="1"/>
          </p:nvPr>
        </p:nvSpPr>
        <p:spPr>
          <a:xfrm>
            <a:off x="622300" y="1803400"/>
            <a:ext cx="10464800" cy="6654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2pPr marL="914400" indent="-457200">
              <a:spcBef>
                <a:spcPts val="1200"/>
              </a:spcBef>
              <a:defRPr sz="2400"/>
            </a:lvl2pPr>
            <a:lvl3pPr marL="1600200" indent="-685800">
              <a:spcBef>
                <a:spcPts val="1000"/>
              </a:spcBef>
              <a:defRPr sz="1800"/>
            </a:lvl3pPr>
            <a:lvl4pPr marL="2286000" indent="-685800">
              <a:spcBef>
                <a:spcPts val="800"/>
              </a:spcBef>
              <a:defRPr sz="1800"/>
            </a:lvl4pPr>
            <a:lvl5pPr marL="2667000" indent="-571500">
              <a:spcBef>
                <a:spcPts val="800"/>
              </a:spcBef>
              <a:defRPr sz="1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hape 7"/>
          <p:cNvSpPr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90600" marR="0" indent="-5334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981200" marR="0" indent="-10668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667000" marR="0" indent="-10668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984500" marR="0" indent="-8890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340100" marR="0" indent="-8890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695700" marR="0" indent="-8890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051300" marR="0" indent="-8890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406900" marR="0" indent="-889000" algn="l" defTabSz="584200" latinLnBrk="0">
        <a:lnSpc>
          <a:spcPct val="100000"/>
        </a:lnSpc>
        <a:spcBef>
          <a:spcPts val="24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"/><Relationship Id="rId3" Type="http://schemas.openxmlformats.org/officeDocument/2006/relationships/image" Target="../media/image4.tif"/><Relationship Id="rId4" Type="http://schemas.openxmlformats.org/officeDocument/2006/relationships/image" Target="../media/image14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"/><Relationship Id="rId3" Type="http://schemas.openxmlformats.org/officeDocument/2006/relationships/image" Target="../media/image6.tif"/><Relationship Id="rId4" Type="http://schemas.openxmlformats.org/officeDocument/2006/relationships/image" Target="../media/image1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7.tif"/><Relationship Id="rId4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Relationship Id="rId4" Type="http://schemas.openxmlformats.org/officeDocument/2006/relationships/image" Target="../media/image24.pn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5.png"/><Relationship Id="rId4" Type="http://schemas.openxmlformats.org/officeDocument/2006/relationships/image" Target="../media/image24.png"/><Relationship Id="rId5" Type="http://schemas.openxmlformats.org/officeDocument/2006/relationships/image" Target="../media/image27.pn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.png"/><Relationship Id="rId3" Type="http://schemas.openxmlformats.org/officeDocument/2006/relationships/image" Target="../media/image35.png"/><Relationship Id="rId4" Type="http://schemas.openxmlformats.org/officeDocument/2006/relationships/image" Target="../media/image34.png"/><Relationship Id="rId5" Type="http://schemas.openxmlformats.org/officeDocument/2006/relationships/image" Target="../media/image38.png"/><Relationship Id="rId6" Type="http://schemas.openxmlformats.org/officeDocument/2006/relationships/image" Target="../media/image44.pn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5.pn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6.pn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47.pn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chart" Target="../charts/chart4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2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2.tif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Relationship Id="rId4" Type="http://schemas.openxmlformats.org/officeDocument/2006/relationships/chart" Target="../charts/chart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45352" y="2709638"/>
            <a:ext cx="9617287" cy="4804565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>
            <p:ph type="ctrTitle"/>
          </p:nvPr>
        </p:nvSpPr>
        <p:spPr>
          <a:xfrm>
            <a:off x="952500" y="863600"/>
            <a:ext cx="10464800" cy="3962400"/>
          </a:xfrm>
          <a:prstGeom prst="rect">
            <a:avLst/>
          </a:prstGeom>
        </p:spPr>
        <p:txBody>
          <a:bodyPr/>
          <a:lstStyle/>
          <a:p>
            <a:pPr>
              <a:defRPr sz="5400"/>
            </a:pPr>
            <a:r>
              <a:t>Skeletons for </a:t>
            </a:r>
            <a:br/>
            <a:r>
              <a:t>Parallel Scientific Computing</a:t>
            </a:r>
          </a:p>
        </p:txBody>
      </p:sp>
      <p:sp>
        <p:nvSpPr>
          <p:cNvPr id="193" name="Shape 193"/>
          <p:cNvSpPr/>
          <p:nvPr>
            <p:ph type="subTitle" sz="quarter" idx="1"/>
          </p:nvPr>
        </p:nvSpPr>
        <p:spPr>
          <a:xfrm>
            <a:off x="990600" y="7437966"/>
            <a:ext cx="10464800" cy="2101637"/>
          </a:xfrm>
          <a:prstGeom prst="rect">
            <a:avLst/>
          </a:prstGeom>
        </p:spPr>
        <p:txBody>
          <a:bodyPr/>
          <a:lstStyle/>
          <a:p>
            <a:pPr/>
            <a:r>
              <a:t>David Duke</a:t>
            </a:r>
          </a:p>
          <a:p>
            <a:pPr>
              <a:defRPr sz="1800"/>
            </a:pPr>
          </a:p>
          <a:p>
            <a:pPr>
              <a:defRPr sz="1800"/>
            </a:pPr>
            <a:r>
              <a:t>Computational Science and Engineering Group</a:t>
            </a:r>
          </a:p>
          <a:p>
            <a:pPr>
              <a:defRPr sz="1800"/>
            </a:pPr>
            <a:r>
              <a:t>School of Computing</a:t>
            </a:r>
          </a:p>
          <a:p>
            <a:pPr>
              <a:defRPr sz="1800"/>
            </a:pPr>
            <a:r>
              <a:t>University of Leeds, UK</a:t>
            </a:r>
          </a:p>
        </p:txBody>
      </p:sp>
      <p:sp>
        <p:nvSpPr>
          <p:cNvPr id="194" name="Shape 194"/>
          <p:cNvSpPr/>
          <p:nvPr/>
        </p:nvSpPr>
        <p:spPr>
          <a:xfrm>
            <a:off x="357898" y="2569633"/>
            <a:ext cx="708903" cy="409232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Continuous scatterplots</a:t>
            </a:r>
          </a:p>
        </p:txBody>
      </p:sp>
      <p:grpSp>
        <p:nvGrpSpPr>
          <p:cNvPr id="295" name="Group 295"/>
          <p:cNvGrpSpPr/>
          <p:nvPr/>
        </p:nvGrpSpPr>
        <p:grpSpPr>
          <a:xfrm>
            <a:off x="7332924" y="1466849"/>
            <a:ext cx="5448736" cy="3197864"/>
            <a:chOff x="0" y="0"/>
            <a:chExt cx="5448734" cy="3197862"/>
          </a:xfrm>
        </p:grpSpPr>
        <p:pic>
          <p:nvPicPr>
            <p:cNvPr id="293" name="pasted-image.ti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442546" cy="1582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94" name="pasted-image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3025" y="1551502"/>
              <a:ext cx="5435710" cy="16463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96" name="Shape 296"/>
          <p:cNvSpPr/>
          <p:nvPr/>
        </p:nvSpPr>
        <p:spPr>
          <a:xfrm>
            <a:off x="7362490" y="4707839"/>
            <a:ext cx="5306592" cy="503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Bachthaler &amp; Weiskopf, Continuous Scatterplots, IEEE TVCG 14(6), 2008</a:t>
            </a:r>
          </a:p>
        </p:txBody>
      </p:sp>
      <p:pic>
        <p:nvPicPr>
          <p:cNvPr id="297" name="fiber bon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5411" y="5579434"/>
            <a:ext cx="11847139" cy="3846239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 298"/>
          <p:cNvSpPr/>
          <p:nvPr/>
        </p:nvSpPr>
        <p:spPr>
          <a:xfrm>
            <a:off x="897694" y="4885639"/>
            <a:ext cx="4849094" cy="503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Carr, Geng, Tierny, Chattopadhyay &amp; Knoll, Fiber Surfaces: Generalizing Isosurfaces to Bivariate Data, Eurovis, 2015.</a:t>
            </a:r>
          </a:p>
        </p:txBody>
      </p:sp>
      <p:sp>
        <p:nvSpPr>
          <p:cNvPr id="299" name="Shape 299"/>
          <p:cNvSpPr/>
          <p:nvPr>
            <p:ph type="body" sz="quarter" idx="1"/>
          </p:nvPr>
        </p:nvSpPr>
        <p:spPr>
          <a:xfrm>
            <a:off x="622300" y="1586210"/>
            <a:ext cx="6167736" cy="3072210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Scientific data are discrete samples of a continuous field</a:t>
            </a:r>
          </a:p>
          <a:p>
            <a:pPr>
              <a:defRPr sz="2400"/>
            </a:pPr>
            <a:r>
              <a:t>Discrete scatterplots miss important detail: the "bits between the samples"!</a:t>
            </a:r>
          </a:p>
          <a:p>
            <a:pPr>
              <a:defRPr sz="2400"/>
            </a:pPr>
            <a:r>
              <a:t>Useful!   But the result is an image, not an abstraction.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Shape 3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Introducing scalar topology</a:t>
            </a:r>
          </a:p>
        </p:txBody>
      </p:sp>
      <p:sp>
        <p:nvSpPr>
          <p:cNvPr id="302" name="Shape 302"/>
          <p:cNvSpPr/>
          <p:nvPr>
            <p:ph type="body" sz="half" idx="1"/>
          </p:nvPr>
        </p:nvSpPr>
        <p:spPr>
          <a:xfrm>
            <a:off x="622300" y="1803400"/>
            <a:ext cx="7602290" cy="6654800"/>
          </a:xfrm>
          <a:prstGeom prst="rect">
            <a:avLst/>
          </a:prstGeom>
        </p:spPr>
        <p:txBody>
          <a:bodyPr/>
          <a:lstStyle/>
          <a:p>
            <a:pPr/>
            <a:r>
              <a:t>Rubber-sheet geometry</a:t>
            </a:r>
          </a:p>
          <a:p>
            <a:pPr>
              <a:spcBef>
                <a:spcPts val="1200"/>
              </a:spcBef>
            </a:pPr>
            <a:r>
              <a:t>Captures properties unchanged under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continuous deformation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affine transformation</a:t>
            </a:r>
          </a:p>
        </p:txBody>
      </p:sp>
      <p:pic>
        <p:nvPicPr>
          <p:cNvPr id="303" name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9074" y="3919937"/>
            <a:ext cx="6220847" cy="513203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image2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177390" y="1346200"/>
            <a:ext cx="3598810" cy="2692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image3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496131" y="4178300"/>
            <a:ext cx="2886369" cy="2429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852053" y="7062668"/>
            <a:ext cx="2403447" cy="2435071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Shape 307"/>
          <p:cNvSpPr/>
          <p:nvPr/>
        </p:nvSpPr>
        <p:spPr>
          <a:xfrm>
            <a:off x="8946957" y="2971799"/>
            <a:ext cx="1015580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contour</a:t>
            </a:r>
          </a:p>
          <a:p>
            <a:pPr algn="l">
              <a:defRPr sz="2000"/>
            </a:pPr>
            <a:r>
              <a:t>nesting</a:t>
            </a:r>
          </a:p>
        </p:txBody>
      </p:sp>
      <p:sp>
        <p:nvSpPr>
          <p:cNvPr id="308" name="Shape 308"/>
          <p:cNvSpPr/>
          <p:nvPr/>
        </p:nvSpPr>
        <p:spPr>
          <a:xfrm>
            <a:off x="8946957" y="6235699"/>
            <a:ext cx="1179539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000"/>
            </a:pPr>
            <a:r>
              <a:t>contours</a:t>
            </a:r>
          </a:p>
          <a:p>
            <a:pPr algn="l">
              <a:defRPr sz="2000"/>
            </a:pPr>
            <a:r>
              <a:t>with paths</a:t>
            </a:r>
          </a:p>
        </p:txBody>
      </p:sp>
      <p:sp>
        <p:nvSpPr>
          <p:cNvPr id="309" name="Shape 309"/>
          <p:cNvSpPr/>
          <p:nvPr/>
        </p:nvSpPr>
        <p:spPr>
          <a:xfrm>
            <a:off x="8946957" y="8509000"/>
            <a:ext cx="1195835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/>
            </a:pPr>
            <a:r>
              <a:t>contour</a:t>
            </a:r>
          </a:p>
          <a:p>
            <a:pPr algn="l">
              <a:defRPr sz="2400"/>
            </a:pPr>
            <a:r>
              <a:t>tree</a:t>
            </a:r>
          </a:p>
        </p:txBody>
      </p:sp>
      <p:sp>
        <p:nvSpPr>
          <p:cNvPr id="310" name="Shape 310"/>
          <p:cNvSpPr/>
          <p:nvPr/>
        </p:nvSpPr>
        <p:spPr>
          <a:xfrm>
            <a:off x="1111057" y="9213849"/>
            <a:ext cx="2917925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600"/>
            </a:lvl1pPr>
          </a:lstStyle>
          <a:p>
            <a:pPr/>
            <a:r>
              <a:t>Example courtesy of Hamish Carr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/>
          <p:nvPr/>
        </p:nvSpPr>
        <p:spPr>
          <a:xfrm>
            <a:off x="7150100" y="4953000"/>
            <a:ext cx="5511602" cy="3194199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63500" dir="3040489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3" name="Shape 313"/>
          <p:cNvSpPr/>
          <p:nvPr/>
        </p:nvSpPr>
        <p:spPr>
          <a:xfrm>
            <a:off x="7150100" y="1514871"/>
            <a:ext cx="5511602" cy="3175894"/>
          </a:xfrm>
          <a:prstGeom prst="rect">
            <a:avLst/>
          </a:prstGeom>
          <a:solidFill>
            <a:srgbClr val="FFFFFF"/>
          </a:solidFill>
          <a:ln w="12700">
            <a:solidFill>
              <a:srgbClr val="9437FF"/>
            </a:solidFill>
            <a:miter lim="400000"/>
          </a:ln>
          <a:effectLst>
            <a:outerShdw sx="100000" sy="100000" kx="0" ky="0" algn="b" rotWithShape="0" blurRad="38100" dist="63500" dir="3040489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14" name="Shape 31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More formally ...</a:t>
            </a:r>
          </a:p>
        </p:txBody>
      </p:sp>
      <p:sp>
        <p:nvSpPr>
          <p:cNvPr id="315" name="Shape 315"/>
          <p:cNvSpPr/>
          <p:nvPr>
            <p:ph type="body" sz="half" idx="1"/>
          </p:nvPr>
        </p:nvSpPr>
        <p:spPr>
          <a:xfrm>
            <a:off x="711200" y="1460500"/>
            <a:ext cx="6301383" cy="8022134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00"/>
              </a:spcBef>
              <a:defRPr sz="2400"/>
            </a:pPr>
            <a:r>
              <a:t>Assumptions</a:t>
            </a:r>
          </a:p>
          <a:p>
            <a:pPr lvl="1" marL="838200" indent="-381000">
              <a:spcBef>
                <a:spcPts val="800"/>
              </a:spcBef>
              <a:defRPr sz="2000"/>
            </a:pPr>
            <a:r>
              <a:t>scalar field f : </a:t>
            </a:r>
            <a:r>
              <a:rPr sz="2400">
                <a:uFill>
                  <a:solidFill>
                    <a:srgbClr val="000000"/>
                  </a:solidFill>
                </a:uFill>
              </a:rPr>
              <a:t>M ⊂ R</a:t>
            </a:r>
            <a:r>
              <a:rPr baseline="31999" sz="2400">
                <a:uFill>
                  <a:solidFill>
                    <a:srgbClr val="000000"/>
                  </a:solidFill>
                </a:uFill>
              </a:rPr>
              <a:t>m</a:t>
            </a:r>
            <a:r>
              <a:rPr sz="2400">
                <a:uFill>
                  <a:solidFill>
                    <a:srgbClr val="000000"/>
                  </a:solidFill>
                </a:uFill>
              </a:rPr>
              <a:t> ➝ R</a:t>
            </a:r>
          </a:p>
          <a:p>
            <a:pPr lvl="1" marL="838200" indent="-381000">
              <a:spcBef>
                <a:spcPts val="800"/>
              </a:spcBef>
              <a:defRPr sz="2000"/>
            </a:pPr>
            <a:r>
              <a:t>samples at discrete points in bounded domain</a:t>
            </a:r>
          </a:p>
          <a:p>
            <a:pPr lvl="1" marL="838200" indent="-381000">
              <a:spcBef>
                <a:spcPts val="800"/>
              </a:spcBef>
              <a:defRPr sz="2000"/>
            </a:pPr>
            <a:r>
              <a:t>subdivided into discrete [simplicial] cells</a:t>
            </a:r>
          </a:p>
          <a:p>
            <a:pPr lvl="1" marL="838200" indent="-381000">
              <a:spcBef>
                <a:spcPts val="800"/>
              </a:spcBef>
              <a:defRPr sz="2000"/>
            </a:pPr>
          </a:p>
          <a:p>
            <a:pPr marL="326571" indent="-326571">
              <a:spcBef>
                <a:spcPts val="800"/>
              </a:spcBef>
              <a:defRPr sz="2400"/>
            </a:pPr>
            <a:r>
              <a:t>Vocabulary for “interesting things” in space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local / global minima &amp; maxima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saddles</a:t>
            </a:r>
          </a:p>
          <a:p>
            <a:pPr marL="381000" indent="-381000">
              <a:spcBef>
                <a:spcPts val="1400"/>
              </a:spcBef>
              <a:defRPr sz="2400"/>
            </a:pPr>
            <a:r>
              <a:t>Segment domain into </a:t>
            </a:r>
            <a:r>
              <a:rPr i="1"/>
              <a:t>regions</a:t>
            </a:r>
            <a:r>
              <a:t> of equivalence</a:t>
            </a:r>
          </a:p>
          <a:p>
            <a:pPr marL="381000" indent="-381000">
              <a:spcBef>
                <a:spcPts val="1400"/>
              </a:spcBef>
              <a:defRPr sz="2400"/>
            </a:pPr>
            <a:r>
              <a:rPr b="1"/>
              <a:t>Reeb graph</a:t>
            </a:r>
            <a:r>
              <a:t> (contour tree):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regions inside and outside a contour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contour connectivity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captures nesting of contours</a:t>
            </a:r>
          </a:p>
          <a:p>
            <a:pPr marL="381000" indent="-381000">
              <a:spcBef>
                <a:spcPts val="1400"/>
              </a:spcBef>
              <a:defRPr sz="2400"/>
            </a:pPr>
            <a:r>
              <a:rPr b="1"/>
              <a:t>Morse-Smale complex</a:t>
            </a:r>
            <a:r>
              <a:t>: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watershed and inverse watershed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regions of equivalent gradient / flow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captures “diamond” boundary of regions</a:t>
            </a:r>
          </a:p>
        </p:txBody>
      </p:sp>
      <p:sp>
        <p:nvSpPr>
          <p:cNvPr id="316" name="Shape 316"/>
          <p:cNvSpPr/>
          <p:nvPr/>
        </p:nvSpPr>
        <p:spPr>
          <a:xfrm>
            <a:off x="7558486" y="1895188"/>
            <a:ext cx="2483196" cy="2483194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7" name="Shape 317"/>
          <p:cNvSpPr/>
          <p:nvPr/>
        </p:nvSpPr>
        <p:spPr>
          <a:xfrm flipV="1">
            <a:off x="7482696" y="1841397"/>
            <a:ext cx="2482802" cy="247656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8" name="Shape 318"/>
          <p:cNvSpPr/>
          <p:nvPr/>
        </p:nvSpPr>
        <p:spPr>
          <a:xfrm>
            <a:off x="7490153" y="3071565"/>
            <a:ext cx="2491674" cy="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19" name="Shape 319"/>
          <p:cNvSpPr/>
          <p:nvPr/>
        </p:nvSpPr>
        <p:spPr>
          <a:xfrm>
            <a:off x="8734823" y="1821488"/>
            <a:ext cx="1" cy="2496654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0" name="Shape 320"/>
          <p:cNvSpPr/>
          <p:nvPr/>
        </p:nvSpPr>
        <p:spPr>
          <a:xfrm>
            <a:off x="7490153" y="1826854"/>
            <a:ext cx="2482508" cy="2482509"/>
          </a:xfrm>
          <a:prstGeom prst="rect">
            <a:avLst/>
          </a:prstGeom>
          <a:ln w="508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1" name="Shape 321"/>
          <p:cNvSpPr/>
          <p:nvPr/>
        </p:nvSpPr>
        <p:spPr>
          <a:xfrm>
            <a:off x="7558486" y="5406802"/>
            <a:ext cx="2483196" cy="2483195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2" name="Shape 322"/>
          <p:cNvSpPr/>
          <p:nvPr/>
        </p:nvSpPr>
        <p:spPr>
          <a:xfrm flipV="1">
            <a:off x="7482696" y="5353012"/>
            <a:ext cx="2482802" cy="247656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3" name="Shape 323"/>
          <p:cNvSpPr/>
          <p:nvPr/>
        </p:nvSpPr>
        <p:spPr>
          <a:xfrm>
            <a:off x="7490153" y="6583180"/>
            <a:ext cx="2491674" cy="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4" name="Shape 324"/>
          <p:cNvSpPr/>
          <p:nvPr/>
        </p:nvSpPr>
        <p:spPr>
          <a:xfrm>
            <a:off x="8734823" y="5333103"/>
            <a:ext cx="1" cy="2496654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325" name="Shape 325"/>
          <p:cNvSpPr/>
          <p:nvPr/>
        </p:nvSpPr>
        <p:spPr>
          <a:xfrm>
            <a:off x="7490153" y="5338469"/>
            <a:ext cx="2482508" cy="2482509"/>
          </a:xfrm>
          <a:prstGeom prst="rect">
            <a:avLst/>
          </a:prstGeom>
          <a:ln w="508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26" name="Shape 326"/>
          <p:cNvSpPr/>
          <p:nvPr/>
        </p:nvSpPr>
        <p:spPr>
          <a:xfrm>
            <a:off x="7312306" y="2929307"/>
            <a:ext cx="362275" cy="36227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27" name="Shape 327"/>
          <p:cNvSpPr/>
          <p:nvPr/>
        </p:nvSpPr>
        <p:spPr>
          <a:xfrm>
            <a:off x="9772667" y="1676400"/>
            <a:ext cx="357430" cy="357430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28" name="Shape 328"/>
          <p:cNvSpPr/>
          <p:nvPr/>
        </p:nvSpPr>
        <p:spPr>
          <a:xfrm>
            <a:off x="9778015" y="2904158"/>
            <a:ext cx="361688" cy="3616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29" name="Shape 329"/>
          <p:cNvSpPr/>
          <p:nvPr/>
        </p:nvSpPr>
        <p:spPr>
          <a:xfrm>
            <a:off x="7309925" y="4131688"/>
            <a:ext cx="352561" cy="352562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30" name="Shape 330"/>
          <p:cNvSpPr/>
          <p:nvPr/>
        </p:nvSpPr>
        <p:spPr>
          <a:xfrm>
            <a:off x="8524982" y="2881498"/>
            <a:ext cx="379892" cy="374742"/>
          </a:xfrm>
          <a:prstGeom prst="ellipse">
            <a:avLst/>
          </a:prstGeom>
          <a:solidFill>
            <a:srgbClr val="8EFA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31" name="Shape 331"/>
          <p:cNvSpPr/>
          <p:nvPr/>
        </p:nvSpPr>
        <p:spPr>
          <a:xfrm>
            <a:off x="8550131" y="4132892"/>
            <a:ext cx="363932" cy="36393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32" name="Shape 332"/>
          <p:cNvSpPr/>
          <p:nvPr/>
        </p:nvSpPr>
        <p:spPr>
          <a:xfrm>
            <a:off x="8537557" y="1688974"/>
            <a:ext cx="363626" cy="3636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33" name="Shape 333"/>
          <p:cNvSpPr/>
          <p:nvPr/>
        </p:nvSpPr>
        <p:spPr>
          <a:xfrm>
            <a:off x="7335073" y="1676400"/>
            <a:ext cx="339507" cy="339507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334" name="Shape 334"/>
          <p:cNvSpPr/>
          <p:nvPr/>
        </p:nvSpPr>
        <p:spPr>
          <a:xfrm>
            <a:off x="9740293" y="4157316"/>
            <a:ext cx="339507" cy="339508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335" name="Shape 335"/>
          <p:cNvSpPr/>
          <p:nvPr/>
        </p:nvSpPr>
        <p:spPr>
          <a:xfrm>
            <a:off x="7312305" y="6459461"/>
            <a:ext cx="362275" cy="3622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4</a:t>
            </a:r>
          </a:p>
        </p:txBody>
      </p:sp>
      <p:sp>
        <p:nvSpPr>
          <p:cNvPr id="336" name="Shape 336"/>
          <p:cNvSpPr/>
          <p:nvPr/>
        </p:nvSpPr>
        <p:spPr>
          <a:xfrm>
            <a:off x="9772667" y="5155754"/>
            <a:ext cx="357430" cy="357431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37" name="Shape 337"/>
          <p:cNvSpPr/>
          <p:nvPr/>
        </p:nvSpPr>
        <p:spPr>
          <a:xfrm>
            <a:off x="9778015" y="6434313"/>
            <a:ext cx="361688" cy="3616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338" name="Shape 338"/>
          <p:cNvSpPr/>
          <p:nvPr/>
        </p:nvSpPr>
        <p:spPr>
          <a:xfrm>
            <a:off x="7309924" y="7636443"/>
            <a:ext cx="352561" cy="352562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39" name="Shape 339"/>
          <p:cNvSpPr/>
          <p:nvPr/>
        </p:nvSpPr>
        <p:spPr>
          <a:xfrm>
            <a:off x="8524982" y="6411652"/>
            <a:ext cx="379892" cy="374742"/>
          </a:xfrm>
          <a:prstGeom prst="ellipse">
            <a:avLst/>
          </a:prstGeom>
          <a:solidFill>
            <a:srgbClr val="8EFA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40" name="Shape 340"/>
          <p:cNvSpPr/>
          <p:nvPr/>
        </p:nvSpPr>
        <p:spPr>
          <a:xfrm>
            <a:off x="8550131" y="7637646"/>
            <a:ext cx="363932" cy="363933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6</a:t>
            </a:r>
          </a:p>
        </p:txBody>
      </p:sp>
      <p:sp>
        <p:nvSpPr>
          <p:cNvPr id="341" name="Shape 341"/>
          <p:cNvSpPr/>
          <p:nvPr/>
        </p:nvSpPr>
        <p:spPr>
          <a:xfrm>
            <a:off x="8537557" y="5168329"/>
            <a:ext cx="363627" cy="36362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7</a:t>
            </a:r>
          </a:p>
        </p:txBody>
      </p:sp>
      <p:sp>
        <p:nvSpPr>
          <p:cNvPr id="342" name="Shape 342"/>
          <p:cNvSpPr/>
          <p:nvPr/>
        </p:nvSpPr>
        <p:spPr>
          <a:xfrm>
            <a:off x="7335073" y="5155754"/>
            <a:ext cx="339507" cy="339508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343" name="Shape 343"/>
          <p:cNvSpPr/>
          <p:nvPr/>
        </p:nvSpPr>
        <p:spPr>
          <a:xfrm>
            <a:off x="9740293" y="7662071"/>
            <a:ext cx="339507" cy="339508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344" name="Shape 344"/>
          <p:cNvSpPr/>
          <p:nvPr/>
        </p:nvSpPr>
        <p:spPr>
          <a:xfrm flipH="1" flipV="1">
            <a:off x="11087099" y="2273300"/>
            <a:ext cx="505276" cy="95562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5" name="Shape 345"/>
          <p:cNvSpPr/>
          <p:nvPr/>
        </p:nvSpPr>
        <p:spPr>
          <a:xfrm flipH="1" flipV="1">
            <a:off x="11696699" y="3363119"/>
            <a:ext cx="464299" cy="85095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6" name="Shape 346"/>
          <p:cNvSpPr/>
          <p:nvPr/>
        </p:nvSpPr>
        <p:spPr>
          <a:xfrm flipV="1">
            <a:off x="11078223" y="3283594"/>
            <a:ext cx="574375" cy="76324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7" name="Shape 347"/>
          <p:cNvSpPr/>
          <p:nvPr/>
        </p:nvSpPr>
        <p:spPr>
          <a:xfrm flipV="1">
            <a:off x="11687824" y="1799728"/>
            <a:ext cx="552199" cy="149781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48" name="Shape 348"/>
          <p:cNvSpPr/>
          <p:nvPr/>
        </p:nvSpPr>
        <p:spPr>
          <a:xfrm>
            <a:off x="11477551" y="3103171"/>
            <a:ext cx="369602" cy="364591"/>
          </a:xfrm>
          <a:prstGeom prst="ellipse">
            <a:avLst/>
          </a:prstGeom>
          <a:solidFill>
            <a:srgbClr val="8EFA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49" name="Shape 349"/>
          <p:cNvSpPr/>
          <p:nvPr/>
        </p:nvSpPr>
        <p:spPr>
          <a:xfrm>
            <a:off x="12090960" y="1640335"/>
            <a:ext cx="330311" cy="330311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350" name="Shape 350"/>
          <p:cNvSpPr/>
          <p:nvPr/>
        </p:nvSpPr>
        <p:spPr>
          <a:xfrm>
            <a:off x="12082241" y="4169833"/>
            <a:ext cx="347749" cy="347749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51" name="Shape 351"/>
          <p:cNvSpPr/>
          <p:nvPr/>
        </p:nvSpPr>
        <p:spPr>
          <a:xfrm>
            <a:off x="10903377" y="2019300"/>
            <a:ext cx="330312" cy="330311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352" name="Shape 352"/>
          <p:cNvSpPr/>
          <p:nvPr/>
        </p:nvSpPr>
        <p:spPr>
          <a:xfrm>
            <a:off x="10897082" y="3914101"/>
            <a:ext cx="343012" cy="343011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53" name="Shape 353"/>
          <p:cNvSpPr/>
          <p:nvPr/>
        </p:nvSpPr>
        <p:spPr>
          <a:xfrm>
            <a:off x="12277651" y="6557571"/>
            <a:ext cx="192566" cy="189955"/>
          </a:xfrm>
          <a:prstGeom prst="ellipse">
            <a:avLst/>
          </a:prstGeom>
          <a:solidFill>
            <a:srgbClr val="8EFA00">
              <a:alpha val="39753"/>
            </a:srgbClr>
          </a:solidFill>
          <a:ln w="12700">
            <a:solidFill>
              <a:srgbClr val="000000">
                <a:alpha val="3975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54" name="Shape 354"/>
          <p:cNvSpPr/>
          <p:nvPr/>
        </p:nvSpPr>
        <p:spPr>
          <a:xfrm flipV="1">
            <a:off x="11484623" y="5748585"/>
            <a:ext cx="473023" cy="7366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5" name="Shape 355"/>
          <p:cNvSpPr/>
          <p:nvPr/>
        </p:nvSpPr>
        <p:spPr>
          <a:xfrm flipV="1">
            <a:off x="10963923" y="6624885"/>
            <a:ext cx="473023" cy="87789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6" name="Shape 356"/>
          <p:cNvSpPr/>
          <p:nvPr/>
        </p:nvSpPr>
        <p:spPr>
          <a:xfrm flipH="1" flipV="1">
            <a:off x="11520189" y="6606827"/>
            <a:ext cx="536976" cy="9475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7" name="Shape 357"/>
          <p:cNvSpPr/>
          <p:nvPr/>
        </p:nvSpPr>
        <p:spPr>
          <a:xfrm flipH="1" flipV="1">
            <a:off x="10783590" y="5832127"/>
            <a:ext cx="666033" cy="66603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8" name="Shape 358"/>
          <p:cNvSpPr/>
          <p:nvPr/>
        </p:nvSpPr>
        <p:spPr>
          <a:xfrm flipH="1" flipV="1">
            <a:off x="10561017" y="6797674"/>
            <a:ext cx="355206" cy="792686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59" name="Shape 359"/>
          <p:cNvSpPr/>
          <p:nvPr/>
        </p:nvSpPr>
        <p:spPr>
          <a:xfrm flipH="1">
            <a:off x="10547350" y="5848177"/>
            <a:ext cx="207196" cy="74042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0" name="Shape 360"/>
          <p:cNvSpPr/>
          <p:nvPr/>
        </p:nvSpPr>
        <p:spPr>
          <a:xfrm flipH="1">
            <a:off x="12032604" y="6754789"/>
            <a:ext cx="307159" cy="837777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1" name="Shape 361"/>
          <p:cNvSpPr/>
          <p:nvPr/>
        </p:nvSpPr>
        <p:spPr>
          <a:xfrm flipH="1" flipV="1">
            <a:off x="11479013" y="5439378"/>
            <a:ext cx="569165" cy="211523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2" name="Shape 362"/>
          <p:cNvSpPr/>
          <p:nvPr/>
        </p:nvSpPr>
        <p:spPr>
          <a:xfrm flipV="1">
            <a:off x="10787538" y="5456195"/>
            <a:ext cx="488624" cy="383990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3" name="Shape 363"/>
          <p:cNvSpPr/>
          <p:nvPr/>
        </p:nvSpPr>
        <p:spPr>
          <a:xfrm flipV="1">
            <a:off x="11609465" y="7576293"/>
            <a:ext cx="449384" cy="203924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4" name="Shape 364"/>
          <p:cNvSpPr/>
          <p:nvPr/>
        </p:nvSpPr>
        <p:spPr>
          <a:xfrm flipH="1" flipV="1">
            <a:off x="10953700" y="7539334"/>
            <a:ext cx="460198" cy="265341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5" name="Shape 365"/>
          <p:cNvSpPr/>
          <p:nvPr/>
        </p:nvSpPr>
        <p:spPr>
          <a:xfrm flipH="1" flipV="1">
            <a:off x="12007800" y="5596235"/>
            <a:ext cx="339953" cy="932727"/>
          </a:xfrm>
          <a:prstGeom prst="line">
            <a:avLst/>
          </a:prstGeom>
          <a:ln w="25400" cap="rnd">
            <a:solidFill>
              <a:srgbClr val="000000"/>
            </a:solidFill>
            <a:custDash>
              <a:ds d="100000" sp="200000"/>
            </a:custDash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366" name="Shape 366"/>
          <p:cNvSpPr/>
          <p:nvPr/>
        </p:nvSpPr>
        <p:spPr>
          <a:xfrm>
            <a:off x="10572711" y="5626100"/>
            <a:ext cx="330311" cy="330311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8</a:t>
            </a:r>
          </a:p>
        </p:txBody>
      </p:sp>
      <p:sp>
        <p:nvSpPr>
          <p:cNvPr id="367" name="Shape 367"/>
          <p:cNvSpPr/>
          <p:nvPr/>
        </p:nvSpPr>
        <p:spPr>
          <a:xfrm>
            <a:off x="11274351" y="6367071"/>
            <a:ext cx="369602" cy="364591"/>
          </a:xfrm>
          <a:prstGeom prst="ellipse">
            <a:avLst/>
          </a:prstGeom>
          <a:solidFill>
            <a:srgbClr val="8EFA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</a:t>
            </a:r>
          </a:p>
        </p:txBody>
      </p:sp>
      <p:sp>
        <p:nvSpPr>
          <p:cNvPr id="368" name="Shape 368"/>
          <p:cNvSpPr/>
          <p:nvPr/>
        </p:nvSpPr>
        <p:spPr>
          <a:xfrm>
            <a:off x="11779267" y="5549454"/>
            <a:ext cx="357430" cy="357431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369" name="Shape 369"/>
          <p:cNvSpPr/>
          <p:nvPr/>
        </p:nvSpPr>
        <p:spPr>
          <a:xfrm>
            <a:off x="11861193" y="7420771"/>
            <a:ext cx="339507" cy="339508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9</a:t>
            </a:r>
          </a:p>
        </p:txBody>
      </p:sp>
      <p:sp>
        <p:nvSpPr>
          <p:cNvPr id="370" name="Shape 370"/>
          <p:cNvSpPr/>
          <p:nvPr/>
        </p:nvSpPr>
        <p:spPr>
          <a:xfrm>
            <a:off x="10751624" y="7369743"/>
            <a:ext cx="352561" cy="352562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371" name="Shape 371"/>
          <p:cNvSpPr/>
          <p:nvPr/>
        </p:nvSpPr>
        <p:spPr>
          <a:xfrm>
            <a:off x="11274351" y="5300271"/>
            <a:ext cx="192566" cy="189955"/>
          </a:xfrm>
          <a:prstGeom prst="ellipse">
            <a:avLst/>
          </a:prstGeom>
          <a:solidFill>
            <a:srgbClr val="8EFA00">
              <a:alpha val="39753"/>
            </a:srgbClr>
          </a:solidFill>
          <a:ln w="12700">
            <a:solidFill>
              <a:srgbClr val="000000">
                <a:alpha val="3975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72" name="Shape 372"/>
          <p:cNvSpPr/>
          <p:nvPr/>
        </p:nvSpPr>
        <p:spPr>
          <a:xfrm>
            <a:off x="10448851" y="6582971"/>
            <a:ext cx="192566" cy="189955"/>
          </a:xfrm>
          <a:prstGeom prst="ellipse">
            <a:avLst/>
          </a:prstGeom>
          <a:solidFill>
            <a:srgbClr val="8EFA00">
              <a:alpha val="39753"/>
            </a:srgbClr>
          </a:solidFill>
          <a:ln w="12700">
            <a:solidFill>
              <a:srgbClr val="000000">
                <a:alpha val="3975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73" name="Shape 373"/>
          <p:cNvSpPr/>
          <p:nvPr/>
        </p:nvSpPr>
        <p:spPr>
          <a:xfrm>
            <a:off x="11414051" y="7706921"/>
            <a:ext cx="192566" cy="189955"/>
          </a:xfrm>
          <a:prstGeom prst="ellipse">
            <a:avLst/>
          </a:prstGeom>
          <a:solidFill>
            <a:srgbClr val="8EFA00">
              <a:alpha val="39753"/>
            </a:srgbClr>
          </a:solidFill>
          <a:ln w="12700">
            <a:solidFill>
              <a:srgbClr val="000000">
                <a:alpha val="39753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74" name="Shape 374"/>
          <p:cNvSpPr/>
          <p:nvPr/>
        </p:nvSpPr>
        <p:spPr>
          <a:xfrm>
            <a:off x="8085932" y="8434191"/>
            <a:ext cx="216614" cy="216613"/>
          </a:xfrm>
          <a:prstGeom prst="ellipse">
            <a:avLst/>
          </a:prstGeom>
          <a:solidFill>
            <a:srgbClr val="0433F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b="1" sz="1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75" name="Shape 375"/>
          <p:cNvSpPr/>
          <p:nvPr/>
        </p:nvSpPr>
        <p:spPr>
          <a:xfrm>
            <a:off x="8088801" y="8837337"/>
            <a:ext cx="208593" cy="208593"/>
          </a:xfrm>
          <a:prstGeom prst="ellipse">
            <a:avLst/>
          </a:prstGeom>
          <a:solidFill>
            <a:srgbClr val="FFFB00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76" name="Shape 376"/>
          <p:cNvSpPr/>
          <p:nvPr/>
        </p:nvSpPr>
        <p:spPr>
          <a:xfrm>
            <a:off x="8076101" y="9243737"/>
            <a:ext cx="208593" cy="208593"/>
          </a:xfrm>
          <a:prstGeom prst="ellipse">
            <a:avLst/>
          </a:prstGeom>
          <a:solidFill>
            <a:srgbClr val="8AF204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377" name="Shape 377"/>
          <p:cNvSpPr/>
          <p:nvPr/>
        </p:nvSpPr>
        <p:spPr>
          <a:xfrm>
            <a:off x="8416823" y="8359800"/>
            <a:ext cx="982524" cy="116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spcBef>
                <a:spcPts val="900"/>
              </a:spcBef>
              <a:defRPr sz="1800">
                <a:latin typeface="+mn-lt"/>
                <a:ea typeface="+mn-ea"/>
                <a:cs typeface="+mn-cs"/>
                <a:sym typeface="Helvetica Neue"/>
              </a:defRPr>
            </a:pPr>
            <a:r>
              <a:t>minima</a:t>
            </a:r>
          </a:p>
          <a:p>
            <a:pPr algn="l">
              <a:spcBef>
                <a:spcPts val="900"/>
              </a:spcBef>
              <a:defRPr sz="1800">
                <a:latin typeface="+mn-lt"/>
                <a:ea typeface="+mn-ea"/>
                <a:cs typeface="+mn-cs"/>
                <a:sym typeface="Helvetica Neue"/>
              </a:defRPr>
            </a:pPr>
            <a:r>
              <a:t>maxima</a:t>
            </a:r>
          </a:p>
          <a:p>
            <a:pPr algn="l">
              <a:spcBef>
                <a:spcPts val="900"/>
              </a:spcBef>
              <a:defRPr sz="1800">
                <a:latin typeface="+mn-lt"/>
                <a:ea typeface="+mn-ea"/>
                <a:cs typeface="+mn-cs"/>
                <a:sym typeface="Helvetica Neue"/>
              </a:defRPr>
            </a:pPr>
            <a:r>
              <a:t>saddle</a:t>
            </a:r>
          </a:p>
        </p:txBody>
      </p:sp>
      <p:grpSp>
        <p:nvGrpSpPr>
          <p:cNvPr id="385" name="Group 385"/>
          <p:cNvGrpSpPr/>
          <p:nvPr/>
        </p:nvGrpSpPr>
        <p:grpSpPr>
          <a:xfrm>
            <a:off x="7505699" y="1823673"/>
            <a:ext cx="4472311" cy="2366732"/>
            <a:chOff x="0" y="0"/>
            <a:chExt cx="4472309" cy="2366730"/>
          </a:xfrm>
        </p:grpSpPr>
        <p:sp>
          <p:nvSpPr>
            <p:cNvPr id="378" name="Shape 378"/>
            <p:cNvSpPr/>
            <p:nvPr/>
          </p:nvSpPr>
          <p:spPr>
            <a:xfrm>
              <a:off x="-1" y="741726"/>
              <a:ext cx="840235" cy="107835"/>
            </a:xfrm>
            <a:prstGeom prst="line">
              <a:avLst/>
            </a:prstGeom>
            <a:noFill/>
            <a:ln w="38100" cap="flat">
              <a:solidFill>
                <a:srgbClr val="9437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9" name="Shape 379"/>
            <p:cNvSpPr/>
            <p:nvPr/>
          </p:nvSpPr>
          <p:spPr>
            <a:xfrm flipV="1">
              <a:off x="848866" y="535748"/>
              <a:ext cx="377875" cy="319683"/>
            </a:xfrm>
            <a:prstGeom prst="line">
              <a:avLst/>
            </a:prstGeom>
            <a:noFill/>
            <a:ln w="38100" cap="flat">
              <a:solidFill>
                <a:srgbClr val="9437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0" name="Shape 380"/>
            <p:cNvSpPr/>
            <p:nvPr/>
          </p:nvSpPr>
          <p:spPr>
            <a:xfrm flipV="1">
              <a:off x="1344166" y="1591683"/>
              <a:ext cx="209451" cy="775048"/>
            </a:xfrm>
            <a:prstGeom prst="line">
              <a:avLst/>
            </a:prstGeom>
            <a:noFill/>
            <a:ln w="38100" cap="flat">
              <a:solidFill>
                <a:srgbClr val="9437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1" name="Shape 381"/>
            <p:cNvSpPr/>
            <p:nvPr/>
          </p:nvSpPr>
          <p:spPr>
            <a:xfrm flipH="1" flipV="1">
              <a:off x="1561207" y="1583895"/>
              <a:ext cx="875011" cy="445046"/>
            </a:xfrm>
            <a:prstGeom prst="line">
              <a:avLst/>
            </a:prstGeom>
            <a:noFill/>
            <a:ln w="38100" cap="flat">
              <a:solidFill>
                <a:srgbClr val="9437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2" name="Shape 382"/>
            <p:cNvSpPr/>
            <p:nvPr/>
          </p:nvSpPr>
          <p:spPr>
            <a:xfrm flipV="1">
              <a:off x="1225632" y="-1"/>
              <a:ext cx="332963" cy="542166"/>
            </a:xfrm>
            <a:prstGeom prst="line">
              <a:avLst/>
            </a:prstGeom>
            <a:noFill/>
            <a:ln w="38100" cap="flat">
              <a:solidFill>
                <a:srgbClr val="9437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3" name="Shape 383"/>
            <p:cNvSpPr/>
            <p:nvPr/>
          </p:nvSpPr>
          <p:spPr>
            <a:xfrm>
              <a:off x="3759200" y="858142"/>
              <a:ext cx="154310" cy="154311"/>
            </a:xfrm>
            <a:prstGeom prst="ellipse">
              <a:avLst/>
            </a:prstGeom>
            <a:solidFill>
              <a:srgbClr val="943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4" name="Shape 384"/>
            <p:cNvSpPr/>
            <p:nvPr/>
          </p:nvSpPr>
          <p:spPr>
            <a:xfrm>
              <a:off x="4318000" y="858142"/>
              <a:ext cx="154310" cy="154311"/>
            </a:xfrm>
            <a:prstGeom prst="ellipse">
              <a:avLst/>
            </a:prstGeom>
            <a:solidFill>
              <a:srgbClr val="943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401" name="Group 401"/>
          <p:cNvGrpSpPr/>
          <p:nvPr/>
        </p:nvGrpSpPr>
        <p:grpSpPr>
          <a:xfrm>
            <a:off x="8412658" y="5575204"/>
            <a:ext cx="3771672" cy="1352889"/>
            <a:chOff x="0" y="0"/>
            <a:chExt cx="3771670" cy="1352888"/>
          </a:xfrm>
        </p:grpSpPr>
        <p:sp>
          <p:nvSpPr>
            <p:cNvPr id="386" name="Shape 386"/>
            <p:cNvSpPr/>
            <p:nvPr/>
          </p:nvSpPr>
          <p:spPr>
            <a:xfrm flipV="1">
              <a:off x="33866" y="-1"/>
              <a:ext cx="662316" cy="204686"/>
            </a:xfrm>
            <a:prstGeom prst="line">
              <a:avLst/>
            </a:prstGeom>
            <a:noFill/>
            <a:ln w="127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7" name="Shape 387"/>
            <p:cNvSpPr/>
            <p:nvPr/>
          </p:nvSpPr>
          <p:spPr>
            <a:xfrm flipV="1">
              <a:off x="-1" y="177799"/>
              <a:ext cx="662316" cy="204686"/>
            </a:xfrm>
            <a:prstGeom prst="line">
              <a:avLst/>
            </a:prstGeom>
            <a:noFill/>
            <a:ln w="127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8" name="Shape 388"/>
            <p:cNvSpPr/>
            <p:nvPr/>
          </p:nvSpPr>
          <p:spPr>
            <a:xfrm flipV="1">
              <a:off x="126999" y="330200"/>
              <a:ext cx="662316" cy="204685"/>
            </a:xfrm>
            <a:prstGeom prst="line">
              <a:avLst/>
            </a:prstGeom>
            <a:noFill/>
            <a:ln w="12700" cap="flat">
              <a:solidFill>
                <a:srgbClr val="0096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392" name="Group 392"/>
            <p:cNvGrpSpPr/>
            <p:nvPr/>
          </p:nvGrpSpPr>
          <p:grpSpPr>
            <a:xfrm rot="891262">
              <a:off x="2717799" y="110066"/>
              <a:ext cx="429055" cy="290752"/>
              <a:chOff x="0" y="0"/>
              <a:chExt cx="429053" cy="290751"/>
            </a:xfrm>
          </p:grpSpPr>
          <p:sp>
            <p:nvSpPr>
              <p:cNvPr id="389" name="Shape 389"/>
              <p:cNvSpPr/>
              <p:nvPr/>
            </p:nvSpPr>
            <p:spPr>
              <a:xfrm flipV="1">
                <a:off x="18409" y="0"/>
                <a:ext cx="360020" cy="111262"/>
              </a:xfrm>
              <a:prstGeom prst="line">
                <a:avLst/>
              </a:prstGeom>
              <a:noFill/>
              <a:ln w="127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0" name="Shape 390"/>
              <p:cNvSpPr/>
              <p:nvPr/>
            </p:nvSpPr>
            <p:spPr>
              <a:xfrm flipV="1">
                <a:off x="-1" y="96648"/>
                <a:ext cx="360021" cy="111262"/>
              </a:xfrm>
              <a:prstGeom prst="line">
                <a:avLst/>
              </a:prstGeom>
              <a:noFill/>
              <a:ln w="127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1" name="Shape 391"/>
              <p:cNvSpPr/>
              <p:nvPr/>
            </p:nvSpPr>
            <p:spPr>
              <a:xfrm flipV="1">
                <a:off x="69034" y="179489"/>
                <a:ext cx="360020" cy="111263"/>
              </a:xfrm>
              <a:prstGeom prst="line">
                <a:avLst/>
              </a:prstGeom>
              <a:noFill/>
              <a:ln w="12700" cap="flat">
                <a:solidFill>
                  <a:srgbClr val="0096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396" name="Group 396"/>
            <p:cNvGrpSpPr/>
            <p:nvPr/>
          </p:nvGrpSpPr>
          <p:grpSpPr>
            <a:xfrm rot="20786675">
              <a:off x="3406910" y="669191"/>
              <a:ext cx="309581" cy="507644"/>
              <a:chOff x="0" y="0"/>
              <a:chExt cx="309580" cy="507642"/>
            </a:xfrm>
          </p:grpSpPr>
          <p:sp>
            <p:nvSpPr>
              <p:cNvPr id="393" name="Shape 393"/>
              <p:cNvSpPr/>
              <p:nvPr/>
            </p:nvSpPr>
            <p:spPr>
              <a:xfrm flipV="1">
                <a:off x="-1" y="0"/>
                <a:ext cx="96847" cy="432382"/>
              </a:xfrm>
              <a:prstGeom prst="line">
                <a:avLst/>
              </a:prstGeom>
              <a:noFill/>
              <a:ln w="12700" cap="flat">
                <a:solidFill>
                  <a:srgbClr val="FF2F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4" name="Shape 394"/>
              <p:cNvSpPr/>
              <p:nvPr/>
            </p:nvSpPr>
            <p:spPr>
              <a:xfrm flipV="1">
                <a:off x="87862" y="75261"/>
                <a:ext cx="96847" cy="432382"/>
              </a:xfrm>
              <a:prstGeom prst="line">
                <a:avLst/>
              </a:prstGeom>
              <a:noFill/>
              <a:ln w="12700" cap="flat">
                <a:solidFill>
                  <a:srgbClr val="FF2F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5" name="Shape 395"/>
              <p:cNvSpPr/>
              <p:nvPr/>
            </p:nvSpPr>
            <p:spPr>
              <a:xfrm flipV="1">
                <a:off x="212734" y="53226"/>
                <a:ext cx="96847" cy="432383"/>
              </a:xfrm>
              <a:prstGeom prst="line">
                <a:avLst/>
              </a:prstGeom>
              <a:noFill/>
              <a:ln w="12700" cap="flat">
                <a:solidFill>
                  <a:srgbClr val="FF2F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400" name="Group 400"/>
            <p:cNvGrpSpPr/>
            <p:nvPr/>
          </p:nvGrpSpPr>
          <p:grpSpPr>
            <a:xfrm>
              <a:off x="846702" y="558680"/>
              <a:ext cx="484339" cy="794209"/>
              <a:chOff x="0" y="0"/>
              <a:chExt cx="484338" cy="794207"/>
            </a:xfrm>
          </p:grpSpPr>
          <p:sp>
            <p:nvSpPr>
              <p:cNvPr id="397" name="Shape 397"/>
              <p:cNvSpPr/>
              <p:nvPr/>
            </p:nvSpPr>
            <p:spPr>
              <a:xfrm flipV="1">
                <a:off x="-1" y="-1"/>
                <a:ext cx="151516" cy="676462"/>
              </a:xfrm>
              <a:prstGeom prst="line">
                <a:avLst/>
              </a:prstGeom>
              <a:noFill/>
              <a:ln w="12700" cap="flat">
                <a:solidFill>
                  <a:srgbClr val="FF2F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8" name="Shape 398"/>
              <p:cNvSpPr/>
              <p:nvPr/>
            </p:nvSpPr>
            <p:spPr>
              <a:xfrm flipV="1">
                <a:off x="137461" y="117746"/>
                <a:ext cx="151515" cy="676462"/>
              </a:xfrm>
              <a:prstGeom prst="line">
                <a:avLst/>
              </a:prstGeom>
              <a:noFill/>
              <a:ln w="12700" cap="flat">
                <a:solidFill>
                  <a:srgbClr val="FF2F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399" name="Shape 399"/>
              <p:cNvSpPr/>
              <p:nvPr/>
            </p:nvSpPr>
            <p:spPr>
              <a:xfrm flipV="1">
                <a:off x="332823" y="83273"/>
                <a:ext cx="151516" cy="676462"/>
              </a:xfrm>
              <a:prstGeom prst="line">
                <a:avLst/>
              </a:prstGeom>
              <a:noFill/>
              <a:ln w="12700" cap="flat">
                <a:solidFill>
                  <a:srgbClr val="FF2F92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408" name="Group 408"/>
          <p:cNvGrpSpPr/>
          <p:nvPr/>
        </p:nvGrpSpPr>
        <p:grpSpPr>
          <a:xfrm>
            <a:off x="7504624" y="1828800"/>
            <a:ext cx="4566520" cy="2479130"/>
            <a:chOff x="0" y="0"/>
            <a:chExt cx="4566518" cy="2479129"/>
          </a:xfrm>
        </p:grpSpPr>
        <p:sp>
          <p:nvSpPr>
            <p:cNvPr id="402" name="Shape 402"/>
            <p:cNvSpPr/>
            <p:nvPr/>
          </p:nvSpPr>
          <p:spPr>
            <a:xfrm flipV="1">
              <a:off x="298962" y="0"/>
              <a:ext cx="409080" cy="317666"/>
            </a:xfrm>
            <a:prstGeom prst="line">
              <a:avLst/>
            </a:pr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03" name="Shape 403"/>
            <p:cNvSpPr/>
            <p:nvPr/>
          </p:nvSpPr>
          <p:spPr>
            <a:xfrm>
              <a:off x="0" y="273215"/>
              <a:ext cx="301642" cy="40052"/>
            </a:xfrm>
            <a:prstGeom prst="line">
              <a:avLst/>
            </a:pr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04" name="Shape 404"/>
            <p:cNvSpPr/>
            <p:nvPr/>
          </p:nvSpPr>
          <p:spPr>
            <a:xfrm>
              <a:off x="1830139" y="1847899"/>
              <a:ext cx="627560" cy="307943"/>
            </a:xfrm>
            <a:prstGeom prst="line">
              <a:avLst/>
            </a:pr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05" name="Shape 405"/>
            <p:cNvSpPr/>
            <p:nvPr/>
          </p:nvSpPr>
          <p:spPr>
            <a:xfrm flipH="1">
              <a:off x="1651959" y="1852876"/>
              <a:ext cx="189261" cy="626254"/>
            </a:xfrm>
            <a:prstGeom prst="line">
              <a:avLst/>
            </a:prstGeom>
            <a:noFill/>
            <a:ln w="381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06" name="Shape 406"/>
            <p:cNvSpPr/>
            <p:nvPr/>
          </p:nvSpPr>
          <p:spPr>
            <a:xfrm>
              <a:off x="3620575" y="590549"/>
              <a:ext cx="154311" cy="154311"/>
            </a:xfrm>
            <a:prstGeom prst="ellipse">
              <a:avLst/>
            </a:prstGeom>
            <a:solidFill>
              <a:srgbClr val="7A8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07" name="Shape 407"/>
            <p:cNvSpPr/>
            <p:nvPr/>
          </p:nvSpPr>
          <p:spPr>
            <a:xfrm>
              <a:off x="4412208" y="590549"/>
              <a:ext cx="154311" cy="154311"/>
            </a:xfrm>
            <a:prstGeom prst="ellipse">
              <a:avLst/>
            </a:prstGeom>
            <a:solidFill>
              <a:srgbClr val="7A81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1" grpId="3"/>
      <p:bldP build="whole" bldLvl="1" animBg="1" rev="0" advAuto="0" spid="408" grpId="2"/>
      <p:bldP build="whole" bldLvl="1" animBg="1" rev="0" advAuto="0" spid="38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Practical examples</a:t>
            </a:r>
          </a:p>
        </p:txBody>
      </p:sp>
      <p:pic>
        <p:nvPicPr>
          <p:cNvPr id="411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85455" y="1562100"/>
            <a:ext cx="5693945" cy="3340217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Shape 412"/>
          <p:cNvSpPr/>
          <p:nvPr/>
        </p:nvSpPr>
        <p:spPr>
          <a:xfrm>
            <a:off x="7649418" y="5245099"/>
            <a:ext cx="526023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/>
            <a:r>
              <a:t>Gyulassy, Bremer, Hamann, Pascucci, A Practical Approach to Morse-Smale Complex Computation: Scalability and Generality, IEEE TVCG 14(6), 2008</a:t>
            </a:r>
          </a:p>
        </p:txBody>
      </p:sp>
      <p:sp>
        <p:nvSpPr>
          <p:cNvPr id="413" name="Shape 413"/>
          <p:cNvSpPr/>
          <p:nvPr/>
        </p:nvSpPr>
        <p:spPr>
          <a:xfrm>
            <a:off x="7609334" y="4946649"/>
            <a:ext cx="3805933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Raleigh-Taylor instability, 1152 x 1152 x 1000</a:t>
            </a:r>
          </a:p>
        </p:txBody>
      </p:sp>
      <p:pic>
        <p:nvPicPr>
          <p:cNvPr id="414" name="pasted-image.t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6957" y="6319444"/>
            <a:ext cx="8814210" cy="2718764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hape 415"/>
          <p:cNvSpPr/>
          <p:nvPr/>
        </p:nvSpPr>
        <p:spPr>
          <a:xfrm>
            <a:off x="4290466" y="9137649"/>
            <a:ext cx="467786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L2 isosurface from CFD simulation of a Francis turbine.</a:t>
            </a:r>
          </a:p>
        </p:txBody>
      </p:sp>
      <p:sp>
        <p:nvSpPr>
          <p:cNvPr id="416" name="Shape 416"/>
          <p:cNvSpPr/>
          <p:nvPr/>
        </p:nvSpPr>
        <p:spPr>
          <a:xfrm>
            <a:off x="9440118" y="8293100"/>
            <a:ext cx="3190975" cy="111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1400"/>
            </a:lvl1pPr>
          </a:lstStyle>
          <a:p>
            <a:pPr/>
            <a:r>
              <a:t>Schneider, Wiebel, Carr, Hlawitschka, and Scheuermann, Interactive Comparison of Scalar Fields Based on Largest Contours with Applications to Flow Visualization, IEEE TVCG, 14(6), 2008.</a:t>
            </a:r>
          </a:p>
        </p:txBody>
      </p:sp>
      <p:pic>
        <p:nvPicPr>
          <p:cNvPr id="417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6566" y="1486273"/>
            <a:ext cx="6269651" cy="3632258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Shape 418"/>
          <p:cNvSpPr/>
          <p:nvPr/>
        </p:nvSpPr>
        <p:spPr>
          <a:xfrm>
            <a:off x="619189" y="5175163"/>
            <a:ext cx="5784917" cy="5081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400"/>
            </a:pPr>
            <a:r>
              <a:t>Carr, Snoeyink, &amp; van de Panne, </a:t>
            </a:r>
            <a:r>
              <a:rPr i="1"/>
              <a:t>Flexible isosurfaces: Simplifying and displaying scalar topology using the contour tree</a:t>
            </a:r>
            <a:r>
              <a:t>, Computational Geometry, 2010.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Challenge: m</a:t>
            </a:r>
            <a:r>
              <a:rPr i="1"/>
              <a:t>ultifield</a:t>
            </a:r>
            <a:r>
              <a:t> visualisation</a:t>
            </a:r>
          </a:p>
        </p:txBody>
      </p:sp>
      <p:sp>
        <p:nvSpPr>
          <p:cNvPr id="421" name="Shape 421"/>
          <p:cNvSpPr/>
          <p:nvPr>
            <p:ph type="body" idx="1"/>
          </p:nvPr>
        </p:nvSpPr>
        <p:spPr>
          <a:xfrm>
            <a:off x="622300" y="1790700"/>
            <a:ext cx="10464800" cy="6654800"/>
          </a:xfrm>
          <a:prstGeom prst="rect">
            <a:avLst/>
          </a:prstGeom>
        </p:spPr>
        <p:txBody>
          <a:bodyPr/>
          <a:lstStyle/>
          <a:p>
            <a:pPr/>
            <a:r>
              <a:t>Understand interaction </a:t>
            </a:r>
            <a:r>
              <a:rPr i="1"/>
              <a:t>between</a:t>
            </a:r>
            <a:r>
              <a:t> properties</a:t>
            </a:r>
          </a:p>
          <a:p>
            <a:pPr lvl="1">
              <a:defRPr sz="1800"/>
            </a:pPr>
            <a:r>
              <a:t>Routine in </a:t>
            </a:r>
            <a:r>
              <a:rPr i="1"/>
              <a:t>information</a:t>
            </a:r>
            <a:r>
              <a:t> visualization</a:t>
            </a:r>
          </a:p>
          <a:p>
            <a:pPr lvl="1">
              <a:defRPr sz="1800"/>
            </a:pPr>
            <a:r>
              <a:t>Tufte: “Graphical excellence is nearly always multivariate”</a:t>
            </a:r>
            <a:br/>
          </a:p>
          <a:p>
            <a:pPr>
              <a:spcBef>
                <a:spcPts val="1800"/>
              </a:spcBef>
            </a:pPr>
            <a:r>
              <a:t>For scientific datasets:</a:t>
            </a:r>
          </a:p>
          <a:p>
            <a:pPr lvl="1">
              <a:spcBef>
                <a:spcPts val="600"/>
              </a:spcBef>
              <a:defRPr sz="1800"/>
            </a:pPr>
            <a:r>
              <a:t>Harder!  Data pinned to points in physical space/time</a:t>
            </a:r>
          </a:p>
          <a:p>
            <a:pPr lvl="1">
              <a:spcBef>
                <a:spcPts val="600"/>
              </a:spcBef>
              <a:defRPr sz="1800"/>
            </a:pPr>
            <a:r>
              <a:t>Ad-hoc methods: overlay; probing; scatterplot matrices</a:t>
            </a:r>
          </a:p>
        </p:txBody>
      </p:sp>
      <p:grpSp>
        <p:nvGrpSpPr>
          <p:cNvPr id="424" name="Group 424"/>
          <p:cNvGrpSpPr/>
          <p:nvPr/>
        </p:nvGrpSpPr>
        <p:grpSpPr>
          <a:xfrm>
            <a:off x="482600" y="5391620"/>
            <a:ext cx="5909420" cy="3993085"/>
            <a:chOff x="0" y="0"/>
            <a:chExt cx="5909419" cy="3993084"/>
          </a:xfrm>
        </p:grpSpPr>
        <p:sp>
          <p:nvSpPr>
            <p:cNvPr id="422" name="Shape 422"/>
            <p:cNvSpPr/>
            <p:nvPr/>
          </p:nvSpPr>
          <p:spPr>
            <a:xfrm>
              <a:off x="0" y="0"/>
              <a:ext cx="5909420" cy="399308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76200" dir="3585326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23" name="droppedImag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20191" y="182181"/>
              <a:ext cx="5311000" cy="36079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27" name="Group 427"/>
          <p:cNvGrpSpPr/>
          <p:nvPr/>
        </p:nvGrpSpPr>
        <p:grpSpPr>
          <a:xfrm>
            <a:off x="6579815" y="5391620"/>
            <a:ext cx="5909420" cy="3993085"/>
            <a:chOff x="0" y="0"/>
            <a:chExt cx="5909419" cy="3993084"/>
          </a:xfrm>
        </p:grpSpPr>
        <p:sp>
          <p:nvSpPr>
            <p:cNvPr id="425" name="Shape 425"/>
            <p:cNvSpPr/>
            <p:nvPr/>
          </p:nvSpPr>
          <p:spPr>
            <a:xfrm>
              <a:off x="0" y="0"/>
              <a:ext cx="5909420" cy="3993085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76200" dir="3585326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26" name="pasted-image.ti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50963" y="165521"/>
              <a:ext cx="5411067" cy="36594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28" name="Shape 428"/>
          <p:cNvSpPr/>
          <p:nvPr/>
        </p:nvSpPr>
        <p:spPr>
          <a:xfrm>
            <a:off x="8155637" y="1892300"/>
            <a:ext cx="4327248" cy="3237905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76200" dir="3585326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pic>
        <p:nvPicPr>
          <p:cNvPr id="429" name="image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316087" y="2033596"/>
            <a:ext cx="4006348" cy="3004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i="1"/>
              <a:t>Multifield</a:t>
            </a:r>
            <a:r>
              <a:t> topology: Joint Contour Net</a:t>
            </a:r>
          </a:p>
        </p:txBody>
      </p:sp>
      <p:sp>
        <p:nvSpPr>
          <p:cNvPr id="432" name="Shape 432"/>
          <p:cNvSpPr/>
          <p:nvPr>
            <p:ph type="body" idx="1"/>
          </p:nvPr>
        </p:nvSpPr>
        <p:spPr>
          <a:xfrm>
            <a:off x="622300" y="1803400"/>
            <a:ext cx="10464800" cy="7226929"/>
          </a:xfrm>
          <a:prstGeom prst="rect">
            <a:avLst/>
          </a:prstGeom>
        </p:spPr>
        <p:txBody>
          <a:bodyPr/>
          <a:lstStyle/>
          <a:p>
            <a:pPr/>
            <a:r>
              <a:t>Generalisation of the Contour Tree / Reeb Graph</a:t>
            </a:r>
          </a:p>
          <a:p>
            <a:pPr lvl="1" marL="849085" indent="-391885"/>
            <a:r>
              <a:rPr i="1"/>
              <a:t>family</a:t>
            </a:r>
            <a:r>
              <a:t> of scalar fields f : M ⊂ R</a:t>
            </a:r>
            <a:r>
              <a:rPr baseline="31999"/>
              <a:t>m</a:t>
            </a:r>
            <a:r>
              <a:t> ➝ R</a:t>
            </a:r>
            <a:r>
              <a:rPr b="1" baseline="31999"/>
              <a:t>n</a:t>
            </a:r>
          </a:p>
          <a:p>
            <a:pPr/>
            <a:r>
              <a:t>Segment domain into regions </a:t>
            </a:r>
            <a:br/>
            <a:r>
              <a:t>… based on </a:t>
            </a:r>
            <a:r>
              <a:rPr i="1" u="sng"/>
              <a:t>combinations</a:t>
            </a:r>
            <a:r>
              <a:t> of field value.</a:t>
            </a:r>
          </a:p>
          <a:p>
            <a:pPr/>
            <a:r>
              <a:t>JCN</a:t>
            </a:r>
          </a:p>
          <a:p>
            <a:pPr lvl="1" marL="849085" indent="-391885">
              <a:spcBef>
                <a:spcPts val="600"/>
              </a:spcBef>
            </a:pPr>
            <a:r>
              <a:t>nodes = equivalence classes in range (intervals)</a:t>
            </a:r>
          </a:p>
          <a:p>
            <a:pPr lvl="1" marL="849085" indent="-391885">
              <a:spcBef>
                <a:spcPts val="600"/>
              </a:spcBef>
            </a:pPr>
            <a:r>
              <a:t>edges = adjacency </a:t>
            </a:r>
          </a:p>
          <a:p>
            <a:pPr lvl="1" marL="849085" indent="-391885">
              <a:spcBef>
                <a:spcPts val="600"/>
              </a:spcBef>
            </a:pPr>
            <a:r>
              <a:t>reduces to Reeb graph </a:t>
            </a:r>
            <a:br/>
            <a:r>
              <a:t>(Contour tree) for n=1.</a:t>
            </a:r>
          </a:p>
          <a:p>
            <a:pPr/>
            <a:r>
              <a:t>No simple concept of </a:t>
            </a:r>
            <a:br/>
            <a:r>
              <a:t>minimum / maximum / </a:t>
            </a:r>
            <a:br/>
            <a:r>
              <a:t>saddle.</a:t>
            </a:r>
          </a:p>
          <a:p>
            <a:pPr/>
            <a:r>
              <a:t>Any dimension domain.</a:t>
            </a:r>
          </a:p>
        </p:txBody>
      </p:sp>
      <p:sp>
        <p:nvSpPr>
          <p:cNvPr id="433" name="Shape 433"/>
          <p:cNvSpPr/>
          <p:nvPr/>
        </p:nvSpPr>
        <p:spPr>
          <a:xfrm>
            <a:off x="5822715" y="5515281"/>
            <a:ext cx="6637206" cy="3824489"/>
          </a:xfrm>
          <a:prstGeom prst="rect">
            <a:avLst/>
          </a:prstGeom>
          <a:solidFill>
            <a:srgbClr val="FFFFFF"/>
          </a:solidFill>
          <a:ln w="12700">
            <a:solidFill>
              <a:srgbClr val="9437FF"/>
            </a:solidFill>
            <a:miter lim="400000"/>
          </a:ln>
          <a:effectLst>
            <a:outerShdw sx="100000" sy="100000" kx="0" ky="0" algn="b" rotWithShape="0" blurRad="38100" dist="63500" dir="3040489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441" name="Group 441"/>
          <p:cNvGrpSpPr/>
          <p:nvPr/>
        </p:nvGrpSpPr>
        <p:grpSpPr>
          <a:xfrm>
            <a:off x="6239817" y="5883678"/>
            <a:ext cx="3032241" cy="3036634"/>
            <a:chOff x="0" y="0"/>
            <a:chExt cx="3032240" cy="3036633"/>
          </a:xfrm>
        </p:grpSpPr>
        <p:sp>
          <p:nvSpPr>
            <p:cNvPr id="434" name="Shape 434"/>
            <p:cNvSpPr/>
            <p:nvPr/>
          </p:nvSpPr>
          <p:spPr>
            <a:xfrm>
              <a:off x="13370" y="11738"/>
              <a:ext cx="1978815" cy="1011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5"/>
                  </a:moveTo>
                  <a:lnTo>
                    <a:pt x="121" y="9523"/>
                  </a:lnTo>
                  <a:lnTo>
                    <a:pt x="16502" y="21600"/>
                  </a:lnTo>
                  <a:lnTo>
                    <a:pt x="21600" y="0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94175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5" name="Shape 435"/>
            <p:cNvSpPr/>
            <p:nvPr/>
          </p:nvSpPr>
          <p:spPr>
            <a:xfrm>
              <a:off x="1523553" y="0"/>
              <a:ext cx="1491159" cy="1536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9" y="21600"/>
                  </a:moveTo>
                  <a:lnTo>
                    <a:pt x="0" y="14035"/>
                  </a:lnTo>
                  <a:lnTo>
                    <a:pt x="6843" y="215"/>
                  </a:lnTo>
                  <a:lnTo>
                    <a:pt x="21600" y="0"/>
                  </a:lnTo>
                  <a:lnTo>
                    <a:pt x="21479" y="21600"/>
                  </a:lnTo>
                  <a:close/>
                </a:path>
              </a:pathLst>
            </a:custGeom>
            <a:solidFill>
              <a:srgbClr val="9437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6" name="Shape 436"/>
            <p:cNvSpPr/>
            <p:nvPr/>
          </p:nvSpPr>
          <p:spPr>
            <a:xfrm>
              <a:off x="0" y="881678"/>
              <a:ext cx="3022147" cy="1537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53" y="21600"/>
                  </a:moveTo>
                  <a:lnTo>
                    <a:pt x="14516" y="16059"/>
                  </a:lnTo>
                  <a:lnTo>
                    <a:pt x="13715" y="19244"/>
                  </a:lnTo>
                  <a:lnTo>
                    <a:pt x="0" y="9778"/>
                  </a:lnTo>
                  <a:lnTo>
                    <a:pt x="78" y="0"/>
                  </a:lnTo>
                  <a:lnTo>
                    <a:pt x="7677" y="2854"/>
                  </a:lnTo>
                  <a:lnTo>
                    <a:pt x="10834" y="1118"/>
                  </a:lnTo>
                  <a:lnTo>
                    <a:pt x="21600" y="9158"/>
                  </a:lnTo>
                  <a:lnTo>
                    <a:pt x="21453" y="21600"/>
                  </a:lnTo>
                  <a:close/>
                </a:path>
              </a:pathLst>
            </a:custGeom>
            <a:solidFill>
              <a:srgbClr val="FF93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7" name="Shape 437"/>
            <p:cNvSpPr/>
            <p:nvPr/>
          </p:nvSpPr>
          <p:spPr>
            <a:xfrm>
              <a:off x="1941140" y="2038053"/>
              <a:ext cx="1074514" cy="5776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098" y="21600"/>
                  </a:moveTo>
                  <a:lnTo>
                    <a:pt x="0" y="7877"/>
                  </a:lnTo>
                  <a:lnTo>
                    <a:pt x="2154" y="0"/>
                  </a:lnTo>
                  <a:lnTo>
                    <a:pt x="21600" y="15004"/>
                  </a:lnTo>
                  <a:lnTo>
                    <a:pt x="21098" y="21600"/>
                  </a:lnTo>
                  <a:close/>
                </a:path>
              </a:pathLst>
            </a:custGeom>
            <a:solidFill>
              <a:srgbClr val="FFFC79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8" name="Shape 438"/>
            <p:cNvSpPr/>
            <p:nvPr/>
          </p:nvSpPr>
          <p:spPr>
            <a:xfrm>
              <a:off x="1570285" y="2265695"/>
              <a:ext cx="1461956" cy="770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33" y="20118"/>
                  </a:moveTo>
                  <a:lnTo>
                    <a:pt x="0" y="21600"/>
                  </a:lnTo>
                  <a:lnTo>
                    <a:pt x="5340" y="0"/>
                  </a:lnTo>
                  <a:lnTo>
                    <a:pt x="21600" y="10119"/>
                  </a:lnTo>
                  <a:lnTo>
                    <a:pt x="21433" y="20118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39" name="Shape 439"/>
            <p:cNvSpPr/>
            <p:nvPr/>
          </p:nvSpPr>
          <p:spPr>
            <a:xfrm>
              <a:off x="8804" y="1557470"/>
              <a:ext cx="1922984" cy="1454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" y="21328"/>
                  </a:moveTo>
                  <a:lnTo>
                    <a:pt x="17808" y="21600"/>
                  </a:lnTo>
                  <a:lnTo>
                    <a:pt x="21600" y="10360"/>
                  </a:lnTo>
                  <a:lnTo>
                    <a:pt x="0" y="0"/>
                  </a:lnTo>
                  <a:lnTo>
                    <a:pt x="60" y="21328"/>
                  </a:lnTo>
                  <a:close/>
                </a:path>
              </a:pathLst>
            </a:custGeom>
            <a:solidFill>
              <a:srgbClr val="0096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40" name="Shape 440"/>
            <p:cNvSpPr/>
            <p:nvPr/>
          </p:nvSpPr>
          <p:spPr>
            <a:xfrm>
              <a:off x="10046" y="432405"/>
              <a:ext cx="1515793" cy="67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4027"/>
                  </a:moveTo>
                  <a:lnTo>
                    <a:pt x="15204" y="21600"/>
                  </a:lnTo>
                  <a:lnTo>
                    <a:pt x="21600" y="18537"/>
                  </a:lnTo>
                  <a:lnTo>
                    <a:pt x="265" y="0"/>
                  </a:lnTo>
                  <a:lnTo>
                    <a:pt x="0" y="14027"/>
                  </a:lnTo>
                  <a:close/>
                </a:path>
              </a:pathLst>
            </a:custGeom>
            <a:solidFill>
              <a:srgbClr val="00F900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442" name="Shape 442"/>
          <p:cNvSpPr/>
          <p:nvPr/>
        </p:nvSpPr>
        <p:spPr>
          <a:xfrm>
            <a:off x="6327204" y="5973267"/>
            <a:ext cx="2990324" cy="2990324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3" name="Shape 443"/>
          <p:cNvSpPr/>
          <p:nvPr/>
        </p:nvSpPr>
        <p:spPr>
          <a:xfrm flipV="1">
            <a:off x="6235936" y="5908491"/>
            <a:ext cx="2989850" cy="2982336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4" name="Shape 444"/>
          <p:cNvSpPr/>
          <p:nvPr/>
        </p:nvSpPr>
        <p:spPr>
          <a:xfrm>
            <a:off x="6244916" y="7389889"/>
            <a:ext cx="3000534" cy="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5" name="Shape 445"/>
          <p:cNvSpPr/>
          <p:nvPr/>
        </p:nvSpPr>
        <p:spPr>
          <a:xfrm>
            <a:off x="7743778" y="5884517"/>
            <a:ext cx="1" cy="3006531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46" name="Shape 446"/>
          <p:cNvSpPr/>
          <p:nvPr/>
        </p:nvSpPr>
        <p:spPr>
          <a:xfrm>
            <a:off x="6257616" y="5903679"/>
            <a:ext cx="2989496" cy="2989496"/>
          </a:xfrm>
          <a:prstGeom prst="rect">
            <a:avLst/>
          </a:prstGeom>
          <a:ln w="508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47" name="Shape 447"/>
          <p:cNvSpPr/>
          <p:nvPr/>
        </p:nvSpPr>
        <p:spPr>
          <a:xfrm>
            <a:off x="9034129" y="5658997"/>
            <a:ext cx="465804" cy="46580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1/9</a:t>
            </a:r>
          </a:p>
        </p:txBody>
      </p:sp>
      <p:sp>
        <p:nvSpPr>
          <p:cNvPr id="448" name="Shape 448"/>
          <p:cNvSpPr/>
          <p:nvPr/>
        </p:nvSpPr>
        <p:spPr>
          <a:xfrm>
            <a:off x="9041100" y="7174347"/>
            <a:ext cx="471352" cy="471352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2/6</a:t>
            </a:r>
          </a:p>
        </p:txBody>
      </p:sp>
      <p:sp>
        <p:nvSpPr>
          <p:cNvPr id="449" name="Shape 449"/>
          <p:cNvSpPr/>
          <p:nvPr/>
        </p:nvSpPr>
        <p:spPr>
          <a:xfrm>
            <a:off x="6044813" y="8706333"/>
            <a:ext cx="459458" cy="45945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3/1</a:t>
            </a:r>
          </a:p>
        </p:txBody>
      </p:sp>
      <p:sp>
        <p:nvSpPr>
          <p:cNvPr id="450" name="Shape 450"/>
          <p:cNvSpPr/>
          <p:nvPr/>
        </p:nvSpPr>
        <p:spPr>
          <a:xfrm>
            <a:off x="7509745" y="7178683"/>
            <a:ext cx="495076" cy="488364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5/5</a:t>
            </a:r>
          </a:p>
        </p:txBody>
      </p:sp>
      <p:sp>
        <p:nvSpPr>
          <p:cNvPr id="451" name="Shape 451"/>
          <p:cNvSpPr/>
          <p:nvPr/>
        </p:nvSpPr>
        <p:spPr>
          <a:xfrm>
            <a:off x="7543065" y="5658451"/>
            <a:ext cx="473878" cy="47387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7/8</a:t>
            </a:r>
          </a:p>
        </p:txBody>
      </p:sp>
      <p:sp>
        <p:nvSpPr>
          <p:cNvPr id="452" name="Shape 452"/>
          <p:cNvSpPr/>
          <p:nvPr/>
        </p:nvSpPr>
        <p:spPr>
          <a:xfrm>
            <a:off x="6060653" y="5709797"/>
            <a:ext cx="442447" cy="44244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8/7</a:t>
            </a:r>
          </a:p>
        </p:txBody>
      </p:sp>
      <p:sp>
        <p:nvSpPr>
          <p:cNvPr id="453" name="Shape 453"/>
          <p:cNvSpPr/>
          <p:nvPr/>
        </p:nvSpPr>
        <p:spPr>
          <a:xfrm>
            <a:off x="9042739" y="8655065"/>
            <a:ext cx="442446" cy="442446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9/3</a:t>
            </a:r>
          </a:p>
        </p:txBody>
      </p:sp>
      <p:sp>
        <p:nvSpPr>
          <p:cNvPr id="454" name="Shape 454"/>
          <p:cNvSpPr/>
          <p:nvPr/>
        </p:nvSpPr>
        <p:spPr>
          <a:xfrm>
            <a:off x="6261100" y="6743700"/>
            <a:ext cx="1040557" cy="2462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55" name="Shape 455"/>
          <p:cNvSpPr/>
          <p:nvPr/>
        </p:nvSpPr>
        <p:spPr>
          <a:xfrm flipV="1">
            <a:off x="7302499" y="6887542"/>
            <a:ext cx="429519" cy="1041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56" name="Shape 456"/>
          <p:cNvSpPr/>
          <p:nvPr/>
        </p:nvSpPr>
        <p:spPr>
          <a:xfrm flipV="1">
            <a:off x="7757790" y="5929783"/>
            <a:ext cx="451124" cy="95257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57" name="Shape 457"/>
          <p:cNvSpPr/>
          <p:nvPr/>
        </p:nvSpPr>
        <p:spPr>
          <a:xfrm flipV="1">
            <a:off x="7827491" y="7920335"/>
            <a:ext cx="437977" cy="98003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58" name="Shape 458"/>
          <p:cNvSpPr/>
          <p:nvPr/>
        </p:nvSpPr>
        <p:spPr>
          <a:xfrm>
            <a:off x="8267700" y="7912099"/>
            <a:ext cx="964853" cy="39275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59" name="Shape 459"/>
          <p:cNvSpPr/>
          <p:nvPr/>
        </p:nvSpPr>
        <p:spPr>
          <a:xfrm>
            <a:off x="6236047" y="6322590"/>
            <a:ext cx="2995018" cy="1075210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60" name="Shape 460"/>
          <p:cNvSpPr/>
          <p:nvPr/>
        </p:nvSpPr>
        <p:spPr>
          <a:xfrm>
            <a:off x="6203950" y="7447954"/>
            <a:ext cx="3009900" cy="1051373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461" name="Shape 461"/>
          <p:cNvSpPr/>
          <p:nvPr/>
        </p:nvSpPr>
        <p:spPr>
          <a:xfrm>
            <a:off x="7542519" y="8674035"/>
            <a:ext cx="474276" cy="47427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6/2</a:t>
            </a:r>
          </a:p>
        </p:txBody>
      </p:sp>
      <p:sp>
        <p:nvSpPr>
          <p:cNvPr id="462" name="Shape 462"/>
          <p:cNvSpPr/>
          <p:nvPr/>
        </p:nvSpPr>
        <p:spPr>
          <a:xfrm>
            <a:off x="6030983" y="7190188"/>
            <a:ext cx="472117" cy="47211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4/4</a:t>
            </a:r>
          </a:p>
        </p:txBody>
      </p:sp>
      <p:grpSp>
        <p:nvGrpSpPr>
          <p:cNvPr id="492" name="Group 492"/>
          <p:cNvGrpSpPr/>
          <p:nvPr/>
        </p:nvGrpSpPr>
        <p:grpSpPr>
          <a:xfrm>
            <a:off x="9535159" y="5656302"/>
            <a:ext cx="2840158" cy="3513098"/>
            <a:chOff x="0" y="0"/>
            <a:chExt cx="2840156" cy="3513097"/>
          </a:xfrm>
        </p:grpSpPr>
        <p:sp>
          <p:nvSpPr>
            <p:cNvPr id="463" name="Shape 463"/>
            <p:cNvSpPr/>
            <p:nvPr/>
          </p:nvSpPr>
          <p:spPr>
            <a:xfrm flipH="1" flipV="1">
              <a:off x="1273181" y="382327"/>
              <a:ext cx="495951" cy="1336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466" name="Group 466"/>
            <p:cNvGrpSpPr/>
            <p:nvPr/>
          </p:nvGrpSpPr>
          <p:grpSpPr>
            <a:xfrm>
              <a:off x="1742440" y="441960"/>
              <a:ext cx="1097717" cy="465098"/>
              <a:chOff x="0" y="0"/>
              <a:chExt cx="1097716" cy="465097"/>
            </a:xfrm>
          </p:grpSpPr>
          <p:sp>
            <p:nvSpPr>
              <p:cNvPr id="464" name="Shape 464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9753FD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80956" y="85139"/>
                <a:ext cx="927749" cy="287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[1-6) / [6-9)</a:t>
                </a:r>
              </a:p>
            </p:txBody>
          </p:sp>
        </p:grpSp>
        <p:grpSp>
          <p:nvGrpSpPr>
            <p:cNvPr id="469" name="Group 469"/>
            <p:cNvGrpSpPr/>
            <p:nvPr/>
          </p:nvGrpSpPr>
          <p:grpSpPr>
            <a:xfrm>
              <a:off x="223520" y="0"/>
              <a:ext cx="1097717" cy="465098"/>
              <a:chOff x="0" y="0"/>
              <a:chExt cx="1097716" cy="465097"/>
            </a:xfrm>
          </p:grpSpPr>
          <p:sp>
            <p:nvSpPr>
              <p:cNvPr id="467" name="Shape 467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952A51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89846" y="72439"/>
                <a:ext cx="927748" cy="287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[6-9) / [6-9)</a:t>
                </a:r>
              </a:p>
            </p:txBody>
          </p:sp>
        </p:grpSp>
        <p:grpSp>
          <p:nvGrpSpPr>
            <p:cNvPr id="472" name="Group 472"/>
            <p:cNvGrpSpPr/>
            <p:nvPr/>
          </p:nvGrpSpPr>
          <p:grpSpPr>
            <a:xfrm>
              <a:off x="0" y="863600"/>
              <a:ext cx="1097717" cy="465099"/>
              <a:chOff x="0" y="0"/>
              <a:chExt cx="1097716" cy="465097"/>
            </a:xfrm>
          </p:grpSpPr>
          <p:sp>
            <p:nvSpPr>
              <p:cNvPr id="470" name="Shape 470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7FF219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60636" y="68628"/>
                <a:ext cx="927749" cy="287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[6-9) / [4-6)</a:t>
                </a:r>
              </a:p>
            </p:txBody>
          </p:sp>
        </p:grpSp>
        <p:grpSp>
          <p:nvGrpSpPr>
            <p:cNvPr id="475" name="Group 475"/>
            <p:cNvGrpSpPr/>
            <p:nvPr/>
          </p:nvGrpSpPr>
          <p:grpSpPr>
            <a:xfrm>
              <a:off x="1630680" y="1376679"/>
              <a:ext cx="1097717" cy="465099"/>
              <a:chOff x="0" y="0"/>
              <a:chExt cx="1097716" cy="465097"/>
            </a:xfrm>
          </p:grpSpPr>
          <p:sp>
            <p:nvSpPr>
              <p:cNvPr id="473" name="Shape 473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F19234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108896" y="90219"/>
                <a:ext cx="927749" cy="287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[1-6) / [4-6)</a:t>
                </a:r>
              </a:p>
            </p:txBody>
          </p:sp>
        </p:grpSp>
        <p:grpSp>
          <p:nvGrpSpPr>
            <p:cNvPr id="478" name="Group 478"/>
            <p:cNvGrpSpPr/>
            <p:nvPr/>
          </p:nvGrpSpPr>
          <p:grpSpPr>
            <a:xfrm>
              <a:off x="1523999" y="2153920"/>
              <a:ext cx="1097718" cy="465098"/>
              <a:chOff x="0" y="0"/>
              <a:chExt cx="1097716" cy="465097"/>
            </a:xfrm>
          </p:grpSpPr>
          <p:sp>
            <p:nvSpPr>
              <p:cNvPr id="476" name="Shape 476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FEF879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69526" y="81329"/>
                <a:ext cx="927749" cy="287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[6-9) / [4-6)</a:t>
                </a:r>
              </a:p>
            </p:txBody>
          </p:sp>
        </p:grpSp>
        <p:grpSp>
          <p:nvGrpSpPr>
            <p:cNvPr id="481" name="Group 481"/>
            <p:cNvGrpSpPr/>
            <p:nvPr/>
          </p:nvGrpSpPr>
          <p:grpSpPr>
            <a:xfrm>
              <a:off x="35559" y="2413000"/>
              <a:ext cx="1097718" cy="465098"/>
              <a:chOff x="0" y="0"/>
              <a:chExt cx="1097716" cy="465097"/>
            </a:xfrm>
          </p:grpSpPr>
          <p:sp>
            <p:nvSpPr>
              <p:cNvPr id="479" name="Shape 479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2C96FB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64446" y="101648"/>
                <a:ext cx="927749" cy="2874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[1-6) / [1-4)</a:t>
                </a:r>
              </a:p>
            </p:txBody>
          </p:sp>
        </p:grpSp>
        <p:grpSp>
          <p:nvGrpSpPr>
            <p:cNvPr id="484" name="Group 484"/>
            <p:cNvGrpSpPr/>
            <p:nvPr/>
          </p:nvGrpSpPr>
          <p:grpSpPr>
            <a:xfrm>
              <a:off x="1615440" y="3048000"/>
              <a:ext cx="1097717" cy="465098"/>
              <a:chOff x="0" y="0"/>
              <a:chExt cx="1097716" cy="465097"/>
            </a:xfrm>
          </p:grpSpPr>
          <p:sp>
            <p:nvSpPr>
              <p:cNvPr id="482" name="Shape 482"/>
              <p:cNvSpPr/>
              <p:nvPr/>
            </p:nvSpPr>
            <p:spPr>
              <a:xfrm>
                <a:off x="0" y="0"/>
                <a:ext cx="1097717" cy="465098"/>
              </a:xfrm>
              <a:prstGeom prst="roundRect">
                <a:avLst>
                  <a:gd name="adj" fmla="val 36720"/>
                </a:avLst>
              </a:prstGeom>
              <a:solidFill>
                <a:srgbClr val="EBEBEB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100006" y="90219"/>
                <a:ext cx="927749" cy="28747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1300">
                    <a:latin typeface="+mn-lt"/>
                    <a:ea typeface="+mn-ea"/>
                    <a:cs typeface="+mn-cs"/>
                    <a:sym typeface="Helvetica Neue"/>
                  </a:defRPr>
                </a:lvl1pPr>
              </a:lstStyle>
              <a:p>
                <a:pPr/>
                <a:r>
                  <a:t>[6-9) / [1-4)</a:t>
                </a:r>
              </a:p>
            </p:txBody>
          </p:sp>
        </p:grpSp>
        <p:sp>
          <p:nvSpPr>
            <p:cNvPr id="485" name="Shape 485"/>
            <p:cNvSpPr/>
            <p:nvPr/>
          </p:nvSpPr>
          <p:spPr>
            <a:xfrm flipV="1">
              <a:off x="558940" y="458527"/>
              <a:ext cx="160521" cy="43641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6" name="Shape 486"/>
            <p:cNvSpPr/>
            <p:nvPr/>
          </p:nvSpPr>
          <p:spPr>
            <a:xfrm flipH="1" flipV="1">
              <a:off x="917580" y="1317047"/>
              <a:ext cx="734434" cy="2094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7" name="Shape 487"/>
            <p:cNvSpPr/>
            <p:nvPr/>
          </p:nvSpPr>
          <p:spPr>
            <a:xfrm flipH="1">
              <a:off x="1863651" y="902763"/>
              <a:ext cx="152932" cy="48151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8" name="Shape 488"/>
            <p:cNvSpPr/>
            <p:nvPr/>
          </p:nvSpPr>
          <p:spPr>
            <a:xfrm flipH="1">
              <a:off x="2132891" y="1828434"/>
              <a:ext cx="142772" cy="33308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89" name="Shape 489"/>
            <p:cNvSpPr/>
            <p:nvPr/>
          </p:nvSpPr>
          <p:spPr>
            <a:xfrm flipH="1">
              <a:off x="2087925" y="2625994"/>
              <a:ext cx="40418" cy="40757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0" name="Shape 490"/>
            <p:cNvSpPr/>
            <p:nvPr/>
          </p:nvSpPr>
          <p:spPr>
            <a:xfrm>
              <a:off x="1066623" y="2834274"/>
              <a:ext cx="559500" cy="2657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1" name="Shape 491"/>
            <p:cNvSpPr/>
            <p:nvPr/>
          </p:nvSpPr>
          <p:spPr>
            <a:xfrm flipH="1">
              <a:off x="706642" y="1773069"/>
              <a:ext cx="939141" cy="6513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1" grpId="1"/>
      <p:bldP build="whole" bldLvl="1" animBg="1" rev="0" advAuto="0" spid="492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3" name="Group 513"/>
          <p:cNvGrpSpPr/>
          <p:nvPr/>
        </p:nvGrpSpPr>
        <p:grpSpPr>
          <a:xfrm>
            <a:off x="7686226" y="5618322"/>
            <a:ext cx="3605615" cy="3495356"/>
            <a:chOff x="0" y="0"/>
            <a:chExt cx="3605614" cy="3495355"/>
          </a:xfrm>
        </p:grpSpPr>
        <p:sp>
          <p:nvSpPr>
            <p:cNvPr id="494" name="Shape 494"/>
            <p:cNvSpPr/>
            <p:nvPr/>
          </p:nvSpPr>
          <p:spPr>
            <a:xfrm>
              <a:off x="321055" y="139937"/>
              <a:ext cx="2520650" cy="115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229" y="0"/>
                  </a:moveTo>
                  <a:lnTo>
                    <a:pt x="21600" y="8428"/>
                  </a:lnTo>
                  <a:lnTo>
                    <a:pt x="15584" y="21600"/>
                  </a:lnTo>
                  <a:lnTo>
                    <a:pt x="0" y="10753"/>
                  </a:lnTo>
                  <a:lnTo>
                    <a:pt x="86" y="608"/>
                  </a:lnTo>
                  <a:lnTo>
                    <a:pt x="11229" y="0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5" name="Shape 495"/>
            <p:cNvSpPr/>
            <p:nvPr/>
          </p:nvSpPr>
          <p:spPr>
            <a:xfrm>
              <a:off x="107959" y="1916350"/>
              <a:ext cx="1055699" cy="1085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7178"/>
                  </a:lnTo>
                  <a:lnTo>
                    <a:pt x="6782" y="21600"/>
                  </a:lnTo>
                  <a:lnTo>
                    <a:pt x="179" y="195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52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6" name="Shape 496"/>
            <p:cNvSpPr/>
            <p:nvPr/>
          </p:nvSpPr>
          <p:spPr>
            <a:xfrm flipH="1" flipV="1">
              <a:off x="1618760" y="131047"/>
              <a:ext cx="822153" cy="8221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7" name="Shape 497"/>
            <p:cNvSpPr/>
            <p:nvPr/>
          </p:nvSpPr>
          <p:spPr>
            <a:xfrm flipH="1" flipV="1">
              <a:off x="107460" y="1913280"/>
              <a:ext cx="689487" cy="68948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8" name="Shape 498"/>
            <p:cNvSpPr/>
            <p:nvPr/>
          </p:nvSpPr>
          <p:spPr>
            <a:xfrm>
              <a:off x="1794946" y="0"/>
              <a:ext cx="1653728" cy="457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662"/>
                  </a:moveTo>
                  <a:lnTo>
                    <a:pt x="15588" y="21600"/>
                  </a:lnTo>
                  <a:lnTo>
                    <a:pt x="21600" y="0"/>
                  </a:lnTo>
                  <a:lnTo>
                    <a:pt x="0" y="662"/>
                  </a:lnTo>
                  <a:close/>
                </a:path>
              </a:pathLst>
            </a:cu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9" name="Shape 499"/>
            <p:cNvSpPr/>
            <p:nvPr/>
          </p:nvSpPr>
          <p:spPr>
            <a:xfrm>
              <a:off x="206373" y="858598"/>
              <a:ext cx="1812213" cy="130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" y="0"/>
                  </a:moveTo>
                  <a:lnTo>
                    <a:pt x="21600" y="9442"/>
                  </a:lnTo>
                  <a:lnTo>
                    <a:pt x="12809" y="21600"/>
                  </a:lnTo>
                  <a:lnTo>
                    <a:pt x="0" y="1565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4F8F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0" name="Shape 500"/>
            <p:cNvSpPr/>
            <p:nvPr/>
          </p:nvSpPr>
          <p:spPr>
            <a:xfrm>
              <a:off x="0" y="2996365"/>
              <a:ext cx="334953" cy="4461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5391"/>
                  </a:lnTo>
                  <a:lnTo>
                    <a:pt x="419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1" name="Shape 501"/>
            <p:cNvSpPr/>
            <p:nvPr/>
          </p:nvSpPr>
          <p:spPr>
            <a:xfrm>
              <a:off x="3161426" y="89516"/>
              <a:ext cx="444189" cy="582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5836"/>
                  </a:moveTo>
                  <a:lnTo>
                    <a:pt x="21600" y="21600"/>
                  </a:lnTo>
                  <a:lnTo>
                    <a:pt x="21261" y="0"/>
                  </a:lnTo>
                  <a:lnTo>
                    <a:pt x="0" y="15836"/>
                  </a:lnTo>
                  <a:close/>
                </a:path>
              </a:pathLst>
            </a:custGeom>
            <a:solidFill>
              <a:srgbClr val="FF26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2" name="Shape 502"/>
            <p:cNvSpPr/>
            <p:nvPr/>
          </p:nvSpPr>
          <p:spPr>
            <a:xfrm>
              <a:off x="2324572" y="645139"/>
              <a:ext cx="1122562" cy="11087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00" y="0"/>
                  </a:moveTo>
                  <a:lnTo>
                    <a:pt x="21566" y="2594"/>
                  </a:lnTo>
                  <a:lnTo>
                    <a:pt x="21600" y="21600"/>
                  </a:lnTo>
                  <a:lnTo>
                    <a:pt x="0" y="13803"/>
                  </a:lnTo>
                  <a:lnTo>
                    <a:pt x="13900" y="0"/>
                  </a:lnTo>
                  <a:close/>
                </a:path>
              </a:pathLst>
            </a:custGeom>
            <a:solidFill>
              <a:srgbClr val="00549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3" name="Shape 503"/>
            <p:cNvSpPr/>
            <p:nvPr/>
          </p:nvSpPr>
          <p:spPr>
            <a:xfrm>
              <a:off x="1520424" y="1502845"/>
              <a:ext cx="1860368" cy="1346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67" y="0"/>
                  </a:moveTo>
                  <a:lnTo>
                    <a:pt x="21566" y="6845"/>
                  </a:lnTo>
                  <a:lnTo>
                    <a:pt x="21600" y="21600"/>
                  </a:lnTo>
                  <a:lnTo>
                    <a:pt x="0" y="10984"/>
                  </a:lnTo>
                  <a:lnTo>
                    <a:pt x="8067" y="0"/>
                  </a:lnTo>
                  <a:close/>
                </a:path>
              </a:pathLst>
            </a:custGeom>
            <a:solidFill>
              <a:srgbClr val="4F8F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4" name="Shape 504"/>
            <p:cNvSpPr/>
            <p:nvPr/>
          </p:nvSpPr>
          <p:spPr>
            <a:xfrm>
              <a:off x="645926" y="2328623"/>
              <a:ext cx="2636169" cy="10952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10" y="0"/>
                  </a:moveTo>
                  <a:lnTo>
                    <a:pt x="21464" y="13167"/>
                  </a:lnTo>
                  <a:lnTo>
                    <a:pt x="21600" y="21600"/>
                  </a:lnTo>
                  <a:lnTo>
                    <a:pt x="8547" y="21293"/>
                  </a:lnTo>
                  <a:lnTo>
                    <a:pt x="0" y="14468"/>
                  </a:lnTo>
                  <a:lnTo>
                    <a:pt x="5910" y="0"/>
                  </a:lnTo>
                  <a:close/>
                </a:path>
              </a:pathLst>
            </a:custGeom>
            <a:solidFill>
              <a:srgbClr val="9452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5" name="Shape 505"/>
            <p:cNvSpPr/>
            <p:nvPr/>
          </p:nvSpPr>
          <p:spPr>
            <a:xfrm>
              <a:off x="196936" y="3150313"/>
              <a:ext cx="1391914" cy="345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70" y="0"/>
                  </a:moveTo>
                  <a:lnTo>
                    <a:pt x="21600" y="21158"/>
                  </a:lnTo>
                  <a:lnTo>
                    <a:pt x="0" y="21600"/>
                  </a:lnTo>
                  <a:lnTo>
                    <a:pt x="5170" y="0"/>
                  </a:lnTo>
                  <a:close/>
                </a:path>
              </a:pathLst>
            </a:custGeom>
            <a:solidFill>
              <a:srgbClr val="5E5E5E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6" name="Shape 506"/>
            <p:cNvSpPr/>
            <p:nvPr/>
          </p:nvSpPr>
          <p:spPr>
            <a:xfrm flipV="1">
              <a:off x="3069284" y="1918202"/>
              <a:ext cx="294179" cy="83208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7" name="Shape 507"/>
            <p:cNvSpPr/>
            <p:nvPr/>
          </p:nvSpPr>
          <p:spPr>
            <a:xfrm flipV="1">
              <a:off x="2760242" y="2886824"/>
              <a:ext cx="196821" cy="53775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8" name="Shape 508"/>
            <p:cNvSpPr/>
            <p:nvPr/>
          </p:nvSpPr>
          <p:spPr>
            <a:xfrm flipV="1">
              <a:off x="1682346" y="2536120"/>
              <a:ext cx="306309" cy="87345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9" name="Shape 509"/>
            <p:cNvSpPr/>
            <p:nvPr/>
          </p:nvSpPr>
          <p:spPr>
            <a:xfrm flipV="1">
              <a:off x="2139546" y="1594161"/>
              <a:ext cx="291079" cy="79306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10" name="Shape 510"/>
            <p:cNvSpPr/>
            <p:nvPr/>
          </p:nvSpPr>
          <p:spPr>
            <a:xfrm flipV="1">
              <a:off x="2543391" y="979824"/>
              <a:ext cx="166684" cy="4504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11" name="Shape 511"/>
            <p:cNvSpPr/>
            <p:nvPr/>
          </p:nvSpPr>
          <p:spPr>
            <a:xfrm flipV="1">
              <a:off x="870896" y="2686287"/>
              <a:ext cx="148425" cy="4352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12" name="Shape 512"/>
            <p:cNvSpPr/>
            <p:nvPr/>
          </p:nvSpPr>
          <p:spPr>
            <a:xfrm flipV="1">
              <a:off x="738122" y="3261700"/>
              <a:ext cx="85205" cy="22762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535" name="Group 535"/>
          <p:cNvGrpSpPr/>
          <p:nvPr/>
        </p:nvGrpSpPr>
        <p:grpSpPr>
          <a:xfrm>
            <a:off x="7474446" y="5391150"/>
            <a:ext cx="4029175" cy="3949700"/>
            <a:chOff x="0" y="0"/>
            <a:chExt cx="4029174" cy="3949700"/>
          </a:xfrm>
        </p:grpSpPr>
        <p:sp>
          <p:nvSpPr>
            <p:cNvPr id="514" name="Shape 514"/>
            <p:cNvSpPr/>
            <p:nvPr/>
          </p:nvSpPr>
          <p:spPr>
            <a:xfrm>
              <a:off x="0" y="0"/>
              <a:ext cx="4029175" cy="394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534" name="Group 534"/>
            <p:cNvGrpSpPr/>
            <p:nvPr/>
          </p:nvGrpSpPr>
          <p:grpSpPr>
            <a:xfrm>
              <a:off x="211779" y="205185"/>
              <a:ext cx="3605616" cy="3539330"/>
              <a:chOff x="0" y="0"/>
              <a:chExt cx="3605614" cy="3539328"/>
            </a:xfrm>
          </p:grpSpPr>
          <p:sp>
            <p:nvSpPr>
              <p:cNvPr id="515" name="Shape 515"/>
              <p:cNvSpPr/>
              <p:nvPr/>
            </p:nvSpPr>
            <p:spPr>
              <a:xfrm>
                <a:off x="1794946" y="0"/>
                <a:ext cx="1653728" cy="4570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662"/>
                    </a:moveTo>
                    <a:lnTo>
                      <a:pt x="15588" y="21600"/>
                    </a:lnTo>
                    <a:lnTo>
                      <a:pt x="21600" y="0"/>
                    </a:lnTo>
                    <a:lnTo>
                      <a:pt x="0" y="662"/>
                    </a:lnTo>
                    <a:close/>
                  </a:path>
                </a:pathLst>
              </a:custGeom>
              <a:solidFill>
                <a:srgbClr val="FF26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206373" y="858598"/>
                <a:ext cx="1812213" cy="1309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4" y="0"/>
                    </a:moveTo>
                    <a:lnTo>
                      <a:pt x="21600" y="9442"/>
                    </a:lnTo>
                    <a:lnTo>
                      <a:pt x="12809" y="21600"/>
                    </a:lnTo>
                    <a:lnTo>
                      <a:pt x="0" y="15650"/>
                    </a:lnTo>
                    <a:lnTo>
                      <a:pt x="204" y="0"/>
                    </a:lnTo>
                    <a:close/>
                  </a:path>
                </a:pathLst>
              </a:custGeom>
              <a:solidFill>
                <a:srgbClr val="00F9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0" y="2996365"/>
                <a:ext cx="334953" cy="4461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5391"/>
                    </a:lnTo>
                    <a:lnTo>
                      <a:pt x="419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79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161426" y="89516"/>
                <a:ext cx="444189" cy="5820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836"/>
                    </a:moveTo>
                    <a:lnTo>
                      <a:pt x="21600" y="21600"/>
                    </a:lnTo>
                    <a:lnTo>
                      <a:pt x="21261" y="0"/>
                    </a:lnTo>
                    <a:lnTo>
                      <a:pt x="0" y="15836"/>
                    </a:lnTo>
                    <a:close/>
                  </a:path>
                </a:pathLst>
              </a:custGeom>
              <a:solidFill>
                <a:srgbClr val="FF26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307052" y="174257"/>
                <a:ext cx="2130472" cy="11573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714"/>
                    </a:moveTo>
                    <a:lnTo>
                      <a:pt x="13354" y="0"/>
                    </a:lnTo>
                    <a:lnTo>
                      <a:pt x="21600" y="15451"/>
                    </a:lnTo>
                    <a:lnTo>
                      <a:pt x="18498" y="21600"/>
                    </a:lnTo>
                    <a:lnTo>
                      <a:pt x="15" y="10940"/>
                    </a:lnTo>
                    <a:lnTo>
                      <a:pt x="0" y="714"/>
                    </a:lnTo>
                    <a:close/>
                  </a:path>
                </a:pathLst>
              </a:custGeom>
              <a:solidFill>
                <a:srgbClr val="0433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1710539" y="107988"/>
                <a:ext cx="1185230" cy="811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11686"/>
                    </a:moveTo>
                    <a:lnTo>
                      <a:pt x="14525" y="21600"/>
                    </a:lnTo>
                    <a:lnTo>
                      <a:pt x="0" y="0"/>
                    </a:lnTo>
                    <a:lnTo>
                      <a:pt x="21600" y="11686"/>
                    </a:lnTo>
                    <a:close/>
                  </a:path>
                </a:pathLst>
              </a:custGeom>
              <a:solidFill>
                <a:srgbClr val="0096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144507" y="1864845"/>
                <a:ext cx="1061641" cy="707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1081"/>
                    </a:lnTo>
                    <a:lnTo>
                      <a:pt x="14347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C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57244" y="1942112"/>
                <a:ext cx="712959" cy="10860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95" y="19484"/>
                    </a:moveTo>
                    <a:lnTo>
                      <a:pt x="0" y="0"/>
                    </a:lnTo>
                    <a:lnTo>
                      <a:pt x="21600" y="14297"/>
                    </a:lnTo>
                    <a:lnTo>
                      <a:pt x="10090" y="21600"/>
                    </a:lnTo>
                    <a:lnTo>
                      <a:pt x="595" y="19484"/>
                    </a:lnTo>
                    <a:close/>
                  </a:path>
                </a:pathLst>
              </a:custGeom>
              <a:solidFill>
                <a:srgbClr val="FF93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2280934" y="1032809"/>
                <a:ext cx="384614" cy="4461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7723"/>
                    </a:moveTo>
                    <a:lnTo>
                      <a:pt x="12802" y="21600"/>
                    </a:lnTo>
                    <a:lnTo>
                      <a:pt x="21600" y="0"/>
                    </a:lnTo>
                    <a:lnTo>
                      <a:pt x="0" y="17723"/>
                    </a:lnTo>
                    <a:close/>
                  </a:path>
                </a:pathLst>
              </a:custGeom>
              <a:solidFill>
                <a:srgbClr val="0433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2624975" y="659022"/>
                <a:ext cx="892201" cy="11056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lnTo>
                      <a:pt x="0" y="15383"/>
                    </a:lnTo>
                    <a:lnTo>
                      <a:pt x="3642" y="6882"/>
                    </a:lnTo>
                    <a:lnTo>
                      <a:pt x="12277" y="0"/>
                    </a:lnTo>
                    <a:lnTo>
                      <a:pt x="21506" y="2656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0096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1462311" y="1495666"/>
                <a:ext cx="906284" cy="8922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018"/>
                    </a:moveTo>
                    <a:lnTo>
                      <a:pt x="14512" y="21600"/>
                    </a:lnTo>
                    <a:lnTo>
                      <a:pt x="0" y="16577"/>
                    </a:lnTo>
                    <a:lnTo>
                      <a:pt x="16306" y="0"/>
                    </a:lnTo>
                    <a:lnTo>
                      <a:pt x="21600" y="2018"/>
                    </a:lnTo>
                    <a:close/>
                  </a:path>
                </a:pathLst>
              </a:custGeom>
              <a:solidFill>
                <a:srgbClr val="00F9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6" name="Shape 526"/>
              <p:cNvSpPr/>
              <p:nvPr/>
            </p:nvSpPr>
            <p:spPr>
              <a:xfrm>
                <a:off x="3181221" y="1994053"/>
                <a:ext cx="310463" cy="912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928" y="0"/>
                    </a:moveTo>
                    <a:lnTo>
                      <a:pt x="0" y="19008"/>
                    </a:lnTo>
                    <a:lnTo>
                      <a:pt x="21600" y="21600"/>
                    </a:lnTo>
                    <a:lnTo>
                      <a:pt x="20928" y="0"/>
                    </a:lnTo>
                    <a:close/>
                  </a:path>
                </a:pathLst>
              </a:custGeom>
              <a:solidFill>
                <a:srgbClr val="D4FB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7" name="Shape 527"/>
              <p:cNvSpPr/>
              <p:nvPr/>
            </p:nvSpPr>
            <p:spPr>
              <a:xfrm>
                <a:off x="2166411" y="1635577"/>
                <a:ext cx="1224412" cy="11368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15332"/>
                    </a:moveTo>
                    <a:lnTo>
                      <a:pt x="16527" y="21600"/>
                    </a:lnTo>
                    <a:lnTo>
                      <a:pt x="21600" y="6367"/>
                    </a:lnTo>
                    <a:lnTo>
                      <a:pt x="5402" y="0"/>
                    </a:lnTo>
                    <a:lnTo>
                      <a:pt x="0" y="15332"/>
                    </a:lnTo>
                    <a:close/>
                  </a:path>
                </a:pathLst>
              </a:custGeom>
              <a:solidFill>
                <a:srgbClr val="D4FB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603121" y="2711692"/>
                <a:ext cx="349363" cy="422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73" y="21600"/>
                    </a:moveTo>
                    <a:lnTo>
                      <a:pt x="0" y="18329"/>
                    </a:lnTo>
                    <a:lnTo>
                      <a:pt x="21600" y="0"/>
                    </a:lnTo>
                    <a:lnTo>
                      <a:pt x="13373" y="21600"/>
                    </a:lnTo>
                    <a:close/>
                  </a:path>
                </a:pathLst>
              </a:custGeom>
              <a:solidFill>
                <a:srgbClr val="FF93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2957284" y="2950670"/>
                <a:ext cx="506760" cy="53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92"/>
                    </a:moveTo>
                    <a:lnTo>
                      <a:pt x="7676" y="0"/>
                    </a:lnTo>
                    <a:lnTo>
                      <a:pt x="21210" y="5147"/>
                    </a:lnTo>
                    <a:lnTo>
                      <a:pt x="21600" y="21600"/>
                    </a:lnTo>
                    <a:lnTo>
                      <a:pt x="0" y="21492"/>
                    </a:lnTo>
                    <a:close/>
                  </a:path>
                </a:pathLst>
              </a:custGeom>
              <a:solidFill>
                <a:srgbClr val="9452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902668" y="2374358"/>
                <a:ext cx="1105887" cy="10651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22" y="0"/>
                    </a:moveTo>
                    <a:lnTo>
                      <a:pt x="21600" y="4212"/>
                    </a:lnTo>
                    <a:lnTo>
                      <a:pt x="15879" y="21600"/>
                    </a:lnTo>
                    <a:lnTo>
                      <a:pt x="0" y="16470"/>
                    </a:lnTo>
                    <a:lnTo>
                      <a:pt x="2449" y="7950"/>
                    </a:lnTo>
                    <a:lnTo>
                      <a:pt x="9622" y="0"/>
                    </a:lnTo>
                    <a:close/>
                  </a:path>
                </a:pathLst>
              </a:custGeom>
              <a:solidFill>
                <a:srgbClr val="FFFC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1809372" y="2624139"/>
                <a:ext cx="1225111" cy="8573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242" y="21600"/>
                    </a:moveTo>
                    <a:lnTo>
                      <a:pt x="0" y="21153"/>
                    </a:lnTo>
                    <a:lnTo>
                      <a:pt x="5044" y="0"/>
                    </a:lnTo>
                    <a:lnTo>
                      <a:pt x="21600" y="7894"/>
                    </a:lnTo>
                    <a:lnTo>
                      <a:pt x="18242" y="21600"/>
                    </a:lnTo>
                    <a:close/>
                  </a:path>
                </a:pathLst>
              </a:custGeom>
              <a:solidFill>
                <a:srgbClr val="94520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120038" y="3181180"/>
                <a:ext cx="639353" cy="3462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408" y="0"/>
                    </a:moveTo>
                    <a:lnTo>
                      <a:pt x="21600" y="5290"/>
                    </a:lnTo>
                    <a:lnTo>
                      <a:pt x="18657" y="20614"/>
                    </a:lnTo>
                    <a:lnTo>
                      <a:pt x="0" y="21600"/>
                    </a:lnTo>
                    <a:lnTo>
                      <a:pt x="11408" y="0"/>
                    </a:lnTo>
                    <a:close/>
                  </a:path>
                </a:pathLst>
              </a:custGeom>
              <a:solidFill>
                <a:srgbClr val="7979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796985" y="3296720"/>
                <a:ext cx="841583" cy="2426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0" y="0"/>
                    </a:moveTo>
                    <a:lnTo>
                      <a:pt x="21600" y="21086"/>
                    </a:lnTo>
                    <a:lnTo>
                      <a:pt x="0" y="21600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rgbClr val="C0C0C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548" name="Group 548"/>
          <p:cNvGrpSpPr/>
          <p:nvPr/>
        </p:nvGrpSpPr>
        <p:grpSpPr>
          <a:xfrm>
            <a:off x="7474446" y="5391150"/>
            <a:ext cx="4029175" cy="3949700"/>
            <a:chOff x="0" y="0"/>
            <a:chExt cx="4029174" cy="3949700"/>
          </a:xfrm>
        </p:grpSpPr>
        <p:sp>
          <p:nvSpPr>
            <p:cNvPr id="536" name="Shape 536"/>
            <p:cNvSpPr/>
            <p:nvPr/>
          </p:nvSpPr>
          <p:spPr>
            <a:xfrm>
              <a:off x="0" y="0"/>
              <a:ext cx="4029175" cy="394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547" name="Group 547"/>
            <p:cNvGrpSpPr/>
            <p:nvPr/>
          </p:nvGrpSpPr>
          <p:grpSpPr>
            <a:xfrm>
              <a:off x="286856" y="226163"/>
              <a:ext cx="3455462" cy="3497373"/>
              <a:chOff x="0" y="0"/>
              <a:chExt cx="3455460" cy="3497372"/>
            </a:xfrm>
          </p:grpSpPr>
          <p:sp>
            <p:nvSpPr>
              <p:cNvPr id="537" name="Shape 537"/>
              <p:cNvSpPr/>
              <p:nvPr/>
            </p:nvSpPr>
            <p:spPr>
              <a:xfrm>
                <a:off x="720666" y="3247380"/>
                <a:ext cx="841583" cy="24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0" y="0"/>
                    </a:moveTo>
                    <a:lnTo>
                      <a:pt x="21600" y="21086"/>
                    </a:lnTo>
                    <a:lnTo>
                      <a:pt x="0" y="21600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rgbClr val="C0C0C0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1777057" y="0"/>
                <a:ext cx="1678404" cy="653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42"/>
                    </a:moveTo>
                    <a:lnTo>
                      <a:pt x="21451" y="0"/>
                    </a:lnTo>
                    <a:lnTo>
                      <a:pt x="21600" y="21600"/>
                    </a:lnTo>
                    <a:lnTo>
                      <a:pt x="0" y="942"/>
                    </a:lnTo>
                    <a:close/>
                  </a:path>
                </a:pathLst>
              </a:custGeom>
              <a:solidFill>
                <a:srgbClr val="E93F3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1780158" y="149795"/>
                <a:ext cx="1573858" cy="155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8101"/>
                    </a:lnTo>
                    <a:lnTo>
                      <a:pt x="21468" y="21600"/>
                    </a:lnTo>
                    <a:lnTo>
                      <a:pt x="9385" y="17216"/>
                    </a:lnTo>
                    <a:lnTo>
                      <a:pt x="11093" y="114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96FB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272901" y="173087"/>
                <a:ext cx="2190798" cy="1251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42"/>
                    </a:moveTo>
                    <a:lnTo>
                      <a:pt x="13038" y="0"/>
                    </a:lnTo>
                    <a:lnTo>
                      <a:pt x="21600" y="14864"/>
                    </a:lnTo>
                    <a:lnTo>
                      <a:pt x="20398" y="21600"/>
                    </a:lnTo>
                    <a:lnTo>
                      <a:pt x="84" y="10355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1B4AFB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215751" y="849461"/>
                <a:ext cx="2031505" cy="1532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9486"/>
                    </a:lnTo>
                    <a:lnTo>
                      <a:pt x="18091" y="21600"/>
                    </a:lnTo>
                    <a:lnTo>
                      <a:pt x="71" y="134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F21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2093752" y="1594718"/>
                <a:ext cx="1257549" cy="1256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96" y="0"/>
                    </a:moveTo>
                    <a:lnTo>
                      <a:pt x="21530" y="5441"/>
                    </a:lnTo>
                    <a:lnTo>
                      <a:pt x="21600" y="21600"/>
                    </a:lnTo>
                    <a:lnTo>
                      <a:pt x="0" y="13798"/>
                    </a:lnTo>
                    <a:lnTo>
                      <a:pt x="5396" y="0"/>
                    </a:lnTo>
                    <a:close/>
                  </a:path>
                </a:pathLst>
              </a:custGeom>
              <a:solidFill>
                <a:srgbClr val="D3F6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185191" y="1923132"/>
                <a:ext cx="1703290" cy="1461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8320"/>
                    </a:lnTo>
                    <a:lnTo>
                      <a:pt x="17720" y="21600"/>
                    </a:lnTo>
                    <a:lnTo>
                      <a:pt x="7470" y="17576"/>
                    </a:lnTo>
                    <a:lnTo>
                      <a:pt x="9064" y="110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8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50775" y="1925215"/>
                <a:ext cx="757908" cy="1197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3681"/>
                    </a:lnTo>
                    <a:lnTo>
                      <a:pt x="17759" y="21600"/>
                    </a:lnTo>
                    <a:lnTo>
                      <a:pt x="1191" y="18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9234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0" y="2997224"/>
                <a:ext cx="704106" cy="50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0406"/>
                    </a:lnTo>
                    <a:lnTo>
                      <a:pt x="18345" y="20330"/>
                    </a:lnTo>
                    <a:lnTo>
                      <a:pt x="978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79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1776157" y="2582167"/>
                <a:ext cx="1581424" cy="875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94" y="0"/>
                    </a:moveTo>
                    <a:lnTo>
                      <a:pt x="21486" y="11097"/>
                    </a:lnTo>
                    <a:lnTo>
                      <a:pt x="21600" y="21600"/>
                    </a:lnTo>
                    <a:lnTo>
                      <a:pt x="0" y="21086"/>
                    </a:lnTo>
                    <a:lnTo>
                      <a:pt x="3894" y="0"/>
                    </a:lnTo>
                    <a:close/>
                  </a:path>
                </a:pathLst>
              </a:custGeom>
              <a:solidFill>
                <a:srgbClr val="94531C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</p:grpSp>
      <p:grpSp>
        <p:nvGrpSpPr>
          <p:cNvPr id="584" name="Group 584"/>
          <p:cNvGrpSpPr/>
          <p:nvPr/>
        </p:nvGrpSpPr>
        <p:grpSpPr>
          <a:xfrm>
            <a:off x="7474446" y="5391150"/>
            <a:ext cx="4029175" cy="3949700"/>
            <a:chOff x="0" y="0"/>
            <a:chExt cx="4029174" cy="3949700"/>
          </a:xfrm>
        </p:grpSpPr>
        <p:sp>
          <p:nvSpPr>
            <p:cNvPr id="549" name="Shape 549"/>
            <p:cNvSpPr/>
            <p:nvPr/>
          </p:nvSpPr>
          <p:spPr>
            <a:xfrm>
              <a:off x="0" y="0"/>
              <a:ext cx="4029175" cy="39497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583" name="Group 583"/>
            <p:cNvGrpSpPr/>
            <p:nvPr/>
          </p:nvGrpSpPr>
          <p:grpSpPr>
            <a:xfrm>
              <a:off x="286856" y="213183"/>
              <a:ext cx="3455462" cy="3523334"/>
              <a:chOff x="0" y="0"/>
              <a:chExt cx="3455460" cy="3523332"/>
            </a:xfrm>
          </p:grpSpPr>
          <p:sp>
            <p:nvSpPr>
              <p:cNvPr id="550" name="Shape 550"/>
              <p:cNvSpPr/>
              <p:nvPr/>
            </p:nvSpPr>
            <p:spPr>
              <a:xfrm>
                <a:off x="720666" y="3247380"/>
                <a:ext cx="841583" cy="242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40" y="0"/>
                    </a:moveTo>
                    <a:lnTo>
                      <a:pt x="21600" y="21086"/>
                    </a:lnTo>
                    <a:lnTo>
                      <a:pt x="0" y="21600"/>
                    </a:lnTo>
                    <a:lnTo>
                      <a:pt x="2140" y="0"/>
                    </a:lnTo>
                    <a:close/>
                  </a:path>
                </a:pathLst>
              </a:custGeom>
              <a:solidFill>
                <a:srgbClr val="C0C0C0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1777057" y="0"/>
                <a:ext cx="1678404" cy="653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942"/>
                    </a:moveTo>
                    <a:lnTo>
                      <a:pt x="21451" y="0"/>
                    </a:lnTo>
                    <a:lnTo>
                      <a:pt x="21600" y="21600"/>
                    </a:lnTo>
                    <a:lnTo>
                      <a:pt x="0" y="942"/>
                    </a:lnTo>
                    <a:close/>
                  </a:path>
                </a:pathLst>
              </a:custGeom>
              <a:solidFill>
                <a:srgbClr val="E93F34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1780158" y="149795"/>
                <a:ext cx="1573858" cy="1554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8101"/>
                    </a:lnTo>
                    <a:lnTo>
                      <a:pt x="21468" y="21600"/>
                    </a:lnTo>
                    <a:lnTo>
                      <a:pt x="9385" y="17216"/>
                    </a:lnTo>
                    <a:lnTo>
                      <a:pt x="11093" y="114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C96FB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272901" y="173087"/>
                <a:ext cx="2190798" cy="1251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442"/>
                    </a:moveTo>
                    <a:lnTo>
                      <a:pt x="13038" y="0"/>
                    </a:lnTo>
                    <a:lnTo>
                      <a:pt x="21600" y="14864"/>
                    </a:lnTo>
                    <a:lnTo>
                      <a:pt x="20398" y="21600"/>
                    </a:lnTo>
                    <a:lnTo>
                      <a:pt x="84" y="10355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1B4AFB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215751" y="849461"/>
                <a:ext cx="2031505" cy="15322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9486"/>
                    </a:lnTo>
                    <a:lnTo>
                      <a:pt x="18091" y="21600"/>
                    </a:lnTo>
                    <a:lnTo>
                      <a:pt x="71" y="134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F219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2093752" y="1594718"/>
                <a:ext cx="1257549" cy="12568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396" y="0"/>
                    </a:moveTo>
                    <a:lnTo>
                      <a:pt x="21530" y="5441"/>
                    </a:lnTo>
                    <a:lnTo>
                      <a:pt x="21600" y="21600"/>
                    </a:lnTo>
                    <a:lnTo>
                      <a:pt x="0" y="13798"/>
                    </a:lnTo>
                    <a:lnTo>
                      <a:pt x="5396" y="0"/>
                    </a:lnTo>
                    <a:close/>
                  </a:path>
                </a:pathLst>
              </a:custGeom>
              <a:solidFill>
                <a:srgbClr val="D3F679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185191" y="1923132"/>
                <a:ext cx="1703290" cy="14613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8320"/>
                    </a:lnTo>
                    <a:lnTo>
                      <a:pt x="17720" y="21600"/>
                    </a:lnTo>
                    <a:lnTo>
                      <a:pt x="7470" y="17576"/>
                    </a:lnTo>
                    <a:lnTo>
                      <a:pt x="9064" y="110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F879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50775" y="1925215"/>
                <a:ext cx="757908" cy="1197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3681"/>
                    </a:lnTo>
                    <a:lnTo>
                      <a:pt x="17759" y="21600"/>
                    </a:lnTo>
                    <a:lnTo>
                      <a:pt x="1191" y="184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19234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0" y="2997224"/>
                <a:ext cx="704106" cy="500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1600" y="10406"/>
                    </a:lnTo>
                    <a:lnTo>
                      <a:pt x="18345" y="20330"/>
                    </a:lnTo>
                    <a:lnTo>
                      <a:pt x="978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97979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1776157" y="2582167"/>
                <a:ext cx="1581424" cy="8750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894" y="0"/>
                    </a:moveTo>
                    <a:lnTo>
                      <a:pt x="21486" y="11097"/>
                    </a:lnTo>
                    <a:lnTo>
                      <a:pt x="21600" y="21600"/>
                    </a:lnTo>
                    <a:lnTo>
                      <a:pt x="0" y="21086"/>
                    </a:lnTo>
                    <a:lnTo>
                      <a:pt x="3894" y="0"/>
                    </a:lnTo>
                    <a:close/>
                  </a:path>
                </a:pathLst>
              </a:custGeom>
              <a:solidFill>
                <a:srgbClr val="94531C">
                  <a:alpha val="34760"/>
                </a:srgbClr>
              </a:solidFill>
              <a:ln w="25400" cap="flat">
                <a:solidFill>
                  <a:srgbClr val="000000">
                    <a:alpha val="3476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grpSp>
            <p:nvGrpSpPr>
              <p:cNvPr id="582" name="Group 582"/>
              <p:cNvGrpSpPr/>
              <p:nvPr/>
            </p:nvGrpSpPr>
            <p:grpSpPr>
              <a:xfrm>
                <a:off x="152003" y="166439"/>
                <a:ext cx="2975893" cy="3356894"/>
                <a:chOff x="0" y="0"/>
                <a:chExt cx="2975892" cy="3356892"/>
              </a:xfrm>
            </p:grpSpPr>
            <p:sp>
              <p:nvSpPr>
                <p:cNvPr id="560" name="Shape 560"/>
                <p:cNvSpPr/>
                <p:nvPr/>
              </p:nvSpPr>
              <p:spPr>
                <a:xfrm flipV="1">
                  <a:off x="108644" y="2527647"/>
                  <a:ext cx="164903" cy="589459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1" name="Shape 561"/>
                <p:cNvSpPr/>
                <p:nvPr/>
              </p:nvSpPr>
              <p:spPr>
                <a:xfrm flipV="1">
                  <a:off x="857944" y="2483544"/>
                  <a:ext cx="256779" cy="773262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2" name="Shape 562"/>
                <p:cNvSpPr/>
                <p:nvPr/>
              </p:nvSpPr>
              <p:spPr>
                <a:xfrm flipH="1" flipV="1">
                  <a:off x="938807" y="1425178"/>
                  <a:ext cx="173138" cy="108232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3" name="Shape 563"/>
                <p:cNvSpPr/>
                <p:nvPr/>
              </p:nvSpPr>
              <p:spPr>
                <a:xfrm flipV="1">
                  <a:off x="2305744" y="1993751"/>
                  <a:ext cx="321470" cy="958255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4" name="Shape 564"/>
                <p:cNvSpPr/>
                <p:nvPr/>
              </p:nvSpPr>
              <p:spPr>
                <a:xfrm flipV="1">
                  <a:off x="2661344" y="676374"/>
                  <a:ext cx="104875" cy="1310432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5" name="Shape 565"/>
                <p:cNvSpPr/>
                <p:nvPr/>
              </p:nvSpPr>
              <p:spPr>
                <a:xfrm>
                  <a:off x="946844" y="1428005"/>
                  <a:ext cx="1708746" cy="568475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6" name="Shape 566"/>
                <p:cNvSpPr/>
                <p:nvPr/>
              </p:nvSpPr>
              <p:spPr>
                <a:xfrm>
                  <a:off x="1099244" y="2520205"/>
                  <a:ext cx="1160910" cy="444948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7" name="Shape 567"/>
                <p:cNvSpPr/>
                <p:nvPr/>
              </p:nvSpPr>
              <p:spPr>
                <a:xfrm>
                  <a:off x="248344" y="2532905"/>
                  <a:ext cx="850884" cy="1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8" name="Shape 568"/>
                <p:cNvSpPr/>
                <p:nvPr/>
              </p:nvSpPr>
              <p:spPr>
                <a:xfrm>
                  <a:off x="108644" y="3104405"/>
                  <a:ext cx="748937" cy="17284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69" name="Shape 569"/>
                <p:cNvSpPr/>
                <p:nvPr/>
              </p:nvSpPr>
              <p:spPr>
                <a:xfrm>
                  <a:off x="1492944" y="577105"/>
                  <a:ext cx="1218788" cy="105769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0" name="Shape 570"/>
                <p:cNvSpPr/>
                <p:nvPr/>
              </p:nvSpPr>
              <p:spPr>
                <a:xfrm flipH="1">
                  <a:off x="2737391" y="96887"/>
                  <a:ext cx="133057" cy="607219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1" name="Shape 571"/>
                <p:cNvSpPr/>
                <p:nvPr/>
              </p:nvSpPr>
              <p:spPr>
                <a:xfrm flipH="1">
                  <a:off x="946691" y="575816"/>
                  <a:ext cx="545857" cy="890290"/>
                </a:xfrm>
                <a:prstGeom prst="lin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2" name="Shape 572"/>
                <p:cNvSpPr/>
                <p:nvPr/>
              </p:nvSpPr>
              <p:spPr>
                <a:xfrm>
                  <a:off x="0" y="30099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3" name="Shape 573"/>
                <p:cNvSpPr/>
                <p:nvPr/>
              </p:nvSpPr>
              <p:spPr>
                <a:xfrm>
                  <a:off x="736600" y="31369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4" name="Shape 574"/>
                <p:cNvSpPr/>
                <p:nvPr/>
              </p:nvSpPr>
              <p:spPr>
                <a:xfrm>
                  <a:off x="152400" y="24384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5" name="Shape 575"/>
                <p:cNvSpPr/>
                <p:nvPr/>
              </p:nvSpPr>
              <p:spPr>
                <a:xfrm>
                  <a:off x="1003300" y="24130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6" name="Shape 576"/>
                <p:cNvSpPr/>
                <p:nvPr/>
              </p:nvSpPr>
              <p:spPr>
                <a:xfrm>
                  <a:off x="2184400" y="28321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7" name="Shape 577"/>
                <p:cNvSpPr/>
                <p:nvPr/>
              </p:nvSpPr>
              <p:spPr>
                <a:xfrm>
                  <a:off x="838200" y="13208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8" name="Shape 578"/>
                <p:cNvSpPr/>
                <p:nvPr/>
              </p:nvSpPr>
              <p:spPr>
                <a:xfrm>
                  <a:off x="2540000" y="18796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79" name="Shape 579"/>
                <p:cNvSpPr/>
                <p:nvPr/>
              </p:nvSpPr>
              <p:spPr>
                <a:xfrm>
                  <a:off x="1371600" y="4699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80" name="Shape 580"/>
                <p:cNvSpPr/>
                <p:nvPr/>
              </p:nvSpPr>
              <p:spPr>
                <a:xfrm>
                  <a:off x="2616200" y="55880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581" name="Shape 581"/>
                <p:cNvSpPr/>
                <p:nvPr/>
              </p:nvSpPr>
              <p:spPr>
                <a:xfrm>
                  <a:off x="2755900" y="0"/>
                  <a:ext cx="219993" cy="219993"/>
                </a:xfrm>
                <a:prstGeom prst="ellipse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sx="100000" sy="100000" kx="0" ky="0" algn="b" rotWithShape="0" blurRad="381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</p:grpSp>
        </p:grpSp>
      </p:grpSp>
      <p:sp>
        <p:nvSpPr>
          <p:cNvPr id="585" name="Shape 585"/>
          <p:cNvSpPr/>
          <p:nvPr>
            <p:ph type="title"/>
          </p:nvPr>
        </p:nvSpPr>
        <p:spPr>
          <a:xfrm>
            <a:off x="472440" y="266700"/>
            <a:ext cx="10464801" cy="1092200"/>
          </a:xfrm>
          <a:prstGeom prst="rect">
            <a:avLst/>
          </a:prstGeom>
        </p:spPr>
        <p:txBody>
          <a:bodyPr/>
          <a:lstStyle/>
          <a:p>
            <a:pPr/>
            <a:r>
              <a:t>JCN construction</a:t>
            </a:r>
          </a:p>
        </p:txBody>
      </p:sp>
      <p:sp>
        <p:nvSpPr>
          <p:cNvPr id="586" name="Shape 586"/>
          <p:cNvSpPr/>
          <p:nvPr/>
        </p:nvSpPr>
        <p:spPr>
          <a:xfrm flipV="1">
            <a:off x="1669471" y="2050088"/>
            <a:ext cx="2891505" cy="2891505"/>
          </a:xfrm>
          <a:prstGeom prst="line">
            <a:avLst/>
          </a:prstGeom>
          <a:ln w="12700">
            <a:solidFill>
              <a:srgbClr val="797979"/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87" name="Shape 587"/>
          <p:cNvSpPr/>
          <p:nvPr/>
        </p:nvSpPr>
        <p:spPr>
          <a:xfrm>
            <a:off x="1686902" y="2013598"/>
            <a:ext cx="2907902" cy="2907902"/>
          </a:xfrm>
          <a:prstGeom prst="rect">
            <a:avLst/>
          </a:prstGeom>
          <a:ln w="25400">
            <a:solidFill>
              <a:srgbClr val="FF7E7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88" name="Shape 588"/>
          <p:cNvSpPr/>
          <p:nvPr/>
        </p:nvSpPr>
        <p:spPr>
          <a:xfrm>
            <a:off x="1379156" y="1756119"/>
            <a:ext cx="593510" cy="59351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4/4</a:t>
            </a:r>
          </a:p>
        </p:txBody>
      </p:sp>
      <p:sp>
        <p:nvSpPr>
          <p:cNvPr id="589" name="Shape 589"/>
          <p:cNvSpPr/>
          <p:nvPr/>
        </p:nvSpPr>
        <p:spPr>
          <a:xfrm>
            <a:off x="1335193" y="4635736"/>
            <a:ext cx="593509" cy="59350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3/1</a:t>
            </a:r>
          </a:p>
        </p:txBody>
      </p:sp>
      <p:sp>
        <p:nvSpPr>
          <p:cNvPr id="590" name="Shape 590"/>
          <p:cNvSpPr/>
          <p:nvPr/>
        </p:nvSpPr>
        <p:spPr>
          <a:xfrm>
            <a:off x="4280754" y="1734138"/>
            <a:ext cx="593510" cy="59350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5/5</a:t>
            </a:r>
          </a:p>
        </p:txBody>
      </p:sp>
      <p:sp>
        <p:nvSpPr>
          <p:cNvPr id="591" name="Shape 591"/>
          <p:cNvSpPr/>
          <p:nvPr/>
        </p:nvSpPr>
        <p:spPr>
          <a:xfrm>
            <a:off x="4324718" y="4657718"/>
            <a:ext cx="593510" cy="59350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6/2</a:t>
            </a:r>
          </a:p>
        </p:txBody>
      </p:sp>
      <p:sp>
        <p:nvSpPr>
          <p:cNvPr id="592" name="Shape 592"/>
          <p:cNvSpPr/>
          <p:nvPr/>
        </p:nvSpPr>
        <p:spPr>
          <a:xfrm>
            <a:off x="1703493" y="4479719"/>
            <a:ext cx="1349376" cy="41896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3" name="Shape 593"/>
          <p:cNvSpPr/>
          <p:nvPr/>
        </p:nvSpPr>
        <p:spPr>
          <a:xfrm>
            <a:off x="1703493" y="3497586"/>
            <a:ext cx="2905391" cy="98749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4" name="Shape 594"/>
          <p:cNvSpPr/>
          <p:nvPr/>
        </p:nvSpPr>
        <p:spPr>
          <a:xfrm>
            <a:off x="1686560" y="2562317"/>
            <a:ext cx="2905390" cy="94062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5" name="Shape 595"/>
          <p:cNvSpPr/>
          <p:nvPr/>
        </p:nvSpPr>
        <p:spPr>
          <a:xfrm>
            <a:off x="3018604" y="2023030"/>
            <a:ext cx="1594281" cy="55906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6" name="Shape 596"/>
          <p:cNvSpPr/>
          <p:nvPr/>
        </p:nvSpPr>
        <p:spPr>
          <a:xfrm flipH="1" flipV="1">
            <a:off x="3021118" y="2006957"/>
            <a:ext cx="784934" cy="784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7" name="Shape 597"/>
          <p:cNvSpPr/>
          <p:nvPr/>
        </p:nvSpPr>
        <p:spPr>
          <a:xfrm flipV="1">
            <a:off x="3068194" y="2783343"/>
            <a:ext cx="729279" cy="213765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8" name="Shape 598"/>
          <p:cNvSpPr/>
          <p:nvPr/>
        </p:nvSpPr>
        <p:spPr>
          <a:xfrm flipH="1" flipV="1">
            <a:off x="1700318" y="3497090"/>
            <a:ext cx="689487" cy="689487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99" name="Shape 599"/>
          <p:cNvSpPr/>
          <p:nvPr/>
        </p:nvSpPr>
        <p:spPr>
          <a:xfrm flipV="1">
            <a:off x="2161766" y="4191356"/>
            <a:ext cx="249753" cy="73380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00" name="Shape 600"/>
          <p:cNvSpPr/>
          <p:nvPr/>
        </p:nvSpPr>
        <p:spPr>
          <a:xfrm flipV="1">
            <a:off x="4092661" y="3518521"/>
            <a:ext cx="491550" cy="137707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01" name="Shape 601"/>
          <p:cNvSpPr/>
          <p:nvPr/>
        </p:nvSpPr>
        <p:spPr>
          <a:xfrm>
            <a:off x="2020553" y="5002106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</a:t>
            </a:r>
          </a:p>
        </p:txBody>
      </p:sp>
      <p:sp>
        <p:nvSpPr>
          <p:cNvPr id="602" name="Shape 602"/>
          <p:cNvSpPr/>
          <p:nvPr/>
        </p:nvSpPr>
        <p:spPr>
          <a:xfrm>
            <a:off x="2909552" y="4993639"/>
            <a:ext cx="3310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4.5</a:t>
            </a:r>
          </a:p>
        </p:txBody>
      </p:sp>
      <p:sp>
        <p:nvSpPr>
          <p:cNvPr id="603" name="Shape 603"/>
          <p:cNvSpPr/>
          <p:nvPr/>
        </p:nvSpPr>
        <p:spPr>
          <a:xfrm>
            <a:off x="3891686" y="4959773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5.5</a:t>
            </a:r>
          </a:p>
        </p:txBody>
      </p:sp>
      <p:sp>
        <p:nvSpPr>
          <p:cNvPr id="604" name="Shape 604"/>
          <p:cNvSpPr/>
          <p:nvPr/>
        </p:nvSpPr>
        <p:spPr>
          <a:xfrm>
            <a:off x="2742335" y="1683173"/>
            <a:ext cx="5977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4.5/4.5</a:t>
            </a:r>
          </a:p>
        </p:txBody>
      </p:sp>
      <p:sp>
        <p:nvSpPr>
          <p:cNvPr id="605" name="Shape 605"/>
          <p:cNvSpPr/>
          <p:nvPr/>
        </p:nvSpPr>
        <p:spPr>
          <a:xfrm>
            <a:off x="4645219" y="3351106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</a:t>
            </a:r>
          </a:p>
        </p:txBody>
      </p:sp>
      <p:sp>
        <p:nvSpPr>
          <p:cNvPr id="606" name="Shape 606"/>
          <p:cNvSpPr/>
          <p:nvPr/>
        </p:nvSpPr>
        <p:spPr>
          <a:xfrm>
            <a:off x="4662152" y="4316307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2.5</a:t>
            </a:r>
          </a:p>
        </p:txBody>
      </p:sp>
      <p:sp>
        <p:nvSpPr>
          <p:cNvPr id="607" name="Shape 607"/>
          <p:cNvSpPr/>
          <p:nvPr/>
        </p:nvSpPr>
        <p:spPr>
          <a:xfrm>
            <a:off x="4628285" y="2453640"/>
            <a:ext cx="3310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4.5</a:t>
            </a:r>
          </a:p>
        </p:txBody>
      </p:sp>
      <p:sp>
        <p:nvSpPr>
          <p:cNvPr id="608" name="Shape 608"/>
          <p:cNvSpPr/>
          <p:nvPr/>
        </p:nvSpPr>
        <p:spPr>
          <a:xfrm>
            <a:off x="1040535" y="3317240"/>
            <a:ext cx="5977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3.5/2.5</a:t>
            </a:r>
          </a:p>
        </p:txBody>
      </p:sp>
      <p:sp>
        <p:nvSpPr>
          <p:cNvPr id="609" name="Shape 609"/>
          <p:cNvSpPr/>
          <p:nvPr/>
        </p:nvSpPr>
        <p:spPr>
          <a:xfrm>
            <a:off x="1250085" y="4282440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1.5</a:t>
            </a:r>
          </a:p>
        </p:txBody>
      </p:sp>
      <p:sp>
        <p:nvSpPr>
          <p:cNvPr id="610" name="Shape 610"/>
          <p:cNvSpPr/>
          <p:nvPr/>
        </p:nvSpPr>
        <p:spPr>
          <a:xfrm>
            <a:off x="1216219" y="2419773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</a:t>
            </a:r>
          </a:p>
        </p:txBody>
      </p:sp>
      <p:sp>
        <p:nvSpPr>
          <p:cNvPr id="611" name="Shape 611"/>
          <p:cNvSpPr/>
          <p:nvPr/>
        </p:nvSpPr>
        <p:spPr>
          <a:xfrm>
            <a:off x="1459023" y="8414179"/>
            <a:ext cx="337816" cy="140719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12" name="Shape 612"/>
          <p:cNvSpPr/>
          <p:nvPr/>
        </p:nvSpPr>
        <p:spPr>
          <a:xfrm>
            <a:off x="1469813" y="7438396"/>
            <a:ext cx="1042221" cy="36650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13" name="Shape 613"/>
          <p:cNvSpPr/>
          <p:nvPr/>
        </p:nvSpPr>
        <p:spPr>
          <a:xfrm>
            <a:off x="1452880" y="6503127"/>
            <a:ext cx="1767192" cy="56736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14" name="Shape 614"/>
          <p:cNvSpPr/>
          <p:nvPr/>
        </p:nvSpPr>
        <p:spPr>
          <a:xfrm>
            <a:off x="2784924" y="5963840"/>
            <a:ext cx="1144939" cy="410158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15" name="Shape 615"/>
          <p:cNvSpPr/>
          <p:nvPr/>
        </p:nvSpPr>
        <p:spPr>
          <a:xfrm>
            <a:off x="2508655" y="5623983"/>
            <a:ext cx="5977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4.5/4.5</a:t>
            </a:r>
          </a:p>
        </p:txBody>
      </p:sp>
      <p:sp>
        <p:nvSpPr>
          <p:cNvPr id="616" name="Shape 616"/>
          <p:cNvSpPr/>
          <p:nvPr/>
        </p:nvSpPr>
        <p:spPr>
          <a:xfrm>
            <a:off x="806855" y="7258050"/>
            <a:ext cx="5977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3.5/2.5</a:t>
            </a:r>
          </a:p>
        </p:txBody>
      </p:sp>
      <p:sp>
        <p:nvSpPr>
          <p:cNvPr id="617" name="Shape 617"/>
          <p:cNvSpPr/>
          <p:nvPr/>
        </p:nvSpPr>
        <p:spPr>
          <a:xfrm>
            <a:off x="1016405" y="8223250"/>
            <a:ext cx="3310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1.5</a:t>
            </a:r>
          </a:p>
        </p:txBody>
      </p:sp>
      <p:sp>
        <p:nvSpPr>
          <p:cNvPr id="618" name="Shape 618"/>
          <p:cNvSpPr/>
          <p:nvPr/>
        </p:nvSpPr>
        <p:spPr>
          <a:xfrm>
            <a:off x="982539" y="6360583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</a:t>
            </a:r>
          </a:p>
        </p:txBody>
      </p:sp>
      <p:sp>
        <p:nvSpPr>
          <p:cNvPr id="619" name="Shape 619"/>
          <p:cNvSpPr/>
          <p:nvPr/>
        </p:nvSpPr>
        <p:spPr>
          <a:xfrm>
            <a:off x="3193044" y="8208122"/>
            <a:ext cx="1033305" cy="32276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0" name="Shape 620"/>
          <p:cNvSpPr/>
          <p:nvPr/>
        </p:nvSpPr>
        <p:spPr>
          <a:xfrm>
            <a:off x="3948297" y="7460026"/>
            <a:ext cx="1834067" cy="65725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1" name="Shape 621"/>
          <p:cNvSpPr/>
          <p:nvPr/>
        </p:nvSpPr>
        <p:spPr>
          <a:xfrm>
            <a:off x="4631967" y="6745062"/>
            <a:ext cx="1133463" cy="39008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2" name="Shape 622"/>
          <p:cNvSpPr/>
          <p:nvPr/>
        </p:nvSpPr>
        <p:spPr>
          <a:xfrm>
            <a:off x="5354174" y="6055399"/>
            <a:ext cx="432191" cy="15889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3" name="Shape 623"/>
          <p:cNvSpPr/>
          <p:nvPr/>
        </p:nvSpPr>
        <p:spPr>
          <a:xfrm flipV="1">
            <a:off x="4241674" y="6415543"/>
            <a:ext cx="729279" cy="2137650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4" name="Shape 624"/>
          <p:cNvSpPr/>
          <p:nvPr/>
        </p:nvSpPr>
        <p:spPr>
          <a:xfrm flipV="1">
            <a:off x="3335246" y="7823556"/>
            <a:ext cx="249753" cy="733806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5" name="Shape 625"/>
          <p:cNvSpPr/>
          <p:nvPr/>
        </p:nvSpPr>
        <p:spPr>
          <a:xfrm flipV="1">
            <a:off x="5266141" y="7150721"/>
            <a:ext cx="491551" cy="1377071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26" name="Shape 626"/>
          <p:cNvSpPr/>
          <p:nvPr/>
        </p:nvSpPr>
        <p:spPr>
          <a:xfrm>
            <a:off x="3194033" y="8634306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</a:t>
            </a:r>
          </a:p>
        </p:txBody>
      </p:sp>
      <p:sp>
        <p:nvSpPr>
          <p:cNvPr id="627" name="Shape 627"/>
          <p:cNvSpPr/>
          <p:nvPr/>
        </p:nvSpPr>
        <p:spPr>
          <a:xfrm>
            <a:off x="4083032" y="8625839"/>
            <a:ext cx="331082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4.5</a:t>
            </a:r>
          </a:p>
        </p:txBody>
      </p:sp>
      <p:sp>
        <p:nvSpPr>
          <p:cNvPr id="628" name="Shape 628"/>
          <p:cNvSpPr/>
          <p:nvPr/>
        </p:nvSpPr>
        <p:spPr>
          <a:xfrm>
            <a:off x="5065166" y="8591973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5.5</a:t>
            </a:r>
          </a:p>
        </p:txBody>
      </p:sp>
      <p:sp>
        <p:nvSpPr>
          <p:cNvPr id="629" name="Shape 629"/>
          <p:cNvSpPr/>
          <p:nvPr/>
        </p:nvSpPr>
        <p:spPr>
          <a:xfrm>
            <a:off x="5818699" y="6983307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3.5</a:t>
            </a:r>
          </a:p>
        </p:txBody>
      </p:sp>
      <p:sp>
        <p:nvSpPr>
          <p:cNvPr id="630" name="Shape 630"/>
          <p:cNvSpPr/>
          <p:nvPr/>
        </p:nvSpPr>
        <p:spPr>
          <a:xfrm>
            <a:off x="5835632" y="7948507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2.5</a:t>
            </a:r>
          </a:p>
        </p:txBody>
      </p:sp>
      <p:sp>
        <p:nvSpPr>
          <p:cNvPr id="631" name="Shape 631"/>
          <p:cNvSpPr/>
          <p:nvPr/>
        </p:nvSpPr>
        <p:spPr>
          <a:xfrm>
            <a:off x="5801766" y="6085840"/>
            <a:ext cx="331081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/>
            </a:lvl1pPr>
          </a:lstStyle>
          <a:p>
            <a:pPr/>
            <a:r>
              <a:t>4.5</a:t>
            </a:r>
          </a:p>
        </p:txBody>
      </p:sp>
      <p:sp>
        <p:nvSpPr>
          <p:cNvPr id="632" name="Shape 632"/>
          <p:cNvSpPr/>
          <p:nvPr/>
        </p:nvSpPr>
        <p:spPr>
          <a:xfrm>
            <a:off x="4119879" y="2362200"/>
            <a:ext cx="140336" cy="14033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3" name="Shape 633"/>
          <p:cNvSpPr/>
          <p:nvPr/>
        </p:nvSpPr>
        <p:spPr>
          <a:xfrm>
            <a:off x="3728720" y="273303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4" name="Shape 634"/>
          <p:cNvSpPr/>
          <p:nvPr/>
        </p:nvSpPr>
        <p:spPr>
          <a:xfrm>
            <a:off x="3388360" y="306323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5" name="Shape 635"/>
          <p:cNvSpPr/>
          <p:nvPr/>
        </p:nvSpPr>
        <p:spPr>
          <a:xfrm>
            <a:off x="2692400" y="377951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6" name="Shape 636"/>
          <p:cNvSpPr/>
          <p:nvPr/>
        </p:nvSpPr>
        <p:spPr>
          <a:xfrm>
            <a:off x="2321560" y="4130040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7" name="Shape 637"/>
          <p:cNvSpPr/>
          <p:nvPr/>
        </p:nvSpPr>
        <p:spPr>
          <a:xfrm>
            <a:off x="1960880" y="4521200"/>
            <a:ext cx="140336" cy="14033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8" name="Shape 638"/>
          <p:cNvSpPr/>
          <p:nvPr/>
        </p:nvSpPr>
        <p:spPr>
          <a:xfrm>
            <a:off x="3886200" y="6303009"/>
            <a:ext cx="140335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39" name="Shape 639"/>
          <p:cNvSpPr/>
          <p:nvPr/>
        </p:nvSpPr>
        <p:spPr>
          <a:xfrm>
            <a:off x="3495040" y="6673850"/>
            <a:ext cx="140336" cy="14033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0" name="Shape 640"/>
          <p:cNvSpPr/>
          <p:nvPr/>
        </p:nvSpPr>
        <p:spPr>
          <a:xfrm>
            <a:off x="3154680" y="7004050"/>
            <a:ext cx="140336" cy="14033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1" name="Shape 641"/>
          <p:cNvSpPr/>
          <p:nvPr/>
        </p:nvSpPr>
        <p:spPr>
          <a:xfrm>
            <a:off x="2458720" y="7720330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2" name="Shape 642"/>
          <p:cNvSpPr/>
          <p:nvPr/>
        </p:nvSpPr>
        <p:spPr>
          <a:xfrm>
            <a:off x="2087880" y="8070850"/>
            <a:ext cx="140336" cy="14033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3" name="Shape 643"/>
          <p:cNvSpPr/>
          <p:nvPr/>
        </p:nvSpPr>
        <p:spPr>
          <a:xfrm>
            <a:off x="1727200" y="846200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4" name="Shape 644"/>
          <p:cNvSpPr/>
          <p:nvPr/>
        </p:nvSpPr>
        <p:spPr>
          <a:xfrm>
            <a:off x="5288279" y="596899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5" name="Shape 645"/>
          <p:cNvSpPr/>
          <p:nvPr/>
        </p:nvSpPr>
        <p:spPr>
          <a:xfrm>
            <a:off x="4897120" y="633983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6" name="Shape 646"/>
          <p:cNvSpPr/>
          <p:nvPr/>
        </p:nvSpPr>
        <p:spPr>
          <a:xfrm>
            <a:off x="4556760" y="6670040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7" name="Shape 647"/>
          <p:cNvSpPr/>
          <p:nvPr/>
        </p:nvSpPr>
        <p:spPr>
          <a:xfrm>
            <a:off x="3860800" y="7386319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8" name="Shape 648"/>
          <p:cNvSpPr/>
          <p:nvPr/>
        </p:nvSpPr>
        <p:spPr>
          <a:xfrm>
            <a:off x="3489960" y="7736840"/>
            <a:ext cx="140336" cy="140336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49" name="Shape 649"/>
          <p:cNvSpPr/>
          <p:nvPr/>
        </p:nvSpPr>
        <p:spPr>
          <a:xfrm>
            <a:off x="3129280" y="8128000"/>
            <a:ext cx="140336" cy="140335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0" name="Shape 650"/>
          <p:cNvSpPr/>
          <p:nvPr/>
        </p:nvSpPr>
        <p:spPr>
          <a:xfrm>
            <a:off x="1434362" y="5952490"/>
            <a:ext cx="29401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1" name="Shape 651"/>
          <p:cNvSpPr/>
          <p:nvPr/>
        </p:nvSpPr>
        <p:spPr>
          <a:xfrm flipH="1">
            <a:off x="1447799" y="5957570"/>
            <a:ext cx="1" cy="29178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2" name="Shape 652"/>
          <p:cNvSpPr/>
          <p:nvPr/>
        </p:nvSpPr>
        <p:spPr>
          <a:xfrm flipH="1">
            <a:off x="1457234" y="5953263"/>
            <a:ext cx="2914614" cy="29146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3" name="Shape 653"/>
          <p:cNvSpPr/>
          <p:nvPr/>
        </p:nvSpPr>
        <p:spPr>
          <a:xfrm>
            <a:off x="2837712" y="8562340"/>
            <a:ext cx="2940135" cy="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4" name="Shape 654"/>
          <p:cNvSpPr/>
          <p:nvPr/>
        </p:nvSpPr>
        <p:spPr>
          <a:xfrm flipH="1">
            <a:off x="5772149" y="5646420"/>
            <a:ext cx="1" cy="291780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5" name="Shape 655"/>
          <p:cNvSpPr/>
          <p:nvPr/>
        </p:nvSpPr>
        <p:spPr>
          <a:xfrm flipH="1">
            <a:off x="2828834" y="5654812"/>
            <a:ext cx="2914614" cy="291461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56" name="Shape 656"/>
          <p:cNvSpPr/>
          <p:nvPr/>
        </p:nvSpPr>
        <p:spPr>
          <a:xfrm>
            <a:off x="1101513" y="8576546"/>
            <a:ext cx="593510" cy="59350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3/1</a:t>
            </a:r>
          </a:p>
        </p:txBody>
      </p:sp>
      <p:sp>
        <p:nvSpPr>
          <p:cNvPr id="657" name="Shape 657"/>
          <p:cNvSpPr/>
          <p:nvPr/>
        </p:nvSpPr>
        <p:spPr>
          <a:xfrm>
            <a:off x="1145477" y="5696929"/>
            <a:ext cx="593509" cy="59351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4/4</a:t>
            </a:r>
          </a:p>
        </p:txBody>
      </p:sp>
      <p:sp>
        <p:nvSpPr>
          <p:cNvPr id="658" name="Shape 658"/>
          <p:cNvSpPr/>
          <p:nvPr/>
        </p:nvSpPr>
        <p:spPr>
          <a:xfrm>
            <a:off x="4047075" y="5674948"/>
            <a:ext cx="593509" cy="59350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5/5</a:t>
            </a:r>
          </a:p>
        </p:txBody>
      </p:sp>
      <p:sp>
        <p:nvSpPr>
          <p:cNvPr id="659" name="Shape 659"/>
          <p:cNvSpPr/>
          <p:nvPr/>
        </p:nvSpPr>
        <p:spPr>
          <a:xfrm>
            <a:off x="5454235" y="5366337"/>
            <a:ext cx="593509" cy="59351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5/5</a:t>
            </a:r>
          </a:p>
        </p:txBody>
      </p:sp>
      <p:sp>
        <p:nvSpPr>
          <p:cNvPr id="660" name="Shape 660"/>
          <p:cNvSpPr/>
          <p:nvPr/>
        </p:nvSpPr>
        <p:spPr>
          <a:xfrm>
            <a:off x="2508673" y="8267935"/>
            <a:ext cx="593510" cy="593510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3/1</a:t>
            </a:r>
          </a:p>
        </p:txBody>
      </p:sp>
      <p:sp>
        <p:nvSpPr>
          <p:cNvPr id="661" name="Shape 661"/>
          <p:cNvSpPr/>
          <p:nvPr/>
        </p:nvSpPr>
        <p:spPr>
          <a:xfrm>
            <a:off x="5498198" y="8289918"/>
            <a:ext cx="593510" cy="593509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1300">
                <a:solidFill>
                  <a:srgbClr val="212121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6/2</a:t>
            </a:r>
          </a:p>
        </p:txBody>
      </p:sp>
      <p:sp>
        <p:nvSpPr>
          <p:cNvPr id="662" name="Shape 662"/>
          <p:cNvSpPr/>
          <p:nvPr/>
        </p:nvSpPr>
        <p:spPr>
          <a:xfrm flipH="1" flipV="1">
            <a:off x="1471718" y="7421390"/>
            <a:ext cx="689487" cy="689487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63" name="Shape 663"/>
          <p:cNvSpPr/>
          <p:nvPr/>
        </p:nvSpPr>
        <p:spPr>
          <a:xfrm flipH="1" flipV="1">
            <a:off x="2729018" y="5943957"/>
            <a:ext cx="784934" cy="784934"/>
          </a:xfrm>
          <a:prstGeom prst="lin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64" name="Shape 664"/>
          <p:cNvSpPr/>
          <p:nvPr>
            <p:ph type="body" sz="quarter" idx="1"/>
          </p:nvPr>
        </p:nvSpPr>
        <p:spPr>
          <a:xfrm>
            <a:off x="6794500" y="1447800"/>
            <a:ext cx="5917952" cy="3494634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1.  frags := cells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2.  For each field d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3.      for each f in frags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4           remove f from frags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5.          subdivide f against d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6.          insert results into frags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7.  uf := UnionFind over frags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8.  for each a,b in frags, a /= b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9.      if a,b are adjacent AND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10.        AND a,b have equivalent field values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11.     then merge a,b in uf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12. JCNnodes := uf classes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13. JCNedges := { (a,b) in JCNnodes </a:t>
            </a:r>
          </a:p>
          <a:p>
            <a:pPr marL="0" indent="0">
              <a:spcBef>
                <a:spcPts val="0"/>
              </a:spcBef>
              <a:buSzTx/>
              <a:buNone/>
              <a:defRPr sz="1600">
                <a:latin typeface="Courier"/>
                <a:ea typeface="Courier"/>
                <a:cs typeface="Courier"/>
                <a:sym typeface="Courier"/>
              </a:defRPr>
            </a:pPr>
            <a:r>
              <a:t>14.             | a /= b AND a,b adjacent }</a:t>
            </a:r>
          </a:p>
        </p:txBody>
      </p:sp>
      <p:sp>
        <p:nvSpPr>
          <p:cNvPr id="665" name="Shape 665"/>
          <p:cNvSpPr/>
          <p:nvPr/>
        </p:nvSpPr>
        <p:spPr>
          <a:xfrm flipV="1">
            <a:off x="7598432" y="5360014"/>
            <a:ext cx="4085649" cy="4085649"/>
          </a:xfrm>
          <a:prstGeom prst="line">
            <a:avLst/>
          </a:prstGeom>
          <a:ln w="38100">
            <a:solidFill>
              <a:srgbClr val="000000">
                <a:alpha val="53010"/>
              </a:srgbClr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3" grpId="1"/>
      <p:bldP build="whole" bldLvl="1" animBg="1" rev="0" advAuto="0" spid="665" grpId="5"/>
      <p:bldP build="whole" bldLvl="1" animBg="1" rev="0" advAuto="0" spid="535" grpId="2"/>
      <p:bldP build="whole" bldLvl="1" animBg="1" rev="0" advAuto="0" spid="548" grpId="3"/>
      <p:bldP build="whole" bldLvl="1" animBg="1" rev="0" advAuto="0" spid="584" grpId="4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JCN examples</a:t>
            </a:r>
          </a:p>
        </p:txBody>
      </p:sp>
      <p:sp>
        <p:nvSpPr>
          <p:cNvPr id="668" name="Shape 668"/>
          <p:cNvSpPr/>
          <p:nvPr>
            <p:ph type="body" idx="1"/>
          </p:nvPr>
        </p:nvSpPr>
        <p:spPr>
          <a:xfrm>
            <a:off x="622300" y="1701800"/>
            <a:ext cx="10464800" cy="6654800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Nuclear fission</a:t>
            </a:r>
            <a:br/>
            <a:r>
              <a:rPr sz="1600"/>
              <a:t>IEEE Visualization 2012</a:t>
            </a:r>
            <a:br>
              <a:rPr sz="1600"/>
            </a:br>
            <a:r>
              <a:rPr sz="1600"/>
              <a:t>Physical Review C 90(5) 2014</a:t>
            </a:r>
            <a:br>
              <a:rPr sz="1600"/>
            </a:br>
            <a:r>
              <a:rPr sz="1600"/>
              <a:t>Physical Review C 91(3) 2015</a:t>
            </a:r>
          </a:p>
          <a:p>
            <a:pPr>
              <a:spcBef>
                <a:spcPts val="1200"/>
              </a:spcBef>
              <a:defRPr sz="2400"/>
            </a:pPr>
            <a:r>
              <a:t>Oceanography</a:t>
            </a:r>
            <a:br/>
            <a:r>
              <a:rPr sz="1800"/>
              <a:t>Topological Methods in Visualisation 2015</a:t>
            </a:r>
            <a:endParaRPr sz="1800"/>
          </a:p>
          <a:p>
            <a:pPr>
              <a:spcBef>
                <a:spcPts val="1200"/>
              </a:spcBef>
              <a:defRPr sz="2400"/>
            </a:pPr>
            <a:r>
              <a:t>Hurricane formation</a:t>
            </a:r>
            <a:br/>
            <a:r>
              <a:rPr sz="1800"/>
              <a:t>Computer Graphics &amp; Visual Computing 2014</a:t>
            </a:r>
            <a:endParaRPr sz="1800"/>
          </a:p>
          <a:p>
            <a:pPr>
              <a:spcBef>
                <a:spcPts val="1200"/>
              </a:spcBef>
              <a:defRPr sz="2400"/>
            </a:pPr>
            <a:r>
              <a:t>Mathematics of singular fibers</a:t>
            </a:r>
            <a:br/>
            <a:r>
              <a:rPr sz="1800"/>
              <a:t>IEEE Visualisation 2015</a:t>
            </a:r>
          </a:p>
        </p:txBody>
      </p:sp>
      <p:pic>
        <p:nvPicPr>
          <p:cNvPr id="669" name="dropped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5126" y="5229802"/>
            <a:ext cx="6290987" cy="39896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0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45743" y="5513083"/>
            <a:ext cx="5993643" cy="42405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1" name="dropped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230" y="5219700"/>
            <a:ext cx="3687600" cy="5212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72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9234575" y="1628542"/>
            <a:ext cx="3416048" cy="3191596"/>
          </a:xfrm>
          <a:prstGeom prst="rect">
            <a:avLst/>
          </a:prstGeom>
          <a:effectLst>
            <a:outerShdw sx="100000" sy="100000" kx="0" ky="0" algn="b" rotWithShape="0" blurRad="101600" dist="76200" dir="2700000">
              <a:srgbClr val="000000">
                <a:alpha val="64999"/>
              </a:srgbClr>
            </a:outerShdw>
          </a:effectLst>
        </p:spPr>
      </p:pic>
      <p:pic>
        <p:nvPicPr>
          <p:cNvPr id="673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39567" y="2168102"/>
            <a:ext cx="2353445" cy="2217838"/>
          </a:xfrm>
          <a:prstGeom prst="rect">
            <a:avLst/>
          </a:prstGeom>
          <a:effectLst>
            <a:outerShdw sx="100000" sy="100000" kx="0" ky="0" algn="b" rotWithShape="0" blurRad="101600" dist="76200" dir="2700000">
              <a:srgbClr val="000000">
                <a:alpha val="64999"/>
              </a:srgbClr>
            </a:outerShdw>
          </a:effectLst>
        </p:spPr>
      </p:pic>
      <p:sp>
        <p:nvSpPr>
          <p:cNvPr id="674" name="Shape 674"/>
          <p:cNvSpPr/>
          <p:nvPr/>
        </p:nvSpPr>
        <p:spPr>
          <a:xfrm flipV="1">
            <a:off x="8569806" y="2886430"/>
            <a:ext cx="808951" cy="11289"/>
          </a:xfrm>
          <a:prstGeom prst="line">
            <a:avLst/>
          </a:prstGeom>
          <a:ln w="50800">
            <a:solidFill>
              <a:srgbClr val="FFFB00"/>
            </a:solidFill>
            <a:headEnd type="triangle"/>
            <a:tailEnd type="triangle"/>
          </a:ln>
          <a:effectLst>
            <a:outerShdw sx="100000" sy="100000" kx="0" ky="0" algn="b" rotWithShape="0" blurRad="101600" dist="76200" dir="2700000">
              <a:srgbClr val="000000">
                <a:alpha val="64999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75" name="Shape 675"/>
          <p:cNvSpPr/>
          <p:nvPr/>
        </p:nvSpPr>
        <p:spPr>
          <a:xfrm>
            <a:off x="8616198" y="2473392"/>
            <a:ext cx="1059534" cy="278352"/>
          </a:xfrm>
          <a:prstGeom prst="rect">
            <a:avLst/>
          </a:prstGeom>
          <a:solidFill>
            <a:srgbClr val="C6E6E9"/>
          </a:solidFill>
          <a:ln>
            <a:solidFill>
              <a:srgbClr val="000000"/>
            </a:solidFill>
          </a:ln>
          <a:effectLst>
            <a:outerShdw sx="100000" sy="100000" kx="0" ky="0" algn="b" rotWithShape="0" blurRad="101600" dist="76200" dir="2700000">
              <a:srgbClr val="000000">
                <a:alpha val="64999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165" marR="48165" defTabSz="1079500"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outer</a:t>
            </a:r>
          </a:p>
        </p:txBody>
      </p:sp>
      <p:sp>
        <p:nvSpPr>
          <p:cNvPr id="676" name="Shape 676"/>
          <p:cNvSpPr/>
          <p:nvPr/>
        </p:nvSpPr>
        <p:spPr>
          <a:xfrm>
            <a:off x="8535386" y="3353343"/>
            <a:ext cx="1993360" cy="5746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16800"/>
                </a:moveTo>
                <a:lnTo>
                  <a:pt x="19354" y="21600"/>
                </a:lnTo>
                <a:lnTo>
                  <a:pt x="11146" y="9600"/>
                </a:lnTo>
                <a:lnTo>
                  <a:pt x="5270" y="2400"/>
                </a:lnTo>
                <a:lnTo>
                  <a:pt x="0" y="0"/>
                </a:lnTo>
              </a:path>
            </a:pathLst>
          </a:custGeom>
          <a:ln w="50800">
            <a:solidFill>
              <a:srgbClr val="FFFB00"/>
            </a:solidFill>
            <a:headEnd type="triangle"/>
            <a:tailEnd type="triangle"/>
          </a:ln>
          <a:effectLst>
            <a:outerShdw sx="100000" sy="100000" kx="0" ky="0" algn="b" rotWithShape="0" blurRad="101600" dist="76200" dir="2700000">
              <a:srgbClr val="000000">
                <a:alpha val="64999"/>
              </a:srgbClr>
            </a:outerShdw>
          </a:effectLst>
        </p:spPr>
        <p:txBody>
          <a:bodyPr lIns="50800" tIns="50800" rIns="50800" bIns="50800" anchor="ctr"/>
          <a:lstStyle/>
          <a:p>
            <a:pPr defTabSz="698500">
              <a:defRPr sz="4800"/>
            </a:pPr>
          </a:p>
        </p:txBody>
      </p:sp>
      <p:sp>
        <p:nvSpPr>
          <p:cNvPr id="677" name="Shape 677"/>
          <p:cNvSpPr/>
          <p:nvPr/>
        </p:nvSpPr>
        <p:spPr>
          <a:xfrm>
            <a:off x="9406359" y="4008817"/>
            <a:ext cx="1041576" cy="269374"/>
          </a:xfrm>
          <a:prstGeom prst="rect">
            <a:avLst/>
          </a:prstGeom>
          <a:solidFill>
            <a:srgbClr val="C6E6E9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165" marR="48165" defTabSz="1079500"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shells</a:t>
            </a:r>
          </a:p>
        </p:txBody>
      </p:sp>
      <p:grpSp>
        <p:nvGrpSpPr>
          <p:cNvPr id="680" name="Group 680"/>
          <p:cNvGrpSpPr/>
          <p:nvPr/>
        </p:nvGrpSpPr>
        <p:grpSpPr>
          <a:xfrm>
            <a:off x="7870933" y="1764043"/>
            <a:ext cx="4004677" cy="3304308"/>
            <a:chOff x="0" y="0"/>
            <a:chExt cx="4004675" cy="3304306"/>
          </a:xfrm>
        </p:grpSpPr>
        <p:sp>
          <p:nvSpPr>
            <p:cNvPr id="678" name="Shape 678"/>
            <p:cNvSpPr/>
            <p:nvPr/>
          </p:nvSpPr>
          <p:spPr>
            <a:xfrm>
              <a:off x="0" y="0"/>
              <a:ext cx="2693729" cy="978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634"/>
                  </a:moveTo>
                  <a:lnTo>
                    <a:pt x="18716" y="527"/>
                  </a:lnTo>
                  <a:lnTo>
                    <a:pt x="13332" y="0"/>
                  </a:lnTo>
                  <a:lnTo>
                    <a:pt x="8973" y="3512"/>
                  </a:lnTo>
                  <a:lnTo>
                    <a:pt x="3653" y="10712"/>
                  </a:lnTo>
                  <a:lnTo>
                    <a:pt x="0" y="21600"/>
                  </a:lnTo>
                </a:path>
              </a:pathLst>
            </a:custGeom>
            <a:noFill/>
            <a:ln w="50800" cap="flat">
              <a:solidFill>
                <a:srgbClr val="FFFB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101600" dist="762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98500">
                <a:defRPr sz="4800"/>
              </a:pPr>
            </a:p>
          </p:txBody>
        </p:sp>
        <p:sp>
          <p:nvSpPr>
            <p:cNvPr id="679" name="Shape 679"/>
            <p:cNvSpPr/>
            <p:nvPr/>
          </p:nvSpPr>
          <p:spPr>
            <a:xfrm>
              <a:off x="269372" y="1741944"/>
              <a:ext cx="3735304" cy="15623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9065"/>
                  </a:moveTo>
                  <a:lnTo>
                    <a:pt x="19246" y="21159"/>
                  </a:lnTo>
                  <a:lnTo>
                    <a:pt x="14077" y="21600"/>
                  </a:lnTo>
                  <a:lnTo>
                    <a:pt x="9969" y="18404"/>
                  </a:lnTo>
                  <a:lnTo>
                    <a:pt x="4154" y="10580"/>
                  </a:lnTo>
                  <a:lnTo>
                    <a:pt x="1154" y="4629"/>
                  </a:lnTo>
                  <a:lnTo>
                    <a:pt x="0" y="0"/>
                  </a:lnTo>
                </a:path>
              </a:pathLst>
            </a:custGeom>
            <a:noFill/>
            <a:ln w="50800" cap="flat">
              <a:solidFill>
                <a:srgbClr val="FFFB00"/>
              </a:solidFill>
              <a:prstDash val="solid"/>
              <a:round/>
              <a:headEnd type="triangle" w="med" len="med"/>
              <a:tailEnd type="triangle" w="med" len="med"/>
            </a:ln>
            <a:effectLst>
              <a:outerShdw sx="100000" sy="100000" kx="0" ky="0" algn="b" rotWithShape="0" blurRad="101600" dist="76200" dir="2700000">
                <a:srgbClr val="000000">
                  <a:alpha val="64999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698500">
                <a:defRPr sz="4800"/>
              </a:pPr>
            </a:p>
          </p:txBody>
        </p:sp>
      </p:grpSp>
      <p:sp>
        <p:nvSpPr>
          <p:cNvPr id="681" name="Shape 681"/>
          <p:cNvSpPr/>
          <p:nvPr/>
        </p:nvSpPr>
        <p:spPr>
          <a:xfrm>
            <a:off x="8661093" y="1395900"/>
            <a:ext cx="1239116" cy="287332"/>
          </a:xfrm>
          <a:prstGeom prst="rect">
            <a:avLst/>
          </a:prstGeom>
          <a:solidFill>
            <a:srgbClr val="C6E6E9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165" marR="48165" defTabSz="1079500"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nucleus 1</a:t>
            </a:r>
          </a:p>
        </p:txBody>
      </p:sp>
      <p:sp>
        <p:nvSpPr>
          <p:cNvPr id="682" name="Shape 682"/>
          <p:cNvSpPr/>
          <p:nvPr/>
        </p:nvSpPr>
        <p:spPr>
          <a:xfrm>
            <a:off x="10187540" y="4601437"/>
            <a:ext cx="1239116" cy="287332"/>
          </a:xfrm>
          <a:prstGeom prst="rect">
            <a:avLst/>
          </a:prstGeom>
          <a:solidFill>
            <a:srgbClr val="C6E6E9"/>
          </a:solidFill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marL="48165" marR="48165" defTabSz="1079500">
              <a:defRPr sz="12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nucleus 2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Shape 68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Functional Programming</a:t>
            </a:r>
          </a:p>
        </p:txBody>
      </p:sp>
      <p:sp>
        <p:nvSpPr>
          <p:cNvPr id="685" name="Shape 685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91885" indent="-391885">
              <a:spcBef>
                <a:spcPts val="800"/>
              </a:spcBef>
              <a:defRPr sz="2400"/>
            </a:pPr>
            <a:r>
              <a:t>Why?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unexplored territory!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much easier / faster / cheaper to explore implementation space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build a trusted </a:t>
            </a:r>
            <a:r>
              <a:rPr i="1"/>
              <a:t>reference</a:t>
            </a:r>
            <a:r>
              <a:t> implementation</a:t>
            </a:r>
            <a:br/>
            <a:r>
              <a:t>(cf. testing)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longer-term aims: application-quality implementation</a:t>
            </a:r>
          </a:p>
          <a:p>
            <a:pPr lvl="2" marL="1306285" indent="-391885">
              <a:spcBef>
                <a:spcPts val="800"/>
              </a:spcBef>
              <a:defRPr sz="2000"/>
            </a:pPr>
            <a:r>
              <a:t>in-situ visualization (laziness / streaming)</a:t>
            </a:r>
          </a:p>
          <a:p>
            <a:pPr lvl="2" marL="1306285" indent="-391885">
              <a:spcBef>
                <a:spcPts val="800"/>
              </a:spcBef>
              <a:defRPr sz="2000"/>
            </a:pPr>
            <a:r>
              <a:t>heterogeneous platforms (SE costs)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previous successes with</a:t>
            </a:r>
          </a:p>
          <a:p>
            <a:pPr lvl="2" marL="1306285" indent="-391885">
              <a:spcBef>
                <a:spcPts val="800"/>
              </a:spcBef>
              <a:defRPr sz="2000"/>
            </a:pPr>
            <a:r>
              <a:t>streaming (lazy marching cubes, Vis 2006)</a:t>
            </a:r>
          </a:p>
          <a:p>
            <a:pPr lvl="2" marL="1306285" indent="-391885">
              <a:spcBef>
                <a:spcPts val="800"/>
              </a:spcBef>
              <a:defRPr sz="2000"/>
            </a:pPr>
            <a:r>
              <a:t>DSLs for data visualization (Vis 2008, ICFP 2008)</a:t>
            </a:r>
          </a:p>
          <a:p>
            <a:pPr marL="391885" indent="-391885">
              <a:spcBef>
                <a:spcPts val="800"/>
              </a:spcBef>
              <a:defRPr sz="2400"/>
            </a:pPr>
          </a:p>
          <a:p>
            <a:pPr marL="391885" indent="-391885">
              <a:spcBef>
                <a:spcPts val="800"/>
              </a:spcBef>
              <a:defRPr sz="2400"/>
            </a:pPr>
            <a:r>
              <a:t>Why not?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Haskell not widely known or used in Vis / HPC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vis infrastructure comparatively poor (HOpenGL + ?)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collaborator wants insight, not beautiful code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Shape 6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Sequential code - types</a:t>
            </a:r>
          </a:p>
        </p:txBody>
      </p:sp>
      <p:sp>
        <p:nvSpPr>
          <p:cNvPr id="688" name="Shape 688"/>
          <p:cNvSpPr/>
          <p:nvPr>
            <p:ph type="body" idx="1"/>
          </p:nvPr>
        </p:nvSpPr>
        <p:spPr>
          <a:xfrm>
            <a:off x="622300" y="1803400"/>
            <a:ext cx="11367741" cy="718611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data Ptope d r = Ptope TopeMark !Int [Ptope d r]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Point TopeMark !d !r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Nil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data TopeMark  = None    -- no mark yet computed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CPOS    -- polytope is strictly above wrt cut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CMIN    -- polytope is strictly below cut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CEQ     -- polytope lies in cutting plane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data Outcome   = NonePlus     -- No facet is strictly above the cut plane.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NoneMinus    -- No facet is strictly below the plane.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Mixed        -- &gt;=1 facet lies on either side of the plane.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| AllEqual     -- All facets lie in the plane.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type Break d r = ([Ptope d r], [Ptope d r], [Ptope d r])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-- For testing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edge da db ra rb = Ptope None 1 [ Point None da ra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, Point None db rb]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tri da db dc ra rb rc 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= Ptope None 2 [ edge da db ra rb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, edge db dc rb rc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, edge da dc ra rc]</a:t>
            </a:r>
          </a:p>
        </p:txBody>
      </p:sp>
      <p:sp>
        <p:nvSpPr>
          <p:cNvPr id="689" name="Shape 689"/>
          <p:cNvSpPr/>
          <p:nvPr/>
        </p:nvSpPr>
        <p:spPr>
          <a:xfrm>
            <a:off x="10439399" y="6305549"/>
            <a:ext cx="342901" cy="342901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0" name="Shape 690"/>
          <p:cNvSpPr/>
          <p:nvPr/>
        </p:nvSpPr>
        <p:spPr>
          <a:xfrm>
            <a:off x="9280276" y="8131275"/>
            <a:ext cx="342901" cy="342901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1" name="Shape 691"/>
          <p:cNvSpPr/>
          <p:nvPr/>
        </p:nvSpPr>
        <p:spPr>
          <a:xfrm>
            <a:off x="11477625" y="8388350"/>
            <a:ext cx="342900" cy="342900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2" name="Shape 692"/>
          <p:cNvSpPr/>
          <p:nvPr/>
        </p:nvSpPr>
        <p:spPr>
          <a:xfrm>
            <a:off x="10960100" y="5939718"/>
            <a:ext cx="755006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(da, ra)</a:t>
            </a:r>
          </a:p>
        </p:txBody>
      </p:sp>
      <p:sp>
        <p:nvSpPr>
          <p:cNvPr id="693" name="Shape 693"/>
          <p:cNvSpPr/>
          <p:nvPr/>
        </p:nvSpPr>
        <p:spPr>
          <a:xfrm>
            <a:off x="8836917" y="8805366"/>
            <a:ext cx="78626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(db, rb)</a:t>
            </a:r>
          </a:p>
        </p:txBody>
      </p:sp>
      <p:sp>
        <p:nvSpPr>
          <p:cNvPr id="694" name="Shape 694"/>
          <p:cNvSpPr/>
          <p:nvPr/>
        </p:nvSpPr>
        <p:spPr>
          <a:xfrm>
            <a:off x="11325493" y="8989516"/>
            <a:ext cx="75902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(dc, rc)</a:t>
            </a:r>
          </a:p>
        </p:txBody>
      </p:sp>
      <p:sp>
        <p:nvSpPr>
          <p:cNvPr id="695" name="Shape 695"/>
          <p:cNvSpPr/>
          <p:nvPr/>
        </p:nvSpPr>
        <p:spPr>
          <a:xfrm flipV="1">
            <a:off x="9545223" y="6655096"/>
            <a:ext cx="883355" cy="138351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6" name="Shape 696"/>
          <p:cNvSpPr/>
          <p:nvPr/>
        </p:nvSpPr>
        <p:spPr>
          <a:xfrm flipH="1" flipV="1">
            <a:off x="10702946" y="6667953"/>
            <a:ext cx="763955" cy="154214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7" name="Shape 697"/>
          <p:cNvSpPr/>
          <p:nvPr/>
        </p:nvSpPr>
        <p:spPr>
          <a:xfrm>
            <a:off x="9707502" y="8400957"/>
            <a:ext cx="1627388" cy="146437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8" name="Shape 698"/>
          <p:cNvSpPr/>
          <p:nvPr/>
        </p:nvSpPr>
        <p:spPr>
          <a:xfrm rot="18188862">
            <a:off x="8630247" y="7053665"/>
            <a:ext cx="2787234" cy="705368"/>
          </a:xfrm>
          <a:prstGeom prst="roundRect">
            <a:avLst>
              <a:gd name="adj" fmla="val 27007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699" name="Shape 699"/>
          <p:cNvSpPr/>
          <p:nvPr/>
        </p:nvSpPr>
        <p:spPr>
          <a:xfrm rot="14625818">
            <a:off x="9557064" y="7020728"/>
            <a:ext cx="3138290" cy="854382"/>
          </a:xfrm>
          <a:prstGeom prst="roundRect">
            <a:avLst>
              <a:gd name="adj" fmla="val 22297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0" name="Shape 700"/>
          <p:cNvSpPr/>
          <p:nvPr/>
        </p:nvSpPr>
        <p:spPr>
          <a:xfrm rot="11110667">
            <a:off x="8935580" y="7930298"/>
            <a:ext cx="3322381" cy="966036"/>
          </a:xfrm>
          <a:prstGeom prst="roundRect">
            <a:avLst>
              <a:gd name="adj" fmla="val 19720"/>
            </a:avLst>
          </a:prstGeom>
          <a:ln w="127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hape 197"/>
          <p:cNvSpPr/>
          <p:nvPr/>
        </p:nvSpPr>
        <p:spPr>
          <a:xfrm>
            <a:off x="1679500" y="3771899"/>
            <a:ext cx="8744100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000"/>
            </a:pPr>
            <a:r>
              <a:t>The purpose of computing </a:t>
            </a:r>
          </a:p>
          <a:p>
            <a:pPr>
              <a:defRPr sz="6000"/>
            </a:pPr>
            <a:r>
              <a:t>is insight, not numbers.</a:t>
            </a:r>
          </a:p>
        </p:txBody>
      </p:sp>
      <p:sp>
        <p:nvSpPr>
          <p:cNvPr id="198" name="Shape 198"/>
          <p:cNvSpPr/>
          <p:nvPr/>
        </p:nvSpPr>
        <p:spPr>
          <a:xfrm>
            <a:off x="5149452" y="6692900"/>
            <a:ext cx="7477424" cy="1346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R. Hamming, </a:t>
            </a:r>
            <a:r>
              <a:rPr i="1"/>
              <a:t>Numerical Methods for Scientists and Engineers</a:t>
            </a:r>
            <a:r>
              <a:t>, 1962.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hape 70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Sequential code - polytope cutting</a:t>
            </a:r>
          </a:p>
        </p:txBody>
      </p:sp>
      <p:sp>
        <p:nvSpPr>
          <p:cNvPr id="703" name="Shape 703"/>
          <p:cNvSpPr/>
          <p:nvPr>
            <p:ph type="body" idx="1"/>
          </p:nvPr>
        </p:nvSpPr>
        <p:spPr>
          <a:xfrm>
            <a:off x="965200" y="1803400"/>
            <a:ext cx="11367741" cy="754905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cut :: (Coord d, Coord r) =&gt; Int -&gt; Double -&gt; Break d r -&gt; Ptope d r -&gt; Break d r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cut !i !v (mas, eas, pas) !pt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= </a:t>
            </a:r>
            <a:r>
              <a:rPr b="1"/>
              <a:t>case</a:t>
            </a:r>
            <a:r>
              <a:t> pt </a:t>
            </a:r>
            <a:r>
              <a:rPr b="1"/>
              <a:t>of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br/>
            <a:r>
              <a:t>        Point _ d r -&gt; </a:t>
            </a:r>
            <a:r>
              <a:rPr b="1"/>
              <a:t>let</a:t>
            </a:r>
            <a:r>
              <a:t> !c = classify v (r .! i)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!p = Point c d r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</a:t>
            </a:r>
            <a:r>
              <a:rPr b="1"/>
              <a:t>in</a:t>
            </a:r>
            <a:r>
              <a:t> </a:t>
            </a:r>
            <a:r>
              <a:rPr b="1"/>
              <a:t>case</a:t>
            </a:r>
            <a:r>
              <a:t> c </a:t>
            </a:r>
            <a:r>
              <a:rPr b="1"/>
              <a:t>of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CEQ  -&gt; (  mas, p:eas,   pas)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CPOS -&gt; (  mas,   eas, p:pas)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CMIN -&gt; (p:mas,   eas,   pas)</a:t>
            </a:r>
            <a:br/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Ptope _ d ps -&gt; </a:t>
            </a:r>
            <a:r>
              <a:rPr b="1"/>
              <a:t>case</a:t>
            </a:r>
            <a:r>
              <a:t> split fm fe fp </a:t>
            </a:r>
            <a:r>
              <a:rPr b="1"/>
              <a:t>of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AllEqual  -&gt; (mas, (Ptope CEQ d fe) : eas, pas)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Mixed     -&gt; </a:t>
            </a:r>
            <a:r>
              <a:rPr b="1"/>
              <a:t>let</a:t>
            </a:r>
            <a:r>
              <a:t> pl = (base d fp)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       ml = (base d fm)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   </a:t>
            </a:r>
            <a:r>
              <a:rPr b="1"/>
              <a:t>in</a:t>
            </a:r>
            <a:r>
              <a:t> ((Ptope CMIN d ml) : mas,  eas, (Ptope CPOS d pl) : pas)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NonePlus  -&gt; ((Ptope CMIN d (fm++fe)) : mas, eas, pas)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NoneMinus -&gt; (mas, eas, (Ptope CPOS d (fe++fp)) : pas)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</a:t>
            </a:r>
            <a:r>
              <a:rPr b="1"/>
              <a:t>where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(fm, fe, fp)  = foldl' (cut i v) ([],[],[]) ps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base 1 ps = mid : ps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base n ps = Ptope CEQ (n-1) [p | p &lt;- concatMap facets ps, mark p == CEQ] : ps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mid = Point CEQ dp rp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</a:t>
            </a:r>
            <a:r>
              <a:rPr b="1"/>
              <a:t>where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rPr b="1"/>
              <a:t>                                   </a:t>
            </a:r>
            <a:r>
              <a:t>[Point _ da ra, Point _ db rb] = (fm++fe++fp)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!ai = ra .! i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!bi = rb .! i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!p  = (v - ai) / (bi - ai)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!dp = czipWith (\u v -&gt; (1-p)*u + p*v) da db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!rp = czipWith (\u v -&gt; (1-p)*u + p*v) ra rb</a:t>
            </a:r>
          </a:p>
        </p:txBody>
      </p:sp>
      <p:sp>
        <p:nvSpPr>
          <p:cNvPr id="704" name="Shape 704"/>
          <p:cNvSpPr/>
          <p:nvPr/>
        </p:nvSpPr>
        <p:spPr>
          <a:xfrm flipV="1">
            <a:off x="1454252" y="5844262"/>
            <a:ext cx="438426" cy="80102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5" name="Shape 705"/>
          <p:cNvSpPr/>
          <p:nvPr/>
        </p:nvSpPr>
        <p:spPr>
          <a:xfrm flipH="1" flipV="1">
            <a:off x="1919386" y="5842476"/>
            <a:ext cx="1258853" cy="2530394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6" name="Shape 706"/>
          <p:cNvSpPr/>
          <p:nvPr/>
        </p:nvSpPr>
        <p:spPr>
          <a:xfrm>
            <a:off x="2251116" y="8268272"/>
            <a:ext cx="939193" cy="95995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7" name="Shape 707"/>
          <p:cNvSpPr/>
          <p:nvPr/>
        </p:nvSpPr>
        <p:spPr>
          <a:xfrm>
            <a:off x="1714566" y="5626100"/>
            <a:ext cx="418853" cy="418853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8" name="Shape 708"/>
          <p:cNvSpPr/>
          <p:nvPr/>
        </p:nvSpPr>
        <p:spPr>
          <a:xfrm>
            <a:off x="2982758" y="8170239"/>
            <a:ext cx="418853" cy="418853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09" name="Shape 709"/>
          <p:cNvSpPr/>
          <p:nvPr/>
        </p:nvSpPr>
        <p:spPr>
          <a:xfrm>
            <a:off x="728743" y="5583929"/>
            <a:ext cx="1691622" cy="3480523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0" name="Shape 710"/>
          <p:cNvSpPr/>
          <p:nvPr/>
        </p:nvSpPr>
        <p:spPr>
          <a:xfrm flipV="1">
            <a:off x="632330" y="6996364"/>
            <a:ext cx="614457" cy="1061308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1" name="Shape 711"/>
          <p:cNvSpPr/>
          <p:nvPr/>
        </p:nvSpPr>
        <p:spPr>
          <a:xfrm>
            <a:off x="595326" y="8081055"/>
            <a:ext cx="1236778" cy="147481"/>
          </a:xfrm>
          <a:prstGeom prst="line">
            <a:avLst/>
          </a:prstGeom>
          <a:ln w="25400">
            <a:solidFill>
              <a:srgbClr val="A6AAA9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2" name="Shape 712"/>
          <p:cNvSpPr/>
          <p:nvPr/>
        </p:nvSpPr>
        <p:spPr>
          <a:xfrm flipV="1">
            <a:off x="857250" y="5634237"/>
            <a:ext cx="287981" cy="16331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3" name="Shape 713"/>
          <p:cNvSpPr/>
          <p:nvPr/>
        </p:nvSpPr>
        <p:spPr>
          <a:xfrm>
            <a:off x="1257366" y="6731000"/>
            <a:ext cx="185466" cy="185465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4" name="Shape 714"/>
          <p:cNvSpPr/>
          <p:nvPr/>
        </p:nvSpPr>
        <p:spPr>
          <a:xfrm>
            <a:off x="1930466" y="8128000"/>
            <a:ext cx="185466" cy="185465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15" name="Shape 715"/>
          <p:cNvSpPr/>
          <p:nvPr/>
        </p:nvSpPr>
        <p:spPr>
          <a:xfrm>
            <a:off x="2161505" y="5664199"/>
            <a:ext cx="54109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CPOS</a:t>
            </a:r>
          </a:p>
        </p:txBody>
      </p:sp>
      <p:sp>
        <p:nvSpPr>
          <p:cNvPr id="716" name="Shape 716"/>
          <p:cNvSpPr/>
          <p:nvPr/>
        </p:nvSpPr>
        <p:spPr>
          <a:xfrm>
            <a:off x="2479005" y="7975600"/>
            <a:ext cx="54109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CPOS</a:t>
            </a:r>
          </a:p>
        </p:txBody>
      </p:sp>
      <p:sp>
        <p:nvSpPr>
          <p:cNvPr id="717" name="Shape 717"/>
          <p:cNvSpPr/>
          <p:nvPr/>
        </p:nvSpPr>
        <p:spPr>
          <a:xfrm>
            <a:off x="231105" y="7493000"/>
            <a:ext cx="541090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CMIN</a:t>
            </a:r>
          </a:p>
        </p:txBody>
      </p:sp>
      <p:sp>
        <p:nvSpPr>
          <p:cNvPr id="718" name="Shape 718"/>
          <p:cNvSpPr/>
          <p:nvPr/>
        </p:nvSpPr>
        <p:spPr>
          <a:xfrm rot="3847934">
            <a:off x="2339305" y="6794500"/>
            <a:ext cx="541090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CPOS</a:t>
            </a:r>
          </a:p>
        </p:txBody>
      </p:sp>
      <p:sp>
        <p:nvSpPr>
          <p:cNvPr id="719" name="Shape 719"/>
          <p:cNvSpPr/>
          <p:nvPr/>
        </p:nvSpPr>
        <p:spPr>
          <a:xfrm>
            <a:off x="298698" y="7856223"/>
            <a:ext cx="418853" cy="418853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20" name="Shape 720"/>
          <p:cNvSpPr/>
          <p:nvPr/>
        </p:nvSpPr>
        <p:spPr>
          <a:xfrm>
            <a:off x="1656053" y="8293100"/>
            <a:ext cx="43439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mid</a:t>
            </a:r>
          </a:p>
        </p:txBody>
      </p:sp>
      <p:sp>
        <p:nvSpPr>
          <p:cNvPr id="721" name="Shape 721"/>
          <p:cNvSpPr/>
          <p:nvPr/>
        </p:nvSpPr>
        <p:spPr>
          <a:xfrm>
            <a:off x="792453" y="6629400"/>
            <a:ext cx="434394" cy="31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mid</a:t>
            </a:r>
          </a:p>
        </p:txBody>
      </p:sp>
      <p:sp>
        <p:nvSpPr>
          <p:cNvPr id="722" name="Shape 722"/>
          <p:cNvSpPr/>
          <p:nvPr/>
        </p:nvSpPr>
        <p:spPr>
          <a:xfrm>
            <a:off x="1390650" y="6915149"/>
            <a:ext cx="573783" cy="1219648"/>
          </a:xfrm>
          <a:prstGeom prst="line">
            <a:avLst/>
          </a:prstGeom>
          <a:ln w="101600">
            <a:solidFill>
              <a:schemeClr val="accent2">
                <a:hueOff val="-2473792"/>
                <a:satOff val="-50209"/>
                <a:lumOff val="23543"/>
                <a:alpha val="42518"/>
              </a:scheme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23" name="Shape 723"/>
          <p:cNvSpPr/>
          <p:nvPr/>
        </p:nvSpPr>
        <p:spPr>
          <a:xfrm rot="3902144">
            <a:off x="1521407" y="7289799"/>
            <a:ext cx="754486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latin typeface="Courier"/>
                <a:ea typeface="Courier"/>
                <a:cs typeface="Courier"/>
                <a:sym typeface="Courier"/>
              </a:defRPr>
            </a:lvl1pPr>
          </a:lstStyle>
          <a:p>
            <a:pPr/>
            <a:r>
              <a:t>base 2</a:t>
            </a:r>
          </a:p>
        </p:txBody>
      </p:sp>
      <p:sp>
        <p:nvSpPr>
          <p:cNvPr id="724" name="Shape 724"/>
          <p:cNvSpPr/>
          <p:nvPr/>
        </p:nvSpPr>
        <p:spPr>
          <a:xfrm>
            <a:off x="1536699" y="5253918"/>
            <a:ext cx="755007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(da, ra)</a:t>
            </a:r>
          </a:p>
        </p:txBody>
      </p:sp>
      <p:sp>
        <p:nvSpPr>
          <p:cNvPr id="725" name="Shape 725"/>
          <p:cNvSpPr/>
          <p:nvPr/>
        </p:nvSpPr>
        <p:spPr>
          <a:xfrm>
            <a:off x="86617" y="8348166"/>
            <a:ext cx="786260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(db, rb)</a:t>
            </a:r>
          </a:p>
        </p:txBody>
      </p:sp>
      <p:sp>
        <p:nvSpPr>
          <p:cNvPr id="726" name="Shape 726"/>
          <p:cNvSpPr/>
          <p:nvPr/>
        </p:nvSpPr>
        <p:spPr>
          <a:xfrm>
            <a:off x="2892693" y="8557716"/>
            <a:ext cx="759024" cy="368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/>
            </a:lvl1pPr>
          </a:lstStyle>
          <a:p>
            <a:pPr/>
            <a:r>
              <a:t>(dc, rc)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Shape 728"/>
          <p:cNvSpPr/>
          <p:nvPr/>
        </p:nvSpPr>
        <p:spPr>
          <a:xfrm>
            <a:off x="9221845" y="4654698"/>
            <a:ext cx="1978563" cy="5011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3333" y="1272"/>
                </a:moveTo>
                <a:lnTo>
                  <a:pt x="21600" y="0"/>
                </a:lnTo>
                <a:lnTo>
                  <a:pt x="16767" y="12830"/>
                </a:lnTo>
                <a:lnTo>
                  <a:pt x="8443" y="21600"/>
                </a:lnTo>
                <a:lnTo>
                  <a:pt x="0" y="10383"/>
                </a:lnTo>
                <a:lnTo>
                  <a:pt x="3333" y="1272"/>
                </a:lnTo>
                <a:close/>
              </a:path>
            </a:pathLst>
          </a:custGeom>
          <a:solidFill>
            <a:schemeClr val="accent6">
              <a:satOff val="24555"/>
              <a:lumOff val="22232"/>
              <a:alpha val="37382"/>
            </a:schemeClr>
          </a:solidFill>
          <a:ln w="12700">
            <a:solidFill>
              <a:srgbClr val="000000">
                <a:alpha val="37382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29" name="Shape 729"/>
          <p:cNvSpPr/>
          <p:nvPr/>
        </p:nvSpPr>
        <p:spPr>
          <a:xfrm flipV="1">
            <a:off x="10073648" y="7639346"/>
            <a:ext cx="434703" cy="151145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0" name="Shape 730"/>
          <p:cNvSpPr/>
          <p:nvPr/>
        </p:nvSpPr>
        <p:spPr>
          <a:xfrm>
            <a:off x="9450426" y="7063291"/>
            <a:ext cx="552948" cy="209963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1" name="Shape 731"/>
          <p:cNvSpPr/>
          <p:nvPr/>
        </p:nvSpPr>
        <p:spPr>
          <a:xfrm flipV="1">
            <a:off x="11932179" y="4769146"/>
            <a:ext cx="557372" cy="2826896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2" name="Shape 732"/>
          <p:cNvSpPr/>
          <p:nvPr/>
        </p:nvSpPr>
        <p:spPr>
          <a:xfrm flipH="1">
            <a:off x="11416528" y="4763052"/>
            <a:ext cx="1057523" cy="1964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3" name="Shape 733"/>
          <p:cNvSpPr/>
          <p:nvPr/>
        </p:nvSpPr>
        <p:spPr>
          <a:xfrm>
            <a:off x="11039513" y="7252798"/>
            <a:ext cx="843412" cy="354895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4" name="Shape 7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Sequential code - fragment merger</a:t>
            </a:r>
          </a:p>
        </p:txBody>
      </p:sp>
      <p:sp>
        <p:nvSpPr>
          <p:cNvPr id="735" name="Shape 735"/>
          <p:cNvSpPr/>
          <p:nvPr>
            <p:ph type="body" idx="1"/>
          </p:nvPr>
        </p:nvSpPr>
        <p:spPr>
          <a:xfrm>
            <a:off x="965200" y="1803400"/>
            <a:ext cx="9501436" cy="754905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data Fragment d r = Fragment { fragCoord  :: r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, fragFacets :: [d]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}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linkFaces :: (Coord d, Coord r)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=&gt; FragValue s r    -- map from fragment nr to range value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-&gt; Int              -- number (id) of fragment containing these faces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-&gt; UnionFind s      -- the union-find structure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-&gt; KD.KDtree d Int  -- spatial search structure for fragment centers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-&gt; [(Int, Int)]     -- current proto-graph (edges between adjacent fragments)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-&gt; [d]              -- list of face center points still to process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-&gt; ST s (KD.KDtree d Int, [(Int, Int)])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linkFaces sb n uf faces gr []     = return (faces, gr)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linkFaces sb n uf faces gr (f:fs)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= do case KD.find f faces of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Nothing  -&gt; let kd = KD.insert f n faces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in linkFaces sb n uf kd gr fs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Just m   -&gt; do { nval &lt;- sb `getA` n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; mval &lt;- sb `getA` m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; if nval == mval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then do { union n m uf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; let kd = KD.delete f faces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; linkFaces sb n uf kd gr fs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}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else do { let kd = KD.delete f faces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; linkFaces sb n uf kd ((n,m):gr) fs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          }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     }</a:t>
            </a:r>
          </a:p>
        </p:txBody>
      </p:sp>
      <p:sp>
        <p:nvSpPr>
          <p:cNvPr id="736" name="Shape 736"/>
          <p:cNvSpPr/>
          <p:nvPr/>
        </p:nvSpPr>
        <p:spPr>
          <a:xfrm flipV="1">
            <a:off x="9494374" y="5143151"/>
            <a:ext cx="240120" cy="14977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7" name="Shape 737"/>
          <p:cNvSpPr/>
          <p:nvPr/>
        </p:nvSpPr>
        <p:spPr>
          <a:xfrm flipH="1">
            <a:off x="9829028" y="4915452"/>
            <a:ext cx="1057523" cy="196454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8" name="Shape 738"/>
          <p:cNvSpPr/>
          <p:nvPr/>
        </p:nvSpPr>
        <p:spPr>
          <a:xfrm>
            <a:off x="9498348" y="6666167"/>
            <a:ext cx="1050332" cy="511562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39" name="Shape 739"/>
          <p:cNvSpPr/>
          <p:nvPr/>
        </p:nvSpPr>
        <p:spPr>
          <a:xfrm flipV="1">
            <a:off x="10591932" y="4858046"/>
            <a:ext cx="360919" cy="22497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0" name="Shape 740"/>
          <p:cNvSpPr/>
          <p:nvPr/>
        </p:nvSpPr>
        <p:spPr>
          <a:xfrm>
            <a:off x="9379892" y="6543775"/>
            <a:ext cx="230585" cy="230586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1" name="Shape 741"/>
          <p:cNvSpPr/>
          <p:nvPr/>
        </p:nvSpPr>
        <p:spPr>
          <a:xfrm>
            <a:off x="9602142" y="4988025"/>
            <a:ext cx="230585" cy="230586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2" name="Shape 742"/>
          <p:cNvSpPr/>
          <p:nvPr/>
        </p:nvSpPr>
        <p:spPr>
          <a:xfrm>
            <a:off x="10853092" y="4778475"/>
            <a:ext cx="230585" cy="230586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3" name="Shape 743"/>
          <p:cNvSpPr/>
          <p:nvPr/>
        </p:nvSpPr>
        <p:spPr>
          <a:xfrm>
            <a:off x="10459392" y="7051775"/>
            <a:ext cx="230585" cy="230586"/>
          </a:xfrm>
          <a:prstGeom prst="ellipse">
            <a:avLst/>
          </a:prstGeom>
          <a:solidFill>
            <a:schemeClr val="accent1">
              <a:satOff val="-3355"/>
              <a:lumOff val="26614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4" name="Shape 744"/>
          <p:cNvSpPr/>
          <p:nvPr/>
        </p:nvSpPr>
        <p:spPr>
          <a:xfrm>
            <a:off x="11805592" y="7483575"/>
            <a:ext cx="230585" cy="230586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5" name="Shape 745"/>
          <p:cNvSpPr/>
          <p:nvPr/>
        </p:nvSpPr>
        <p:spPr>
          <a:xfrm>
            <a:off x="12377092" y="4613375"/>
            <a:ext cx="230585" cy="230586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6" name="Shape 746"/>
          <p:cNvSpPr/>
          <p:nvPr/>
        </p:nvSpPr>
        <p:spPr>
          <a:xfrm flipV="1">
            <a:off x="11049132" y="4946946"/>
            <a:ext cx="360919" cy="224974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7" name="Shape 747"/>
          <p:cNvSpPr/>
          <p:nvPr/>
        </p:nvSpPr>
        <p:spPr>
          <a:xfrm>
            <a:off x="11284892" y="4835625"/>
            <a:ext cx="230585" cy="230586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8" name="Shape 748"/>
          <p:cNvSpPr/>
          <p:nvPr/>
        </p:nvSpPr>
        <p:spPr>
          <a:xfrm>
            <a:off x="10916592" y="7140675"/>
            <a:ext cx="230585" cy="230586"/>
          </a:xfrm>
          <a:prstGeom prst="ellipse">
            <a:avLst/>
          </a:prstGeom>
          <a:solidFill>
            <a:schemeClr val="accent2">
              <a:hueOff val="-2473792"/>
              <a:satOff val="-50209"/>
              <a:lumOff val="23543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49" name="Shape 749"/>
          <p:cNvSpPr/>
          <p:nvPr/>
        </p:nvSpPr>
        <p:spPr>
          <a:xfrm>
            <a:off x="9472948" y="7097968"/>
            <a:ext cx="1050332" cy="511561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0" name="Shape 750"/>
          <p:cNvSpPr/>
          <p:nvPr/>
        </p:nvSpPr>
        <p:spPr>
          <a:xfrm>
            <a:off x="9354492" y="6975575"/>
            <a:ext cx="230585" cy="23058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1" name="Shape 751"/>
          <p:cNvSpPr/>
          <p:nvPr/>
        </p:nvSpPr>
        <p:spPr>
          <a:xfrm>
            <a:off x="10433992" y="7483575"/>
            <a:ext cx="230585" cy="23058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2" name="Shape 752"/>
          <p:cNvSpPr/>
          <p:nvPr/>
        </p:nvSpPr>
        <p:spPr>
          <a:xfrm>
            <a:off x="9913292" y="9064725"/>
            <a:ext cx="230585" cy="230586"/>
          </a:xfrm>
          <a:prstGeom prst="ellipse">
            <a:avLst/>
          </a:prstGeom>
          <a:solidFill>
            <a:schemeClr val="accent5">
              <a:hueOff val="-444211"/>
              <a:satOff val="-14915"/>
              <a:lumOff val="22857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3" name="Shape 753"/>
          <p:cNvSpPr/>
          <p:nvPr/>
        </p:nvSpPr>
        <p:spPr>
          <a:xfrm>
            <a:off x="10261600" y="492125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4" name="Shape 754"/>
          <p:cNvSpPr/>
          <p:nvPr/>
        </p:nvSpPr>
        <p:spPr>
          <a:xfrm>
            <a:off x="9525000" y="576580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5" name="Shape 755"/>
          <p:cNvSpPr/>
          <p:nvPr/>
        </p:nvSpPr>
        <p:spPr>
          <a:xfrm>
            <a:off x="10668000" y="596265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56" name="Shape 756"/>
          <p:cNvSpPr/>
          <p:nvPr/>
        </p:nvSpPr>
        <p:spPr>
          <a:xfrm>
            <a:off x="11137900" y="593725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759" name="Group 759"/>
          <p:cNvGrpSpPr/>
          <p:nvPr/>
        </p:nvGrpSpPr>
        <p:grpSpPr>
          <a:xfrm>
            <a:off x="11874500" y="4768850"/>
            <a:ext cx="436117" cy="1414537"/>
            <a:chOff x="0" y="0"/>
            <a:chExt cx="436116" cy="1414536"/>
          </a:xfrm>
        </p:grpSpPr>
        <p:sp>
          <p:nvSpPr>
            <p:cNvPr id="757" name="Shape 757"/>
            <p:cNvSpPr/>
            <p:nvPr/>
          </p:nvSpPr>
          <p:spPr>
            <a:xfrm>
              <a:off x="0" y="0"/>
              <a:ext cx="169417" cy="169937"/>
            </a:xfrm>
            <a:prstGeom prst="rect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58" name="Shape 758"/>
            <p:cNvSpPr/>
            <p:nvPr/>
          </p:nvSpPr>
          <p:spPr>
            <a:xfrm>
              <a:off x="266700" y="1244600"/>
              <a:ext cx="169417" cy="169937"/>
            </a:xfrm>
            <a:prstGeom prst="rect">
              <a:avLst/>
            </a:prstGeom>
            <a:solidFill>
              <a:srgbClr val="53585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760" name="Shape 760"/>
          <p:cNvSpPr/>
          <p:nvPr/>
        </p:nvSpPr>
        <p:spPr>
          <a:xfrm>
            <a:off x="11417300" y="735330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1" name="Shape 761"/>
          <p:cNvSpPr/>
          <p:nvPr/>
        </p:nvSpPr>
        <p:spPr>
          <a:xfrm>
            <a:off x="9925050" y="681990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2" name="Shape 762"/>
          <p:cNvSpPr/>
          <p:nvPr/>
        </p:nvSpPr>
        <p:spPr>
          <a:xfrm>
            <a:off x="9988550" y="729615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3" name="Shape 763"/>
          <p:cNvSpPr/>
          <p:nvPr/>
        </p:nvSpPr>
        <p:spPr>
          <a:xfrm>
            <a:off x="9632950" y="803275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4" name="Shape 764"/>
          <p:cNvSpPr/>
          <p:nvPr/>
        </p:nvSpPr>
        <p:spPr>
          <a:xfrm>
            <a:off x="10229850" y="8280400"/>
            <a:ext cx="169417" cy="169937"/>
          </a:xfrm>
          <a:prstGeom prst="rect">
            <a:avLst/>
          </a:prstGeom>
          <a:solidFill>
            <a:srgbClr val="53585F"/>
          </a:solidFill>
          <a:ln w="127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5" name="Shape 765"/>
          <p:cNvSpPr/>
          <p:nvPr/>
        </p:nvSpPr>
        <p:spPr>
          <a:xfrm>
            <a:off x="9916515" y="5702325"/>
            <a:ext cx="550470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(1,1)</a:t>
            </a:r>
          </a:p>
        </p:txBody>
      </p:sp>
      <p:sp>
        <p:nvSpPr>
          <p:cNvPr id="766" name="Shape 766"/>
          <p:cNvSpPr/>
          <p:nvPr/>
        </p:nvSpPr>
        <p:spPr>
          <a:xfrm>
            <a:off x="11491315" y="5822975"/>
            <a:ext cx="550470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(1,2)</a:t>
            </a:r>
          </a:p>
        </p:txBody>
      </p:sp>
      <p:sp>
        <p:nvSpPr>
          <p:cNvPr id="767" name="Shape 767"/>
          <p:cNvSpPr/>
          <p:nvPr/>
        </p:nvSpPr>
        <p:spPr>
          <a:xfrm>
            <a:off x="9776815" y="7683525"/>
            <a:ext cx="550470" cy="37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(1,1)</a:t>
            </a:r>
          </a:p>
        </p:txBody>
      </p:sp>
      <p:sp>
        <p:nvSpPr>
          <p:cNvPr id="768" name="Shape 768"/>
          <p:cNvSpPr/>
          <p:nvPr/>
        </p:nvSpPr>
        <p:spPr>
          <a:xfrm>
            <a:off x="10201934" y="6454526"/>
            <a:ext cx="1532545" cy="1"/>
          </a:xfrm>
          <a:prstGeom prst="line">
            <a:avLst/>
          </a:prstGeom>
          <a:ln w="63500">
            <a:solidFill>
              <a:schemeClr val="accent6">
                <a:lumOff val="-8741"/>
              </a:schemeClr>
            </a:solidFill>
            <a:miter lim="400000"/>
            <a:headEnd type="diamond"/>
            <a:tailEnd type="diamond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69" name="Shape 769"/>
          <p:cNvSpPr/>
          <p:nvPr/>
        </p:nvSpPr>
        <p:spPr>
          <a:xfrm>
            <a:off x="9838630" y="6730999"/>
            <a:ext cx="409328" cy="826394"/>
          </a:xfrm>
          <a:prstGeom prst="roundRect">
            <a:avLst>
              <a:gd name="adj" fmla="val 32792"/>
            </a:avLst>
          </a:prstGeom>
          <a:ln w="381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770" name="Shape 770"/>
          <p:cNvSpPr/>
          <p:nvPr/>
        </p:nvSpPr>
        <p:spPr>
          <a:xfrm>
            <a:off x="10562530" y="5818336"/>
            <a:ext cx="857846" cy="417116"/>
          </a:xfrm>
          <a:prstGeom prst="roundRect">
            <a:avLst>
              <a:gd name="adj" fmla="val 39187"/>
            </a:avLst>
          </a:prstGeom>
          <a:ln w="38100">
            <a:solidFill>
              <a:srgbClr val="53585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entr" nodeType="click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ntr" nodeType="click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63" grpId="5"/>
      <p:bldP build="whole" bldLvl="1" animBg="1" rev="0" advAuto="0" spid="753" grpId="1"/>
      <p:bldP build="whole" bldLvl="1" animBg="1" rev="0" advAuto="0" spid="756" grpId="11"/>
      <p:bldP build="whole" bldLvl="1" animBg="1" rev="0" advAuto="0" spid="759" grpId="14"/>
      <p:bldP build="whole" bldLvl="1" animBg="1" rev="0" advAuto="0" spid="764" grpId="9"/>
      <p:bldP build="whole" bldLvl="1" animBg="1" rev="0" advAuto="0" spid="768" grpId="13"/>
      <p:bldP build="whole" bldLvl="1" animBg="1" rev="0" advAuto="0" spid="761" grpId="3"/>
      <p:bldP build="whole" bldLvl="1" animBg="1" rev="0" advAuto="0" spid="762" grpId="6"/>
      <p:bldP build="whole" bldLvl="1" animBg="1" rev="0" advAuto="0" spid="770" grpId="12"/>
      <p:bldP build="whole" bldLvl="1" animBg="1" rev="0" advAuto="0" spid="728" grpId="8"/>
      <p:bldP build="whole" bldLvl="1" animBg="1" rev="0" advAuto="0" spid="769" grpId="7"/>
      <p:bldP build="whole" bldLvl="1" animBg="1" rev="0" advAuto="0" spid="754" grpId="2"/>
      <p:bldP build="whole" bldLvl="1" animBg="1" rev="0" advAuto="0" spid="760" grpId="10"/>
      <p:bldP build="whole" bldLvl="1" animBg="1" rev="0" advAuto="0" spid="755" grpId="4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Opportunities for parallelisation</a:t>
            </a:r>
          </a:p>
        </p:txBody>
      </p:sp>
      <p:sp>
        <p:nvSpPr>
          <p:cNvPr id="773" name="Shape 773"/>
          <p:cNvSpPr/>
          <p:nvPr>
            <p:ph type="body" idx="1"/>
          </p:nvPr>
        </p:nvSpPr>
        <p:spPr>
          <a:xfrm>
            <a:off x="965200" y="1803400"/>
            <a:ext cx="9501436" cy="6989416"/>
          </a:xfrm>
          <a:prstGeom prst="rect">
            <a:avLst/>
          </a:prstGeom>
        </p:spPr>
        <p:txBody>
          <a:bodyPr/>
          <a:lstStyle/>
          <a:p>
            <a:pPr marL="228600" indent="-228600">
              <a:spcBef>
                <a:spcPts val="100"/>
              </a:spcBef>
              <a:buSzPct val="100000"/>
              <a:defRPr sz="2400"/>
            </a:pPr>
            <a:r>
              <a:t>... can be non-trivial to spot!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makeJCN :: (Coord d, Coord r) =&gt; (d, d) -&gt; r -&gt; r -&gt; [Cell d r] -&gt; JCN d r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makeJCN extent fmin swid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= mergeFrags extent 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</a:t>
            </a:r>
            <a:r>
              <a:rPr b="1"/>
              <a:t>.</a:t>
            </a:r>
            <a:r>
              <a:t> concatMap (cellFrags fmin swid)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cellFrags ::  (Coord d, Coord r) =&gt; r -&gt; r -&gt; Cell d r -&gt; [Fragment d r]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cellFrags fmin swid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= </a:t>
            </a:r>
            <a:r>
              <a:rPr b="1"/>
              <a:t>map</a:t>
            </a:r>
            <a:r>
              <a:t> (mkfrag fmin swid) . polytopes fmin swid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mkfrag :: (Coord d, Coord r) =&gt; r -&gt; r -&gt; Ptope d r -&gt; Fragment d r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mkfrag fmin swid ptps 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= let mins    = czipWith3 slab fmin swid crds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crds    = minCorner $ rngCoords ptps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centers = map center . ptfacets $ ptps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in Fragment mins centers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dice :: (Coord d, Coord r) =&gt; [Ptope d r] -&gt; (Int, [Double]) -&gt; [Ptope d r]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dice ptopes (i, [])      = ptopes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dice ptopes (i, (v:vs))  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= below ++ dice above (i, vs)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where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(below, above) = diceEach ptopes ([], [])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diceEach [] res = res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diceEach (p:ps) (bs, as) 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= let (!m1s,!e1s,!p1s) = cut i v ([], [], []) p</a:t>
            </a:r>
          </a:p>
          <a:p>
            <a:pPr marL="0" indent="0">
              <a:spcBef>
                <a:spcPts val="100"/>
              </a:spcBef>
              <a:buSzTx/>
              <a:buNone/>
              <a:defRPr sz="14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in diceEach ps (m1s ++ bs, e1s ++ p1s ++ as)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Parallel Topology</a:t>
            </a:r>
          </a:p>
        </p:txBody>
      </p:sp>
      <p:sp>
        <p:nvSpPr>
          <p:cNvPr id="776" name="Shape 776"/>
          <p:cNvSpPr/>
          <p:nvPr>
            <p:ph type="body" idx="1"/>
          </p:nvPr>
        </p:nvSpPr>
        <p:spPr>
          <a:xfrm>
            <a:off x="622300" y="1803400"/>
            <a:ext cx="10464800" cy="7523510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t>Historically challenging to parallelize topology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topology = </a:t>
            </a:r>
            <a:r>
              <a:rPr i="1"/>
              <a:t>global</a:t>
            </a:r>
            <a:r>
              <a:t> property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stubbornly serial!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analysis overhead already large (est. 1.2KB per point)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divide-and-conquer (Cole-McLaughlin &amp; Pascucci)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cost of maintaining information to "zip" partial solutions</a:t>
            </a:r>
          </a:p>
          <a:p>
            <a:pPr lvl="1" marL="849085" indent="-391885">
              <a:spcBef>
                <a:spcPts val="800"/>
              </a:spcBef>
              <a:defRPr sz="2000"/>
            </a:pPr>
          </a:p>
          <a:p>
            <a:pPr>
              <a:defRPr sz="2400"/>
            </a:pPr>
            <a:r>
              <a:t>Large-scale datasets =&gt; emphasis on distributed memory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communication costs dominate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solutions to date:</a:t>
            </a:r>
          </a:p>
          <a:p>
            <a:pPr lvl="2" marL="1306285" indent="-391885">
              <a:spcBef>
                <a:spcPts val="800"/>
              </a:spcBef>
              <a:defRPr sz="2000"/>
            </a:pPr>
            <a:r>
              <a:t>distribute the data structure, then query (Weber &amp; Morozov)</a:t>
            </a:r>
          </a:p>
          <a:p>
            <a:pPr lvl="2" marL="1306285" indent="-391885">
              <a:spcBef>
                <a:spcPts val="800"/>
              </a:spcBef>
              <a:defRPr sz="2000"/>
            </a:pPr>
            <a:r>
              <a:t>stratify, terminate at desired resolution (Gyulassy, Landge, Pascucci et.al.)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parallel Haskell jigsaw</a:t>
            </a:r>
          </a:p>
        </p:txBody>
      </p:sp>
      <p:sp>
        <p:nvSpPr>
          <p:cNvPr id="779" name="Shape 779"/>
          <p:cNvSpPr/>
          <p:nvPr/>
        </p:nvSpPr>
        <p:spPr>
          <a:xfrm rot="804238">
            <a:off x="968376" y="5839222"/>
            <a:ext cx="4922382" cy="3285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11758" y="76"/>
                </a:lnTo>
                <a:lnTo>
                  <a:pt x="13598" y="3551"/>
                </a:lnTo>
                <a:lnTo>
                  <a:pt x="7922" y="3551"/>
                </a:lnTo>
                <a:lnTo>
                  <a:pt x="9655" y="22"/>
                </a:lnTo>
                <a:lnTo>
                  <a:pt x="0" y="22"/>
                </a:lnTo>
                <a:lnTo>
                  <a:pt x="0" y="21600"/>
                </a:lnTo>
                <a:lnTo>
                  <a:pt x="21525" y="21600"/>
                </a:lnTo>
                <a:lnTo>
                  <a:pt x="21525" y="13900"/>
                </a:lnTo>
                <a:lnTo>
                  <a:pt x="19984" y="16401"/>
                </a:lnTo>
                <a:lnTo>
                  <a:pt x="19984" y="6892"/>
                </a:lnTo>
                <a:lnTo>
                  <a:pt x="21529" y="8684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01600" dir="2190679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3000"/>
              </a:spcBef>
              <a:defRPr sz="2800">
                <a:latin typeface="+mn-lt"/>
                <a:ea typeface="+mn-ea"/>
                <a:cs typeface="+mn-cs"/>
                <a:sym typeface="Helvetica Neue"/>
              </a:defRPr>
            </a:pPr>
            <a:r>
              <a:t>Library support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Eval monad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Par monad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Lvish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...</a:t>
            </a:r>
          </a:p>
        </p:txBody>
      </p:sp>
      <p:sp>
        <p:nvSpPr>
          <p:cNvPr id="780" name="Shape 780"/>
          <p:cNvSpPr/>
          <p:nvPr/>
        </p:nvSpPr>
        <p:spPr>
          <a:xfrm rot="21173906">
            <a:off x="1003342" y="1975140"/>
            <a:ext cx="4964808" cy="3699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8435"/>
                </a:moveTo>
                <a:lnTo>
                  <a:pt x="9806" y="18644"/>
                </a:lnTo>
                <a:lnTo>
                  <a:pt x="8042" y="21600"/>
                </a:lnTo>
                <a:lnTo>
                  <a:pt x="13683" y="21600"/>
                </a:lnTo>
                <a:lnTo>
                  <a:pt x="11869" y="18727"/>
                </a:lnTo>
                <a:lnTo>
                  <a:pt x="21600" y="18579"/>
                </a:lnTo>
                <a:lnTo>
                  <a:pt x="21600" y="11886"/>
                </a:lnTo>
                <a:lnTo>
                  <a:pt x="20796" y="11886"/>
                </a:lnTo>
                <a:lnTo>
                  <a:pt x="20182" y="12734"/>
                </a:lnTo>
                <a:lnTo>
                  <a:pt x="19135" y="12734"/>
                </a:lnTo>
                <a:lnTo>
                  <a:pt x="18578" y="11964"/>
                </a:lnTo>
                <a:lnTo>
                  <a:pt x="18578" y="8905"/>
                </a:lnTo>
                <a:lnTo>
                  <a:pt x="19260" y="7963"/>
                </a:lnTo>
                <a:lnTo>
                  <a:pt x="20222" y="7963"/>
                </a:lnTo>
                <a:lnTo>
                  <a:pt x="20806" y="8770"/>
                </a:lnTo>
                <a:lnTo>
                  <a:pt x="21524" y="8770"/>
                </a:lnTo>
                <a:lnTo>
                  <a:pt x="21524" y="0"/>
                </a:lnTo>
                <a:lnTo>
                  <a:pt x="46" y="0"/>
                </a:lnTo>
                <a:lnTo>
                  <a:pt x="0" y="18435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01600" dir="2190679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algn="l">
              <a:spcBef>
                <a:spcPts val="2400"/>
              </a:spcBef>
              <a:defRPr sz="2800">
                <a:latin typeface="+mn-lt"/>
                <a:ea typeface="+mn-ea"/>
                <a:cs typeface="+mn-cs"/>
                <a:sym typeface="Helvetica Neue"/>
              </a:defRPr>
            </a:pPr>
            <a:r>
              <a:t>Architecture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shared memory multi-core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distributed memory cluster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GPU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FPGA</a:t>
            </a:r>
          </a:p>
          <a:p>
            <a:pPr lvl="1" marL="849085" indent="-391885" algn="l">
              <a:spcBef>
                <a:spcPts val="800"/>
              </a:spcBef>
              <a:buSzPct val="171000"/>
              <a:buChar char="•"/>
              <a:defRPr sz="2000">
                <a:latin typeface="+mn-lt"/>
                <a:ea typeface="+mn-ea"/>
                <a:cs typeface="+mn-cs"/>
                <a:sym typeface="Helvetica Neue"/>
              </a:defRPr>
            </a:pPr>
            <a:r>
              <a:t>...</a:t>
            </a:r>
          </a:p>
        </p:txBody>
      </p:sp>
      <p:grpSp>
        <p:nvGrpSpPr>
          <p:cNvPr id="783" name="Group 783"/>
          <p:cNvGrpSpPr/>
          <p:nvPr/>
        </p:nvGrpSpPr>
        <p:grpSpPr>
          <a:xfrm>
            <a:off x="5576988" y="4486231"/>
            <a:ext cx="6251488" cy="5267369"/>
            <a:chOff x="0" y="0"/>
            <a:chExt cx="6251487" cy="5267367"/>
          </a:xfrm>
        </p:grpSpPr>
        <p:sp>
          <p:nvSpPr>
            <p:cNvPr id="781" name="Shape 781"/>
            <p:cNvSpPr/>
            <p:nvPr/>
          </p:nvSpPr>
          <p:spPr>
            <a:xfrm rot="20092476">
              <a:off x="448784" y="980186"/>
              <a:ext cx="5353919" cy="330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7007"/>
                  </a:moveTo>
                  <a:lnTo>
                    <a:pt x="0" y="16361"/>
                  </a:lnTo>
                  <a:lnTo>
                    <a:pt x="1530" y="13847"/>
                  </a:lnTo>
                  <a:lnTo>
                    <a:pt x="1513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4438" y="16"/>
                  </a:lnTo>
                  <a:lnTo>
                    <a:pt x="12199" y="3932"/>
                  </a:lnTo>
                  <a:lnTo>
                    <a:pt x="10020" y="119"/>
                  </a:lnTo>
                  <a:lnTo>
                    <a:pt x="1558" y="119"/>
                  </a:lnTo>
                  <a:lnTo>
                    <a:pt x="1558" y="8926"/>
                  </a:lnTo>
                  <a:lnTo>
                    <a:pt x="0" y="7007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101600" dir="2190679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82" name="Shape 782"/>
            <p:cNvSpPr/>
            <p:nvPr/>
          </p:nvSpPr>
          <p:spPr>
            <a:xfrm rot="20092476">
              <a:off x="1127333" y="1780809"/>
              <a:ext cx="4457918" cy="1464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spcBef>
                  <a:spcPts val="3000"/>
                </a:spcBef>
                <a:defRPr sz="2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Coding strategy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hand-tailor to application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4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rPr i="1"/>
                <a:t>skeletons</a:t>
              </a:r>
            </a:p>
          </p:txBody>
        </p:sp>
      </p:grpSp>
      <p:grpSp>
        <p:nvGrpSpPr>
          <p:cNvPr id="786" name="Group 786"/>
          <p:cNvGrpSpPr/>
          <p:nvPr/>
        </p:nvGrpSpPr>
        <p:grpSpPr>
          <a:xfrm>
            <a:off x="6374876" y="1521107"/>
            <a:ext cx="5913658" cy="4214900"/>
            <a:chOff x="0" y="0"/>
            <a:chExt cx="5913656" cy="4214898"/>
          </a:xfrm>
        </p:grpSpPr>
        <p:sp>
          <p:nvSpPr>
            <p:cNvPr id="784" name="Shape 784"/>
            <p:cNvSpPr/>
            <p:nvPr/>
          </p:nvSpPr>
          <p:spPr>
            <a:xfrm rot="241917">
              <a:off x="127523" y="194200"/>
              <a:ext cx="5658611" cy="3826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38" y="18541"/>
                  </a:moveTo>
                  <a:lnTo>
                    <a:pt x="10677" y="18541"/>
                  </a:lnTo>
                  <a:lnTo>
                    <a:pt x="12745" y="21600"/>
                  </a:lnTo>
                  <a:lnTo>
                    <a:pt x="14779" y="18592"/>
                  </a:lnTo>
                  <a:lnTo>
                    <a:pt x="21600" y="18592"/>
                  </a:lnTo>
                  <a:lnTo>
                    <a:pt x="21600" y="0"/>
                  </a:lnTo>
                  <a:lnTo>
                    <a:pt x="2506" y="0"/>
                  </a:lnTo>
                  <a:lnTo>
                    <a:pt x="2506" y="9119"/>
                  </a:lnTo>
                  <a:lnTo>
                    <a:pt x="1965" y="9119"/>
                  </a:lnTo>
                  <a:lnTo>
                    <a:pt x="1387" y="8264"/>
                  </a:lnTo>
                  <a:lnTo>
                    <a:pt x="623" y="8264"/>
                  </a:lnTo>
                  <a:lnTo>
                    <a:pt x="0" y="9185"/>
                  </a:lnTo>
                  <a:lnTo>
                    <a:pt x="0" y="12054"/>
                  </a:lnTo>
                  <a:lnTo>
                    <a:pt x="490" y="12778"/>
                  </a:lnTo>
                  <a:lnTo>
                    <a:pt x="1377" y="12778"/>
                  </a:lnTo>
                  <a:lnTo>
                    <a:pt x="1895" y="12011"/>
                  </a:lnTo>
                  <a:lnTo>
                    <a:pt x="2691" y="12011"/>
                  </a:lnTo>
                  <a:lnTo>
                    <a:pt x="2638" y="18541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101600" dir="2190679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785" name="Shape 785"/>
            <p:cNvSpPr/>
            <p:nvPr/>
          </p:nvSpPr>
          <p:spPr>
            <a:xfrm rot="241917">
              <a:off x="1670568" y="516805"/>
              <a:ext cx="3424124" cy="2558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spcBef>
                  <a:spcPts val="3000"/>
                </a:spcBef>
                <a:defRPr sz="28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Run-time System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GHC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GdH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Eden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Grid-GUM</a:t>
              </a:r>
            </a:p>
            <a:p>
              <a:pPr lvl="1" marL="849085" indent="-391885" algn="l">
                <a:spcBef>
                  <a:spcPts val="800"/>
                </a:spcBef>
                <a:buSzPct val="171000"/>
                <a:buChar char="•"/>
                <a:defRPr sz="2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...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Shape 78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Skeletons</a:t>
            </a:r>
          </a:p>
        </p:txBody>
      </p:sp>
      <p:sp>
        <p:nvSpPr>
          <p:cNvPr id="789" name="Shape 789"/>
          <p:cNvSpPr/>
          <p:nvPr>
            <p:ph type="body" idx="1"/>
          </p:nvPr>
        </p:nvSpPr>
        <p:spPr>
          <a:xfrm>
            <a:off x="622300" y="1803400"/>
            <a:ext cx="11055102" cy="6654800"/>
          </a:xfrm>
          <a:prstGeom prst="rect">
            <a:avLst/>
          </a:prstGeom>
        </p:spPr>
        <p:txBody>
          <a:bodyPr/>
          <a:lstStyle/>
          <a:p>
            <a:pPr/>
            <a:r>
              <a:t>Algorithmic Skeletons: </a:t>
            </a:r>
            <a:br/>
            <a:r>
              <a:t>Structured Management of Parallel Computation, Cole, 1989.</a:t>
            </a:r>
          </a:p>
          <a:p>
            <a:pPr/>
            <a:r>
              <a:t>From </a:t>
            </a:r>
            <a:r>
              <a:rPr i="1"/>
              <a:t>Loogen et.al.</a:t>
            </a:r>
          </a:p>
          <a:p>
            <a:pPr lvl="1" marL="849085" indent="-391885"/>
            <a:r>
              <a:t>commonly-used patterns of parallel evaluation</a:t>
            </a:r>
          </a:p>
          <a:p>
            <a:pPr lvl="1" marL="849085" indent="-391885"/>
            <a:r>
              <a:t>simplify development .. can simply be used in a given application context</a:t>
            </a:r>
          </a:p>
          <a:p>
            <a:pPr lvl="1" marL="849085" indent="-391885"/>
            <a:r>
              <a:t>may be different implementations</a:t>
            </a:r>
          </a:p>
          <a:p>
            <a:pPr lvl="1" marL="849085" indent="-391885"/>
            <a:r>
              <a:t>efficiency given by a cost model</a:t>
            </a:r>
          </a:p>
        </p:txBody>
      </p:sp>
      <p:sp>
        <p:nvSpPr>
          <p:cNvPr id="790" name="Shape 790"/>
          <p:cNvSpPr/>
          <p:nvPr/>
        </p:nvSpPr>
        <p:spPr>
          <a:xfrm>
            <a:off x="2277566" y="7861300"/>
            <a:ext cx="8449668" cy="71437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400000"/>
          </a:ln>
          <a:effectLst>
            <a:outerShdw sx="100000" sy="100000" kx="0" ky="0" algn="b" rotWithShape="0" blurRad="38100" dist="114300" dir="2233091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l">
              <a:spcBef>
                <a:spcPts val="2400"/>
              </a:spcBef>
              <a:defRPr sz="2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For a functional programmer, skeleton = HOF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Shape 7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rPr sz="4000">
                <a:latin typeface="Courier"/>
                <a:ea typeface="Courier"/>
                <a:cs typeface="Courier"/>
                <a:sym typeface="Courier"/>
              </a:rPr>
              <a:t>Par</a:t>
            </a:r>
            <a:r>
              <a:t> Monad</a:t>
            </a:r>
          </a:p>
        </p:txBody>
      </p:sp>
      <p:sp>
        <p:nvSpPr>
          <p:cNvPr id="793" name="Shape 79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Deterministic and explicit parallel computation </a:t>
            </a:r>
          </a:p>
          <a:p>
            <a:pPr lvl="1">
              <a:spcBef>
                <a:spcPts val="800"/>
              </a:spcBef>
              <a:defRPr sz="2000"/>
            </a:pPr>
            <a:r>
              <a:t>Computations that fork and communicate</a:t>
            </a:r>
          </a:p>
          <a:p>
            <a:pPr lvl="1">
              <a:spcBef>
                <a:spcPts val="800"/>
              </a:spcBef>
              <a:defRPr sz="2000"/>
            </a:pPr>
            <a:r>
              <a:t>IVars for data communication</a:t>
            </a:r>
          </a:p>
          <a:p>
            <a:pPr lvl="1">
              <a:spcBef>
                <a:spcPts val="800"/>
              </a:spcBef>
              <a:defRPr sz="2000"/>
            </a:pPr>
            <a:r>
              <a:t>Thread evolution as continuation monad over a meta-scheduler state</a:t>
            </a:r>
          </a:p>
          <a:p>
            <a:pPr lvl="1">
              <a:spcBef>
                <a:spcPts val="800"/>
              </a:spcBef>
              <a:defRPr sz="2000"/>
            </a:pPr>
            <a:r>
              <a:t>Implemented using reflection of GHC RTS</a:t>
            </a:r>
          </a:p>
          <a:p>
            <a:pPr lvl="1">
              <a:spcBef>
                <a:spcPts val="1600"/>
              </a:spcBef>
              <a:defRPr sz="2800"/>
            </a:pPr>
          </a:p>
          <a:p>
            <a:pPr>
              <a:spcBef>
                <a:spcPts val="1600"/>
              </a:spcBef>
            </a:pPr>
            <a:r>
              <a:t>Interface </a:t>
            </a:r>
            <a:br>
              <a:rPr>
                <a:latin typeface="Courier"/>
                <a:ea typeface="Courier"/>
                <a:cs typeface="Courier"/>
                <a:sym typeface="Courier"/>
              </a:rPr>
            </a:br>
            <a:br>
              <a:rPr sz="1200">
                <a:latin typeface="Courier"/>
                <a:ea typeface="Courier"/>
                <a:cs typeface="Courier"/>
                <a:sym typeface="Courier"/>
              </a:rPr>
            </a:br>
            <a:r>
              <a:rPr sz="1800">
                <a:latin typeface="Courier"/>
                <a:ea typeface="Courier"/>
                <a:cs typeface="Courier"/>
                <a:sym typeface="Courier"/>
              </a:rPr>
              <a:t>class NFData where ...</a:t>
            </a:r>
            <a:br>
              <a:rPr sz="1800">
                <a:latin typeface="Courier"/>
                <a:ea typeface="Courier"/>
                <a:cs typeface="Courier"/>
                <a:sym typeface="Courier"/>
              </a:rPr>
            </a:br>
            <a:br>
              <a:rPr sz="1800">
                <a:latin typeface="Courier"/>
                <a:ea typeface="Courier"/>
                <a:cs typeface="Courier"/>
                <a:sym typeface="Courier"/>
              </a:rPr>
            </a:br>
            <a:r>
              <a:rPr sz="2000">
                <a:latin typeface="Courier"/>
                <a:ea typeface="Courier"/>
                <a:cs typeface="Courier"/>
                <a:sym typeface="Courier"/>
              </a:rPr>
              <a:t>runPar :: Par a 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-&gt;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a</a:t>
            </a: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  <a:r>
              <a:rPr sz="2000">
                <a:latin typeface="Courier"/>
                <a:ea typeface="Courier"/>
                <a:cs typeface="Courier"/>
                <a:sym typeface="Courier"/>
              </a:rPr>
              <a:t>fork :: Par () 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-&gt;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Par ()</a:t>
            </a: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  <a:r>
              <a:rPr sz="2000">
                <a:latin typeface="Courier"/>
                <a:ea typeface="Courier"/>
                <a:cs typeface="Courier"/>
                <a:sym typeface="Courier"/>
              </a:rPr>
              <a:t>new  :: Par (IVar a)</a:t>
            </a: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  <a:r>
              <a:rPr sz="2000">
                <a:latin typeface="Courier"/>
                <a:ea typeface="Courier"/>
                <a:cs typeface="Courier"/>
                <a:sym typeface="Courier"/>
              </a:rPr>
              <a:t>put  :: NFData a =&gt; IVar a 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-&gt;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a 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-&gt;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Par ()</a:t>
            </a: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  <a:r>
              <a:rPr sz="2000">
                <a:latin typeface="Courier"/>
                <a:ea typeface="Courier"/>
                <a:cs typeface="Courier"/>
                <a:sym typeface="Courier"/>
              </a:rPr>
              <a:t>get  :: IVar a 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-&gt;</a:t>
            </a:r>
            <a:r>
              <a:rPr sz="2000">
                <a:latin typeface="Courier"/>
                <a:ea typeface="Courier"/>
                <a:cs typeface="Courier"/>
                <a:sym typeface="Courier"/>
              </a:rPr>
              <a:t> Par 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Skeletons in the </a:t>
            </a:r>
            <a:r>
              <a:rPr>
                <a:latin typeface="Courier"/>
                <a:ea typeface="Courier"/>
                <a:cs typeface="Courier"/>
                <a:sym typeface="Courier"/>
              </a:rPr>
              <a:t>Par</a:t>
            </a:r>
            <a:r>
              <a:t> monad</a:t>
            </a:r>
          </a:p>
        </p:txBody>
      </p:sp>
      <p:sp>
        <p:nvSpPr>
          <p:cNvPr id="796" name="Shape 796"/>
          <p:cNvSpPr/>
          <p:nvPr>
            <p:ph type="body" idx="1"/>
          </p:nvPr>
        </p:nvSpPr>
        <p:spPr>
          <a:xfrm>
            <a:off x="622300" y="1803400"/>
            <a:ext cx="10464800" cy="7138095"/>
          </a:xfrm>
          <a:prstGeom prst="rect">
            <a:avLst/>
          </a:prstGeom>
        </p:spPr>
        <p:txBody>
          <a:bodyPr/>
          <a:lstStyle/>
          <a:p>
            <a:pPr/>
            <a:r>
              <a:t>Parallel map:</a:t>
            </a:r>
          </a:p>
          <a:p>
            <a:pPr marL="0" indent="0"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parMap :: NFData b =&gt; (a -&gt; b) -&gt; [a] -&gt; Par [b]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parMap f []     = []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parMap f (a:as) = do b &lt;- spawn $ return (f a)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bs &lt;- parMap f as</a:t>
            </a:r>
          </a:p>
          <a:p>
            <a:pPr marL="0" indent="0">
              <a:spcBef>
                <a:spcPts val="1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  return $ b:bs</a:t>
            </a:r>
          </a:p>
          <a:p>
            <a:pPr/>
            <a:r>
              <a:t>Chunked map:</a:t>
            </a:r>
          </a:p>
          <a:p>
            <a:pPr marL="0" indent="0">
              <a:spcBef>
                <a:spcPts val="1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parMapChunk :: Int -&gt; (a -&gt; b) -&gt; [a] -&gt; Par [b]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</a:p>
          <a:p>
            <a:pPr/>
            <a:r>
              <a:t>Divide-and-conquer:</a:t>
            </a:r>
          </a:p>
          <a:p>
            <a:pPr marL="0" indent="0"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parDaC :: NFData s </a:t>
            </a:r>
          </a:p>
          <a:p>
            <a:pPr marL="0" indent="0">
              <a:spcBef>
                <a:spcPts val="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=&gt; (p -&gt; Bool)    -- can the problem be simplified?</a:t>
            </a:r>
          </a:p>
          <a:p>
            <a:pPr marL="0" indent="0">
              <a:spcBef>
                <a:spcPts val="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-&gt; (p -&gt; (p,p))   -- subdivide problem</a:t>
            </a:r>
          </a:p>
          <a:p>
            <a:pPr lvl="1" marL="0" indent="457200">
              <a:spcBef>
                <a:spcPts val="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-&gt; (s -&gt; s -&gt; s)  -- merge two solutions</a:t>
            </a:r>
          </a:p>
          <a:p>
            <a:pPr lvl="1" marL="0" indent="457200">
              <a:spcBef>
                <a:spcPts val="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-&gt; (p -&gt; s)       -- solve a "trivial" problem</a:t>
            </a:r>
          </a:p>
          <a:p>
            <a:pPr lvl="1" marL="0" indent="457200">
              <a:spcBef>
                <a:spcPts val="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-&gt; p              -- initial problem</a:t>
            </a:r>
          </a:p>
          <a:p>
            <a:pPr lvl="1" marL="0" indent="457200">
              <a:spcBef>
                <a:spcPts val="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-&gt; s              -- solution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Shape 7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9" name="Shape 799"/>
          <p:cNvSpPr/>
          <p:nvPr/>
        </p:nvSpPr>
        <p:spPr>
          <a:xfrm>
            <a:off x="4309299" y="4354802"/>
            <a:ext cx="4297302" cy="10693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pPr/>
            <a:r>
              <a:t>Intermission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Shape 8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Parallelizing JCN</a:t>
            </a:r>
          </a:p>
        </p:txBody>
      </p:sp>
      <p:sp>
        <p:nvSpPr>
          <p:cNvPr id="802" name="Shape 802"/>
          <p:cNvSpPr/>
          <p:nvPr>
            <p:ph type="body" idx="1"/>
          </p:nvPr>
        </p:nvSpPr>
        <p:spPr>
          <a:xfrm>
            <a:off x="554566" y="2110151"/>
            <a:ext cx="8400539" cy="7448716"/>
          </a:xfrm>
          <a:prstGeom prst="rect">
            <a:avLst/>
          </a:prstGeom>
        </p:spPr>
        <p:txBody>
          <a:bodyPr/>
          <a:lstStyle/>
          <a:p>
            <a:pPr/>
            <a:r>
              <a:t>Embarrassingly parallel</a:t>
            </a:r>
          </a:p>
          <a:p>
            <a:pPr lvl="1">
              <a:defRPr sz="2000"/>
            </a:pPr>
            <a:r>
              <a:t>partition the domain  </a:t>
            </a:r>
          </a:p>
          <a:p>
            <a:pPr lvl="1">
              <a:defRPr sz="2000"/>
            </a:pPr>
            <a:r>
              <a:t>compute local JCNs</a:t>
            </a:r>
          </a:p>
          <a:p>
            <a:pPr lvl="1">
              <a:defRPr sz="2000"/>
            </a:pPr>
            <a:r>
              <a:t>merge JCNs to generate the global structure </a:t>
            </a:r>
          </a:p>
          <a:p>
            <a:pPr/>
            <a:r>
              <a:t>Input/Output </a:t>
            </a:r>
          </a:p>
          <a:p>
            <a:pPr lvl="1">
              <a:defRPr sz="2000"/>
            </a:pPr>
            <a:r>
              <a:t>Each process access the input files directly </a:t>
            </a:r>
          </a:p>
          <a:p>
            <a:pPr lvl="1">
              <a:defRPr sz="2000"/>
            </a:pPr>
            <a:r>
              <a:t>The main process write the final JCN to the output file</a:t>
            </a:r>
          </a:p>
          <a:p>
            <a:pPr/>
            <a:r>
              <a:t>Merger</a:t>
            </a:r>
          </a:p>
          <a:p>
            <a:pPr lvl="1">
              <a:defRPr sz="2000"/>
            </a:pPr>
            <a:r>
              <a:t>need to capture fragment adjacencies</a:t>
            </a:r>
          </a:p>
          <a:p>
            <a:pPr lvl="1">
              <a:defRPr sz="2000"/>
            </a:pPr>
            <a:r>
              <a:t>solution:</a:t>
            </a:r>
          </a:p>
          <a:p>
            <a:pPr lvl="2" marL="1371600" indent="-457200">
              <a:spcBef>
                <a:spcPts val="1200"/>
              </a:spcBef>
              <a:defRPr sz="2000"/>
            </a:pPr>
            <a:r>
              <a:t>facet mid-points are unique</a:t>
            </a:r>
          </a:p>
          <a:p>
            <a:pPr lvl="2" marL="1371600" indent="-457200">
              <a:spcBef>
                <a:spcPts val="1200"/>
              </a:spcBef>
              <a:defRPr b="1" sz="2000"/>
            </a:pPr>
            <a:r>
              <a:t>store in spatial search structure (KD-tree)</a:t>
            </a:r>
          </a:p>
        </p:txBody>
      </p:sp>
      <p:sp>
        <p:nvSpPr>
          <p:cNvPr id="803" name="Shape 803"/>
          <p:cNvSpPr/>
          <p:nvPr/>
        </p:nvSpPr>
        <p:spPr>
          <a:xfrm>
            <a:off x="9575800" y="1905000"/>
            <a:ext cx="2514600" cy="127000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806" name="Group 806"/>
          <p:cNvGrpSpPr/>
          <p:nvPr/>
        </p:nvGrpSpPr>
        <p:grpSpPr>
          <a:xfrm>
            <a:off x="9359900" y="3848100"/>
            <a:ext cx="2946400" cy="1270000"/>
            <a:chOff x="0" y="0"/>
            <a:chExt cx="2946400" cy="1270000"/>
          </a:xfrm>
        </p:grpSpPr>
        <p:sp>
          <p:nvSpPr>
            <p:cNvPr id="804" name="Shape 804"/>
            <p:cNvSpPr/>
            <p:nvPr/>
          </p:nvSpPr>
          <p:spPr>
            <a:xfrm>
              <a:off x="0" y="0"/>
              <a:ext cx="1270000" cy="127000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5" name="Shape 805"/>
            <p:cNvSpPr/>
            <p:nvPr/>
          </p:nvSpPr>
          <p:spPr>
            <a:xfrm>
              <a:off x="1676400" y="0"/>
              <a:ext cx="1270000" cy="127000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832" name="Group 832"/>
          <p:cNvGrpSpPr/>
          <p:nvPr/>
        </p:nvGrpSpPr>
        <p:grpSpPr>
          <a:xfrm>
            <a:off x="9359900" y="5791200"/>
            <a:ext cx="2946400" cy="1270000"/>
            <a:chOff x="0" y="0"/>
            <a:chExt cx="2946400" cy="1270000"/>
          </a:xfrm>
        </p:grpSpPr>
        <p:sp>
          <p:nvSpPr>
            <p:cNvPr id="807" name="Shape 807"/>
            <p:cNvSpPr/>
            <p:nvPr/>
          </p:nvSpPr>
          <p:spPr>
            <a:xfrm>
              <a:off x="0" y="0"/>
              <a:ext cx="1270000" cy="1270000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8" name="Shape 808"/>
            <p:cNvSpPr/>
            <p:nvPr/>
          </p:nvSpPr>
          <p:spPr>
            <a:xfrm>
              <a:off x="1676400" y="0"/>
              <a:ext cx="1270000" cy="1270000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09" name="Shape 809"/>
            <p:cNvSpPr/>
            <p:nvPr/>
          </p:nvSpPr>
          <p:spPr>
            <a:xfrm>
              <a:off x="476170" y="243323"/>
              <a:ext cx="179627" cy="31841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0" name="Shape 810"/>
            <p:cNvSpPr/>
            <p:nvPr/>
          </p:nvSpPr>
          <p:spPr>
            <a:xfrm flipH="1">
              <a:off x="665241" y="129698"/>
              <a:ext cx="216060" cy="462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1" name="Shape 811"/>
            <p:cNvSpPr/>
            <p:nvPr/>
          </p:nvSpPr>
          <p:spPr>
            <a:xfrm flipH="1">
              <a:off x="461774" y="139700"/>
              <a:ext cx="4146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2" name="Shape 812"/>
            <p:cNvSpPr/>
            <p:nvPr/>
          </p:nvSpPr>
          <p:spPr>
            <a:xfrm flipH="1">
              <a:off x="723900" y="622300"/>
              <a:ext cx="4146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3" name="Shape 813"/>
            <p:cNvSpPr/>
            <p:nvPr/>
          </p:nvSpPr>
          <p:spPr>
            <a:xfrm flipH="1" flipV="1">
              <a:off x="903049" y="119737"/>
              <a:ext cx="289561" cy="52732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4" name="Shape 814"/>
            <p:cNvSpPr/>
            <p:nvPr/>
          </p:nvSpPr>
          <p:spPr>
            <a:xfrm flipH="1">
              <a:off x="554235" y="659328"/>
              <a:ext cx="585471" cy="4902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5" name="Shape 815"/>
            <p:cNvSpPr/>
            <p:nvPr/>
          </p:nvSpPr>
          <p:spPr>
            <a:xfrm>
              <a:off x="84375" y="800457"/>
              <a:ext cx="477204" cy="3490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6" name="Shape 816"/>
            <p:cNvSpPr/>
            <p:nvPr/>
          </p:nvSpPr>
          <p:spPr>
            <a:xfrm flipV="1">
              <a:off x="119895" y="145534"/>
              <a:ext cx="318811" cy="6662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7" name="Shape 817"/>
            <p:cNvSpPr/>
            <p:nvPr/>
          </p:nvSpPr>
          <p:spPr>
            <a:xfrm flipV="1">
              <a:off x="560228" y="582017"/>
              <a:ext cx="110372" cy="541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8" name="Shape 818"/>
            <p:cNvSpPr/>
            <p:nvPr/>
          </p:nvSpPr>
          <p:spPr>
            <a:xfrm flipH="1" flipV="1">
              <a:off x="1812170" y="660400"/>
              <a:ext cx="244238" cy="51343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19" name="Shape 819"/>
            <p:cNvSpPr/>
            <p:nvPr/>
          </p:nvSpPr>
          <p:spPr>
            <a:xfrm flipH="1">
              <a:off x="2097682" y="1173836"/>
              <a:ext cx="559555" cy="200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20" name="Shape 820"/>
            <p:cNvSpPr/>
            <p:nvPr/>
          </p:nvSpPr>
          <p:spPr>
            <a:xfrm flipH="1">
              <a:off x="2676088" y="169068"/>
              <a:ext cx="203042" cy="9908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21" name="Shape 821"/>
            <p:cNvSpPr/>
            <p:nvPr/>
          </p:nvSpPr>
          <p:spPr>
            <a:xfrm flipH="1">
              <a:off x="1828800" y="94615"/>
              <a:ext cx="1023660" cy="5532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22" name="Shape 822"/>
            <p:cNvSpPr/>
            <p:nvPr/>
          </p:nvSpPr>
          <p:spPr>
            <a:xfrm>
              <a:off x="0" y="7493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3" name="Shape 823"/>
            <p:cNvSpPr/>
            <p:nvPr/>
          </p:nvSpPr>
          <p:spPr>
            <a:xfrm>
              <a:off x="317500" y="127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4" name="Shape 824"/>
            <p:cNvSpPr/>
            <p:nvPr/>
          </p:nvSpPr>
          <p:spPr>
            <a:xfrm>
              <a:off x="812800" y="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5" name="Shape 825"/>
            <p:cNvSpPr/>
            <p:nvPr/>
          </p:nvSpPr>
          <p:spPr>
            <a:xfrm>
              <a:off x="1041400" y="5207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6" name="Shape 826"/>
            <p:cNvSpPr/>
            <p:nvPr/>
          </p:nvSpPr>
          <p:spPr>
            <a:xfrm>
              <a:off x="406400" y="10414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7" name="Shape 827"/>
            <p:cNvSpPr/>
            <p:nvPr/>
          </p:nvSpPr>
          <p:spPr>
            <a:xfrm>
              <a:off x="571500" y="4953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8" name="Shape 828"/>
            <p:cNvSpPr/>
            <p:nvPr/>
          </p:nvSpPr>
          <p:spPr>
            <a:xfrm>
              <a:off x="1689100" y="53340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29" name="Shape 829"/>
            <p:cNvSpPr/>
            <p:nvPr/>
          </p:nvSpPr>
          <p:spPr>
            <a:xfrm>
              <a:off x="2717800" y="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30" name="Shape 830"/>
            <p:cNvSpPr/>
            <p:nvPr/>
          </p:nvSpPr>
          <p:spPr>
            <a:xfrm>
              <a:off x="1943100" y="104140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31" name="Shape 831"/>
            <p:cNvSpPr/>
            <p:nvPr/>
          </p:nvSpPr>
          <p:spPr>
            <a:xfrm>
              <a:off x="2565400" y="104140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856" name="Group 856"/>
          <p:cNvGrpSpPr/>
          <p:nvPr/>
        </p:nvGrpSpPr>
        <p:grpSpPr>
          <a:xfrm>
            <a:off x="9563100" y="7734300"/>
            <a:ext cx="2540000" cy="1295400"/>
            <a:chOff x="0" y="0"/>
            <a:chExt cx="2540000" cy="1295400"/>
          </a:xfrm>
        </p:grpSpPr>
        <p:sp>
          <p:nvSpPr>
            <p:cNvPr id="833" name="Shape 833"/>
            <p:cNvSpPr/>
            <p:nvPr/>
          </p:nvSpPr>
          <p:spPr>
            <a:xfrm>
              <a:off x="0" y="12700"/>
              <a:ext cx="2514600" cy="1270000"/>
            </a:xfrm>
            <a:prstGeom prst="rect">
              <a:avLst/>
            </a:prstGeom>
            <a:noFill/>
            <a:ln w="25400" cap="rnd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34" name="Shape 834"/>
            <p:cNvSpPr/>
            <p:nvPr/>
          </p:nvSpPr>
          <p:spPr>
            <a:xfrm>
              <a:off x="495300" y="241300"/>
              <a:ext cx="179626" cy="3184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35" name="Shape 835"/>
            <p:cNvSpPr/>
            <p:nvPr/>
          </p:nvSpPr>
          <p:spPr>
            <a:xfrm flipH="1">
              <a:off x="685800" y="127000"/>
              <a:ext cx="216059" cy="46279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36" name="Shape 836"/>
            <p:cNvSpPr/>
            <p:nvPr/>
          </p:nvSpPr>
          <p:spPr>
            <a:xfrm flipH="1">
              <a:off x="482600" y="139700"/>
              <a:ext cx="4146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37" name="Shape 837"/>
            <p:cNvSpPr/>
            <p:nvPr/>
          </p:nvSpPr>
          <p:spPr>
            <a:xfrm flipH="1">
              <a:off x="749300" y="622300"/>
              <a:ext cx="4146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38" name="Shape 838"/>
            <p:cNvSpPr/>
            <p:nvPr/>
          </p:nvSpPr>
          <p:spPr>
            <a:xfrm flipH="1" flipV="1">
              <a:off x="927100" y="114300"/>
              <a:ext cx="360641" cy="5270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39" name="Shape 839"/>
            <p:cNvSpPr/>
            <p:nvPr/>
          </p:nvSpPr>
          <p:spPr>
            <a:xfrm flipH="1">
              <a:off x="584200" y="648930"/>
              <a:ext cx="706597" cy="5016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0" name="Shape 840"/>
            <p:cNvSpPr/>
            <p:nvPr/>
          </p:nvSpPr>
          <p:spPr>
            <a:xfrm>
              <a:off x="114300" y="800100"/>
              <a:ext cx="477203" cy="34909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1" name="Shape 841"/>
            <p:cNvSpPr/>
            <p:nvPr/>
          </p:nvSpPr>
          <p:spPr>
            <a:xfrm flipV="1">
              <a:off x="139700" y="139700"/>
              <a:ext cx="318811" cy="66623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2" name="Shape 842"/>
            <p:cNvSpPr/>
            <p:nvPr/>
          </p:nvSpPr>
          <p:spPr>
            <a:xfrm flipV="1">
              <a:off x="584200" y="584200"/>
              <a:ext cx="110371" cy="541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3" name="Shape 843"/>
            <p:cNvSpPr/>
            <p:nvPr/>
          </p:nvSpPr>
          <p:spPr>
            <a:xfrm>
              <a:off x="25400" y="7493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44" name="Shape 844"/>
            <p:cNvSpPr/>
            <p:nvPr/>
          </p:nvSpPr>
          <p:spPr>
            <a:xfrm>
              <a:off x="342900" y="127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45" name="Shape 845"/>
            <p:cNvSpPr/>
            <p:nvPr/>
          </p:nvSpPr>
          <p:spPr>
            <a:xfrm>
              <a:off x="838200" y="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46" name="Shape 846"/>
            <p:cNvSpPr/>
            <p:nvPr/>
          </p:nvSpPr>
          <p:spPr>
            <a:xfrm>
              <a:off x="431800" y="10414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47" name="Shape 847"/>
            <p:cNvSpPr/>
            <p:nvPr/>
          </p:nvSpPr>
          <p:spPr>
            <a:xfrm>
              <a:off x="596900" y="495300"/>
              <a:ext cx="228600" cy="228600"/>
            </a:xfrm>
            <a:prstGeom prst="ellipse">
              <a:avLst/>
            </a:prstGeom>
            <a:solidFill>
              <a:srgbClr val="FF7E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48" name="Shape 848"/>
            <p:cNvSpPr/>
            <p:nvPr/>
          </p:nvSpPr>
          <p:spPr>
            <a:xfrm flipH="1" flipV="1">
              <a:off x="1290319" y="652978"/>
              <a:ext cx="363619" cy="54625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49" name="Shape 849"/>
            <p:cNvSpPr/>
            <p:nvPr/>
          </p:nvSpPr>
          <p:spPr>
            <a:xfrm flipH="1">
              <a:off x="1689100" y="1193800"/>
              <a:ext cx="559555" cy="2004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0" name="Shape 850"/>
            <p:cNvSpPr/>
            <p:nvPr/>
          </p:nvSpPr>
          <p:spPr>
            <a:xfrm flipH="1">
              <a:off x="2273300" y="190500"/>
              <a:ext cx="203042" cy="9907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1" name="Shape 851"/>
            <p:cNvSpPr/>
            <p:nvPr/>
          </p:nvSpPr>
          <p:spPr>
            <a:xfrm flipH="1">
              <a:off x="1371203" y="114300"/>
              <a:ext cx="1074857" cy="48807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52" name="Shape 852"/>
            <p:cNvSpPr/>
            <p:nvPr/>
          </p:nvSpPr>
          <p:spPr>
            <a:xfrm>
              <a:off x="2311400" y="2540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53" name="Shape 853"/>
            <p:cNvSpPr/>
            <p:nvPr/>
          </p:nvSpPr>
          <p:spPr>
            <a:xfrm>
              <a:off x="1536700" y="106680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54" name="Shape 854"/>
            <p:cNvSpPr/>
            <p:nvPr/>
          </p:nvSpPr>
          <p:spPr>
            <a:xfrm>
              <a:off x="2159000" y="1066800"/>
              <a:ext cx="228600" cy="228600"/>
            </a:xfrm>
            <a:prstGeom prst="ellipse">
              <a:avLst/>
            </a:prstGeom>
            <a:solidFill>
              <a:srgbClr val="7A8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855" name="Shape 855"/>
            <p:cNvSpPr/>
            <p:nvPr/>
          </p:nvSpPr>
          <p:spPr>
            <a:xfrm>
              <a:off x="1168400" y="520700"/>
              <a:ext cx="228600" cy="228600"/>
            </a:xfrm>
            <a:prstGeom prst="ellipse">
              <a:avLst/>
            </a:prstGeom>
            <a:solidFill>
              <a:srgbClr val="4F8F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sp>
        <p:nvSpPr>
          <p:cNvPr id="857" name="Shape 857"/>
          <p:cNvSpPr/>
          <p:nvPr/>
        </p:nvSpPr>
        <p:spPr>
          <a:xfrm flipV="1">
            <a:off x="10248900" y="3286775"/>
            <a:ext cx="255324" cy="459726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oval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58" name="Shape 858"/>
          <p:cNvSpPr/>
          <p:nvPr/>
        </p:nvSpPr>
        <p:spPr>
          <a:xfrm flipH="1" flipV="1">
            <a:off x="11254547" y="3301161"/>
            <a:ext cx="255325" cy="459726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oval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59" name="Shape 859"/>
          <p:cNvSpPr/>
          <p:nvPr/>
        </p:nvSpPr>
        <p:spPr>
          <a:xfrm flipV="1">
            <a:off x="9994900" y="5343517"/>
            <a:ext cx="1" cy="331117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oval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60" name="Shape 860"/>
          <p:cNvSpPr/>
          <p:nvPr/>
        </p:nvSpPr>
        <p:spPr>
          <a:xfrm flipV="1">
            <a:off x="11658600" y="5340349"/>
            <a:ext cx="1" cy="331118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oval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61" name="Shape 861"/>
          <p:cNvSpPr/>
          <p:nvPr/>
        </p:nvSpPr>
        <p:spPr>
          <a:xfrm flipH="1" flipV="1">
            <a:off x="10139792" y="7238207"/>
            <a:ext cx="421747" cy="363438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oval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62" name="Shape 862"/>
          <p:cNvSpPr/>
          <p:nvPr/>
        </p:nvSpPr>
        <p:spPr>
          <a:xfrm flipV="1">
            <a:off x="11176000" y="7263607"/>
            <a:ext cx="421746" cy="363438"/>
          </a:xfrm>
          <a:prstGeom prst="line">
            <a:avLst/>
          </a:prstGeom>
          <a:ln w="38100">
            <a:solidFill>
              <a:srgbClr val="000000"/>
            </a:solidFill>
            <a:miter lim="400000"/>
            <a:headEnd type="triangle"/>
            <a:tailEnd type="oval"/>
          </a:ln>
        </p:spPr>
        <p:txBody>
          <a:bodyPr lIns="0" tIns="0" rIns="0" bIns="0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863" name="Shape 863"/>
          <p:cNvSpPr/>
          <p:nvPr/>
        </p:nvSpPr>
        <p:spPr>
          <a:xfrm>
            <a:off x="8205271" y="3255467"/>
            <a:ext cx="123200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partition</a:t>
            </a:r>
          </a:p>
        </p:txBody>
      </p:sp>
      <p:sp>
        <p:nvSpPr>
          <p:cNvPr id="864" name="Shape 864"/>
          <p:cNvSpPr/>
          <p:nvPr/>
        </p:nvSpPr>
        <p:spPr>
          <a:xfrm>
            <a:off x="8110770" y="5204917"/>
            <a:ext cx="1322833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compute</a:t>
            </a:r>
          </a:p>
        </p:txBody>
      </p:sp>
      <p:sp>
        <p:nvSpPr>
          <p:cNvPr id="865" name="Shape 865"/>
          <p:cNvSpPr/>
          <p:nvPr/>
        </p:nvSpPr>
        <p:spPr>
          <a:xfrm>
            <a:off x="8457021" y="7236917"/>
            <a:ext cx="969570" cy="4613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merge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01" name="Shape 201"/>
          <p:cNvSpPr/>
          <p:nvPr>
            <p:ph type="body" idx="1"/>
          </p:nvPr>
        </p:nvSpPr>
        <p:spPr>
          <a:xfrm>
            <a:off x="622300" y="1803400"/>
            <a:ext cx="11836400" cy="7686527"/>
          </a:xfrm>
          <a:prstGeom prst="rect">
            <a:avLst/>
          </a:prstGeom>
        </p:spPr>
        <p:txBody>
          <a:bodyPr/>
          <a:lstStyle/>
          <a:p>
            <a:pPr marL="581890" indent="-581890">
              <a:buSzPct val="100000"/>
              <a:buAutoNum type="arabicPeriod" startAt="1"/>
            </a:pPr>
            <a:r>
              <a:t>Background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Computational science &amp; visualization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Topological analysis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Running case study: the Joint Contour Net (JCN) and its implementation</a:t>
            </a:r>
          </a:p>
          <a:p>
            <a:pPr marL="581890" indent="-581890">
              <a:spcBef>
                <a:spcPts val="1800"/>
              </a:spcBef>
              <a:buSzPct val="100000"/>
              <a:buAutoNum type="arabicPeriod" startAt="1"/>
            </a:pPr>
            <a:r>
              <a:t>Sequential implementation</a:t>
            </a:r>
          </a:p>
          <a:p>
            <a:pPr marL="581890" indent="-581890">
              <a:spcBef>
                <a:spcPts val="1800"/>
              </a:spcBef>
              <a:buSzPct val="100000"/>
              <a:buAutoNum type="arabicPeriod" startAt="1"/>
            </a:pPr>
            <a:r>
              <a:t>Skeletons</a:t>
            </a:r>
            <a:br/>
          </a:p>
          <a:p>
            <a:pPr marL="581890" indent="-581890">
              <a:spcBef>
                <a:spcPts val="1800"/>
              </a:spcBef>
              <a:buSzPct val="100000"/>
              <a:buAutoNum type="arabicPeriod" startAt="1"/>
            </a:pPr>
            <a:r>
              <a:t>Shared-memory parallelism in the Par Monad</a:t>
            </a:r>
          </a:p>
          <a:p>
            <a:pPr marL="581890" indent="-581890">
              <a:spcBef>
                <a:spcPts val="1800"/>
              </a:spcBef>
              <a:buSzPct val="100000"/>
              <a:buAutoNum type="arabicPeriod" startAt="1"/>
            </a:pPr>
            <a:r>
              <a:t>Distributed parallelism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Eden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Distributed skeletons 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Performance</a:t>
            </a:r>
          </a:p>
          <a:p>
            <a:pPr lvl="1" marL="783771" indent="-326571">
              <a:spcBef>
                <a:spcPts val="600"/>
              </a:spcBef>
              <a:buClr>
                <a:srgbClr val="000000"/>
              </a:buClr>
              <a:defRPr sz="1800"/>
            </a:pPr>
            <a:r>
              <a:t>Distributed data representation</a:t>
            </a:r>
          </a:p>
          <a:p>
            <a:pPr marL="581890" indent="-581890">
              <a:spcBef>
                <a:spcPts val="1800"/>
              </a:spcBef>
              <a:buSzPct val="100000"/>
              <a:buAutoNum type="arabicPeriod" startAt="1"/>
            </a:pPr>
            <a:r>
              <a:t>Insight and conclusions</a:t>
            </a:r>
          </a:p>
          <a:p>
            <a:pPr lvl="1" marL="783771" indent="-326571">
              <a:buClr>
                <a:srgbClr val="000000"/>
              </a:buClr>
              <a:defRPr sz="1800"/>
            </a:pPr>
            <a:r>
              <a:t>Strengths and weaknesses of skeletons</a:t>
            </a:r>
          </a:p>
          <a:p>
            <a:pPr lvl="1" marL="783771" indent="-326571">
              <a:buClr>
                <a:srgbClr val="000000"/>
              </a:buClr>
              <a:defRPr sz="1800"/>
            </a:pPr>
            <a:r>
              <a:t>Challenges and opportunities in functional HPC</a:t>
            </a:r>
          </a:p>
        </p:txBody>
      </p:sp>
      <p:pic>
        <p:nvPicPr>
          <p:cNvPr id="202" name="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55212" y="5016499"/>
            <a:ext cx="8453762" cy="7620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Shape 8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Divide-and-conquer skeleton</a:t>
            </a:r>
          </a:p>
        </p:txBody>
      </p:sp>
      <p:sp>
        <p:nvSpPr>
          <p:cNvPr id="868" name="Shape 868"/>
          <p:cNvSpPr/>
          <p:nvPr>
            <p:ph type="body" idx="1"/>
          </p:nvPr>
        </p:nvSpPr>
        <p:spPr>
          <a:xfrm>
            <a:off x="368300" y="1841500"/>
            <a:ext cx="8013700" cy="6654800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parDaC :: NFData 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=&gt; (p -&gt; Bool)    -- </a:t>
            </a:r>
            <a:r>
              <a:rPr i="1"/>
              <a:t>is trivial?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-&gt; (p -&gt; (p,p))   -- </a:t>
            </a:r>
            <a:r>
              <a:rPr i="1"/>
              <a:t>subdivide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-&gt; (s -&gt; s -&gt; s)  -- </a:t>
            </a:r>
            <a:r>
              <a:rPr i="1"/>
              <a:t>merge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-&gt; (p -&gt; s)       -- </a:t>
            </a:r>
            <a:r>
              <a:rPr i="1"/>
              <a:t>compute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-&gt; p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-&gt; s</a:t>
            </a:r>
            <a:br/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parDaC refine split merge solve problem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= runPar $ go problem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</a:t>
            </a:r>
            <a:r>
              <a:rPr b="1"/>
              <a:t>where</a:t>
            </a:r>
            <a:r>
              <a:t> go p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| refine p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= </a:t>
            </a:r>
            <a:r>
              <a:rPr b="1"/>
              <a:t>do</a:t>
            </a:r>
            <a:r>
              <a:t> </a:t>
            </a:r>
            <a:r>
              <a:rPr b="1"/>
              <a:t>let</a:t>
            </a:r>
            <a:r>
              <a:t> (p1, p2)  = split p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s1 &lt;- spawn $ go p1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s2 &lt;- spawn $ go p2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   liftM2 merge (get s1) (get s2)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| </a:t>
            </a:r>
            <a:r>
              <a:rPr b="1"/>
              <a:t>otherwise</a:t>
            </a:r>
            <a:r>
              <a:t> = return (solve p)    </a:t>
            </a:r>
          </a:p>
        </p:txBody>
      </p:sp>
      <p:grpSp>
        <p:nvGrpSpPr>
          <p:cNvPr id="874" name="Group 874"/>
          <p:cNvGrpSpPr/>
          <p:nvPr/>
        </p:nvGrpSpPr>
        <p:grpSpPr>
          <a:xfrm>
            <a:off x="9832214" y="7321550"/>
            <a:ext cx="644780" cy="571500"/>
            <a:chOff x="0" y="0"/>
            <a:chExt cx="644778" cy="571500"/>
          </a:xfrm>
        </p:grpSpPr>
        <p:sp>
          <p:nvSpPr>
            <p:cNvPr id="869" name="Shape 869"/>
            <p:cNvSpPr/>
            <p:nvPr/>
          </p:nvSpPr>
          <p:spPr>
            <a:xfrm>
              <a:off x="251078" y="0"/>
              <a:ext cx="152401" cy="152400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70" name="Shape 870"/>
            <p:cNvSpPr/>
            <p:nvPr/>
          </p:nvSpPr>
          <p:spPr>
            <a:xfrm>
              <a:off x="0" y="419100"/>
              <a:ext cx="152400" cy="152400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71" name="Shape 871"/>
            <p:cNvSpPr/>
            <p:nvPr/>
          </p:nvSpPr>
          <p:spPr>
            <a:xfrm>
              <a:off x="492378" y="419100"/>
              <a:ext cx="152401" cy="152400"/>
            </a:xfrm>
            <a:prstGeom prst="ellipse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72" name="Shape 872"/>
            <p:cNvSpPr/>
            <p:nvPr/>
          </p:nvSpPr>
          <p:spPr>
            <a:xfrm flipV="1">
              <a:off x="111876" y="113218"/>
              <a:ext cx="186369" cy="322800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873" name="Shape 873"/>
            <p:cNvSpPr/>
            <p:nvPr/>
          </p:nvSpPr>
          <p:spPr>
            <a:xfrm>
              <a:off x="158392" y="490517"/>
              <a:ext cx="337773" cy="1"/>
            </a:xfrm>
            <a:prstGeom prst="line">
              <a:avLst/>
            </a:prstGeom>
            <a:noFill/>
            <a:ln w="25400" cap="flat">
              <a:solidFill>
                <a:schemeClr val="accent6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882" name="Group 882"/>
          <p:cNvGrpSpPr/>
          <p:nvPr/>
        </p:nvGrpSpPr>
        <p:grpSpPr>
          <a:xfrm>
            <a:off x="8835771" y="7308850"/>
            <a:ext cx="644779" cy="571500"/>
            <a:chOff x="0" y="0"/>
            <a:chExt cx="644778" cy="571500"/>
          </a:xfrm>
        </p:grpSpPr>
        <p:sp>
          <p:nvSpPr>
            <p:cNvPr id="875" name="Shape 875"/>
            <p:cNvSpPr/>
            <p:nvPr/>
          </p:nvSpPr>
          <p:spPr>
            <a:xfrm flipH="1" flipV="1">
              <a:off x="384187" y="124350"/>
              <a:ext cx="186369" cy="322800"/>
            </a:xfrm>
            <a:prstGeom prst="line">
              <a:avLst/>
            </a:prstGeom>
            <a:noFill/>
            <a:ln w="25400" cap="flat">
              <a:solidFill>
                <a:srgbClr val="1A931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881" name="Group 881"/>
            <p:cNvGrpSpPr/>
            <p:nvPr/>
          </p:nvGrpSpPr>
          <p:grpSpPr>
            <a:xfrm>
              <a:off x="0" y="0"/>
              <a:ext cx="644779" cy="571500"/>
              <a:chOff x="0" y="0"/>
              <a:chExt cx="644778" cy="571500"/>
            </a:xfrm>
          </p:grpSpPr>
          <p:sp>
            <p:nvSpPr>
              <p:cNvPr id="876" name="Shape 876"/>
              <p:cNvSpPr/>
              <p:nvPr/>
            </p:nvSpPr>
            <p:spPr>
              <a:xfrm>
                <a:off x="251078" y="0"/>
                <a:ext cx="152401" cy="152400"/>
              </a:xfrm>
              <a:prstGeom prst="ellipse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12700" dir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0" y="419100"/>
                <a:ext cx="152400" cy="152400"/>
              </a:xfrm>
              <a:prstGeom prst="ellipse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12700" dir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492378" y="419100"/>
                <a:ext cx="152401" cy="152400"/>
              </a:xfrm>
              <a:prstGeom prst="ellipse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12700" dir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879" name="Shape 879"/>
              <p:cNvSpPr/>
              <p:nvPr/>
            </p:nvSpPr>
            <p:spPr>
              <a:xfrm flipV="1">
                <a:off x="111876" y="113217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rgbClr val="1A931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880" name="Shape 880"/>
              <p:cNvSpPr/>
              <p:nvPr/>
            </p:nvSpPr>
            <p:spPr>
              <a:xfrm>
                <a:off x="158392" y="490517"/>
                <a:ext cx="337773" cy="1"/>
              </a:xfrm>
              <a:prstGeom prst="line">
                <a:avLst/>
              </a:prstGeom>
              <a:noFill/>
              <a:ln w="25400" cap="flat">
                <a:solidFill>
                  <a:srgbClr val="1A931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887" name="Group 887"/>
          <p:cNvGrpSpPr/>
          <p:nvPr/>
        </p:nvGrpSpPr>
        <p:grpSpPr>
          <a:xfrm>
            <a:off x="9220200" y="2292350"/>
            <a:ext cx="858937" cy="680939"/>
            <a:chOff x="0" y="0"/>
            <a:chExt cx="858936" cy="680938"/>
          </a:xfrm>
        </p:grpSpPr>
        <p:sp>
          <p:nvSpPr>
            <p:cNvPr id="883" name="Shape 883"/>
            <p:cNvSpPr/>
            <p:nvPr/>
          </p:nvSpPr>
          <p:spPr>
            <a:xfrm>
              <a:off x="0" y="0"/>
              <a:ext cx="223937" cy="680939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4" name="Shape 884"/>
            <p:cNvSpPr/>
            <p:nvPr/>
          </p:nvSpPr>
          <p:spPr>
            <a:xfrm>
              <a:off x="203200" y="0"/>
              <a:ext cx="223937" cy="680939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5" name="Shape 885"/>
            <p:cNvSpPr/>
            <p:nvPr/>
          </p:nvSpPr>
          <p:spPr>
            <a:xfrm>
              <a:off x="419100" y="0"/>
              <a:ext cx="223937" cy="680939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6" name="Shape 886"/>
            <p:cNvSpPr/>
            <p:nvPr/>
          </p:nvSpPr>
          <p:spPr>
            <a:xfrm>
              <a:off x="635000" y="0"/>
              <a:ext cx="223937" cy="680939"/>
            </a:xfrm>
            <a:prstGeom prst="rect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890" name="Group 890"/>
          <p:cNvGrpSpPr/>
          <p:nvPr/>
        </p:nvGrpSpPr>
        <p:grpSpPr>
          <a:xfrm>
            <a:off x="7886700" y="4540250"/>
            <a:ext cx="427137" cy="680939"/>
            <a:chOff x="0" y="0"/>
            <a:chExt cx="427136" cy="680938"/>
          </a:xfrm>
        </p:grpSpPr>
        <p:sp>
          <p:nvSpPr>
            <p:cNvPr id="888" name="Shape 888"/>
            <p:cNvSpPr/>
            <p:nvPr/>
          </p:nvSpPr>
          <p:spPr>
            <a:xfrm>
              <a:off x="0" y="0"/>
              <a:ext cx="223937" cy="680939"/>
            </a:xfrm>
            <a:prstGeom prst="rect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89" name="Shape 889"/>
            <p:cNvSpPr/>
            <p:nvPr/>
          </p:nvSpPr>
          <p:spPr>
            <a:xfrm>
              <a:off x="203200" y="0"/>
              <a:ext cx="223937" cy="680939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50800" dist="12700" dir="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893" name="Group 893"/>
          <p:cNvGrpSpPr/>
          <p:nvPr/>
        </p:nvGrpSpPr>
        <p:grpSpPr>
          <a:xfrm>
            <a:off x="10909300" y="4578350"/>
            <a:ext cx="439837" cy="680939"/>
            <a:chOff x="0" y="0"/>
            <a:chExt cx="439836" cy="680938"/>
          </a:xfrm>
        </p:grpSpPr>
        <p:sp>
          <p:nvSpPr>
            <p:cNvPr id="891" name="Shape 891"/>
            <p:cNvSpPr/>
            <p:nvPr/>
          </p:nvSpPr>
          <p:spPr>
            <a:xfrm>
              <a:off x="0" y="0"/>
              <a:ext cx="223937" cy="680939"/>
            </a:xfrm>
            <a:prstGeom prst="rect">
              <a:avLst/>
            </a:prstGeom>
            <a:blipFill rotWithShape="1">
              <a:blip r:embed="rId2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2" name="Shape 892"/>
            <p:cNvSpPr/>
            <p:nvPr/>
          </p:nvSpPr>
          <p:spPr>
            <a:xfrm>
              <a:off x="215900" y="0"/>
              <a:ext cx="223937" cy="680939"/>
            </a:xfrm>
            <a:prstGeom prst="rect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894" name="Shape 894"/>
          <p:cNvSpPr/>
          <p:nvPr/>
        </p:nvSpPr>
        <p:spPr>
          <a:xfrm>
            <a:off x="7448550" y="7279530"/>
            <a:ext cx="223937" cy="68094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95" name="Shape 895"/>
          <p:cNvSpPr/>
          <p:nvPr/>
        </p:nvSpPr>
        <p:spPr>
          <a:xfrm>
            <a:off x="8464550" y="7292230"/>
            <a:ext cx="223937" cy="6809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96" name="Shape 896"/>
          <p:cNvSpPr/>
          <p:nvPr/>
        </p:nvSpPr>
        <p:spPr>
          <a:xfrm>
            <a:off x="10670414" y="7292230"/>
            <a:ext cx="223938" cy="68094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897" name="Shape 897"/>
          <p:cNvSpPr/>
          <p:nvPr/>
        </p:nvSpPr>
        <p:spPr>
          <a:xfrm>
            <a:off x="11658600" y="7266830"/>
            <a:ext cx="223937" cy="6809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906" name="Group 906"/>
          <p:cNvGrpSpPr/>
          <p:nvPr/>
        </p:nvGrpSpPr>
        <p:grpSpPr>
          <a:xfrm>
            <a:off x="6721728" y="7270750"/>
            <a:ext cx="657480" cy="977900"/>
            <a:chOff x="0" y="0"/>
            <a:chExt cx="657478" cy="977900"/>
          </a:xfrm>
        </p:grpSpPr>
        <p:sp>
          <p:nvSpPr>
            <p:cNvPr id="898" name="Shape 898"/>
            <p:cNvSpPr/>
            <p:nvPr/>
          </p:nvSpPr>
          <p:spPr>
            <a:xfrm>
              <a:off x="263778" y="0"/>
              <a:ext cx="152401" cy="152400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99" name="Shape 899"/>
            <p:cNvSpPr/>
            <p:nvPr/>
          </p:nvSpPr>
          <p:spPr>
            <a:xfrm>
              <a:off x="276478" y="825500"/>
              <a:ext cx="152401" cy="152400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0" name="Shape 900"/>
            <p:cNvSpPr/>
            <p:nvPr/>
          </p:nvSpPr>
          <p:spPr>
            <a:xfrm>
              <a:off x="0" y="419100"/>
              <a:ext cx="152400" cy="152400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1" name="Shape 901"/>
            <p:cNvSpPr/>
            <p:nvPr/>
          </p:nvSpPr>
          <p:spPr>
            <a:xfrm>
              <a:off x="505078" y="419100"/>
              <a:ext cx="152401" cy="152400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02" name="Shape 902"/>
            <p:cNvSpPr/>
            <p:nvPr/>
          </p:nvSpPr>
          <p:spPr>
            <a:xfrm flipV="1">
              <a:off x="99176" y="113218"/>
              <a:ext cx="186369" cy="322800"/>
            </a:xfrm>
            <a:prstGeom prst="line">
              <a:avLst/>
            </a:prstGeom>
            <a:noFill/>
            <a:ln w="25400" cap="flat">
              <a:solidFill>
                <a:srgbClr val="00519B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3" name="Shape 903"/>
            <p:cNvSpPr/>
            <p:nvPr/>
          </p:nvSpPr>
          <p:spPr>
            <a:xfrm flipV="1">
              <a:off x="378576" y="545018"/>
              <a:ext cx="186369" cy="322800"/>
            </a:xfrm>
            <a:prstGeom prst="line">
              <a:avLst/>
            </a:prstGeom>
            <a:noFill/>
            <a:ln w="25400" cap="flat">
              <a:solidFill>
                <a:srgbClr val="00519B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4" name="Shape 904"/>
            <p:cNvSpPr/>
            <p:nvPr/>
          </p:nvSpPr>
          <p:spPr>
            <a:xfrm flipH="1" flipV="1">
              <a:off x="391276" y="125918"/>
              <a:ext cx="186369" cy="322800"/>
            </a:xfrm>
            <a:prstGeom prst="line">
              <a:avLst/>
            </a:prstGeom>
            <a:noFill/>
            <a:ln w="25400" cap="flat">
              <a:solidFill>
                <a:srgbClr val="00519B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05" name="Shape 905"/>
            <p:cNvSpPr/>
            <p:nvPr/>
          </p:nvSpPr>
          <p:spPr>
            <a:xfrm>
              <a:off x="158392" y="490517"/>
              <a:ext cx="337773" cy="1"/>
            </a:xfrm>
            <a:prstGeom prst="line">
              <a:avLst/>
            </a:prstGeom>
            <a:noFill/>
            <a:ln w="25400" cap="flat">
              <a:solidFill>
                <a:srgbClr val="00519B">
                  <a:alpha val="50000"/>
                </a:srgb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924" name="Group 924"/>
          <p:cNvGrpSpPr/>
          <p:nvPr/>
        </p:nvGrpSpPr>
        <p:grpSpPr>
          <a:xfrm>
            <a:off x="6751950" y="4262439"/>
            <a:ext cx="969436" cy="1236560"/>
            <a:chOff x="0" y="0"/>
            <a:chExt cx="969434" cy="1236558"/>
          </a:xfrm>
        </p:grpSpPr>
        <p:grpSp>
          <p:nvGrpSpPr>
            <p:cNvPr id="914" name="Group 914"/>
            <p:cNvGrpSpPr/>
            <p:nvPr/>
          </p:nvGrpSpPr>
          <p:grpSpPr>
            <a:xfrm rot="18000000">
              <a:off x="238384" y="136322"/>
              <a:ext cx="644779" cy="571501"/>
              <a:chOff x="0" y="0"/>
              <a:chExt cx="644778" cy="571500"/>
            </a:xfrm>
          </p:grpSpPr>
          <p:sp>
            <p:nvSpPr>
              <p:cNvPr id="907" name="Shape 907"/>
              <p:cNvSpPr/>
              <p:nvPr/>
            </p:nvSpPr>
            <p:spPr>
              <a:xfrm flipH="1" flipV="1">
                <a:off x="384187" y="124350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rgbClr val="1A931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grpSp>
            <p:nvGrpSpPr>
              <p:cNvPr id="913" name="Group 913"/>
              <p:cNvGrpSpPr/>
              <p:nvPr/>
            </p:nvGrpSpPr>
            <p:grpSpPr>
              <a:xfrm>
                <a:off x="0" y="0"/>
                <a:ext cx="644779" cy="571500"/>
                <a:chOff x="0" y="0"/>
                <a:chExt cx="644778" cy="571500"/>
              </a:xfrm>
            </p:grpSpPr>
            <p:sp>
              <p:nvSpPr>
                <p:cNvPr id="908" name="Shape 908"/>
                <p:cNvSpPr/>
                <p:nvPr/>
              </p:nvSpPr>
              <p:spPr>
                <a:xfrm>
                  <a:off x="251078" y="0"/>
                  <a:ext cx="152401" cy="152400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12700" dir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09" name="Shape 909"/>
                <p:cNvSpPr/>
                <p:nvPr/>
              </p:nvSpPr>
              <p:spPr>
                <a:xfrm>
                  <a:off x="0" y="419100"/>
                  <a:ext cx="152400" cy="152400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12700" dir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10" name="Shape 910"/>
                <p:cNvSpPr/>
                <p:nvPr/>
              </p:nvSpPr>
              <p:spPr>
                <a:xfrm>
                  <a:off x="492378" y="419100"/>
                  <a:ext cx="152401" cy="152400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12700" dir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11" name="Shape 911"/>
                <p:cNvSpPr/>
                <p:nvPr/>
              </p:nvSpPr>
              <p:spPr>
                <a:xfrm flipV="1">
                  <a:off x="111876" y="113217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rgbClr val="1A931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12" name="Shape 912"/>
                <p:cNvSpPr/>
                <p:nvPr/>
              </p:nvSpPr>
              <p:spPr>
                <a:xfrm>
                  <a:off x="158392" y="490517"/>
                  <a:ext cx="337773" cy="1"/>
                </a:xfrm>
                <a:prstGeom prst="line">
                  <a:avLst/>
                </a:prstGeom>
                <a:noFill/>
                <a:ln w="25400" cap="flat">
                  <a:solidFill>
                    <a:srgbClr val="1A931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grpSp>
          <p:nvGrpSpPr>
            <p:cNvPr id="923" name="Group 923"/>
            <p:cNvGrpSpPr/>
            <p:nvPr/>
          </p:nvGrpSpPr>
          <p:grpSpPr>
            <a:xfrm>
              <a:off x="0" y="258659"/>
              <a:ext cx="657479" cy="977901"/>
              <a:chOff x="0" y="0"/>
              <a:chExt cx="657478" cy="977900"/>
            </a:xfrm>
          </p:grpSpPr>
          <p:sp>
            <p:nvSpPr>
              <p:cNvPr id="915" name="Shape 915"/>
              <p:cNvSpPr/>
              <p:nvPr/>
            </p:nvSpPr>
            <p:spPr>
              <a:xfrm>
                <a:off x="263778" y="0"/>
                <a:ext cx="152401" cy="152400"/>
              </a:xfrm>
              <a:prstGeom prst="ellipse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276478" y="825500"/>
                <a:ext cx="152401" cy="152400"/>
              </a:xfrm>
              <a:prstGeom prst="ellipse">
                <a:avLst/>
              </a:prstGeom>
              <a:blipFill rotWithShape="1">
                <a:blip r:embed="rId6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0" y="419100"/>
                <a:ext cx="152400" cy="152400"/>
              </a:xfrm>
              <a:prstGeom prst="ellipse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18" name="Shape 918"/>
              <p:cNvSpPr/>
              <p:nvPr/>
            </p:nvSpPr>
            <p:spPr>
              <a:xfrm>
                <a:off x="505078" y="419100"/>
                <a:ext cx="152401" cy="152400"/>
              </a:xfrm>
              <a:prstGeom prst="ellipse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19" name="Shape 919"/>
              <p:cNvSpPr/>
              <p:nvPr/>
            </p:nvSpPr>
            <p:spPr>
              <a:xfrm flipV="1">
                <a:off x="99176" y="113218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20" name="Shape 920"/>
              <p:cNvSpPr/>
              <p:nvPr/>
            </p:nvSpPr>
            <p:spPr>
              <a:xfrm flipV="1">
                <a:off x="378576" y="545018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21" name="Shape 921"/>
              <p:cNvSpPr/>
              <p:nvPr/>
            </p:nvSpPr>
            <p:spPr>
              <a:xfrm flipH="1" flipV="1">
                <a:off x="391276" y="125918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22" name="Shape 922"/>
              <p:cNvSpPr/>
              <p:nvPr/>
            </p:nvSpPr>
            <p:spPr>
              <a:xfrm>
                <a:off x="158392" y="490517"/>
                <a:ext cx="337773" cy="1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939" name="Group 939"/>
          <p:cNvGrpSpPr/>
          <p:nvPr/>
        </p:nvGrpSpPr>
        <p:grpSpPr>
          <a:xfrm>
            <a:off x="11511678" y="4436219"/>
            <a:ext cx="1186801" cy="1016001"/>
            <a:chOff x="0" y="0"/>
            <a:chExt cx="1186799" cy="1016000"/>
          </a:xfrm>
        </p:grpSpPr>
        <p:grpSp>
          <p:nvGrpSpPr>
            <p:cNvPr id="932" name="Group 932"/>
            <p:cNvGrpSpPr/>
            <p:nvPr/>
          </p:nvGrpSpPr>
          <p:grpSpPr>
            <a:xfrm>
              <a:off x="307578" y="0"/>
              <a:ext cx="879222" cy="1016000"/>
              <a:chOff x="0" y="0"/>
              <a:chExt cx="879221" cy="1016000"/>
            </a:xfrm>
          </p:grpSpPr>
          <p:sp>
            <p:nvSpPr>
              <p:cNvPr id="925" name="Shape 925"/>
              <p:cNvSpPr/>
              <p:nvPr/>
            </p:nvSpPr>
            <p:spPr>
              <a:xfrm>
                <a:off x="12700" y="0"/>
                <a:ext cx="152400" cy="152400"/>
              </a:xfrm>
              <a:prstGeom prst="ellipse">
                <a:avLst/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0" y="863600"/>
                <a:ext cx="152400" cy="152400"/>
              </a:xfrm>
              <a:prstGeom prst="ellipse">
                <a:avLst/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27" name="Shape 927"/>
              <p:cNvSpPr/>
              <p:nvPr/>
            </p:nvSpPr>
            <p:spPr>
              <a:xfrm>
                <a:off x="726821" y="429408"/>
                <a:ext cx="152401" cy="152401"/>
              </a:xfrm>
              <a:prstGeom prst="ellipse">
                <a:avLst/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28" name="Shape 928"/>
              <p:cNvSpPr/>
              <p:nvPr/>
            </p:nvSpPr>
            <p:spPr>
              <a:xfrm>
                <a:off x="241300" y="431800"/>
                <a:ext cx="152400" cy="152400"/>
              </a:xfrm>
              <a:prstGeom prst="ellipse">
                <a:avLst/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29" name="Shape 929"/>
              <p:cNvSpPr/>
              <p:nvPr/>
            </p:nvSpPr>
            <p:spPr>
              <a:xfrm flipV="1">
                <a:off x="114798" y="557718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30" name="Shape 930"/>
              <p:cNvSpPr/>
              <p:nvPr/>
            </p:nvSpPr>
            <p:spPr>
              <a:xfrm flipH="1" flipV="1">
                <a:off x="127498" y="138618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391374" y="505608"/>
                <a:ext cx="337773" cy="1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938" name="Group 938"/>
            <p:cNvGrpSpPr/>
            <p:nvPr/>
          </p:nvGrpSpPr>
          <p:grpSpPr>
            <a:xfrm>
              <a:off x="0" y="12700"/>
              <a:ext cx="426404" cy="990600"/>
              <a:chOff x="0" y="0"/>
              <a:chExt cx="426403" cy="990600"/>
            </a:xfrm>
          </p:grpSpPr>
          <p:sp>
            <p:nvSpPr>
              <p:cNvPr id="933" name="Shape 933"/>
              <p:cNvSpPr/>
              <p:nvPr/>
            </p:nvSpPr>
            <p:spPr>
              <a:xfrm>
                <a:off x="251078" y="0"/>
                <a:ext cx="152401" cy="152400"/>
              </a:xfrm>
              <a:prstGeom prst="ellipse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25400" dist="254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0" y="419100"/>
                <a:ext cx="152400" cy="152400"/>
              </a:xfrm>
              <a:prstGeom prst="ellipse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25400" dist="254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274003" y="838200"/>
                <a:ext cx="152401" cy="152400"/>
              </a:xfrm>
              <a:prstGeom prst="ellipse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25400" dist="254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936" name="Shape 936"/>
              <p:cNvSpPr/>
              <p:nvPr/>
            </p:nvSpPr>
            <p:spPr>
              <a:xfrm flipV="1">
                <a:off x="111876" y="113218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937" name="Shape 937"/>
              <p:cNvSpPr/>
              <p:nvPr/>
            </p:nvSpPr>
            <p:spPr>
              <a:xfrm flipH="1" flipV="1">
                <a:off x="124576" y="557717"/>
                <a:ext cx="186369" cy="322800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973" name="Group 973"/>
          <p:cNvGrpSpPr/>
          <p:nvPr/>
        </p:nvGrpSpPr>
        <p:grpSpPr>
          <a:xfrm>
            <a:off x="7215300" y="1770166"/>
            <a:ext cx="1757237" cy="1256354"/>
            <a:chOff x="0" y="0"/>
            <a:chExt cx="1757235" cy="1256353"/>
          </a:xfrm>
        </p:grpSpPr>
        <p:grpSp>
          <p:nvGrpSpPr>
            <p:cNvPr id="954" name="Group 954"/>
            <p:cNvGrpSpPr/>
            <p:nvPr/>
          </p:nvGrpSpPr>
          <p:grpSpPr>
            <a:xfrm>
              <a:off x="570436" y="240353"/>
              <a:ext cx="1186800" cy="1016001"/>
              <a:chOff x="0" y="0"/>
              <a:chExt cx="1186799" cy="1016000"/>
            </a:xfrm>
          </p:grpSpPr>
          <p:grpSp>
            <p:nvGrpSpPr>
              <p:cNvPr id="947" name="Group 947"/>
              <p:cNvGrpSpPr/>
              <p:nvPr/>
            </p:nvGrpSpPr>
            <p:grpSpPr>
              <a:xfrm>
                <a:off x="307578" y="0"/>
                <a:ext cx="879222" cy="1016000"/>
                <a:chOff x="0" y="0"/>
                <a:chExt cx="879221" cy="1016000"/>
              </a:xfrm>
            </p:grpSpPr>
            <p:sp>
              <p:nvSpPr>
                <p:cNvPr id="940" name="Shape 940"/>
                <p:cNvSpPr/>
                <p:nvPr/>
              </p:nvSpPr>
              <p:spPr>
                <a:xfrm>
                  <a:off x="12700" y="0"/>
                  <a:ext cx="152400" cy="152400"/>
                </a:xfrm>
                <a:prstGeom prst="ellipse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41" name="Shape 941"/>
                <p:cNvSpPr/>
                <p:nvPr/>
              </p:nvSpPr>
              <p:spPr>
                <a:xfrm>
                  <a:off x="0" y="863600"/>
                  <a:ext cx="152400" cy="152400"/>
                </a:xfrm>
                <a:prstGeom prst="ellipse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42" name="Shape 942"/>
                <p:cNvSpPr/>
                <p:nvPr/>
              </p:nvSpPr>
              <p:spPr>
                <a:xfrm>
                  <a:off x="726821" y="429408"/>
                  <a:ext cx="152401" cy="152401"/>
                </a:xfrm>
                <a:prstGeom prst="ellipse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43" name="Shape 943"/>
                <p:cNvSpPr/>
                <p:nvPr/>
              </p:nvSpPr>
              <p:spPr>
                <a:xfrm>
                  <a:off x="241300" y="431800"/>
                  <a:ext cx="152400" cy="152400"/>
                </a:xfrm>
                <a:prstGeom prst="ellipse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44" name="Shape 944"/>
                <p:cNvSpPr/>
                <p:nvPr/>
              </p:nvSpPr>
              <p:spPr>
                <a:xfrm flipV="1">
                  <a:off x="114798" y="557718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5" name="Shape 945"/>
                <p:cNvSpPr/>
                <p:nvPr/>
              </p:nvSpPr>
              <p:spPr>
                <a:xfrm flipH="1" flipV="1">
                  <a:off x="127498" y="138618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46" name="Shape 946"/>
                <p:cNvSpPr/>
                <p:nvPr/>
              </p:nvSpPr>
              <p:spPr>
                <a:xfrm>
                  <a:off x="391374" y="505608"/>
                  <a:ext cx="337773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953" name="Group 953"/>
              <p:cNvGrpSpPr/>
              <p:nvPr/>
            </p:nvGrpSpPr>
            <p:grpSpPr>
              <a:xfrm>
                <a:off x="0" y="12700"/>
                <a:ext cx="426404" cy="990600"/>
                <a:chOff x="0" y="0"/>
                <a:chExt cx="426403" cy="990600"/>
              </a:xfrm>
            </p:grpSpPr>
            <p:sp>
              <p:nvSpPr>
                <p:cNvPr id="948" name="Shape 948"/>
                <p:cNvSpPr/>
                <p:nvPr/>
              </p:nvSpPr>
              <p:spPr>
                <a:xfrm>
                  <a:off x="251078" y="0"/>
                  <a:ext cx="152401" cy="152400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25400" dist="25400" dir="2388334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49" name="Shape 949"/>
                <p:cNvSpPr/>
                <p:nvPr/>
              </p:nvSpPr>
              <p:spPr>
                <a:xfrm>
                  <a:off x="0" y="419100"/>
                  <a:ext cx="152400" cy="152400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25400" dist="25400" dir="2388334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50" name="Shape 950"/>
                <p:cNvSpPr/>
                <p:nvPr/>
              </p:nvSpPr>
              <p:spPr>
                <a:xfrm>
                  <a:off x="274003" y="838200"/>
                  <a:ext cx="152401" cy="152400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25400" dist="25400" dir="2388334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51" name="Shape 951"/>
                <p:cNvSpPr/>
                <p:nvPr/>
              </p:nvSpPr>
              <p:spPr>
                <a:xfrm flipV="1">
                  <a:off x="111876" y="113218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52" name="Shape 952"/>
                <p:cNvSpPr/>
                <p:nvPr/>
              </p:nvSpPr>
              <p:spPr>
                <a:xfrm flipH="1" flipV="1">
                  <a:off x="124576" y="557717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grpSp>
          <p:nvGrpSpPr>
            <p:cNvPr id="972" name="Group 972"/>
            <p:cNvGrpSpPr/>
            <p:nvPr/>
          </p:nvGrpSpPr>
          <p:grpSpPr>
            <a:xfrm>
              <a:off x="0" y="0"/>
              <a:ext cx="969435" cy="1236560"/>
              <a:chOff x="0" y="0"/>
              <a:chExt cx="969434" cy="1236558"/>
            </a:xfrm>
          </p:grpSpPr>
          <p:grpSp>
            <p:nvGrpSpPr>
              <p:cNvPr id="962" name="Group 962"/>
              <p:cNvGrpSpPr/>
              <p:nvPr/>
            </p:nvGrpSpPr>
            <p:grpSpPr>
              <a:xfrm rot="18000000">
                <a:off x="238384" y="136322"/>
                <a:ext cx="644779" cy="571501"/>
                <a:chOff x="0" y="0"/>
                <a:chExt cx="644778" cy="571500"/>
              </a:xfrm>
            </p:grpSpPr>
            <p:sp>
              <p:nvSpPr>
                <p:cNvPr id="955" name="Shape 955"/>
                <p:cNvSpPr/>
                <p:nvPr/>
              </p:nvSpPr>
              <p:spPr>
                <a:xfrm flipH="1" flipV="1">
                  <a:off x="384187" y="124350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rgbClr val="1A931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grpSp>
              <p:nvGrpSpPr>
                <p:cNvPr id="961" name="Group 961"/>
                <p:cNvGrpSpPr/>
                <p:nvPr/>
              </p:nvGrpSpPr>
              <p:grpSpPr>
                <a:xfrm>
                  <a:off x="0" y="0"/>
                  <a:ext cx="644779" cy="571500"/>
                  <a:chOff x="0" y="0"/>
                  <a:chExt cx="644778" cy="571500"/>
                </a:xfrm>
              </p:grpSpPr>
              <p:sp>
                <p:nvSpPr>
                  <p:cNvPr id="956" name="Shape 956"/>
                  <p:cNvSpPr/>
                  <p:nvPr/>
                </p:nvSpPr>
                <p:spPr>
                  <a:xfrm>
                    <a:off x="251078" y="0"/>
                    <a:ext cx="152401" cy="152400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12700" dir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957" name="Shape 957"/>
                  <p:cNvSpPr/>
                  <p:nvPr/>
                </p:nvSpPr>
                <p:spPr>
                  <a:xfrm>
                    <a:off x="0" y="419100"/>
                    <a:ext cx="152400" cy="152400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12700" dir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958" name="Shape 958"/>
                  <p:cNvSpPr/>
                  <p:nvPr/>
                </p:nvSpPr>
                <p:spPr>
                  <a:xfrm>
                    <a:off x="492378" y="419100"/>
                    <a:ext cx="152401" cy="152400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12700" dir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959" name="Shape 959"/>
                  <p:cNvSpPr/>
                  <p:nvPr/>
                </p:nvSpPr>
                <p:spPr>
                  <a:xfrm flipV="1">
                    <a:off x="111876" y="113217"/>
                    <a:ext cx="186369" cy="322800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A931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960" name="Shape 960"/>
                  <p:cNvSpPr/>
                  <p:nvPr/>
                </p:nvSpPr>
                <p:spPr>
                  <a:xfrm>
                    <a:off x="158392" y="490517"/>
                    <a:ext cx="337773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A931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</p:grpSp>
          </p:grpSp>
          <p:grpSp>
            <p:nvGrpSpPr>
              <p:cNvPr id="971" name="Group 971"/>
              <p:cNvGrpSpPr/>
              <p:nvPr/>
            </p:nvGrpSpPr>
            <p:grpSpPr>
              <a:xfrm>
                <a:off x="0" y="258659"/>
                <a:ext cx="657479" cy="977901"/>
                <a:chOff x="0" y="0"/>
                <a:chExt cx="657478" cy="977900"/>
              </a:xfrm>
            </p:grpSpPr>
            <p:sp>
              <p:nvSpPr>
                <p:cNvPr id="963" name="Shape 963"/>
                <p:cNvSpPr/>
                <p:nvPr/>
              </p:nvSpPr>
              <p:spPr>
                <a:xfrm>
                  <a:off x="263778" y="0"/>
                  <a:ext cx="152401" cy="152400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64" name="Shape 964"/>
                <p:cNvSpPr/>
                <p:nvPr/>
              </p:nvSpPr>
              <p:spPr>
                <a:xfrm>
                  <a:off x="276478" y="825500"/>
                  <a:ext cx="152401" cy="152400"/>
                </a:xfrm>
                <a:prstGeom prst="ellipse">
                  <a:avLst/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65" name="Shape 965"/>
                <p:cNvSpPr/>
                <p:nvPr/>
              </p:nvSpPr>
              <p:spPr>
                <a:xfrm>
                  <a:off x="0" y="419100"/>
                  <a:ext cx="152400" cy="152400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66" name="Shape 966"/>
                <p:cNvSpPr/>
                <p:nvPr/>
              </p:nvSpPr>
              <p:spPr>
                <a:xfrm>
                  <a:off x="505078" y="419100"/>
                  <a:ext cx="152401" cy="152400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967" name="Shape 967"/>
                <p:cNvSpPr/>
                <p:nvPr/>
              </p:nvSpPr>
              <p:spPr>
                <a:xfrm flipV="1">
                  <a:off x="99176" y="113218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8" name="Shape 968"/>
                <p:cNvSpPr/>
                <p:nvPr/>
              </p:nvSpPr>
              <p:spPr>
                <a:xfrm flipV="1">
                  <a:off x="378576" y="545018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69" name="Shape 969"/>
                <p:cNvSpPr/>
                <p:nvPr/>
              </p:nvSpPr>
              <p:spPr>
                <a:xfrm flipH="1" flipV="1">
                  <a:off x="391276" y="125918"/>
                  <a:ext cx="186369" cy="322800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970" name="Shape 970"/>
                <p:cNvSpPr/>
                <p:nvPr/>
              </p:nvSpPr>
              <p:spPr>
                <a:xfrm>
                  <a:off x="158392" y="490517"/>
                  <a:ext cx="337773" cy="1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</p:grpSp>
      <p:grpSp>
        <p:nvGrpSpPr>
          <p:cNvPr id="981" name="Group 981"/>
          <p:cNvGrpSpPr/>
          <p:nvPr/>
        </p:nvGrpSpPr>
        <p:grpSpPr>
          <a:xfrm>
            <a:off x="12060556" y="7137400"/>
            <a:ext cx="879223" cy="1016000"/>
            <a:chOff x="0" y="0"/>
            <a:chExt cx="879221" cy="1016000"/>
          </a:xfrm>
        </p:grpSpPr>
        <p:sp>
          <p:nvSpPr>
            <p:cNvPr id="974" name="Shape 974"/>
            <p:cNvSpPr/>
            <p:nvPr/>
          </p:nvSpPr>
          <p:spPr>
            <a:xfrm>
              <a:off x="12700" y="0"/>
              <a:ext cx="152400" cy="15240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75" name="Shape 975"/>
            <p:cNvSpPr/>
            <p:nvPr/>
          </p:nvSpPr>
          <p:spPr>
            <a:xfrm>
              <a:off x="0" y="863600"/>
              <a:ext cx="152400" cy="15240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76" name="Shape 976"/>
            <p:cNvSpPr/>
            <p:nvPr/>
          </p:nvSpPr>
          <p:spPr>
            <a:xfrm>
              <a:off x="726821" y="429408"/>
              <a:ext cx="152401" cy="152401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77" name="Shape 977"/>
            <p:cNvSpPr/>
            <p:nvPr/>
          </p:nvSpPr>
          <p:spPr>
            <a:xfrm>
              <a:off x="241300" y="431800"/>
              <a:ext cx="152400" cy="15240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78" name="Shape 978"/>
            <p:cNvSpPr/>
            <p:nvPr/>
          </p:nvSpPr>
          <p:spPr>
            <a:xfrm flipV="1">
              <a:off x="114798" y="557718"/>
              <a:ext cx="186369" cy="322800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79" name="Shape 979"/>
            <p:cNvSpPr/>
            <p:nvPr/>
          </p:nvSpPr>
          <p:spPr>
            <a:xfrm flipH="1" flipV="1">
              <a:off x="127498" y="138618"/>
              <a:ext cx="186369" cy="322800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980" name="Shape 980"/>
            <p:cNvSpPr/>
            <p:nvPr/>
          </p:nvSpPr>
          <p:spPr>
            <a:xfrm>
              <a:off x="391374" y="505608"/>
              <a:ext cx="337773" cy="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982" name="Shape 982"/>
          <p:cNvSpPr/>
          <p:nvPr/>
        </p:nvSpPr>
        <p:spPr>
          <a:xfrm flipH="1">
            <a:off x="8192443" y="3248652"/>
            <a:ext cx="960455" cy="9604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3" name="Shape 983"/>
          <p:cNvSpPr/>
          <p:nvPr/>
        </p:nvSpPr>
        <p:spPr>
          <a:xfrm>
            <a:off x="10107381" y="3248652"/>
            <a:ext cx="960455" cy="9604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4" name="Shape 984"/>
          <p:cNvSpPr/>
          <p:nvPr/>
        </p:nvSpPr>
        <p:spPr>
          <a:xfrm flipH="1">
            <a:off x="7526300" y="5647716"/>
            <a:ext cx="424776" cy="11670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5" name="Shape 985"/>
          <p:cNvSpPr/>
          <p:nvPr/>
        </p:nvSpPr>
        <p:spPr>
          <a:xfrm>
            <a:off x="8174000" y="5624552"/>
            <a:ext cx="424776" cy="116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6" name="Shape 986"/>
          <p:cNvSpPr/>
          <p:nvPr/>
        </p:nvSpPr>
        <p:spPr>
          <a:xfrm>
            <a:off x="11272800" y="5624552"/>
            <a:ext cx="424776" cy="116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7" name="Shape 987"/>
          <p:cNvSpPr/>
          <p:nvPr/>
        </p:nvSpPr>
        <p:spPr>
          <a:xfrm flipH="1">
            <a:off x="10609920" y="5624552"/>
            <a:ext cx="424775" cy="116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8" name="Shape 988"/>
          <p:cNvSpPr/>
          <p:nvPr/>
        </p:nvSpPr>
        <p:spPr>
          <a:xfrm flipV="1">
            <a:off x="8268643" y="3299452"/>
            <a:ext cx="960455" cy="9604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89" name="Shape 989"/>
          <p:cNvSpPr/>
          <p:nvPr/>
        </p:nvSpPr>
        <p:spPr>
          <a:xfrm flipH="1" flipV="1">
            <a:off x="10043881" y="3312152"/>
            <a:ext cx="960455" cy="960455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0" name="Shape 990"/>
          <p:cNvSpPr/>
          <p:nvPr/>
        </p:nvSpPr>
        <p:spPr>
          <a:xfrm flipV="1">
            <a:off x="7589800" y="5673116"/>
            <a:ext cx="424776" cy="1167058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1" name="Shape 991"/>
          <p:cNvSpPr/>
          <p:nvPr/>
        </p:nvSpPr>
        <p:spPr>
          <a:xfrm flipV="1">
            <a:off x="10699314" y="5617972"/>
            <a:ext cx="424775" cy="116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2" name="Shape 992"/>
          <p:cNvSpPr/>
          <p:nvPr/>
        </p:nvSpPr>
        <p:spPr>
          <a:xfrm flipH="1" flipV="1">
            <a:off x="8224800" y="5586452"/>
            <a:ext cx="424776" cy="116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993" name="Shape 993"/>
          <p:cNvSpPr/>
          <p:nvPr/>
        </p:nvSpPr>
        <p:spPr>
          <a:xfrm flipH="1" flipV="1">
            <a:off x="11330160" y="5607508"/>
            <a:ext cx="424775" cy="1167059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4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4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mph" nodeType="clickEffect" presetID="9" grpId="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28" dur="indefinite" fill="hold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mph" nodeType="withEffect" presetID="9" grpId="6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indefinite" fill="hold"/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2" dur="indefinite" fill="hold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mph" nodeType="withEffect" presetID="9" grpId="7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indefinite" fill="hold"/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36" dur="indefinite" fill="hold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mph" nodeType="withEffect" presetID="9" grpId="8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 fill="hold"/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40" dur="indefinite" fill="hold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8" dur="1000"/>
                                        <p:tgtEl>
                                          <p:spTgt spid="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2" dur="1000"/>
                                        <p:tgtEl>
                                          <p:spTgt spid="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6" dur="1000"/>
                                        <p:tgtEl>
                                          <p:spTgt spid="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Class="entr" nodeType="afterEffect" presetSubtype="4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Class="entr" nodeType="afterEffect" presetSubtype="4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mph" nodeType="clickEffect" presetID="9" grpId="15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 fill="hold"/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1" dur="indefinite" fill="hold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mph" nodeType="withEffect" presetID="9" grpId="16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indefinite" fill="hold"/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0"/>
                                      </p:to>
                                    </p:set>
                                    <p:animEffect filter="image" prLst="opacity: 0.50; ">
                                      <p:cBhvr>
                                        <p:cTn id="75" dur="indefinite" fill="hold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Class="entr" nodeType="afterEffect" presetSubtype="32" presetID="4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9" dur="1000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Class="entr" nodeType="afterEffect" presetSubtype="32" presetID="4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3" dur="1000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Class="entr" nodeType="afterEffect" presetSubtype="4" presetID="2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989" grpId="18"/>
      <p:bldP build="whole" bldLvl="1" animBg="1" rev="0" advAuto="0" spid="973" grpId="19"/>
      <p:bldP build="whole" bldLvl="1" animBg="1" rev="0" advAuto="0" spid="874" grpId="3"/>
      <p:bldP build="whole" bldLvl="1" animBg="1" rev="0" advAuto="0" spid="986" grpId="8"/>
      <p:bldP build="whole" bldLvl="1" animBg="1" rev="0" advAuto="0" spid="906" grpId="1"/>
      <p:bldP build="whole" bldLvl="1" animBg="1" rev="0" advAuto="0" spid="988" grpId="17"/>
      <p:bldP build="whole" bldLvl="1" animBg="1" rev="0" advAuto="0" spid="987" grpId="7"/>
      <p:bldP build="whole" bldLvl="1" animBg="1" rev="0" advAuto="0" spid="983" grpId="16"/>
      <p:bldP build="whole" bldLvl="1" animBg="1" rev="0" advAuto="0" spid="991" grpId="11"/>
      <p:bldP build="whole" bldLvl="1" animBg="1" rev="0" advAuto="0" spid="992" grpId="10"/>
      <p:bldP build="whole" bldLvl="1" animBg="1" rev="0" advAuto="0" spid="924" grpId="13"/>
      <p:bldP build="whole" bldLvl="1" animBg="1" rev="0" advAuto="0" spid="982" grpId="15"/>
      <p:bldP build="whole" bldLvl="1" animBg="1" rev="0" advAuto="0" spid="939" grpId="14"/>
      <p:bldP build="whole" bldLvl="1" animBg="1" rev="0" advAuto="0" spid="985" grpId="6"/>
      <p:bldP build="whole" bldLvl="1" animBg="1" rev="0" advAuto="0" spid="882" grpId="2"/>
      <p:bldP build="whole" bldLvl="1" animBg="1" rev="0" advAuto="0" spid="990" grpId="9"/>
      <p:bldP build="whole" bldLvl="1" animBg="1" rev="0" advAuto="0" spid="984" grpId="5"/>
      <p:bldP build="whole" bldLvl="1" animBg="1" rev="0" advAuto="0" spid="981" grpId="4"/>
      <p:bldP build="whole" bldLvl="1" animBg="1" rev="0" advAuto="0" spid="993" grpId="1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Map skeleton</a:t>
            </a:r>
          </a:p>
        </p:txBody>
      </p:sp>
      <p:sp>
        <p:nvSpPr>
          <p:cNvPr id="996" name="Shape 9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Exploit parMap</a:t>
            </a:r>
          </a:p>
          <a:p>
            <a:pPr marL="0" indent="0"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mapSkel :: NFData s 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  =&gt; (p -&gt; [sp])		-- split into sub-problems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  -&gt; (sp -&gt; ss)		-- solve a sub-problem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  -&gt; ([ss] -&gt; s)		-- merge sub-problem solutions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  -&gt; p					-- initial problem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  -&gt; s					-- solution</a:t>
            </a:r>
          </a:p>
          <a:p>
            <a:pPr marL="0" indent="0">
              <a:spcBef>
                <a:spcPts val="1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mapSkel split solve merge p</a:t>
            </a:r>
          </a:p>
          <a:p>
            <a:pPr marL="0" indent="0">
              <a:spcBef>
                <a:spcPts val="200"/>
              </a:spcBef>
              <a:buSzTx/>
              <a:buNone/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= runPar . liftM merge . parMap solve . split $ problem</a:t>
            </a:r>
          </a:p>
          <a:p>
            <a:pPr/>
          </a:p>
          <a:p>
            <a:pPr/>
            <a:r>
              <a:t>parMapChunk variant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Shape 99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Eager skeleton</a:t>
            </a:r>
          </a:p>
        </p:txBody>
      </p:sp>
      <p:sp>
        <p:nvSpPr>
          <p:cNvPr id="999" name="Shape 999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Input divided into stream of subproblem pairs</a:t>
            </a:r>
          </a:p>
          <a:p>
            <a:pPr/>
            <a:r>
              <a:t>One thread spawned for each subproblem &amp; merge step</a:t>
            </a:r>
          </a:p>
          <a:p>
            <a:pPr/>
            <a:r>
              <a:t>IVars communicate solutions towards the root</a:t>
            </a:r>
          </a:p>
          <a:p>
            <a:pPr marL="0" indent="0"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eager split solve merge p </a:t>
            </a:r>
          </a:p>
          <a:p>
            <a:pPr marL="0" indent="0">
              <a:spcBef>
                <a:spcPts val="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= runPar $ do</a:t>
            </a:r>
          </a:p>
          <a:p>
            <a:pPr marL="0" indent="0">
              <a:spcBef>
                <a:spcPts val="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let mt l r = spawn $ liftM2 merge (get l ) (get r)</a:t>
            </a:r>
          </a:p>
          <a:p>
            <a:pPr marL="0" indent="0">
              <a:spcBef>
                <a:spcPts val="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let tree = sched (return ◦ solve) mt</a:t>
            </a:r>
          </a:p>
          <a:p>
            <a:pPr marL="0" indent="0">
              <a:spcBef>
                <a:spcPts val="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(mrgJobs, ) &lt;- foldM tree ([],[]) $ split p</a:t>
            </a:r>
          </a:p>
          <a:p>
            <a:pPr marL="0" indent="0">
              <a:spcBef>
                <a:spcPts val="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finishMerger mTask mrgJobs &gt;&gt;= get</a:t>
            </a:r>
          </a:p>
        </p:txBody>
      </p:sp>
      <p:sp>
        <p:nvSpPr>
          <p:cNvPr id="1000" name="Shape 1000"/>
          <p:cNvSpPr/>
          <p:nvPr/>
        </p:nvSpPr>
        <p:spPr>
          <a:xfrm>
            <a:off x="9652000" y="7905750"/>
            <a:ext cx="254000" cy="254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1" name="Shape 1001"/>
          <p:cNvSpPr/>
          <p:nvPr/>
        </p:nvSpPr>
        <p:spPr>
          <a:xfrm>
            <a:off x="10350500" y="7905750"/>
            <a:ext cx="254000" cy="254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2" name="Shape 1002"/>
          <p:cNvSpPr/>
          <p:nvPr/>
        </p:nvSpPr>
        <p:spPr>
          <a:xfrm>
            <a:off x="8255000" y="7905750"/>
            <a:ext cx="254000" cy="25400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3" name="Shape 1003"/>
          <p:cNvSpPr/>
          <p:nvPr/>
        </p:nvSpPr>
        <p:spPr>
          <a:xfrm>
            <a:off x="8953500" y="7905750"/>
            <a:ext cx="254000" cy="25400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4" name="Shape 1004"/>
          <p:cNvSpPr/>
          <p:nvPr/>
        </p:nvSpPr>
        <p:spPr>
          <a:xfrm>
            <a:off x="8610600" y="6699250"/>
            <a:ext cx="254000" cy="25400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5" name="Shape 1005"/>
          <p:cNvSpPr/>
          <p:nvPr/>
        </p:nvSpPr>
        <p:spPr>
          <a:xfrm>
            <a:off x="10007600" y="6724650"/>
            <a:ext cx="254000" cy="254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6" name="Shape 1006"/>
          <p:cNvSpPr/>
          <p:nvPr/>
        </p:nvSpPr>
        <p:spPr>
          <a:xfrm>
            <a:off x="9321800" y="5480050"/>
            <a:ext cx="254000" cy="254000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7" name="Shape 1007"/>
          <p:cNvSpPr/>
          <p:nvPr/>
        </p:nvSpPr>
        <p:spPr>
          <a:xfrm>
            <a:off x="11404600" y="7918450"/>
            <a:ext cx="254000" cy="25400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8" name="Shape 1008"/>
          <p:cNvSpPr/>
          <p:nvPr/>
        </p:nvSpPr>
        <p:spPr>
          <a:xfrm>
            <a:off x="12103100" y="7905750"/>
            <a:ext cx="254000" cy="25400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09" name="Shape 1009"/>
          <p:cNvSpPr/>
          <p:nvPr/>
        </p:nvSpPr>
        <p:spPr>
          <a:xfrm>
            <a:off x="11760200" y="6699250"/>
            <a:ext cx="254000" cy="25400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10" name="Shape 1010"/>
          <p:cNvSpPr/>
          <p:nvPr/>
        </p:nvSpPr>
        <p:spPr>
          <a:xfrm>
            <a:off x="10350500" y="4216400"/>
            <a:ext cx="254000" cy="254000"/>
          </a:xfrm>
          <a:prstGeom prst="ellipse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11" name="Shape 1011"/>
          <p:cNvSpPr/>
          <p:nvPr/>
        </p:nvSpPr>
        <p:spPr>
          <a:xfrm flipV="1">
            <a:off x="8363848" y="6878317"/>
            <a:ext cx="277806" cy="10367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2" name="Shape 1012"/>
          <p:cNvSpPr/>
          <p:nvPr/>
        </p:nvSpPr>
        <p:spPr>
          <a:xfrm flipV="1">
            <a:off x="8746746" y="5660748"/>
            <a:ext cx="614949" cy="10651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3" name="Shape 1013"/>
          <p:cNvSpPr/>
          <p:nvPr/>
        </p:nvSpPr>
        <p:spPr>
          <a:xfrm flipH="1" flipV="1">
            <a:off x="9537158" y="5648048"/>
            <a:ext cx="614948" cy="1065121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4" name="Shape 1014"/>
          <p:cNvSpPr/>
          <p:nvPr/>
        </p:nvSpPr>
        <p:spPr>
          <a:xfrm flipH="1" flipV="1">
            <a:off x="8846448" y="6878317"/>
            <a:ext cx="277806" cy="10367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5" name="Shape 1015"/>
          <p:cNvSpPr/>
          <p:nvPr/>
        </p:nvSpPr>
        <p:spPr>
          <a:xfrm flipV="1">
            <a:off x="9760848" y="6903717"/>
            <a:ext cx="277806" cy="10367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6" name="Shape 1016"/>
          <p:cNvSpPr/>
          <p:nvPr/>
        </p:nvSpPr>
        <p:spPr>
          <a:xfrm flipV="1">
            <a:off x="11513449" y="6878317"/>
            <a:ext cx="277806" cy="10367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7" name="Shape 1017"/>
          <p:cNvSpPr/>
          <p:nvPr/>
        </p:nvSpPr>
        <p:spPr>
          <a:xfrm flipH="1" flipV="1">
            <a:off x="10240788" y="6916417"/>
            <a:ext cx="277806" cy="10367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8" name="Shape 1018"/>
          <p:cNvSpPr/>
          <p:nvPr/>
        </p:nvSpPr>
        <p:spPr>
          <a:xfrm flipH="1" flipV="1">
            <a:off x="12003427" y="6891017"/>
            <a:ext cx="277806" cy="103678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19" name="Shape 1019"/>
          <p:cNvSpPr/>
          <p:nvPr/>
        </p:nvSpPr>
        <p:spPr>
          <a:xfrm flipV="1">
            <a:off x="9450390" y="4357414"/>
            <a:ext cx="921294" cy="1111404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20" name="Shape 1020"/>
          <p:cNvSpPr/>
          <p:nvPr/>
        </p:nvSpPr>
        <p:spPr>
          <a:xfrm flipH="1" flipV="1">
            <a:off x="10593476" y="4393144"/>
            <a:ext cx="1297882" cy="230730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21" name="Shape 1021"/>
          <p:cNvSpPr/>
          <p:nvPr/>
        </p:nvSpPr>
        <p:spPr>
          <a:xfrm>
            <a:off x="8255000" y="8515350"/>
            <a:ext cx="254000" cy="60143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22" name="Shape 1022"/>
          <p:cNvSpPr/>
          <p:nvPr/>
        </p:nvSpPr>
        <p:spPr>
          <a:xfrm>
            <a:off x="8953500" y="8515350"/>
            <a:ext cx="254000" cy="601438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23" name="Shape 1023"/>
          <p:cNvSpPr/>
          <p:nvPr/>
        </p:nvSpPr>
        <p:spPr>
          <a:xfrm>
            <a:off x="9652000" y="8566150"/>
            <a:ext cx="254000" cy="60143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24" name="Shape 1024"/>
          <p:cNvSpPr/>
          <p:nvPr/>
        </p:nvSpPr>
        <p:spPr>
          <a:xfrm>
            <a:off x="10355580" y="8566150"/>
            <a:ext cx="254001" cy="60143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25" name="Shape 1025"/>
          <p:cNvSpPr/>
          <p:nvPr/>
        </p:nvSpPr>
        <p:spPr>
          <a:xfrm>
            <a:off x="11409821" y="8515350"/>
            <a:ext cx="254001" cy="60143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26" name="Shape 1026"/>
          <p:cNvSpPr/>
          <p:nvPr/>
        </p:nvSpPr>
        <p:spPr>
          <a:xfrm>
            <a:off x="12108321" y="8515350"/>
            <a:ext cx="254001" cy="601438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27" name="Shape 1027"/>
          <p:cNvSpPr/>
          <p:nvPr/>
        </p:nvSpPr>
        <p:spPr>
          <a:xfrm>
            <a:off x="5502570" y="8566150"/>
            <a:ext cx="1903782" cy="83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stream of</a:t>
            </a:r>
          </a:p>
          <a:p>
            <a:pPr algn="l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subproblems</a:t>
            </a:r>
          </a:p>
        </p:txBody>
      </p:sp>
      <p:sp>
        <p:nvSpPr>
          <p:cNvPr id="1028" name="Shape 1028"/>
          <p:cNvSpPr/>
          <p:nvPr/>
        </p:nvSpPr>
        <p:spPr>
          <a:xfrm>
            <a:off x="5514169" y="7757757"/>
            <a:ext cx="219730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Compute JCNs</a:t>
            </a:r>
          </a:p>
        </p:txBody>
      </p:sp>
      <p:sp>
        <p:nvSpPr>
          <p:cNvPr id="1029" name="Shape 1029"/>
          <p:cNvSpPr/>
          <p:nvPr/>
        </p:nvSpPr>
        <p:spPr>
          <a:xfrm rot="5400000">
            <a:off x="11536594" y="5760653"/>
            <a:ext cx="1824534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Merge JCNs</a:t>
            </a:r>
          </a:p>
        </p:txBody>
      </p:sp>
      <p:sp>
        <p:nvSpPr>
          <p:cNvPr id="1030" name="Shape 1030"/>
          <p:cNvSpPr/>
          <p:nvPr/>
        </p:nvSpPr>
        <p:spPr>
          <a:xfrm>
            <a:off x="5462513" y="7309451"/>
            <a:ext cx="7172416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31" name="Shape 1031"/>
          <p:cNvSpPr/>
          <p:nvPr/>
        </p:nvSpPr>
        <p:spPr>
          <a:xfrm>
            <a:off x="5481592" y="8396903"/>
            <a:ext cx="7172416" cy="1"/>
          </a:xfrm>
          <a:prstGeom prst="line">
            <a:avLst/>
          </a:prstGeom>
          <a:ln w="38100" cap="rnd">
            <a:solidFill>
              <a:srgbClr val="000000"/>
            </a:solidFill>
            <a:custDash>
              <a:ds d="1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32" presetID="4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32" presetID="4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Class="entr" nodeType="clickEffect" presetSubtype="2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9" dur="10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Class="entr" nodeType="afterEffect" presetSubtype="32" presetID="4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3" dur="1000"/>
                                        <p:tgtEl>
                                          <p:spTgt spid="1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Class="entr" nodeType="afterEffect" presetSubtype="32" presetID="4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7" dur="1000"/>
                                        <p:tgtEl>
                                          <p:spTgt spid="1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1" dur="10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Class="entr" nodeType="afterEffect" presetSubtype="32" presetID="4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55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Class="entr" nodeType="afterEffect" presetSubtype="2" presetID="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Class="entr" nodeType="clickEffect" presetSubtype="32" presetID="4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1" dur="10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Class="entr" nodeType="after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5" dur="10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Class="entr" nodeType="afterEffect" presetSubtype="32" presetID="4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9" dur="1000"/>
                                        <p:tgtEl>
                                          <p:spTgt spid="1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Class="entr" nodeType="afterEffect" presetSubtype="32" presetID="4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2" fill="hold"/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3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Class="entr" nodeType="afterEffect" presetSubtype="32" presetID="4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87" dur="1000"/>
                                        <p:tgtEl>
                                          <p:spTgt spid="1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32" presetID="4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2" dur="1000"/>
                                        <p:tgtEl>
                                          <p:spTgt spid="1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Class="entr" nodeType="afterEffect" presetSubtype="32" presetID="4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96" dur="10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Class="entr" nodeType="afterEffect" presetSubtype="32" presetID="4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9" fill="hold"/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00" dur="10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Class="entr" nodeType="clickEffect" presetSubtype="2" presetID="2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Class="entr" nodeType="afterEffect" presetSubtype="2" presetID="2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Class="entr" nodeType="clickEffect" presetSubtype="32" presetID="4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6" dur="1000"/>
                                        <p:tgtEl>
                                          <p:spTgt spid="1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18" presetClass="entr" nodeType="afterEffect" presetSubtype="32" presetID="4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0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Class="entr" nodeType="afterEffect" presetSubtype="32" presetID="4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4" dur="10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000"/>
                            </p:stCondLst>
                            <p:childTnLst>
                              <p:par>
                                <p:cTn id="126" presetClass="entr" nodeType="afterEffect" presetSubtype="32" presetID="4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8" dur="10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Class="entr" nodeType="afterEffect" presetSubtype="32" presetID="4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/>
                                        <p:tgtEl>
                                          <p:spTgt spid="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2" dur="1000"/>
                                        <p:tgtEl>
                                          <p:spTgt spid="1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Class="entr" nodeType="clickEffect" presetSubtype="32" presetID="4" grpId="3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7" dur="10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000"/>
                            </p:stCondLst>
                            <p:childTnLst>
                              <p:par>
                                <p:cTn id="139" presetClass="entr" nodeType="afterEffect" presetSubtype="32" presetID="4" grpId="3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1" dur="1000"/>
                                        <p:tgtEl>
                                          <p:spTgt spid="1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Class="entr" nodeType="afterEffect" presetSubtype="32" presetID="4" grpId="3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5" dur="1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7" grpId="5"/>
      <p:bldP build="whole" bldLvl="1" animBg="1" rev="0" advAuto="0" spid="1007" grpId="25"/>
      <p:bldP build="whole" bldLvl="1" animBg="1" rev="0" advAuto="0" spid="1008" grpId="26"/>
      <p:bldP build="whole" bldLvl="1" animBg="1" rev="0" advAuto="0" spid="1023" grpId="13"/>
      <p:bldP build="whole" bldLvl="1" animBg="1" rev="0" advAuto="0" spid="1009" grpId="27"/>
      <p:bldP build="whole" bldLvl="1" animBg="1" rev="0" advAuto="0" spid="1006" grpId="20"/>
      <p:bldP build="whole" bldLvl="1" animBg="1" rev="0" advAuto="0" spid="1021" grpId="6"/>
      <p:bldP build="whole" bldLvl="1" animBg="1" rev="0" advAuto="0" spid="1014" grpId="11"/>
      <p:bldP build="whole" bldLvl="1" animBg="1" rev="0" advAuto="0" spid="1030" grpId="2"/>
      <p:bldP build="whole" bldLvl="1" animBg="1" rev="0" advAuto="0" spid="1031" grpId="4"/>
      <p:bldP build="whole" bldLvl="1" animBg="1" rev="0" advAuto="0" spid="1015" grpId="18"/>
      <p:bldP build="whole" bldLvl="1" animBg="1" rev="0" advAuto="0" spid="1017" grpId="19"/>
      <p:bldP build="whole" bldLvl="1" animBg="1" rev="0" advAuto="0" spid="1029" grpId="1"/>
      <p:bldP build="whole" bldLvl="1" animBg="1" rev="0" advAuto="0" spid="1002" grpId="8"/>
      <p:bldP build="whole" bldLvl="1" animBg="1" rev="0" advAuto="0" spid="1000" grpId="15"/>
      <p:bldP build="whole" bldLvl="1" animBg="1" rev="0" advAuto="0" spid="1004" grpId="10"/>
      <p:bldP build="whole" bldLvl="1" animBg="1" rev="0" advAuto="0" spid="1024" grpId="14"/>
      <p:bldP build="whole" bldLvl="1" animBg="1" rev="0" advAuto="0" spid="1026" grpId="24"/>
      <p:bldP build="whole" bldLvl="1" animBg="1" rev="0" advAuto="0" spid="1019" grpId="31"/>
      <p:bldP build="whole" bldLvl="1" animBg="1" rev="0" advAuto="0" spid="1020" grpId="32"/>
      <p:bldP build="whole" bldLvl="1" animBg="1" rev="0" advAuto="0" spid="1001" grpId="16"/>
      <p:bldP build="whole" bldLvl="1" animBg="1" rev="0" advAuto="0" spid="1022" grpId="7"/>
      <p:bldP build="whole" bldLvl="1" animBg="1" rev="0" advAuto="0" spid="1025" grpId="23"/>
      <p:bldP build="whole" bldLvl="1" animBg="1" rev="0" advAuto="0" spid="1028" grpId="3"/>
      <p:bldP build="whole" bldLvl="1" animBg="1" rev="0" advAuto="0" spid="1003" grpId="9"/>
      <p:bldP build="whole" bldLvl="1" animBg="1" rev="0" advAuto="0" spid="1012" grpId="21"/>
      <p:bldP build="whole" bldLvl="1" animBg="1" rev="0" advAuto="0" spid="1011" grpId="12"/>
      <p:bldP build="whole" bldLvl="1" animBg="1" rev="0" advAuto="0" spid="1013" grpId="22"/>
      <p:bldP build="whole" bldLvl="1" animBg="1" rev="0" advAuto="0" spid="1016" grpId="28"/>
      <p:bldP build="whole" bldLvl="1" animBg="1" rev="0" advAuto="0" spid="1005" grpId="17"/>
      <p:bldP build="whole" bldLvl="1" animBg="1" rev="0" advAuto="0" spid="1018" grpId="29"/>
      <p:bldP build="whole" bldLvl="1" animBg="1" rev="0" advAuto="0" spid="1010" grpId="3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Shape 10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Pipeline skeleton</a:t>
            </a:r>
          </a:p>
        </p:txBody>
      </p:sp>
      <p:sp>
        <p:nvSpPr>
          <p:cNvPr id="1034" name="Shape 1034"/>
          <p:cNvSpPr/>
          <p:nvPr>
            <p:ph type="body" sz="half" idx="1"/>
          </p:nvPr>
        </p:nvSpPr>
        <p:spPr>
          <a:xfrm>
            <a:off x="622300" y="1803400"/>
            <a:ext cx="10464800" cy="2863553"/>
          </a:xfrm>
          <a:prstGeom prst="rect">
            <a:avLst/>
          </a:prstGeom>
        </p:spPr>
        <p:txBody>
          <a:bodyPr/>
          <a:lstStyle/>
          <a:p>
            <a:pPr marL="990600" indent="-533400"/>
            <a:r>
              <a:t>Eager Skeleton was too eager</a:t>
            </a:r>
          </a:p>
          <a:p>
            <a:pPr lvl="1" marL="1371600"/>
            <a:r>
              <a:t>fragmentation faster than merger</a:t>
            </a:r>
          </a:p>
          <a:p>
            <a:pPr lvl="1" marL="1371600"/>
            <a:r>
              <a:t>leaves complete, building up large volume of data</a:t>
            </a:r>
          </a:p>
          <a:p>
            <a:pPr marL="990600" indent="-533400"/>
            <a:r>
              <a:t>Rate-limiting mechanism</a:t>
            </a:r>
          </a:p>
          <a:p>
            <a:pPr lvl="1" marL="1371600"/>
            <a:r>
              <a:t>delay fragmentation until pending mergers complete</a:t>
            </a:r>
          </a:p>
        </p:txBody>
      </p:sp>
      <p:sp>
        <p:nvSpPr>
          <p:cNvPr id="1035" name="Shape 1035"/>
          <p:cNvSpPr/>
          <p:nvPr/>
        </p:nvSpPr>
        <p:spPr>
          <a:xfrm>
            <a:off x="4908550" y="6082655"/>
            <a:ext cx="2622848" cy="2069803"/>
          </a:xfrm>
          <a:prstGeom prst="roundRect">
            <a:avLst>
              <a:gd name="adj" fmla="val 920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038" name="Group 1038"/>
          <p:cNvGrpSpPr/>
          <p:nvPr/>
        </p:nvGrpSpPr>
        <p:grpSpPr>
          <a:xfrm>
            <a:off x="5186744" y="6892925"/>
            <a:ext cx="148350" cy="565861"/>
            <a:chOff x="0" y="0"/>
            <a:chExt cx="148348" cy="565860"/>
          </a:xfrm>
        </p:grpSpPr>
        <p:sp>
          <p:nvSpPr>
            <p:cNvPr id="1036" name="Shape 1036"/>
            <p:cNvSpPr/>
            <p:nvPr/>
          </p:nvSpPr>
          <p:spPr>
            <a:xfrm>
              <a:off x="6063" y="0"/>
              <a:ext cx="142286" cy="54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89" y="0"/>
                  </a:moveTo>
                  <a:lnTo>
                    <a:pt x="0" y="10670"/>
                  </a:lnTo>
                  <a:lnTo>
                    <a:pt x="19639" y="10315"/>
                  </a:lnTo>
                  <a:cubicBezTo>
                    <a:pt x="17692" y="12196"/>
                    <a:pt x="15745" y="14077"/>
                    <a:pt x="13798" y="15958"/>
                  </a:cubicBezTo>
                  <a:cubicBezTo>
                    <a:pt x="12824" y="16898"/>
                    <a:pt x="11850" y="17838"/>
                    <a:pt x="10877" y="18779"/>
                  </a:cubicBezTo>
                  <a:cubicBezTo>
                    <a:pt x="9903" y="19719"/>
                    <a:pt x="8929" y="20660"/>
                    <a:pt x="7956" y="21600"/>
                  </a:cubicBezTo>
                  <a:lnTo>
                    <a:pt x="21600" y="20390"/>
                  </a:lnTo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37" name="Shape 1037"/>
            <p:cNvSpPr/>
            <p:nvPr/>
          </p:nvSpPr>
          <p:spPr>
            <a:xfrm rot="20400000">
              <a:off x="16606" y="464315"/>
              <a:ext cx="21532" cy="10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039" name="Shape 1039"/>
          <p:cNvSpPr/>
          <p:nvPr/>
        </p:nvSpPr>
        <p:spPr>
          <a:xfrm>
            <a:off x="686543" y="6082655"/>
            <a:ext cx="2622849" cy="2069803"/>
          </a:xfrm>
          <a:prstGeom prst="roundRect">
            <a:avLst>
              <a:gd name="adj" fmla="val 920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042" name="Group 1042"/>
          <p:cNvGrpSpPr/>
          <p:nvPr/>
        </p:nvGrpSpPr>
        <p:grpSpPr>
          <a:xfrm>
            <a:off x="5580520" y="6892925"/>
            <a:ext cx="148350" cy="565861"/>
            <a:chOff x="0" y="0"/>
            <a:chExt cx="148348" cy="565860"/>
          </a:xfrm>
        </p:grpSpPr>
        <p:sp>
          <p:nvSpPr>
            <p:cNvPr id="1040" name="Shape 1040"/>
            <p:cNvSpPr/>
            <p:nvPr/>
          </p:nvSpPr>
          <p:spPr>
            <a:xfrm>
              <a:off x="6063" y="0"/>
              <a:ext cx="142286" cy="54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89" y="0"/>
                  </a:moveTo>
                  <a:lnTo>
                    <a:pt x="0" y="10670"/>
                  </a:lnTo>
                  <a:lnTo>
                    <a:pt x="19639" y="10315"/>
                  </a:lnTo>
                  <a:cubicBezTo>
                    <a:pt x="17692" y="12196"/>
                    <a:pt x="15745" y="14077"/>
                    <a:pt x="13798" y="15958"/>
                  </a:cubicBezTo>
                  <a:cubicBezTo>
                    <a:pt x="12824" y="16898"/>
                    <a:pt x="11850" y="17838"/>
                    <a:pt x="10877" y="18779"/>
                  </a:cubicBezTo>
                  <a:cubicBezTo>
                    <a:pt x="9903" y="19719"/>
                    <a:pt x="8929" y="20660"/>
                    <a:pt x="7956" y="21600"/>
                  </a:cubicBezTo>
                  <a:lnTo>
                    <a:pt x="21600" y="20390"/>
                  </a:lnTo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41" name="Shape 1041"/>
            <p:cNvSpPr/>
            <p:nvPr/>
          </p:nvSpPr>
          <p:spPr>
            <a:xfrm rot="20400000">
              <a:off x="16606" y="464315"/>
              <a:ext cx="21532" cy="10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1045" name="Group 1045"/>
          <p:cNvGrpSpPr/>
          <p:nvPr/>
        </p:nvGrpSpPr>
        <p:grpSpPr>
          <a:xfrm>
            <a:off x="5974297" y="6892925"/>
            <a:ext cx="148350" cy="565861"/>
            <a:chOff x="0" y="0"/>
            <a:chExt cx="148348" cy="565860"/>
          </a:xfrm>
        </p:grpSpPr>
        <p:sp>
          <p:nvSpPr>
            <p:cNvPr id="1043" name="Shape 1043"/>
            <p:cNvSpPr/>
            <p:nvPr/>
          </p:nvSpPr>
          <p:spPr>
            <a:xfrm>
              <a:off x="6063" y="0"/>
              <a:ext cx="142286" cy="543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289" y="0"/>
                  </a:moveTo>
                  <a:lnTo>
                    <a:pt x="0" y="10670"/>
                  </a:lnTo>
                  <a:lnTo>
                    <a:pt x="19639" y="10315"/>
                  </a:lnTo>
                  <a:cubicBezTo>
                    <a:pt x="17692" y="12196"/>
                    <a:pt x="15745" y="14077"/>
                    <a:pt x="13798" y="15958"/>
                  </a:cubicBezTo>
                  <a:cubicBezTo>
                    <a:pt x="12824" y="16898"/>
                    <a:pt x="11850" y="17838"/>
                    <a:pt x="10877" y="18779"/>
                  </a:cubicBezTo>
                  <a:cubicBezTo>
                    <a:pt x="9903" y="19719"/>
                    <a:pt x="8929" y="20660"/>
                    <a:pt x="7956" y="21600"/>
                  </a:cubicBezTo>
                  <a:lnTo>
                    <a:pt x="21600" y="20390"/>
                  </a:lnTo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44" name="Shape 1044"/>
            <p:cNvSpPr/>
            <p:nvPr/>
          </p:nvSpPr>
          <p:spPr>
            <a:xfrm rot="20400000">
              <a:off x="16606" y="464315"/>
              <a:ext cx="21532" cy="1009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046" name="Shape 1046"/>
          <p:cNvSpPr/>
          <p:nvPr/>
        </p:nvSpPr>
        <p:spPr>
          <a:xfrm>
            <a:off x="9148063" y="6082655"/>
            <a:ext cx="2622848" cy="2069803"/>
          </a:xfrm>
          <a:prstGeom prst="roundRect">
            <a:avLst>
              <a:gd name="adj" fmla="val 9204"/>
            </a:avLst>
          </a:prstGeom>
          <a:ln w="25400">
            <a:solidFill>
              <a:srgbClr val="85888D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47" name="Shape 1047"/>
          <p:cNvSpPr/>
          <p:nvPr/>
        </p:nvSpPr>
        <p:spPr>
          <a:xfrm>
            <a:off x="5424939" y="6153150"/>
            <a:ext cx="172313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Compute JCN</a:t>
            </a:r>
          </a:p>
        </p:txBody>
      </p:sp>
      <p:sp>
        <p:nvSpPr>
          <p:cNvPr id="1048" name="Shape 1048"/>
          <p:cNvSpPr/>
          <p:nvPr/>
        </p:nvSpPr>
        <p:spPr>
          <a:xfrm>
            <a:off x="638520" y="6070600"/>
            <a:ext cx="2716620" cy="825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3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Create </a:t>
            </a:r>
          </a:p>
          <a:p>
            <a:pPr>
              <a:defRPr sz="23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Subproblem Stream</a:t>
            </a:r>
          </a:p>
        </p:txBody>
      </p:sp>
      <p:sp>
        <p:nvSpPr>
          <p:cNvPr id="1049" name="Shape 1049"/>
          <p:cNvSpPr/>
          <p:nvPr/>
        </p:nvSpPr>
        <p:spPr>
          <a:xfrm>
            <a:off x="10035437" y="6153150"/>
            <a:ext cx="848107" cy="40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Merge</a:t>
            </a:r>
          </a:p>
        </p:txBody>
      </p:sp>
      <p:sp>
        <p:nvSpPr>
          <p:cNvPr id="1050" name="Shape 1050"/>
          <p:cNvSpPr/>
          <p:nvPr/>
        </p:nvSpPr>
        <p:spPr>
          <a:xfrm>
            <a:off x="1100087" y="7378799"/>
            <a:ext cx="223938" cy="680939"/>
          </a:xfrm>
          <a:prstGeom prst="rect">
            <a:avLst/>
          </a:prstGeom>
          <a:solidFill>
            <a:schemeClr val="accent3">
              <a:satOff val="18648"/>
              <a:lumOff val="5971"/>
            </a:schemeClr>
          </a:soli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51" name="Shape 1051"/>
          <p:cNvSpPr/>
          <p:nvPr/>
        </p:nvSpPr>
        <p:spPr>
          <a:xfrm>
            <a:off x="1321543" y="7378799"/>
            <a:ext cx="223938" cy="680939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52" name="Shape 1052"/>
          <p:cNvSpPr/>
          <p:nvPr/>
        </p:nvSpPr>
        <p:spPr>
          <a:xfrm>
            <a:off x="1524743" y="7378799"/>
            <a:ext cx="223938" cy="680939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53" name="Shape 1053"/>
          <p:cNvSpPr/>
          <p:nvPr/>
        </p:nvSpPr>
        <p:spPr>
          <a:xfrm>
            <a:off x="1740643" y="7378799"/>
            <a:ext cx="223938" cy="680939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54" name="Shape 1054"/>
          <p:cNvSpPr/>
          <p:nvPr/>
        </p:nvSpPr>
        <p:spPr>
          <a:xfrm>
            <a:off x="1956543" y="7378799"/>
            <a:ext cx="223938" cy="680939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55" name="Shape 1055"/>
          <p:cNvSpPr/>
          <p:nvPr/>
        </p:nvSpPr>
        <p:spPr>
          <a:xfrm>
            <a:off x="3318374" y="7117556"/>
            <a:ext cx="1610243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056" name="Shape 1056"/>
          <p:cNvSpPr/>
          <p:nvPr/>
        </p:nvSpPr>
        <p:spPr>
          <a:xfrm>
            <a:off x="7534774" y="7117556"/>
            <a:ext cx="1610243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grpSp>
        <p:nvGrpSpPr>
          <p:cNvPr id="1064" name="Group 1064"/>
          <p:cNvGrpSpPr/>
          <p:nvPr/>
        </p:nvGrpSpPr>
        <p:grpSpPr>
          <a:xfrm>
            <a:off x="7653328" y="7314009"/>
            <a:ext cx="416691" cy="369335"/>
            <a:chOff x="0" y="0"/>
            <a:chExt cx="416690" cy="369333"/>
          </a:xfrm>
        </p:grpSpPr>
        <p:sp>
          <p:nvSpPr>
            <p:cNvPr id="1057" name="Shape 1057"/>
            <p:cNvSpPr/>
            <p:nvPr/>
          </p:nvSpPr>
          <p:spPr>
            <a:xfrm flipH="1" flipV="1">
              <a:off x="236195" y="59425"/>
              <a:ext cx="132529" cy="229547"/>
            </a:xfrm>
            <a:prstGeom prst="line">
              <a:avLst/>
            </a:prstGeom>
            <a:noFill/>
            <a:ln w="25400" cap="flat">
              <a:solidFill>
                <a:srgbClr val="1A931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063" name="Group 1063"/>
            <p:cNvGrpSpPr/>
            <p:nvPr/>
          </p:nvGrpSpPr>
          <p:grpSpPr>
            <a:xfrm>
              <a:off x="0" y="0"/>
              <a:ext cx="416691" cy="369334"/>
              <a:chOff x="0" y="0"/>
              <a:chExt cx="416690" cy="369333"/>
            </a:xfrm>
          </p:grpSpPr>
          <p:sp>
            <p:nvSpPr>
              <p:cNvPr id="1058" name="Shape 1058"/>
              <p:cNvSpPr/>
              <p:nvPr/>
            </p:nvSpPr>
            <p:spPr>
              <a:xfrm>
                <a:off x="162260" y="0"/>
                <a:ext cx="98490" cy="98490"/>
              </a:xfrm>
              <a:prstGeom prst="ellipse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12700" dir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0" y="270844"/>
                <a:ext cx="98489" cy="98490"/>
              </a:xfrm>
              <a:prstGeom prst="ellipse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12700" dir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60" name="Shape 1060"/>
              <p:cNvSpPr/>
              <p:nvPr/>
            </p:nvSpPr>
            <p:spPr>
              <a:xfrm>
                <a:off x="318201" y="270844"/>
                <a:ext cx="98490" cy="98490"/>
              </a:xfrm>
              <a:prstGeom prst="ellipse">
                <a:avLst/>
              </a:prstGeom>
              <a:blipFill rotWithShape="1">
                <a:blip r:embed="rId3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50800" dist="12700" dir="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061" name="Shape 1061"/>
              <p:cNvSpPr/>
              <p:nvPr/>
            </p:nvSpPr>
            <p:spPr>
              <a:xfrm flipV="1">
                <a:off x="72300" y="52231"/>
                <a:ext cx="132530" cy="229547"/>
              </a:xfrm>
              <a:prstGeom prst="line">
                <a:avLst/>
              </a:prstGeom>
              <a:noFill/>
              <a:ln w="25400" cap="flat">
                <a:solidFill>
                  <a:srgbClr val="1A931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102361" y="316998"/>
                <a:ext cx="240194" cy="1"/>
              </a:xfrm>
              <a:prstGeom prst="line">
                <a:avLst/>
              </a:prstGeom>
              <a:noFill/>
              <a:ln w="25400" cap="flat">
                <a:solidFill>
                  <a:srgbClr val="1A931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</p:grpSp>
      <p:grpSp>
        <p:nvGrpSpPr>
          <p:cNvPr id="1072" name="Group 1072"/>
          <p:cNvGrpSpPr/>
          <p:nvPr/>
        </p:nvGrpSpPr>
        <p:grpSpPr>
          <a:xfrm>
            <a:off x="8221067" y="7284160"/>
            <a:ext cx="489683" cy="565862"/>
            <a:chOff x="0" y="0"/>
            <a:chExt cx="489682" cy="565860"/>
          </a:xfrm>
        </p:grpSpPr>
        <p:sp>
          <p:nvSpPr>
            <p:cNvPr id="1065" name="Shape 1065"/>
            <p:cNvSpPr/>
            <p:nvPr/>
          </p:nvSpPr>
          <p:spPr>
            <a:xfrm>
              <a:off x="7073" y="0"/>
              <a:ext cx="84880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66" name="Shape 1066"/>
            <p:cNvSpPr/>
            <p:nvPr/>
          </p:nvSpPr>
          <p:spPr>
            <a:xfrm>
              <a:off x="0" y="480981"/>
              <a:ext cx="84880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67" name="Shape 1067"/>
            <p:cNvSpPr/>
            <p:nvPr/>
          </p:nvSpPr>
          <p:spPr>
            <a:xfrm>
              <a:off x="404802" y="239159"/>
              <a:ext cx="84881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68" name="Shape 1068"/>
            <p:cNvSpPr/>
            <p:nvPr/>
          </p:nvSpPr>
          <p:spPr>
            <a:xfrm>
              <a:off x="134391" y="240490"/>
              <a:ext cx="84881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069" name="Shape 1069"/>
            <p:cNvSpPr/>
            <p:nvPr/>
          </p:nvSpPr>
          <p:spPr>
            <a:xfrm flipV="1">
              <a:off x="63936" y="310620"/>
              <a:ext cx="103799" cy="179784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70" name="Shape 1070"/>
            <p:cNvSpPr/>
            <p:nvPr/>
          </p:nvSpPr>
          <p:spPr>
            <a:xfrm flipH="1" flipV="1">
              <a:off x="71010" y="77203"/>
              <a:ext cx="103798" cy="179784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071" name="Shape 1071"/>
            <p:cNvSpPr/>
            <p:nvPr/>
          </p:nvSpPr>
          <p:spPr>
            <a:xfrm>
              <a:off x="217976" y="281598"/>
              <a:ext cx="188122" cy="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073" name="Shape 1073"/>
          <p:cNvSpPr/>
          <p:nvPr/>
        </p:nvSpPr>
        <p:spPr>
          <a:xfrm>
            <a:off x="952500" y="7687518"/>
            <a:ext cx="63500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74" name="Shape 1074"/>
          <p:cNvSpPr/>
          <p:nvPr/>
        </p:nvSpPr>
        <p:spPr>
          <a:xfrm>
            <a:off x="741460" y="7687518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075" name="Shape 1075"/>
          <p:cNvSpPr/>
          <p:nvPr/>
        </p:nvSpPr>
        <p:spPr>
          <a:xfrm>
            <a:off x="846980" y="7687518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91528 -0.024022" origin="layout" pathEditMode="relative">
                                      <p:cBhvr>
                                        <p:cTn id="6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76128 -0.023631" origin="layout" pathEditMode="relative">
                                      <p:cBhvr>
                                        <p:cTn id="9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32" presetID="4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4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path" nodeType="with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91528 -0.024022 L 0.244627 0.008901" origin="layout" pathEditMode="relative">
                                      <p:cBhvr>
                                        <p:cTn id="17" dur="1000" fill="hold"/>
                                        <p:tgtEl>
                                          <p:spTgt spid="10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path" nodeType="with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58707 -0.023066" origin="layout" pathEditMode="relative">
                                      <p:cBhvr>
                                        <p:cTn id="20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32" presetID="4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25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path" nodeType="withEffect" presetSubtype="0" presetID="-1" grpId="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76128 -0.023631 L 0.292204 0.008306" origin="layout" pathEditMode="relative">
                                      <p:cBhvr>
                                        <p:cTn id="28" dur="1000" fill="hold"/>
                                        <p:tgtEl>
                                          <p:spTgt spid="1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32" presetID="4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33" dur="10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path" nodeType="withEffect" presetSubtype="0" presetID="-1" grpId="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58707 -0.023066 L 0.337540 0.009707" origin="layout" pathEditMode="relative">
                                      <p:cBhvr>
                                        <p:cTn id="36" dur="1000" fill="hold"/>
                                        <p:tgtEl>
                                          <p:spTgt spid="1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xit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32" presetID="4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44" dur="10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path" nodeType="afterEffect" presetSubtype="0" presetID="-1" grpId="1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220406 -0.022563" origin="layout" pathEditMode="relative">
                                      <p:cBhvr>
                                        <p:cTn id="47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clickEffect" presetSubtype="0" presetID="-1" grpId="1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84704 0.020569" origin="layout" pathEditMode="relative">
                                      <p:cBhvr>
                                        <p:cTn id="51" dur="1000" fill="hold"/>
                                        <p:tgtEl>
                                          <p:spTgt spid="10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afterEffect" presetSubtype="0" presetID="-1" grpId="1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220406 -0.022563 L 0.295221 0.009781" origin="layout" pathEditMode="relative">
                                      <p:cBhvr>
                                        <p:cTn id="54" dur="1000" fill="hold"/>
                                        <p:tgtEl>
                                          <p:spTgt spid="1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Class="exit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Class="entr" nodeType="afterEffect" presetSubtype="32" presetID="4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61" dur="1000"/>
                                        <p:tgtEl>
                                          <p:spTgt spid="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path" nodeType="afterEffect" presetSubtype="0" presetID="-1" grpId="1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97624 -0.023066" origin="layout" pathEditMode="relative">
                                      <p:cBhvr>
                                        <p:cTn id="64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path" nodeType="clickEffect" presetSubtype="0" presetID="-1" grpId="1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197624 -0.023066 L 0.371376 0.009018" origin="layout" pathEditMode="relative">
                                      <p:cBhvr>
                                        <p:cTn id="68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path" nodeType="withEffect" presetSubtype="0" presetID="-1" grpId="1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65502 0.025838" origin="layout" pathEditMode="relative">
                                      <p:cBhvr>
                                        <p:cTn id="71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mph" nodeType="afterEffect" presetSubtype="0" presetID="8" grpId="2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399999">
                                      <p:cBhvr>
                                        <p:cTn id="74" dur="10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38" grpId="3"/>
      <p:bldP build="whole" bldLvl="1" animBg="1" rev="0" advAuto="0" spid="1054" grpId="10"/>
      <p:bldP build="whole" bldLvl="1" animBg="1" rev="0" advAuto="0" spid="1045" grpId="8"/>
      <p:bldP build="whole" bldLvl="1" animBg="1" rev="0" advAuto="0" spid="1052" grpId="15"/>
      <p:bldP build="whole" bldLvl="1" animBg="1" rev="0" advAuto="0" spid="1072" grpId="11"/>
      <p:bldP build="whole" bldLvl="1" animBg="1" rev="0" advAuto="0" spid="1064" grpId="16"/>
      <p:bldP build="whole" bldLvl="1" animBg="1" rev="0" advAuto="0" spid="1042" grpId="6"/>
      <p:bldP build="whole" bldLvl="1" animBg="1" rev="0" advAuto="0" spid="1064" grpId="2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Shape 10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Parallel Performance</a:t>
            </a:r>
          </a:p>
        </p:txBody>
      </p:sp>
      <p:pic>
        <p:nvPicPr>
          <p:cNvPr id="1078" name="sw2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304" y="1685926"/>
            <a:ext cx="4397375" cy="29983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9" name="sw4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55808" y="1663032"/>
            <a:ext cx="4596219" cy="313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0" name="sw8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453215" y="1673226"/>
            <a:ext cx="4596218" cy="3133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1" name="totMemSkel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22400" y="5196425"/>
            <a:ext cx="4999163" cy="34086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2" name="maxResSkel4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802301" y="5328408"/>
            <a:ext cx="4999163" cy="3408700"/>
          </a:xfrm>
          <a:prstGeom prst="rect">
            <a:avLst/>
          </a:prstGeom>
          <a:ln w="12700">
            <a:miter lim="400000"/>
          </a:ln>
        </p:spPr>
      </p:pic>
      <p:sp>
        <p:nvSpPr>
          <p:cNvPr id="1083" name="Shape 1083"/>
          <p:cNvSpPr/>
          <p:nvPr/>
        </p:nvSpPr>
        <p:spPr>
          <a:xfrm>
            <a:off x="1992665" y="8761555"/>
            <a:ext cx="3757033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Total Memory Allocation</a:t>
            </a:r>
          </a:p>
        </p:txBody>
      </p:sp>
      <p:sp>
        <p:nvSpPr>
          <p:cNvPr id="1084" name="Shape 1084"/>
          <p:cNvSpPr/>
          <p:nvPr/>
        </p:nvSpPr>
        <p:spPr>
          <a:xfrm>
            <a:off x="7331629" y="8710755"/>
            <a:ext cx="4651706" cy="523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r>
              <a:t>Maximum Memory Residency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Distributed-memory parallelism</a:t>
            </a:r>
          </a:p>
        </p:txBody>
      </p:sp>
      <p:sp>
        <p:nvSpPr>
          <p:cNvPr id="1087" name="Shape 1087"/>
          <p:cNvSpPr/>
          <p:nvPr>
            <p:ph type="body" idx="1"/>
          </p:nvPr>
        </p:nvSpPr>
        <p:spPr>
          <a:xfrm>
            <a:off x="622300" y="1803400"/>
            <a:ext cx="10464800" cy="7552780"/>
          </a:xfrm>
          <a:prstGeom prst="rect">
            <a:avLst/>
          </a:prstGeom>
        </p:spPr>
        <p:txBody>
          <a:bodyPr/>
          <a:lstStyle/>
          <a:p>
            <a:pPr/>
            <a:r>
              <a:t>Why?</a:t>
            </a:r>
          </a:p>
          <a:p>
            <a:pPr lvl="1">
              <a:spcBef>
                <a:spcPts val="800"/>
              </a:spcBef>
              <a:defRPr sz="2000"/>
            </a:pPr>
            <a:r>
              <a:t>massive simulations</a:t>
            </a:r>
          </a:p>
          <a:p>
            <a:pPr lvl="1">
              <a:spcBef>
                <a:spcPts val="800"/>
              </a:spcBef>
              <a:defRPr sz="2000"/>
            </a:pPr>
            <a:r>
              <a:t>e.g. PB-scale combustion studies at SCI (Utah) and LBL</a:t>
            </a:r>
          </a:p>
          <a:p>
            <a:pPr/>
            <a:r>
              <a:t>Distributed topology</a:t>
            </a:r>
          </a:p>
          <a:p>
            <a:pPr lvl="1">
              <a:defRPr sz="2000"/>
            </a:pPr>
            <a:r>
              <a:t>Distributed merge/contour tree implementations [on Cray]</a:t>
            </a:r>
            <a:br/>
            <a:r>
              <a:t>(Morozov &amp; Weber, 2013)</a:t>
            </a:r>
          </a:p>
          <a:p>
            <a:pPr lvl="1">
              <a:defRPr sz="2000"/>
            </a:pPr>
            <a:r>
              <a:t>Partial trees are distributed across nodes</a:t>
            </a:r>
          </a:p>
          <a:p>
            <a:pPr/>
            <a:r>
              <a:t>Platform</a:t>
            </a:r>
          </a:p>
          <a:p>
            <a:pPr lvl="1">
              <a:spcBef>
                <a:spcPts val="800"/>
              </a:spcBef>
              <a:defRPr sz="2000"/>
            </a:pPr>
            <a:r>
              <a:t>ARC1: cluster built on 32-core nodes</a:t>
            </a:r>
          </a:p>
          <a:p>
            <a:pPr lvl="1">
              <a:spcBef>
                <a:spcPts val="800"/>
              </a:spcBef>
              <a:defRPr sz="2000"/>
            </a:pPr>
            <a:r>
              <a:t>Using Eden, a distributed-memory fork of GHC</a:t>
            </a:r>
          </a:p>
          <a:p>
            <a:pPr lvl="1">
              <a:spcBef>
                <a:spcPts val="800"/>
              </a:spcBef>
              <a:defRPr sz="2000"/>
            </a:pPr>
            <a:r>
              <a:t>Eden Trace-Viewer: similar to threadscope, currently less information</a:t>
            </a:r>
          </a:p>
          <a:p>
            <a:pPr/>
            <a:r>
              <a:t>Starting point: three </a:t>
            </a:r>
            <a:r>
              <a:rPr i="1"/>
              <a:t>Eden</a:t>
            </a:r>
            <a:r>
              <a:t> skeletons</a:t>
            </a:r>
          </a:p>
          <a:p>
            <a:pPr lvl="1">
              <a:spcBef>
                <a:spcPts val="800"/>
              </a:spcBef>
              <a:defRPr sz="2000"/>
            </a:pPr>
            <a:r>
              <a:t>parallel map-reduce (disMapReduce)</a:t>
            </a:r>
          </a:p>
          <a:p>
            <a:pPr lvl="1">
              <a:spcBef>
                <a:spcPts val="800"/>
              </a:spcBef>
              <a:defRPr sz="2000"/>
            </a:pPr>
            <a:r>
              <a:t>distributed divide-and-conquer (disDC)</a:t>
            </a:r>
          </a:p>
          <a:p>
            <a:pPr lvl="1">
              <a:spcBef>
                <a:spcPts val="800"/>
              </a:spcBef>
              <a:defRPr sz="2000"/>
            </a:pPr>
            <a:r>
              <a:t>workpool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Shape 10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Eden language</a:t>
            </a:r>
          </a:p>
        </p:txBody>
      </p:sp>
      <p:sp>
        <p:nvSpPr>
          <p:cNvPr id="1090" name="Shape 1090"/>
          <p:cNvSpPr/>
          <p:nvPr>
            <p:ph type="body" idx="1"/>
          </p:nvPr>
        </p:nvSpPr>
        <p:spPr>
          <a:xfrm>
            <a:off x="645079" y="1818273"/>
            <a:ext cx="11714642" cy="7789508"/>
          </a:xfrm>
          <a:prstGeom prst="rect">
            <a:avLst/>
          </a:prstGeom>
        </p:spPr>
        <p:txBody>
          <a:bodyPr/>
          <a:lstStyle/>
          <a:p>
            <a:pPr/>
            <a:r>
              <a:t>Eden primitive constructs:  </a:t>
            </a:r>
          </a:p>
          <a:p>
            <a:pPr lvl="2" marL="0" indent="457200">
              <a:spcBef>
                <a:spcPts val="2400"/>
              </a:spcBef>
              <a:buSzTx/>
              <a:buNone/>
              <a:defRPr sz="2300">
                <a:latin typeface="Courier"/>
                <a:ea typeface="Courier"/>
                <a:cs typeface="Courier"/>
                <a:sym typeface="Courier"/>
              </a:defRPr>
            </a:pPr>
            <a:r>
              <a:t>class Trans a where ...</a:t>
            </a:r>
          </a:p>
          <a:p>
            <a:pPr lvl="2" marL="0" indent="457200">
              <a:spcBef>
                <a:spcPts val="2400"/>
              </a:spcBef>
              <a:buSzTx/>
              <a:buNone/>
              <a:defRPr sz="2300"/>
            </a:pPr>
            <a:r>
              <a:rPr>
                <a:latin typeface="Courier"/>
                <a:ea typeface="Courier"/>
                <a:cs typeface="Courier"/>
                <a:sym typeface="Courier"/>
              </a:rPr>
              <a:t>process :: (Trans a, Trans b) =&gt; (a -&gt; b) -&gt; Process a b</a:t>
            </a:r>
            <a:endParaRPr>
              <a:latin typeface="Courier"/>
              <a:ea typeface="Courier"/>
              <a:cs typeface="Courier"/>
              <a:sym typeface="Courier"/>
            </a:endParaRPr>
          </a:p>
          <a:p>
            <a:pPr lvl="2" marL="0" indent="457200">
              <a:buSzTx/>
              <a:buNone/>
            </a:pPr>
            <a:r>
              <a:rPr sz="2300">
                <a:latin typeface="Courier"/>
                <a:ea typeface="Courier"/>
                <a:cs typeface="Courier"/>
                <a:sym typeface="Courier"/>
              </a:rPr>
              <a:t>(#) :: (Trans a, Trans b) =&gt; Process a b -&gt; a -&gt; b </a:t>
            </a:r>
            <a:br>
              <a:rPr sz="2000">
                <a:latin typeface="Courier"/>
                <a:ea typeface="Courier"/>
                <a:cs typeface="Courier"/>
                <a:sym typeface="Courier"/>
              </a:rPr>
            </a:br>
          </a:p>
          <a:p>
            <a:pPr>
              <a:spcBef>
                <a:spcPts val="3600"/>
              </a:spcBef>
            </a:pPr>
            <a:r>
              <a:t>Eden’s RTS  extends the GHC runtime system:</a:t>
            </a:r>
          </a:p>
          <a:p>
            <a:pPr lvl="1"/>
            <a:r>
              <a:t>process creation (strict)</a:t>
            </a:r>
          </a:p>
          <a:p>
            <a:pPr lvl="1"/>
            <a:r>
              <a:t>task placement</a:t>
            </a:r>
          </a:p>
          <a:p>
            <a:pPr lvl="1"/>
            <a:r>
              <a:t>synchronisation</a:t>
            </a:r>
          </a:p>
          <a:p>
            <a:pPr lvl="1"/>
            <a:r>
              <a:t>data communication </a:t>
            </a:r>
          </a:p>
          <a:p>
            <a:pPr lvl="2" marL="1257300" indent="-342900"/>
            <a:r>
              <a:t>implicit parent-child channels</a:t>
            </a:r>
          </a:p>
          <a:p>
            <a:pPr lvl="2" marL="1257300" indent="-342900"/>
            <a:r>
              <a:t>explicit creation and use of dynamic channels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Shape 109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Eden skeletons</a:t>
            </a:r>
          </a:p>
        </p:txBody>
      </p:sp>
      <p:sp>
        <p:nvSpPr>
          <p:cNvPr id="1093" name="Shape 1093"/>
          <p:cNvSpPr/>
          <p:nvPr>
            <p:ph type="body" idx="1"/>
          </p:nvPr>
        </p:nvSpPr>
        <p:spPr>
          <a:xfrm>
            <a:off x="622300" y="1803400"/>
            <a:ext cx="11591925" cy="7138095"/>
          </a:xfrm>
          <a:prstGeom prst="rect">
            <a:avLst/>
          </a:prstGeom>
        </p:spPr>
        <p:txBody>
          <a:bodyPr/>
          <a:lstStyle/>
          <a:p>
            <a:pPr/>
            <a:r>
              <a:t>Map-reduce:</a:t>
            </a:r>
          </a:p>
          <a:p>
            <a:pPr marL="0" indent="0">
              <a:spcBef>
                <a:spcPts val="2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map :: (a -&gt; b) -&gt; [a] -&gt; [b]</a:t>
            </a:r>
          </a:p>
          <a:p>
            <a:pPr marL="0" indent="0">
              <a:spcBef>
                <a:spcPts val="19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foldr :: (b -&gt; c -&gt; c) -&gt; c -&gt; [b] -&gt; c</a:t>
            </a:r>
          </a:p>
          <a:p>
            <a:pPr marL="0" indent="0">
              <a:spcBef>
                <a:spcPts val="19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mapRedr :: (b -&gt; c -&gt; c) -&gt; c -&gt; (a -&gt; b) -&gt; [a] -&gt; c</a:t>
            </a:r>
          </a:p>
          <a:p>
            <a:pPr marL="0" indent="0">
              <a:spcBef>
                <a:spcPts val="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mapRedr rf e mf = (foldr rf e) . (map mf)</a:t>
            </a:r>
          </a:p>
          <a:p>
            <a:pPr/>
            <a:r>
              <a:t>Distributed map-reduce:</a:t>
            </a:r>
          </a:p>
          <a:p>
            <a:pPr marL="0" indent="0">
              <a:spcBef>
                <a:spcPts val="28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disMap :: (Trans a, Trans b) -&gt; (a -&gt; b) -&gt; [a] -&gt; [b]</a:t>
            </a:r>
          </a:p>
          <a:p>
            <a:pPr marL="0" indent="0">
              <a:spcBef>
                <a:spcPts val="12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disMapRedr :: (Trans a, Trans b) =&gt; (b -&gt; b -&gt; b) -&gt; b -&gt; (a -&gt; b)-&gt;[a] -&gt; b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disMapRedr rf e mf xs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| noPe == 1 = mapRedr g e f xs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| otherwise = (foldr rf e) 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. (disMap (disMapRedr rf e mf)) </a:t>
            </a:r>
          </a:p>
          <a:p>
            <a:pPr marL="0" indent="0">
              <a:spcBef>
                <a:spcPts val="400"/>
              </a:spcBef>
              <a:buSzTx/>
              <a:buNone/>
              <a:defRPr sz="1800">
                <a:latin typeface="Courier"/>
                <a:ea typeface="Courier"/>
                <a:cs typeface="Courier"/>
                <a:sym typeface="Courier"/>
              </a:defRPr>
            </a:pPr>
            <a:r>
              <a:t>                . (splitIntoN noPe) $ xs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Experimental Platform </a:t>
            </a:r>
          </a:p>
        </p:txBody>
      </p:sp>
      <p:sp>
        <p:nvSpPr>
          <p:cNvPr id="1096" name="Shape 1096"/>
          <p:cNvSpPr/>
          <p:nvPr>
            <p:ph type="body" sz="quarter" idx="1"/>
          </p:nvPr>
        </p:nvSpPr>
        <p:spPr>
          <a:xfrm>
            <a:off x="546100" y="1902387"/>
            <a:ext cx="10464800" cy="656531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b="0"/>
              <a:t>ARC2 : One of the HPC clusters at University of Leeds</a:t>
            </a:r>
          </a:p>
        </p:txBody>
      </p:sp>
      <p:graphicFrame>
        <p:nvGraphicFramePr>
          <p:cNvPr id="1097" name="Table 1097"/>
          <p:cNvGraphicFramePr/>
          <p:nvPr/>
        </p:nvGraphicFramePr>
        <p:xfrm>
          <a:off x="584516" y="2701001"/>
          <a:ext cx="11291972" cy="64926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{2708684C-4D16-4618-839F-0558EEFCDFE6}</a:tableStyleId>
              </a:tblPr>
              <a:tblGrid>
                <a:gridCol w="2931504"/>
                <a:gridCol w="8360465"/>
              </a:tblGrid>
              <a:tr h="3120979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solidFill>
                            <a:srgbClr val="FFFFFF"/>
                          </a:solidFill>
                          <a:sym typeface="Helvetica Light"/>
                        </a:rPr>
                        <a:t>Compute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6464B4"/>
                      </a:solidFill>
                      <a:miter lim="400000"/>
                    </a:lnL>
                    <a:lnR w="38100">
                      <a:solidFill>
                        <a:srgbClr val="6464B4"/>
                      </a:solidFill>
                      <a:miter lim="400000"/>
                    </a:lnR>
                    <a:lnT w="38100">
                      <a:solidFill>
                        <a:srgbClr val="6464B4"/>
                      </a:solidFill>
                      <a:miter lim="400000"/>
                    </a:lnT>
                    <a:lnB w="38100">
                      <a:solidFill>
                        <a:srgbClr val="6464B4"/>
                      </a:solidFill>
                      <a:miter lim="400000"/>
                    </a:lnB>
                    <a:gradFill flip="none" rotWithShape="1">
                      <a:gsLst>
                        <a:gs pos="0">
                          <a:srgbClr val="415EC0"/>
                        </a:gs>
                        <a:gs pos="100000">
                          <a:srgbClr val="53567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10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t>3040 cores</a:t>
                      </a:r>
                    </a:p>
                    <a:p>
                      <a:pPr marL="241300" indent="-228600" algn="l" defTabSz="914400">
                        <a:spcBef>
                          <a:spcPts val="10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t>Each Node has  </a:t>
                      </a:r>
                    </a:p>
                    <a:p>
                      <a:pPr marL="688086" indent="-230886" algn="l" defTabSz="914400">
                        <a:spcBef>
                          <a:spcPts val="10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rPr i="1"/>
                        <a:t>A </a:t>
                      </a:r>
                      <a:r>
                        <a:rPr b="1" i="1"/>
                        <a:t>dual</a:t>
                      </a:r>
                      <a:r>
                        <a:rPr i="1"/>
                        <a:t> </a:t>
                      </a:r>
                      <a:r>
                        <a:t>socket with 2.6GHz </a:t>
                      </a:r>
                      <a:r>
                        <a:rPr b="1" i="1"/>
                        <a:t>8-core</a:t>
                      </a:r>
                      <a:r>
                        <a:t> Intel E5-2670 processors</a:t>
                      </a:r>
                    </a:p>
                    <a:p>
                      <a:pPr marL="688086" indent="-230886" algn="l" defTabSz="914400">
                        <a:spcBef>
                          <a:spcPts val="10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rPr b="1" i="1"/>
                        <a:t>32GB</a:t>
                      </a:r>
                      <a:r>
                        <a:t> of </a:t>
                      </a:r>
                      <a:r>
                        <a:rPr i="1"/>
                        <a:t>DDR3 memory</a:t>
                      </a:r>
                      <a:r>
                        <a:t> </a:t>
                      </a:r>
                    </a:p>
                    <a:p>
                      <a:pPr marL="688086" indent="-230886" algn="l" defTabSz="914400">
                        <a:spcBef>
                          <a:spcPts val="10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rPr i="1"/>
                        <a:t>500 Gb</a:t>
                      </a:r>
                      <a:r>
                        <a:t> of </a:t>
                      </a:r>
                      <a:r>
                        <a:rPr i="1"/>
                        <a:t>local Hard drive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6464B4"/>
                      </a:solidFill>
                      <a:miter lim="400000"/>
                    </a:lnL>
                    <a:lnR w="38100">
                      <a:solidFill>
                        <a:srgbClr val="6464B4"/>
                      </a:solidFill>
                      <a:miter lim="400000"/>
                    </a:lnR>
                    <a:lnT w="38100">
                      <a:solidFill>
                        <a:srgbClr val="6464B4"/>
                      </a:solidFill>
                      <a:miter lim="400000"/>
                    </a:lnT>
                    <a:lnB w="38100">
                      <a:solidFill>
                        <a:srgbClr val="6464B4"/>
                      </a:solidFill>
                      <a:miter lim="400000"/>
                    </a:lnB>
                  </a:tcPr>
                </a:tc>
              </a:tr>
              <a:tr h="2003386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solidFill>
                            <a:srgbClr val="FFFFFF"/>
                          </a:solidFill>
                          <a:sym typeface="Helvetica Light"/>
                        </a:rPr>
                        <a:t>Storage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6464B4"/>
                      </a:solidFill>
                      <a:miter lim="400000"/>
                    </a:lnL>
                    <a:lnR w="38100">
                      <a:solidFill>
                        <a:srgbClr val="6464B4"/>
                      </a:solidFill>
                      <a:miter lim="400000"/>
                    </a:lnR>
                    <a:lnT w="38100">
                      <a:solidFill>
                        <a:srgbClr val="6464B4"/>
                      </a:solidFill>
                      <a:miter lim="400000"/>
                    </a:lnT>
                    <a:lnB w="38100">
                      <a:solidFill>
                        <a:srgbClr val="6464B4"/>
                      </a:solidFill>
                      <a:miter lim="400000"/>
                    </a:lnB>
                    <a:gradFill flip="none" rotWithShape="1">
                      <a:gsLst>
                        <a:gs pos="0">
                          <a:srgbClr val="415EC0"/>
                        </a:gs>
                        <a:gs pos="100000">
                          <a:srgbClr val="53567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12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rPr b="1" i="1"/>
                        <a:t>Lustre file system</a:t>
                      </a:r>
                      <a:r>
                        <a:t> </a:t>
                      </a:r>
                    </a:p>
                    <a:p>
                      <a:pPr marL="228600" indent="-228600" algn="l" defTabSz="914400">
                        <a:spcBef>
                          <a:spcPts val="12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rPr i="1"/>
                        <a:t>Delivering 4GB/s via the InfiniBand network</a:t>
                      </a:r>
                      <a:r>
                        <a:t> </a:t>
                      </a:r>
                    </a:p>
                    <a:p>
                      <a:pPr marL="228600" indent="-228600" algn="l" defTabSz="914400">
                        <a:spcBef>
                          <a:spcPts val="12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t>170TB  storage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6464B4"/>
                      </a:solidFill>
                      <a:miter lim="400000"/>
                    </a:lnL>
                    <a:lnR w="38100">
                      <a:solidFill>
                        <a:srgbClr val="6464B4"/>
                      </a:solidFill>
                      <a:miter lim="400000"/>
                    </a:lnR>
                    <a:lnT w="38100">
                      <a:solidFill>
                        <a:srgbClr val="6464B4"/>
                      </a:solidFill>
                      <a:miter lim="400000"/>
                    </a:lnT>
                    <a:lnB w="38100">
                      <a:solidFill>
                        <a:srgbClr val="6464B4"/>
                      </a:solidFill>
                      <a:miter lim="400000"/>
                    </a:lnB>
                  </a:tcPr>
                </a:tc>
              </a:tr>
              <a:tr h="1368233">
                <a:tc>
                  <a:txBody>
                    <a:bodyPr/>
                    <a:lstStyle/>
                    <a:p>
                      <a:pPr algn="l" defTabSz="914400"/>
                      <a:r>
                        <a:rPr sz="3200">
                          <a:solidFill>
                            <a:srgbClr val="FFFFFF"/>
                          </a:solidFill>
                          <a:sym typeface="Helvetica Light"/>
                        </a:rPr>
                        <a:t>Network 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6464B4"/>
                      </a:solidFill>
                      <a:miter lim="400000"/>
                    </a:lnL>
                    <a:lnR w="38100">
                      <a:solidFill>
                        <a:srgbClr val="6464B4"/>
                      </a:solidFill>
                      <a:miter lim="400000"/>
                    </a:lnR>
                    <a:lnT w="38100">
                      <a:solidFill>
                        <a:srgbClr val="6464B4"/>
                      </a:solidFill>
                      <a:miter lim="400000"/>
                    </a:lnT>
                    <a:lnB w="38100">
                      <a:solidFill>
                        <a:srgbClr val="6464B4"/>
                      </a:solidFill>
                      <a:miter lim="400000"/>
                    </a:lnB>
                    <a:gradFill flip="none" rotWithShape="1">
                      <a:gsLst>
                        <a:gs pos="0">
                          <a:srgbClr val="415EC0"/>
                        </a:gs>
                        <a:gs pos="100000">
                          <a:srgbClr val="535678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>
                        <a:spcBef>
                          <a:spcPts val="12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t>All user traffic data is transferred over </a:t>
                      </a:r>
                      <a:r>
                        <a:rPr b="1" i="1"/>
                        <a:t>InfiniBand</a:t>
                      </a:r>
                      <a:r>
                        <a:t> network</a:t>
                      </a:r>
                    </a:p>
                    <a:p>
                      <a:pPr marL="228600" indent="-228600" algn="l" defTabSz="914400">
                        <a:spcBef>
                          <a:spcPts val="1200"/>
                        </a:spcBef>
                        <a:buSzPct val="100000"/>
                        <a:buChar char="•"/>
                        <a:tabLst>
                          <a:tab pos="355600" algn="l"/>
                          <a:tab pos="711200" algn="l"/>
                          <a:tab pos="1066800" algn="l"/>
                          <a:tab pos="1422400" algn="l"/>
                          <a:tab pos="1778000" algn="l"/>
                          <a:tab pos="2133600" algn="l"/>
                          <a:tab pos="2489200" algn="l"/>
                          <a:tab pos="2844800" algn="l"/>
                          <a:tab pos="3200400" algn="l"/>
                          <a:tab pos="3556000" algn="l"/>
                          <a:tab pos="3911600" algn="l"/>
                          <a:tab pos="4267200" algn="l"/>
                        </a:tabLst>
                        <a:defRPr sz="2400">
                          <a:latin typeface="+mn-lt"/>
                          <a:ea typeface="+mn-ea"/>
                          <a:cs typeface="+mn-cs"/>
                          <a:sym typeface="Helvetica Neue"/>
                        </a:defRPr>
                      </a:pPr>
                      <a:r>
                        <a:t>Gigabit for management</a:t>
                      </a:r>
                    </a:p>
                  </a:txBody>
                  <a:tcPr marL="50800" marR="50800" marT="50800" marB="50800" anchor="t" anchorCtr="0" horzOverflow="overflow">
                    <a:lnL w="38100">
                      <a:solidFill>
                        <a:srgbClr val="6464B4"/>
                      </a:solidFill>
                      <a:miter lim="400000"/>
                    </a:lnL>
                    <a:lnR w="38100">
                      <a:solidFill>
                        <a:srgbClr val="6464B4"/>
                      </a:solidFill>
                      <a:miter lim="400000"/>
                    </a:lnR>
                    <a:lnT w="38100">
                      <a:solidFill>
                        <a:srgbClr val="6464B4"/>
                      </a:solidFill>
                      <a:miter lim="400000"/>
                    </a:lnT>
                    <a:lnB w="38100">
                      <a:solidFill>
                        <a:srgbClr val="6464B4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Shape 10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Distributed Divide and Conquer Skeleton</a:t>
            </a:r>
          </a:p>
        </p:txBody>
      </p:sp>
      <p:sp>
        <p:nvSpPr>
          <p:cNvPr id="1100" name="Shape 1100"/>
          <p:cNvSpPr/>
          <p:nvPr>
            <p:ph type="body" sz="quarter" idx="1"/>
          </p:nvPr>
        </p:nvSpPr>
        <p:spPr>
          <a:xfrm>
            <a:off x="431799" y="1552707"/>
            <a:ext cx="12039602" cy="1341135"/>
          </a:xfrm>
          <a:prstGeom prst="rect">
            <a:avLst/>
          </a:prstGeom>
        </p:spPr>
        <p:txBody>
          <a:bodyPr/>
          <a:lstStyle/>
          <a:p>
            <a:pPr/>
            <a:r>
              <a:t>The best performance on shared memory implementation </a:t>
            </a:r>
          </a:p>
        </p:txBody>
      </p:sp>
      <p:sp>
        <p:nvSpPr>
          <p:cNvPr id="1101" name="Shape 1101"/>
          <p:cNvSpPr/>
          <p:nvPr/>
        </p:nvSpPr>
        <p:spPr>
          <a:xfrm>
            <a:off x="847734" y="2291283"/>
            <a:ext cx="7621923" cy="314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disDC :: (Trans a, Trans b)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=&gt; Int               — branching degree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Places            — ticket list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(a -&gt; Bool)       — trivial?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(a -&gt; b)          — solve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(a -&gt; [a]         — split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(a -&gt; [b] -&gt; b)   — merge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a                 — input</a:t>
            </a:r>
          </a:p>
          <a:p>
            <a:pPr algn="l">
              <a:defRPr sz="2000">
                <a:latin typeface="Courier"/>
                <a:ea typeface="Courier"/>
                <a:cs typeface="Courier"/>
                <a:sym typeface="Courier"/>
              </a:defRPr>
            </a:pPr>
            <a:r>
              <a:t>      -&gt; b</a:t>
            </a:r>
          </a:p>
        </p:txBody>
      </p:sp>
      <p:grpSp>
        <p:nvGrpSpPr>
          <p:cNvPr id="1138" name="Group 1138"/>
          <p:cNvGrpSpPr/>
          <p:nvPr/>
        </p:nvGrpSpPr>
        <p:grpSpPr>
          <a:xfrm>
            <a:off x="1369495" y="5200904"/>
            <a:ext cx="3984580" cy="3703524"/>
            <a:chOff x="0" y="0"/>
            <a:chExt cx="3984579" cy="3703523"/>
          </a:xfrm>
        </p:grpSpPr>
        <p:sp>
          <p:nvSpPr>
            <p:cNvPr id="1102" name="Shape 1102"/>
            <p:cNvSpPr/>
            <p:nvPr/>
          </p:nvSpPr>
          <p:spPr>
            <a:xfrm flipH="1">
              <a:off x="946411" y="997367"/>
              <a:ext cx="648500" cy="64849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103" name="Shape 1103"/>
            <p:cNvSpPr/>
            <p:nvPr/>
          </p:nvSpPr>
          <p:spPr>
            <a:xfrm>
              <a:off x="2487066" y="1013438"/>
              <a:ext cx="648499" cy="64850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104" name="Shape 1104"/>
            <p:cNvSpPr/>
            <p:nvPr/>
          </p:nvSpPr>
          <p:spPr>
            <a:xfrm flipH="1">
              <a:off x="225127" y="2386636"/>
              <a:ext cx="312059" cy="70973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1199418" y="2402734"/>
              <a:ext cx="265404" cy="709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grpSp>
          <p:nvGrpSpPr>
            <p:cNvPr id="1113" name="Group 1113"/>
            <p:cNvGrpSpPr/>
            <p:nvPr/>
          </p:nvGrpSpPr>
          <p:grpSpPr>
            <a:xfrm>
              <a:off x="1591265" y="-1"/>
              <a:ext cx="894573" cy="919693"/>
              <a:chOff x="0" y="0"/>
              <a:chExt cx="894572" cy="919691"/>
            </a:xfrm>
          </p:grpSpPr>
          <p:sp>
            <p:nvSpPr>
              <p:cNvPr id="1106" name="Shape 1106"/>
              <p:cNvSpPr/>
              <p:nvPr/>
            </p:nvSpPr>
            <p:spPr>
              <a:xfrm>
                <a:off x="0" y="17877"/>
                <a:ext cx="889000" cy="889001"/>
              </a:xfrm>
              <a:prstGeom prst="rect">
                <a:avLst/>
              </a:prstGeom>
              <a:noFill/>
              <a:ln w="25400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07" name="Shape 1107"/>
              <p:cNvSpPr/>
              <p:nvPr/>
            </p:nvSpPr>
            <p:spPr>
              <a:xfrm flipV="1">
                <a:off x="450072" y="10665"/>
                <a:ext cx="1" cy="8910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08" name="Shape 1108"/>
              <p:cNvSpPr/>
              <p:nvPr/>
            </p:nvSpPr>
            <p:spPr>
              <a:xfrm flipH="1" flipV="1">
                <a:off x="5572" y="457200"/>
                <a:ext cx="88900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09" name="Shape 1109"/>
              <p:cNvSpPr/>
              <p:nvPr/>
            </p:nvSpPr>
            <p:spPr>
              <a:xfrm>
                <a:off x="75117" y="-1"/>
                <a:ext cx="317601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5A9EC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1110" name="Shape 1110"/>
              <p:cNvSpPr/>
              <p:nvPr/>
            </p:nvSpPr>
            <p:spPr>
              <a:xfrm>
                <a:off x="501964" y="19579"/>
                <a:ext cx="317600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2B8F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67168" y="449791"/>
                <a:ext cx="334417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9C5798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C</a:t>
                </a:r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519920" y="442259"/>
                <a:ext cx="33441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BD463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D</a:t>
                </a:r>
              </a:p>
            </p:txBody>
          </p:sp>
        </p:grpSp>
        <p:grpSp>
          <p:nvGrpSpPr>
            <p:cNvPr id="1118" name="Group 1118"/>
            <p:cNvGrpSpPr/>
            <p:nvPr/>
          </p:nvGrpSpPr>
          <p:grpSpPr>
            <a:xfrm>
              <a:off x="451378" y="1774197"/>
              <a:ext cx="889001" cy="479765"/>
              <a:chOff x="0" y="0"/>
              <a:chExt cx="889000" cy="479764"/>
            </a:xfrm>
          </p:grpSpPr>
          <p:sp>
            <p:nvSpPr>
              <p:cNvPr id="1114" name="Shape 1114"/>
              <p:cNvSpPr/>
              <p:nvPr/>
            </p:nvSpPr>
            <p:spPr>
              <a:xfrm>
                <a:off x="0" y="17090"/>
                <a:ext cx="889000" cy="444501"/>
              </a:xfrm>
              <a:prstGeom prst="rect">
                <a:avLst/>
              </a:prstGeom>
              <a:noFill/>
              <a:ln w="25400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15" name="Shape 1115"/>
              <p:cNvSpPr/>
              <p:nvPr/>
            </p:nvSpPr>
            <p:spPr>
              <a:xfrm flipH="1" flipV="1">
                <a:off x="444500" y="18675"/>
                <a:ext cx="3788" cy="44281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58887" y="-1"/>
                <a:ext cx="317600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5A9EC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498900" y="9864"/>
                <a:ext cx="317601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2B8F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</p:grpSp>
        <p:grpSp>
          <p:nvGrpSpPr>
            <p:cNvPr id="1123" name="Group 1123"/>
            <p:cNvGrpSpPr/>
            <p:nvPr/>
          </p:nvGrpSpPr>
          <p:grpSpPr>
            <a:xfrm>
              <a:off x="2778325" y="1774197"/>
              <a:ext cx="889001" cy="483137"/>
              <a:chOff x="0" y="0"/>
              <a:chExt cx="889000" cy="483136"/>
            </a:xfrm>
          </p:grpSpPr>
          <p:sp>
            <p:nvSpPr>
              <p:cNvPr id="1119" name="Shape 1119"/>
              <p:cNvSpPr/>
              <p:nvPr/>
            </p:nvSpPr>
            <p:spPr>
              <a:xfrm>
                <a:off x="0" y="13180"/>
                <a:ext cx="889000" cy="444501"/>
              </a:xfrm>
              <a:prstGeom prst="rect">
                <a:avLst/>
              </a:prstGeom>
              <a:noFill/>
              <a:ln w="25400" cap="flat">
                <a:solidFill>
                  <a:srgbClr val="85888D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20" name="Shape 1120"/>
              <p:cNvSpPr/>
              <p:nvPr/>
            </p:nvSpPr>
            <p:spPr>
              <a:xfrm flipV="1">
                <a:off x="445488" y="13180"/>
                <a:ext cx="1" cy="44282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44547" y="13236"/>
                <a:ext cx="33441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9C5798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C</a:t>
                </a: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513502" y="-1"/>
                <a:ext cx="33441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BD463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D</a:t>
                </a:r>
              </a:p>
            </p:txBody>
          </p:sp>
        </p:grpSp>
        <p:grpSp>
          <p:nvGrpSpPr>
            <p:cNvPr id="1126" name="Group 1126"/>
            <p:cNvGrpSpPr/>
            <p:nvPr/>
          </p:nvGrpSpPr>
          <p:grpSpPr>
            <a:xfrm>
              <a:off x="0" y="3229076"/>
              <a:ext cx="444500" cy="469901"/>
              <a:chOff x="0" y="0"/>
              <a:chExt cx="444500" cy="469900"/>
            </a:xfrm>
          </p:grpSpPr>
          <p:sp>
            <p:nvSpPr>
              <p:cNvPr id="1124" name="Shape 1124"/>
              <p:cNvSpPr/>
              <p:nvPr/>
            </p:nvSpPr>
            <p:spPr>
              <a:xfrm>
                <a:off x="50750" y="-1"/>
                <a:ext cx="317600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5A9ECA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A</a:t>
                </a: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0" y="15808"/>
                <a:ext cx="444500" cy="4445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  <p:grpSp>
          <p:nvGrpSpPr>
            <p:cNvPr id="1129" name="Group 1129"/>
            <p:cNvGrpSpPr/>
            <p:nvPr/>
          </p:nvGrpSpPr>
          <p:grpSpPr>
            <a:xfrm>
              <a:off x="1251070" y="3233623"/>
              <a:ext cx="444501" cy="469901"/>
              <a:chOff x="0" y="0"/>
              <a:chExt cx="444500" cy="469900"/>
            </a:xfrm>
          </p:grpSpPr>
          <p:sp>
            <p:nvSpPr>
              <p:cNvPr id="1127" name="Shape 1127"/>
              <p:cNvSpPr/>
              <p:nvPr/>
            </p:nvSpPr>
            <p:spPr>
              <a:xfrm>
                <a:off x="0" y="15313"/>
                <a:ext cx="444500" cy="4445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70701" y="-1"/>
                <a:ext cx="317600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2B8F00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B</a:t>
                </a:r>
              </a:p>
            </p:txBody>
          </p:sp>
        </p:grpSp>
        <p:grpSp>
          <p:nvGrpSpPr>
            <p:cNvPr id="1132" name="Group 1132"/>
            <p:cNvGrpSpPr/>
            <p:nvPr/>
          </p:nvGrpSpPr>
          <p:grpSpPr>
            <a:xfrm>
              <a:off x="2425941" y="3233623"/>
              <a:ext cx="444501" cy="469901"/>
              <a:chOff x="0" y="0"/>
              <a:chExt cx="444500" cy="469900"/>
            </a:xfrm>
          </p:grpSpPr>
          <p:sp>
            <p:nvSpPr>
              <p:cNvPr id="1130" name="Shape 1130"/>
              <p:cNvSpPr/>
              <p:nvPr/>
            </p:nvSpPr>
            <p:spPr>
              <a:xfrm>
                <a:off x="0" y="12700"/>
                <a:ext cx="444500" cy="4445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31" name="Shape 1131"/>
              <p:cNvSpPr/>
              <p:nvPr/>
            </p:nvSpPr>
            <p:spPr>
              <a:xfrm>
                <a:off x="55041" y="-1"/>
                <a:ext cx="33441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9C5798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C</a:t>
                </a:r>
              </a:p>
            </p:txBody>
          </p:sp>
        </p:grpSp>
        <p:grpSp>
          <p:nvGrpSpPr>
            <p:cNvPr id="1135" name="Group 1135"/>
            <p:cNvGrpSpPr/>
            <p:nvPr/>
          </p:nvGrpSpPr>
          <p:grpSpPr>
            <a:xfrm>
              <a:off x="3540079" y="3233623"/>
              <a:ext cx="444501" cy="469901"/>
              <a:chOff x="0" y="0"/>
              <a:chExt cx="444500" cy="469900"/>
            </a:xfrm>
          </p:grpSpPr>
          <p:sp>
            <p:nvSpPr>
              <p:cNvPr id="1133" name="Shape 1133"/>
              <p:cNvSpPr/>
              <p:nvPr/>
            </p:nvSpPr>
            <p:spPr>
              <a:xfrm>
                <a:off x="0" y="12700"/>
                <a:ext cx="444500" cy="444501"/>
              </a:xfrm>
              <a:prstGeom prst="rect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34" name="Shape 1134"/>
              <p:cNvSpPr/>
              <p:nvPr/>
            </p:nvSpPr>
            <p:spPr>
              <a:xfrm>
                <a:off x="55041" y="-1"/>
                <a:ext cx="334418" cy="4699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400">
                    <a:solidFill>
                      <a:srgbClr val="BD4639"/>
                    </a:solidFill>
                    <a:latin typeface="Helvetica"/>
                    <a:ea typeface="Helvetica"/>
                    <a:cs typeface="Helvetica"/>
                    <a:sym typeface="Helvetica"/>
                  </a:defRPr>
                </a:lvl1pPr>
              </a:lstStyle>
              <a:p>
                <a:pPr/>
                <a:r>
                  <a:t>D</a:t>
                </a:r>
              </a:p>
            </p:txBody>
          </p:sp>
        </p:grpSp>
        <p:sp>
          <p:nvSpPr>
            <p:cNvPr id="1136" name="Shape 1136"/>
            <p:cNvSpPr/>
            <p:nvPr/>
          </p:nvSpPr>
          <p:spPr>
            <a:xfrm flipH="1">
              <a:off x="2648349" y="2380943"/>
              <a:ext cx="312059" cy="70973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3488700" y="2402734"/>
              <a:ext cx="265404" cy="70902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grpSp>
        <p:nvGrpSpPr>
          <p:cNvPr id="1243" name="Group 1243"/>
          <p:cNvGrpSpPr/>
          <p:nvPr/>
        </p:nvGrpSpPr>
        <p:grpSpPr>
          <a:xfrm>
            <a:off x="7612581" y="4887299"/>
            <a:ext cx="4561952" cy="4254534"/>
            <a:chOff x="0" y="0"/>
            <a:chExt cx="4561951" cy="4254532"/>
          </a:xfrm>
        </p:grpSpPr>
        <p:grpSp>
          <p:nvGrpSpPr>
            <p:cNvPr id="1144" name="Group 1144"/>
            <p:cNvGrpSpPr/>
            <p:nvPr/>
          </p:nvGrpSpPr>
          <p:grpSpPr>
            <a:xfrm>
              <a:off x="2466271" y="3378232"/>
              <a:ext cx="571501" cy="506551"/>
              <a:chOff x="0" y="0"/>
              <a:chExt cx="571500" cy="506549"/>
            </a:xfrm>
          </p:grpSpPr>
          <p:sp>
            <p:nvSpPr>
              <p:cNvPr id="1139" name="Shape 1139"/>
              <p:cNvSpPr/>
              <p:nvPr/>
            </p:nvSpPr>
            <p:spPr>
              <a:xfrm>
                <a:off x="222543" y="0"/>
                <a:ext cx="135081" cy="135080"/>
              </a:xfrm>
              <a:prstGeom prst="ellipse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25400" dist="254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40" name="Shape 1140"/>
              <p:cNvSpPr/>
              <p:nvPr/>
            </p:nvSpPr>
            <p:spPr>
              <a:xfrm>
                <a:off x="0" y="371469"/>
                <a:ext cx="135080" cy="135081"/>
              </a:xfrm>
              <a:prstGeom prst="ellipse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25400" dist="254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41" name="Shape 1141"/>
              <p:cNvSpPr/>
              <p:nvPr/>
            </p:nvSpPr>
            <p:spPr>
              <a:xfrm>
                <a:off x="436420" y="371469"/>
                <a:ext cx="135080" cy="135081"/>
              </a:xfrm>
              <a:prstGeom prst="ellipse">
                <a:avLst/>
              </a:prstGeom>
              <a:blipFill rotWithShape="1">
                <a:blip r:embed="rId2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25400" dist="25400" dir="2388334">
                  <a:srgbClr val="000000">
                    <a:alpha val="7931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42" name="Shape 1142"/>
              <p:cNvSpPr/>
              <p:nvPr/>
            </p:nvSpPr>
            <p:spPr>
              <a:xfrm flipV="1">
                <a:off x="99162" y="100351"/>
                <a:ext cx="165188" cy="286114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43" name="Shape 1143"/>
              <p:cNvSpPr/>
              <p:nvPr/>
            </p:nvSpPr>
            <p:spPr>
              <a:xfrm>
                <a:off x="140391" y="434770"/>
                <a:ext cx="299385" cy="1"/>
              </a:xfrm>
              <a:prstGeom prst="line">
                <a:avLst/>
              </a:prstGeom>
              <a:noFill/>
              <a:ln w="25400" cap="flat">
                <a:solidFill>
                  <a:schemeClr val="accent6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1152" name="Group 1152"/>
            <p:cNvGrpSpPr/>
            <p:nvPr/>
          </p:nvGrpSpPr>
          <p:grpSpPr>
            <a:xfrm>
              <a:off x="1265103" y="3337657"/>
              <a:ext cx="571501" cy="506550"/>
              <a:chOff x="0" y="0"/>
              <a:chExt cx="571500" cy="506549"/>
            </a:xfrm>
          </p:grpSpPr>
          <p:sp>
            <p:nvSpPr>
              <p:cNvPr id="1145" name="Shape 1145"/>
              <p:cNvSpPr/>
              <p:nvPr/>
            </p:nvSpPr>
            <p:spPr>
              <a:xfrm flipH="1" flipV="1">
                <a:off x="340525" y="110218"/>
                <a:ext cx="165188" cy="286114"/>
              </a:xfrm>
              <a:prstGeom prst="line">
                <a:avLst/>
              </a:prstGeom>
              <a:noFill/>
              <a:ln w="25400" cap="flat">
                <a:solidFill>
                  <a:srgbClr val="1A931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grpSp>
            <p:nvGrpSpPr>
              <p:cNvPr id="1151" name="Group 1151"/>
              <p:cNvGrpSpPr/>
              <p:nvPr/>
            </p:nvGrpSpPr>
            <p:grpSpPr>
              <a:xfrm>
                <a:off x="0" y="0"/>
                <a:ext cx="571500" cy="506550"/>
                <a:chOff x="0" y="0"/>
                <a:chExt cx="571500" cy="506549"/>
              </a:xfrm>
            </p:grpSpPr>
            <p:sp>
              <p:nvSpPr>
                <p:cNvPr id="1146" name="Shape 1146"/>
                <p:cNvSpPr/>
                <p:nvPr/>
              </p:nvSpPr>
              <p:spPr>
                <a:xfrm>
                  <a:off x="222543" y="0"/>
                  <a:ext cx="135081" cy="135080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12700" dir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47" name="Shape 1147"/>
                <p:cNvSpPr/>
                <p:nvPr/>
              </p:nvSpPr>
              <p:spPr>
                <a:xfrm>
                  <a:off x="0" y="371469"/>
                  <a:ext cx="135080" cy="135081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12700" dir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48" name="Shape 1148"/>
                <p:cNvSpPr/>
                <p:nvPr/>
              </p:nvSpPr>
              <p:spPr>
                <a:xfrm>
                  <a:off x="436420" y="371469"/>
                  <a:ext cx="135080" cy="135081"/>
                </a:xfrm>
                <a:prstGeom prst="ellipse">
                  <a:avLst/>
                </a:prstGeom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50800" dist="12700" dir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49" name="Shape 1149"/>
                <p:cNvSpPr/>
                <p:nvPr/>
              </p:nvSpPr>
              <p:spPr>
                <a:xfrm flipV="1">
                  <a:off x="99162" y="100350"/>
                  <a:ext cx="165188" cy="286114"/>
                </a:xfrm>
                <a:prstGeom prst="line">
                  <a:avLst/>
                </a:prstGeom>
                <a:noFill/>
                <a:ln w="25400" cap="flat">
                  <a:solidFill>
                    <a:srgbClr val="1A931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50" name="Shape 1150"/>
                <p:cNvSpPr/>
                <p:nvPr/>
              </p:nvSpPr>
              <p:spPr>
                <a:xfrm>
                  <a:off x="140391" y="434770"/>
                  <a:ext cx="299385" cy="1"/>
                </a:xfrm>
                <a:prstGeom prst="line">
                  <a:avLst/>
                </a:prstGeom>
                <a:noFill/>
                <a:ln w="25400" cap="flat">
                  <a:solidFill>
                    <a:srgbClr val="1A931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grpSp>
          <p:nvGrpSpPr>
            <p:cNvPr id="1161" name="Group 1161"/>
            <p:cNvGrpSpPr/>
            <p:nvPr/>
          </p:nvGrpSpPr>
          <p:grpSpPr>
            <a:xfrm>
              <a:off x="0" y="3340132"/>
              <a:ext cx="614786" cy="914401"/>
              <a:chOff x="0" y="0"/>
              <a:chExt cx="614785" cy="914400"/>
            </a:xfrm>
          </p:grpSpPr>
          <p:sp>
            <p:nvSpPr>
              <p:cNvPr id="1153" name="Shape 1153"/>
              <p:cNvSpPr/>
              <p:nvPr/>
            </p:nvSpPr>
            <p:spPr>
              <a:xfrm>
                <a:off x="246650" y="0"/>
                <a:ext cx="142504" cy="142504"/>
              </a:xfrm>
              <a:prstGeom prst="ellipse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54" name="Shape 1154"/>
              <p:cNvSpPr/>
              <p:nvPr/>
            </p:nvSpPr>
            <p:spPr>
              <a:xfrm>
                <a:off x="258525" y="771896"/>
                <a:ext cx="142505" cy="142504"/>
              </a:xfrm>
              <a:prstGeom prst="ellipse">
                <a:avLst/>
              </a:prstGeom>
              <a:blipFill rotWithShape="1">
                <a:blip r:embed="rId5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55" name="Shape 1155"/>
              <p:cNvSpPr/>
              <p:nvPr/>
            </p:nvSpPr>
            <p:spPr>
              <a:xfrm>
                <a:off x="0" y="391885"/>
                <a:ext cx="142504" cy="142505"/>
              </a:xfrm>
              <a:prstGeom prst="ellipse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56" name="Shape 1156"/>
              <p:cNvSpPr/>
              <p:nvPr/>
            </p:nvSpPr>
            <p:spPr>
              <a:xfrm>
                <a:off x="472281" y="391885"/>
                <a:ext cx="142505" cy="142505"/>
              </a:xfrm>
              <a:prstGeom prst="ellipse">
                <a:avLst/>
              </a:prstGeom>
              <a:blipFill rotWithShape="1">
                <a:blip r:embed="rId4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157" name="Shape 1157"/>
              <p:cNvSpPr/>
              <p:nvPr/>
            </p:nvSpPr>
            <p:spPr>
              <a:xfrm flipV="1">
                <a:off x="92736" y="105866"/>
                <a:ext cx="174267" cy="301839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58" name="Shape 1158"/>
              <p:cNvSpPr/>
              <p:nvPr/>
            </p:nvSpPr>
            <p:spPr>
              <a:xfrm flipV="1">
                <a:off x="353993" y="509627"/>
                <a:ext cx="174268" cy="301839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59" name="Shape 1159"/>
              <p:cNvSpPr/>
              <p:nvPr/>
            </p:nvSpPr>
            <p:spPr>
              <a:xfrm flipH="1" flipV="1">
                <a:off x="365869" y="117741"/>
                <a:ext cx="174267" cy="301839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160" name="Shape 1160"/>
              <p:cNvSpPr/>
              <p:nvPr/>
            </p:nvSpPr>
            <p:spPr>
              <a:xfrm>
                <a:off x="148107" y="458665"/>
                <a:ext cx="315839" cy="1"/>
              </a:xfrm>
              <a:prstGeom prst="line">
                <a:avLst/>
              </a:prstGeom>
              <a:noFill/>
              <a:ln w="25400" cap="flat">
                <a:solidFill>
                  <a:srgbClr val="00519B">
                    <a:alpha val="5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grpSp>
          <p:nvGrpSpPr>
            <p:cNvPr id="1179" name="Group 1179"/>
            <p:cNvGrpSpPr/>
            <p:nvPr/>
          </p:nvGrpSpPr>
          <p:grpSpPr>
            <a:xfrm>
              <a:off x="687876" y="1557745"/>
              <a:ext cx="716870" cy="914401"/>
              <a:chOff x="0" y="0"/>
              <a:chExt cx="716869" cy="914399"/>
            </a:xfrm>
          </p:grpSpPr>
          <p:grpSp>
            <p:nvGrpSpPr>
              <p:cNvPr id="1169" name="Group 1169"/>
              <p:cNvGrpSpPr/>
              <p:nvPr/>
            </p:nvGrpSpPr>
            <p:grpSpPr>
              <a:xfrm rot="18000000">
                <a:off x="176278" y="100806"/>
                <a:ext cx="476796" cy="422609"/>
                <a:chOff x="0" y="0"/>
                <a:chExt cx="476795" cy="422607"/>
              </a:xfrm>
            </p:grpSpPr>
            <p:sp>
              <p:nvSpPr>
                <p:cNvPr id="1162" name="Shape 1162"/>
                <p:cNvSpPr/>
                <p:nvPr/>
              </p:nvSpPr>
              <p:spPr>
                <a:xfrm flipH="1" flipV="1">
                  <a:off x="284095" y="91953"/>
                  <a:ext cx="137815" cy="238702"/>
                </a:xfrm>
                <a:prstGeom prst="line">
                  <a:avLst/>
                </a:prstGeom>
                <a:noFill/>
                <a:ln w="25400" cap="flat">
                  <a:solidFill>
                    <a:srgbClr val="1A931F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grpSp>
              <p:nvGrpSpPr>
                <p:cNvPr id="1168" name="Group 1168"/>
                <p:cNvGrpSpPr/>
                <p:nvPr/>
              </p:nvGrpSpPr>
              <p:grpSpPr>
                <a:xfrm>
                  <a:off x="0" y="0"/>
                  <a:ext cx="476796" cy="422608"/>
                  <a:chOff x="0" y="0"/>
                  <a:chExt cx="476795" cy="422607"/>
                </a:xfrm>
              </p:grpSpPr>
              <p:sp>
                <p:nvSpPr>
                  <p:cNvPr id="1163" name="Shape 1163"/>
                  <p:cNvSpPr/>
                  <p:nvPr/>
                </p:nvSpPr>
                <p:spPr>
                  <a:xfrm>
                    <a:off x="185665" y="0"/>
                    <a:ext cx="112696" cy="112696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12700" dir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64" name="Shape 1164"/>
                  <p:cNvSpPr/>
                  <p:nvPr/>
                </p:nvSpPr>
                <p:spPr>
                  <a:xfrm>
                    <a:off x="0" y="309912"/>
                    <a:ext cx="112696" cy="112696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12700" dir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65" name="Shape 1165"/>
                  <p:cNvSpPr/>
                  <p:nvPr/>
                </p:nvSpPr>
                <p:spPr>
                  <a:xfrm>
                    <a:off x="364099" y="309912"/>
                    <a:ext cx="112697" cy="112696"/>
                  </a:xfrm>
                  <a:prstGeom prst="ellipse">
                    <a:avLst/>
                  </a:prstGeom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50800" dist="12700" dir="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66" name="Shape 1166"/>
                  <p:cNvSpPr/>
                  <p:nvPr/>
                </p:nvSpPr>
                <p:spPr>
                  <a:xfrm flipV="1">
                    <a:off x="82729" y="83721"/>
                    <a:ext cx="137815" cy="23870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A931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167" name="Shape 1167"/>
                  <p:cNvSpPr/>
                  <p:nvPr/>
                </p:nvSpPr>
                <p:spPr>
                  <a:xfrm>
                    <a:off x="117126" y="362723"/>
                    <a:ext cx="249774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A931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</p:grpSp>
          </p:grpSp>
          <p:grpSp>
            <p:nvGrpSpPr>
              <p:cNvPr id="1178" name="Group 1178"/>
              <p:cNvGrpSpPr/>
              <p:nvPr/>
            </p:nvGrpSpPr>
            <p:grpSpPr>
              <a:xfrm>
                <a:off x="0" y="191270"/>
                <a:ext cx="486187" cy="723131"/>
                <a:chOff x="0" y="0"/>
                <a:chExt cx="486186" cy="723129"/>
              </a:xfrm>
            </p:grpSpPr>
            <p:sp>
              <p:nvSpPr>
                <p:cNvPr id="1170" name="Shape 1170"/>
                <p:cNvSpPr/>
                <p:nvPr/>
              </p:nvSpPr>
              <p:spPr>
                <a:xfrm>
                  <a:off x="195056" y="0"/>
                  <a:ext cx="112697" cy="112696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71" name="Shape 1171"/>
                <p:cNvSpPr/>
                <p:nvPr/>
              </p:nvSpPr>
              <p:spPr>
                <a:xfrm>
                  <a:off x="204447" y="610433"/>
                  <a:ext cx="112697" cy="112697"/>
                </a:xfrm>
                <a:prstGeom prst="ellipse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72" name="Shape 1172"/>
                <p:cNvSpPr/>
                <p:nvPr/>
              </p:nvSpPr>
              <p:spPr>
                <a:xfrm>
                  <a:off x="0" y="309912"/>
                  <a:ext cx="112696" cy="112696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73" name="Shape 1173"/>
                <p:cNvSpPr/>
                <p:nvPr/>
              </p:nvSpPr>
              <p:spPr>
                <a:xfrm>
                  <a:off x="373491" y="309912"/>
                  <a:ext cx="112696" cy="112696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74" name="Shape 1174"/>
                <p:cNvSpPr/>
                <p:nvPr/>
              </p:nvSpPr>
              <p:spPr>
                <a:xfrm flipV="1">
                  <a:off x="73338" y="83721"/>
                  <a:ext cx="137815" cy="238702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75" name="Shape 1175"/>
                <p:cNvSpPr/>
                <p:nvPr/>
              </p:nvSpPr>
              <p:spPr>
                <a:xfrm flipV="1">
                  <a:off x="279946" y="403025"/>
                  <a:ext cx="137815" cy="238702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76" name="Shape 1176"/>
                <p:cNvSpPr/>
                <p:nvPr/>
              </p:nvSpPr>
              <p:spPr>
                <a:xfrm flipH="1" flipV="1">
                  <a:off x="289337" y="93112"/>
                  <a:ext cx="137815" cy="238702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77" name="Shape 1177"/>
                <p:cNvSpPr/>
                <p:nvPr/>
              </p:nvSpPr>
              <p:spPr>
                <a:xfrm>
                  <a:off x="117126" y="362723"/>
                  <a:ext cx="249774" cy="1"/>
                </a:xfrm>
                <a:prstGeom prst="line">
                  <a:avLst/>
                </a:prstGeom>
                <a:noFill/>
                <a:ln w="25400" cap="flat">
                  <a:solidFill>
                    <a:srgbClr val="00519B">
                      <a:alpha val="5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grpSp>
          <p:nvGrpSpPr>
            <p:cNvPr id="1194" name="Group 1194"/>
            <p:cNvGrpSpPr/>
            <p:nvPr/>
          </p:nvGrpSpPr>
          <p:grpSpPr>
            <a:xfrm>
              <a:off x="2920229" y="1620614"/>
              <a:ext cx="1074302" cy="919693"/>
              <a:chOff x="0" y="0"/>
              <a:chExt cx="1074300" cy="919691"/>
            </a:xfrm>
          </p:grpSpPr>
          <p:grpSp>
            <p:nvGrpSpPr>
              <p:cNvPr id="1187" name="Group 1187"/>
              <p:cNvGrpSpPr/>
              <p:nvPr/>
            </p:nvGrpSpPr>
            <p:grpSpPr>
              <a:xfrm>
                <a:off x="278422" y="0"/>
                <a:ext cx="795879" cy="919692"/>
                <a:chOff x="0" y="0"/>
                <a:chExt cx="795878" cy="919691"/>
              </a:xfrm>
            </p:grpSpPr>
            <p:sp>
              <p:nvSpPr>
                <p:cNvPr id="1180" name="Shape 1180"/>
                <p:cNvSpPr/>
                <p:nvPr/>
              </p:nvSpPr>
              <p:spPr>
                <a:xfrm>
                  <a:off x="11496" y="0"/>
                  <a:ext cx="137954" cy="137954"/>
                </a:xfrm>
                <a:prstGeom prst="ellipse">
                  <a:avLst/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81" name="Shape 1181"/>
                <p:cNvSpPr/>
                <p:nvPr/>
              </p:nvSpPr>
              <p:spPr>
                <a:xfrm>
                  <a:off x="0" y="781737"/>
                  <a:ext cx="137954" cy="137955"/>
                </a:xfrm>
                <a:prstGeom prst="ellipse">
                  <a:avLst/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82" name="Shape 1182"/>
                <p:cNvSpPr/>
                <p:nvPr/>
              </p:nvSpPr>
              <p:spPr>
                <a:xfrm>
                  <a:off x="657924" y="388704"/>
                  <a:ext cx="137955" cy="137955"/>
                </a:xfrm>
                <a:prstGeom prst="ellipse">
                  <a:avLst/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83" name="Shape 1183"/>
                <p:cNvSpPr/>
                <p:nvPr/>
              </p:nvSpPr>
              <p:spPr>
                <a:xfrm>
                  <a:off x="218426" y="390868"/>
                  <a:ext cx="137955" cy="137955"/>
                </a:xfrm>
                <a:prstGeom prst="ellipse">
                  <a:avLst/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38100" dist="25400" dir="540000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84" name="Shape 1184"/>
                <p:cNvSpPr/>
                <p:nvPr/>
              </p:nvSpPr>
              <p:spPr>
                <a:xfrm flipV="1">
                  <a:off x="103916" y="504851"/>
                  <a:ext cx="168703" cy="29220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85" name="Shape 1185"/>
                <p:cNvSpPr/>
                <p:nvPr/>
              </p:nvSpPr>
              <p:spPr>
                <a:xfrm flipH="1" flipV="1">
                  <a:off x="115412" y="125478"/>
                  <a:ext cx="168703" cy="29220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86" name="Shape 1186"/>
                <p:cNvSpPr/>
                <p:nvPr/>
              </p:nvSpPr>
              <p:spPr>
                <a:xfrm>
                  <a:off x="354275" y="457681"/>
                  <a:ext cx="305755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5">
                      <a:hueOff val="-444211"/>
                      <a:satOff val="-14915"/>
                      <a:lumOff val="22857"/>
                    </a:schemeClr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  <p:grpSp>
            <p:nvGrpSpPr>
              <p:cNvPr id="1193" name="Group 1193"/>
              <p:cNvGrpSpPr/>
              <p:nvPr/>
            </p:nvGrpSpPr>
            <p:grpSpPr>
              <a:xfrm>
                <a:off x="0" y="11496"/>
                <a:ext cx="385985" cy="896700"/>
                <a:chOff x="0" y="0"/>
                <a:chExt cx="385984" cy="896699"/>
              </a:xfrm>
            </p:grpSpPr>
            <p:sp>
              <p:nvSpPr>
                <p:cNvPr id="1188" name="Shape 1188"/>
                <p:cNvSpPr/>
                <p:nvPr/>
              </p:nvSpPr>
              <p:spPr>
                <a:xfrm>
                  <a:off x="227278" y="0"/>
                  <a:ext cx="137955" cy="137954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25400" dist="25400" dir="2388334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89" name="Shape 1189"/>
                <p:cNvSpPr/>
                <p:nvPr/>
              </p:nvSpPr>
              <p:spPr>
                <a:xfrm>
                  <a:off x="0" y="379372"/>
                  <a:ext cx="137954" cy="137955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25400" dist="25400" dir="2388334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90" name="Shape 1190"/>
                <p:cNvSpPr/>
                <p:nvPr/>
              </p:nvSpPr>
              <p:spPr>
                <a:xfrm>
                  <a:off x="248030" y="758745"/>
                  <a:ext cx="137955" cy="137955"/>
                </a:xfrm>
                <a:prstGeom prst="ellipse">
                  <a:avLst/>
                </a:prstGeom>
                <a:blipFill rotWithShape="1">
                  <a:blip r:embed="rId2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25400" dist="25400" dir="2388334">
                    <a:srgbClr val="000000">
                      <a:alpha val="7931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  <a:latin typeface="Helvetica Light"/>
                      <a:ea typeface="Helvetica Light"/>
                      <a:cs typeface="Helvetica Light"/>
                      <a:sym typeface="Helvetica Light"/>
                    </a:defRPr>
                  </a:pPr>
                </a:p>
              </p:txBody>
            </p:sp>
            <p:sp>
              <p:nvSpPr>
                <p:cNvPr id="1191" name="Shape 1191"/>
                <p:cNvSpPr/>
                <p:nvPr/>
              </p:nvSpPr>
              <p:spPr>
                <a:xfrm flipV="1">
                  <a:off x="101271" y="102486"/>
                  <a:ext cx="168703" cy="292201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  <p:sp>
              <p:nvSpPr>
                <p:cNvPr id="1192" name="Shape 1192"/>
                <p:cNvSpPr/>
                <p:nvPr/>
              </p:nvSpPr>
              <p:spPr>
                <a:xfrm flipH="1" flipV="1">
                  <a:off x="112767" y="504850"/>
                  <a:ext cx="168703" cy="292202"/>
                </a:xfrm>
                <a:prstGeom prst="line">
                  <a:avLst/>
                </a:prstGeom>
                <a:noFill/>
                <a:ln w="25400" cap="flat">
                  <a:solidFill>
                    <a:schemeClr val="accent6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 defTabSz="457200">
                    <a:defRPr sz="1200"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</a:p>
              </p:txBody>
            </p:sp>
          </p:grpSp>
        </p:grpSp>
        <p:grpSp>
          <p:nvGrpSpPr>
            <p:cNvPr id="1228" name="Group 1228"/>
            <p:cNvGrpSpPr/>
            <p:nvPr/>
          </p:nvGrpSpPr>
          <p:grpSpPr>
            <a:xfrm>
              <a:off x="1649160" y="-1"/>
              <a:ext cx="1243427" cy="889002"/>
              <a:chOff x="0" y="0"/>
              <a:chExt cx="1243426" cy="889000"/>
            </a:xfrm>
          </p:grpSpPr>
          <p:grpSp>
            <p:nvGrpSpPr>
              <p:cNvPr id="1209" name="Group 1209"/>
              <p:cNvGrpSpPr/>
              <p:nvPr/>
            </p:nvGrpSpPr>
            <p:grpSpPr>
              <a:xfrm>
                <a:off x="403642" y="170074"/>
                <a:ext cx="839785" cy="718927"/>
                <a:chOff x="0" y="0"/>
                <a:chExt cx="839783" cy="718925"/>
              </a:xfrm>
            </p:grpSpPr>
            <p:grpSp>
              <p:nvGrpSpPr>
                <p:cNvPr id="1202" name="Group 1202"/>
                <p:cNvGrpSpPr/>
                <p:nvPr/>
              </p:nvGrpSpPr>
              <p:grpSpPr>
                <a:xfrm>
                  <a:off x="217643" y="0"/>
                  <a:ext cx="622141" cy="718926"/>
                  <a:chOff x="0" y="0"/>
                  <a:chExt cx="622140" cy="718925"/>
                </a:xfrm>
              </p:grpSpPr>
              <p:sp>
                <p:nvSpPr>
                  <p:cNvPr id="1195" name="Shape 1195"/>
                  <p:cNvSpPr/>
                  <p:nvPr/>
                </p:nvSpPr>
                <p:spPr>
                  <a:xfrm>
                    <a:off x="8986" y="0"/>
                    <a:ext cx="107840" cy="107839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96" name="Shape 1196"/>
                  <p:cNvSpPr/>
                  <p:nvPr/>
                </p:nvSpPr>
                <p:spPr>
                  <a:xfrm>
                    <a:off x="0" y="611086"/>
                    <a:ext cx="107839" cy="107840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97" name="Shape 1197"/>
                  <p:cNvSpPr/>
                  <p:nvPr/>
                </p:nvSpPr>
                <p:spPr>
                  <a:xfrm>
                    <a:off x="514301" y="303851"/>
                    <a:ext cx="107840" cy="107840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98" name="Shape 1198"/>
                  <p:cNvSpPr/>
                  <p:nvPr/>
                </p:nvSpPr>
                <p:spPr>
                  <a:xfrm>
                    <a:off x="170744" y="305543"/>
                    <a:ext cx="107840" cy="107840"/>
                  </a:xfrm>
                  <a:prstGeom prst="ellipse">
                    <a:avLst/>
                  </a:prstGeom>
                  <a:blipFill rotWithShape="1">
                    <a:blip r:embed="rId6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199" name="Shape 1199"/>
                  <p:cNvSpPr/>
                  <p:nvPr/>
                </p:nvSpPr>
                <p:spPr>
                  <a:xfrm flipV="1">
                    <a:off x="81231" y="394643"/>
                    <a:ext cx="131876" cy="228415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hueOff val="-444211"/>
                        <a:satOff val="-14915"/>
                        <a:lumOff val="22857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200" name="Shape 1200"/>
                  <p:cNvSpPr/>
                  <p:nvPr/>
                </p:nvSpPr>
                <p:spPr>
                  <a:xfrm flipH="1" flipV="1">
                    <a:off x="90218" y="98086"/>
                    <a:ext cx="131875" cy="228415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hueOff val="-444211"/>
                        <a:satOff val="-14915"/>
                        <a:lumOff val="22857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201" name="Shape 1201"/>
                  <p:cNvSpPr/>
                  <p:nvPr/>
                </p:nvSpPr>
                <p:spPr>
                  <a:xfrm>
                    <a:off x="276938" y="357770"/>
                    <a:ext cx="239009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5">
                        <a:hueOff val="-444211"/>
                        <a:satOff val="-14915"/>
                        <a:lumOff val="22857"/>
                      </a:scheme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</p:grpSp>
            <p:grpSp>
              <p:nvGrpSpPr>
                <p:cNvPr id="1208" name="Group 1208"/>
                <p:cNvGrpSpPr/>
                <p:nvPr/>
              </p:nvGrpSpPr>
              <p:grpSpPr>
                <a:xfrm>
                  <a:off x="0" y="8986"/>
                  <a:ext cx="301725" cy="700953"/>
                  <a:chOff x="0" y="0"/>
                  <a:chExt cx="301724" cy="700952"/>
                </a:xfrm>
              </p:grpSpPr>
              <p:sp>
                <p:nvSpPr>
                  <p:cNvPr id="1203" name="Shape 1203"/>
                  <p:cNvSpPr/>
                  <p:nvPr/>
                </p:nvSpPr>
                <p:spPr>
                  <a:xfrm>
                    <a:off x="177664" y="0"/>
                    <a:ext cx="107839" cy="107839"/>
                  </a:xfrm>
                  <a:prstGeom prst="ellipse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25400" dist="25400" dir="2388334">
                      <a:srgbClr val="000000">
                        <a:alpha val="7931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04" name="Shape 1204"/>
                  <p:cNvSpPr/>
                  <p:nvPr/>
                </p:nvSpPr>
                <p:spPr>
                  <a:xfrm>
                    <a:off x="0" y="296556"/>
                    <a:ext cx="107839" cy="107840"/>
                  </a:xfrm>
                  <a:prstGeom prst="ellipse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25400" dist="25400" dir="2388334">
                      <a:srgbClr val="000000">
                        <a:alpha val="7931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05" name="Shape 1205"/>
                  <p:cNvSpPr/>
                  <p:nvPr/>
                </p:nvSpPr>
                <p:spPr>
                  <a:xfrm>
                    <a:off x="193885" y="593113"/>
                    <a:ext cx="107840" cy="107840"/>
                  </a:xfrm>
                  <a:prstGeom prst="ellipse">
                    <a:avLst/>
                  </a:prstGeom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25400" dist="25400" dir="2388334">
                      <a:srgbClr val="000000">
                        <a:alpha val="7931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06" name="Shape 1206"/>
                  <p:cNvSpPr/>
                  <p:nvPr/>
                </p:nvSpPr>
                <p:spPr>
                  <a:xfrm flipV="1">
                    <a:off x="79164" y="80113"/>
                    <a:ext cx="131876" cy="228415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207" name="Shape 1207"/>
                  <p:cNvSpPr/>
                  <p:nvPr/>
                </p:nvSpPr>
                <p:spPr>
                  <a:xfrm flipH="1" flipV="1">
                    <a:off x="88150" y="394643"/>
                    <a:ext cx="131876" cy="228414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accent6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</p:grpSp>
          </p:grpSp>
          <p:grpSp>
            <p:nvGrpSpPr>
              <p:cNvPr id="1227" name="Group 1227"/>
              <p:cNvGrpSpPr/>
              <p:nvPr/>
            </p:nvGrpSpPr>
            <p:grpSpPr>
              <a:xfrm>
                <a:off x="0" y="0"/>
                <a:ext cx="685976" cy="874994"/>
                <a:chOff x="0" y="0"/>
                <a:chExt cx="685975" cy="874993"/>
              </a:xfrm>
            </p:grpSpPr>
            <p:grpSp>
              <p:nvGrpSpPr>
                <p:cNvPr id="1217" name="Group 1217"/>
                <p:cNvGrpSpPr/>
                <p:nvPr/>
              </p:nvGrpSpPr>
              <p:grpSpPr>
                <a:xfrm rot="18000000">
                  <a:off x="168681" y="96462"/>
                  <a:ext cx="456248" cy="404396"/>
                  <a:chOff x="0" y="0"/>
                  <a:chExt cx="456247" cy="404395"/>
                </a:xfrm>
              </p:grpSpPr>
              <p:sp>
                <p:nvSpPr>
                  <p:cNvPr id="1210" name="Shape 1210"/>
                  <p:cNvSpPr/>
                  <p:nvPr/>
                </p:nvSpPr>
                <p:spPr>
                  <a:xfrm flipH="1" flipV="1">
                    <a:off x="271852" y="87990"/>
                    <a:ext cx="131876" cy="228415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1A931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grpSp>
                <p:nvGrpSpPr>
                  <p:cNvPr id="1216" name="Group 1216"/>
                  <p:cNvGrpSpPr/>
                  <p:nvPr/>
                </p:nvGrpSpPr>
                <p:grpSpPr>
                  <a:xfrm>
                    <a:off x="0" y="0"/>
                    <a:ext cx="456248" cy="404396"/>
                    <a:chOff x="0" y="0"/>
                    <a:chExt cx="456247" cy="404395"/>
                  </a:xfrm>
                </p:grpSpPr>
                <p:sp>
                  <p:nvSpPr>
                    <p:cNvPr id="1211" name="Shape 1211"/>
                    <p:cNvSpPr/>
                    <p:nvPr/>
                  </p:nvSpPr>
                  <p:spPr>
                    <a:xfrm>
                      <a:off x="177664" y="0"/>
                      <a:ext cx="107839" cy="107839"/>
                    </a:xfrm>
                    <a:prstGeom prst="ellipse">
                      <a:avLst/>
                    </a:prstGeom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>
                      <a:outerShdw sx="100000" sy="100000" kx="0" ky="0" algn="b" rotWithShape="0" blurRad="50800" dist="12700" dir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p:txBody>
                </p:sp>
                <p:sp>
                  <p:nvSpPr>
                    <p:cNvPr id="1212" name="Shape 1212"/>
                    <p:cNvSpPr/>
                    <p:nvPr/>
                  </p:nvSpPr>
                  <p:spPr>
                    <a:xfrm>
                      <a:off x="0" y="296556"/>
                      <a:ext cx="107839" cy="107840"/>
                    </a:xfrm>
                    <a:prstGeom prst="ellipse">
                      <a:avLst/>
                    </a:prstGeom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>
                      <a:outerShdw sx="100000" sy="100000" kx="0" ky="0" algn="b" rotWithShape="0" blurRad="50800" dist="12700" dir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p:txBody>
                </p:sp>
                <p:sp>
                  <p:nvSpPr>
                    <p:cNvPr id="1213" name="Shape 1213"/>
                    <p:cNvSpPr/>
                    <p:nvPr/>
                  </p:nvSpPr>
                  <p:spPr>
                    <a:xfrm>
                      <a:off x="348408" y="296556"/>
                      <a:ext cx="107840" cy="107840"/>
                    </a:xfrm>
                    <a:prstGeom prst="ellipse">
                      <a:avLst/>
                    </a:prstGeom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  <a:ln w="12700" cap="flat">
                      <a:noFill/>
                      <a:miter lim="400000"/>
                    </a:ln>
                    <a:effectLst>
                      <a:outerShdw sx="100000" sy="100000" kx="0" ky="0" algn="b" rotWithShape="0" blurRad="50800" dist="12700" dir="0">
                        <a:srgbClr val="000000">
                          <a:alpha val="50000"/>
                        </a:srgbClr>
                      </a:outerShdw>
                    </a:effec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2400">
                          <a:solidFill>
                            <a:srgbClr val="FFFFFF"/>
                          </a:solidFill>
                          <a:latin typeface="Helvetica Light"/>
                          <a:ea typeface="Helvetica Light"/>
                          <a:cs typeface="Helvetica Light"/>
                          <a:sym typeface="Helvetica Light"/>
                        </a:defRPr>
                      </a:pPr>
                    </a:p>
                  </p:txBody>
                </p:sp>
                <p:sp>
                  <p:nvSpPr>
                    <p:cNvPr id="1214" name="Shape 1214"/>
                    <p:cNvSpPr/>
                    <p:nvPr/>
                  </p:nvSpPr>
                  <p:spPr>
                    <a:xfrm flipV="1">
                      <a:off x="79164" y="80113"/>
                      <a:ext cx="131876" cy="228415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1A931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p:txBody>
                </p:sp>
                <p:sp>
                  <p:nvSpPr>
                    <p:cNvPr id="1215" name="Shape 1215"/>
                    <p:cNvSpPr/>
                    <p:nvPr/>
                  </p:nvSpPr>
                  <p:spPr>
                    <a:xfrm>
                      <a:off x="112079" y="347091"/>
                      <a:ext cx="239009" cy="1"/>
                    </a:xfrm>
                    <a:prstGeom prst="line">
                      <a:avLst/>
                    </a:prstGeom>
                    <a:noFill/>
                    <a:ln w="25400" cap="flat">
                      <a:solidFill>
                        <a:srgbClr val="1A931F"/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 algn="l" defTabSz="457200">
                        <a:defRPr sz="12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p:txBody>
                </p:sp>
              </p:grpSp>
            </p:grpSp>
            <p:grpSp>
              <p:nvGrpSpPr>
                <p:cNvPr id="1226" name="Group 1226"/>
                <p:cNvGrpSpPr/>
                <p:nvPr/>
              </p:nvGrpSpPr>
              <p:grpSpPr>
                <a:xfrm>
                  <a:off x="0" y="183028"/>
                  <a:ext cx="465235" cy="691966"/>
                  <a:chOff x="0" y="0"/>
                  <a:chExt cx="465234" cy="691965"/>
                </a:xfrm>
              </p:grpSpPr>
              <p:sp>
                <p:nvSpPr>
                  <p:cNvPr id="1218" name="Shape 1218"/>
                  <p:cNvSpPr/>
                  <p:nvPr/>
                </p:nvSpPr>
                <p:spPr>
                  <a:xfrm>
                    <a:off x="186650" y="0"/>
                    <a:ext cx="107840" cy="107839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19" name="Shape 1219"/>
                  <p:cNvSpPr/>
                  <p:nvPr/>
                </p:nvSpPr>
                <p:spPr>
                  <a:xfrm>
                    <a:off x="195637" y="584126"/>
                    <a:ext cx="107840" cy="107840"/>
                  </a:xfrm>
                  <a:prstGeom prst="ellipse">
                    <a:avLst/>
                  </a:prstGeom>
                  <a:blipFill rotWithShape="1">
                    <a:blip r:embed="rId5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20" name="Shape 1220"/>
                  <p:cNvSpPr/>
                  <p:nvPr/>
                </p:nvSpPr>
                <p:spPr>
                  <a:xfrm>
                    <a:off x="0" y="296556"/>
                    <a:ext cx="107839" cy="107840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21" name="Shape 1221"/>
                  <p:cNvSpPr/>
                  <p:nvPr/>
                </p:nvSpPr>
                <p:spPr>
                  <a:xfrm>
                    <a:off x="357395" y="296556"/>
                    <a:ext cx="107840" cy="107840"/>
                  </a:xfrm>
                  <a:prstGeom prst="ellipse">
                    <a:avLst/>
                  </a:prstGeom>
                  <a:blipFill rotWithShape="1">
                    <a:blip r:embed="rId4"/>
                    <a:srcRect l="0" t="0" r="0" b="0"/>
                    <a:tile tx="0" ty="0" sx="100000" sy="100000" flip="none" algn="tl"/>
                  </a:blipFill>
                  <a:ln w="12700" cap="flat">
                    <a:noFill/>
                    <a:miter lim="400000"/>
                  </a:ln>
                  <a:effectLst>
                    <a:outerShdw sx="100000" sy="100000" kx="0" ky="0" algn="b" rotWithShape="0" blurRad="38100" dist="25400" dir="5400000">
                      <a:srgbClr val="000000">
                        <a:alpha val="50000"/>
                      </a:srgbClr>
                    </a:outerShdw>
                  </a:effectLst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  <a:latin typeface="Helvetica Light"/>
                        <a:ea typeface="Helvetica Light"/>
                        <a:cs typeface="Helvetica Light"/>
                        <a:sym typeface="Helvetica Light"/>
                      </a:defRPr>
                    </a:pPr>
                  </a:p>
                </p:txBody>
              </p:sp>
              <p:sp>
                <p:nvSpPr>
                  <p:cNvPr id="1222" name="Shape 1222"/>
                  <p:cNvSpPr/>
                  <p:nvPr/>
                </p:nvSpPr>
                <p:spPr>
                  <a:xfrm flipV="1">
                    <a:off x="70177" y="80113"/>
                    <a:ext cx="131876" cy="228415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519B">
                        <a:alpha val="50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223" name="Shape 1223"/>
                  <p:cNvSpPr/>
                  <p:nvPr/>
                </p:nvSpPr>
                <p:spPr>
                  <a:xfrm flipV="1">
                    <a:off x="267882" y="385656"/>
                    <a:ext cx="131876" cy="228415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519B">
                        <a:alpha val="50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224" name="Shape 1224"/>
                  <p:cNvSpPr/>
                  <p:nvPr/>
                </p:nvSpPr>
                <p:spPr>
                  <a:xfrm flipH="1" flipV="1">
                    <a:off x="276868" y="89100"/>
                    <a:ext cx="131876" cy="228414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519B">
                        <a:alpha val="50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  <p:sp>
                <p:nvSpPr>
                  <p:cNvPr id="1225" name="Shape 1225"/>
                  <p:cNvSpPr/>
                  <p:nvPr/>
                </p:nvSpPr>
                <p:spPr>
                  <a:xfrm>
                    <a:off x="112079" y="347092"/>
                    <a:ext cx="239009" cy="1"/>
                  </a:xfrm>
                  <a:prstGeom prst="line">
                    <a:avLst/>
                  </a:prstGeom>
                  <a:noFill/>
                  <a:ln w="25400" cap="flat">
                    <a:solidFill>
                      <a:srgbClr val="00519B">
                        <a:alpha val="50000"/>
                      </a:srgbClr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algn="l" defTabSz="457200">
                      <a:defRPr sz="1200">
                        <a:latin typeface="Helvetica"/>
                        <a:ea typeface="Helvetica"/>
                        <a:cs typeface="Helvetica"/>
                        <a:sym typeface="Helvetica"/>
                      </a:defRPr>
                    </a:pPr>
                  </a:p>
                </p:txBody>
              </p:sp>
            </p:grpSp>
          </p:grpSp>
        </p:grpSp>
        <p:grpSp>
          <p:nvGrpSpPr>
            <p:cNvPr id="1236" name="Group 1236"/>
            <p:cNvGrpSpPr/>
            <p:nvPr/>
          </p:nvGrpSpPr>
          <p:grpSpPr>
            <a:xfrm>
              <a:off x="3770652" y="3174307"/>
              <a:ext cx="791300" cy="914401"/>
              <a:chOff x="0" y="0"/>
              <a:chExt cx="791299" cy="914400"/>
            </a:xfrm>
          </p:grpSpPr>
          <p:sp>
            <p:nvSpPr>
              <p:cNvPr id="1229" name="Shape 1229"/>
              <p:cNvSpPr/>
              <p:nvPr/>
            </p:nvSpPr>
            <p:spPr>
              <a:xfrm>
                <a:off x="11430" y="0"/>
                <a:ext cx="137161" cy="137161"/>
              </a:xfrm>
              <a:prstGeom prst="ellipse">
                <a:avLst/>
              </a:prstGeom>
              <a:blipFill rotWithShape="1">
                <a:blip r:embed="rId6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230" name="Shape 1230"/>
              <p:cNvSpPr/>
              <p:nvPr/>
            </p:nvSpPr>
            <p:spPr>
              <a:xfrm>
                <a:off x="0" y="777240"/>
                <a:ext cx="137161" cy="137161"/>
              </a:xfrm>
              <a:prstGeom prst="ellipse">
                <a:avLst/>
              </a:prstGeom>
              <a:blipFill rotWithShape="1">
                <a:blip r:embed="rId6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231" name="Shape 1231"/>
              <p:cNvSpPr/>
              <p:nvPr/>
            </p:nvSpPr>
            <p:spPr>
              <a:xfrm>
                <a:off x="654139" y="386467"/>
                <a:ext cx="137161" cy="137161"/>
              </a:xfrm>
              <a:prstGeom prst="ellipse">
                <a:avLst/>
              </a:prstGeom>
              <a:blipFill rotWithShape="1">
                <a:blip r:embed="rId6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232" name="Shape 1232"/>
              <p:cNvSpPr/>
              <p:nvPr/>
            </p:nvSpPr>
            <p:spPr>
              <a:xfrm>
                <a:off x="217170" y="388620"/>
                <a:ext cx="137161" cy="137161"/>
              </a:xfrm>
              <a:prstGeom prst="ellipse">
                <a:avLst/>
              </a:prstGeom>
              <a:blipFill rotWithShape="1">
                <a:blip r:embed="rId6"/>
                <a:srcRect l="0" t="0" r="0" b="0"/>
                <a:tile tx="0" ty="0" sx="100000" sy="100000" flip="none" algn="tl"/>
              </a:blipFill>
              <a:ln w="12700" cap="flat">
                <a:noFill/>
                <a:miter lim="400000"/>
              </a:ln>
              <a:effectLst>
                <a:outerShdw sx="100000" sy="100000" kx="0" ky="0" algn="b" rotWithShape="0" blurRad="381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233" name="Shape 1233"/>
              <p:cNvSpPr/>
              <p:nvPr/>
            </p:nvSpPr>
            <p:spPr>
              <a:xfrm flipV="1">
                <a:off x="103318" y="501946"/>
                <a:ext cx="167732" cy="290520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34" name="Shape 1234"/>
              <p:cNvSpPr/>
              <p:nvPr/>
            </p:nvSpPr>
            <p:spPr>
              <a:xfrm flipH="1" flipV="1">
                <a:off x="114748" y="124756"/>
                <a:ext cx="167732" cy="290520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35" name="Shape 1235"/>
              <p:cNvSpPr/>
              <p:nvPr/>
            </p:nvSpPr>
            <p:spPr>
              <a:xfrm>
                <a:off x="352237" y="455047"/>
                <a:ext cx="303995" cy="1"/>
              </a:xfrm>
              <a:prstGeom prst="line">
                <a:avLst/>
              </a:prstGeom>
              <a:noFill/>
              <a:ln w="25400" cap="flat">
                <a:solidFill>
                  <a:schemeClr val="accent5">
                    <a:hueOff val="-444211"/>
                    <a:satOff val="-14915"/>
                    <a:lumOff val="22857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1237" name="Shape 1237"/>
            <p:cNvSpPr/>
            <p:nvPr/>
          </p:nvSpPr>
          <p:spPr>
            <a:xfrm flipV="1">
              <a:off x="1096211" y="786867"/>
              <a:ext cx="589512" cy="70255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38" name="Shape 1238"/>
            <p:cNvSpPr/>
            <p:nvPr/>
          </p:nvSpPr>
          <p:spPr>
            <a:xfrm flipH="1" flipV="1">
              <a:off x="2626400" y="811993"/>
              <a:ext cx="610443" cy="68444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39" name="Shape 1239"/>
            <p:cNvSpPr/>
            <p:nvPr/>
          </p:nvSpPr>
          <p:spPr>
            <a:xfrm flipV="1">
              <a:off x="305276" y="2541185"/>
              <a:ext cx="392373" cy="66868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40" name="Shape 1240"/>
            <p:cNvSpPr/>
            <p:nvPr/>
          </p:nvSpPr>
          <p:spPr>
            <a:xfrm flipH="1" flipV="1">
              <a:off x="1199623" y="2550772"/>
              <a:ext cx="378606" cy="65559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41" name="Shape 1241"/>
            <p:cNvSpPr/>
            <p:nvPr/>
          </p:nvSpPr>
          <p:spPr>
            <a:xfrm flipV="1">
              <a:off x="2724806" y="2537685"/>
              <a:ext cx="399757" cy="66430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242" name="Shape 1242"/>
            <p:cNvSpPr/>
            <p:nvPr/>
          </p:nvSpPr>
          <p:spPr>
            <a:xfrm flipH="1" flipV="1">
              <a:off x="3534090" y="2523955"/>
              <a:ext cx="415235" cy="63303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244" name="Shape 1244"/>
          <p:cNvSpPr/>
          <p:nvPr/>
        </p:nvSpPr>
        <p:spPr>
          <a:xfrm>
            <a:off x="5906491" y="6665366"/>
            <a:ext cx="893229" cy="1092201"/>
          </a:xfrm>
          <a:prstGeom prst="rightArrow">
            <a:avLst>
              <a:gd name="adj1" fmla="val 39179"/>
              <a:gd name="adj2" fmla="val 48120"/>
            </a:avLst>
          </a:prstGeom>
          <a:gradFill>
            <a:gsLst>
              <a:gs pos="0">
                <a:srgbClr val="F0F0F0"/>
              </a:gs>
              <a:gs pos="100000">
                <a:srgbClr val="9E9E9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245" name="Shape 1245"/>
          <p:cNvSpPr/>
          <p:nvPr/>
        </p:nvSpPr>
        <p:spPr>
          <a:xfrm>
            <a:off x="2147284" y="9130579"/>
            <a:ext cx="242900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dividing the domain </a:t>
            </a:r>
          </a:p>
        </p:txBody>
      </p:sp>
      <p:sp>
        <p:nvSpPr>
          <p:cNvPr id="1246" name="Shape 1246"/>
          <p:cNvSpPr/>
          <p:nvPr/>
        </p:nvSpPr>
        <p:spPr>
          <a:xfrm>
            <a:off x="7847039" y="9028979"/>
            <a:ext cx="436829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computing local JCNs and </a:t>
            </a:r>
          </a:p>
          <a:p>
            <a:pPr>
              <a:defRPr sz="20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reducing them into a global structure 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49221" y="1168400"/>
            <a:ext cx="3731258" cy="46467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17241" y="6625166"/>
            <a:ext cx="3573419" cy="2078692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Computational science</a:t>
            </a:r>
          </a:p>
        </p:txBody>
      </p:sp>
      <p:sp>
        <p:nvSpPr>
          <p:cNvPr id="208" name="Shape 208"/>
          <p:cNvSpPr/>
          <p:nvPr>
            <p:ph type="body" idx="1"/>
          </p:nvPr>
        </p:nvSpPr>
        <p:spPr>
          <a:xfrm>
            <a:off x="622300" y="1803400"/>
            <a:ext cx="10464800" cy="7700219"/>
          </a:xfrm>
          <a:prstGeom prst="rect">
            <a:avLst/>
          </a:prstGeom>
        </p:spPr>
        <p:txBody>
          <a:bodyPr/>
          <a:lstStyle/>
          <a:p>
            <a:pPr marL="391885" indent="-391885">
              <a:spcBef>
                <a:spcPts val="3600"/>
              </a:spcBef>
              <a:defRPr sz="2400"/>
            </a:pPr>
            <a:r>
              <a:t>Simulation/Sensors ➾ {dataset} ➾ Visualization/Analysis</a:t>
            </a:r>
          </a:p>
          <a:p>
            <a:pPr marL="391885" indent="-391885">
              <a:defRPr sz="2400"/>
            </a:pPr>
            <a:r>
              <a:t>Characteristics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volumetric (3D) time-varying data, or hyper-volumes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multifields:   f :: M ⊂ R</a:t>
            </a:r>
            <a:r>
              <a:rPr baseline="31999"/>
              <a:t>4+</a:t>
            </a:r>
            <a:r>
              <a:t> → R</a:t>
            </a:r>
            <a:r>
              <a:rPr baseline="31999"/>
              <a:t>n</a:t>
            </a:r>
          </a:p>
          <a:p>
            <a:pPr marL="391885" indent="-391885">
              <a:spcBef>
                <a:spcPts val="3000"/>
              </a:spcBef>
              <a:defRPr sz="2400"/>
            </a:pPr>
            <a:r>
              <a:t>Example problems: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nuclear scission </a:t>
            </a:r>
            <a:r>
              <a:rPr i="1"/>
              <a:t>[LBL/FHPC14]:</a:t>
            </a:r>
            <a:r>
              <a:t> 66×40×40, 2 fields [× 40]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star formation </a:t>
            </a:r>
            <a:r>
              <a:rPr i="1"/>
              <a:t>[ICFP’08]:</a:t>
            </a:r>
            <a:r>
              <a:t> 250×250×600, 13 fields [× 200]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hurricane Isabel simulation: 500×500×100, 13 fields [× 48]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combustion:  Landge et.al., SC14: - 2025×1600×400 [× ?]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high-dimensional spaces: Gerber et.al. 700K samples in 10D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HIV capsid:  Zhao et.al. (UIUC) - 64M atoms</a:t>
            </a:r>
          </a:p>
          <a:p>
            <a:pPr lvl="1" marL="849085" indent="-391885">
              <a:spcBef>
                <a:spcPts val="800"/>
              </a:spcBef>
              <a:defRPr sz="1800"/>
            </a:pPr>
            <a:r>
              <a:t>...</a:t>
            </a:r>
          </a:p>
          <a:p>
            <a:pPr>
              <a:spcBef>
                <a:spcPts val="3000"/>
              </a:spcBef>
            </a:pPr>
            <a:r>
              <a:t>Challenge - scale</a:t>
            </a:r>
          </a:p>
        </p:txBody>
      </p:sp>
      <p:sp>
        <p:nvSpPr>
          <p:cNvPr id="209" name="Shape 209"/>
          <p:cNvSpPr/>
          <p:nvPr/>
        </p:nvSpPr>
        <p:spPr>
          <a:xfrm>
            <a:off x="9917029" y="5835649"/>
            <a:ext cx="2589908" cy="34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600"/>
            </a:lvl1pPr>
          </a:lstStyle>
          <a:p>
            <a:pPr/>
            <a:r>
              <a:t>Zhao et.al., Nature, 497, 2013 </a:t>
            </a:r>
          </a:p>
        </p:txBody>
      </p:sp>
      <p:sp>
        <p:nvSpPr>
          <p:cNvPr id="210" name="Shape 210"/>
          <p:cNvSpPr/>
          <p:nvPr/>
        </p:nvSpPr>
        <p:spPr>
          <a:xfrm>
            <a:off x="8961966" y="8715044"/>
            <a:ext cx="3197455" cy="7817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600">
                <a:latin typeface="+mn-lt"/>
                <a:ea typeface="+mn-ea"/>
                <a:cs typeface="+mn-cs"/>
                <a:sym typeface="Helvetica Neue"/>
              </a:defRPr>
            </a:pPr>
            <a:r>
              <a:t>NCSA Blue Waters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Helvetica Neue"/>
              </a:defRPr>
            </a:pPr>
            <a:r>
              <a:t>Cray XE/XK</a:t>
            </a:r>
          </a:p>
          <a:p>
            <a:pPr algn="l">
              <a:defRPr sz="1600">
                <a:latin typeface="+mn-lt"/>
                <a:ea typeface="+mn-ea"/>
                <a:cs typeface="+mn-cs"/>
                <a:sym typeface="Helvetica Neue"/>
              </a:defRPr>
            </a:pPr>
            <a:r>
              <a:t>10 Petaflops, 300K cores,  $200M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Shape 1248"/>
          <p:cNvSpPr/>
          <p:nvPr>
            <p:ph type="title"/>
          </p:nvPr>
        </p:nvSpPr>
        <p:spPr>
          <a:xfrm>
            <a:off x="275847" y="272795"/>
            <a:ext cx="10464801" cy="1092201"/>
          </a:xfrm>
          <a:prstGeom prst="rect">
            <a:avLst/>
          </a:prstGeom>
        </p:spPr>
        <p:txBody>
          <a:bodyPr/>
          <a:lstStyle/>
          <a:p>
            <a:pPr/>
            <a:r>
              <a:t>Unbalanced Computation Load </a:t>
            </a:r>
          </a:p>
        </p:txBody>
      </p:sp>
      <p:sp>
        <p:nvSpPr>
          <p:cNvPr id="1249" name="Shape 1249"/>
          <p:cNvSpPr/>
          <p:nvPr/>
        </p:nvSpPr>
        <p:spPr>
          <a:xfrm>
            <a:off x="340653" y="8415582"/>
            <a:ext cx="12661377" cy="1636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2400"/>
              </a:spcBef>
              <a:buSzPct val="171000"/>
              <a:buChar char="•"/>
              <a:defRPr sz="2400">
                <a:latin typeface="+mn-lt"/>
                <a:ea typeface="+mn-ea"/>
                <a:cs typeface="+mn-cs"/>
                <a:sym typeface="Helvetica Neue"/>
              </a:defRPr>
            </a:pPr>
            <a:r>
              <a:t>JCN is a data dependent computation </a:t>
            </a:r>
          </a:p>
          <a:p>
            <a:pPr marL="457200" indent="-457200" algn="l">
              <a:spcBef>
                <a:spcPts val="1200"/>
              </a:spcBef>
              <a:buSzPct val="171000"/>
              <a:buChar char="•"/>
              <a:defRPr sz="2400">
                <a:latin typeface="+mn-lt"/>
                <a:ea typeface="+mn-ea"/>
                <a:cs typeface="+mn-cs"/>
                <a:sym typeface="Helvetica Neue"/>
              </a:defRPr>
            </a:pPr>
            <a:r>
              <a:t>Divide and Conquer skeleton leads to an unbalance computation load</a:t>
            </a:r>
          </a:p>
        </p:txBody>
      </p:sp>
      <p:pic>
        <p:nvPicPr>
          <p:cNvPr id="125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780" y="5376540"/>
            <a:ext cx="5021018" cy="2723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1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33700" y="5399236"/>
            <a:ext cx="5015710" cy="2723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2" name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28184" y="1939182"/>
            <a:ext cx="5018857" cy="27236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53" name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19548" y="1916486"/>
            <a:ext cx="5024882" cy="2723614"/>
          </a:xfrm>
          <a:prstGeom prst="rect">
            <a:avLst/>
          </a:prstGeom>
          <a:ln w="12700">
            <a:miter lim="400000"/>
          </a:ln>
        </p:spPr>
      </p:pic>
      <p:sp>
        <p:nvSpPr>
          <p:cNvPr id="1254" name="Shape 1254"/>
          <p:cNvSpPr/>
          <p:nvPr/>
        </p:nvSpPr>
        <p:spPr>
          <a:xfrm>
            <a:off x="581867" y="1471579"/>
            <a:ext cx="5689284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JCN Computation on </a:t>
            </a:r>
            <a:r>
              <a:rPr i="1"/>
              <a:t>scission</a:t>
            </a:r>
            <a:r>
              <a:t> dataset</a:t>
            </a:r>
          </a:p>
        </p:txBody>
      </p:sp>
      <p:sp>
        <p:nvSpPr>
          <p:cNvPr id="1255" name="Shape 1255"/>
          <p:cNvSpPr/>
          <p:nvPr/>
        </p:nvSpPr>
        <p:spPr>
          <a:xfrm>
            <a:off x="587706" y="4911037"/>
            <a:ext cx="6077903" cy="48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28600" indent="-228600">
              <a:buSzPct val="100000"/>
              <a:buChar char="•"/>
              <a:defRPr sz="25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JCN Computation on </a:t>
            </a:r>
            <a:r>
              <a:rPr i="1"/>
              <a:t>a synthetic</a:t>
            </a:r>
            <a:r>
              <a:t> dataset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Over-decomposition</a:t>
            </a:r>
          </a:p>
        </p:txBody>
      </p:sp>
      <p:sp>
        <p:nvSpPr>
          <p:cNvPr id="1258" name="Shape 1258"/>
          <p:cNvSpPr/>
          <p:nvPr>
            <p:ph type="body" idx="1"/>
          </p:nvPr>
        </p:nvSpPr>
        <p:spPr>
          <a:xfrm>
            <a:off x="533400" y="1778000"/>
            <a:ext cx="10464800" cy="7148297"/>
          </a:xfrm>
          <a:prstGeom prst="rect">
            <a:avLst/>
          </a:prstGeom>
        </p:spPr>
        <p:txBody>
          <a:bodyPr/>
          <a:lstStyle/>
          <a:p>
            <a:pPr/>
            <a:r>
              <a:t>Common strategy in computational science</a:t>
            </a:r>
          </a:p>
          <a:p>
            <a:pPr lvl="1" marL="849085" indent="-391885"/>
            <a:r>
              <a:t>decompose problem into N &gt;&gt; no. PEs</a:t>
            </a:r>
          </a:p>
          <a:p>
            <a:pPr lvl="1" marL="849085" indent="-391885"/>
            <a:r>
              <a:t>maintain work pool of tasks</a:t>
            </a:r>
          </a:p>
          <a:p>
            <a:pPr lvl="1" marL="849085" indent="-391885"/>
            <a:r>
              <a:t>scheduler "smooths over" differences from data dependencies</a:t>
            </a:r>
          </a:p>
          <a:p>
            <a:pPr lvl="1" marL="849085" indent="-391885"/>
            <a:r>
              <a:t>dynamic load balancing</a:t>
            </a:r>
            <a:br/>
          </a:p>
          <a:p>
            <a:pPr/>
            <a:r>
              <a:t>Eden has a workpool skeleton</a:t>
            </a:r>
          </a:p>
          <a:p>
            <a:pPr marL="0" indent="0">
              <a:buSzTx/>
              <a:buNone/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workpool :: (Trans t, Trans r)</a:t>
            </a:r>
          </a:p>
          <a:p>
            <a:pPr marL="0" indent="0">
              <a:spcBef>
                <a:spcPts val="0"/>
              </a:spcBef>
              <a:buSzTx/>
              <a:buNone/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          =&gt; Int          -- number of workers </a:t>
            </a:r>
          </a:p>
          <a:p>
            <a:pPr marL="0" indent="0">
              <a:spcBef>
                <a:spcPts val="0"/>
              </a:spcBef>
              <a:buSzTx/>
              <a:buNone/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          -&gt; Int          -- prefetch </a:t>
            </a:r>
          </a:p>
          <a:p>
            <a:pPr marL="0" indent="0">
              <a:spcBef>
                <a:spcPts val="0"/>
              </a:spcBef>
              <a:buSzTx/>
              <a:buNone/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          -&gt; (t -&gt; r)     -- map function</a:t>
            </a:r>
          </a:p>
          <a:p>
            <a:pPr marL="0" indent="0">
              <a:spcBef>
                <a:spcPts val="0"/>
              </a:spcBef>
              <a:buSzTx/>
              <a:buNone/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          -&gt; [t]          -- list of tasks</a:t>
            </a:r>
          </a:p>
          <a:p>
            <a:pPr marL="0" indent="0">
              <a:spcBef>
                <a:spcPts val="0"/>
              </a:spcBef>
              <a:buSzTx/>
              <a:buNone/>
              <a:defRPr sz="2200">
                <a:latin typeface="Courier"/>
                <a:ea typeface="Courier"/>
                <a:cs typeface="Courier"/>
                <a:sym typeface="Courier"/>
              </a:defRPr>
            </a:pPr>
            <a:r>
              <a:t>            -&gt; [r]</a:t>
            </a:r>
          </a:p>
          <a:p>
            <a:pPr/>
            <a:r>
              <a:t>Could be used for both fragmentation and merger ..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Shape 12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Eden Workpool</a:t>
            </a:r>
          </a:p>
        </p:txBody>
      </p:sp>
      <p:sp>
        <p:nvSpPr>
          <p:cNvPr id="1261" name="Shape 1261"/>
          <p:cNvSpPr/>
          <p:nvPr>
            <p:ph type="body" sz="half" idx="1"/>
          </p:nvPr>
        </p:nvSpPr>
        <p:spPr>
          <a:xfrm>
            <a:off x="533400" y="1777999"/>
            <a:ext cx="10539413" cy="2580763"/>
          </a:xfrm>
          <a:prstGeom prst="rect">
            <a:avLst/>
          </a:prstGeom>
        </p:spPr>
        <p:txBody>
          <a:bodyPr/>
          <a:lstStyle/>
          <a:p>
            <a:pPr/>
            <a:r>
              <a:t>Eden library provides several extensions that integrate map and reduce functions </a:t>
            </a:r>
          </a:p>
          <a:p>
            <a:pPr/>
            <a:r>
              <a:t>BUT all allow merger of intermediate results </a:t>
            </a:r>
            <a:r>
              <a:rPr i="1"/>
              <a:t>in arbitrary order</a:t>
            </a:r>
          </a:p>
          <a:p>
            <a:pPr/>
            <a:r>
              <a:t>This is a problem (why?)</a:t>
            </a:r>
          </a:p>
        </p:txBody>
      </p:sp>
      <p:sp>
        <p:nvSpPr>
          <p:cNvPr id="1262" name="Shape 1262"/>
          <p:cNvSpPr/>
          <p:nvPr/>
        </p:nvSpPr>
        <p:spPr>
          <a:xfrm>
            <a:off x="558799" y="4874335"/>
            <a:ext cx="1774715" cy="179316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grpSp>
        <p:nvGrpSpPr>
          <p:cNvPr id="1272" name="Group 1272"/>
          <p:cNvGrpSpPr/>
          <p:nvPr/>
        </p:nvGrpSpPr>
        <p:grpSpPr>
          <a:xfrm>
            <a:off x="2387535" y="4773294"/>
            <a:ext cx="2566973" cy="2665351"/>
            <a:chOff x="0" y="0"/>
            <a:chExt cx="2566971" cy="2665349"/>
          </a:xfrm>
        </p:grpSpPr>
        <p:sp>
          <p:nvSpPr>
            <p:cNvPr id="1263" name="Shape 1263"/>
            <p:cNvSpPr/>
            <p:nvPr/>
          </p:nvSpPr>
          <p:spPr>
            <a:xfrm>
              <a:off x="0" y="1212870"/>
              <a:ext cx="1648560" cy="288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64" name="Shape 1264"/>
            <p:cNvSpPr/>
            <p:nvPr/>
          </p:nvSpPr>
          <p:spPr>
            <a:xfrm>
              <a:off x="1707053" y="8599"/>
              <a:ext cx="859919" cy="85991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65" name="Shape 1265"/>
            <p:cNvSpPr/>
            <p:nvPr/>
          </p:nvSpPr>
          <p:spPr>
            <a:xfrm>
              <a:off x="546164" y="1160889"/>
              <a:ext cx="859919" cy="85991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1707053" y="1186687"/>
              <a:ext cx="859919" cy="85991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67" name="Shape 1267"/>
            <p:cNvSpPr/>
            <p:nvPr/>
          </p:nvSpPr>
          <p:spPr>
            <a:xfrm flipV="1">
              <a:off x="3248" y="387370"/>
              <a:ext cx="479764" cy="2273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3248" y="1428770"/>
              <a:ext cx="479764" cy="227302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69" name="Shape 1269"/>
            <p:cNvSpPr/>
            <p:nvPr/>
          </p:nvSpPr>
          <p:spPr>
            <a:xfrm flipV="1">
              <a:off x="0" y="577870"/>
              <a:ext cx="1648560" cy="28851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70" name="Shape 1270"/>
            <p:cNvSpPr/>
            <p:nvPr/>
          </p:nvSpPr>
          <p:spPr>
            <a:xfrm>
              <a:off x="554763" y="0"/>
              <a:ext cx="859919" cy="85991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271" name="Shape 1271"/>
            <p:cNvSpPr/>
            <p:nvPr/>
          </p:nvSpPr>
          <p:spPr>
            <a:xfrm>
              <a:off x="749618" y="2266061"/>
              <a:ext cx="1459993" cy="39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decompose</a:t>
              </a:r>
            </a:p>
          </p:txBody>
        </p:sp>
      </p:grpSp>
      <p:grpSp>
        <p:nvGrpSpPr>
          <p:cNvPr id="1333" name="Group 1333"/>
          <p:cNvGrpSpPr/>
          <p:nvPr/>
        </p:nvGrpSpPr>
        <p:grpSpPr>
          <a:xfrm>
            <a:off x="5117973" y="4577325"/>
            <a:ext cx="3502487" cy="2861320"/>
            <a:chOff x="0" y="0"/>
            <a:chExt cx="3502486" cy="2861318"/>
          </a:xfrm>
        </p:grpSpPr>
        <p:grpSp>
          <p:nvGrpSpPr>
            <p:cNvPr id="1289" name="Group 1289"/>
            <p:cNvGrpSpPr/>
            <p:nvPr/>
          </p:nvGrpSpPr>
          <p:grpSpPr>
            <a:xfrm>
              <a:off x="1238993" y="13229"/>
              <a:ext cx="996040" cy="996040"/>
              <a:chOff x="0" y="0"/>
              <a:chExt cx="996038" cy="996038"/>
            </a:xfrm>
          </p:grpSpPr>
          <p:sp>
            <p:nvSpPr>
              <p:cNvPr id="1273" name="Shape 1273"/>
              <p:cNvSpPr/>
              <p:nvPr/>
            </p:nvSpPr>
            <p:spPr>
              <a:xfrm>
                <a:off x="0" y="0"/>
                <a:ext cx="996039" cy="996039"/>
              </a:xfrm>
              <a:prstGeom prst="rect">
                <a:avLst/>
              </a:prstGeom>
              <a:noFill/>
              <a:ln w="254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373452" y="190834"/>
                <a:ext cx="140878" cy="24972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75" name="Shape 1275"/>
              <p:cNvSpPr/>
              <p:nvPr/>
            </p:nvSpPr>
            <p:spPr>
              <a:xfrm flipH="1">
                <a:off x="521737" y="101720"/>
                <a:ext cx="169452" cy="36296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76" name="Shape 1276"/>
              <p:cNvSpPr/>
              <p:nvPr/>
            </p:nvSpPr>
            <p:spPr>
              <a:xfrm flipH="1">
                <a:off x="362161" y="109564"/>
                <a:ext cx="32523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77" name="Shape 1277"/>
              <p:cNvSpPr/>
              <p:nvPr/>
            </p:nvSpPr>
            <p:spPr>
              <a:xfrm flipH="1">
                <a:off x="567742" y="488059"/>
                <a:ext cx="32523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78" name="Shape 1278"/>
              <p:cNvSpPr/>
              <p:nvPr/>
            </p:nvSpPr>
            <p:spPr>
              <a:xfrm flipH="1" flipV="1">
                <a:off x="708245" y="93907"/>
                <a:ext cx="227098" cy="4135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79" name="Shape 1279"/>
              <p:cNvSpPr/>
              <p:nvPr/>
            </p:nvSpPr>
            <p:spPr>
              <a:xfrm flipH="1">
                <a:off x="434677" y="517100"/>
                <a:ext cx="459175" cy="38447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66174" y="627784"/>
                <a:ext cx="374262" cy="27378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81" name="Shape 1281"/>
              <p:cNvSpPr/>
              <p:nvPr/>
            </p:nvSpPr>
            <p:spPr>
              <a:xfrm flipV="1">
                <a:off x="94032" y="114139"/>
                <a:ext cx="250038" cy="52251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82" name="Shape 1282"/>
              <p:cNvSpPr/>
              <p:nvPr/>
            </p:nvSpPr>
            <p:spPr>
              <a:xfrm flipV="1">
                <a:off x="439377" y="456465"/>
                <a:ext cx="86563" cy="42431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0" y="587662"/>
                <a:ext cx="179287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249009" y="9960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637464" y="0"/>
                <a:ext cx="179288" cy="179287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816751" y="408375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318732" y="816751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448217" y="388455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299" name="Group 1299"/>
            <p:cNvGrpSpPr/>
            <p:nvPr/>
          </p:nvGrpSpPr>
          <p:grpSpPr>
            <a:xfrm>
              <a:off x="2503962" y="0"/>
              <a:ext cx="996040" cy="996039"/>
              <a:chOff x="0" y="0"/>
              <a:chExt cx="996038" cy="996038"/>
            </a:xfrm>
          </p:grpSpPr>
          <p:sp>
            <p:nvSpPr>
              <p:cNvPr id="1290" name="Shape 1290"/>
              <p:cNvSpPr/>
              <p:nvPr/>
            </p:nvSpPr>
            <p:spPr>
              <a:xfrm>
                <a:off x="0" y="0"/>
                <a:ext cx="996039" cy="996039"/>
              </a:xfrm>
              <a:prstGeom prst="rect">
                <a:avLst/>
              </a:prstGeom>
              <a:noFill/>
              <a:ln w="254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1" name="Shape 1291"/>
              <p:cNvSpPr/>
              <p:nvPr/>
            </p:nvSpPr>
            <p:spPr>
              <a:xfrm flipH="1" flipV="1">
                <a:off x="106482" y="517940"/>
                <a:ext cx="191552" cy="4026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92" name="Shape 1292"/>
              <p:cNvSpPr/>
              <p:nvPr/>
            </p:nvSpPr>
            <p:spPr>
              <a:xfrm flipH="1">
                <a:off x="330404" y="920619"/>
                <a:ext cx="438850" cy="1572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93" name="Shape 1293"/>
              <p:cNvSpPr/>
              <p:nvPr/>
            </p:nvSpPr>
            <p:spPr>
              <a:xfrm flipH="1">
                <a:off x="784038" y="132597"/>
                <a:ext cx="159242" cy="77706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94" name="Shape 1294"/>
              <p:cNvSpPr/>
              <p:nvPr/>
            </p:nvSpPr>
            <p:spPr>
              <a:xfrm flipH="1">
                <a:off x="119524" y="74205"/>
                <a:ext cx="802840" cy="4339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9960" y="418336"/>
                <a:ext cx="179288" cy="179288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816751" y="0"/>
                <a:ext cx="179288" cy="179287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209168" y="816751"/>
                <a:ext cx="179288" cy="179288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697227" y="816751"/>
                <a:ext cx="179288" cy="179288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312" name="Group 1312"/>
            <p:cNvGrpSpPr/>
            <p:nvPr/>
          </p:nvGrpSpPr>
          <p:grpSpPr>
            <a:xfrm>
              <a:off x="1219326" y="1279410"/>
              <a:ext cx="996040" cy="996040"/>
              <a:chOff x="0" y="0"/>
              <a:chExt cx="996038" cy="996038"/>
            </a:xfrm>
          </p:grpSpPr>
          <p:sp>
            <p:nvSpPr>
              <p:cNvPr id="1300" name="Shape 1300"/>
              <p:cNvSpPr/>
              <p:nvPr/>
            </p:nvSpPr>
            <p:spPr>
              <a:xfrm flipH="1" rot="10800000">
                <a:off x="0" y="0"/>
                <a:ext cx="996039" cy="996039"/>
              </a:xfrm>
              <a:prstGeom prst="rect">
                <a:avLst/>
              </a:prstGeom>
              <a:noFill/>
              <a:ln w="254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1" name="Shape 1301"/>
              <p:cNvSpPr/>
              <p:nvPr/>
            </p:nvSpPr>
            <p:spPr>
              <a:xfrm flipV="1">
                <a:off x="347714" y="565814"/>
                <a:ext cx="25739" cy="23939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02" name="Shape 1302"/>
              <p:cNvSpPr/>
              <p:nvPr/>
            </p:nvSpPr>
            <p:spPr>
              <a:xfrm flipH="1">
                <a:off x="439743" y="834625"/>
                <a:ext cx="381551" cy="7139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03" name="Shape 1303"/>
              <p:cNvSpPr/>
              <p:nvPr/>
            </p:nvSpPr>
            <p:spPr>
              <a:xfrm flipH="1" flipV="1">
                <a:off x="434677" y="94468"/>
                <a:ext cx="417660" cy="63390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04" name="Shape 1304"/>
              <p:cNvSpPr/>
              <p:nvPr/>
            </p:nvSpPr>
            <p:spPr>
              <a:xfrm flipV="1">
                <a:off x="66174" y="94468"/>
                <a:ext cx="374262" cy="27378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94032" y="359383"/>
                <a:ext cx="250038" cy="5225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06" name="Shape 1306"/>
              <p:cNvSpPr/>
              <p:nvPr/>
            </p:nvSpPr>
            <p:spPr>
              <a:xfrm flipH="1">
                <a:off x="394419" y="185761"/>
                <a:ext cx="14455" cy="2282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07" name="Shape 1307"/>
              <p:cNvSpPr/>
              <p:nvPr/>
            </p:nvSpPr>
            <p:spPr>
              <a:xfrm flipH="1" rot="10800000">
                <a:off x="0" y="229088"/>
                <a:ext cx="179287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8" name="Shape 1308"/>
              <p:cNvSpPr/>
              <p:nvPr/>
            </p:nvSpPr>
            <p:spPr>
              <a:xfrm flipH="1" rot="10800000">
                <a:off x="249009" y="806791"/>
                <a:ext cx="179288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09" name="Shape 1309"/>
              <p:cNvSpPr/>
              <p:nvPr/>
            </p:nvSpPr>
            <p:spPr>
              <a:xfrm flipH="1" rot="10800000">
                <a:off x="308772" y="408375"/>
                <a:ext cx="179288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10" name="Shape 1310"/>
              <p:cNvSpPr/>
              <p:nvPr/>
            </p:nvSpPr>
            <p:spPr>
              <a:xfrm flipH="1" rot="10800000">
                <a:off x="816751" y="707187"/>
                <a:ext cx="179288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11" name="Shape 1311"/>
              <p:cNvSpPr/>
              <p:nvPr/>
            </p:nvSpPr>
            <p:spPr>
              <a:xfrm flipH="1" rot="10800000">
                <a:off x="318732" y="0"/>
                <a:ext cx="179288" cy="179287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329" name="Group 1329"/>
            <p:cNvGrpSpPr/>
            <p:nvPr/>
          </p:nvGrpSpPr>
          <p:grpSpPr>
            <a:xfrm>
              <a:off x="2496487" y="1297335"/>
              <a:ext cx="1006000" cy="996040"/>
              <a:chOff x="0" y="0"/>
              <a:chExt cx="1005999" cy="996038"/>
            </a:xfrm>
          </p:grpSpPr>
          <p:sp>
            <p:nvSpPr>
              <p:cNvPr id="1313" name="Shape 1313"/>
              <p:cNvSpPr/>
              <p:nvPr/>
            </p:nvSpPr>
            <p:spPr>
              <a:xfrm flipH="1" rot="10800000">
                <a:off x="9960" y="0"/>
                <a:ext cx="996040" cy="996039"/>
              </a:xfrm>
              <a:prstGeom prst="rect">
                <a:avLst/>
              </a:prstGeom>
              <a:noFill/>
              <a:ln w="254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14" name="Shape 1314"/>
              <p:cNvSpPr/>
              <p:nvPr/>
            </p:nvSpPr>
            <p:spPr>
              <a:xfrm flipH="1">
                <a:off x="126403" y="75419"/>
                <a:ext cx="181591" cy="63585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15" name="Shape 1315"/>
              <p:cNvSpPr/>
              <p:nvPr/>
            </p:nvSpPr>
            <p:spPr>
              <a:xfrm flipH="1" flipV="1">
                <a:off x="340365" y="59700"/>
                <a:ext cx="438849" cy="1572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16" name="Shape 1316"/>
              <p:cNvSpPr/>
              <p:nvPr/>
            </p:nvSpPr>
            <p:spPr>
              <a:xfrm flipH="1" flipV="1">
                <a:off x="793998" y="86375"/>
                <a:ext cx="85746" cy="57381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17" name="Shape 1317"/>
              <p:cNvSpPr/>
              <p:nvPr/>
            </p:nvSpPr>
            <p:spPr>
              <a:xfrm flipH="1" flipV="1">
                <a:off x="179286" y="836516"/>
                <a:ext cx="290930" cy="880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18" name="Shape 1318"/>
              <p:cNvSpPr/>
              <p:nvPr/>
            </p:nvSpPr>
            <p:spPr>
              <a:xfrm flipH="1" rot="10800000">
                <a:off x="0" y="707187"/>
                <a:ext cx="179287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19" name="Shape 1319"/>
              <p:cNvSpPr/>
              <p:nvPr/>
            </p:nvSpPr>
            <p:spPr>
              <a:xfrm flipH="1" rot="10800000">
                <a:off x="488059" y="358573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20" name="Shape 1320"/>
              <p:cNvSpPr/>
              <p:nvPr/>
            </p:nvSpPr>
            <p:spPr>
              <a:xfrm flipH="1" rot="10800000">
                <a:off x="219128" y="0"/>
                <a:ext cx="179288" cy="179287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21" name="Shape 1321"/>
              <p:cNvSpPr/>
              <p:nvPr/>
            </p:nvSpPr>
            <p:spPr>
              <a:xfrm flipH="1" rot="10800000">
                <a:off x="707187" y="0"/>
                <a:ext cx="179288" cy="179287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22" name="Shape 1322"/>
              <p:cNvSpPr/>
              <p:nvPr/>
            </p:nvSpPr>
            <p:spPr>
              <a:xfrm flipH="1" rot="10800000">
                <a:off x="478098" y="816751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23" name="Shape 1323"/>
              <p:cNvSpPr/>
              <p:nvPr/>
            </p:nvSpPr>
            <p:spPr>
              <a:xfrm flipH="1" rot="10800000">
                <a:off x="816751" y="667345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24" name="Shape 1324"/>
              <p:cNvSpPr/>
              <p:nvPr/>
            </p:nvSpPr>
            <p:spPr>
              <a:xfrm flipH="1">
                <a:off x="659097" y="796866"/>
                <a:ext cx="156029" cy="8954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25" name="Shape 1325"/>
              <p:cNvSpPr/>
              <p:nvPr/>
            </p:nvSpPr>
            <p:spPr>
              <a:xfrm flipH="1">
                <a:off x="171038" y="504143"/>
                <a:ext cx="321231" cy="24282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26" name="Shape 1326"/>
              <p:cNvSpPr/>
              <p:nvPr/>
            </p:nvSpPr>
            <p:spPr>
              <a:xfrm flipH="1">
                <a:off x="628399" y="165490"/>
                <a:ext cx="112880" cy="2159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27" name="Shape 1327"/>
              <p:cNvSpPr/>
              <p:nvPr/>
            </p:nvSpPr>
            <p:spPr>
              <a:xfrm flipH="1">
                <a:off x="556517" y="539394"/>
                <a:ext cx="11117" cy="27171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28" name="Shape 1328"/>
              <p:cNvSpPr/>
              <p:nvPr/>
            </p:nvSpPr>
            <p:spPr>
              <a:xfrm>
                <a:off x="359788" y="170743"/>
                <a:ext cx="172432" cy="19640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</p:grpSp>
        <p:sp>
          <p:nvSpPr>
            <p:cNvPr id="1330" name="Shape 1330"/>
            <p:cNvSpPr/>
            <p:nvPr/>
          </p:nvSpPr>
          <p:spPr>
            <a:xfrm>
              <a:off x="298577" y="940824"/>
              <a:ext cx="494829" cy="49483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31" name="Shape 1331"/>
            <p:cNvSpPr/>
            <p:nvPr/>
          </p:nvSpPr>
          <p:spPr>
            <a:xfrm>
              <a:off x="1168019" y="2462030"/>
              <a:ext cx="2071117" cy="39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local JCN graphs</a:t>
              </a:r>
            </a:p>
          </p:txBody>
        </p:sp>
        <p:sp>
          <p:nvSpPr>
            <p:cNvPr id="1332" name="Shape 1332"/>
            <p:cNvSpPr/>
            <p:nvPr/>
          </p:nvSpPr>
          <p:spPr>
            <a:xfrm>
              <a:off x="0" y="1573030"/>
              <a:ext cx="1130554" cy="39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fragment</a:t>
              </a:r>
            </a:p>
          </p:txBody>
        </p:sp>
      </p:grpSp>
      <p:grpSp>
        <p:nvGrpSpPr>
          <p:cNvPr id="1392" name="Group 1392"/>
          <p:cNvGrpSpPr/>
          <p:nvPr/>
        </p:nvGrpSpPr>
        <p:grpSpPr>
          <a:xfrm>
            <a:off x="8838437" y="4551925"/>
            <a:ext cx="3348238" cy="2886720"/>
            <a:chOff x="0" y="0"/>
            <a:chExt cx="3348236" cy="2886718"/>
          </a:xfrm>
        </p:grpSpPr>
        <p:grpSp>
          <p:nvGrpSpPr>
            <p:cNvPr id="1343" name="Group 1343"/>
            <p:cNvGrpSpPr/>
            <p:nvPr/>
          </p:nvGrpSpPr>
          <p:grpSpPr>
            <a:xfrm>
              <a:off x="2352197" y="0"/>
              <a:ext cx="996040" cy="996039"/>
              <a:chOff x="0" y="0"/>
              <a:chExt cx="996038" cy="996038"/>
            </a:xfrm>
          </p:grpSpPr>
          <p:sp>
            <p:nvSpPr>
              <p:cNvPr id="1334" name="Shape 1334"/>
              <p:cNvSpPr/>
              <p:nvPr/>
            </p:nvSpPr>
            <p:spPr>
              <a:xfrm>
                <a:off x="0" y="0"/>
                <a:ext cx="996039" cy="996039"/>
              </a:xfrm>
              <a:prstGeom prst="rect">
                <a:avLst/>
              </a:prstGeom>
              <a:noFill/>
              <a:ln w="254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35" name="Shape 1335"/>
              <p:cNvSpPr/>
              <p:nvPr/>
            </p:nvSpPr>
            <p:spPr>
              <a:xfrm flipH="1" flipV="1">
                <a:off x="106482" y="517940"/>
                <a:ext cx="191552" cy="40268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36" name="Shape 1336"/>
              <p:cNvSpPr/>
              <p:nvPr/>
            </p:nvSpPr>
            <p:spPr>
              <a:xfrm flipH="1">
                <a:off x="330404" y="920619"/>
                <a:ext cx="438850" cy="1572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37" name="Shape 1337"/>
              <p:cNvSpPr/>
              <p:nvPr/>
            </p:nvSpPr>
            <p:spPr>
              <a:xfrm flipH="1">
                <a:off x="784038" y="132597"/>
                <a:ext cx="159242" cy="77706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38" name="Shape 1338"/>
              <p:cNvSpPr/>
              <p:nvPr/>
            </p:nvSpPr>
            <p:spPr>
              <a:xfrm flipH="1">
                <a:off x="119524" y="74205"/>
                <a:ext cx="802840" cy="43393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39" name="Shape 1339"/>
              <p:cNvSpPr/>
              <p:nvPr/>
            </p:nvSpPr>
            <p:spPr>
              <a:xfrm>
                <a:off x="9960" y="418336"/>
                <a:ext cx="179288" cy="179288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40" name="Shape 1340"/>
              <p:cNvSpPr/>
              <p:nvPr/>
            </p:nvSpPr>
            <p:spPr>
              <a:xfrm>
                <a:off x="816751" y="0"/>
                <a:ext cx="179288" cy="179287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209168" y="816751"/>
                <a:ext cx="179288" cy="179288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697227" y="816751"/>
                <a:ext cx="179288" cy="179288"/>
              </a:xfrm>
              <a:prstGeom prst="ellipse">
                <a:avLst/>
              </a:prstGeom>
              <a:solidFill>
                <a:srgbClr val="7A81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356" name="Group 1356"/>
            <p:cNvGrpSpPr/>
            <p:nvPr/>
          </p:nvGrpSpPr>
          <p:grpSpPr>
            <a:xfrm>
              <a:off x="991361" y="1342910"/>
              <a:ext cx="996040" cy="996040"/>
              <a:chOff x="0" y="0"/>
              <a:chExt cx="996038" cy="996038"/>
            </a:xfrm>
          </p:grpSpPr>
          <p:sp>
            <p:nvSpPr>
              <p:cNvPr id="1344" name="Shape 1344"/>
              <p:cNvSpPr/>
              <p:nvPr/>
            </p:nvSpPr>
            <p:spPr>
              <a:xfrm flipH="1" rot="10800000">
                <a:off x="0" y="0"/>
                <a:ext cx="996039" cy="996039"/>
              </a:xfrm>
              <a:prstGeom prst="rect">
                <a:avLst/>
              </a:prstGeom>
              <a:noFill/>
              <a:ln w="25400" cap="rnd">
                <a:solidFill>
                  <a:srgbClr val="000000"/>
                </a:solidFill>
                <a:custDash>
                  <a:ds d="1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45" name="Shape 1345"/>
              <p:cNvSpPr/>
              <p:nvPr/>
            </p:nvSpPr>
            <p:spPr>
              <a:xfrm flipV="1">
                <a:off x="347714" y="565814"/>
                <a:ext cx="25739" cy="23939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46" name="Shape 1346"/>
              <p:cNvSpPr/>
              <p:nvPr/>
            </p:nvSpPr>
            <p:spPr>
              <a:xfrm flipH="1">
                <a:off x="439743" y="834625"/>
                <a:ext cx="381551" cy="7139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47" name="Shape 1347"/>
              <p:cNvSpPr/>
              <p:nvPr/>
            </p:nvSpPr>
            <p:spPr>
              <a:xfrm flipH="1" flipV="1">
                <a:off x="434677" y="94468"/>
                <a:ext cx="417660" cy="633909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48" name="Shape 1348"/>
              <p:cNvSpPr/>
              <p:nvPr/>
            </p:nvSpPr>
            <p:spPr>
              <a:xfrm flipV="1">
                <a:off x="66174" y="94468"/>
                <a:ext cx="374262" cy="27378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49" name="Shape 1349"/>
              <p:cNvSpPr/>
              <p:nvPr/>
            </p:nvSpPr>
            <p:spPr>
              <a:xfrm>
                <a:off x="94032" y="359383"/>
                <a:ext cx="250038" cy="5225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50" name="Shape 1350"/>
              <p:cNvSpPr/>
              <p:nvPr/>
            </p:nvSpPr>
            <p:spPr>
              <a:xfrm flipH="1">
                <a:off x="394419" y="185761"/>
                <a:ext cx="14455" cy="22823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51" name="Shape 1351"/>
              <p:cNvSpPr/>
              <p:nvPr/>
            </p:nvSpPr>
            <p:spPr>
              <a:xfrm flipH="1" rot="10800000">
                <a:off x="0" y="229088"/>
                <a:ext cx="179287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52" name="Shape 1352"/>
              <p:cNvSpPr/>
              <p:nvPr/>
            </p:nvSpPr>
            <p:spPr>
              <a:xfrm flipH="1" rot="10800000">
                <a:off x="249009" y="806791"/>
                <a:ext cx="179288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53" name="Shape 1353"/>
              <p:cNvSpPr/>
              <p:nvPr/>
            </p:nvSpPr>
            <p:spPr>
              <a:xfrm flipH="1" rot="10800000">
                <a:off x="308772" y="408375"/>
                <a:ext cx="179288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54" name="Shape 1354"/>
              <p:cNvSpPr/>
              <p:nvPr/>
            </p:nvSpPr>
            <p:spPr>
              <a:xfrm flipH="1" rot="10800000">
                <a:off x="816751" y="707187"/>
                <a:ext cx="179288" cy="179288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55" name="Shape 1355"/>
              <p:cNvSpPr/>
              <p:nvPr/>
            </p:nvSpPr>
            <p:spPr>
              <a:xfrm flipH="1" rot="10800000">
                <a:off x="318732" y="0"/>
                <a:ext cx="179288" cy="179287"/>
              </a:xfrm>
              <a:prstGeom prst="ellipse">
                <a:avLst/>
              </a:prstGeom>
              <a:solidFill>
                <a:schemeClr val="accent2">
                  <a:hueOff val="-2473792"/>
                  <a:satOff val="-50209"/>
                  <a:lumOff val="23543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grpSp>
          <p:nvGrpSpPr>
            <p:cNvPr id="1388" name="Group 1388"/>
            <p:cNvGrpSpPr/>
            <p:nvPr/>
          </p:nvGrpSpPr>
          <p:grpSpPr>
            <a:xfrm>
              <a:off x="1061261" y="77404"/>
              <a:ext cx="2134795" cy="2119406"/>
              <a:chOff x="0" y="0"/>
              <a:chExt cx="2134793" cy="2119405"/>
            </a:xfrm>
          </p:grpSpPr>
          <p:sp>
            <p:nvSpPr>
              <p:cNvPr id="1357" name="Shape 1357"/>
              <p:cNvSpPr/>
              <p:nvPr/>
            </p:nvSpPr>
            <p:spPr>
              <a:xfrm>
                <a:off x="437519" y="253659"/>
                <a:ext cx="140878" cy="24972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58" name="Shape 1358"/>
              <p:cNvSpPr/>
              <p:nvPr/>
            </p:nvSpPr>
            <p:spPr>
              <a:xfrm flipH="1">
                <a:off x="585803" y="164545"/>
                <a:ext cx="169453" cy="36296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59" name="Shape 1359"/>
              <p:cNvSpPr/>
              <p:nvPr/>
            </p:nvSpPr>
            <p:spPr>
              <a:xfrm flipH="1">
                <a:off x="426228" y="172389"/>
                <a:ext cx="32523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0" name="Shape 1360"/>
              <p:cNvSpPr/>
              <p:nvPr/>
            </p:nvSpPr>
            <p:spPr>
              <a:xfrm flipH="1">
                <a:off x="631808" y="550884"/>
                <a:ext cx="325231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1" name="Shape 1361"/>
              <p:cNvSpPr/>
              <p:nvPr/>
            </p:nvSpPr>
            <p:spPr>
              <a:xfrm flipH="1" flipV="1">
                <a:off x="772312" y="156733"/>
                <a:ext cx="227098" cy="41357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2" name="Shape 1362"/>
              <p:cNvSpPr/>
              <p:nvPr/>
            </p:nvSpPr>
            <p:spPr>
              <a:xfrm flipH="1">
                <a:off x="498743" y="579925"/>
                <a:ext cx="459175" cy="38447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3" name="Shape 1363"/>
              <p:cNvSpPr/>
              <p:nvPr/>
            </p:nvSpPr>
            <p:spPr>
              <a:xfrm>
                <a:off x="130240" y="690609"/>
                <a:ext cx="374263" cy="27378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4" name="Shape 1364"/>
              <p:cNvSpPr/>
              <p:nvPr/>
            </p:nvSpPr>
            <p:spPr>
              <a:xfrm flipV="1">
                <a:off x="158098" y="176965"/>
                <a:ext cx="250039" cy="52251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5" name="Shape 1365"/>
              <p:cNvSpPr/>
              <p:nvPr/>
            </p:nvSpPr>
            <p:spPr>
              <a:xfrm flipV="1">
                <a:off x="503444" y="519290"/>
                <a:ext cx="86563" cy="42431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66" name="Shape 1366"/>
              <p:cNvSpPr/>
              <p:nvPr/>
            </p:nvSpPr>
            <p:spPr>
              <a:xfrm>
                <a:off x="64066" y="650488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67" name="Shape 1367"/>
              <p:cNvSpPr/>
              <p:nvPr/>
            </p:nvSpPr>
            <p:spPr>
              <a:xfrm>
                <a:off x="313076" y="72785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68" name="Shape 1368"/>
              <p:cNvSpPr/>
              <p:nvPr/>
            </p:nvSpPr>
            <p:spPr>
              <a:xfrm>
                <a:off x="701531" y="62825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880818" y="471201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70" name="Shape 1370"/>
              <p:cNvSpPr/>
              <p:nvPr/>
            </p:nvSpPr>
            <p:spPr>
              <a:xfrm>
                <a:off x="382799" y="879577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512284" y="451280"/>
                <a:ext cx="179288" cy="179288"/>
              </a:xfrm>
              <a:prstGeom prst="ellipse">
                <a:avLst/>
              </a:prstGeom>
              <a:solidFill>
                <a:srgbClr val="FF7E79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72" name="Shape 1372"/>
              <p:cNvSpPr/>
              <p:nvPr/>
            </p:nvSpPr>
            <p:spPr>
              <a:xfrm flipH="1">
                <a:off x="1193964" y="1155651"/>
                <a:ext cx="181591" cy="63585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73" name="Shape 1373"/>
              <p:cNvSpPr/>
              <p:nvPr/>
            </p:nvSpPr>
            <p:spPr>
              <a:xfrm flipH="1" flipV="1">
                <a:off x="1407925" y="1139931"/>
                <a:ext cx="438850" cy="1572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74" name="Shape 1374"/>
              <p:cNvSpPr/>
              <p:nvPr/>
            </p:nvSpPr>
            <p:spPr>
              <a:xfrm flipH="1" flipV="1">
                <a:off x="1861559" y="1166607"/>
                <a:ext cx="85745" cy="57381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75" name="Shape 1375"/>
              <p:cNvSpPr/>
              <p:nvPr/>
            </p:nvSpPr>
            <p:spPr>
              <a:xfrm flipH="1" flipV="1">
                <a:off x="1246847" y="1916748"/>
                <a:ext cx="290930" cy="88042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76" name="Shape 1376"/>
              <p:cNvSpPr/>
              <p:nvPr/>
            </p:nvSpPr>
            <p:spPr>
              <a:xfrm flipH="1" rot="10800000">
                <a:off x="1067560" y="1787419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77" name="Shape 1377"/>
              <p:cNvSpPr/>
              <p:nvPr/>
            </p:nvSpPr>
            <p:spPr>
              <a:xfrm flipH="1" rot="10800000">
                <a:off x="1555619" y="1438805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78" name="Shape 1378"/>
              <p:cNvSpPr/>
              <p:nvPr/>
            </p:nvSpPr>
            <p:spPr>
              <a:xfrm flipH="1" rot="10800000">
                <a:off x="1286688" y="1080231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79" name="Shape 1379"/>
              <p:cNvSpPr/>
              <p:nvPr/>
            </p:nvSpPr>
            <p:spPr>
              <a:xfrm flipH="1" rot="10800000">
                <a:off x="1774748" y="1080231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80" name="Shape 1380"/>
              <p:cNvSpPr/>
              <p:nvPr/>
            </p:nvSpPr>
            <p:spPr>
              <a:xfrm flipH="1" rot="10800000">
                <a:off x="1545659" y="1896983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81" name="Shape 1381"/>
              <p:cNvSpPr/>
              <p:nvPr/>
            </p:nvSpPr>
            <p:spPr>
              <a:xfrm flipH="1" rot="10800000">
                <a:off x="1884312" y="1747577"/>
                <a:ext cx="179288" cy="179288"/>
              </a:xfrm>
              <a:prstGeom prst="ellipse">
                <a:avLst/>
              </a:prstGeom>
              <a:solidFill>
                <a:schemeClr val="accent3">
                  <a:satOff val="18648"/>
                  <a:lumOff val="5971"/>
                </a:schemeClr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1382" name="Shape 1382"/>
              <p:cNvSpPr/>
              <p:nvPr/>
            </p:nvSpPr>
            <p:spPr>
              <a:xfrm flipH="1">
                <a:off x="1726657" y="1877098"/>
                <a:ext cx="156029" cy="8954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83" name="Shape 1383"/>
              <p:cNvSpPr/>
              <p:nvPr/>
            </p:nvSpPr>
            <p:spPr>
              <a:xfrm flipH="1">
                <a:off x="1238598" y="1584375"/>
                <a:ext cx="321231" cy="24282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84" name="Shape 1384"/>
              <p:cNvSpPr/>
              <p:nvPr/>
            </p:nvSpPr>
            <p:spPr>
              <a:xfrm flipH="1">
                <a:off x="1695959" y="1245722"/>
                <a:ext cx="112880" cy="21597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85" name="Shape 1385"/>
              <p:cNvSpPr/>
              <p:nvPr/>
            </p:nvSpPr>
            <p:spPr>
              <a:xfrm flipH="1">
                <a:off x="1624077" y="1619625"/>
                <a:ext cx="11117" cy="27171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86" name="Shape 1386"/>
              <p:cNvSpPr/>
              <p:nvPr/>
            </p:nvSpPr>
            <p:spPr>
              <a:xfrm>
                <a:off x="1427348" y="1250975"/>
                <a:ext cx="172432" cy="196407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l" defTabSz="457200">
                  <a:defRPr sz="1200">
                    <a:latin typeface="Helvetica"/>
                    <a:ea typeface="Helvetica"/>
                    <a:cs typeface="Helvetica"/>
                    <a:sym typeface="Helvetica"/>
                  </a:defRPr>
                </a:pPr>
              </a:p>
            </p:txBody>
          </p:sp>
          <p:sp>
            <p:nvSpPr>
              <p:cNvPr id="1387" name="Shape 1387"/>
              <p:cNvSpPr/>
              <p:nvPr/>
            </p:nvSpPr>
            <p:spPr>
              <a:xfrm>
                <a:off x="0" y="0"/>
                <a:ext cx="2134794" cy="21194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9" y="0"/>
                    </a:moveTo>
                    <a:lnTo>
                      <a:pt x="0" y="11418"/>
                    </a:lnTo>
                    <a:lnTo>
                      <a:pt x="10484" y="11418"/>
                    </a:lnTo>
                    <a:lnTo>
                      <a:pt x="10484" y="21600"/>
                    </a:lnTo>
                    <a:lnTo>
                      <a:pt x="21600" y="21600"/>
                    </a:lnTo>
                    <a:lnTo>
                      <a:pt x="21600" y="10596"/>
                    </a:lnTo>
                    <a:lnTo>
                      <a:pt x="11773" y="10596"/>
                    </a:lnTo>
                    <a:lnTo>
                      <a:pt x="11773" y="66"/>
                    </a:lnTo>
                    <a:lnTo>
                      <a:pt x="129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ysDot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1389" name="Shape 1389"/>
            <p:cNvSpPr/>
            <p:nvPr/>
          </p:nvSpPr>
          <p:spPr>
            <a:xfrm>
              <a:off x="197611" y="966224"/>
              <a:ext cx="494830" cy="494830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1390" name="Shape 1390"/>
            <p:cNvSpPr/>
            <p:nvPr/>
          </p:nvSpPr>
          <p:spPr>
            <a:xfrm>
              <a:off x="0" y="1534930"/>
              <a:ext cx="827024" cy="39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merge</a:t>
              </a:r>
            </a:p>
          </p:txBody>
        </p:sp>
        <p:sp>
          <p:nvSpPr>
            <p:cNvPr id="1391" name="Shape 1391"/>
            <p:cNvSpPr/>
            <p:nvPr/>
          </p:nvSpPr>
          <p:spPr>
            <a:xfrm>
              <a:off x="1016889" y="2487430"/>
              <a:ext cx="1866647" cy="399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0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first merge task</a:t>
              </a:r>
            </a:p>
          </p:txBody>
        </p:sp>
      </p:grpSp>
      <p:sp>
        <p:nvSpPr>
          <p:cNvPr id="1393" name="Shape 1393"/>
          <p:cNvSpPr/>
          <p:nvPr/>
        </p:nvSpPr>
        <p:spPr>
          <a:xfrm>
            <a:off x="622300" y="8022580"/>
            <a:ext cx="10464800" cy="15618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57200" indent="-457200" algn="l">
              <a:spcBef>
                <a:spcPts val="2400"/>
              </a:spcBef>
              <a:buSzPct val="171000"/>
              <a:buChar char="•"/>
              <a:defRPr sz="2800">
                <a:latin typeface="+mn-lt"/>
                <a:ea typeface="+mn-ea"/>
                <a:cs typeface="+mn-cs"/>
                <a:sym typeface="Helvetica Neue"/>
              </a:defRPr>
            </a:pPr>
            <a:r>
              <a:t>Fortunately, strategies are just Eden functions ...</a:t>
            </a:r>
          </a:p>
          <a:p>
            <a:pPr marL="457200" indent="-457200" algn="l">
              <a:spcBef>
                <a:spcPts val="2400"/>
              </a:spcBef>
              <a:buSzPct val="171000"/>
              <a:buChar char="•"/>
              <a:defRPr sz="2800">
                <a:latin typeface="+mn-lt"/>
                <a:ea typeface="+mn-ea"/>
                <a:cs typeface="+mn-cs"/>
                <a:sym typeface="Helvetica Neue"/>
              </a:defRPr>
            </a:pPr>
            <a:r>
              <a:t>... so we can write our own.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33" grpId="3"/>
      <p:bldP build="whole" bldLvl="1" animBg="1" rev="0" advAuto="0" spid="1392" grpId="4"/>
      <p:bldP build="whole" bldLvl="1" animBg="1" rev="0" advAuto="0" spid="1262" grpId="1"/>
      <p:bldP build="whole" bldLvl="1" animBg="1" rev="0" advAuto="0" spid="1393" grpId="5"/>
      <p:bldP build="whole" bldLvl="1" animBg="1" rev="0" advAuto="0" spid="127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Shape 13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Designing a new skeleton </a:t>
            </a:r>
          </a:p>
        </p:txBody>
      </p:sp>
      <p:sp>
        <p:nvSpPr>
          <p:cNvPr id="1396" name="Shape 1396"/>
          <p:cNvSpPr/>
          <p:nvPr>
            <p:ph type="body" sz="quarter" idx="1"/>
          </p:nvPr>
        </p:nvSpPr>
        <p:spPr>
          <a:xfrm>
            <a:off x="452966" y="1539620"/>
            <a:ext cx="10464801" cy="2111553"/>
          </a:xfrm>
          <a:prstGeom prst="rect">
            <a:avLst/>
          </a:prstGeom>
        </p:spPr>
        <p:txBody>
          <a:bodyPr/>
          <a:lstStyle/>
          <a:p>
            <a:pPr/>
            <a:r>
              <a:t>Seek dynamic load balancing in </a:t>
            </a:r>
            <a:r>
              <a:rPr i="1"/>
              <a:t>both</a:t>
            </a:r>
            <a:r>
              <a:t> map </a:t>
            </a:r>
            <a:r>
              <a:rPr i="1"/>
              <a:t>and</a:t>
            </a:r>
            <a:r>
              <a:t> reduce stages </a:t>
            </a:r>
          </a:p>
          <a:p>
            <a:pPr/>
            <a:r>
              <a:t>Multi-level reduction of spatially-adjacent sub-problems </a:t>
            </a:r>
          </a:p>
          <a:p>
            <a:pPr lvl="1" marL="783771" indent="-326571"/>
            <a:r>
              <a:rPr sz="2000"/>
              <a:t>uses a </a:t>
            </a:r>
            <a:r>
              <a:rPr i="1" sz="2000"/>
              <a:t>merger </a:t>
            </a:r>
            <a:r>
              <a:rPr sz="2000"/>
              <a:t>function that matches intermediate results in a multi-level scheme</a:t>
            </a:r>
            <a:r>
              <a:t> </a:t>
            </a:r>
            <a:r>
              <a:t> </a:t>
            </a:r>
          </a:p>
        </p:txBody>
      </p:sp>
      <p:sp>
        <p:nvSpPr>
          <p:cNvPr id="1397" name="Shape 1397"/>
          <p:cNvSpPr/>
          <p:nvPr/>
        </p:nvSpPr>
        <p:spPr>
          <a:xfrm>
            <a:off x="1330196" y="4504614"/>
            <a:ext cx="893228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412" name="Group 1412"/>
          <p:cNvGrpSpPr/>
          <p:nvPr/>
        </p:nvGrpSpPr>
        <p:grpSpPr>
          <a:xfrm>
            <a:off x="426890" y="3750857"/>
            <a:ext cx="5223686" cy="2683686"/>
            <a:chOff x="-71842" y="-71842"/>
            <a:chExt cx="5223684" cy="2683684"/>
          </a:xfrm>
        </p:grpSpPr>
        <p:pic>
          <p:nvPicPr>
            <p:cNvPr id="1398" name="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71843" y="-71843"/>
              <a:ext cx="5223686" cy="2683686"/>
            </a:xfrm>
            <a:prstGeom prst="rect">
              <a:avLst/>
            </a:prstGeom>
            <a:effectLst/>
          </p:spPr>
        </p:pic>
        <p:sp>
          <p:nvSpPr>
            <p:cNvPr id="1400" name="Shape 1400"/>
            <p:cNvSpPr/>
            <p:nvPr/>
          </p:nvSpPr>
          <p:spPr>
            <a:xfrm flipH="1">
              <a:off x="1269999" y="0"/>
              <a:ext cx="1" cy="254000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1" name="Shape 1401"/>
            <p:cNvSpPr/>
            <p:nvPr/>
          </p:nvSpPr>
          <p:spPr>
            <a:xfrm>
              <a:off x="0" y="1270000"/>
              <a:ext cx="5080951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2" name="Shape 1402"/>
            <p:cNvSpPr/>
            <p:nvPr/>
          </p:nvSpPr>
          <p:spPr>
            <a:xfrm flipH="1">
              <a:off x="2540950" y="6350"/>
              <a:ext cx="1" cy="252730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3" name="Shape 1403"/>
            <p:cNvSpPr/>
            <p:nvPr/>
          </p:nvSpPr>
          <p:spPr>
            <a:xfrm flipH="1">
              <a:off x="3810950" y="6350"/>
              <a:ext cx="1" cy="252730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04" name="Shape 1404"/>
            <p:cNvSpPr/>
            <p:nvPr/>
          </p:nvSpPr>
          <p:spPr>
            <a:xfrm>
              <a:off x="434543" y="345364"/>
              <a:ext cx="41925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1405" name="Shape 1405"/>
            <p:cNvSpPr/>
            <p:nvPr/>
          </p:nvSpPr>
          <p:spPr>
            <a:xfrm>
              <a:off x="1686204" y="349851"/>
              <a:ext cx="41925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406" name="Shape 1406"/>
            <p:cNvSpPr/>
            <p:nvPr/>
          </p:nvSpPr>
          <p:spPr>
            <a:xfrm>
              <a:off x="2925291" y="345364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1407" name="Shape 1407"/>
            <p:cNvSpPr/>
            <p:nvPr/>
          </p:nvSpPr>
          <p:spPr>
            <a:xfrm>
              <a:off x="4255691" y="345364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1408" name="Shape 1408"/>
            <p:cNvSpPr/>
            <p:nvPr/>
          </p:nvSpPr>
          <p:spPr>
            <a:xfrm>
              <a:off x="447344" y="1548760"/>
              <a:ext cx="39365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</a:t>
              </a:r>
            </a:p>
          </p:txBody>
        </p:sp>
        <p:sp>
          <p:nvSpPr>
            <p:cNvPr id="1409" name="Shape 1409"/>
            <p:cNvSpPr/>
            <p:nvPr/>
          </p:nvSpPr>
          <p:spPr>
            <a:xfrm>
              <a:off x="1792097" y="1548760"/>
              <a:ext cx="36850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1410" name="Shape 1410"/>
            <p:cNvSpPr/>
            <p:nvPr/>
          </p:nvSpPr>
          <p:spPr>
            <a:xfrm>
              <a:off x="2949985" y="1548760"/>
              <a:ext cx="4700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</a:t>
              </a:r>
            </a:p>
          </p:txBody>
        </p:sp>
        <p:sp>
          <p:nvSpPr>
            <p:cNvPr id="1411" name="Shape 1411"/>
            <p:cNvSpPr/>
            <p:nvPr/>
          </p:nvSpPr>
          <p:spPr>
            <a:xfrm>
              <a:off x="4270900" y="1548760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H</a:t>
              </a:r>
            </a:p>
          </p:txBody>
        </p:sp>
      </p:grpSp>
      <p:sp>
        <p:nvSpPr>
          <p:cNvPr id="1413" name="Shape 1413"/>
          <p:cNvSpPr/>
          <p:nvPr/>
        </p:nvSpPr>
        <p:spPr>
          <a:xfrm>
            <a:off x="3860818" y="4491914"/>
            <a:ext cx="893228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4" name="Shape 1414"/>
          <p:cNvSpPr/>
          <p:nvPr/>
        </p:nvSpPr>
        <p:spPr>
          <a:xfrm>
            <a:off x="1368664" y="5684202"/>
            <a:ext cx="893229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15" name="Shape 1415"/>
          <p:cNvSpPr/>
          <p:nvPr/>
        </p:nvSpPr>
        <p:spPr>
          <a:xfrm>
            <a:off x="3864810" y="5684202"/>
            <a:ext cx="893228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430" name="Group 1430"/>
          <p:cNvGrpSpPr/>
          <p:nvPr/>
        </p:nvGrpSpPr>
        <p:grpSpPr>
          <a:xfrm>
            <a:off x="7068990" y="3776257"/>
            <a:ext cx="5223686" cy="2683686"/>
            <a:chOff x="-71842" y="-71842"/>
            <a:chExt cx="5223684" cy="2683684"/>
          </a:xfrm>
        </p:grpSpPr>
        <p:pic>
          <p:nvPicPr>
            <p:cNvPr id="1416" name="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71843" y="-71843"/>
              <a:ext cx="5223686" cy="2683686"/>
            </a:xfrm>
            <a:prstGeom prst="rect">
              <a:avLst/>
            </a:prstGeom>
            <a:effectLst/>
          </p:spPr>
        </p:pic>
        <p:sp>
          <p:nvSpPr>
            <p:cNvPr id="1418" name="Shape 1418"/>
            <p:cNvSpPr/>
            <p:nvPr/>
          </p:nvSpPr>
          <p:spPr>
            <a:xfrm flipH="1">
              <a:off x="1269999" y="0"/>
              <a:ext cx="1" cy="2540000"/>
            </a:xfrm>
            <a:prstGeom prst="line">
              <a:avLst/>
            </a:prstGeom>
            <a:noFill/>
            <a:ln w="63500" cap="flat">
              <a:solidFill>
                <a:srgbClr val="D1D1D1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19" name="Shape 1419"/>
            <p:cNvSpPr/>
            <p:nvPr/>
          </p:nvSpPr>
          <p:spPr>
            <a:xfrm>
              <a:off x="0" y="1270000"/>
              <a:ext cx="5080951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20" name="Shape 1420"/>
            <p:cNvSpPr/>
            <p:nvPr/>
          </p:nvSpPr>
          <p:spPr>
            <a:xfrm flipH="1">
              <a:off x="2540950" y="6350"/>
              <a:ext cx="1" cy="252730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21" name="Shape 1421"/>
            <p:cNvSpPr/>
            <p:nvPr/>
          </p:nvSpPr>
          <p:spPr>
            <a:xfrm flipH="1">
              <a:off x="3810950" y="6350"/>
              <a:ext cx="1" cy="2527301"/>
            </a:xfrm>
            <a:prstGeom prst="line">
              <a:avLst/>
            </a:prstGeom>
            <a:noFill/>
            <a:ln w="63500" cap="flat">
              <a:solidFill>
                <a:srgbClr val="C7C7C7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22" name="Shape 1422"/>
            <p:cNvSpPr/>
            <p:nvPr/>
          </p:nvSpPr>
          <p:spPr>
            <a:xfrm>
              <a:off x="434543" y="345364"/>
              <a:ext cx="41925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1423" name="Shape 1423"/>
            <p:cNvSpPr/>
            <p:nvPr/>
          </p:nvSpPr>
          <p:spPr>
            <a:xfrm>
              <a:off x="1686204" y="349851"/>
              <a:ext cx="41925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424" name="Shape 1424"/>
            <p:cNvSpPr/>
            <p:nvPr/>
          </p:nvSpPr>
          <p:spPr>
            <a:xfrm>
              <a:off x="2925291" y="345364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1425" name="Shape 1425"/>
            <p:cNvSpPr/>
            <p:nvPr/>
          </p:nvSpPr>
          <p:spPr>
            <a:xfrm>
              <a:off x="4255691" y="345364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1426" name="Shape 1426"/>
            <p:cNvSpPr/>
            <p:nvPr/>
          </p:nvSpPr>
          <p:spPr>
            <a:xfrm>
              <a:off x="447344" y="1548760"/>
              <a:ext cx="393651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</a:t>
              </a:r>
            </a:p>
          </p:txBody>
        </p:sp>
        <p:sp>
          <p:nvSpPr>
            <p:cNvPr id="1427" name="Shape 1427"/>
            <p:cNvSpPr/>
            <p:nvPr/>
          </p:nvSpPr>
          <p:spPr>
            <a:xfrm>
              <a:off x="1792097" y="1548760"/>
              <a:ext cx="36850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949985" y="1548760"/>
              <a:ext cx="4700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</a:t>
              </a: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4270900" y="1548760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H</a:t>
              </a:r>
            </a:p>
          </p:txBody>
        </p:sp>
      </p:grpSp>
      <p:sp>
        <p:nvSpPr>
          <p:cNvPr id="1431" name="Shape 1431"/>
          <p:cNvSpPr/>
          <p:nvPr/>
        </p:nvSpPr>
        <p:spPr>
          <a:xfrm>
            <a:off x="9197619" y="4549416"/>
            <a:ext cx="893228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2" name="Shape 1432"/>
          <p:cNvSpPr/>
          <p:nvPr/>
        </p:nvSpPr>
        <p:spPr>
          <a:xfrm flipV="1">
            <a:off x="6155988" y="7771986"/>
            <a:ext cx="1" cy="893229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33" name="Shape 1433"/>
          <p:cNvSpPr/>
          <p:nvPr/>
        </p:nvSpPr>
        <p:spPr>
          <a:xfrm>
            <a:off x="9249610" y="5696902"/>
            <a:ext cx="893229" cy="1"/>
          </a:xfrm>
          <a:prstGeom prst="line">
            <a:avLst/>
          </a:prstGeom>
          <a:ln w="25400">
            <a:solidFill>
              <a:srgbClr val="FF2600"/>
            </a:solidFill>
            <a:prstDash val="sysDot"/>
            <a:miter lim="400000"/>
            <a:headEnd type="triangle"/>
            <a:tailEnd type="triangle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448" name="Group 1448"/>
          <p:cNvGrpSpPr/>
          <p:nvPr/>
        </p:nvGrpSpPr>
        <p:grpSpPr>
          <a:xfrm>
            <a:off x="3683730" y="6875846"/>
            <a:ext cx="5223685" cy="2683685"/>
            <a:chOff x="-71842" y="-71842"/>
            <a:chExt cx="5223684" cy="2683684"/>
          </a:xfrm>
        </p:grpSpPr>
        <p:pic>
          <p:nvPicPr>
            <p:cNvPr id="1434" name="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71843" y="-71843"/>
              <a:ext cx="5223686" cy="2683686"/>
            </a:xfrm>
            <a:prstGeom prst="rect">
              <a:avLst/>
            </a:prstGeom>
            <a:effectLst/>
          </p:spPr>
        </p:pic>
        <p:sp>
          <p:nvSpPr>
            <p:cNvPr id="1436" name="Shape 1436"/>
            <p:cNvSpPr/>
            <p:nvPr/>
          </p:nvSpPr>
          <p:spPr>
            <a:xfrm flipH="1">
              <a:off x="1269999" y="0"/>
              <a:ext cx="1" cy="2540000"/>
            </a:xfrm>
            <a:prstGeom prst="line">
              <a:avLst/>
            </a:prstGeom>
            <a:noFill/>
            <a:ln w="63500" cap="flat">
              <a:solidFill>
                <a:srgbClr val="D1D1D1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0" y="1270000"/>
              <a:ext cx="5080951" cy="0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38" name="Shape 1438"/>
            <p:cNvSpPr/>
            <p:nvPr/>
          </p:nvSpPr>
          <p:spPr>
            <a:xfrm flipH="1">
              <a:off x="2540950" y="6350"/>
              <a:ext cx="1" cy="2527300"/>
            </a:xfrm>
            <a:prstGeom prst="line">
              <a:avLst/>
            </a:prstGeom>
            <a:noFill/>
            <a:ln w="63500" cap="flat">
              <a:solidFill>
                <a:srgbClr val="C7C7C7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39" name="Shape 1439"/>
            <p:cNvSpPr/>
            <p:nvPr/>
          </p:nvSpPr>
          <p:spPr>
            <a:xfrm flipH="1">
              <a:off x="3810950" y="6350"/>
              <a:ext cx="1" cy="2527301"/>
            </a:xfrm>
            <a:prstGeom prst="line">
              <a:avLst/>
            </a:prstGeom>
            <a:noFill/>
            <a:ln w="63500" cap="flat">
              <a:solidFill>
                <a:srgbClr val="C7C7C7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434543" y="345364"/>
              <a:ext cx="41925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1686203" y="349851"/>
              <a:ext cx="41925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B</a:t>
              </a: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2925291" y="345364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4255691" y="345364"/>
              <a:ext cx="444399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D</a:t>
              </a: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447344" y="1548760"/>
              <a:ext cx="39365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E</a:t>
              </a: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1792097" y="1548760"/>
              <a:ext cx="368504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F</a:t>
              </a: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2949985" y="1548760"/>
              <a:ext cx="470003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G</a:t>
              </a: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4270900" y="1548760"/>
              <a:ext cx="444400" cy="647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6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H</a:t>
              </a:r>
            </a:p>
          </p:txBody>
        </p:sp>
      </p:grpSp>
      <p:sp>
        <p:nvSpPr>
          <p:cNvPr id="1449" name="Shape 1449"/>
          <p:cNvSpPr/>
          <p:nvPr/>
        </p:nvSpPr>
        <p:spPr>
          <a:xfrm>
            <a:off x="2225116" y="7685200"/>
            <a:ext cx="893229" cy="1092201"/>
          </a:xfrm>
          <a:prstGeom prst="rightArrow">
            <a:avLst>
              <a:gd name="adj1" fmla="val 39179"/>
              <a:gd name="adj2" fmla="val 48120"/>
            </a:avLst>
          </a:prstGeom>
          <a:gradFill>
            <a:gsLst>
              <a:gs pos="0">
                <a:srgbClr val="F0F0F0"/>
              </a:gs>
              <a:gs pos="100000">
                <a:srgbClr val="9E9E9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50" name="Shape 1450"/>
          <p:cNvSpPr/>
          <p:nvPr/>
        </p:nvSpPr>
        <p:spPr>
          <a:xfrm>
            <a:off x="5913644" y="4577059"/>
            <a:ext cx="893229" cy="1092201"/>
          </a:xfrm>
          <a:prstGeom prst="rightArrow">
            <a:avLst>
              <a:gd name="adj1" fmla="val 39179"/>
              <a:gd name="adj2" fmla="val 48120"/>
            </a:avLst>
          </a:prstGeom>
          <a:gradFill>
            <a:gsLst>
              <a:gs pos="0">
                <a:srgbClr val="F0F0F0"/>
              </a:gs>
              <a:gs pos="100000">
                <a:srgbClr val="9E9E9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0" grpId="6"/>
      <p:bldP build="whole" bldLvl="1" animBg="1" rev="0" advAuto="0" spid="1397" grpId="3"/>
      <p:bldP build="whole" bldLvl="1" animBg="1" rev="0" advAuto="0" spid="1412" grpId="1"/>
      <p:bldP build="whole" bldLvl="1" animBg="1" rev="0" advAuto="0" spid="1414" grpId="5"/>
      <p:bldP build="whole" bldLvl="1" animBg="1" rev="0" advAuto="0" spid="1432" grpId="12"/>
      <p:bldP build="whole" bldLvl="1" animBg="1" rev="0" advAuto="0" spid="1448" grpId="11"/>
      <p:bldP build="whole" bldLvl="1" animBg="1" rev="0" advAuto="0" spid="1433" grpId="9"/>
      <p:bldP build="whole" bldLvl="1" animBg="1" rev="0" advAuto="0" spid="1431" grpId="8"/>
      <p:bldP build="whole" bldLvl="1" animBg="1" rev="0" advAuto="0" spid="1415" grpId="4"/>
      <p:bldP build="whole" bldLvl="1" animBg="1" rev="0" advAuto="0" spid="1449" grpId="10"/>
      <p:bldP build="whole" bldLvl="1" animBg="1" rev="0" advAuto="0" spid="1413" grpId="2"/>
      <p:bldP build="whole" bldLvl="1" animBg="1" rev="0" advAuto="0" spid="1430" grpId="7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Shape 1452"/>
          <p:cNvSpPr/>
          <p:nvPr/>
        </p:nvSpPr>
        <p:spPr>
          <a:xfrm>
            <a:off x="3092961" y="5726050"/>
            <a:ext cx="223938" cy="680940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53" name="Shape 1453"/>
          <p:cNvSpPr/>
          <p:nvPr/>
        </p:nvSpPr>
        <p:spPr>
          <a:xfrm>
            <a:off x="3336096" y="5738750"/>
            <a:ext cx="223938" cy="680940"/>
          </a:xfrm>
          <a:prstGeom prst="rect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54" name="Shape 1454"/>
          <p:cNvSpPr/>
          <p:nvPr/>
        </p:nvSpPr>
        <p:spPr>
          <a:xfrm>
            <a:off x="3916660" y="5726050"/>
            <a:ext cx="223938" cy="680940"/>
          </a:xfrm>
          <a:prstGeom prst="rect">
            <a:avLst/>
          </a:pr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25400" dist="25400" dir="2388334">
              <a:srgbClr val="000000">
                <a:alpha val="7931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55" name="Shape 1455"/>
          <p:cNvSpPr/>
          <p:nvPr/>
        </p:nvSpPr>
        <p:spPr>
          <a:xfrm>
            <a:off x="4171162" y="5726050"/>
            <a:ext cx="223937" cy="680940"/>
          </a:xfrm>
          <a:prstGeom prst="rect">
            <a:avLst/>
          </a:prstGeom>
          <a:blipFill>
            <a:blip r:embed="rId5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462" name="Group 1462"/>
          <p:cNvGrpSpPr/>
          <p:nvPr/>
        </p:nvGrpSpPr>
        <p:grpSpPr>
          <a:xfrm>
            <a:off x="6484554" y="7821244"/>
            <a:ext cx="416691" cy="369335"/>
            <a:chOff x="0" y="0"/>
            <a:chExt cx="416690" cy="369333"/>
          </a:xfrm>
        </p:grpSpPr>
        <p:sp>
          <p:nvSpPr>
            <p:cNvPr id="1456" name="Shape 1456"/>
            <p:cNvSpPr/>
            <p:nvPr/>
          </p:nvSpPr>
          <p:spPr>
            <a:xfrm flipH="1" flipV="1">
              <a:off x="248282" y="80361"/>
              <a:ext cx="120442" cy="208611"/>
            </a:xfrm>
            <a:prstGeom prst="line">
              <a:avLst/>
            </a:prstGeom>
            <a:noFill/>
            <a:ln w="25400" cap="flat">
              <a:solidFill>
                <a:srgbClr val="9421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57" name="Shape 1457"/>
            <p:cNvSpPr/>
            <p:nvPr/>
          </p:nvSpPr>
          <p:spPr>
            <a:xfrm>
              <a:off x="162260" y="0"/>
              <a:ext cx="98490" cy="98490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8" name="Shape 1458"/>
            <p:cNvSpPr/>
            <p:nvPr/>
          </p:nvSpPr>
          <p:spPr>
            <a:xfrm>
              <a:off x="0" y="270844"/>
              <a:ext cx="98489" cy="98490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59" name="Shape 1459"/>
            <p:cNvSpPr/>
            <p:nvPr/>
          </p:nvSpPr>
          <p:spPr>
            <a:xfrm>
              <a:off x="318201" y="270844"/>
              <a:ext cx="98490" cy="98490"/>
            </a:xfrm>
            <a:prstGeom prst="ellipse">
              <a:avLst/>
            </a:prstGeom>
            <a:blipFill rotWithShape="1">
              <a:blip r:embed="rId6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25400" dist="25400" dir="2388334">
                <a:srgbClr val="000000">
                  <a:alpha val="7931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60" name="Shape 1460"/>
            <p:cNvSpPr/>
            <p:nvPr/>
          </p:nvSpPr>
          <p:spPr>
            <a:xfrm flipV="1">
              <a:off x="72300" y="73167"/>
              <a:ext cx="120442" cy="208611"/>
            </a:xfrm>
            <a:prstGeom prst="line">
              <a:avLst/>
            </a:prstGeom>
            <a:noFill/>
            <a:ln w="25400" cap="flat">
              <a:solidFill>
                <a:srgbClr val="9421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61" name="Shape 1461"/>
            <p:cNvSpPr/>
            <p:nvPr/>
          </p:nvSpPr>
          <p:spPr>
            <a:xfrm>
              <a:off x="102361" y="316998"/>
              <a:ext cx="218287" cy="1"/>
            </a:xfrm>
            <a:prstGeom prst="line">
              <a:avLst/>
            </a:prstGeom>
            <a:noFill/>
            <a:ln w="25400" cap="flat">
              <a:solidFill>
                <a:srgbClr val="94219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463" name="Shape 1463"/>
          <p:cNvSpPr/>
          <p:nvPr/>
        </p:nvSpPr>
        <p:spPr>
          <a:xfrm>
            <a:off x="3805766" y="6034770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4" name="Shape 1464"/>
          <p:cNvSpPr/>
          <p:nvPr/>
        </p:nvSpPr>
        <p:spPr>
          <a:xfrm>
            <a:off x="3594727" y="6034770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5" name="Shape 1465"/>
          <p:cNvSpPr/>
          <p:nvPr/>
        </p:nvSpPr>
        <p:spPr>
          <a:xfrm>
            <a:off x="3700247" y="6034770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66" name="Shape 1466"/>
          <p:cNvSpPr/>
          <p:nvPr/>
        </p:nvSpPr>
        <p:spPr>
          <a:xfrm>
            <a:off x="1787160" y="5377368"/>
            <a:ext cx="1070704" cy="549739"/>
          </a:xfrm>
          <a:prstGeom prst="roundRect">
            <a:avLst>
              <a:gd name="adj" fmla="val 34653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split</a:t>
            </a:r>
          </a:p>
        </p:txBody>
      </p:sp>
      <p:sp>
        <p:nvSpPr>
          <p:cNvPr id="1467" name="Shape 1467"/>
          <p:cNvSpPr/>
          <p:nvPr/>
        </p:nvSpPr>
        <p:spPr>
          <a:xfrm>
            <a:off x="5286375" y="5390791"/>
            <a:ext cx="2482850" cy="549739"/>
          </a:xfrm>
          <a:prstGeom prst="roundRect">
            <a:avLst>
              <a:gd name="adj" fmla="val 34653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Eden workpool</a:t>
            </a:r>
          </a:p>
        </p:txBody>
      </p:sp>
      <p:sp>
        <p:nvSpPr>
          <p:cNvPr id="1468" name="Shape 1468"/>
          <p:cNvSpPr/>
          <p:nvPr/>
        </p:nvSpPr>
        <p:spPr>
          <a:xfrm>
            <a:off x="9095406" y="5383389"/>
            <a:ext cx="1070704" cy="549739"/>
          </a:xfrm>
          <a:prstGeom prst="roundRect">
            <a:avLst>
              <a:gd name="adj" fmla="val 34653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last</a:t>
            </a:r>
          </a:p>
        </p:txBody>
      </p:sp>
      <p:sp>
        <p:nvSpPr>
          <p:cNvPr id="1469" name="Shape 1469"/>
          <p:cNvSpPr/>
          <p:nvPr/>
        </p:nvSpPr>
        <p:spPr>
          <a:xfrm>
            <a:off x="4094056" y="5357281"/>
            <a:ext cx="678909" cy="549739"/>
          </a:xfrm>
          <a:prstGeom prst="roundRect">
            <a:avLst>
              <a:gd name="adj" fmla="val 34653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++</a:t>
            </a:r>
          </a:p>
        </p:txBody>
      </p:sp>
      <p:sp>
        <p:nvSpPr>
          <p:cNvPr id="1470" name="Shape 1470"/>
          <p:cNvSpPr/>
          <p:nvPr/>
        </p:nvSpPr>
        <p:spPr>
          <a:xfrm>
            <a:off x="2859894" y="5812336"/>
            <a:ext cx="1257301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1" name="Shape 1471"/>
          <p:cNvSpPr/>
          <p:nvPr/>
        </p:nvSpPr>
        <p:spPr>
          <a:xfrm>
            <a:off x="4752194" y="5619450"/>
            <a:ext cx="527783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2" name="Shape 1472"/>
          <p:cNvSpPr/>
          <p:nvPr/>
        </p:nvSpPr>
        <p:spPr>
          <a:xfrm>
            <a:off x="7783322" y="5652237"/>
            <a:ext cx="1316736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3" name="Shape 1473"/>
          <p:cNvSpPr/>
          <p:nvPr/>
        </p:nvSpPr>
        <p:spPr>
          <a:xfrm>
            <a:off x="1297496" y="5652237"/>
            <a:ext cx="489683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4" name="Shape 1474"/>
          <p:cNvSpPr/>
          <p:nvPr/>
        </p:nvSpPr>
        <p:spPr>
          <a:xfrm>
            <a:off x="10177353" y="5683658"/>
            <a:ext cx="2114154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6" name="Shape 1506"/>
          <p:cNvSpPr/>
          <p:nvPr/>
        </p:nvSpPr>
        <p:spPr>
          <a:xfrm>
            <a:off x="2860040" y="4309110"/>
            <a:ext cx="383540" cy="1207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21600" y="21600"/>
                </a:lnTo>
                <a:lnTo>
                  <a:pt x="21600" y="0"/>
                </a:lnTo>
              </a:path>
            </a:pathLst>
          </a:custGeom>
          <a:ln w="25400">
            <a:solidFill>
              <a:srgbClr val="85888D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476" name="Shape 1476"/>
          <p:cNvSpPr/>
          <p:nvPr/>
        </p:nvSpPr>
        <p:spPr>
          <a:xfrm flipV="1">
            <a:off x="3220083" y="4310612"/>
            <a:ext cx="2257113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77" name="Shape 1477"/>
          <p:cNvSpPr/>
          <p:nvPr/>
        </p:nvSpPr>
        <p:spPr>
          <a:xfrm>
            <a:off x="5437465" y="4189782"/>
            <a:ext cx="2088753" cy="549739"/>
          </a:xfrm>
          <a:prstGeom prst="roundRect">
            <a:avLst>
              <a:gd name="adj" fmla="val 34653"/>
            </a:avLst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mergerTasks</a:t>
            </a:r>
          </a:p>
        </p:txBody>
      </p:sp>
      <p:sp>
        <p:nvSpPr>
          <p:cNvPr id="1507" name="Shape 1507"/>
          <p:cNvSpPr/>
          <p:nvPr/>
        </p:nvSpPr>
        <p:spPr>
          <a:xfrm>
            <a:off x="7531100" y="4442459"/>
            <a:ext cx="844550" cy="12090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21600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85888D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508" name="Shape 1508"/>
          <p:cNvSpPr/>
          <p:nvPr/>
        </p:nvSpPr>
        <p:spPr>
          <a:xfrm>
            <a:off x="3587750" y="4615180"/>
            <a:ext cx="1849120" cy="889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lnTo>
                  <a:pt x="0" y="0"/>
                </a:lnTo>
                <a:lnTo>
                  <a:pt x="0" y="21600"/>
                </a:lnTo>
                <a:lnTo>
                  <a:pt x="6023" y="21600"/>
                </a:lnTo>
              </a:path>
            </a:pathLst>
          </a:custGeom>
          <a:ln w="25400">
            <a:solidFill>
              <a:srgbClr val="85888D"/>
            </a:solidFill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480" name="Shape 1480"/>
          <p:cNvSpPr/>
          <p:nvPr/>
        </p:nvSpPr>
        <p:spPr>
          <a:xfrm>
            <a:off x="1473200" y="3617920"/>
            <a:ext cx="10439400" cy="3002959"/>
          </a:xfrm>
          <a:prstGeom prst="rect">
            <a:avLst/>
          </a:prstGeom>
          <a:ln w="25400">
            <a:solidFill>
              <a:srgbClr val="85888D"/>
            </a:solidFill>
            <a:custDash>
              <a:ds d="200000" sp="200000"/>
            </a:custDash>
            <a:miter lim="400000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481" name="Shape 1481"/>
          <p:cNvSpPr/>
          <p:nvPr/>
        </p:nvSpPr>
        <p:spPr>
          <a:xfrm>
            <a:off x="3989403" y="7205850"/>
            <a:ext cx="1452459" cy="546957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i="1"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Worker 1</a:t>
            </a:r>
          </a:p>
        </p:txBody>
      </p:sp>
      <p:sp>
        <p:nvSpPr>
          <p:cNvPr id="1482" name="Shape 1482"/>
          <p:cNvSpPr/>
          <p:nvPr/>
        </p:nvSpPr>
        <p:spPr>
          <a:xfrm>
            <a:off x="5801571" y="7205850"/>
            <a:ext cx="1452458" cy="546957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i="1"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Worker 2</a:t>
            </a:r>
          </a:p>
        </p:txBody>
      </p:sp>
      <p:sp>
        <p:nvSpPr>
          <p:cNvPr id="1483" name="Shape 1483"/>
          <p:cNvSpPr/>
          <p:nvPr/>
        </p:nvSpPr>
        <p:spPr>
          <a:xfrm>
            <a:off x="8299971" y="7205850"/>
            <a:ext cx="1452459" cy="546957"/>
          </a:xfrm>
          <a:prstGeom prst="rect">
            <a:avLst/>
          </a:prstGeom>
          <a:ln w="25400">
            <a:solidFill>
              <a:srgbClr val="85888D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i="1"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Worker n</a:t>
            </a:r>
          </a:p>
        </p:txBody>
      </p:sp>
      <p:sp>
        <p:nvSpPr>
          <p:cNvPr id="1509" name="Shape 1509"/>
          <p:cNvSpPr/>
          <p:nvPr/>
        </p:nvSpPr>
        <p:spPr>
          <a:xfrm>
            <a:off x="4792730" y="5968380"/>
            <a:ext cx="613153" cy="11784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510" name="Shape 1510"/>
          <p:cNvSpPr/>
          <p:nvPr/>
        </p:nvSpPr>
        <p:spPr>
          <a:xfrm>
            <a:off x="4979376" y="8237639"/>
            <a:ext cx="4079571" cy="563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35" fill="norm" stroke="1" extrusionOk="0">
                <a:moveTo>
                  <a:pt x="0" y="2878"/>
                </a:moveTo>
                <a:cubicBezTo>
                  <a:pt x="13488" y="21600"/>
                  <a:pt x="20688" y="20641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custDash>
              <a:ds d="600000" sp="600000"/>
            </a:custDash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511" name="Shape 1511"/>
          <p:cNvSpPr/>
          <p:nvPr/>
        </p:nvSpPr>
        <p:spPr>
          <a:xfrm>
            <a:off x="7094163" y="8156902"/>
            <a:ext cx="1321633" cy="2862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486" fill="norm" stroke="1" extrusionOk="0">
                <a:moveTo>
                  <a:pt x="0" y="7544"/>
                </a:moveTo>
                <a:cubicBezTo>
                  <a:pt x="7054" y="21600"/>
                  <a:pt x="14254" y="19085"/>
                  <a:pt x="21600" y="0"/>
                </a:cubicBezTo>
              </a:path>
            </a:pathLst>
          </a:custGeom>
          <a:ln w="25400">
            <a:solidFill>
              <a:srgbClr val="000000"/>
            </a:solidFill>
            <a:custDash>
              <a:ds d="600000" sp="600000"/>
            </a:custDash>
            <a:miter lim="400000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487" name="Shape 1487"/>
          <p:cNvSpPr/>
          <p:nvPr/>
        </p:nvSpPr>
        <p:spPr>
          <a:xfrm>
            <a:off x="3362899" y="3707362"/>
            <a:ext cx="1643457" cy="49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6C6C6C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red. Order</a:t>
            </a:r>
          </a:p>
        </p:txBody>
      </p:sp>
      <p:sp>
        <p:nvSpPr>
          <p:cNvPr id="1488" name="Shape 1488"/>
          <p:cNvSpPr/>
          <p:nvPr/>
        </p:nvSpPr>
        <p:spPr>
          <a:xfrm>
            <a:off x="1570510" y="3696068"/>
            <a:ext cx="1511504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Master</a:t>
            </a:r>
          </a:p>
        </p:txBody>
      </p:sp>
      <p:sp>
        <p:nvSpPr>
          <p:cNvPr id="1489" name="Shape 1489"/>
          <p:cNvSpPr/>
          <p:nvPr/>
        </p:nvSpPr>
        <p:spPr>
          <a:xfrm>
            <a:off x="2859894" y="5664937"/>
            <a:ext cx="2423756" cy="1"/>
          </a:xfrm>
          <a:prstGeom prst="line">
            <a:avLst/>
          </a:prstGeom>
          <a:ln w="25400">
            <a:solidFill>
              <a:srgbClr val="85888D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497" name="Group 1497"/>
          <p:cNvGrpSpPr/>
          <p:nvPr/>
        </p:nvGrpSpPr>
        <p:grpSpPr>
          <a:xfrm>
            <a:off x="4773788" y="7846644"/>
            <a:ext cx="489683" cy="565862"/>
            <a:chOff x="0" y="0"/>
            <a:chExt cx="489682" cy="565860"/>
          </a:xfrm>
        </p:grpSpPr>
        <p:sp>
          <p:nvSpPr>
            <p:cNvPr id="1490" name="Shape 1490"/>
            <p:cNvSpPr/>
            <p:nvPr/>
          </p:nvSpPr>
          <p:spPr>
            <a:xfrm>
              <a:off x="7073" y="0"/>
              <a:ext cx="84880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91" name="Shape 1491"/>
            <p:cNvSpPr/>
            <p:nvPr/>
          </p:nvSpPr>
          <p:spPr>
            <a:xfrm>
              <a:off x="0" y="480981"/>
              <a:ext cx="84880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92" name="Shape 1492"/>
            <p:cNvSpPr/>
            <p:nvPr/>
          </p:nvSpPr>
          <p:spPr>
            <a:xfrm>
              <a:off x="404802" y="239159"/>
              <a:ext cx="84881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93" name="Shape 1493"/>
            <p:cNvSpPr/>
            <p:nvPr/>
          </p:nvSpPr>
          <p:spPr>
            <a:xfrm>
              <a:off x="134391" y="240490"/>
              <a:ext cx="84881" cy="84880"/>
            </a:xfrm>
            <a:prstGeom prst="ellipse">
              <a:avLst/>
            </a:prstGeom>
            <a:blipFill rotWithShape="1">
              <a:blip r:embed="rId5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494" name="Shape 1494"/>
            <p:cNvSpPr/>
            <p:nvPr/>
          </p:nvSpPr>
          <p:spPr>
            <a:xfrm flipV="1">
              <a:off x="63936" y="310620"/>
              <a:ext cx="103799" cy="179784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95" name="Shape 1495"/>
            <p:cNvSpPr/>
            <p:nvPr/>
          </p:nvSpPr>
          <p:spPr>
            <a:xfrm flipH="1" flipV="1">
              <a:off x="71010" y="77203"/>
              <a:ext cx="103798" cy="179784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1496" name="Shape 1496"/>
            <p:cNvSpPr/>
            <p:nvPr/>
          </p:nvSpPr>
          <p:spPr>
            <a:xfrm>
              <a:off x="217976" y="281598"/>
              <a:ext cx="188122" cy="1"/>
            </a:xfrm>
            <a:prstGeom prst="line">
              <a:avLst/>
            </a:prstGeom>
            <a:noFill/>
            <a:ln w="25400" cap="flat">
              <a:solidFill>
                <a:schemeClr val="accent5">
                  <a:hueOff val="-444211"/>
                  <a:satOff val="-14915"/>
                  <a:lumOff val="22857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</p:grpSp>
      <p:sp>
        <p:nvSpPr>
          <p:cNvPr id="1498" name="Shape 1498"/>
          <p:cNvSpPr/>
          <p:nvPr/>
        </p:nvSpPr>
        <p:spPr>
          <a:xfrm>
            <a:off x="311975" y="5354047"/>
            <a:ext cx="947871" cy="680939"/>
          </a:xfrm>
          <a:prstGeom prst="rect">
            <a:avLst/>
          </a:prstGeom>
          <a:gradFill>
            <a:gsLst>
              <a:gs pos="0">
                <a:srgbClr val="FF0000"/>
              </a:gs>
              <a:gs pos="100000">
                <a:srgbClr val="3AC1EF"/>
              </a:gs>
            </a:gsLst>
            <a:lin ang="10268113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12" name="Shape 1512"/>
          <p:cNvSpPr/>
          <p:nvPr/>
        </p:nvSpPr>
        <p:spPr>
          <a:xfrm>
            <a:off x="6431030" y="5974002"/>
            <a:ext cx="83722" cy="11565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14400" y="7200"/>
                  <a:pt x="7200" y="14400"/>
                  <a:pt x="0" y="2160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513" name="Shape 1513"/>
          <p:cNvSpPr/>
          <p:nvPr/>
        </p:nvSpPr>
        <p:spPr>
          <a:xfrm>
            <a:off x="7636935" y="5950057"/>
            <a:ext cx="1122079" cy="11873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cubicBezTo>
                  <a:pt x="14400" y="14400"/>
                  <a:pt x="7200" y="7200"/>
                  <a:pt x="0" y="0"/>
                </a:cubicBezTo>
              </a:path>
            </a:pathLst>
          </a:cu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/>
          <a:lstStyle/>
          <a:p>
            <a:pPr/>
          </a:p>
        </p:txBody>
      </p:sp>
      <p:sp>
        <p:nvSpPr>
          <p:cNvPr id="1501" name="Shape 1501"/>
          <p:cNvSpPr/>
          <p:nvPr/>
        </p:nvSpPr>
        <p:spPr>
          <a:xfrm>
            <a:off x="7601038" y="7447578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2" name="Shape 1502"/>
          <p:cNvSpPr/>
          <p:nvPr/>
        </p:nvSpPr>
        <p:spPr>
          <a:xfrm>
            <a:off x="7736152" y="7447578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3" name="Shape 1503"/>
          <p:cNvSpPr/>
          <p:nvPr/>
        </p:nvSpPr>
        <p:spPr>
          <a:xfrm>
            <a:off x="7871266" y="7447578"/>
            <a:ext cx="63501" cy="63501"/>
          </a:xfrm>
          <a:prstGeom prst="ellipse">
            <a:avLst/>
          </a:prstGeom>
          <a:gradFill>
            <a:gsLst>
              <a:gs pos="0">
                <a:srgbClr val="53585F"/>
              </a:gs>
              <a:gs pos="100000">
                <a:srgbClr val="BEBEBE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04" name="Shape 1504"/>
          <p:cNvSpPr/>
          <p:nvPr>
            <p:ph type="body" sz="quarter" idx="1"/>
          </p:nvPr>
        </p:nvSpPr>
        <p:spPr>
          <a:xfrm>
            <a:off x="452966" y="1933320"/>
            <a:ext cx="10464801" cy="1092201"/>
          </a:xfrm>
          <a:prstGeom prst="rect">
            <a:avLst/>
          </a:prstGeom>
        </p:spPr>
        <p:txBody>
          <a:bodyPr/>
          <a:lstStyle/>
          <a:p>
            <a:pPr/>
            <a:r>
              <a:t>A new workpool  skeleton for JCN-like computations</a:t>
            </a:r>
          </a:p>
        </p:txBody>
      </p:sp>
      <p:sp>
        <p:nvSpPr>
          <p:cNvPr id="1505" name="Shape 1505"/>
          <p:cNvSpPr/>
          <p:nvPr>
            <p:ph type="title"/>
          </p:nvPr>
        </p:nvSpPr>
        <p:spPr>
          <a:xfrm>
            <a:off x="444500" y="228600"/>
            <a:ext cx="10464800" cy="1092200"/>
          </a:xfrm>
          <a:prstGeom prst="rect">
            <a:avLst/>
          </a:prstGeom>
        </p:spPr>
        <p:txBody>
          <a:bodyPr/>
          <a:lstStyle/>
          <a:p>
            <a:pPr/>
            <a:r>
              <a:t>newWorkpool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after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after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1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Class="entr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afterEffect" presetSubtype="0" presetID="1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afterEffect" presetSubtype="0" presetID="1" grpId="1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after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Class="entr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Class="entr" nodeType="afterEffect" presetSubtype="0" presetID="1" grpId="2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Class="entr" nodeType="afterEffect" presetSubtype="0" presetID="1" grpId="2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Class="path" nodeType="clickEffect" presetSubtype="0" presetID="-1" grpId="2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10381 0.216733" origin="layout" pathEditMode="relative">
                                      <p:cBhvr>
                                        <p:cTn id="94" dur="1000" fill="hold"/>
                                        <p:tgtEl>
                                          <p:spTgt spid="14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Class="path" nodeType="withEffect" presetSubtype="0" presetID="-1" grpId="3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69036 0.214806" origin="layout" pathEditMode="relative">
                                      <p:cBhvr>
                                        <p:cTn id="97" dur="1000" fill="hold"/>
                                        <p:tgtEl>
                                          <p:spTgt spid="14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Class="path" nodeType="withEffect" presetSubtype="0" presetID="-1" grpId="3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426918 0.216891" origin="layout" pathEditMode="relative">
                                      <p:cBhvr>
                                        <p:cTn id="100" dur="1000" fill="hold"/>
                                        <p:tgtEl>
                                          <p:spTgt spid="14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Class="path" nodeType="withEffect" presetSubtype="0" presetID="-1" grpId="3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84870 0.215476" origin="layout" pathEditMode="relative">
                                      <p:cBhvr>
                                        <p:cTn id="103" dur="1000" fill="hold"/>
                                        <p:tgtEl>
                                          <p:spTgt spid="14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xit" nodeType="clickEffect" presetSubtype="0" presetID="1" grpId="3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Class="exit" nodeType="afterEffect" presetSubtype="0" presetID="1" grpId="3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Class="exit" nodeType="afterEffect" presetSubtype="0" presetID="1" grpId="3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Class="entr" nodeType="afterEffect" presetSubtype="32" presetID="4" grpId="3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7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Class="exit" nodeType="afterEffect" presetSubtype="0" presetID="1" grpId="3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Class="entr" nodeType="afterEffect" presetSubtype="32" presetID="4" grpId="3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24" dur="500"/>
                                        <p:tgtEl>
                                          <p:spTgt spid="1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Class="entr" nodeType="clickEffect" presetSubtype="0" presetID="1" grpId="3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Class="exit" nodeType="afterEffect" presetSubtype="0" presetID="1" grpId="4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Class="entr" nodeType="afterEffect" presetSubtype="0" presetID="1" grpId="4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1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Class="entr" nodeType="afterEffect" presetSubtype="0" presetID="1" grpId="4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7" fill="hold"/>
                                        <p:tgtEl>
                                          <p:spTgt spid="1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Class="entr" nodeType="afterEffect" presetSubtype="0" presetID="1" grpId="4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0" fill="hold"/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Class="entr" nodeType="afterEffect" presetSubtype="0" presetID="1" grpId="4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3" fill="hold"/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Class="entr" nodeType="clickEffect" presetSubtype="0" presetID="1" grpId="4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Class="entr" nodeType="afterEffect" presetSubtype="0" presetID="1" grpId="4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Class="path" nodeType="clickEffect" presetSubtype="0" presetID="-1" grpId="4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315015 -0.001831" origin="layout" pathEditMode="relative">
                                      <p:cBhvr>
                                        <p:cTn id="154" dur="1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Class="emph" nodeType="clickEffect" presetSubtype="0" presetID="8" grpId="4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Rot by="2939999">
                                      <p:cBhvr>
                                        <p:cTn id="158" dur="1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Class="path" nodeType="withEffect" presetSubtype="0" presetID="-1" grpId="49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315015 -0.001831 L 0.311109 -0.001831" origin="layout" pathEditMode="relative">
                                      <p:cBhvr>
                                        <p:cTn id="161" dur="1000" fill="hold"/>
                                        <p:tgtEl>
                                          <p:spTgt spid="1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Class="path" nodeType="withEffect" presetSubtype="0" presetID="-1" grpId="50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140703 -0.003212" origin="layout" pathEditMode="relative">
                                      <p:cBhvr>
                                        <p:cTn id="164" dur="1000" fill="hold"/>
                                        <p:tgtEl>
                                          <p:spTgt spid="14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Class="entr" nodeType="clickEffect" presetSubtype="0" presetID="1" grpId="5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1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Class="entr" nodeType="afterEffect" presetSubtype="0" presetID="1" grpId="5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4" grpId="14"/>
      <p:bldP build="whole" bldLvl="1" animBg="1" rev="0" advAuto="0" spid="1506" grpId="7"/>
      <p:bldP build="whole" bldLvl="1" animBg="1" rev="0" advAuto="0" spid="1453" grpId="13"/>
      <p:bldP build="whole" bldLvl="1" animBg="1" rev="0" advAuto="0" spid="1476" grpId="6"/>
      <p:bldP build="whole" bldLvl="1" animBg="1" rev="0" advAuto="0" spid="1497" grpId="38"/>
      <p:bldP build="whole" bldLvl="1" animBg="1" rev="0" advAuto="0" spid="1455" grpId="15"/>
      <p:bldP build="whole" bldLvl="1" animBg="1" rev="0" advAuto="0" spid="1498" grpId="1"/>
      <p:bldP build="whole" bldLvl="1" animBg="1" rev="0" advAuto="0" spid="1483" grpId="24"/>
      <p:bldP build="whole" bldLvl="1" animBg="1" rev="0" advAuto="0" spid="1469" grpId="41"/>
      <p:bldP build="whole" bldLvl="1" animBg="1" rev="0" advAuto="0" spid="1497" grpId="48"/>
      <p:bldP build="whole" bldLvl="1" animBg="1" rev="0" advAuto="0" spid="1509" grpId="21"/>
      <p:bldP build="whole" bldLvl="1" animBg="1" rev="0" advAuto="0" spid="1481" grpId="20"/>
      <p:bldP build="whole" bldLvl="1" animBg="1" rev="0" advAuto="0" spid="1489" grpId="8"/>
      <p:bldP build="whole" bldLvl="1" animBg="1" rev="0" advAuto="0" spid="1454" grpId="35"/>
      <p:bldP build="whole" bldLvl="1" animBg="1" rev="0" advAuto="0" spid="1502" grpId="27"/>
      <p:bldP build="whole" bldLvl="1" animBg="1" rev="0" advAuto="0" spid="1452" grpId="12"/>
      <p:bldP build="whole" bldLvl="1" animBg="1" rev="0" advAuto="0" spid="1453" grpId="34"/>
      <p:bldP build="whole" bldLvl="1" animBg="1" rev="0" advAuto="0" spid="1510" grpId="45"/>
      <p:bldP build="whole" bldLvl="1" animBg="1" rev="0" advAuto="0" spid="1455" grpId="37"/>
      <p:bldP build="whole" bldLvl="1" animBg="1" rev="0" advAuto="0" spid="1513" grpId="25"/>
      <p:bldP build="whole" bldLvl="1" animBg="1" rev="0" advAuto="0" spid="1468" grpId="51"/>
      <p:bldP build="whole" bldLvl="1" animBg="1" rev="0" advAuto="0" spid="1464" grpId="16"/>
      <p:bldP build="whole" bldLvl="1" animBg="1" rev="0" advAuto="0" spid="1462" grpId="36"/>
      <p:bldP build="whole" bldLvl="1" animBg="1" rev="0" advAuto="0" spid="1487" grpId="19"/>
      <p:bldP build="whole" bldLvl="1" animBg="1" rev="0" advAuto="0" spid="1508" grpId="44"/>
      <p:bldP build="whole" bldLvl="1" animBg="1" rev="0" advAuto="0" spid="1474" grpId="52"/>
      <p:bldP build="whole" bldLvl="1" animBg="1" rev="0" advAuto="0" spid="1452" grpId="33"/>
      <p:bldP build="whole" bldLvl="1" animBg="1" rev="0" advAuto="0" spid="1507" grpId="39"/>
      <p:bldP build="whole" bldLvl="1" animBg="1" rev="0" advAuto="0" spid="1472" grpId="10"/>
      <p:bldP build="whole" bldLvl="1" animBg="1" rev="0" advAuto="0" spid="1471" grpId="42"/>
      <p:bldP build="whole" bldLvl="1" animBg="1" rev="0" advAuto="0" spid="1466" grpId="5"/>
      <p:bldP build="whole" bldLvl="1" animBg="1" rev="0" advAuto="0" spid="1512" grpId="23"/>
      <p:bldP build="whole" bldLvl="1" animBg="1" rev="0" advAuto="0" spid="1488" grpId="2"/>
      <p:bldP build="whole" bldLvl="1" animBg="1" rev="0" advAuto="0" spid="1465" grpId="17"/>
      <p:bldP build="whole" bldLvl="1" animBg="1" rev="0" advAuto="0" spid="1489" grpId="40"/>
      <p:bldP build="whole" bldLvl="1" animBg="1" rev="0" advAuto="0" spid="1473" grpId="4"/>
      <p:bldP build="whole" bldLvl="1" animBg="1" rev="0" advAuto="0" spid="1501" grpId="26"/>
      <p:bldP build="whole" bldLvl="1" animBg="1" rev="0" advAuto="0" spid="1463" grpId="18"/>
      <p:bldP build="whole" bldLvl="1" animBg="1" rev="0" advAuto="0" spid="1480" grpId="3"/>
      <p:bldP build="whole" bldLvl="1" animBg="1" rev="0" advAuto="0" spid="1467" grpId="9"/>
      <p:bldP build="whole" bldLvl="1" animBg="1" rev="0" advAuto="0" spid="1470" grpId="43"/>
      <p:bldP build="whole" bldLvl="1" animBg="1" rev="0" advAuto="0" spid="1482" grpId="22"/>
      <p:bldP build="whole" bldLvl="1" animBg="1" rev="0" advAuto="0" spid="1503" grpId="28"/>
      <p:bldP build="whole" bldLvl="1" animBg="1" rev="0" advAuto="0" spid="1511" grpId="46"/>
      <p:bldP build="whole" bldLvl="1" animBg="1" rev="0" advAuto="0" spid="1477" grpId="1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Shape 15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newWorkpool: run-time profile</a:t>
            </a:r>
          </a:p>
        </p:txBody>
      </p:sp>
      <p:sp>
        <p:nvSpPr>
          <p:cNvPr id="1516" name="Shape 1516"/>
          <p:cNvSpPr/>
          <p:nvPr>
            <p:ph type="body" sz="quarter" idx="1"/>
          </p:nvPr>
        </p:nvSpPr>
        <p:spPr>
          <a:xfrm>
            <a:off x="469900" y="8181030"/>
            <a:ext cx="11980424" cy="1229671"/>
          </a:xfrm>
          <a:prstGeom prst="rect">
            <a:avLst/>
          </a:prstGeom>
        </p:spPr>
        <p:txBody>
          <a:bodyPr/>
          <a:lstStyle/>
          <a:p>
            <a:pPr/>
            <a:r>
              <a:t>JCN of Isabel dataset on 32 PEs</a:t>
            </a:r>
          </a:p>
        </p:txBody>
      </p:sp>
      <p:pic>
        <p:nvPicPr>
          <p:cNvPr id="1517" name="newWP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5408" y="2515691"/>
            <a:ext cx="9393706" cy="51042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9" name="Shape 15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Performance of Distributed JCN</a:t>
            </a:r>
          </a:p>
        </p:txBody>
      </p:sp>
      <p:pic>
        <p:nvPicPr>
          <p:cNvPr id="1520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7319" y="1922383"/>
            <a:ext cx="11890162" cy="6802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Shape 15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JCN without Merger </a:t>
            </a:r>
          </a:p>
        </p:txBody>
      </p:sp>
      <p:pic>
        <p:nvPicPr>
          <p:cNvPr id="1523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173" y="1589022"/>
            <a:ext cx="12107625" cy="68488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Shape 15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/>
            <a:r>
              <a:t>A distributed JCN representation </a:t>
            </a:r>
          </a:p>
        </p:txBody>
      </p:sp>
      <p:sp>
        <p:nvSpPr>
          <p:cNvPr id="1526" name="Shape 1526"/>
          <p:cNvSpPr/>
          <p:nvPr>
            <p:ph type="body" sz="quarter" idx="1"/>
          </p:nvPr>
        </p:nvSpPr>
        <p:spPr>
          <a:xfrm>
            <a:off x="468340" y="1632068"/>
            <a:ext cx="10885628" cy="2070513"/>
          </a:xfrm>
          <a:prstGeom prst="rect">
            <a:avLst/>
          </a:prstGeom>
        </p:spPr>
        <p:txBody>
          <a:bodyPr/>
          <a:lstStyle/>
          <a:p>
            <a:pPr marL="381000" indent="-381000">
              <a:spcBef>
                <a:spcPts val="1200"/>
              </a:spcBef>
              <a:defRPr sz="2400"/>
            </a:pPr>
            <a:r>
              <a:rPr b="1"/>
              <a:t>Observation</a:t>
            </a:r>
            <a:r>
              <a:t>: merging JCNs involves only nodes on sub-problem boundary</a:t>
            </a:r>
          </a:p>
          <a:p>
            <a:pPr marL="381000" indent="-381000">
              <a:spcBef>
                <a:spcPts val="1000"/>
              </a:spcBef>
              <a:defRPr sz="2400"/>
            </a:pPr>
            <a:r>
              <a:t>Alternative strategy:</a:t>
            </a:r>
          </a:p>
          <a:p>
            <a:pPr lvl="1" marL="751114" indent="-293914">
              <a:spcBef>
                <a:spcPts val="1000"/>
              </a:spcBef>
            </a:pPr>
            <a:r>
              <a:t>distributed representation</a:t>
            </a:r>
          </a:p>
          <a:p>
            <a:pPr lvl="1" marL="751114" indent="-293914">
              <a:spcBef>
                <a:spcPts val="1000"/>
              </a:spcBef>
            </a:pPr>
            <a:r>
              <a:t>incremental updates</a:t>
            </a:r>
          </a:p>
        </p:txBody>
      </p:sp>
      <p:grpSp>
        <p:nvGrpSpPr>
          <p:cNvPr id="1544" name="Group 1544"/>
          <p:cNvGrpSpPr/>
          <p:nvPr/>
        </p:nvGrpSpPr>
        <p:grpSpPr>
          <a:xfrm>
            <a:off x="1629370" y="4156842"/>
            <a:ext cx="3355546" cy="3359038"/>
            <a:chOff x="0" y="0"/>
            <a:chExt cx="3355544" cy="3359036"/>
          </a:xfrm>
        </p:grpSpPr>
        <p:sp>
          <p:nvSpPr>
            <p:cNvPr id="1527" name="Shape 1527"/>
            <p:cNvSpPr/>
            <p:nvPr/>
          </p:nvSpPr>
          <p:spPr>
            <a:xfrm>
              <a:off x="20613" y="3821"/>
              <a:ext cx="3316764" cy="3341775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28" name="Shape 1528"/>
            <p:cNvSpPr/>
            <p:nvPr/>
          </p:nvSpPr>
          <p:spPr>
            <a:xfrm>
              <a:off x="1364" y="24370"/>
              <a:ext cx="673568" cy="3302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3" y="21600"/>
                  </a:moveTo>
                  <a:lnTo>
                    <a:pt x="21600" y="8670"/>
                  </a:lnTo>
                  <a:lnTo>
                    <a:pt x="0" y="0"/>
                  </a:lnTo>
                  <a:lnTo>
                    <a:pt x="243" y="21600"/>
                  </a:lnTo>
                  <a:close/>
                </a:path>
              </a:pathLst>
            </a:custGeom>
            <a:solidFill>
              <a:srgbClr val="AA68B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29" name="Shape 1529"/>
            <p:cNvSpPr/>
            <p:nvPr/>
          </p:nvSpPr>
          <p:spPr>
            <a:xfrm>
              <a:off x="11305" y="31999"/>
              <a:ext cx="961401" cy="1350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963" y="21600"/>
                  </a:lnTo>
                  <a:lnTo>
                    <a:pt x="18759" y="13147"/>
                  </a:lnTo>
                  <a:lnTo>
                    <a:pt x="21600" y="11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BBB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0" name="Shape 1530"/>
            <p:cNvSpPr/>
            <p:nvPr/>
          </p:nvSpPr>
          <p:spPr>
            <a:xfrm>
              <a:off x="0" y="13422"/>
              <a:ext cx="1443441" cy="70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5"/>
                  </a:moveTo>
                  <a:lnTo>
                    <a:pt x="17200" y="0"/>
                  </a:lnTo>
                  <a:lnTo>
                    <a:pt x="21600" y="6989"/>
                  </a:lnTo>
                  <a:lnTo>
                    <a:pt x="14474" y="2160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F753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1" name="Shape 1531"/>
            <p:cNvSpPr/>
            <p:nvPr/>
          </p:nvSpPr>
          <p:spPr>
            <a:xfrm>
              <a:off x="1157345" y="9474"/>
              <a:ext cx="550142" cy="2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7"/>
                  </a:moveTo>
                  <a:lnTo>
                    <a:pt x="0" y="0"/>
                  </a:lnTo>
                  <a:lnTo>
                    <a:pt x="11129" y="21600"/>
                  </a:lnTo>
                  <a:lnTo>
                    <a:pt x="21600" y="157"/>
                  </a:lnTo>
                  <a:close/>
                </a:path>
              </a:pathLst>
            </a:custGeom>
            <a:solidFill>
              <a:srgbClr val="ECB43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2" name="Shape 1532"/>
            <p:cNvSpPr/>
            <p:nvPr/>
          </p:nvSpPr>
          <p:spPr>
            <a:xfrm>
              <a:off x="13730" y="1389474"/>
              <a:ext cx="1339780" cy="1969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7" y="0"/>
                  </a:moveTo>
                  <a:lnTo>
                    <a:pt x="21600" y="14313"/>
                  </a:lnTo>
                  <a:lnTo>
                    <a:pt x="17728" y="21449"/>
                  </a:lnTo>
                  <a:lnTo>
                    <a:pt x="0" y="21600"/>
                  </a:lnTo>
                  <a:lnTo>
                    <a:pt x="10547" y="0"/>
                  </a:lnTo>
                  <a:close/>
                </a:path>
              </a:pathLst>
            </a:custGeom>
            <a:solidFill>
              <a:srgbClr val="AAE1B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3" name="Shape 1533"/>
            <p:cNvSpPr/>
            <p:nvPr/>
          </p:nvSpPr>
          <p:spPr>
            <a:xfrm>
              <a:off x="1124950" y="2710533"/>
              <a:ext cx="545673" cy="619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87" y="0"/>
                  </a:moveTo>
                  <a:lnTo>
                    <a:pt x="0" y="21439"/>
                  </a:lnTo>
                  <a:lnTo>
                    <a:pt x="21600" y="21600"/>
                  </a:lnTo>
                  <a:lnTo>
                    <a:pt x="8887" y="0"/>
                  </a:lnTo>
                  <a:close/>
                </a:path>
              </a:pathLst>
            </a:custGeom>
            <a:solidFill>
              <a:srgbClr val="AAE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674895" y="720024"/>
              <a:ext cx="1259372" cy="195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24" y="0"/>
                  </a:moveTo>
                  <a:lnTo>
                    <a:pt x="21600" y="8168"/>
                  </a:lnTo>
                  <a:lnTo>
                    <a:pt x="17976" y="10217"/>
                  </a:lnTo>
                  <a:lnTo>
                    <a:pt x="11633" y="21600"/>
                  </a:lnTo>
                  <a:lnTo>
                    <a:pt x="0" y="7290"/>
                  </a:lnTo>
                  <a:lnTo>
                    <a:pt x="2778" y="1516"/>
                  </a:lnTo>
                  <a:lnTo>
                    <a:pt x="512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975468" y="246827"/>
              <a:ext cx="1427297" cy="122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1" y="0"/>
                  </a:moveTo>
                  <a:lnTo>
                    <a:pt x="21600" y="12499"/>
                  </a:lnTo>
                  <a:lnTo>
                    <a:pt x="14539" y="21600"/>
                  </a:lnTo>
                  <a:lnTo>
                    <a:pt x="0" y="8292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1454749" y="0"/>
              <a:ext cx="1427000" cy="956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7" y="20"/>
                  </a:moveTo>
                  <a:lnTo>
                    <a:pt x="12920" y="0"/>
                  </a:lnTo>
                  <a:lnTo>
                    <a:pt x="21600" y="10562"/>
                  </a:lnTo>
                  <a:lnTo>
                    <a:pt x="14437" y="21600"/>
                  </a:lnTo>
                  <a:lnTo>
                    <a:pt x="0" y="5177"/>
                  </a:lnTo>
                  <a:lnTo>
                    <a:pt x="3457" y="20"/>
                  </a:lnTo>
                  <a:close/>
                </a:path>
              </a:pathLst>
            </a:custGeom>
            <a:solidFill>
              <a:srgbClr val="ECB4C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2295573" y="179"/>
              <a:ext cx="1027805" cy="46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512" y="21600"/>
                  </a:lnTo>
                  <a:lnTo>
                    <a:pt x="21600" y="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B68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8" name="Shape 1538"/>
            <p:cNvSpPr/>
            <p:nvPr/>
          </p:nvSpPr>
          <p:spPr>
            <a:xfrm>
              <a:off x="1334805" y="1452912"/>
              <a:ext cx="1546076" cy="1884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37" y="0"/>
                  </a:moveTo>
                  <a:lnTo>
                    <a:pt x="21600" y="7878"/>
                  </a:lnTo>
                  <a:lnTo>
                    <a:pt x="16708" y="11720"/>
                  </a:lnTo>
                  <a:lnTo>
                    <a:pt x="12614" y="21600"/>
                  </a:lnTo>
                  <a:lnTo>
                    <a:pt x="4905" y="21591"/>
                  </a:lnTo>
                  <a:lnTo>
                    <a:pt x="0" y="14423"/>
                  </a:lnTo>
                  <a:lnTo>
                    <a:pt x="5528" y="1988"/>
                  </a:lnTo>
                  <a:lnTo>
                    <a:pt x="8337" y="0"/>
                  </a:lnTo>
                  <a:close/>
                </a:path>
              </a:pathLst>
            </a:custGeom>
            <a:solidFill>
              <a:srgbClr val="AA21B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39" name="Shape 1539"/>
            <p:cNvSpPr/>
            <p:nvPr/>
          </p:nvSpPr>
          <p:spPr>
            <a:xfrm>
              <a:off x="1925089" y="952181"/>
              <a:ext cx="1401491" cy="11982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lnTo>
                    <a:pt x="0" y="9181"/>
                  </a:lnTo>
                  <a:lnTo>
                    <a:pt x="14831" y="21600"/>
                  </a:lnTo>
                  <a:lnTo>
                    <a:pt x="21600" y="12844"/>
                  </a:lnTo>
                  <a:lnTo>
                    <a:pt x="7346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0" name="Shape 1540"/>
            <p:cNvSpPr/>
            <p:nvPr/>
          </p:nvSpPr>
          <p:spPr>
            <a:xfrm>
              <a:off x="2404728" y="463041"/>
              <a:ext cx="922122" cy="12013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45" y="0"/>
                  </a:moveTo>
                  <a:lnTo>
                    <a:pt x="21600" y="6429"/>
                  </a:lnTo>
                  <a:lnTo>
                    <a:pt x="21587" y="21600"/>
                  </a:lnTo>
                  <a:lnTo>
                    <a:pt x="0" y="9038"/>
                  </a:lnTo>
                  <a:lnTo>
                    <a:pt x="11045" y="0"/>
                  </a:lnTo>
                  <a:close/>
                </a:path>
              </a:pathLst>
            </a:custGeom>
            <a:solidFill>
              <a:srgbClr val="4B84D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1" name="Shape 1541"/>
            <p:cNvSpPr/>
            <p:nvPr/>
          </p:nvSpPr>
          <p:spPr>
            <a:xfrm>
              <a:off x="2879338" y="16654"/>
              <a:ext cx="457218" cy="834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974" y="0"/>
                  </a:moveTo>
                  <a:lnTo>
                    <a:pt x="0" y="11321"/>
                  </a:lnTo>
                  <a:lnTo>
                    <a:pt x="21600" y="21600"/>
                  </a:lnTo>
                  <a:lnTo>
                    <a:pt x="20974" y="0"/>
                  </a:lnTo>
                  <a:close/>
                </a:path>
              </a:pathLst>
            </a:custGeom>
            <a:solidFill>
              <a:srgbClr val="AA794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2" name="Shape 1542"/>
            <p:cNvSpPr/>
            <p:nvPr/>
          </p:nvSpPr>
          <p:spPr>
            <a:xfrm>
              <a:off x="2884477" y="1669824"/>
              <a:ext cx="461964" cy="852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2396"/>
                  </a:moveTo>
                  <a:lnTo>
                    <a:pt x="21600" y="21600"/>
                  </a:lnTo>
                  <a:lnTo>
                    <a:pt x="21271" y="0"/>
                  </a:lnTo>
                  <a:lnTo>
                    <a:pt x="0" y="12396"/>
                  </a:lnTo>
                  <a:close/>
                </a:path>
              </a:pathLst>
            </a:custGeom>
            <a:solidFill>
              <a:srgbClr val="DD534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2236902" y="2149159"/>
              <a:ext cx="1118643" cy="1199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554" y="0"/>
                  </a:moveTo>
                  <a:lnTo>
                    <a:pt x="21600" y="6815"/>
                  </a:lnTo>
                  <a:lnTo>
                    <a:pt x="21593" y="21365"/>
                  </a:lnTo>
                  <a:lnTo>
                    <a:pt x="0" y="21600"/>
                  </a:lnTo>
                  <a:lnTo>
                    <a:pt x="5499" y="6022"/>
                  </a:lnTo>
                  <a:lnTo>
                    <a:pt x="12554" y="0"/>
                  </a:lnTo>
                  <a:close/>
                </a:path>
              </a:pathLst>
            </a:custGeom>
            <a:solidFill>
              <a:srgbClr val="39BD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559" name="Group 1559"/>
          <p:cNvGrpSpPr/>
          <p:nvPr/>
        </p:nvGrpSpPr>
        <p:grpSpPr>
          <a:xfrm rot="21540000">
            <a:off x="6658040" y="4109692"/>
            <a:ext cx="3344884" cy="3358859"/>
            <a:chOff x="0" y="0"/>
            <a:chExt cx="3344882" cy="3358857"/>
          </a:xfrm>
        </p:grpSpPr>
        <p:sp>
          <p:nvSpPr>
            <p:cNvPr id="1545" name="Shape 1545"/>
            <p:cNvSpPr/>
            <p:nvPr/>
          </p:nvSpPr>
          <p:spPr>
            <a:xfrm>
              <a:off x="0" y="7054"/>
              <a:ext cx="3316764" cy="3341775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6" name="Shape 1546"/>
            <p:cNvSpPr/>
            <p:nvPr/>
          </p:nvSpPr>
          <p:spPr>
            <a:xfrm>
              <a:off x="21733" y="2716"/>
              <a:ext cx="1108341" cy="867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5" y="163"/>
                  </a:moveTo>
                  <a:lnTo>
                    <a:pt x="21600" y="0"/>
                  </a:lnTo>
                  <a:lnTo>
                    <a:pt x="15762" y="11108"/>
                  </a:lnTo>
                  <a:lnTo>
                    <a:pt x="0" y="21600"/>
                  </a:lnTo>
                  <a:lnTo>
                    <a:pt x="175" y="163"/>
                  </a:lnTo>
                  <a:close/>
                </a:path>
              </a:pathLst>
            </a:custGeom>
            <a:solidFill>
              <a:srgbClr val="AA794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7" name="Shape 1547"/>
            <p:cNvSpPr/>
            <p:nvPr/>
          </p:nvSpPr>
          <p:spPr>
            <a:xfrm>
              <a:off x="18924" y="439203"/>
              <a:ext cx="822826" cy="12488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600"/>
                  </a:lnTo>
                  <a:lnTo>
                    <a:pt x="169" y="739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4B84D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8" name="Shape 1548"/>
            <p:cNvSpPr/>
            <p:nvPr/>
          </p:nvSpPr>
          <p:spPr>
            <a:xfrm>
              <a:off x="814217" y="10878"/>
              <a:ext cx="993037" cy="46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07" y="69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6907" y="69"/>
                  </a:lnTo>
                  <a:close/>
                </a:path>
              </a:pathLst>
            </a:custGeom>
            <a:solidFill>
              <a:srgbClr val="ECB62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49" name="Shape 1549"/>
            <p:cNvSpPr/>
            <p:nvPr/>
          </p:nvSpPr>
          <p:spPr>
            <a:xfrm>
              <a:off x="29654" y="7122"/>
              <a:ext cx="2224135" cy="1672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64" y="5853"/>
                  </a:moveTo>
                  <a:lnTo>
                    <a:pt x="17304" y="0"/>
                  </a:lnTo>
                  <a:lnTo>
                    <a:pt x="21600" y="136"/>
                  </a:lnTo>
                  <a:lnTo>
                    <a:pt x="16075" y="10812"/>
                  </a:lnTo>
                  <a:lnTo>
                    <a:pt x="0" y="21600"/>
                  </a:lnTo>
                  <a:lnTo>
                    <a:pt x="7864" y="5853"/>
                  </a:lnTo>
                  <a:close/>
                </a:path>
              </a:pathLst>
            </a:custGeom>
            <a:solidFill>
              <a:srgbClr val="ECB6C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0" name="Shape 1550"/>
            <p:cNvSpPr/>
            <p:nvPr/>
          </p:nvSpPr>
          <p:spPr>
            <a:xfrm>
              <a:off x="1684599" y="10132"/>
              <a:ext cx="1656907" cy="8419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9" y="89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7319" y="89"/>
                  </a:lnTo>
                  <a:close/>
                </a:path>
              </a:pathLst>
            </a:custGeom>
            <a:solidFill>
              <a:srgbClr val="EC916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1" name="Shape 1551"/>
            <p:cNvSpPr/>
            <p:nvPr/>
          </p:nvSpPr>
          <p:spPr>
            <a:xfrm>
              <a:off x="21497" y="834132"/>
              <a:ext cx="1679790" cy="16852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3" y="10849"/>
                  </a:moveTo>
                  <a:lnTo>
                    <a:pt x="21600" y="0"/>
                  </a:lnTo>
                  <a:lnTo>
                    <a:pt x="10632" y="16170"/>
                  </a:lnTo>
                  <a:lnTo>
                    <a:pt x="0" y="21600"/>
                  </a:lnTo>
                  <a:lnTo>
                    <a:pt x="23" y="10849"/>
                  </a:lnTo>
                  <a:close/>
                </a:path>
              </a:pathLst>
            </a:custGeom>
            <a:solidFill>
              <a:srgbClr val="DD4C5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2" name="Shape 1552"/>
            <p:cNvSpPr/>
            <p:nvPr/>
          </p:nvSpPr>
          <p:spPr>
            <a:xfrm>
              <a:off x="864602" y="0"/>
              <a:ext cx="2480281" cy="2632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099" y="15970"/>
                  </a:lnTo>
                  <a:lnTo>
                    <a:pt x="4532" y="21600"/>
                  </a:lnTo>
                  <a:lnTo>
                    <a:pt x="7279" y="13524"/>
                  </a:lnTo>
                  <a:lnTo>
                    <a:pt x="0" y="17025"/>
                  </a:lnTo>
                  <a:lnTo>
                    <a:pt x="7183" y="693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3" name="Shape 1553"/>
            <p:cNvSpPr/>
            <p:nvPr/>
          </p:nvSpPr>
          <p:spPr>
            <a:xfrm>
              <a:off x="2712435" y="21945"/>
              <a:ext cx="628700" cy="19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570" y="18008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AB6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4" name="Shape 1554"/>
            <p:cNvSpPr/>
            <p:nvPr/>
          </p:nvSpPr>
          <p:spPr>
            <a:xfrm>
              <a:off x="2256163" y="1633611"/>
              <a:ext cx="1079616" cy="17220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9420" y="3850"/>
                  </a:lnTo>
                  <a:lnTo>
                    <a:pt x="0" y="21436"/>
                  </a:lnTo>
                  <a:lnTo>
                    <a:pt x="214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A98C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5" name="Shape 1555"/>
            <p:cNvSpPr/>
            <p:nvPr/>
          </p:nvSpPr>
          <p:spPr>
            <a:xfrm>
              <a:off x="1155329" y="1944543"/>
              <a:ext cx="1559982" cy="13986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575"/>
                  </a:moveTo>
                  <a:lnTo>
                    <a:pt x="15268" y="21600"/>
                  </a:lnTo>
                  <a:lnTo>
                    <a:pt x="21600" y="0"/>
                  </a:lnTo>
                  <a:lnTo>
                    <a:pt x="3269" y="10541"/>
                  </a:lnTo>
                  <a:lnTo>
                    <a:pt x="0" y="21575"/>
                  </a:lnTo>
                  <a:close/>
                </a:path>
              </a:pathLst>
            </a:custGeom>
            <a:solidFill>
              <a:srgbClr val="62A2E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6" name="Shape 1556"/>
            <p:cNvSpPr/>
            <p:nvPr/>
          </p:nvSpPr>
          <p:spPr>
            <a:xfrm>
              <a:off x="22123" y="1656004"/>
              <a:ext cx="1666682" cy="1702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8" y="5105"/>
                  </a:moveTo>
                  <a:lnTo>
                    <a:pt x="21600" y="0"/>
                  </a:lnTo>
                  <a:lnTo>
                    <a:pt x="17794" y="12314"/>
                  </a:lnTo>
                  <a:lnTo>
                    <a:pt x="0" y="21600"/>
                  </a:lnTo>
                  <a:lnTo>
                    <a:pt x="11148" y="5105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7" name="Shape 1557"/>
            <p:cNvSpPr/>
            <p:nvPr/>
          </p:nvSpPr>
          <p:spPr>
            <a:xfrm>
              <a:off x="10407" y="2066672"/>
              <a:ext cx="877963" cy="1269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43" y="7638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9BD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58" name="Shape 1558"/>
            <p:cNvSpPr/>
            <p:nvPr/>
          </p:nvSpPr>
          <p:spPr>
            <a:xfrm>
              <a:off x="31038" y="2618972"/>
              <a:ext cx="1375147" cy="73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456"/>
                  </a:moveTo>
                  <a:lnTo>
                    <a:pt x="17680" y="21600"/>
                  </a:lnTo>
                  <a:lnTo>
                    <a:pt x="21600" y="0"/>
                  </a:lnTo>
                  <a:lnTo>
                    <a:pt x="0" y="21456"/>
                  </a:lnTo>
                  <a:close/>
                </a:path>
              </a:pathLst>
            </a:custGeom>
            <a:solidFill>
              <a:srgbClr val="62A2A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570" name="Group 1570"/>
          <p:cNvGrpSpPr/>
          <p:nvPr/>
        </p:nvGrpSpPr>
        <p:grpSpPr>
          <a:xfrm>
            <a:off x="1318719" y="3831817"/>
            <a:ext cx="3951449" cy="3907488"/>
            <a:chOff x="0" y="0"/>
            <a:chExt cx="3951447" cy="3907486"/>
          </a:xfrm>
        </p:grpSpPr>
        <p:sp>
          <p:nvSpPr>
            <p:cNvPr id="1560" name="Shape 1560"/>
            <p:cNvSpPr/>
            <p:nvPr/>
          </p:nvSpPr>
          <p:spPr>
            <a:xfrm>
              <a:off x="328325" y="328271"/>
              <a:ext cx="3331519" cy="3333638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1" name="Shape 1561"/>
            <p:cNvSpPr/>
            <p:nvPr/>
          </p:nvSpPr>
          <p:spPr>
            <a:xfrm flipV="1">
              <a:off x="334645" y="329848"/>
              <a:ext cx="3327400" cy="3323811"/>
            </a:xfrm>
            <a:prstGeom prst="line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2" name="Shape 1562"/>
            <p:cNvSpPr/>
            <p:nvPr/>
          </p:nvSpPr>
          <p:spPr>
            <a:xfrm>
              <a:off x="3312002" y="0"/>
              <a:ext cx="596901" cy="5969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3" name="Shape 1563"/>
            <p:cNvSpPr/>
            <p:nvPr/>
          </p:nvSpPr>
          <p:spPr>
            <a:xfrm>
              <a:off x="20211" y="3310586"/>
              <a:ext cx="596901" cy="5969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4" name="Shape 1564"/>
            <p:cNvSpPr/>
            <p:nvPr/>
          </p:nvSpPr>
          <p:spPr>
            <a:xfrm>
              <a:off x="3324702" y="3310586"/>
              <a:ext cx="596901" cy="5969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5" name="Shape 1565"/>
            <p:cNvSpPr/>
            <p:nvPr/>
          </p:nvSpPr>
          <p:spPr>
            <a:xfrm>
              <a:off x="3282157" y="20830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8/3</a:t>
              </a:r>
            </a:p>
          </p:txBody>
        </p:sp>
        <p:sp>
          <p:nvSpPr>
            <p:cNvPr id="1566" name="Shape 1566"/>
            <p:cNvSpPr/>
            <p:nvPr/>
          </p:nvSpPr>
          <p:spPr>
            <a:xfrm>
              <a:off x="3307557" y="3323286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6/2</a:t>
              </a:r>
            </a:p>
          </p:txBody>
        </p:sp>
        <p:sp>
          <p:nvSpPr>
            <p:cNvPr id="1567" name="Shape 1567"/>
            <p:cNvSpPr/>
            <p:nvPr/>
          </p:nvSpPr>
          <p:spPr>
            <a:xfrm>
              <a:off x="0" y="3323286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7/5</a:t>
              </a:r>
            </a:p>
          </p:txBody>
        </p:sp>
        <p:sp>
          <p:nvSpPr>
            <p:cNvPr id="1568" name="Shape 1568"/>
            <p:cNvSpPr/>
            <p:nvPr/>
          </p:nvSpPr>
          <p:spPr>
            <a:xfrm>
              <a:off x="20211" y="33530"/>
              <a:ext cx="596901" cy="5969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69" name="Shape 1569"/>
            <p:cNvSpPr/>
            <p:nvPr/>
          </p:nvSpPr>
          <p:spPr>
            <a:xfrm>
              <a:off x="12700" y="46230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5/1</a:t>
              </a:r>
            </a:p>
          </p:txBody>
        </p:sp>
      </p:grpSp>
      <p:grpSp>
        <p:nvGrpSpPr>
          <p:cNvPr id="1581" name="Group 1581"/>
          <p:cNvGrpSpPr/>
          <p:nvPr/>
        </p:nvGrpSpPr>
        <p:grpSpPr>
          <a:xfrm>
            <a:off x="6321083" y="3792296"/>
            <a:ext cx="3967998" cy="3908340"/>
            <a:chOff x="0" y="0"/>
            <a:chExt cx="3967997" cy="3908339"/>
          </a:xfrm>
        </p:grpSpPr>
        <p:sp>
          <p:nvSpPr>
            <p:cNvPr id="1571" name="Shape 1571"/>
            <p:cNvSpPr/>
            <p:nvPr/>
          </p:nvSpPr>
          <p:spPr>
            <a:xfrm>
              <a:off x="335615" y="318352"/>
              <a:ext cx="3332184" cy="3331709"/>
            </a:xfrm>
            <a:prstGeom prst="rect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2" name="Shape 1572"/>
            <p:cNvSpPr/>
            <p:nvPr/>
          </p:nvSpPr>
          <p:spPr>
            <a:xfrm>
              <a:off x="347262" y="326601"/>
              <a:ext cx="3315211" cy="3315211"/>
            </a:xfrm>
            <a:prstGeom prst="line">
              <a:avLst/>
            </a:prstGeom>
            <a:noFill/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3" name="Shape 1573"/>
            <p:cNvSpPr/>
            <p:nvPr/>
          </p:nvSpPr>
          <p:spPr>
            <a:xfrm>
              <a:off x="3328240" y="26252"/>
              <a:ext cx="596901" cy="5969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4" name="Shape 1574"/>
            <p:cNvSpPr/>
            <p:nvPr/>
          </p:nvSpPr>
          <p:spPr>
            <a:xfrm>
              <a:off x="80645" y="0"/>
              <a:ext cx="596901" cy="596900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5" name="Shape 1575"/>
            <p:cNvSpPr/>
            <p:nvPr/>
          </p:nvSpPr>
          <p:spPr>
            <a:xfrm>
              <a:off x="63500" y="852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3/4</a:t>
              </a:r>
            </a:p>
          </p:txBody>
        </p:sp>
        <p:sp>
          <p:nvSpPr>
            <p:cNvPr id="1576" name="Shape 1576"/>
            <p:cNvSpPr/>
            <p:nvPr/>
          </p:nvSpPr>
          <p:spPr>
            <a:xfrm>
              <a:off x="29845" y="3311439"/>
              <a:ext cx="596901" cy="5969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7" name="Shape 1577"/>
            <p:cNvSpPr/>
            <p:nvPr/>
          </p:nvSpPr>
          <p:spPr>
            <a:xfrm>
              <a:off x="3353640" y="3311439"/>
              <a:ext cx="596901" cy="596901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85888D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78" name="Shape 1578"/>
            <p:cNvSpPr/>
            <p:nvPr/>
          </p:nvSpPr>
          <p:spPr>
            <a:xfrm>
              <a:off x="3311095" y="36995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5/1</a:t>
              </a:r>
            </a:p>
          </p:txBody>
        </p:sp>
        <p:sp>
          <p:nvSpPr>
            <p:cNvPr id="1579" name="Shape 1579"/>
            <p:cNvSpPr/>
            <p:nvPr/>
          </p:nvSpPr>
          <p:spPr>
            <a:xfrm>
              <a:off x="0" y="3324139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4/3</a:t>
              </a:r>
            </a:p>
          </p:txBody>
        </p:sp>
        <p:sp>
          <p:nvSpPr>
            <p:cNvPr id="1580" name="Shape 1580"/>
            <p:cNvSpPr/>
            <p:nvPr/>
          </p:nvSpPr>
          <p:spPr>
            <a:xfrm>
              <a:off x="3324107" y="3336839"/>
              <a:ext cx="643891" cy="558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/>
              <a:r>
                <a:t>7/5</a:t>
              </a:r>
            </a:p>
          </p:txBody>
        </p:sp>
      </p:grpSp>
      <p:sp>
        <p:nvSpPr>
          <p:cNvPr id="1582" name="Shape 1582"/>
          <p:cNvSpPr/>
          <p:nvPr/>
        </p:nvSpPr>
        <p:spPr>
          <a:xfrm>
            <a:off x="5624513" y="4423628"/>
            <a:ext cx="491507" cy="442982"/>
          </a:xfrm>
          <a:prstGeom prst="leftRightArrow">
            <a:avLst>
              <a:gd name="adj1" fmla="val 39966"/>
              <a:gd name="adj2" fmla="val 34421"/>
            </a:avLst>
          </a:prstGeom>
          <a:gradFill>
            <a:gsLst>
              <a:gs pos="0">
                <a:srgbClr val="B7B7B7"/>
              </a:gs>
              <a:gs pos="100000">
                <a:srgbClr val="454545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3" name="Shape 1583"/>
          <p:cNvSpPr/>
          <p:nvPr/>
        </p:nvSpPr>
        <p:spPr>
          <a:xfrm>
            <a:off x="5624513" y="5170886"/>
            <a:ext cx="491507" cy="442982"/>
          </a:xfrm>
          <a:prstGeom prst="leftRightArrow">
            <a:avLst>
              <a:gd name="adj1" fmla="val 39966"/>
              <a:gd name="adj2" fmla="val 34421"/>
            </a:avLst>
          </a:prstGeom>
          <a:gradFill>
            <a:gsLst>
              <a:gs pos="0">
                <a:srgbClr val="B7B7B7"/>
              </a:gs>
              <a:gs pos="100000">
                <a:srgbClr val="454545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4" name="Shape 1584"/>
          <p:cNvSpPr/>
          <p:nvPr/>
        </p:nvSpPr>
        <p:spPr>
          <a:xfrm>
            <a:off x="5624513" y="6087916"/>
            <a:ext cx="491507" cy="442982"/>
          </a:xfrm>
          <a:prstGeom prst="leftRightArrow">
            <a:avLst>
              <a:gd name="adj1" fmla="val 39966"/>
              <a:gd name="adj2" fmla="val 34421"/>
            </a:avLst>
          </a:prstGeom>
          <a:gradFill>
            <a:gsLst>
              <a:gs pos="0">
                <a:srgbClr val="B7B7B7"/>
              </a:gs>
              <a:gs pos="100000">
                <a:srgbClr val="454545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1585" name="Shape 1585"/>
          <p:cNvSpPr/>
          <p:nvPr/>
        </p:nvSpPr>
        <p:spPr>
          <a:xfrm>
            <a:off x="5624513" y="6806112"/>
            <a:ext cx="491507" cy="442982"/>
          </a:xfrm>
          <a:prstGeom prst="leftRightArrow">
            <a:avLst>
              <a:gd name="adj1" fmla="val 39966"/>
              <a:gd name="adj2" fmla="val 34421"/>
            </a:avLst>
          </a:prstGeom>
          <a:gradFill>
            <a:gsLst>
              <a:gs pos="0">
                <a:srgbClr val="B7B7B7"/>
              </a:gs>
              <a:gs pos="100000">
                <a:srgbClr val="454545"/>
              </a:gs>
            </a:gsLst>
            <a:lin ang="5400000"/>
          </a:grad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24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grpSp>
        <p:nvGrpSpPr>
          <p:cNvPr id="1611" name="Group 1611"/>
          <p:cNvGrpSpPr/>
          <p:nvPr/>
        </p:nvGrpSpPr>
        <p:grpSpPr>
          <a:xfrm>
            <a:off x="2602472" y="4089097"/>
            <a:ext cx="6694209" cy="3416337"/>
            <a:chOff x="0" y="0"/>
            <a:chExt cx="6694207" cy="3416336"/>
          </a:xfrm>
        </p:grpSpPr>
        <p:sp>
          <p:nvSpPr>
            <p:cNvPr id="1586" name="Shape 1586"/>
            <p:cNvSpPr/>
            <p:nvPr/>
          </p:nvSpPr>
          <p:spPr>
            <a:xfrm>
              <a:off x="1364" y="78522"/>
              <a:ext cx="673568" cy="3302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3" y="21600"/>
                  </a:moveTo>
                  <a:lnTo>
                    <a:pt x="21600" y="8670"/>
                  </a:lnTo>
                  <a:lnTo>
                    <a:pt x="0" y="0"/>
                  </a:lnTo>
                  <a:lnTo>
                    <a:pt x="243" y="21600"/>
                  </a:lnTo>
                  <a:close/>
                </a:path>
              </a:pathLst>
            </a:custGeom>
            <a:solidFill>
              <a:srgbClr val="AA68B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87" name="Shape 1587"/>
            <p:cNvSpPr/>
            <p:nvPr/>
          </p:nvSpPr>
          <p:spPr>
            <a:xfrm>
              <a:off x="11305" y="86150"/>
              <a:ext cx="961401" cy="13500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963" y="21600"/>
                  </a:lnTo>
                  <a:lnTo>
                    <a:pt x="18759" y="13147"/>
                  </a:lnTo>
                  <a:lnTo>
                    <a:pt x="21600" y="11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BBB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88" name="Shape 1588"/>
            <p:cNvSpPr/>
            <p:nvPr/>
          </p:nvSpPr>
          <p:spPr>
            <a:xfrm>
              <a:off x="0" y="67573"/>
              <a:ext cx="1443441" cy="705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5"/>
                  </a:moveTo>
                  <a:lnTo>
                    <a:pt x="17200" y="0"/>
                  </a:lnTo>
                  <a:lnTo>
                    <a:pt x="21600" y="6989"/>
                  </a:lnTo>
                  <a:lnTo>
                    <a:pt x="14474" y="2160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F753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89" name="Shape 1589"/>
            <p:cNvSpPr/>
            <p:nvPr/>
          </p:nvSpPr>
          <p:spPr>
            <a:xfrm>
              <a:off x="1157344" y="63626"/>
              <a:ext cx="550143" cy="221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7"/>
                  </a:moveTo>
                  <a:lnTo>
                    <a:pt x="0" y="0"/>
                  </a:lnTo>
                  <a:lnTo>
                    <a:pt x="11129" y="21600"/>
                  </a:lnTo>
                  <a:lnTo>
                    <a:pt x="21600" y="157"/>
                  </a:lnTo>
                  <a:close/>
                </a:path>
              </a:pathLst>
            </a:custGeom>
            <a:solidFill>
              <a:srgbClr val="ECB43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0" name="Shape 1590"/>
            <p:cNvSpPr/>
            <p:nvPr/>
          </p:nvSpPr>
          <p:spPr>
            <a:xfrm>
              <a:off x="13730" y="1443626"/>
              <a:ext cx="1339780" cy="197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7" y="0"/>
                  </a:moveTo>
                  <a:lnTo>
                    <a:pt x="21600" y="14133"/>
                  </a:lnTo>
                  <a:lnTo>
                    <a:pt x="17807" y="21600"/>
                  </a:lnTo>
                  <a:lnTo>
                    <a:pt x="0" y="21470"/>
                  </a:lnTo>
                  <a:lnTo>
                    <a:pt x="10547" y="0"/>
                  </a:lnTo>
                  <a:close/>
                </a:path>
              </a:pathLst>
            </a:custGeom>
            <a:solidFill>
              <a:srgbClr val="AAE1B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1" name="Shape 1591"/>
            <p:cNvSpPr/>
            <p:nvPr/>
          </p:nvSpPr>
          <p:spPr>
            <a:xfrm>
              <a:off x="1124950" y="2764685"/>
              <a:ext cx="563661" cy="64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04" y="0"/>
                  </a:moveTo>
                  <a:lnTo>
                    <a:pt x="0" y="21600"/>
                  </a:lnTo>
                  <a:lnTo>
                    <a:pt x="21600" y="21511"/>
                  </a:lnTo>
                  <a:lnTo>
                    <a:pt x="8604" y="0"/>
                  </a:lnTo>
                  <a:close/>
                </a:path>
              </a:pathLst>
            </a:custGeom>
            <a:solidFill>
              <a:srgbClr val="AAE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2" name="Shape 1592"/>
            <p:cNvSpPr/>
            <p:nvPr/>
          </p:nvSpPr>
          <p:spPr>
            <a:xfrm>
              <a:off x="674895" y="774176"/>
              <a:ext cx="1259372" cy="19575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24" y="0"/>
                  </a:moveTo>
                  <a:lnTo>
                    <a:pt x="21600" y="8168"/>
                  </a:lnTo>
                  <a:lnTo>
                    <a:pt x="17976" y="10217"/>
                  </a:lnTo>
                  <a:lnTo>
                    <a:pt x="11633" y="21600"/>
                  </a:lnTo>
                  <a:lnTo>
                    <a:pt x="0" y="7290"/>
                  </a:lnTo>
                  <a:lnTo>
                    <a:pt x="2778" y="1516"/>
                  </a:lnTo>
                  <a:lnTo>
                    <a:pt x="512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3" name="Shape 1593"/>
            <p:cNvSpPr/>
            <p:nvPr/>
          </p:nvSpPr>
          <p:spPr>
            <a:xfrm>
              <a:off x="975468" y="300979"/>
              <a:ext cx="1427297" cy="122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1" y="0"/>
                  </a:moveTo>
                  <a:lnTo>
                    <a:pt x="21600" y="12499"/>
                  </a:lnTo>
                  <a:lnTo>
                    <a:pt x="14539" y="21600"/>
                  </a:lnTo>
                  <a:lnTo>
                    <a:pt x="0" y="8292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4" name="Shape 1594"/>
            <p:cNvSpPr/>
            <p:nvPr/>
          </p:nvSpPr>
          <p:spPr>
            <a:xfrm>
              <a:off x="1454749" y="54151"/>
              <a:ext cx="1427000" cy="956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7" y="20"/>
                  </a:moveTo>
                  <a:lnTo>
                    <a:pt x="12920" y="0"/>
                  </a:lnTo>
                  <a:lnTo>
                    <a:pt x="21600" y="10562"/>
                  </a:lnTo>
                  <a:lnTo>
                    <a:pt x="14437" y="21600"/>
                  </a:lnTo>
                  <a:lnTo>
                    <a:pt x="0" y="5177"/>
                  </a:lnTo>
                  <a:lnTo>
                    <a:pt x="3457" y="20"/>
                  </a:lnTo>
                  <a:close/>
                </a:path>
              </a:pathLst>
            </a:custGeom>
            <a:solidFill>
              <a:srgbClr val="ECB4C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295573" y="54331"/>
              <a:ext cx="1027805" cy="46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512" y="21600"/>
                  </a:lnTo>
                  <a:lnTo>
                    <a:pt x="21600" y="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B68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6" name="Shape 1596"/>
            <p:cNvSpPr/>
            <p:nvPr/>
          </p:nvSpPr>
          <p:spPr>
            <a:xfrm>
              <a:off x="1334805" y="1507063"/>
              <a:ext cx="1546076" cy="190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37" y="0"/>
                  </a:moveTo>
                  <a:lnTo>
                    <a:pt x="21600" y="7797"/>
                  </a:lnTo>
                  <a:lnTo>
                    <a:pt x="16708" y="11599"/>
                  </a:lnTo>
                  <a:lnTo>
                    <a:pt x="12534" y="21600"/>
                  </a:lnTo>
                  <a:cubicBezTo>
                    <a:pt x="11263" y="21597"/>
                    <a:pt x="9991" y="21594"/>
                    <a:pt x="8719" y="21591"/>
                  </a:cubicBezTo>
                  <a:cubicBezTo>
                    <a:pt x="7448" y="21588"/>
                    <a:pt x="6176" y="21585"/>
                    <a:pt x="4905" y="21582"/>
                  </a:cubicBezTo>
                  <a:lnTo>
                    <a:pt x="0" y="14275"/>
                  </a:lnTo>
                  <a:lnTo>
                    <a:pt x="5528" y="1967"/>
                  </a:lnTo>
                  <a:lnTo>
                    <a:pt x="8337" y="0"/>
                  </a:lnTo>
                  <a:close/>
                </a:path>
              </a:pathLst>
            </a:custGeom>
            <a:solidFill>
              <a:srgbClr val="AA21B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7" name="Shape 1597"/>
            <p:cNvSpPr/>
            <p:nvPr/>
          </p:nvSpPr>
          <p:spPr>
            <a:xfrm>
              <a:off x="1925089" y="1006332"/>
              <a:ext cx="1433355" cy="119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83" y="0"/>
                  </a:moveTo>
                  <a:lnTo>
                    <a:pt x="0" y="9181"/>
                  </a:lnTo>
                  <a:lnTo>
                    <a:pt x="14501" y="21600"/>
                  </a:lnTo>
                  <a:lnTo>
                    <a:pt x="21600" y="12844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8" name="Shape 1598"/>
            <p:cNvSpPr/>
            <p:nvPr/>
          </p:nvSpPr>
          <p:spPr>
            <a:xfrm rot="21540000">
              <a:off x="4118625" y="46342"/>
              <a:ext cx="993038" cy="46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07" y="69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6907" y="69"/>
                  </a:lnTo>
                  <a:close/>
                </a:path>
              </a:pathLst>
            </a:custGeom>
            <a:solidFill>
              <a:srgbClr val="ECB62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99" name="Shape 1599"/>
            <p:cNvSpPr/>
            <p:nvPr/>
          </p:nvSpPr>
          <p:spPr>
            <a:xfrm rot="21540000">
              <a:off x="3344569" y="45443"/>
              <a:ext cx="2224135" cy="16720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64" y="5853"/>
                  </a:moveTo>
                  <a:lnTo>
                    <a:pt x="17304" y="0"/>
                  </a:lnTo>
                  <a:lnTo>
                    <a:pt x="21600" y="136"/>
                  </a:lnTo>
                  <a:lnTo>
                    <a:pt x="16075" y="10812"/>
                  </a:lnTo>
                  <a:lnTo>
                    <a:pt x="0" y="21600"/>
                  </a:lnTo>
                  <a:lnTo>
                    <a:pt x="7864" y="5853"/>
                  </a:lnTo>
                  <a:close/>
                </a:path>
              </a:pathLst>
            </a:custGeom>
            <a:solidFill>
              <a:srgbClr val="ECB6C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0" name="Shape 1600"/>
            <p:cNvSpPr/>
            <p:nvPr/>
          </p:nvSpPr>
          <p:spPr>
            <a:xfrm rot="21540000">
              <a:off x="4992113" y="24583"/>
              <a:ext cx="1656907" cy="841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9" y="89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7319" y="89"/>
                  </a:lnTo>
                  <a:close/>
                </a:path>
              </a:pathLst>
            </a:custGeom>
            <a:solidFill>
              <a:srgbClr val="EC916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1" name="Shape 1601"/>
            <p:cNvSpPr/>
            <p:nvPr/>
          </p:nvSpPr>
          <p:spPr>
            <a:xfrm rot="21540000">
              <a:off x="4187630" y="21442"/>
              <a:ext cx="2480281" cy="26329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6099" y="15970"/>
                  </a:lnTo>
                  <a:lnTo>
                    <a:pt x="4532" y="21600"/>
                  </a:lnTo>
                  <a:lnTo>
                    <a:pt x="7279" y="13524"/>
                  </a:lnTo>
                  <a:lnTo>
                    <a:pt x="0" y="17025"/>
                  </a:lnTo>
                  <a:lnTo>
                    <a:pt x="7183" y="693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2" name="Shape 1602"/>
            <p:cNvSpPr/>
            <p:nvPr/>
          </p:nvSpPr>
          <p:spPr>
            <a:xfrm rot="21540000">
              <a:off x="6029476" y="27347"/>
              <a:ext cx="628700" cy="19190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21570" y="18008"/>
                  </a:lnTo>
                  <a:lnTo>
                    <a:pt x="21600" y="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AAB6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3" name="Shape 1603"/>
            <p:cNvSpPr/>
            <p:nvPr/>
          </p:nvSpPr>
          <p:spPr>
            <a:xfrm rot="21540000">
              <a:off x="5599646" y="1642810"/>
              <a:ext cx="1079617" cy="17220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9420" y="3850"/>
                  </a:lnTo>
                  <a:lnTo>
                    <a:pt x="0" y="21436"/>
                  </a:lnTo>
                  <a:lnTo>
                    <a:pt x="214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AA98C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4" name="Shape 1604"/>
            <p:cNvSpPr/>
            <p:nvPr/>
          </p:nvSpPr>
          <p:spPr>
            <a:xfrm rot="21540000">
              <a:off x="4501550" y="1968741"/>
              <a:ext cx="1559981" cy="13986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575"/>
                  </a:moveTo>
                  <a:lnTo>
                    <a:pt x="15268" y="21600"/>
                  </a:lnTo>
                  <a:lnTo>
                    <a:pt x="21600" y="0"/>
                  </a:lnTo>
                  <a:lnTo>
                    <a:pt x="3269" y="10541"/>
                  </a:lnTo>
                  <a:lnTo>
                    <a:pt x="0" y="21575"/>
                  </a:lnTo>
                  <a:close/>
                </a:path>
              </a:pathLst>
            </a:custGeom>
            <a:solidFill>
              <a:srgbClr val="62A2E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5" name="Shape 1605"/>
            <p:cNvSpPr/>
            <p:nvPr/>
          </p:nvSpPr>
          <p:spPr>
            <a:xfrm rot="21540000">
              <a:off x="3366127" y="1699068"/>
              <a:ext cx="1666682" cy="1702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8" y="5105"/>
                  </a:moveTo>
                  <a:lnTo>
                    <a:pt x="21600" y="0"/>
                  </a:lnTo>
                  <a:lnTo>
                    <a:pt x="17794" y="12314"/>
                  </a:lnTo>
                  <a:lnTo>
                    <a:pt x="0" y="21600"/>
                  </a:lnTo>
                  <a:lnTo>
                    <a:pt x="11148" y="5105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6" name="Shape 1606"/>
            <p:cNvSpPr/>
            <p:nvPr/>
          </p:nvSpPr>
          <p:spPr>
            <a:xfrm rot="21540000">
              <a:off x="3383438" y="2664352"/>
              <a:ext cx="1375147" cy="736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456"/>
                  </a:moveTo>
                  <a:lnTo>
                    <a:pt x="17680" y="21600"/>
                  </a:lnTo>
                  <a:lnTo>
                    <a:pt x="21600" y="0"/>
                  </a:lnTo>
                  <a:lnTo>
                    <a:pt x="0" y="21456"/>
                  </a:lnTo>
                  <a:close/>
                </a:path>
              </a:pathLst>
            </a:custGeom>
            <a:solidFill>
              <a:srgbClr val="62A2A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7" name="Shape 1607"/>
            <p:cNvSpPr/>
            <p:nvPr/>
          </p:nvSpPr>
          <p:spPr>
            <a:xfrm>
              <a:off x="2406582" y="481681"/>
              <a:ext cx="1768905" cy="125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68"/>
                  </a:moveTo>
                  <a:lnTo>
                    <a:pt x="11551" y="21600"/>
                  </a:lnTo>
                  <a:lnTo>
                    <a:pt x="21600" y="0"/>
                  </a:lnTo>
                  <a:lnTo>
                    <a:pt x="11743" y="7352"/>
                  </a:lnTo>
                  <a:lnTo>
                    <a:pt x="5633" y="637"/>
                  </a:lnTo>
                  <a:lnTo>
                    <a:pt x="0" y="9268"/>
                  </a:lnTo>
                  <a:close/>
                </a:path>
              </a:pathLst>
            </a:custGeom>
            <a:solidFill>
              <a:srgbClr val="4B84D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8" name="Shape 1608"/>
            <p:cNvSpPr/>
            <p:nvPr/>
          </p:nvSpPr>
          <p:spPr>
            <a:xfrm>
              <a:off x="2890056" y="869182"/>
              <a:ext cx="2116354" cy="1698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15" y="11013"/>
                  </a:moveTo>
                  <a:lnTo>
                    <a:pt x="21600" y="0"/>
                  </a:lnTo>
                  <a:lnTo>
                    <a:pt x="13555" y="15765"/>
                  </a:lnTo>
                  <a:lnTo>
                    <a:pt x="4974" y="21600"/>
                  </a:lnTo>
                  <a:lnTo>
                    <a:pt x="0" y="16897"/>
                  </a:lnTo>
                  <a:lnTo>
                    <a:pt x="4615" y="11013"/>
                  </a:lnTo>
                  <a:close/>
                </a:path>
              </a:pathLst>
            </a:custGeom>
            <a:solidFill>
              <a:srgbClr val="DD4C5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09" name="Shape 1609"/>
            <p:cNvSpPr/>
            <p:nvPr/>
          </p:nvSpPr>
          <p:spPr>
            <a:xfrm>
              <a:off x="2879290" y="40225"/>
              <a:ext cx="1560295" cy="88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60" y="21600"/>
                  </a:moveTo>
                  <a:lnTo>
                    <a:pt x="17496" y="10882"/>
                  </a:lnTo>
                  <a:lnTo>
                    <a:pt x="21600" y="0"/>
                  </a:lnTo>
                  <a:lnTo>
                    <a:pt x="6336" y="783"/>
                  </a:lnTo>
                  <a:lnTo>
                    <a:pt x="0" y="11695"/>
                  </a:lnTo>
                  <a:lnTo>
                    <a:pt x="6660" y="21600"/>
                  </a:lnTo>
                  <a:close/>
                </a:path>
              </a:pathLst>
            </a:custGeom>
            <a:solidFill>
              <a:srgbClr val="AA794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10" name="Shape 1610"/>
            <p:cNvSpPr/>
            <p:nvPr/>
          </p:nvSpPr>
          <p:spPr>
            <a:xfrm>
              <a:off x="2229197" y="2105068"/>
              <a:ext cx="1987809" cy="130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2524" y="21573"/>
                  </a:lnTo>
                  <a:lnTo>
                    <a:pt x="21600" y="0"/>
                  </a:lnTo>
                  <a:lnTo>
                    <a:pt x="12634" y="7628"/>
                  </a:lnTo>
                  <a:lnTo>
                    <a:pt x="7055" y="1521"/>
                  </a:lnTo>
                  <a:lnTo>
                    <a:pt x="3516" y="67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9BD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grpSp>
        <p:nvGrpSpPr>
          <p:cNvPr id="1622" name="Group 1622"/>
          <p:cNvGrpSpPr/>
          <p:nvPr/>
        </p:nvGrpSpPr>
        <p:grpSpPr>
          <a:xfrm>
            <a:off x="5978592" y="4065209"/>
            <a:ext cx="3364060" cy="3416337"/>
            <a:chOff x="0" y="0"/>
            <a:chExt cx="3364059" cy="3416336"/>
          </a:xfrm>
        </p:grpSpPr>
        <p:sp>
          <p:nvSpPr>
            <p:cNvPr id="1612" name="Shape 1612"/>
            <p:cNvSpPr/>
            <p:nvPr/>
          </p:nvSpPr>
          <p:spPr>
            <a:xfrm rot="21540000">
              <a:off x="788477" y="46342"/>
              <a:ext cx="993038" cy="4635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07" y="69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6907" y="69"/>
                  </a:lnTo>
                  <a:close/>
                </a:path>
              </a:pathLst>
            </a:custGeom>
            <a:solidFill>
              <a:srgbClr val="ECB62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13" name="Shape 1613"/>
            <p:cNvSpPr/>
            <p:nvPr/>
          </p:nvSpPr>
          <p:spPr>
            <a:xfrm rot="21540000">
              <a:off x="1661965" y="24583"/>
              <a:ext cx="1656907" cy="8419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19" y="89"/>
                  </a:moveTo>
                  <a:lnTo>
                    <a:pt x="21600" y="0"/>
                  </a:lnTo>
                  <a:lnTo>
                    <a:pt x="0" y="21600"/>
                  </a:lnTo>
                  <a:lnTo>
                    <a:pt x="7319" y="89"/>
                  </a:lnTo>
                  <a:close/>
                </a:path>
              </a:pathLst>
            </a:custGeom>
            <a:solidFill>
              <a:srgbClr val="EC9168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grpSp>
          <p:nvGrpSpPr>
            <p:cNvPr id="1621" name="Group 1621"/>
            <p:cNvGrpSpPr/>
            <p:nvPr/>
          </p:nvGrpSpPr>
          <p:grpSpPr>
            <a:xfrm>
              <a:off x="-1" y="-1"/>
              <a:ext cx="3364061" cy="3416337"/>
              <a:chOff x="0" y="0"/>
              <a:chExt cx="3364059" cy="3416336"/>
            </a:xfrm>
          </p:grpSpPr>
          <p:sp>
            <p:nvSpPr>
              <p:cNvPr id="1614" name="Shape 1614"/>
              <p:cNvSpPr/>
              <p:nvPr/>
            </p:nvSpPr>
            <p:spPr>
              <a:xfrm rot="21540000">
                <a:off x="14421" y="45443"/>
                <a:ext cx="2224135" cy="16720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7864" y="5853"/>
                    </a:moveTo>
                    <a:lnTo>
                      <a:pt x="17304" y="0"/>
                    </a:lnTo>
                    <a:lnTo>
                      <a:pt x="21600" y="136"/>
                    </a:lnTo>
                    <a:lnTo>
                      <a:pt x="16075" y="10812"/>
                    </a:lnTo>
                    <a:lnTo>
                      <a:pt x="0" y="21600"/>
                    </a:lnTo>
                    <a:lnTo>
                      <a:pt x="7864" y="5853"/>
                    </a:lnTo>
                    <a:close/>
                  </a:path>
                </a:pathLst>
              </a:custGeom>
              <a:solidFill>
                <a:srgbClr val="ECB6CD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615" name="Shape 1615"/>
              <p:cNvSpPr/>
              <p:nvPr/>
            </p:nvSpPr>
            <p:spPr>
              <a:xfrm rot="21540000">
                <a:off x="857483" y="21442"/>
                <a:ext cx="2480281" cy="26329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16099" y="15970"/>
                    </a:lnTo>
                    <a:lnTo>
                      <a:pt x="4532" y="21600"/>
                    </a:lnTo>
                    <a:lnTo>
                      <a:pt x="7279" y="13524"/>
                    </a:lnTo>
                    <a:lnTo>
                      <a:pt x="0" y="17025"/>
                    </a:lnTo>
                    <a:lnTo>
                      <a:pt x="7183" y="693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616" name="Shape 1616"/>
              <p:cNvSpPr/>
              <p:nvPr/>
            </p:nvSpPr>
            <p:spPr>
              <a:xfrm rot="21540000">
                <a:off x="2699329" y="27347"/>
                <a:ext cx="628699" cy="1919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21570" y="18008"/>
                    </a:lnTo>
                    <a:lnTo>
                      <a:pt x="21600" y="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AAB6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617" name="Shape 1617"/>
              <p:cNvSpPr/>
              <p:nvPr/>
            </p:nvSpPr>
            <p:spPr>
              <a:xfrm rot="21540000">
                <a:off x="2269499" y="1642810"/>
                <a:ext cx="1079616" cy="17220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lnTo>
                      <a:pt x="9420" y="3850"/>
                    </a:lnTo>
                    <a:lnTo>
                      <a:pt x="0" y="21436"/>
                    </a:lnTo>
                    <a:lnTo>
                      <a:pt x="214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AA98C3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618" name="Shape 1618"/>
              <p:cNvSpPr/>
              <p:nvPr/>
            </p:nvSpPr>
            <p:spPr>
              <a:xfrm rot="21540000">
                <a:off x="1171402" y="1968741"/>
                <a:ext cx="1559982" cy="139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575"/>
                    </a:moveTo>
                    <a:lnTo>
                      <a:pt x="15268" y="21600"/>
                    </a:lnTo>
                    <a:lnTo>
                      <a:pt x="21600" y="0"/>
                    </a:lnTo>
                    <a:lnTo>
                      <a:pt x="3269" y="10541"/>
                    </a:lnTo>
                    <a:lnTo>
                      <a:pt x="0" y="21575"/>
                    </a:lnTo>
                    <a:close/>
                  </a:path>
                </a:pathLst>
              </a:custGeom>
              <a:solidFill>
                <a:srgbClr val="62A2E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619" name="Shape 1619"/>
              <p:cNvSpPr/>
              <p:nvPr/>
            </p:nvSpPr>
            <p:spPr>
              <a:xfrm rot="21540000">
                <a:off x="35979" y="1699068"/>
                <a:ext cx="1666682" cy="1702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8" y="5105"/>
                    </a:moveTo>
                    <a:lnTo>
                      <a:pt x="21600" y="0"/>
                    </a:lnTo>
                    <a:lnTo>
                      <a:pt x="17794" y="12314"/>
                    </a:lnTo>
                    <a:lnTo>
                      <a:pt x="0" y="21600"/>
                    </a:lnTo>
                    <a:lnTo>
                      <a:pt x="11148" y="5105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  <p:sp>
            <p:nvSpPr>
              <p:cNvPr id="1620" name="Shape 1620"/>
              <p:cNvSpPr/>
              <p:nvPr/>
            </p:nvSpPr>
            <p:spPr>
              <a:xfrm rot="21540000">
                <a:off x="53291" y="2664352"/>
                <a:ext cx="1375147" cy="7367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456"/>
                    </a:moveTo>
                    <a:lnTo>
                      <a:pt x="17680" y="21600"/>
                    </a:lnTo>
                    <a:lnTo>
                      <a:pt x="21600" y="0"/>
                    </a:lnTo>
                    <a:lnTo>
                      <a:pt x="0" y="21456"/>
                    </a:lnTo>
                    <a:close/>
                  </a:path>
                </a:pathLst>
              </a:custGeom>
              <a:solidFill>
                <a:srgbClr val="62A2A3"/>
              </a:solidFill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</a:p>
            </p:txBody>
          </p:sp>
        </p:grpSp>
      </p:grpSp>
      <p:grpSp>
        <p:nvGrpSpPr>
          <p:cNvPr id="1639" name="Group 1639"/>
          <p:cNvGrpSpPr/>
          <p:nvPr/>
        </p:nvGrpSpPr>
        <p:grpSpPr>
          <a:xfrm>
            <a:off x="2615860" y="4135840"/>
            <a:ext cx="5006411" cy="3375643"/>
            <a:chOff x="0" y="0"/>
            <a:chExt cx="5006409" cy="3375642"/>
          </a:xfrm>
        </p:grpSpPr>
        <p:sp>
          <p:nvSpPr>
            <p:cNvPr id="1623" name="Shape 1623"/>
            <p:cNvSpPr/>
            <p:nvPr/>
          </p:nvSpPr>
          <p:spPr>
            <a:xfrm>
              <a:off x="1364" y="38296"/>
              <a:ext cx="673568" cy="3302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3" y="21600"/>
                  </a:moveTo>
                  <a:lnTo>
                    <a:pt x="21600" y="8670"/>
                  </a:lnTo>
                  <a:lnTo>
                    <a:pt x="0" y="0"/>
                  </a:lnTo>
                  <a:lnTo>
                    <a:pt x="243" y="21600"/>
                  </a:lnTo>
                  <a:close/>
                </a:path>
              </a:pathLst>
            </a:custGeom>
            <a:solidFill>
              <a:srgbClr val="AA68B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24" name="Shape 1624"/>
            <p:cNvSpPr/>
            <p:nvPr/>
          </p:nvSpPr>
          <p:spPr>
            <a:xfrm>
              <a:off x="11305" y="45925"/>
              <a:ext cx="961401" cy="1350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963" y="21600"/>
                  </a:lnTo>
                  <a:lnTo>
                    <a:pt x="18759" y="13147"/>
                  </a:lnTo>
                  <a:lnTo>
                    <a:pt x="21600" y="111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DBBB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25" name="Shape 1625"/>
            <p:cNvSpPr/>
            <p:nvPr/>
          </p:nvSpPr>
          <p:spPr>
            <a:xfrm>
              <a:off x="0" y="27348"/>
              <a:ext cx="1443441" cy="705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175"/>
                  </a:moveTo>
                  <a:lnTo>
                    <a:pt x="17200" y="0"/>
                  </a:lnTo>
                  <a:lnTo>
                    <a:pt x="21600" y="6989"/>
                  </a:lnTo>
                  <a:lnTo>
                    <a:pt x="14474" y="21600"/>
                  </a:lnTo>
                  <a:lnTo>
                    <a:pt x="0" y="175"/>
                  </a:lnTo>
                  <a:close/>
                </a:path>
              </a:pathLst>
            </a:custGeom>
            <a:solidFill>
              <a:srgbClr val="DF753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26" name="Shape 1626"/>
            <p:cNvSpPr/>
            <p:nvPr/>
          </p:nvSpPr>
          <p:spPr>
            <a:xfrm>
              <a:off x="1157345" y="23400"/>
              <a:ext cx="550142" cy="2215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157"/>
                  </a:moveTo>
                  <a:lnTo>
                    <a:pt x="0" y="0"/>
                  </a:lnTo>
                  <a:lnTo>
                    <a:pt x="11129" y="21600"/>
                  </a:lnTo>
                  <a:lnTo>
                    <a:pt x="21600" y="157"/>
                  </a:lnTo>
                  <a:close/>
                </a:path>
              </a:pathLst>
            </a:custGeom>
            <a:solidFill>
              <a:srgbClr val="ECB43C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27" name="Shape 1627"/>
            <p:cNvSpPr/>
            <p:nvPr/>
          </p:nvSpPr>
          <p:spPr>
            <a:xfrm>
              <a:off x="13730" y="1403401"/>
              <a:ext cx="1339780" cy="197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47" y="0"/>
                  </a:moveTo>
                  <a:lnTo>
                    <a:pt x="21600" y="14133"/>
                  </a:lnTo>
                  <a:lnTo>
                    <a:pt x="17807" y="21600"/>
                  </a:lnTo>
                  <a:lnTo>
                    <a:pt x="0" y="21470"/>
                  </a:lnTo>
                  <a:lnTo>
                    <a:pt x="10547" y="0"/>
                  </a:lnTo>
                  <a:close/>
                </a:path>
              </a:pathLst>
            </a:custGeom>
            <a:solidFill>
              <a:srgbClr val="AAE1B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28" name="Shape 1628"/>
            <p:cNvSpPr/>
            <p:nvPr/>
          </p:nvSpPr>
          <p:spPr>
            <a:xfrm>
              <a:off x="1124950" y="2724459"/>
              <a:ext cx="563661" cy="6408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04" y="0"/>
                  </a:moveTo>
                  <a:lnTo>
                    <a:pt x="0" y="21600"/>
                  </a:lnTo>
                  <a:lnTo>
                    <a:pt x="21600" y="21511"/>
                  </a:lnTo>
                  <a:lnTo>
                    <a:pt x="8604" y="0"/>
                  </a:lnTo>
                  <a:close/>
                </a:path>
              </a:pathLst>
            </a:custGeom>
            <a:solidFill>
              <a:srgbClr val="AAE1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29" name="Shape 1629"/>
            <p:cNvSpPr/>
            <p:nvPr/>
          </p:nvSpPr>
          <p:spPr>
            <a:xfrm>
              <a:off x="674895" y="733950"/>
              <a:ext cx="1259372" cy="19575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124" y="0"/>
                  </a:moveTo>
                  <a:lnTo>
                    <a:pt x="21600" y="8168"/>
                  </a:lnTo>
                  <a:lnTo>
                    <a:pt x="17976" y="10217"/>
                  </a:lnTo>
                  <a:lnTo>
                    <a:pt x="11633" y="21600"/>
                  </a:lnTo>
                  <a:lnTo>
                    <a:pt x="0" y="7290"/>
                  </a:lnTo>
                  <a:lnTo>
                    <a:pt x="2778" y="1516"/>
                  </a:lnTo>
                  <a:lnTo>
                    <a:pt x="5124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0" name="Shape 1630"/>
            <p:cNvSpPr/>
            <p:nvPr/>
          </p:nvSpPr>
          <p:spPr>
            <a:xfrm>
              <a:off x="975468" y="260754"/>
              <a:ext cx="1427297" cy="1221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211" y="0"/>
                  </a:moveTo>
                  <a:lnTo>
                    <a:pt x="21600" y="12499"/>
                  </a:lnTo>
                  <a:lnTo>
                    <a:pt x="14539" y="21600"/>
                  </a:lnTo>
                  <a:lnTo>
                    <a:pt x="0" y="8292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1" name="Shape 1631"/>
            <p:cNvSpPr/>
            <p:nvPr/>
          </p:nvSpPr>
          <p:spPr>
            <a:xfrm>
              <a:off x="1454749" y="13926"/>
              <a:ext cx="1427000" cy="9560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57" y="20"/>
                  </a:moveTo>
                  <a:lnTo>
                    <a:pt x="12920" y="0"/>
                  </a:lnTo>
                  <a:lnTo>
                    <a:pt x="21600" y="10562"/>
                  </a:lnTo>
                  <a:lnTo>
                    <a:pt x="14437" y="21600"/>
                  </a:lnTo>
                  <a:lnTo>
                    <a:pt x="0" y="5177"/>
                  </a:lnTo>
                  <a:lnTo>
                    <a:pt x="3457" y="20"/>
                  </a:lnTo>
                  <a:close/>
                </a:path>
              </a:pathLst>
            </a:custGeom>
            <a:solidFill>
              <a:srgbClr val="ECB4CD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2" name="Shape 1632"/>
            <p:cNvSpPr/>
            <p:nvPr/>
          </p:nvSpPr>
          <p:spPr>
            <a:xfrm>
              <a:off x="2295573" y="14105"/>
              <a:ext cx="1027805" cy="467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2512" y="21600"/>
                  </a:lnTo>
                  <a:lnTo>
                    <a:pt x="21600" y="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7B68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3" name="Shape 1633"/>
            <p:cNvSpPr/>
            <p:nvPr/>
          </p:nvSpPr>
          <p:spPr>
            <a:xfrm>
              <a:off x="1334805" y="1466838"/>
              <a:ext cx="1546076" cy="1903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337" y="0"/>
                  </a:moveTo>
                  <a:lnTo>
                    <a:pt x="21600" y="7797"/>
                  </a:lnTo>
                  <a:lnTo>
                    <a:pt x="16708" y="11599"/>
                  </a:lnTo>
                  <a:lnTo>
                    <a:pt x="12534" y="21600"/>
                  </a:lnTo>
                  <a:cubicBezTo>
                    <a:pt x="11263" y="21597"/>
                    <a:pt x="9991" y="21594"/>
                    <a:pt x="8719" y="21591"/>
                  </a:cubicBezTo>
                  <a:cubicBezTo>
                    <a:pt x="7448" y="21588"/>
                    <a:pt x="6176" y="21585"/>
                    <a:pt x="4905" y="21582"/>
                  </a:cubicBezTo>
                  <a:lnTo>
                    <a:pt x="0" y="14275"/>
                  </a:lnTo>
                  <a:lnTo>
                    <a:pt x="5528" y="1967"/>
                  </a:lnTo>
                  <a:lnTo>
                    <a:pt x="8337" y="0"/>
                  </a:lnTo>
                  <a:close/>
                </a:path>
              </a:pathLst>
            </a:custGeom>
            <a:solidFill>
              <a:srgbClr val="AA21B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4" name="Shape 1634"/>
            <p:cNvSpPr/>
            <p:nvPr/>
          </p:nvSpPr>
          <p:spPr>
            <a:xfrm>
              <a:off x="1925089" y="966107"/>
              <a:ext cx="1433355" cy="1198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183" y="0"/>
                  </a:moveTo>
                  <a:lnTo>
                    <a:pt x="0" y="9181"/>
                  </a:lnTo>
                  <a:lnTo>
                    <a:pt x="14501" y="21600"/>
                  </a:lnTo>
                  <a:lnTo>
                    <a:pt x="21600" y="12844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5" name="Shape 1635"/>
            <p:cNvSpPr/>
            <p:nvPr/>
          </p:nvSpPr>
          <p:spPr>
            <a:xfrm>
              <a:off x="2406582" y="441455"/>
              <a:ext cx="1768905" cy="12565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68"/>
                  </a:moveTo>
                  <a:lnTo>
                    <a:pt x="11551" y="21600"/>
                  </a:lnTo>
                  <a:lnTo>
                    <a:pt x="21600" y="0"/>
                  </a:lnTo>
                  <a:lnTo>
                    <a:pt x="11743" y="7352"/>
                  </a:lnTo>
                  <a:lnTo>
                    <a:pt x="5633" y="637"/>
                  </a:lnTo>
                  <a:lnTo>
                    <a:pt x="0" y="9268"/>
                  </a:lnTo>
                  <a:close/>
                </a:path>
              </a:pathLst>
            </a:custGeom>
            <a:solidFill>
              <a:srgbClr val="4B84D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6" name="Shape 1636"/>
            <p:cNvSpPr/>
            <p:nvPr/>
          </p:nvSpPr>
          <p:spPr>
            <a:xfrm>
              <a:off x="2890056" y="828957"/>
              <a:ext cx="2116354" cy="1698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15" y="11013"/>
                  </a:moveTo>
                  <a:lnTo>
                    <a:pt x="21600" y="0"/>
                  </a:lnTo>
                  <a:lnTo>
                    <a:pt x="13555" y="15765"/>
                  </a:lnTo>
                  <a:lnTo>
                    <a:pt x="4974" y="21600"/>
                  </a:lnTo>
                  <a:lnTo>
                    <a:pt x="0" y="16897"/>
                  </a:lnTo>
                  <a:lnTo>
                    <a:pt x="4615" y="11013"/>
                  </a:lnTo>
                  <a:close/>
                </a:path>
              </a:pathLst>
            </a:custGeom>
            <a:solidFill>
              <a:srgbClr val="DD4C53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7" name="Shape 1637"/>
            <p:cNvSpPr/>
            <p:nvPr/>
          </p:nvSpPr>
          <p:spPr>
            <a:xfrm>
              <a:off x="2879290" y="0"/>
              <a:ext cx="1560295" cy="8800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660" y="21600"/>
                  </a:moveTo>
                  <a:lnTo>
                    <a:pt x="17496" y="10882"/>
                  </a:lnTo>
                  <a:lnTo>
                    <a:pt x="21600" y="0"/>
                  </a:lnTo>
                  <a:lnTo>
                    <a:pt x="6336" y="783"/>
                  </a:lnTo>
                  <a:lnTo>
                    <a:pt x="0" y="11695"/>
                  </a:lnTo>
                  <a:lnTo>
                    <a:pt x="6660" y="21600"/>
                  </a:lnTo>
                  <a:close/>
                </a:path>
              </a:pathLst>
            </a:custGeom>
            <a:solidFill>
              <a:srgbClr val="AA7942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638" name="Shape 1638"/>
            <p:cNvSpPr/>
            <p:nvPr/>
          </p:nvSpPr>
          <p:spPr>
            <a:xfrm>
              <a:off x="2229197" y="2064842"/>
              <a:ext cx="1987809" cy="13005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12524" y="21573"/>
                  </a:lnTo>
                  <a:lnTo>
                    <a:pt x="21600" y="0"/>
                  </a:lnTo>
                  <a:lnTo>
                    <a:pt x="12634" y="7628"/>
                  </a:lnTo>
                  <a:lnTo>
                    <a:pt x="7055" y="1521"/>
                  </a:lnTo>
                  <a:lnTo>
                    <a:pt x="3516" y="6711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39BD00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</p:grpSp>
      <p:sp>
        <p:nvSpPr>
          <p:cNvPr id="1640" name="Shape 1640"/>
          <p:cNvSpPr/>
          <p:nvPr/>
        </p:nvSpPr>
        <p:spPr>
          <a:xfrm>
            <a:off x="425451" y="8370375"/>
            <a:ext cx="11981830" cy="4625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93914" indent="-293914" algn="l">
              <a:spcBef>
                <a:spcPts val="1000"/>
              </a:spcBef>
              <a:buSzPct val="171000"/>
              <a:buChar char="•"/>
              <a:defRPr sz="2400"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Challenge</a:t>
            </a:r>
            <a:r>
              <a:t>: over-decomposition gives [initial] subproblems with small interior graph </a:t>
            </a:r>
          </a:p>
        </p:txBody>
      </p:sp>
      <p:sp>
        <p:nvSpPr>
          <p:cNvPr id="1641" name="Shape 1641"/>
          <p:cNvSpPr/>
          <p:nvPr/>
        </p:nvSpPr>
        <p:spPr>
          <a:xfrm>
            <a:off x="5579430" y="4352916"/>
            <a:ext cx="2186759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42" name="Shape 1642"/>
          <p:cNvSpPr/>
          <p:nvPr/>
        </p:nvSpPr>
        <p:spPr>
          <a:xfrm>
            <a:off x="5188806" y="5089224"/>
            <a:ext cx="2068021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43" name="Shape 1643"/>
          <p:cNvSpPr/>
          <p:nvPr/>
        </p:nvSpPr>
        <p:spPr>
          <a:xfrm flipV="1">
            <a:off x="5638800" y="5863633"/>
            <a:ext cx="2068020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1644" name="Shape 1644"/>
          <p:cNvSpPr/>
          <p:nvPr/>
        </p:nvSpPr>
        <p:spPr>
          <a:xfrm>
            <a:off x="5047553" y="6928621"/>
            <a:ext cx="1905001" cy="1"/>
          </a:xfrm>
          <a:prstGeom prst="line">
            <a:avLst/>
          </a:prstGeom>
          <a:ln w="25400">
            <a:solidFill>
              <a:srgbClr val="000000"/>
            </a:solidFill>
            <a:custDash>
              <a:ds d="200000" sp="200000"/>
            </a:custDash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xit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after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afterEffect" presetSubtype="0" presetID="1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afterEffect" presetSubtype="0" presetID="1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Class="exit" nodeType="clickEffect" presetSubtype="0" presetID="1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xit" nodeType="afterEffect" presetSubtype="0" presetID="1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xit" nodeType="afterEffect" presetSubtype="0" presetID="1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Class="exit" nodeType="afterEffect" presetSubtype="0" presetID="1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path" nodeType="withEffect" presetSubtype="0" presetID="-1" grpId="1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9672 0.000075" origin="layout" pathEditMode="relative">
                                      <p:cBhvr>
                                        <p:cTn id="51" dur="1000" fill="hold"/>
                                        <p:tgtEl>
                                          <p:spTgt spid="1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Class="path" nodeType="withEffect" presetSubtype="0" presetID="-1" grpId="1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67989 -0.000753" origin="layout" pathEditMode="relative">
                                      <p:cBhvr>
                                        <p:cTn id="54" dur="1000" fill="hold"/>
                                        <p:tgtEl>
                                          <p:spTgt spid="1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Class="exit" nodeType="clickEffect" presetSubtype="0" presetID="1" grpId="1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Class="exit" nodeType="afterEffect" presetSubtype="0" presetID="1" grpId="1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Class="entr" nodeType="afterEffect" presetSubtype="0" presetID="1" grpId="1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Class="exit" nodeType="clickEffect" presetSubtype="0" presetID="1" grpId="2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Class="entr" nodeType="afterEffect" presetSubtype="0" presetID="1" grpId="2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1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Class="entr" nodeType="afterEffect" presetSubtype="0" presetID="1" grpId="2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Class="entr" nodeType="afterEffect" presetSubtype="0" presetID="1" grpId="2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7" fill="hold"/>
                                        <p:tgtEl>
                                          <p:spTgt spid="1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Class="entr" nodeType="afterEffect" presetSubtype="0" presetID="1" grpId="2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1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Class="entr" nodeType="afterEffect" presetSubtype="0" presetID="1" grpId="2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1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Class="entr" nodeType="afterEffect" presetSubtype="0" presetID="1" grpId="2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1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Class="path" nodeType="afterEffect" presetSubtype="0" presetID="-1" grpId="27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92895 -0.002085" origin="layout" pathEditMode="relative">
                                      <p:cBhvr>
                                        <p:cTn id="89" dur="1000" fill="hold"/>
                                        <p:tgtEl>
                                          <p:spTgt spid="16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Class="path" nodeType="withEffect" presetSubtype="0" presetID="-1" grpId="28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65144 -0.003267" origin="layout" pathEditMode="relative">
                                      <p:cBhvr>
                                        <p:cTn id="92" dur="1000" fill="hold"/>
                                        <p:tgtEl>
                                          <p:spTgt spid="16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Class="entr" nodeType="clickEffect" presetSubtype="0" presetID="1" grpId="2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1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83" grpId="8"/>
      <p:bldP build="whole" bldLvl="1" animBg="1" rev="0" advAuto="0" spid="1581" grpId="2"/>
      <p:bldP build="whole" bldLvl="1" animBg="1" rev="0" advAuto="0" spid="1581" grpId="4"/>
      <p:bldP build="whole" bldLvl="1" animBg="1" rev="0" advAuto="0" spid="1622" grpId="22"/>
      <p:bldP build="whole" bldLvl="1" animBg="1" rev="0" advAuto="0" spid="1583" grpId="12"/>
      <p:bldP build="whole" bldLvl="1" animBg="1" rev="0" advAuto="0" spid="1611" grpId="20"/>
      <p:bldP build="whole" bldLvl="1" animBg="1" rev="0" advAuto="0" spid="1570" grpId="3"/>
      <p:bldP build="whole" bldLvl="1" animBg="1" rev="0" advAuto="0" spid="1570" grpId="1"/>
      <p:bldP build="whole" bldLvl="1" animBg="1" rev="0" advAuto="0" spid="1611" grpId="19"/>
      <p:bldP build="whole" bldLvl="1" animBg="1" rev="0" advAuto="0" spid="1559" grpId="6"/>
      <p:bldP build="whole" bldLvl="1" animBg="1" rev="0" advAuto="0" spid="1642" grpId="24"/>
      <p:bldP build="whole" bldLvl="1" animBg="1" rev="0" advAuto="0" spid="1641" grpId="23"/>
      <p:bldP build="whole" bldLvl="1" animBg="1" rev="0" advAuto="0" spid="1639" grpId="21"/>
      <p:bldP build="whole" bldLvl="1" animBg="1" rev="0" advAuto="0" spid="1584" grpId="9"/>
      <p:bldP build="whole" bldLvl="1" animBg="1" rev="0" advAuto="0" spid="1640" grpId="29"/>
      <p:bldP build="whole" bldLvl="1" animBg="1" rev="0" advAuto="0" spid="1584" grpId="13"/>
      <p:bldP build="whole" bldLvl="1" animBg="1" rev="0" advAuto="0" spid="1544" grpId="5"/>
      <p:bldP build="whole" bldLvl="1" animBg="1" rev="0" advAuto="0" spid="1582" grpId="7"/>
      <p:bldP build="whole" bldLvl="1" animBg="1" rev="0" advAuto="0" spid="1559" grpId="17"/>
      <p:bldP build="whole" bldLvl="1" animBg="1" rev="0" advAuto="0" spid="1585" grpId="10"/>
      <p:bldP build="whole" bldLvl="1" animBg="1" rev="0" advAuto="0" spid="1582" grpId="11"/>
      <p:bldP build="whole" bldLvl="1" animBg="1" rev="0" advAuto="0" spid="1585" grpId="14"/>
      <p:bldP build="whole" bldLvl="1" animBg="1" rev="0" advAuto="0" spid="1644" grpId="26"/>
      <p:bldP build="whole" bldLvl="1" animBg="1" rev="0" advAuto="0" spid="1544" grpId="18"/>
      <p:bldP build="whole" bldLvl="1" animBg="1" rev="0" advAuto="0" spid="1643" grpId="25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Shape 164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Shared &amp; Distributed Mem Implementation </a:t>
            </a:r>
          </a:p>
        </p:txBody>
      </p:sp>
      <p:graphicFrame>
        <p:nvGraphicFramePr>
          <p:cNvPr id="1647" name="Chart 1647"/>
          <p:cNvGraphicFramePr/>
          <p:nvPr/>
        </p:nvGraphicFramePr>
        <p:xfrm>
          <a:off x="1761754" y="2058839"/>
          <a:ext cx="8915401" cy="625398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/>
        </p:nvSpPr>
        <p:spPr>
          <a:xfrm>
            <a:off x="8020049" y="2284611"/>
            <a:ext cx="1" cy="32589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3" name="Shape 213"/>
          <p:cNvSpPr/>
          <p:nvPr/>
        </p:nvSpPr>
        <p:spPr>
          <a:xfrm>
            <a:off x="9671049" y="2310011"/>
            <a:ext cx="1" cy="32589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4" name="Shape 214"/>
          <p:cNvSpPr/>
          <p:nvPr/>
        </p:nvSpPr>
        <p:spPr>
          <a:xfrm>
            <a:off x="11334749" y="2297311"/>
            <a:ext cx="1" cy="325895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5" name="Shape 215"/>
          <p:cNvSpPr/>
          <p:nvPr/>
        </p:nvSpPr>
        <p:spPr>
          <a:xfrm>
            <a:off x="8045450" y="2324100"/>
            <a:ext cx="324003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6" name="Shape 216"/>
          <p:cNvSpPr/>
          <p:nvPr/>
        </p:nvSpPr>
        <p:spPr>
          <a:xfrm>
            <a:off x="8058150" y="3962400"/>
            <a:ext cx="324003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7" name="Shape 217"/>
          <p:cNvSpPr/>
          <p:nvPr/>
        </p:nvSpPr>
        <p:spPr>
          <a:xfrm>
            <a:off x="8083550" y="5613400"/>
            <a:ext cx="3240039" cy="0"/>
          </a:xfrm>
          <a:prstGeom prst="lin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218" name="Shape 21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Scientific datasets</a:t>
            </a:r>
          </a:p>
        </p:txBody>
      </p:sp>
      <p:sp>
        <p:nvSpPr>
          <p:cNvPr id="219" name="Shape 219"/>
          <p:cNvSpPr/>
          <p:nvPr>
            <p:ph type="body" idx="1"/>
          </p:nvPr>
        </p:nvSpPr>
        <p:spPr>
          <a:xfrm>
            <a:off x="622300" y="1803400"/>
            <a:ext cx="7300020" cy="7380933"/>
          </a:xfrm>
          <a:prstGeom prst="rect">
            <a:avLst/>
          </a:prstGeom>
        </p:spPr>
        <p:txBody>
          <a:bodyPr/>
          <a:lstStyle/>
          <a:p>
            <a:pPr/>
            <a:r>
              <a:t>What is a scientific dataset?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(discrete) set of samples ...</a:t>
            </a:r>
          </a:p>
          <a:p>
            <a:pPr lvl="2" marL="1208314" indent="-293914">
              <a:spcBef>
                <a:spcPts val="400"/>
              </a:spcBef>
            </a:pPr>
            <a:r>
              <a:t>scalar data - pressure, temperature</a:t>
            </a:r>
          </a:p>
          <a:p>
            <a:pPr lvl="2" marL="1208314" indent="-293914">
              <a:spcBef>
                <a:spcPts val="400"/>
              </a:spcBef>
            </a:pPr>
            <a:r>
              <a:t>vector data - velocity, curl</a:t>
            </a:r>
          </a:p>
          <a:p>
            <a:pPr lvl="2" marL="1208314" indent="-293914">
              <a:spcBef>
                <a:spcPts val="400"/>
              </a:spcBef>
            </a:pPr>
            <a:r>
              <a:t>tensor data - diffusion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.. at points in some continuous space</a:t>
            </a:r>
          </a:p>
          <a:p>
            <a:pPr lvl="2" marL="1208314" indent="-293914">
              <a:spcBef>
                <a:spcPts val="400"/>
              </a:spcBef>
            </a:pPr>
            <a:r>
              <a:t>3D</a:t>
            </a:r>
          </a:p>
          <a:p>
            <a:pPr lvl="2" marL="1208314" indent="-293914">
              <a:spcBef>
                <a:spcPts val="400"/>
              </a:spcBef>
            </a:pPr>
            <a:r>
              <a:t>3D + time</a:t>
            </a:r>
          </a:p>
          <a:p>
            <a:pPr lvl="2" marL="1208314" indent="-293914">
              <a:spcBef>
                <a:spcPts val="400"/>
              </a:spcBef>
            </a:pPr>
            <a:r>
              <a:t>higher dimensions - e.g. in optimization</a:t>
            </a:r>
          </a:p>
          <a:p>
            <a:pPr/>
            <a:r>
              <a:t>Sample points may be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organised on a regular grid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irregularly spaced</a:t>
            </a:r>
          </a:p>
          <a:p>
            <a:pPr/>
            <a:r>
              <a:t>But we also need to interpolate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so we divide the dataset into topological </a:t>
            </a:r>
            <a:r>
              <a:rPr i="1"/>
              <a:t>cells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simplicial (triangles/tets) -&gt; barycentric interpolant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square/rectangular -&gt; bi/trilinear interpolant</a:t>
            </a:r>
          </a:p>
          <a:p>
            <a:pPr lvl="1" marL="849085" indent="-391885">
              <a:spcBef>
                <a:spcPts val="800"/>
              </a:spcBef>
              <a:defRPr sz="2000"/>
            </a:pPr>
            <a:r>
              <a:t>other subdivisions and interpolants used</a:t>
            </a:r>
          </a:p>
        </p:txBody>
      </p:sp>
      <p:grpSp>
        <p:nvGrpSpPr>
          <p:cNvPr id="223" name="Group 223"/>
          <p:cNvGrpSpPr/>
          <p:nvPr/>
        </p:nvGrpSpPr>
        <p:grpSpPr>
          <a:xfrm>
            <a:off x="7867650" y="2133600"/>
            <a:ext cx="3634979" cy="332979"/>
            <a:chOff x="0" y="0"/>
            <a:chExt cx="3634978" cy="332978"/>
          </a:xfrm>
        </p:grpSpPr>
        <p:sp>
          <p:nvSpPr>
            <p:cNvPr id="220" name="Shape 220"/>
            <p:cNvSpPr/>
            <p:nvPr/>
          </p:nvSpPr>
          <p:spPr>
            <a:xfrm>
              <a:off x="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21" name="Shape 221"/>
            <p:cNvSpPr/>
            <p:nvPr/>
          </p:nvSpPr>
          <p:spPr>
            <a:xfrm>
              <a:off x="165100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22" name="Shape 222"/>
            <p:cNvSpPr/>
            <p:nvPr/>
          </p:nvSpPr>
          <p:spPr>
            <a:xfrm>
              <a:off x="330200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28" name="Group 228"/>
          <p:cNvGrpSpPr/>
          <p:nvPr/>
        </p:nvGrpSpPr>
        <p:grpSpPr>
          <a:xfrm>
            <a:off x="9683750" y="3975100"/>
            <a:ext cx="2276314" cy="2834482"/>
            <a:chOff x="0" y="0"/>
            <a:chExt cx="2276313" cy="2834481"/>
          </a:xfrm>
        </p:grpSpPr>
        <p:sp>
          <p:nvSpPr>
            <p:cNvPr id="224" name="Shape 224"/>
            <p:cNvSpPr/>
            <p:nvPr/>
          </p:nvSpPr>
          <p:spPr>
            <a:xfrm>
              <a:off x="0" y="0"/>
              <a:ext cx="1652638" cy="1627783"/>
            </a:xfrm>
            <a:prstGeom prst="rect">
              <a:avLst/>
            </a:pr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grpSp>
          <p:nvGrpSpPr>
            <p:cNvPr id="227" name="Group 227"/>
            <p:cNvGrpSpPr/>
            <p:nvPr/>
          </p:nvGrpSpPr>
          <p:grpSpPr>
            <a:xfrm>
              <a:off x="863600" y="906065"/>
              <a:ext cx="1412714" cy="1928417"/>
              <a:chOff x="0" y="-1024334"/>
              <a:chExt cx="1412713" cy="1928415"/>
            </a:xfrm>
          </p:grpSpPr>
          <p:sp>
            <p:nvSpPr>
              <p:cNvPr id="225" name="Shape 225"/>
              <p:cNvSpPr/>
              <p:nvPr/>
            </p:nvSpPr>
            <p:spPr>
              <a:xfrm>
                <a:off x="0" y="-1024335"/>
                <a:ext cx="1348185" cy="1928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08" y="0"/>
                    </a:moveTo>
                    <a:lnTo>
                      <a:pt x="121" y="11869"/>
                    </a:lnTo>
                    <a:cubicBezTo>
                      <a:pt x="51" y="11966"/>
                      <a:pt x="0" y="12069"/>
                      <a:pt x="0" y="12185"/>
                    </a:cubicBezTo>
                    <a:lnTo>
                      <a:pt x="0" y="20884"/>
                    </a:lnTo>
                    <a:cubicBezTo>
                      <a:pt x="0" y="21278"/>
                      <a:pt x="454" y="21600"/>
                      <a:pt x="1017" y="21600"/>
                    </a:cubicBezTo>
                    <a:lnTo>
                      <a:pt x="20583" y="21600"/>
                    </a:lnTo>
                    <a:cubicBezTo>
                      <a:pt x="21146" y="21600"/>
                      <a:pt x="21600" y="21278"/>
                      <a:pt x="21600" y="20884"/>
                    </a:cubicBezTo>
                    <a:lnTo>
                      <a:pt x="21600" y="12185"/>
                    </a:lnTo>
                    <a:cubicBezTo>
                      <a:pt x="21600" y="11791"/>
                      <a:pt x="21146" y="11473"/>
                      <a:pt x="20583" y="11473"/>
                    </a:cubicBezTo>
                    <a:lnTo>
                      <a:pt x="1876" y="11473"/>
                    </a:lnTo>
                    <a:lnTo>
                      <a:pt x="808" y="0"/>
                    </a:lnTo>
                    <a:close/>
                  </a:path>
                </a:pathLst>
              </a:custGeom>
              <a:solidFill>
                <a:srgbClr val="FFFFFF"/>
              </a:solidFill>
              <a:ln w="6350" cap="flat">
                <a:solidFill>
                  <a:srgbClr val="53585F"/>
                </a:solidFill>
                <a:prstDash val="solid"/>
                <a:miter lim="400000"/>
              </a:ln>
              <a:effectLst>
                <a:outerShdw sx="100000" sy="100000" kx="0" ky="0" algn="b" rotWithShape="0" blurRad="38100" dist="63500" dir="1862246">
                  <a:srgbClr val="000000">
                    <a:alpha val="50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000"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26" name="Shape 226"/>
              <p:cNvSpPr/>
              <p:nvPr/>
            </p:nvSpPr>
            <p:spPr>
              <a:xfrm>
                <a:off x="79387" y="152399"/>
                <a:ext cx="1333327" cy="685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 algn="l">
                  <a:defRPr sz="2000"/>
                </a:pPr>
                <a:r>
                  <a:t>rectangular</a:t>
                </a:r>
              </a:p>
              <a:p>
                <a:pPr algn="l">
                  <a:defRPr sz="2000"/>
                </a:pPr>
                <a:r>
                  <a:t>cell</a:t>
                </a:r>
              </a:p>
            </p:txBody>
          </p:sp>
        </p:grpSp>
      </p:grpSp>
      <p:grpSp>
        <p:nvGrpSpPr>
          <p:cNvPr id="235" name="Group 235"/>
          <p:cNvGrpSpPr/>
          <p:nvPr/>
        </p:nvGrpSpPr>
        <p:grpSpPr>
          <a:xfrm>
            <a:off x="7537450" y="2293959"/>
            <a:ext cx="3786265" cy="4998173"/>
            <a:chOff x="0" y="0"/>
            <a:chExt cx="3786264" cy="4998171"/>
          </a:xfrm>
        </p:grpSpPr>
        <p:grpSp>
          <p:nvGrpSpPr>
            <p:cNvPr id="231" name="Group 231"/>
            <p:cNvGrpSpPr/>
            <p:nvPr/>
          </p:nvGrpSpPr>
          <p:grpSpPr>
            <a:xfrm>
              <a:off x="486618" y="-1"/>
              <a:ext cx="3299647" cy="3316755"/>
              <a:chOff x="0" y="0"/>
              <a:chExt cx="3299646" cy="3316753"/>
            </a:xfrm>
          </p:grpSpPr>
          <p:sp>
            <p:nvSpPr>
              <p:cNvPr id="229" name="Shape 229"/>
              <p:cNvSpPr/>
              <p:nvPr/>
            </p:nvSpPr>
            <p:spPr>
              <a:xfrm>
                <a:off x="8681" y="42840"/>
                <a:ext cx="3273914" cy="3273914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  <p:sp>
            <p:nvSpPr>
              <p:cNvPr id="230" name="Shape 230"/>
              <p:cNvSpPr/>
              <p:nvPr/>
            </p:nvSpPr>
            <p:spPr>
              <a:xfrm flipV="1">
                <a:off x="0" y="-1"/>
                <a:ext cx="3299647" cy="3299648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sx="100000" sy="100000" kx="0" ky="0" algn="b" rotWithShape="0" blurRad="38100" dist="12700" dir="540000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</a:p>
            </p:txBody>
          </p:sp>
        </p:grpSp>
        <p:sp>
          <p:nvSpPr>
            <p:cNvPr id="232" name="Shape 232"/>
            <p:cNvSpPr/>
            <p:nvPr/>
          </p:nvSpPr>
          <p:spPr>
            <a:xfrm rot="5400000">
              <a:off x="482600" y="1661197"/>
              <a:ext cx="1642220" cy="1651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chemeClr val="accent3">
                <a:satOff val="18648"/>
                <a:lumOff val="5971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3" name="Shape 233"/>
            <p:cNvSpPr/>
            <p:nvPr/>
          </p:nvSpPr>
          <p:spPr>
            <a:xfrm>
              <a:off x="0" y="2538340"/>
              <a:ext cx="1548607" cy="2459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9" y="0"/>
                  </a:moveTo>
                  <a:lnTo>
                    <a:pt x="13208" y="11142"/>
                  </a:lnTo>
                  <a:lnTo>
                    <a:pt x="886" y="11142"/>
                  </a:lnTo>
                  <a:cubicBezTo>
                    <a:pt x="397" y="11142"/>
                    <a:pt x="0" y="11391"/>
                    <a:pt x="0" y="11699"/>
                  </a:cubicBezTo>
                  <a:lnTo>
                    <a:pt x="0" y="21042"/>
                  </a:lnTo>
                  <a:cubicBezTo>
                    <a:pt x="0" y="21350"/>
                    <a:pt x="397" y="21600"/>
                    <a:pt x="886" y="21600"/>
                  </a:cubicBezTo>
                  <a:lnTo>
                    <a:pt x="20714" y="21600"/>
                  </a:lnTo>
                  <a:cubicBezTo>
                    <a:pt x="21203" y="21600"/>
                    <a:pt x="21600" y="21350"/>
                    <a:pt x="21600" y="21042"/>
                  </a:cubicBezTo>
                  <a:lnTo>
                    <a:pt x="21600" y="11699"/>
                  </a:lnTo>
                  <a:cubicBezTo>
                    <a:pt x="21600" y="11391"/>
                    <a:pt x="21203" y="11142"/>
                    <a:pt x="20714" y="11142"/>
                  </a:cubicBezTo>
                  <a:lnTo>
                    <a:pt x="16751" y="11142"/>
                  </a:lnTo>
                  <a:lnTo>
                    <a:pt x="14979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50800" dir="2946228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4" name="Shape 234"/>
            <p:cNvSpPr/>
            <p:nvPr/>
          </p:nvSpPr>
          <p:spPr>
            <a:xfrm>
              <a:off x="77341" y="3884590"/>
              <a:ext cx="1267719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triangular</a:t>
              </a:r>
            </a:p>
            <a:p>
              <a:pPr>
                <a:defRPr sz="2000"/>
              </a:pPr>
              <a:r>
                <a:t>(simplicial)</a:t>
              </a:r>
            </a:p>
            <a:p>
              <a:pPr>
                <a:defRPr sz="2000"/>
              </a:pPr>
              <a:r>
                <a:t>cell</a:t>
              </a:r>
            </a:p>
          </p:txBody>
        </p:sp>
      </p:grpSp>
      <p:grpSp>
        <p:nvGrpSpPr>
          <p:cNvPr id="239" name="Group 239"/>
          <p:cNvGrpSpPr/>
          <p:nvPr/>
        </p:nvGrpSpPr>
        <p:grpSpPr>
          <a:xfrm>
            <a:off x="7867650" y="3778250"/>
            <a:ext cx="3634979" cy="332979"/>
            <a:chOff x="0" y="0"/>
            <a:chExt cx="3634978" cy="332978"/>
          </a:xfrm>
        </p:grpSpPr>
        <p:sp>
          <p:nvSpPr>
            <p:cNvPr id="236" name="Shape 236"/>
            <p:cNvSpPr/>
            <p:nvPr/>
          </p:nvSpPr>
          <p:spPr>
            <a:xfrm>
              <a:off x="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7" name="Shape 237"/>
            <p:cNvSpPr/>
            <p:nvPr/>
          </p:nvSpPr>
          <p:spPr>
            <a:xfrm>
              <a:off x="165100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38" name="Shape 238"/>
            <p:cNvSpPr/>
            <p:nvPr/>
          </p:nvSpPr>
          <p:spPr>
            <a:xfrm>
              <a:off x="330200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43" name="Group 243"/>
          <p:cNvGrpSpPr/>
          <p:nvPr/>
        </p:nvGrpSpPr>
        <p:grpSpPr>
          <a:xfrm>
            <a:off x="7867650" y="5422900"/>
            <a:ext cx="3634979" cy="332979"/>
            <a:chOff x="0" y="0"/>
            <a:chExt cx="3634978" cy="332978"/>
          </a:xfrm>
        </p:grpSpPr>
        <p:sp>
          <p:nvSpPr>
            <p:cNvPr id="240" name="Shape 240"/>
            <p:cNvSpPr/>
            <p:nvPr/>
          </p:nvSpPr>
          <p:spPr>
            <a:xfrm>
              <a:off x="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1" name="Shape 241"/>
            <p:cNvSpPr/>
            <p:nvPr/>
          </p:nvSpPr>
          <p:spPr>
            <a:xfrm>
              <a:off x="165100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2" name="Shape 242"/>
            <p:cNvSpPr/>
            <p:nvPr/>
          </p:nvSpPr>
          <p:spPr>
            <a:xfrm>
              <a:off x="3302000" y="0"/>
              <a:ext cx="332979" cy="332979"/>
            </a:xfrm>
            <a:prstGeom prst="ellipse">
              <a:avLst/>
            </a:prstGeom>
            <a:solidFill>
              <a:schemeClr val="accent1">
                <a:satOff val="-3355"/>
                <a:lumOff val="26614"/>
              </a:schemeClr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</p:grpSp>
      <p:grpSp>
        <p:nvGrpSpPr>
          <p:cNvPr id="246" name="Group 246"/>
          <p:cNvGrpSpPr/>
          <p:nvPr/>
        </p:nvGrpSpPr>
        <p:grpSpPr>
          <a:xfrm>
            <a:off x="8997950" y="5683646"/>
            <a:ext cx="1808560" cy="3184526"/>
            <a:chOff x="0" y="-1910953"/>
            <a:chExt cx="1808559" cy="3184525"/>
          </a:xfrm>
        </p:grpSpPr>
        <p:sp>
          <p:nvSpPr>
            <p:cNvPr id="244" name="Shape 244"/>
            <p:cNvSpPr/>
            <p:nvPr/>
          </p:nvSpPr>
          <p:spPr>
            <a:xfrm>
              <a:off x="0" y="-1910954"/>
              <a:ext cx="1808560" cy="3184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08" y="0"/>
                  </a:moveTo>
                  <a:lnTo>
                    <a:pt x="6987" y="12962"/>
                  </a:lnTo>
                  <a:lnTo>
                    <a:pt x="758" y="12962"/>
                  </a:lnTo>
                  <a:cubicBezTo>
                    <a:pt x="338" y="12962"/>
                    <a:pt x="0" y="13154"/>
                    <a:pt x="0" y="13392"/>
                  </a:cubicBezTo>
                  <a:lnTo>
                    <a:pt x="0" y="21167"/>
                  </a:lnTo>
                  <a:cubicBezTo>
                    <a:pt x="0" y="21405"/>
                    <a:pt x="338" y="21600"/>
                    <a:pt x="758" y="21600"/>
                  </a:cubicBezTo>
                  <a:lnTo>
                    <a:pt x="20842" y="21600"/>
                  </a:lnTo>
                  <a:cubicBezTo>
                    <a:pt x="21262" y="21600"/>
                    <a:pt x="21600" y="21405"/>
                    <a:pt x="21600" y="21167"/>
                  </a:cubicBezTo>
                  <a:lnTo>
                    <a:pt x="21600" y="13392"/>
                  </a:lnTo>
                  <a:cubicBezTo>
                    <a:pt x="21600" y="13154"/>
                    <a:pt x="21262" y="12962"/>
                    <a:pt x="20842" y="12962"/>
                  </a:cubicBezTo>
                  <a:lnTo>
                    <a:pt x="10030" y="12962"/>
                  </a:lnTo>
                  <a:lnTo>
                    <a:pt x="8508" y="0"/>
                  </a:lnTo>
                  <a:close/>
                </a:path>
              </a:pathLst>
            </a:custGeom>
            <a:solidFill>
              <a:srgbClr val="FFFFFF"/>
            </a:solidFill>
            <a:ln w="6350" cap="flat">
              <a:solidFill>
                <a:srgbClr val="53585F"/>
              </a:solidFill>
              <a:prstDash val="solid"/>
              <a:miter lim="400000"/>
            </a:ln>
            <a:effectLst>
              <a:outerShdw sx="100000" sy="100000" kx="0" ky="0" algn="b" rotWithShape="0" blurRad="38100" dist="63500" dir="1862246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5" name="Shape 245"/>
            <p:cNvSpPr/>
            <p:nvPr/>
          </p:nvSpPr>
          <p:spPr>
            <a:xfrm>
              <a:off x="130187" y="107950"/>
              <a:ext cx="1496170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2000"/>
              </a:pPr>
              <a:r>
                <a:t>sample point</a:t>
              </a:r>
            </a:p>
            <a:p>
              <a:pPr marL="228600" indent="-228600" algn="l">
                <a:buSzPct val="100000"/>
                <a:buChar char="•"/>
                <a:defRPr sz="2000"/>
              </a:pPr>
              <a:r>
                <a:t>position</a:t>
              </a:r>
            </a:p>
            <a:p>
              <a:pPr marL="228600" indent="-228600" algn="l">
                <a:buSzPct val="100000"/>
                <a:buChar char="•"/>
                <a:defRPr sz="2000"/>
              </a:pPr>
              <a:r>
                <a:t>field values</a:t>
              </a:r>
            </a:p>
          </p:txBody>
        </p:sp>
      </p:grpSp>
      <p:grpSp>
        <p:nvGrpSpPr>
          <p:cNvPr id="256" name="Group 256"/>
          <p:cNvGrpSpPr/>
          <p:nvPr/>
        </p:nvGrpSpPr>
        <p:grpSpPr>
          <a:xfrm>
            <a:off x="6234062" y="3528517"/>
            <a:ext cx="3969677" cy="2340966"/>
            <a:chOff x="0" y="0"/>
            <a:chExt cx="3969675" cy="2340965"/>
          </a:xfrm>
        </p:grpSpPr>
        <p:sp>
          <p:nvSpPr>
            <p:cNvPr id="247" name="Shape 247"/>
            <p:cNvSpPr/>
            <p:nvPr/>
          </p:nvSpPr>
          <p:spPr>
            <a:xfrm>
              <a:off x="2433687" y="675182"/>
              <a:ext cx="190401" cy="190402"/>
            </a:xfrm>
            <a:prstGeom prst="ellipse">
              <a:avLst/>
            </a:prstGeom>
            <a:solidFill>
              <a:srgbClr val="53585F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381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8" name="Shape 248"/>
            <p:cNvSpPr/>
            <p:nvPr/>
          </p:nvSpPr>
          <p:spPr>
            <a:xfrm>
              <a:off x="0" y="700582"/>
              <a:ext cx="2474516" cy="1110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4" y="0"/>
                  </a:moveTo>
                  <a:cubicBezTo>
                    <a:pt x="248" y="0"/>
                    <a:pt x="0" y="553"/>
                    <a:pt x="0" y="1235"/>
                  </a:cubicBezTo>
                  <a:lnTo>
                    <a:pt x="0" y="20365"/>
                  </a:lnTo>
                  <a:cubicBezTo>
                    <a:pt x="0" y="21047"/>
                    <a:pt x="248" y="21600"/>
                    <a:pt x="554" y="21600"/>
                  </a:cubicBezTo>
                  <a:lnTo>
                    <a:pt x="13487" y="21600"/>
                  </a:lnTo>
                  <a:cubicBezTo>
                    <a:pt x="13793" y="21600"/>
                    <a:pt x="14041" y="21047"/>
                    <a:pt x="14041" y="20365"/>
                  </a:cubicBezTo>
                  <a:lnTo>
                    <a:pt x="14041" y="4090"/>
                  </a:lnTo>
                  <a:lnTo>
                    <a:pt x="21600" y="2223"/>
                  </a:lnTo>
                  <a:lnTo>
                    <a:pt x="13843" y="309"/>
                  </a:lnTo>
                  <a:cubicBezTo>
                    <a:pt x="13746" y="123"/>
                    <a:pt x="13624" y="0"/>
                    <a:pt x="13487" y="0"/>
                  </a:cubicBezTo>
                  <a:lnTo>
                    <a:pt x="554" y="0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50800" dir="3804302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49" name="Shape 249"/>
            <p:cNvSpPr/>
            <p:nvPr/>
          </p:nvSpPr>
          <p:spPr>
            <a:xfrm>
              <a:off x="52127" y="757732"/>
              <a:ext cx="1511921" cy="977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2000"/>
              </a:pPr>
              <a:r>
                <a:t>interpolated </a:t>
              </a:r>
            </a:p>
            <a:p>
              <a:pPr>
                <a:defRPr sz="2000"/>
              </a:pPr>
              <a:r>
                <a:t>point</a:t>
              </a:r>
            </a:p>
            <a:p>
              <a:pPr>
                <a:defRPr sz="2000"/>
              </a:pPr>
              <a:r>
                <a:t>F</a:t>
              </a:r>
              <a:r>
                <a:rPr baseline="-5999"/>
                <a:t>p</a:t>
              </a:r>
              <a:r>
                <a:t>= f(F</a:t>
              </a:r>
              <a:r>
                <a:rPr baseline="-5999"/>
                <a:t>a</a:t>
              </a:r>
              <a:r>
                <a:t>,F</a:t>
              </a:r>
              <a:r>
                <a:rPr baseline="-5999"/>
                <a:t>b</a:t>
              </a:r>
              <a:r>
                <a:t>,F</a:t>
              </a:r>
              <a:r>
                <a:rPr baseline="-5999"/>
                <a:t>c</a:t>
              </a:r>
              <a:r>
                <a:t>)</a:t>
              </a:r>
            </a:p>
          </p:txBody>
        </p:sp>
        <p:sp>
          <p:nvSpPr>
            <p:cNvPr id="250" name="Shape 250"/>
            <p:cNvSpPr/>
            <p:nvPr/>
          </p:nvSpPr>
          <p:spPr>
            <a:xfrm>
              <a:off x="1912987" y="535482"/>
              <a:ext cx="547738" cy="19372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1" name="Shape 251"/>
            <p:cNvSpPr/>
            <p:nvPr/>
          </p:nvSpPr>
          <p:spPr>
            <a:xfrm flipV="1">
              <a:off x="1874887" y="873669"/>
              <a:ext cx="587426" cy="105881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2" name="Shape 252"/>
            <p:cNvSpPr/>
            <p:nvPr/>
          </p:nvSpPr>
          <p:spPr>
            <a:xfrm flipH="1">
              <a:off x="2629495" y="539451"/>
              <a:ext cx="641004" cy="208757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53" name="Shape 253"/>
            <p:cNvSpPr/>
            <p:nvPr/>
          </p:nvSpPr>
          <p:spPr>
            <a:xfrm>
              <a:off x="1304098" y="127000"/>
              <a:ext cx="27797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a</a:t>
              </a:r>
            </a:p>
          </p:txBody>
        </p:sp>
        <p:sp>
          <p:nvSpPr>
            <p:cNvPr id="254" name="Shape 254"/>
            <p:cNvSpPr/>
            <p:nvPr/>
          </p:nvSpPr>
          <p:spPr>
            <a:xfrm>
              <a:off x="3691698" y="0"/>
              <a:ext cx="27797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c</a:t>
              </a:r>
            </a:p>
          </p:txBody>
        </p:sp>
        <p:sp>
          <p:nvSpPr>
            <p:cNvPr id="255" name="Shape 255"/>
            <p:cNvSpPr/>
            <p:nvPr/>
          </p:nvSpPr>
          <p:spPr>
            <a:xfrm>
              <a:off x="1295563" y="1879600"/>
              <a:ext cx="295048" cy="461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400">
                  <a:latin typeface="+mn-lt"/>
                  <a:ea typeface="+mn-ea"/>
                  <a:cs typeface="+mn-cs"/>
                  <a:sym typeface="Helvetica Neue"/>
                </a:defRPr>
              </a:lvl1pPr>
            </a:lstStyle>
            <a:p>
              <a:pPr/>
              <a:r>
                <a:t>b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xit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5"/>
      <p:bldP build="whole" bldLvl="1" animBg="1" rev="0" advAuto="0" spid="246" grpId="1"/>
      <p:bldP build="whole" bldLvl="1" animBg="1" rev="0" advAuto="0" spid="228" grpId="2"/>
      <p:bldP build="whole" bldLvl="1" animBg="1" rev="0" advAuto="0" spid="228" grpId="3"/>
      <p:bldP build="whole" bldLvl="1" animBg="1" rev="0" advAuto="0" spid="235" grpId="4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Shape 16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we achieved / found ...</a:t>
            </a:r>
          </a:p>
        </p:txBody>
      </p:sp>
      <p:sp>
        <p:nvSpPr>
          <p:cNvPr id="1650" name="Shape 1650"/>
          <p:cNvSpPr/>
          <p:nvPr>
            <p:ph type="body" idx="1"/>
          </p:nvPr>
        </p:nvSpPr>
        <p:spPr>
          <a:xfrm>
            <a:off x="622300" y="1586210"/>
            <a:ext cx="10464800" cy="7720013"/>
          </a:xfrm>
          <a:prstGeom prst="rect">
            <a:avLst/>
          </a:prstGeom>
        </p:spPr>
        <p:txBody>
          <a:bodyPr/>
          <a:lstStyle/>
          <a:p>
            <a:pPr marL="381000" indent="-381000">
              <a:spcBef>
                <a:spcPts val="600"/>
              </a:spcBef>
            </a:pPr>
            <a:r>
              <a:t>Unexpected lessons on skeletons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skeletons can themselves be non-trivial functions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conveniently abstract for straightforward cases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rPr i="1"/>
              <a:t>in</a:t>
            </a:r>
            <a:r>
              <a:t>conveniently abstract for understanding performance</a:t>
            </a:r>
          </a:p>
          <a:p>
            <a:pPr lvl="1" marL="838200" indent="-381000">
              <a:spcBef>
                <a:spcPts val="600"/>
              </a:spcBef>
              <a:defRPr b="1" sz="2000"/>
            </a:pPr>
            <a:r>
              <a:t>can we have our cake and eat it too?</a:t>
            </a:r>
          </a:p>
          <a:p>
            <a:pPr lvl="1" marL="838200" indent="-381000">
              <a:spcBef>
                <a:spcPts val="600"/>
              </a:spcBef>
              <a:defRPr b="1" sz="2000"/>
            </a:pPr>
            <a:r>
              <a:t>… are there sensible building blocks for skeletons?</a:t>
            </a:r>
            <a:br/>
          </a:p>
          <a:p>
            <a:pPr marL="381000" indent="-381000">
              <a:spcBef>
                <a:spcPts val="600"/>
              </a:spcBef>
            </a:pPr>
            <a:r>
              <a:t>Tooling still an issue 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Peter Wortmann's enhanced profiling support invaluable - but further work needed</a:t>
            </a:r>
            <a:br/>
            <a:r>
              <a:t>(see Haskell Symposium 2013 paper)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hard to measure communication costs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profiling over 100's of cores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integrating IO into skeletons and distributed Haskell</a:t>
            </a:r>
          </a:p>
          <a:p>
            <a:pPr/>
            <a:r>
              <a:t>Contributions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scaled parallel JCN implementation from small to modest datasets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understood issues affecting further scaling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achieved some impact ...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Shape 165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Impact</a:t>
            </a:r>
          </a:p>
        </p:txBody>
      </p:sp>
      <p:sp>
        <p:nvSpPr>
          <p:cNvPr id="1653" name="Shape 1653"/>
          <p:cNvSpPr/>
          <p:nvPr>
            <p:ph type="body" sz="quarter" idx="1"/>
          </p:nvPr>
        </p:nvSpPr>
        <p:spPr>
          <a:xfrm>
            <a:off x="622300" y="1803400"/>
            <a:ext cx="10464800" cy="1411883"/>
          </a:xfrm>
          <a:prstGeom prst="rect">
            <a:avLst/>
          </a:prstGeom>
        </p:spPr>
        <p:txBody>
          <a:bodyPr/>
          <a:lstStyle/>
          <a:p>
            <a:pPr/>
            <a:r>
              <a:t>Haskell not yet on the cover of Nature ...</a:t>
            </a:r>
          </a:p>
          <a:p>
            <a:pPr/>
            <a:r>
              <a:t>... but two </a:t>
            </a:r>
            <a:r>
              <a:rPr i="1"/>
              <a:t>Physical Review C</a:t>
            </a:r>
            <a:r>
              <a:t> papers are a start ...</a:t>
            </a:r>
          </a:p>
        </p:txBody>
      </p:sp>
      <p:pic>
        <p:nvPicPr>
          <p:cNvPr id="1654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51941" y="6711950"/>
            <a:ext cx="7422309" cy="26885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5" name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24143" y="3257550"/>
            <a:ext cx="7791357" cy="31555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7" name="Shape 16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Broader issues</a:t>
            </a:r>
          </a:p>
        </p:txBody>
      </p:sp>
      <p:sp>
        <p:nvSpPr>
          <p:cNvPr id="1658" name="Shape 1658"/>
          <p:cNvSpPr/>
          <p:nvPr>
            <p:ph type="body" idx="1"/>
          </p:nvPr>
        </p:nvSpPr>
        <p:spPr>
          <a:xfrm>
            <a:off x="622300" y="1803399"/>
            <a:ext cx="10464800" cy="7329588"/>
          </a:xfrm>
          <a:prstGeom prst="rect">
            <a:avLst/>
          </a:prstGeom>
        </p:spPr>
        <p:txBody>
          <a:bodyPr/>
          <a:lstStyle/>
          <a:p>
            <a:pPr/>
            <a:r>
              <a:t>So why isn't Haskell used in ..</a:t>
            </a:r>
          </a:p>
          <a:p>
            <a:pPr lvl="1" marL="849085" indent="-391885">
              <a:defRPr sz="1800"/>
            </a:pPr>
            <a:r>
              <a:t>.. computational science (Fortran, C/C++, Chapel, OpenCL, ...)</a:t>
            </a:r>
          </a:p>
          <a:p>
            <a:pPr lvl="1" marL="849085" indent="-391885">
              <a:defRPr sz="1800"/>
            </a:pPr>
            <a:r>
              <a:t>.. computer graphics &amp; games (C++, C++, C++, C++, ...)</a:t>
            </a:r>
          </a:p>
          <a:p>
            <a:pPr lvl="1" marL="849085" indent="-391885">
              <a:defRPr sz="1800"/>
            </a:pPr>
            <a:r>
              <a:t>.. &lt;insert your favourite application area&gt;?</a:t>
            </a:r>
          </a:p>
          <a:p>
            <a:pPr/>
            <a:r>
              <a:t>Technology</a:t>
            </a:r>
          </a:p>
          <a:p>
            <a:pPr lvl="1" marL="849085" indent="-391885">
              <a:defRPr sz="1800"/>
            </a:pPr>
            <a:r>
              <a:t>technology only just mature </a:t>
            </a:r>
          </a:p>
          <a:p>
            <a:pPr lvl="1" marL="849085" indent="-391885">
              <a:defRPr sz="1800"/>
            </a:pPr>
            <a:r>
              <a:t>absence of a standard (</a:t>
            </a:r>
            <a:r>
              <a:rPr u="sng"/>
              <a:t>who</a:t>
            </a:r>
            <a:r>
              <a:t> programs in Haskell'98 these days?!)</a:t>
            </a:r>
          </a:p>
          <a:p>
            <a:pPr lvl="1" marL="849085" indent="-391885">
              <a:defRPr sz="1800"/>
            </a:pPr>
            <a:r>
              <a:t>tools, esp. cost modelling and profiling</a:t>
            </a:r>
          </a:p>
          <a:p>
            <a:pPr lvl="1" marL="849085" indent="-391885">
              <a:defRPr sz="1800"/>
            </a:pPr>
            <a:r>
              <a:t>legacy code and inertia</a:t>
            </a:r>
          </a:p>
          <a:p>
            <a:pPr lvl="1" marL="849085" indent="-391885">
              <a:defRPr sz="1800"/>
            </a:pPr>
            <a:r>
              <a:t>different engineering challenges and </a:t>
            </a:r>
            <a:r>
              <a:rPr u="sng"/>
              <a:t>trade-offs</a:t>
            </a:r>
            <a:r>
              <a:t> from success areas</a:t>
            </a:r>
          </a:p>
          <a:p>
            <a:pPr/>
            <a:r>
              <a:t>People issues</a:t>
            </a:r>
          </a:p>
          <a:p>
            <a:pPr lvl="1" marL="849085" indent="-391885">
              <a:defRPr sz="1800"/>
            </a:pPr>
            <a:r>
              <a:t>Your top C++ programmer leaves ... replace in days</a:t>
            </a:r>
          </a:p>
          <a:p>
            <a:pPr lvl="1" marL="849085" indent="-391885">
              <a:defRPr sz="1800"/>
            </a:pPr>
            <a:r>
              <a:t>Your top (HPC) Haskell programmer leaves ... replace when?</a:t>
            </a:r>
          </a:p>
          <a:p>
            <a:pPr lvl="1" marL="849085" indent="-391885">
              <a:defRPr sz="1800"/>
            </a:pPr>
            <a:r>
              <a:t>Project </a:t>
            </a:r>
            <a:r>
              <a:rPr i="1"/>
              <a:t>risk</a:t>
            </a:r>
            <a:r>
              <a:t> against likely </a:t>
            </a:r>
            <a:r>
              <a:rPr i="1"/>
              <a:t>benefits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Shape 166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we achieved ...</a:t>
            </a:r>
          </a:p>
        </p:txBody>
      </p:sp>
      <p:sp>
        <p:nvSpPr>
          <p:cNvPr id="1661" name="Shape 1661"/>
          <p:cNvSpPr/>
          <p:nvPr>
            <p:ph type="body" idx="1"/>
          </p:nvPr>
        </p:nvSpPr>
        <p:spPr>
          <a:xfrm>
            <a:off x="622300" y="1586210"/>
            <a:ext cx="10464800" cy="7720013"/>
          </a:xfrm>
          <a:prstGeom prst="rect">
            <a:avLst/>
          </a:prstGeom>
        </p:spPr>
        <p:txBody>
          <a:bodyPr/>
          <a:lstStyle/>
          <a:p>
            <a:pPr/>
            <a:r>
              <a:t>Contributions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scaled parallel JCN implementation from small to modest datasets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understood issues affecting further scaling</a:t>
            </a:r>
          </a:p>
          <a:p>
            <a:pPr lvl="1" marL="838200" indent="-381000">
              <a:spcBef>
                <a:spcPts val="600"/>
              </a:spcBef>
              <a:defRPr sz="2000"/>
            </a:pPr>
          </a:p>
          <a:p>
            <a:pPr marL="381000" indent="-381000">
              <a:spcBef>
                <a:spcPts val="600"/>
              </a:spcBef>
            </a:pPr>
            <a:r>
              <a:t>Unexpected lessons on skeletons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skeletons can themselves be non-trivial functions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conveniently abstract for straightforward cases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rPr i="1"/>
              <a:t>in</a:t>
            </a:r>
            <a:r>
              <a:t>conveniently abstract for understanding performance</a:t>
            </a:r>
          </a:p>
          <a:p>
            <a:pPr lvl="1" marL="838200" indent="-381000">
              <a:spcBef>
                <a:spcPts val="600"/>
              </a:spcBef>
              <a:defRPr b="1" sz="2000"/>
            </a:pPr>
            <a:r>
              <a:t>can we have our cake and eat it too?</a:t>
            </a:r>
          </a:p>
          <a:p>
            <a:pPr lvl="1" marL="838200" indent="-381000">
              <a:spcBef>
                <a:spcPts val="600"/>
              </a:spcBef>
              <a:defRPr b="1" sz="2000"/>
            </a:pPr>
            <a:r>
              <a:t>… are there sensible building blocks for skeletons?</a:t>
            </a:r>
            <a:br/>
          </a:p>
          <a:p>
            <a:pPr marL="381000" indent="-381000">
              <a:spcBef>
                <a:spcPts val="600"/>
              </a:spcBef>
            </a:pPr>
            <a:r>
              <a:t>Tooling still an issue 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e.g. measuring communication costs, profiling over 100s of cores, IO</a:t>
            </a:r>
          </a:p>
          <a:p>
            <a:pPr/>
            <a:r>
              <a:t>Ongoing and future work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moving work towards GPU clusters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heterogeneous resources, complex memory hierarchy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in-situ processing</a:t>
            </a:r>
          </a:p>
          <a:p>
            <a:pPr lvl="1" marL="838200" indent="-381000">
              <a:spcBef>
                <a:spcPts val="600"/>
              </a:spcBef>
              <a:defRPr sz="2000"/>
            </a:pPr>
            <a:r>
              <a:t>run on Tianhe-2 ?!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Shape 16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Future</a:t>
            </a:r>
          </a:p>
        </p:txBody>
      </p:sp>
      <p:sp>
        <p:nvSpPr>
          <p:cNvPr id="1664" name="Shape 16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Challenges</a:t>
            </a:r>
          </a:p>
          <a:p>
            <a:pPr lvl="1" marL="849085" indent="-391885"/>
            <a:r>
              <a:t>Haskell / FP have made inroads in some sectors</a:t>
            </a:r>
          </a:p>
          <a:p>
            <a:pPr lvl="1" marL="849085" indent="-391885"/>
            <a:r>
              <a:t>Why?  What do they excel at?</a:t>
            </a:r>
          </a:p>
          <a:p>
            <a:pPr lvl="1" marL="849085" indent="-391885"/>
            <a:r>
              <a:t>EDSLs - Obsidian, Repa, Accelerate ...</a:t>
            </a:r>
          </a:p>
          <a:p>
            <a:pPr lvl="1" marL="849085" indent="-391885"/>
            <a:r>
              <a:t>Heterogeneous resources, complex memory hierarchy</a:t>
            </a:r>
          </a:p>
          <a:p>
            <a:pPr lvl="1" marL="849085" indent="-391885"/>
            <a:r>
              <a:t>In-situ processing</a:t>
            </a:r>
          </a:p>
          <a:p>
            <a:pPr lvl="1" marL="849085" indent="-391885"/>
            <a:r>
              <a:t>Try running on Tianhe-2 ?!</a:t>
            </a:r>
          </a:p>
          <a:p>
            <a:pPr lvl="1" marL="849085" indent="-391885"/>
          </a:p>
          <a:p>
            <a:pPr/>
            <a:r>
              <a:t>Current plans</a:t>
            </a:r>
          </a:p>
          <a:p>
            <a:pPr lvl="1" marL="849085" indent="-391885"/>
            <a:r>
              <a:t>Memory-sensitive representation</a:t>
            </a:r>
          </a:p>
          <a:p>
            <a:pPr lvl="1" marL="849085" indent="-391885"/>
            <a:r>
              <a:t>Games - one of the most performance-critical CS applications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Shape 16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Acknowledgements</a:t>
            </a:r>
          </a:p>
        </p:txBody>
      </p:sp>
      <p:sp>
        <p:nvSpPr>
          <p:cNvPr id="1667" name="Shape 1667"/>
          <p:cNvSpPr/>
          <p:nvPr>
            <p:ph type="body" idx="1"/>
          </p:nvPr>
        </p:nvSpPr>
        <p:spPr>
          <a:xfrm>
            <a:off x="622300" y="1803399"/>
            <a:ext cx="10919520" cy="7478516"/>
          </a:xfrm>
          <a:prstGeom prst="rect">
            <a:avLst/>
          </a:prstGeom>
        </p:spPr>
        <p:txBody>
          <a:bodyPr/>
          <a:lstStyle/>
          <a:p>
            <a:pPr/>
            <a:r>
              <a:t>UK Engineering and Physical Sciences Research Council</a:t>
            </a:r>
            <a:br/>
            <a:br/>
            <a:r>
              <a:t>						Multifield Extension of Topological Analysis,</a:t>
            </a:r>
            <a:br/>
            <a:r>
              <a:t>						Grant EP/J013072/1</a:t>
            </a:r>
          </a:p>
          <a:p>
            <a:pPr/>
          </a:p>
          <a:p>
            <a:pPr/>
            <a:r>
              <a:t>Collaborators and contributors</a:t>
            </a:r>
          </a:p>
          <a:p>
            <a:pPr lvl="1" marL="849085" indent="-391885">
              <a:defRPr sz="1600"/>
            </a:pPr>
            <a:r>
              <a:t>Fouzhan Hosseini</a:t>
            </a:r>
          </a:p>
          <a:p>
            <a:pPr lvl="1" marL="849085" indent="-391885">
              <a:defRPr sz="1600"/>
            </a:pPr>
            <a:r>
              <a:t>Nicholas Schunck</a:t>
            </a:r>
          </a:p>
          <a:p>
            <a:pPr lvl="1" marL="849085" indent="-391885">
              <a:defRPr sz="1600"/>
            </a:pPr>
            <a:r>
              <a:t>Hamish Carr</a:t>
            </a:r>
          </a:p>
          <a:p>
            <a:pPr lvl="1" marL="849085" indent="-391885">
              <a:defRPr sz="1600"/>
            </a:pPr>
            <a:r>
              <a:t>Geng Zhao</a:t>
            </a:r>
          </a:p>
          <a:p>
            <a:pPr lvl="1" marL="849085" indent="-391885">
              <a:defRPr sz="1600"/>
            </a:pPr>
            <a:r>
              <a:t>Amit Chattopadhyay</a:t>
            </a:r>
          </a:p>
          <a:p>
            <a:pPr lvl="1" marL="849085" indent="-391885">
              <a:defRPr sz="1600"/>
            </a:pPr>
            <a:r>
              <a:t>Aaron Knoll</a:t>
            </a:r>
          </a:p>
          <a:p>
            <a:pPr lvl="1" marL="849085" indent="-391885">
              <a:defRPr sz="1600"/>
            </a:pPr>
            <a:r>
              <a:t>Jost Berthold</a:t>
            </a:r>
          </a:p>
          <a:p>
            <a:pPr lvl="1" marL="849085" indent="-391885">
              <a:defRPr sz="1600"/>
            </a:pPr>
            <a:r>
              <a:t>Thomas Horstmeyer</a:t>
            </a:r>
          </a:p>
          <a:p>
            <a:pPr lvl="1" marL="849085" indent="-391885">
              <a:defRPr sz="1600"/>
            </a:pPr>
            <a:r>
              <a:t>Hans-Wolfgang Loidl</a:t>
            </a:r>
          </a:p>
          <a:p>
            <a:pPr lvl="1" marL="849085" indent="-391885">
              <a:defRPr sz="1600"/>
            </a:pPr>
            <a:r>
              <a:t>Ben Lippmeier</a:t>
            </a:r>
          </a:p>
        </p:txBody>
      </p:sp>
      <p:pic>
        <p:nvPicPr>
          <p:cNvPr id="1668" name="pasted-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8550" y="2711450"/>
            <a:ext cx="2540000" cy="10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Implementation</a:t>
            </a:r>
          </a:p>
        </p:txBody>
      </p:sp>
      <p:sp>
        <p:nvSpPr>
          <p:cNvPr id="259" name="Shape 259"/>
          <p:cNvSpPr/>
          <p:nvPr>
            <p:ph type="body" sz="half" idx="1"/>
          </p:nvPr>
        </p:nvSpPr>
        <p:spPr>
          <a:xfrm>
            <a:off x="622300" y="1803400"/>
            <a:ext cx="5880100" cy="7268022"/>
          </a:xfrm>
          <a:prstGeom prst="rect">
            <a:avLst/>
          </a:prstGeom>
        </p:spPr>
        <p:txBody>
          <a:bodyPr/>
          <a:lstStyle/>
          <a:p>
            <a:pPr/>
            <a:r>
              <a:t>Parallel Run-Time Systems</a:t>
            </a:r>
          </a:p>
          <a:p>
            <a:pPr lvl="1" marL="849085" indent="-391885">
              <a:defRPr sz="2000"/>
            </a:pPr>
            <a:r>
              <a:t>processor virtualisation</a:t>
            </a:r>
          </a:p>
          <a:p>
            <a:pPr lvl="1" marL="849085" indent="-391885">
              <a:defRPr sz="2000"/>
            </a:pPr>
            <a:r>
              <a:t>migratable work and data</a:t>
            </a:r>
          </a:p>
          <a:p>
            <a:pPr lvl="1" marL="849085" indent="-391885">
              <a:defRPr sz="2000"/>
            </a:pPr>
            <a:r>
              <a:t>asynchrony, reflection</a:t>
            </a:r>
          </a:p>
          <a:p>
            <a:pPr lvl="1" marL="849085" indent="-391885">
              <a:defRPr sz="2000"/>
            </a:pPr>
            <a:r>
              <a:t>fault tolerance</a:t>
            </a:r>
          </a:p>
          <a:p>
            <a:pPr/>
            <a:r>
              <a:t>Domain-Specific Languages</a:t>
            </a:r>
          </a:p>
          <a:p>
            <a:pPr/>
            <a:r>
              <a:t>Example of platforms</a:t>
            </a:r>
          </a:p>
          <a:p>
            <a:pPr lvl="1" marL="849085" indent="-391885">
              <a:defRPr sz="2000"/>
            </a:pPr>
            <a:r>
              <a:t>Uintah (SCI - Utah)</a:t>
            </a:r>
          </a:p>
          <a:p>
            <a:pPr lvl="1" marL="849085" indent="-391885">
              <a:defRPr sz="2000"/>
            </a:pPr>
            <a:r>
              <a:t>Charm++ (UIUC)</a:t>
            </a:r>
          </a:p>
          <a:p>
            <a:pPr lvl="1" marL="849085" indent="-391885">
              <a:defRPr sz="2000"/>
            </a:pPr>
            <a:r>
              <a:t>VTK (Kitware - visualization)</a:t>
            </a:r>
          </a:p>
          <a:p>
            <a:pPr lvl="1" marL="849085" indent="-391885">
              <a:defRPr sz="2000"/>
            </a:pPr>
          </a:p>
          <a:p>
            <a:pPr/>
            <a:r>
              <a:t>Imperative technologies</a:t>
            </a:r>
          </a:p>
          <a:p>
            <a:pPr/>
            <a:r>
              <a:t>Imperative thinking</a:t>
            </a:r>
          </a:p>
        </p:txBody>
      </p:sp>
      <p:pic>
        <p:nvPicPr>
          <p:cNvPr id="260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30450" y="5437410"/>
            <a:ext cx="4583775" cy="3263494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hape 261"/>
          <p:cNvSpPr/>
          <p:nvPr/>
        </p:nvSpPr>
        <p:spPr>
          <a:xfrm>
            <a:off x="7653987" y="8793351"/>
            <a:ext cx="3940734" cy="6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i="1" sz="1200"/>
            </a:pPr>
            <a:r>
              <a:t>The Uintah Framework: A Unified Heterogeneous</a:t>
            </a:r>
          </a:p>
          <a:p>
            <a:pPr algn="l">
              <a:defRPr sz="1200"/>
            </a:pPr>
            <a:r>
              <a:rPr i="1"/>
              <a:t>Task Scheduling and Runtime System</a:t>
            </a:r>
            <a:r>
              <a:t>: Meng, Humphry, Berzins, Proc. Supercomputing, 2012</a:t>
            </a:r>
          </a:p>
        </p:txBody>
      </p:sp>
      <p:pic>
        <p:nvPicPr>
          <p:cNvPr id="262" name="image21.jpg" descr="xart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44171" y="1619336"/>
            <a:ext cx="5015998" cy="2835779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hape 263"/>
          <p:cNvSpPr/>
          <p:nvPr/>
        </p:nvSpPr>
        <p:spPr>
          <a:xfrm>
            <a:off x="7401209" y="4501893"/>
            <a:ext cx="3940734" cy="4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200"/>
            </a:pPr>
            <a:r>
              <a:rPr i="1"/>
              <a:t>Getting Ready for Adaptive RTSs</a:t>
            </a:r>
            <a:r>
              <a:t>, Laxmikant Kale, Salesian conference on High-speed Computing, LANL, 2014.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Visualization Examples</a:t>
            </a:r>
          </a:p>
        </p:txBody>
      </p:sp>
      <p:pic>
        <p:nvPicPr>
          <p:cNvPr id="266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92359" y="1346199"/>
            <a:ext cx="3334609" cy="3001149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Shape 267"/>
          <p:cNvSpPr/>
          <p:nvPr/>
        </p:nvSpPr>
        <p:spPr>
          <a:xfrm>
            <a:off x="10107892" y="4470399"/>
            <a:ext cx="2351497" cy="7108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defTabSz="457200">
              <a:lnSpc>
                <a:spcPts val="1900"/>
              </a:lnSpc>
              <a:tabLst>
                <a:tab pos="1066800" algn="l"/>
              </a:tabLst>
              <a:defRPr sz="1000"/>
            </a:pPr>
            <a:r>
              <a:rPr>
                <a:latin typeface="Palatino"/>
                <a:ea typeface="Palatino"/>
                <a:cs typeface="Palatino"/>
                <a:sym typeface="Palatino"/>
              </a:rPr>
              <a:t>DTI Fiber Clustering in the Whole Brain,  </a:t>
            </a:r>
            <a:r>
              <a:t>S. </a:t>
            </a:r>
            <a:r>
              <a:rPr>
                <a:latin typeface="Palatino"/>
                <a:ea typeface="Palatino"/>
                <a:cs typeface="Palatino"/>
                <a:sym typeface="Palatino"/>
              </a:rPr>
              <a:t>Zhang &amp; D. Laidlaw, </a:t>
            </a:r>
            <a:r>
              <a:t>Proc. IEEE </a:t>
            </a:r>
            <a:r>
              <a:rPr>
                <a:latin typeface="Palatino"/>
                <a:ea typeface="Palatino"/>
                <a:cs typeface="Palatino"/>
                <a:sym typeface="Palatino"/>
              </a:rPr>
              <a:t>Visualization 2004.</a:t>
            </a:r>
          </a:p>
        </p:txBody>
      </p:sp>
      <p:pic>
        <p:nvPicPr>
          <p:cNvPr id="268" name="dropped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1800" y="1366756"/>
            <a:ext cx="3057738" cy="266913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000000">
                <a:alpha val="45000"/>
              </a:srgbClr>
            </a:outerShdw>
          </a:effectLst>
        </p:spPr>
      </p:pic>
      <p:sp>
        <p:nvSpPr>
          <p:cNvPr id="269" name="Shape 269"/>
          <p:cNvSpPr/>
          <p:nvPr/>
        </p:nvSpPr>
        <p:spPr>
          <a:xfrm>
            <a:off x="3454400" y="5549900"/>
            <a:ext cx="1694905" cy="1087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/>
          <a:lstStyle>
            <a:lvl1pPr algn="l" defTabSz="457200">
              <a:lnSpc>
                <a:spcPct val="124000"/>
              </a:lnSpc>
              <a:spcBef>
                <a:spcPts val="1200"/>
              </a:spcBef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04"/>
                </a:solidFill>
                <a:uFill>
                  <a:solidFill>
                    <a:srgbClr val="000004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Topologically Accurate Dual Isosurfacing Using Ray Intersection: Jaya Sreevalsan-Nair, Lars Linsen, and Bernd Hamann</a:t>
            </a:r>
          </a:p>
        </p:txBody>
      </p:sp>
      <p:pic>
        <p:nvPicPr>
          <p:cNvPr id="270" name="image.png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5912" y="4159249"/>
            <a:ext cx="3199414" cy="2369533"/>
          </a:xfrm>
          <a:prstGeom prst="rect">
            <a:avLst/>
          </a:prstGeom>
          <a:ln w="12700"/>
        </p:spPr>
      </p:pic>
      <p:pic>
        <p:nvPicPr>
          <p:cNvPr id="271" name="dropped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5600" y="6961074"/>
            <a:ext cx="2408743" cy="25147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000000">
                <a:alpha val="45000"/>
              </a:srgbClr>
            </a:outerShdw>
          </a:effectLst>
        </p:spPr>
      </p:pic>
      <p:pic>
        <p:nvPicPr>
          <p:cNvPr id="272" name="droppedImag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060700" y="7002418"/>
            <a:ext cx="2335054" cy="24377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76200" dist="63500" dir="5400000">
              <a:srgbClr val="000000">
                <a:alpha val="45000"/>
              </a:srgbClr>
            </a:outerShdw>
          </a:effectLst>
        </p:spPr>
      </p:pic>
      <p:pic>
        <p:nvPicPr>
          <p:cNvPr id="273" name="image.png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726112" y="6246398"/>
            <a:ext cx="4572424" cy="3173827"/>
          </a:xfrm>
          <a:prstGeom prst="rect">
            <a:avLst/>
          </a:prstGeom>
          <a:ln w="12700"/>
        </p:spPr>
      </p:pic>
      <p:sp>
        <p:nvSpPr>
          <p:cNvPr id="274" name="Shape 274"/>
          <p:cNvSpPr/>
          <p:nvPr/>
        </p:nvSpPr>
        <p:spPr>
          <a:xfrm>
            <a:off x="10347027" y="7978774"/>
            <a:ext cx="2081263" cy="13853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 marL="39199" marR="39199" algn="l" defTabSz="457200">
              <a:lnSpc>
                <a:spcPct val="116000"/>
              </a:lnSpc>
              <a:buClr>
                <a:srgbClr val="000004"/>
              </a:buClr>
              <a:buFont typeface="Times New Roman"/>
              <a:tabLst>
                <a:tab pos="38100" algn="l"/>
                <a:tab pos="952500" algn="l"/>
                <a:tab pos="1866900" algn="l"/>
                <a:tab pos="2781300" algn="l"/>
                <a:tab pos="3695700" algn="l"/>
                <a:tab pos="4610100" algn="l"/>
                <a:tab pos="5524500" algn="l"/>
                <a:tab pos="6438900" algn="l"/>
                <a:tab pos="7353300" algn="l"/>
                <a:tab pos="8267700" algn="l"/>
                <a:tab pos="9182100" algn="l"/>
                <a:tab pos="10096500" algn="l"/>
              </a:tabLst>
              <a:defRPr sz="1200">
                <a:solidFill>
                  <a:srgbClr val="000004"/>
                </a:solidFill>
                <a:uFill>
                  <a:solidFill>
                    <a:srgbClr val="000004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Generation of Accurate Integral Surfaces in Time-Dependent Vector Fields, C. Garth, H. Krishnan, X. Tricoche, T. Bobach, and K.I. Joy</a:t>
            </a:r>
          </a:p>
        </p:txBody>
      </p:sp>
      <p:grpSp>
        <p:nvGrpSpPr>
          <p:cNvPr id="277" name="Group 277"/>
          <p:cNvGrpSpPr/>
          <p:nvPr/>
        </p:nvGrpSpPr>
        <p:grpSpPr>
          <a:xfrm>
            <a:off x="4623048" y="1295400"/>
            <a:ext cx="4130130" cy="4139029"/>
            <a:chOff x="0" y="0"/>
            <a:chExt cx="4130128" cy="4139028"/>
          </a:xfrm>
        </p:grpSpPr>
        <p:sp>
          <p:nvSpPr>
            <p:cNvPr id="275" name="Shape 275"/>
            <p:cNvSpPr/>
            <p:nvPr/>
          </p:nvSpPr>
          <p:spPr>
            <a:xfrm>
              <a:off x="0" y="0"/>
              <a:ext cx="4130129" cy="4139029"/>
            </a:xfrm>
            <a:prstGeom prst="rect">
              <a:avLst/>
            </a:prstGeom>
            <a:solidFill>
              <a:srgbClr val="FFFFFF"/>
            </a:solidFill>
            <a:ln w="6350" cap="flat">
              <a:solidFill>
                <a:srgbClr val="53585F"/>
              </a:solidFill>
              <a:prstDash val="solid"/>
              <a:miter lim="400000"/>
            </a:ln>
            <a:effectLst>
              <a:outerShdw sx="100000" sy="100000" kx="0" ky="0" algn="b" rotWithShape="0" blurRad="38100" dist="63500" dir="2681641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276" name="pasted-image.tiff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87018" y="54572"/>
              <a:ext cx="3875184" cy="40172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Challenges</a:t>
            </a:r>
          </a:p>
        </p:txBody>
      </p:sp>
      <p:sp>
        <p:nvSpPr>
          <p:cNvPr id="280" name="Shape 280"/>
          <p:cNvSpPr/>
          <p:nvPr>
            <p:ph type="body" idx="1"/>
          </p:nvPr>
        </p:nvSpPr>
        <p:spPr>
          <a:xfrm>
            <a:off x="622300" y="1803400"/>
            <a:ext cx="10464800" cy="7371011"/>
          </a:xfrm>
          <a:prstGeom prst="rect">
            <a:avLst/>
          </a:prstGeom>
        </p:spPr>
        <p:txBody>
          <a:bodyPr/>
          <a:lstStyle/>
          <a:p>
            <a:pPr/>
            <a:r>
              <a:t>Data scale:</a:t>
            </a:r>
          </a:p>
          <a:p>
            <a:pPr lvl="1" marL="838200" indent="-381000"/>
            <a:r>
              <a:rPr sz="2000"/>
              <a:t>10</a:t>
            </a:r>
            <a:r>
              <a:rPr baseline="31999" sz="2000"/>
              <a:t>12</a:t>
            </a:r>
            <a:r>
              <a:rPr sz="2000"/>
              <a:t> bytes (tera-scale), 10</a:t>
            </a:r>
            <a:r>
              <a:rPr baseline="31999" sz="2000"/>
              <a:t>15</a:t>
            </a:r>
            <a:r>
              <a:rPr sz="2000"/>
              <a:t> (peta-scale), 10</a:t>
            </a:r>
            <a:r>
              <a:rPr baseline="31999" sz="2000"/>
              <a:t>18</a:t>
            </a:r>
            <a:r>
              <a:rPr sz="2000"/>
              <a:t> (exa-scale)</a:t>
            </a:r>
            <a:endParaRPr sz="2000"/>
          </a:p>
          <a:p>
            <a:pPr lvl="1" marL="838200" indent="-381000"/>
            <a:r>
              <a:rPr sz="2000"/>
              <a:t>“discovery science”</a:t>
            </a:r>
            <a:endParaRPr sz="2000"/>
          </a:p>
          <a:p>
            <a:pPr lvl="1" marL="838200" indent="-381000"/>
            <a:r>
              <a:rPr sz="2000"/>
              <a:t>push for ever-greater spatial and temporal resolution</a:t>
            </a:r>
            <a:endParaRPr sz="2000"/>
          </a:p>
          <a:p>
            <a:pPr>
              <a:spcBef>
                <a:spcPts val="4800"/>
              </a:spcBef>
            </a:pPr>
            <a:r>
              <a:t>Visualization limits:</a:t>
            </a:r>
          </a:p>
          <a:p>
            <a:pPr lvl="1">
              <a:spcBef>
                <a:spcPts val="800"/>
              </a:spcBef>
              <a:defRPr sz="2000"/>
            </a:pPr>
            <a:r>
              <a:t>10</a:t>
            </a:r>
            <a:r>
              <a:rPr baseline="31999"/>
              <a:t>7</a:t>
            </a:r>
            <a:r>
              <a:t> retinal cells, </a:t>
            </a:r>
          </a:p>
          <a:p>
            <a:pPr lvl="1">
              <a:spcBef>
                <a:spcPts val="800"/>
              </a:spcBef>
              <a:defRPr sz="2000"/>
            </a:pPr>
            <a:r>
              <a:t>1 byte/cell (RGB), 300MB/s raw b/with</a:t>
            </a:r>
          </a:p>
          <a:p>
            <a:pPr lvl="1">
              <a:spcBef>
                <a:spcPts val="800"/>
              </a:spcBef>
              <a:defRPr sz="2000"/>
            </a:pPr>
            <a:r>
              <a:t>perception: effective bandwidth 10-100KB/s</a:t>
            </a:r>
          </a:p>
          <a:p>
            <a:pPr lvl="1">
              <a:spcBef>
                <a:spcPts val="800"/>
              </a:spcBef>
              <a:defRPr sz="2000"/>
            </a:pPr>
            <a:r>
              <a:t>display: 4×10</a:t>
            </a:r>
            <a:r>
              <a:rPr baseline="31999"/>
              <a:t>6</a:t>
            </a:r>
            <a:r>
              <a:t> pixels on a good single-screen display</a:t>
            </a:r>
          </a:p>
          <a:p>
            <a:pPr lvl="1">
              <a:spcBef>
                <a:spcPts val="800"/>
              </a:spcBef>
              <a:defRPr sz="2000"/>
            </a:pPr>
          </a:p>
          <a:p>
            <a:pPr>
              <a:spcBef>
                <a:spcPts val="800"/>
              </a:spcBef>
            </a:pPr>
            <a:r>
              <a:t>Geometric &amp; topological analysis</a:t>
            </a:r>
          </a:p>
          <a:p>
            <a:pPr lvl="1">
              <a:spcBef>
                <a:spcPts val="800"/>
              </a:spcBef>
              <a:defRPr sz="2000"/>
            </a:pPr>
            <a:r>
              <a:t>identify features</a:t>
            </a:r>
          </a:p>
          <a:p>
            <a:pPr lvl="1">
              <a:spcBef>
                <a:spcPts val="800"/>
              </a:spcBef>
              <a:defRPr sz="2000"/>
            </a:pPr>
            <a:r>
              <a:t>guide/accelerate visualization</a:t>
            </a:r>
          </a:p>
          <a:p>
            <a:pPr lvl="1">
              <a:spcBef>
                <a:spcPts val="800"/>
              </a:spcBef>
              <a:defRPr sz="2000"/>
            </a:pPr>
            <a:r>
              <a:t>quantitative summary</a:t>
            </a:r>
          </a:p>
          <a:p>
            <a:pPr lvl="1">
              <a:spcBef>
                <a:spcPts val="800"/>
              </a:spcBef>
              <a:buSzPct val="100000"/>
              <a:defRPr i="1" sz="2000"/>
            </a:pPr>
            <a:r>
              <a:t>multifields</a:t>
            </a:r>
          </a:p>
        </p:txBody>
      </p:sp>
      <p:grpSp>
        <p:nvGrpSpPr>
          <p:cNvPr id="283" name="Group 283"/>
          <p:cNvGrpSpPr/>
          <p:nvPr/>
        </p:nvGrpSpPr>
        <p:grpSpPr>
          <a:xfrm>
            <a:off x="7870699" y="2416200"/>
            <a:ext cx="4947943" cy="4220271"/>
            <a:chOff x="63622" y="0"/>
            <a:chExt cx="4947942" cy="4220269"/>
          </a:xfrm>
        </p:grpSpPr>
        <p:sp>
          <p:nvSpPr>
            <p:cNvPr id="281" name="Shape 281"/>
            <p:cNvSpPr/>
            <p:nvPr/>
          </p:nvSpPr>
          <p:spPr>
            <a:xfrm>
              <a:off x="63622" y="0"/>
              <a:ext cx="4947944" cy="4220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12866" y="1973"/>
                  </a:lnTo>
                  <a:lnTo>
                    <a:pt x="15606" y="1070"/>
                  </a:lnTo>
                  <a:lnTo>
                    <a:pt x="16590" y="3721"/>
                  </a:lnTo>
                  <a:lnTo>
                    <a:pt x="19461" y="4066"/>
                  </a:lnTo>
                  <a:lnTo>
                    <a:pt x="19167" y="6872"/>
                  </a:lnTo>
                  <a:lnTo>
                    <a:pt x="21600" y="8397"/>
                  </a:lnTo>
                  <a:lnTo>
                    <a:pt x="20087" y="10800"/>
                  </a:lnTo>
                  <a:lnTo>
                    <a:pt x="21600" y="13203"/>
                  </a:lnTo>
                  <a:lnTo>
                    <a:pt x="19167" y="14728"/>
                  </a:lnTo>
                  <a:lnTo>
                    <a:pt x="19461" y="17534"/>
                  </a:lnTo>
                  <a:lnTo>
                    <a:pt x="16590" y="17879"/>
                  </a:lnTo>
                  <a:lnTo>
                    <a:pt x="15606" y="20530"/>
                  </a:lnTo>
                  <a:lnTo>
                    <a:pt x="12866" y="19627"/>
                  </a:lnTo>
                  <a:lnTo>
                    <a:pt x="10800" y="21600"/>
                  </a:lnTo>
                  <a:lnTo>
                    <a:pt x="8734" y="19627"/>
                  </a:lnTo>
                  <a:lnTo>
                    <a:pt x="5994" y="20530"/>
                  </a:lnTo>
                  <a:lnTo>
                    <a:pt x="5010" y="17879"/>
                  </a:lnTo>
                  <a:lnTo>
                    <a:pt x="2139" y="17534"/>
                  </a:lnTo>
                  <a:lnTo>
                    <a:pt x="2433" y="14728"/>
                  </a:lnTo>
                  <a:lnTo>
                    <a:pt x="0" y="13203"/>
                  </a:lnTo>
                  <a:lnTo>
                    <a:pt x="1513" y="10800"/>
                  </a:lnTo>
                  <a:lnTo>
                    <a:pt x="0" y="8397"/>
                  </a:lnTo>
                  <a:lnTo>
                    <a:pt x="2433" y="6872"/>
                  </a:lnTo>
                  <a:lnTo>
                    <a:pt x="2139" y="4066"/>
                  </a:lnTo>
                  <a:lnTo>
                    <a:pt x="5010" y="3721"/>
                  </a:lnTo>
                  <a:lnTo>
                    <a:pt x="5994" y="1070"/>
                  </a:lnTo>
                  <a:lnTo>
                    <a:pt x="8734" y="1973"/>
                  </a:lnTo>
                  <a:close/>
                </a:path>
              </a:pathLst>
            </a:custGeom>
            <a:solidFill>
              <a:srgbClr val="FFFC79"/>
            </a:solidFill>
            <a:ln w="254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38100" dist="76200" dir="3250946">
                <a:srgbClr val="000000">
                  <a:alpha val="50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000">
                  <a:solidFill>
                    <a:srgbClr val="FFFFFF"/>
                  </a:solidFill>
                  <a:effectLst>
                    <a:outerShdw sx="100000" sy="100000" kx="0" ky="0" algn="b" rotWithShape="0" blurRad="381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282" name="Shape 282"/>
            <p:cNvSpPr/>
            <p:nvPr/>
          </p:nvSpPr>
          <p:spPr>
            <a:xfrm>
              <a:off x="788168" y="1259433"/>
              <a:ext cx="3592450" cy="19197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algn="l">
                <a:defRPr sz="3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How long to eyeball</a:t>
              </a:r>
            </a:p>
            <a:p>
              <a:pPr marL="1054100" indent="-228600" algn="l">
                <a:buSzPct val="100000"/>
                <a:buChar char="•"/>
                <a:defRPr sz="3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 1 GB?</a:t>
              </a:r>
            </a:p>
            <a:p>
              <a:pPr marL="1054100" indent="-228600" algn="l">
                <a:buSzPct val="100000"/>
                <a:buChar char="•"/>
                <a:defRPr sz="3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 1 TB?</a:t>
              </a:r>
            </a:p>
            <a:p>
              <a:pPr marL="1054100" indent="-228600" algn="l">
                <a:buSzPct val="100000"/>
                <a:buChar char="•"/>
                <a:defRPr sz="3000">
                  <a:latin typeface="+mn-lt"/>
                  <a:ea typeface="+mn-ea"/>
                  <a:cs typeface="+mn-cs"/>
                  <a:sym typeface="Helvetica Neue"/>
                </a:defRPr>
              </a:pPr>
              <a:r>
                <a:t> 1 EB?</a:t>
              </a:r>
            </a:p>
          </p:txBody>
        </p:sp>
      </p:grpSp>
      <p:sp>
        <p:nvSpPr>
          <p:cNvPr id="284" name="Shape 284"/>
          <p:cNvSpPr/>
          <p:nvPr/>
        </p:nvSpPr>
        <p:spPr>
          <a:xfrm>
            <a:off x="7994650" y="7105650"/>
            <a:ext cx="4627761" cy="2448967"/>
          </a:xfrm>
          <a:prstGeom prst="rect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2.7 hrs</a:t>
            </a:r>
          </a:p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112  days</a:t>
            </a:r>
          </a:p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</a:defRPr>
            </a:pPr>
            <a:r>
              <a:t>317000 years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3" grpId="1"/>
      <p:bldP build="whole" bldLvl="1" animBg="1" rev="0" advAuto="0" spid="284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One answer: abstraction</a:t>
            </a:r>
          </a:p>
        </p:txBody>
      </p:sp>
      <p:sp>
        <p:nvSpPr>
          <p:cNvPr id="287" name="Shape 28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if we have too many raw numbers?</a:t>
            </a:r>
          </a:p>
          <a:p>
            <a:pPr lvl="1" marL="849085" indent="-391885"/>
            <a:r>
              <a:t>(0,0) (0,9) (1,8) (1,1) (2,2) (2,7) (3,0)</a:t>
            </a:r>
            <a:br/>
            <a:r>
              <a:t>(3,3) (3,6) (3,9) (4,1) (4,4) (4,5) (4,8)</a:t>
            </a:r>
            <a:br/>
            <a:r>
              <a:t>(5,2) (5,7) (6,3) (6,6) (7,4) (7,5) (8,4)</a:t>
            </a:r>
            <a:br/>
            <a:r>
              <a:t>(9,3) (9,6) (10,2) (10,6) (11,1) (11,3)</a:t>
            </a:r>
            <a:br/>
            <a:r>
              <a:t>(11,6) (12,0) (12,3) (12,6) (13,3) (13,6)</a:t>
            </a:r>
          </a:p>
          <a:p>
            <a:pPr/>
            <a:r>
              <a:t>Need visual summaries!</a:t>
            </a:r>
          </a:p>
          <a:p>
            <a:pPr/>
            <a:r>
              <a:t>Simple example: histograms</a:t>
            </a:r>
          </a:p>
          <a:p>
            <a:pPr lvl="1" marL="849085" indent="-391885"/>
            <a:r>
              <a:rPr i="1"/>
              <a:t>quantise</a:t>
            </a:r>
            <a:r>
              <a:t> value range into set of discrete buckets</a:t>
            </a:r>
          </a:p>
          <a:p>
            <a:pPr lvl="1" marL="849085" indent="-391885"/>
            <a:r>
              <a:t>visualize the buckets</a:t>
            </a:r>
          </a:p>
          <a:p>
            <a:pPr lvl="1" marL="849085" indent="-391885"/>
          </a:p>
          <a:p>
            <a:pPr/>
            <a:r>
              <a:t>As always, choice of visualization is critical</a:t>
            </a:r>
          </a:p>
        </p:txBody>
      </p:sp>
      <p:graphicFrame>
        <p:nvGraphicFramePr>
          <p:cNvPr id="288" name="Chart 288"/>
          <p:cNvGraphicFramePr/>
          <p:nvPr/>
        </p:nvGraphicFramePr>
        <p:xfrm>
          <a:off x="8536737" y="1507964"/>
          <a:ext cx="2914666" cy="2087779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graphicFrame>
        <p:nvGraphicFramePr>
          <p:cNvPr id="289" name="Chart 289"/>
          <p:cNvGraphicFramePr/>
          <p:nvPr/>
        </p:nvGraphicFramePr>
        <p:xfrm>
          <a:off x="8487010" y="4249578"/>
          <a:ext cx="3106171" cy="2097247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3"/>
          </a:graphicData>
        </a:graphic>
      </p:graphicFrame>
      <p:graphicFrame>
        <p:nvGraphicFramePr>
          <p:cNvPr id="290" name="Chart 290"/>
          <p:cNvGraphicFramePr/>
          <p:nvPr/>
        </p:nvGraphicFramePr>
        <p:xfrm>
          <a:off x="8878562" y="6656688"/>
          <a:ext cx="2899048" cy="2404584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4"/>
          </a:graphicData>
        </a:graphic>
      </p:graphicFrame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3"/>
      <p:bldP build="whole" bldLvl="1" animBg="1" rev="0" advAuto="0" spid="288" grpId="1"/>
      <p:bldP build="whole" bldLvl="1" animBg="1" rev="0" advAuto="0" spid="289" grpId="2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0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