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p:nvPr>
            <p:ph type="sldImg"/>
          </p:nvPr>
        </p:nvSpPr>
        <p:spPr>
          <a:xfrm>
            <a:off x="1143000" y="685800"/>
            <a:ext cx="4572000" cy="3429000"/>
          </a:xfrm>
          <a:prstGeom prst="rect">
            <a:avLst/>
          </a:prstGeom>
        </p:spPr>
        <p:txBody>
          <a:bodyPr/>
          <a:lstStyle/>
          <a:p>
            <a:pPr lvl="0"/>
          </a:p>
        </p:txBody>
      </p:sp>
      <p:sp>
        <p:nvSpPr>
          <p:cNvPr id="36" name="Shape 36"/>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Book"/>
        <a:ea typeface="Avenir Book"/>
        <a:cs typeface="Avenir Book"/>
        <a:sym typeface="Avenir Book"/>
      </a:defRPr>
    </a:lvl1pPr>
    <a:lvl2pPr indent="228600" defTabSz="457200">
      <a:lnSpc>
        <a:spcPct val="125000"/>
      </a:lnSpc>
      <a:defRPr sz="2400">
        <a:latin typeface="Avenir Book"/>
        <a:ea typeface="Avenir Book"/>
        <a:cs typeface="Avenir Book"/>
        <a:sym typeface="Avenir Book"/>
      </a:defRPr>
    </a:lvl2pPr>
    <a:lvl3pPr indent="457200" defTabSz="457200">
      <a:lnSpc>
        <a:spcPct val="125000"/>
      </a:lnSpc>
      <a:defRPr sz="2400">
        <a:latin typeface="Avenir Book"/>
        <a:ea typeface="Avenir Book"/>
        <a:cs typeface="Avenir Book"/>
        <a:sym typeface="Avenir Book"/>
      </a:defRPr>
    </a:lvl3pPr>
    <a:lvl4pPr indent="685800" defTabSz="457200">
      <a:lnSpc>
        <a:spcPct val="125000"/>
      </a:lnSpc>
      <a:defRPr sz="2400">
        <a:latin typeface="Avenir Book"/>
        <a:ea typeface="Avenir Book"/>
        <a:cs typeface="Avenir Book"/>
        <a:sym typeface="Avenir Book"/>
      </a:defRPr>
    </a:lvl4pPr>
    <a:lvl5pPr indent="914400" defTabSz="457200">
      <a:lnSpc>
        <a:spcPct val="125000"/>
      </a:lnSpc>
      <a:defRPr sz="2400">
        <a:latin typeface="Avenir Book"/>
        <a:ea typeface="Avenir Book"/>
        <a:cs typeface="Avenir Book"/>
        <a:sym typeface="Avenir Book"/>
      </a:defRPr>
    </a:lvl5pPr>
    <a:lvl6pPr indent="1143000" defTabSz="457200">
      <a:lnSpc>
        <a:spcPct val="125000"/>
      </a:lnSpc>
      <a:defRPr sz="2400">
        <a:latin typeface="Avenir Book"/>
        <a:ea typeface="Avenir Book"/>
        <a:cs typeface="Avenir Book"/>
        <a:sym typeface="Avenir Book"/>
      </a:defRPr>
    </a:lvl6pPr>
    <a:lvl7pPr indent="1371600" defTabSz="457200">
      <a:lnSpc>
        <a:spcPct val="125000"/>
      </a:lnSpc>
      <a:defRPr sz="2400">
        <a:latin typeface="Avenir Book"/>
        <a:ea typeface="Avenir Book"/>
        <a:cs typeface="Avenir Book"/>
        <a:sym typeface="Avenir Book"/>
      </a:defRPr>
    </a:lvl7pPr>
    <a:lvl8pPr indent="1600200" defTabSz="457200">
      <a:lnSpc>
        <a:spcPct val="125000"/>
      </a:lnSpc>
      <a:defRPr sz="2400">
        <a:latin typeface="Avenir Book"/>
        <a:ea typeface="Avenir Book"/>
        <a:cs typeface="Avenir Book"/>
        <a:sym typeface="Avenir Book"/>
      </a:defRPr>
    </a:lvl8pPr>
    <a:lvl9pPr indent="1828800" defTabSz="457200">
      <a:lnSpc>
        <a:spcPct val="125000"/>
      </a:lnSpc>
      <a:defRPr sz="2400">
        <a:latin typeface="Avenir Book"/>
        <a:ea typeface="Avenir Book"/>
        <a:cs typeface="Avenir Book"/>
        <a:sym typeface="Avenir Book"/>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270000" y="1638300"/>
            <a:ext cx="10464800" cy="3302000"/>
          </a:xfrm>
          <a:prstGeom prst="rect">
            <a:avLst/>
          </a:prstGeom>
        </p:spPr>
        <p:txBody>
          <a:bodyPr anchor="b"/>
          <a:lstStyle/>
          <a:p>
            <a:pPr lvl="0">
              <a:defRPr sz="1800"/>
            </a:pPr>
            <a:r>
              <a:rPr sz="8000"/>
              <a:t>Title Text</a:t>
            </a:r>
          </a:p>
        </p:txBody>
      </p:sp>
      <p:sp>
        <p:nvSpPr>
          <p:cNvPr id="6" name="Shape 6"/>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30" name="Shape 30"/>
          <p:cNvSpPr/>
          <p:nvPr>
            <p:ph type="title"/>
          </p:nvPr>
        </p:nvSpPr>
        <p:spPr>
          <a:xfrm>
            <a:off x="1270000" y="1638300"/>
            <a:ext cx="10464800" cy="3302000"/>
          </a:xfrm>
          <a:prstGeom prst="rect">
            <a:avLst/>
          </a:prstGeom>
        </p:spPr>
        <p:txBody>
          <a:bodyPr anchor="b">
            <a:noAutofit/>
          </a:bodyPr>
          <a:lstStyle>
            <a:lvl1pPr>
              <a:defRPr sz="8400">
                <a:latin typeface="Gill Sans"/>
                <a:ea typeface="Gill Sans"/>
                <a:cs typeface="Gill Sans"/>
                <a:sym typeface="Gill Sans"/>
              </a:defRPr>
            </a:lvl1pPr>
          </a:lstStyle>
          <a:p>
            <a:pPr lvl="0">
              <a:defRPr sz="1800"/>
            </a:pPr>
            <a:r>
              <a:rPr sz="8400"/>
              <a:t>Title Text</a:t>
            </a:r>
          </a:p>
        </p:txBody>
      </p:sp>
      <p:sp>
        <p:nvSpPr>
          <p:cNvPr id="31" name="Shape 31"/>
          <p:cNvSpPr/>
          <p:nvPr>
            <p:ph type="body" idx="1"/>
          </p:nvPr>
        </p:nvSpPr>
        <p:spPr>
          <a:xfrm>
            <a:off x="1270000" y="5029200"/>
            <a:ext cx="10464800" cy="1130300"/>
          </a:xfrm>
          <a:prstGeom prst="rect">
            <a:avLst/>
          </a:prstGeom>
        </p:spPr>
        <p:txBody>
          <a:bodyPr anchor="t">
            <a:noAutofit/>
          </a:bodyPr>
          <a:lstStyle>
            <a:lvl1pPr marL="0" indent="0" algn="ctr">
              <a:spcBef>
                <a:spcPts val="0"/>
              </a:spcBef>
              <a:buSzTx/>
              <a:buNone/>
              <a:defRPr>
                <a:latin typeface="Gill Sans"/>
                <a:ea typeface="Gill Sans"/>
                <a:cs typeface="Gill Sans"/>
                <a:sym typeface="Gill Sans"/>
              </a:defRPr>
            </a:lvl1pPr>
            <a:lvl2pPr marL="0" indent="0" algn="ctr">
              <a:spcBef>
                <a:spcPts val="0"/>
              </a:spcBef>
              <a:buSzTx/>
              <a:buNone/>
              <a:defRPr>
                <a:latin typeface="Gill Sans"/>
                <a:ea typeface="Gill Sans"/>
                <a:cs typeface="Gill Sans"/>
                <a:sym typeface="Gill Sans"/>
              </a:defRPr>
            </a:lvl2pPr>
            <a:lvl3pPr marL="0" indent="0" algn="ctr">
              <a:spcBef>
                <a:spcPts val="0"/>
              </a:spcBef>
              <a:buSzTx/>
              <a:buNone/>
              <a:defRPr>
                <a:latin typeface="Gill Sans"/>
                <a:ea typeface="Gill Sans"/>
                <a:cs typeface="Gill Sans"/>
                <a:sym typeface="Gill Sans"/>
              </a:defRPr>
            </a:lvl3pPr>
            <a:lvl4pPr marL="0" indent="0" algn="ctr">
              <a:spcBef>
                <a:spcPts val="0"/>
              </a:spcBef>
              <a:buSzTx/>
              <a:buNone/>
              <a:defRPr>
                <a:latin typeface="Gill Sans"/>
                <a:ea typeface="Gill Sans"/>
                <a:cs typeface="Gill Sans"/>
                <a:sym typeface="Gill Sans"/>
              </a:defRPr>
            </a:lvl4pPr>
            <a:lvl5pPr marL="0" indent="0" algn="ctr">
              <a:spcBef>
                <a:spcPts val="0"/>
              </a:spcBef>
              <a:buSzTx/>
              <a:buNone/>
              <a:defRPr>
                <a:latin typeface="Gill Sans"/>
                <a:ea typeface="Gill Sans"/>
                <a:cs typeface="Gill Sans"/>
                <a:sym typeface="Gill Sans"/>
              </a:defRPr>
            </a:lvl5p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33" name="Shape 33"/>
          <p:cNvSpPr/>
          <p:nvPr>
            <p:ph type="title"/>
          </p:nvPr>
        </p:nvSpPr>
        <p:spPr>
          <a:xfrm>
            <a:off x="1270000" y="254000"/>
            <a:ext cx="10464800" cy="2438400"/>
          </a:xfrm>
          <a:prstGeom prst="rect">
            <a:avLst/>
          </a:prstGeom>
        </p:spPr>
        <p:txBody>
          <a:bodyPr>
            <a:noAutofit/>
          </a:bodyPr>
          <a:lstStyle>
            <a:lvl1pPr>
              <a:defRPr sz="8400">
                <a:latin typeface="Gill Sans"/>
                <a:ea typeface="Gill Sans"/>
                <a:cs typeface="Gill Sans"/>
                <a:sym typeface="Gill Sans"/>
              </a:defRPr>
            </a:lvl1pPr>
          </a:lstStyle>
          <a:p>
            <a:pPr lvl="0">
              <a:defRPr sz="1800"/>
            </a:pPr>
            <a:r>
              <a:rPr sz="8400"/>
              <a:t>Title Text</a:t>
            </a:r>
          </a:p>
        </p:txBody>
      </p:sp>
      <p:sp>
        <p:nvSpPr>
          <p:cNvPr id="34" name="Shape 34"/>
          <p:cNvSpPr/>
          <p:nvPr>
            <p:ph type="body" idx="1"/>
          </p:nvPr>
        </p:nvSpPr>
        <p:spPr>
          <a:xfrm>
            <a:off x="1270000" y="2768600"/>
            <a:ext cx="10464800" cy="5715000"/>
          </a:xfrm>
          <a:prstGeom prst="rect">
            <a:avLst/>
          </a:prstGeom>
        </p:spPr>
        <p:txBody>
          <a:bodyPr>
            <a:noAutofit/>
          </a:bodyPr>
          <a:lstStyle>
            <a:lvl1pPr marL="889000" indent="-571500">
              <a:spcBef>
                <a:spcPts val="2400"/>
              </a:spcBef>
              <a:buSzPct val="171000"/>
              <a:defRPr sz="4200">
                <a:latin typeface="Gill Sans"/>
                <a:ea typeface="Gill Sans"/>
                <a:cs typeface="Gill Sans"/>
                <a:sym typeface="Gill Sans"/>
              </a:defRPr>
            </a:lvl1pPr>
            <a:lvl2pPr marL="1333500" indent="-571500">
              <a:spcBef>
                <a:spcPts val="2400"/>
              </a:spcBef>
              <a:buSzPct val="171000"/>
              <a:defRPr sz="4200">
                <a:latin typeface="Gill Sans"/>
                <a:ea typeface="Gill Sans"/>
                <a:cs typeface="Gill Sans"/>
                <a:sym typeface="Gill Sans"/>
              </a:defRPr>
            </a:lvl2pPr>
            <a:lvl3pPr marL="1778000" indent="-571500">
              <a:spcBef>
                <a:spcPts val="2400"/>
              </a:spcBef>
              <a:buSzPct val="171000"/>
              <a:defRPr sz="4200">
                <a:latin typeface="Gill Sans"/>
                <a:ea typeface="Gill Sans"/>
                <a:cs typeface="Gill Sans"/>
                <a:sym typeface="Gill Sans"/>
              </a:defRPr>
            </a:lvl3pPr>
            <a:lvl4pPr marL="2222500" indent="-571500">
              <a:spcBef>
                <a:spcPts val="2400"/>
              </a:spcBef>
              <a:buSzPct val="171000"/>
              <a:defRPr sz="4200">
                <a:latin typeface="Gill Sans"/>
                <a:ea typeface="Gill Sans"/>
                <a:cs typeface="Gill Sans"/>
                <a:sym typeface="Gill Sans"/>
              </a:defRPr>
            </a:lvl4pPr>
            <a:lvl5pPr marL="2667000" indent="-571500">
              <a:spcBef>
                <a:spcPts val="2400"/>
              </a:spcBef>
              <a:buSzPct val="171000"/>
              <a:defRPr sz="4200">
                <a:latin typeface="Gill Sans"/>
                <a:ea typeface="Gill Sans"/>
                <a:cs typeface="Gill Sans"/>
                <a:sym typeface="Gill Sans"/>
              </a:defRPr>
            </a:lvl5pPr>
          </a:lstStyle>
          <a:p>
            <a:pPr lvl="0">
              <a:defRPr sz="1800"/>
            </a:pPr>
            <a:r>
              <a:rPr sz="4200"/>
              <a:t>Body Level One</a:t>
            </a:r>
            <a:endParaRPr sz="4200"/>
          </a:p>
          <a:p>
            <a:pPr lvl="1">
              <a:defRPr sz="1800"/>
            </a:pPr>
            <a:r>
              <a:rPr sz="4200"/>
              <a:t>Body Level Two</a:t>
            </a:r>
            <a:endParaRPr sz="4200"/>
          </a:p>
          <a:p>
            <a:pPr lvl="2">
              <a:defRPr sz="1800"/>
            </a:pPr>
            <a:r>
              <a:rPr sz="4200"/>
              <a:t>Body Level Three</a:t>
            </a:r>
            <a:endParaRPr sz="4200"/>
          </a:p>
          <a:p>
            <a:pPr lvl="3">
              <a:defRPr sz="1800"/>
            </a:pPr>
            <a:r>
              <a:rPr sz="4200"/>
              <a:t>Body Level Four</a:t>
            </a:r>
            <a:endParaRPr sz="4200"/>
          </a:p>
          <a:p>
            <a:pPr lvl="4">
              <a:defRPr sz="1800"/>
            </a:pPr>
            <a:r>
              <a:rPr sz="4200"/>
              <a:t>Body Level Five</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270000" y="6718300"/>
            <a:ext cx="10464800" cy="1422400"/>
          </a:xfrm>
          <a:prstGeom prst="rect">
            <a:avLst/>
          </a:prstGeom>
        </p:spPr>
        <p:txBody>
          <a:bodyPr anchor="b"/>
          <a:lstStyle/>
          <a:p>
            <a:pPr lvl="0">
              <a:defRPr sz="1800"/>
            </a:pPr>
            <a:r>
              <a:rPr sz="8000"/>
              <a:t>Title Text</a:t>
            </a:r>
          </a:p>
        </p:txBody>
      </p:sp>
      <p:sp>
        <p:nvSpPr>
          <p:cNvPr id="9" name="Shape 9"/>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270000" y="3225800"/>
            <a:ext cx="10464800" cy="3302000"/>
          </a:xfrm>
          <a:prstGeom prst="rect">
            <a:avLst/>
          </a:prstGeom>
        </p:spPr>
        <p:txBody>
          <a:bodyPr/>
          <a:lstStyle/>
          <a:p>
            <a:pPr lvl="0">
              <a:defRPr sz="1800"/>
            </a:pPr>
            <a:r>
              <a:rPr sz="8000"/>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952500" y="635000"/>
            <a:ext cx="5334000" cy="3987800"/>
          </a:xfrm>
          <a:prstGeom prst="rect">
            <a:avLst/>
          </a:prstGeom>
        </p:spPr>
        <p:txBody>
          <a:bodyPr anchor="b"/>
          <a:lstStyle>
            <a:lvl1pPr>
              <a:defRPr sz="6000"/>
            </a:lvl1pPr>
          </a:lstStyle>
          <a:p>
            <a:pPr lvl="0">
              <a:defRPr sz="1800"/>
            </a:pPr>
            <a:r>
              <a:rPr sz="6000"/>
              <a:t>Title Text</a:t>
            </a:r>
          </a:p>
        </p:txBody>
      </p:sp>
      <p:sp>
        <p:nvSpPr>
          <p:cNvPr id="14" name="Shape 14"/>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pPr>
            <a:r>
              <a:rPr sz="8000"/>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pPr>
            <a:r>
              <a:rPr sz="8000"/>
              <a:t>Title Text</a:t>
            </a:r>
          </a:p>
        </p:txBody>
      </p:sp>
      <p:sp>
        <p:nvSpPr>
          <p:cNvPr id="19" name="Shape 19"/>
          <p:cNvSpPr/>
          <p:nvPr>
            <p:ph type="body" idx="1"/>
          </p:nvPr>
        </p:nvSpPr>
        <p:spPr>
          <a:prstGeom prst="rect">
            <a:avLst/>
          </a:prstGeom>
        </p:spPr>
        <p:txBody>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xfrm>
            <a:off x="952500" y="393700"/>
            <a:ext cx="11099800" cy="2159000"/>
          </a:xfrm>
          <a:prstGeom prst="rect">
            <a:avLst/>
          </a:prstGeom>
        </p:spPr>
        <p:txBody>
          <a:bodyPr/>
          <a:lstStyle/>
          <a:p>
            <a:pPr lvl="0">
              <a:defRPr sz="1800"/>
            </a:pPr>
            <a:r>
              <a:rPr sz="8000"/>
              <a:t>Title Text</a:t>
            </a:r>
          </a:p>
        </p:txBody>
      </p:sp>
      <p:sp>
        <p:nvSpPr>
          <p:cNvPr id="22" name="Shape 22"/>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endParaRPr sz="2800"/>
          </a:p>
          <a:p>
            <a:pPr lvl="1">
              <a:defRPr sz="1800"/>
            </a:pPr>
            <a:r>
              <a:rPr sz="2800"/>
              <a:t>Body Level Two</a:t>
            </a:r>
            <a:endParaRPr sz="2800"/>
          </a:p>
          <a:p>
            <a:pPr lvl="2">
              <a:defRPr sz="1800"/>
            </a:pPr>
            <a:r>
              <a:rPr sz="2800"/>
              <a:t>Body Level Three</a:t>
            </a:r>
            <a:endParaRPr sz="2800"/>
          </a:p>
          <a:p>
            <a:pPr lvl="3">
              <a:defRPr sz="1800"/>
            </a:pPr>
            <a:r>
              <a:rPr sz="2800"/>
              <a:t>Body Level Four</a:t>
            </a:r>
            <a:endParaRPr sz="2800"/>
          </a:p>
          <a:p>
            <a:pPr lvl="4">
              <a:defRPr sz="1800"/>
            </a:pPr>
            <a:r>
              <a:rPr sz="2800"/>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952500" y="1270000"/>
            <a:ext cx="11099800" cy="7213600"/>
          </a:xfrm>
          <a:prstGeom prst="rect">
            <a:avLst/>
          </a:prstGeom>
        </p:spPr>
        <p:txBody>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8000"/>
              <a:t>Title 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spd="med" advClick="1"/>
  <p:txStyles>
    <p:title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 name="Shape 38"/>
          <p:cNvSpPr/>
          <p:nvPr/>
        </p:nvSpPr>
        <p:spPr>
          <a:xfrm>
            <a:off x="1433868" y="7516545"/>
            <a:ext cx="5976459" cy="1206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2500">
                <a:latin typeface="Gill Sans"/>
                <a:ea typeface="Gill Sans"/>
                <a:cs typeface="Gill Sans"/>
                <a:sym typeface="Gill Sans"/>
              </a:rPr>
              <a:t>Magnus Myréen</a:t>
            </a:r>
            <a:endParaRPr sz="2500">
              <a:latin typeface="Gill Sans"/>
              <a:ea typeface="Gill Sans"/>
              <a:cs typeface="Gill Sans"/>
              <a:sym typeface="Gill Sans"/>
            </a:endParaRPr>
          </a:p>
          <a:p>
            <a:pPr lvl="0" algn="l">
              <a:defRPr sz="1800"/>
            </a:pPr>
            <a:endParaRPr sz="2500">
              <a:latin typeface="Gill Sans"/>
              <a:ea typeface="Gill Sans"/>
              <a:cs typeface="Gill Sans"/>
              <a:sym typeface="Gill Sans"/>
            </a:endParaRPr>
          </a:p>
          <a:p>
            <a:pPr lvl="0" algn="l">
              <a:defRPr sz="1800"/>
            </a:pPr>
            <a:r>
              <a:rPr sz="2500">
                <a:latin typeface="Gill Sans"/>
                <a:ea typeface="Gill Sans"/>
                <a:cs typeface="Gill Sans"/>
                <a:sym typeface="Gill Sans"/>
              </a:rPr>
              <a:t>Chalmers, läsperiod 1, 2015-2016</a:t>
            </a:r>
          </a:p>
        </p:txBody>
      </p:sp>
      <p:sp>
        <p:nvSpPr>
          <p:cNvPr id="39" name="Shape 39"/>
          <p:cNvSpPr/>
          <p:nvPr>
            <p:ph type="title"/>
          </p:nvPr>
        </p:nvSpPr>
        <p:spPr>
          <a:xfrm>
            <a:off x="1397000" y="495300"/>
            <a:ext cx="10592537" cy="5282126"/>
          </a:xfrm>
          <a:prstGeom prst="rect">
            <a:avLst/>
          </a:prstGeom>
        </p:spPr>
        <p:txBody>
          <a:bodyPr anchor="b">
            <a:noAutofit/>
          </a:bodyPr>
          <a:lstStyle/>
          <a:p>
            <a:pPr lvl="0" algn="l">
              <a:defRPr sz="1800"/>
            </a:pPr>
            <a:endParaRPr sz="4000">
              <a:latin typeface="Gill Sans"/>
              <a:ea typeface="Gill Sans"/>
              <a:cs typeface="Gill Sans"/>
              <a:sym typeface="Gill Sans"/>
            </a:endParaRPr>
          </a:p>
          <a:p>
            <a:pPr lvl="0" algn="l">
              <a:defRPr sz="1800"/>
            </a:pPr>
            <a:r>
              <a:rPr sz="6400">
                <a:latin typeface="Gill Sans Light"/>
                <a:ea typeface="Gill Sans Light"/>
                <a:cs typeface="Gill Sans Light"/>
                <a:sym typeface="Gill Sans Light"/>
              </a:rPr>
              <a:t>Föreläsning 7: </a:t>
            </a:r>
            <a:endParaRPr sz="6400">
              <a:latin typeface="Gill Sans Light"/>
              <a:ea typeface="Gill Sans Light"/>
              <a:cs typeface="Gill Sans Light"/>
              <a:sym typeface="Gill Sans Light"/>
            </a:endParaRPr>
          </a:p>
          <a:p>
            <a:pPr lvl="0" algn="l">
              <a:defRPr sz="1800"/>
            </a:pPr>
            <a:r>
              <a:rPr sz="6400">
                <a:latin typeface="Gill Sans SemiBold"/>
                <a:ea typeface="Gill Sans SemiBold"/>
                <a:cs typeface="Gill Sans SemiBold"/>
                <a:sym typeface="Gill Sans SemiBold"/>
              </a:rPr>
              <a:t>Att skriva egna klasser</a:t>
            </a:r>
          </a:p>
        </p:txBody>
      </p:sp>
      <p:sp>
        <p:nvSpPr>
          <p:cNvPr id="40" name="Shape 40"/>
          <p:cNvSpPr/>
          <p:nvPr/>
        </p:nvSpPr>
        <p:spPr>
          <a:xfrm>
            <a:off x="1427311" y="810815"/>
            <a:ext cx="9074002" cy="127397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pPr>
            <a:r>
              <a:rPr sz="4000">
                <a:latin typeface="Gill Sans"/>
                <a:ea typeface="Gill Sans"/>
                <a:cs typeface="Gill Sans"/>
                <a:sym typeface="Gill Sans"/>
              </a:rPr>
              <a:t>TDA 545: </a:t>
            </a:r>
            <a:r>
              <a:rPr sz="4000">
                <a:latin typeface="Gill Sans Light"/>
                <a:ea typeface="Gill Sans Light"/>
                <a:cs typeface="Gill Sans Light"/>
                <a:sym typeface="Gill Sans Light"/>
              </a:rPr>
              <a:t>Objektorienterad programmering</a:t>
            </a:r>
            <a:endParaRPr sz="4000">
              <a:latin typeface="Gill Sans Light"/>
              <a:ea typeface="Gill Sans Light"/>
              <a:cs typeface="Gill Sans Light"/>
              <a:sym typeface="Gill Sans Light"/>
            </a:endParaRP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7" name="Shape 107"/>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metodsignatur + javadoc = specifikation</a:t>
            </a:r>
          </a:p>
        </p:txBody>
      </p:sp>
      <p:sp>
        <p:nvSpPr>
          <p:cNvPr id="108" name="Shape 108"/>
          <p:cNvSpPr/>
          <p:nvPr/>
        </p:nvSpPr>
        <p:spPr>
          <a:xfrm>
            <a:off x="1012935" y="1936811"/>
            <a:ext cx="6453933" cy="779683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b="1">
                <a:solidFill>
                  <a:srgbClr val="0365C0"/>
                </a:solidFill>
                <a:latin typeface="Consolas"/>
                <a:ea typeface="Consolas"/>
                <a:cs typeface="Consolas"/>
                <a:sym typeface="Consolas"/>
              </a:rPr>
              <a:t>metodsignatur + javadoc = specifikation</a:t>
            </a:r>
            <a:endParaRPr b="1">
              <a:solidFill>
                <a:srgbClr val="0365C0"/>
              </a:solidFill>
              <a:latin typeface="Consolas"/>
              <a:ea typeface="Consolas"/>
              <a:cs typeface="Consolas"/>
              <a:sym typeface="Consolas"/>
            </a:endParaRPr>
          </a:p>
          <a:p>
            <a:pPr lvl="0" algn="l">
              <a:defRPr sz="1800"/>
            </a:pPr>
            <a:r>
              <a:rPr b="1">
                <a:solidFill>
                  <a:srgbClr val="0365C0"/>
                </a:solidFill>
                <a:latin typeface="Consolas"/>
                <a:ea typeface="Consolas"/>
                <a:cs typeface="Consolas"/>
                <a:sym typeface="Consolas"/>
              </a:rPr>
              <a:t>import java.awt.Color;</a:t>
            </a:r>
            <a:endParaRPr b="1">
              <a:solidFill>
                <a:srgbClr val="0365C0"/>
              </a:solidFill>
              <a:latin typeface="Consolas"/>
              <a:ea typeface="Consolas"/>
              <a:cs typeface="Consolas"/>
              <a:sym typeface="Consolas"/>
            </a:endParaRPr>
          </a:p>
          <a:p>
            <a:pPr lvl="0" algn="l">
              <a:defRPr sz="1800"/>
            </a:pPr>
            <a:r>
              <a:rPr b="1">
                <a:solidFill>
                  <a:srgbClr val="C82506"/>
                </a:solidFill>
                <a:latin typeface="Consolas"/>
                <a:ea typeface="Consolas"/>
                <a:cs typeface="Consolas"/>
                <a:sym typeface="Consolas"/>
              </a:rPr>
              <a:t>/**</a:t>
            </a:r>
            <a:endParaRPr b="1">
              <a:solidFill>
                <a:srgbClr val="C82506"/>
              </a:solidFill>
              <a:latin typeface="Consolas"/>
              <a:ea typeface="Consolas"/>
              <a:cs typeface="Consolas"/>
              <a:sym typeface="Consolas"/>
            </a:endParaRPr>
          </a:p>
          <a:p>
            <a:pPr lvl="0" algn="l">
              <a:defRPr sz="1800"/>
            </a:pPr>
            <a:r>
              <a:rPr b="1">
                <a:solidFill>
                  <a:srgbClr val="C82506"/>
                </a:solidFill>
                <a:latin typeface="Consolas"/>
                <a:ea typeface="Consolas"/>
                <a:cs typeface="Consolas"/>
                <a:sym typeface="Consolas"/>
              </a:rPr>
              <a:t>* A class for representing a car.</a:t>
            </a:r>
            <a:endParaRPr b="1">
              <a:solidFill>
                <a:srgbClr val="C82506"/>
              </a:solidFill>
              <a:latin typeface="Consolas"/>
              <a:ea typeface="Consolas"/>
              <a:cs typeface="Consolas"/>
              <a:sym typeface="Consolas"/>
            </a:endParaRPr>
          </a:p>
          <a:p>
            <a:pPr lvl="0" algn="l">
              <a:defRPr sz="1800"/>
            </a:pPr>
            <a:r>
              <a:rPr b="1">
                <a:solidFill>
                  <a:srgbClr val="C82506"/>
                </a:solidFill>
                <a:latin typeface="Consolas"/>
                <a:ea typeface="Consolas"/>
                <a:cs typeface="Consolas"/>
                <a:sym typeface="Consolas"/>
              </a:rPr>
              <a:t>* &lt;p&gt;(Det är skillnad på första raden</a:t>
            </a:r>
            <a:endParaRPr b="1">
              <a:solidFill>
                <a:srgbClr val="C82506"/>
              </a:solidFill>
              <a:latin typeface="Consolas"/>
              <a:ea typeface="Consolas"/>
              <a:cs typeface="Consolas"/>
              <a:sym typeface="Consolas"/>
            </a:endParaRPr>
          </a:p>
          <a:p>
            <a:pPr lvl="0" algn="l">
              <a:defRPr sz="1800"/>
            </a:pPr>
            <a:r>
              <a:rPr b="1">
                <a:solidFill>
                  <a:srgbClr val="C82506"/>
                </a:solidFill>
                <a:latin typeface="Consolas"/>
                <a:ea typeface="Consolas"/>
                <a:cs typeface="Consolas"/>
                <a:sym typeface="Consolas"/>
              </a:rPr>
              <a:t>* och de övriga här</a:t>
            </a:r>
            <a:endParaRPr b="1">
              <a:solidFill>
                <a:srgbClr val="C82506"/>
              </a:solidFill>
              <a:latin typeface="Consolas"/>
              <a:ea typeface="Consolas"/>
              <a:cs typeface="Consolas"/>
              <a:sym typeface="Consolas"/>
            </a:endParaRPr>
          </a:p>
          <a:p>
            <a:pPr lvl="0" algn="l">
              <a:defRPr sz="1800"/>
            </a:pPr>
            <a:r>
              <a:rPr b="1">
                <a:solidFill>
                  <a:srgbClr val="C82506"/>
                </a:solidFill>
                <a:latin typeface="Consolas"/>
                <a:ea typeface="Consolas"/>
                <a:cs typeface="Consolas"/>
                <a:sym typeface="Consolas"/>
              </a:rPr>
              <a:t>* &lt;br&gt;Första raden skall börja på stor</a:t>
            </a:r>
            <a:endParaRPr b="1">
              <a:solidFill>
                <a:srgbClr val="C82506"/>
              </a:solidFill>
              <a:latin typeface="Consolas"/>
              <a:ea typeface="Consolas"/>
              <a:cs typeface="Consolas"/>
              <a:sym typeface="Consolas"/>
            </a:endParaRPr>
          </a:p>
          <a:p>
            <a:pPr lvl="0" algn="l">
              <a:defRPr sz="1800"/>
            </a:pPr>
            <a:r>
              <a:rPr b="1">
                <a:solidFill>
                  <a:srgbClr val="C82506"/>
                </a:solidFill>
                <a:latin typeface="Consolas"/>
                <a:ea typeface="Consolas"/>
                <a:cs typeface="Consolas"/>
                <a:sym typeface="Consolas"/>
              </a:rPr>
              <a:t>* bokstav och avslutas med punkt.)</a:t>
            </a:r>
            <a:endParaRPr b="1">
              <a:solidFill>
                <a:srgbClr val="C82506"/>
              </a:solidFill>
              <a:latin typeface="Consolas"/>
              <a:ea typeface="Consolas"/>
              <a:cs typeface="Consolas"/>
              <a:sym typeface="Consolas"/>
            </a:endParaRPr>
          </a:p>
          <a:p>
            <a:pPr lvl="0" algn="l">
              <a:defRPr sz="1800"/>
            </a:pPr>
            <a:r>
              <a:rPr b="1">
                <a:solidFill>
                  <a:srgbClr val="C82506"/>
                </a:solidFill>
                <a:latin typeface="Consolas"/>
                <a:ea typeface="Consolas"/>
                <a:cs typeface="Consolas"/>
                <a:sym typeface="Consolas"/>
              </a:rPr>
              <a:t>* &lt;br&gt;The state includes car number,</a:t>
            </a:r>
            <a:endParaRPr b="1">
              <a:solidFill>
                <a:srgbClr val="C82506"/>
              </a:solidFill>
              <a:latin typeface="Consolas"/>
              <a:ea typeface="Consolas"/>
              <a:cs typeface="Consolas"/>
              <a:sym typeface="Consolas"/>
            </a:endParaRPr>
          </a:p>
          <a:p>
            <a:pPr lvl="0" algn="l">
              <a:defRPr sz="1800"/>
            </a:pPr>
            <a:r>
              <a:rPr b="1">
                <a:solidFill>
                  <a:srgbClr val="C82506"/>
                </a:solidFill>
                <a:latin typeface="Consolas"/>
                <a:ea typeface="Consolas"/>
                <a:cs typeface="Consolas"/>
                <a:sym typeface="Consolas"/>
              </a:rPr>
              <a:t>* speed and color.</a:t>
            </a:r>
            <a:endParaRPr b="1">
              <a:solidFill>
                <a:srgbClr val="C82506"/>
              </a:solidFill>
              <a:latin typeface="Consolas"/>
              <a:ea typeface="Consolas"/>
              <a:cs typeface="Consolas"/>
              <a:sym typeface="Consolas"/>
            </a:endParaRPr>
          </a:p>
          <a:p>
            <a:pPr lvl="0" algn="l">
              <a:defRPr sz="1800"/>
            </a:pPr>
            <a:r>
              <a:rPr b="1">
                <a:solidFill>
                  <a:srgbClr val="C82506"/>
                </a:solidFill>
                <a:latin typeface="Consolas"/>
                <a:ea typeface="Consolas"/>
                <a:cs typeface="Consolas"/>
                <a:sym typeface="Consolas"/>
              </a:rPr>
              <a:t>* @author Magnus Myreen</a:t>
            </a:r>
            <a:endParaRPr b="1">
              <a:solidFill>
                <a:srgbClr val="C82506"/>
              </a:solidFill>
              <a:latin typeface="Consolas"/>
              <a:ea typeface="Consolas"/>
              <a:cs typeface="Consolas"/>
              <a:sym typeface="Consolas"/>
            </a:endParaRPr>
          </a:p>
          <a:p>
            <a:pPr lvl="0" algn="l">
              <a:defRPr sz="1800"/>
            </a:pPr>
            <a:r>
              <a:rPr b="1">
                <a:solidFill>
                  <a:srgbClr val="C82506"/>
                </a:solidFill>
                <a:latin typeface="Consolas"/>
                <a:ea typeface="Consolas"/>
                <a:cs typeface="Consolas"/>
                <a:sym typeface="Consolas"/>
              </a:rPr>
              <a:t>* @version 1.15126</a:t>
            </a:r>
            <a:endParaRPr b="1">
              <a:solidFill>
                <a:srgbClr val="C82506"/>
              </a:solidFill>
              <a:latin typeface="Consolas"/>
              <a:ea typeface="Consolas"/>
              <a:cs typeface="Consolas"/>
              <a:sym typeface="Consolas"/>
            </a:endParaRPr>
          </a:p>
          <a:p>
            <a:pPr lvl="0" algn="l">
              <a:defRPr sz="1800"/>
            </a:pPr>
            <a:r>
              <a:rPr b="1">
                <a:solidFill>
                  <a:srgbClr val="C82506"/>
                </a:solidFill>
                <a:latin typeface="Consolas"/>
                <a:ea typeface="Consolas"/>
                <a:cs typeface="Consolas"/>
                <a:sym typeface="Consolas"/>
              </a:rPr>
              <a:t>*/</a:t>
            </a:r>
            <a:r>
              <a:rPr b="1">
                <a:solidFill>
                  <a:srgbClr val="0365C0"/>
                </a:solidFill>
                <a:latin typeface="Consolas"/>
                <a:ea typeface="Consolas"/>
                <a:cs typeface="Consolas"/>
                <a:sym typeface="Consolas"/>
              </a:rPr>
              <a:t>//HTML kod funkar i javadoc kommentarer.</a:t>
            </a:r>
            <a:endParaRPr b="1">
              <a:solidFill>
                <a:srgbClr val="0365C0"/>
              </a:solidFill>
              <a:latin typeface="Consolas"/>
              <a:ea typeface="Consolas"/>
              <a:cs typeface="Consolas"/>
              <a:sym typeface="Consolas"/>
            </a:endParaRPr>
          </a:p>
          <a:p>
            <a:pPr lvl="0" algn="l">
              <a:defRPr sz="1800"/>
            </a:pPr>
            <a:r>
              <a:rPr b="1">
                <a:solidFill>
                  <a:srgbClr val="0365C0"/>
                </a:solidFill>
                <a:latin typeface="Consolas"/>
                <a:ea typeface="Consolas"/>
                <a:cs typeface="Consolas"/>
                <a:sym typeface="Consolas"/>
              </a:rPr>
              <a:t>public class Car {</a:t>
            </a:r>
            <a:endParaRPr b="1">
              <a:solidFill>
                <a:srgbClr val="0365C0"/>
              </a:solidFill>
              <a:latin typeface="Consolas"/>
              <a:ea typeface="Consolas"/>
              <a:cs typeface="Consolas"/>
              <a:sym typeface="Consolas"/>
            </a:endParaRPr>
          </a:p>
          <a:p>
            <a:pPr lvl="0" algn="l">
              <a:defRPr sz="1800"/>
            </a:pPr>
            <a:r>
              <a:rPr b="1">
                <a:solidFill>
                  <a:srgbClr val="0365C0"/>
                </a:solidFill>
                <a:latin typeface="Consolas"/>
                <a:ea typeface="Consolas"/>
                <a:cs typeface="Consolas"/>
                <a:sym typeface="Consolas"/>
              </a:rPr>
              <a:t>  public Car () {</a:t>
            </a:r>
            <a:endParaRPr b="1">
              <a:solidFill>
                <a:srgbClr val="0365C0"/>
              </a:solidFill>
              <a:latin typeface="Consolas"/>
              <a:ea typeface="Consolas"/>
              <a:cs typeface="Consolas"/>
              <a:sym typeface="Consolas"/>
            </a:endParaRPr>
          </a:p>
          <a:p>
            <a:pPr lvl="0" algn="l">
              <a:defRPr sz="1800"/>
            </a:pPr>
            <a:r>
              <a:rPr b="1">
                <a:solidFill>
                  <a:srgbClr val="0365C0"/>
                </a:solidFill>
                <a:latin typeface="Consolas"/>
                <a:ea typeface="Consolas"/>
                <a:cs typeface="Consolas"/>
                <a:sym typeface="Consolas"/>
              </a:rPr>
              <a:t>    ; // tomt ännu så länge</a:t>
            </a:r>
            <a:endParaRPr b="1">
              <a:solidFill>
                <a:srgbClr val="0365C0"/>
              </a:solidFill>
              <a:latin typeface="Consolas"/>
              <a:ea typeface="Consolas"/>
              <a:cs typeface="Consolas"/>
              <a:sym typeface="Consolas"/>
            </a:endParaRPr>
          </a:p>
          <a:p>
            <a:pPr lvl="0" algn="l">
              <a:defRPr sz="1800"/>
            </a:pPr>
            <a:r>
              <a:rPr b="1">
                <a:solidFill>
                  <a:srgbClr val="0365C0"/>
                </a:solidFill>
                <a:latin typeface="Consolas"/>
                <a:ea typeface="Consolas"/>
                <a:cs typeface="Consolas"/>
                <a:sym typeface="Consolas"/>
              </a:rPr>
              <a:t>  }</a:t>
            </a:r>
            <a:endParaRPr b="1">
              <a:solidFill>
                <a:srgbClr val="0365C0"/>
              </a:solidFill>
              <a:latin typeface="Consolas"/>
              <a:ea typeface="Consolas"/>
              <a:cs typeface="Consolas"/>
              <a:sym typeface="Consolas"/>
            </a:endParaRPr>
          </a:p>
          <a:p>
            <a:pPr lvl="0" algn="l">
              <a:defRPr sz="1800"/>
            </a:pPr>
            <a:r>
              <a:rPr b="1">
                <a:solidFill>
                  <a:srgbClr val="0365C0"/>
                </a:solidFill>
                <a:latin typeface="Consolas"/>
                <a:ea typeface="Consolas"/>
                <a:cs typeface="Consolas"/>
                <a:sym typeface="Consolas"/>
              </a:rPr>
              <a:t>  public Car (String carNumber) {</a:t>
            </a:r>
            <a:endParaRPr b="1">
              <a:solidFill>
                <a:srgbClr val="0365C0"/>
              </a:solidFill>
              <a:latin typeface="Consolas"/>
              <a:ea typeface="Consolas"/>
              <a:cs typeface="Consolas"/>
              <a:sym typeface="Consolas"/>
            </a:endParaRPr>
          </a:p>
          <a:p>
            <a:pPr lvl="0" algn="l">
              <a:defRPr sz="1800"/>
            </a:pPr>
            <a:r>
              <a:rPr b="1">
                <a:solidFill>
                  <a:srgbClr val="0365C0"/>
                </a:solidFill>
                <a:latin typeface="Consolas"/>
                <a:ea typeface="Consolas"/>
                <a:cs typeface="Consolas"/>
                <a:sym typeface="Consolas"/>
              </a:rPr>
              <a:t>    ; // tomt ännu så länge </a:t>
            </a:r>
            <a:endParaRPr b="1">
              <a:solidFill>
                <a:srgbClr val="0365C0"/>
              </a:solidFill>
              <a:latin typeface="Consolas"/>
              <a:ea typeface="Consolas"/>
              <a:cs typeface="Consolas"/>
              <a:sym typeface="Consolas"/>
            </a:endParaRPr>
          </a:p>
          <a:p>
            <a:pPr lvl="0" algn="l">
              <a:defRPr sz="1800"/>
            </a:pPr>
            <a:r>
              <a:rPr b="1">
                <a:solidFill>
                  <a:srgbClr val="0365C0"/>
                </a:solidFill>
                <a:latin typeface="Consolas"/>
                <a:ea typeface="Consolas"/>
                <a:cs typeface="Consolas"/>
                <a:sym typeface="Consolas"/>
              </a:rPr>
              <a:t>  }</a:t>
            </a:r>
            <a:endParaRPr b="1">
              <a:solidFill>
                <a:srgbClr val="0365C0"/>
              </a:solidFill>
              <a:latin typeface="Consolas"/>
              <a:ea typeface="Consolas"/>
              <a:cs typeface="Consolas"/>
              <a:sym typeface="Consolas"/>
            </a:endParaRPr>
          </a:p>
          <a:p>
            <a:pPr lvl="0" algn="l">
              <a:defRPr sz="1800"/>
            </a:pPr>
            <a:r>
              <a:rPr b="1">
                <a:solidFill>
                  <a:srgbClr val="0365C0"/>
                </a:solidFill>
                <a:latin typeface="Consolas"/>
                <a:ea typeface="Consolas"/>
                <a:cs typeface="Consolas"/>
                <a:sym typeface="Consolas"/>
              </a:rPr>
              <a:t>  // mutators ("setters")</a:t>
            </a:r>
            <a:endParaRPr b="1">
              <a:solidFill>
                <a:srgbClr val="0365C0"/>
              </a:solidFill>
              <a:latin typeface="Consolas"/>
              <a:ea typeface="Consolas"/>
              <a:cs typeface="Consolas"/>
              <a:sym typeface="Consolas"/>
            </a:endParaRPr>
          </a:p>
          <a:p>
            <a:pPr lvl="0" algn="l">
              <a:defRPr sz="1800"/>
            </a:pPr>
            <a:r>
              <a:rPr b="1">
                <a:solidFill>
                  <a:srgbClr val="C82506"/>
                </a:solidFill>
                <a:latin typeface="Consolas"/>
                <a:ea typeface="Consolas"/>
                <a:cs typeface="Consolas"/>
                <a:sym typeface="Consolas"/>
              </a:rPr>
              <a:t>  /**</a:t>
            </a:r>
            <a:endParaRPr b="1">
              <a:solidFill>
                <a:srgbClr val="C82506"/>
              </a:solidFill>
              <a:latin typeface="Consolas"/>
              <a:ea typeface="Consolas"/>
              <a:cs typeface="Consolas"/>
              <a:sym typeface="Consolas"/>
            </a:endParaRPr>
          </a:p>
          <a:p>
            <a:pPr lvl="0" algn="l">
              <a:defRPr sz="1800"/>
            </a:pPr>
            <a:r>
              <a:rPr b="1">
                <a:solidFill>
                  <a:srgbClr val="C82506"/>
                </a:solidFill>
                <a:latin typeface="Consolas"/>
                <a:ea typeface="Consolas"/>
                <a:cs typeface="Consolas"/>
                <a:sym typeface="Consolas"/>
              </a:rPr>
              <a:t>  * Set the speed of the car.</a:t>
            </a:r>
            <a:endParaRPr b="1">
              <a:solidFill>
                <a:srgbClr val="C82506"/>
              </a:solidFill>
              <a:latin typeface="Consolas"/>
              <a:ea typeface="Consolas"/>
              <a:cs typeface="Consolas"/>
              <a:sym typeface="Consolas"/>
            </a:endParaRPr>
          </a:p>
          <a:p>
            <a:pPr lvl="0" algn="l">
              <a:defRPr sz="1800"/>
            </a:pPr>
            <a:r>
              <a:rPr b="1">
                <a:solidFill>
                  <a:srgbClr val="C82506"/>
                </a:solidFill>
                <a:latin typeface="Consolas"/>
                <a:ea typeface="Consolas"/>
                <a:cs typeface="Consolas"/>
                <a:sym typeface="Consolas"/>
              </a:rPr>
              <a:t>  * Checks the speed for reasonable </a:t>
            </a:r>
            <a:endParaRPr b="1">
              <a:solidFill>
                <a:srgbClr val="C82506"/>
              </a:solidFill>
              <a:latin typeface="Consolas"/>
              <a:ea typeface="Consolas"/>
              <a:cs typeface="Consolas"/>
              <a:sym typeface="Consolas"/>
            </a:endParaRPr>
          </a:p>
          <a:p>
            <a:pPr lvl="0" algn="l">
              <a:defRPr sz="1800"/>
            </a:pPr>
            <a:r>
              <a:rPr b="1">
                <a:solidFill>
                  <a:srgbClr val="C82506"/>
                </a:solidFill>
                <a:latin typeface="Consolas"/>
                <a:ea typeface="Consolas"/>
                <a:cs typeface="Consolas"/>
                <a:sym typeface="Consolas"/>
              </a:rPr>
              <a:t>  * values i.e. -40&lt;= speed &lt;= 200 </a:t>
            </a:r>
            <a:endParaRPr b="1">
              <a:solidFill>
                <a:srgbClr val="C82506"/>
              </a:solidFill>
              <a:latin typeface="Consolas"/>
              <a:ea typeface="Consolas"/>
              <a:cs typeface="Consolas"/>
              <a:sym typeface="Consolas"/>
            </a:endParaRPr>
          </a:p>
          <a:p>
            <a:pPr lvl="0" algn="l">
              <a:defRPr sz="1800"/>
            </a:pPr>
            <a:r>
              <a:rPr b="1">
                <a:solidFill>
                  <a:srgbClr val="C82506"/>
                </a:solidFill>
                <a:latin typeface="Consolas"/>
                <a:ea typeface="Consolas"/>
                <a:cs typeface="Consolas"/>
                <a:sym typeface="Consolas"/>
              </a:rPr>
              <a:t>  * @param x the new speed</a:t>
            </a:r>
            <a:endParaRPr b="1">
              <a:solidFill>
                <a:srgbClr val="C82506"/>
              </a:solidFill>
              <a:latin typeface="Consolas"/>
              <a:ea typeface="Consolas"/>
              <a:cs typeface="Consolas"/>
              <a:sym typeface="Consolas"/>
            </a:endParaRPr>
          </a:p>
          <a:p>
            <a:pPr lvl="0" algn="l">
              <a:defRPr sz="1800"/>
            </a:pPr>
            <a:r>
              <a:rPr b="1">
                <a:solidFill>
                  <a:srgbClr val="C82506"/>
                </a:solidFill>
                <a:latin typeface="Consolas"/>
                <a:ea typeface="Consolas"/>
                <a:cs typeface="Consolas"/>
                <a:sym typeface="Consolas"/>
              </a:rPr>
              <a:t>  */</a:t>
            </a:r>
            <a:endParaRPr b="1">
              <a:solidFill>
                <a:srgbClr val="C82506"/>
              </a:solidFill>
              <a:latin typeface="Consolas"/>
              <a:ea typeface="Consolas"/>
              <a:cs typeface="Consolas"/>
              <a:sym typeface="Consolas"/>
            </a:endParaRPr>
          </a:p>
          <a:p>
            <a:pPr lvl="0" algn="l">
              <a:defRPr sz="1800"/>
            </a:pPr>
            <a:r>
              <a:rPr b="1">
                <a:solidFill>
                  <a:srgbClr val="0365C0"/>
                </a:solidFill>
                <a:latin typeface="Consolas"/>
                <a:ea typeface="Consolas"/>
                <a:cs typeface="Consolas"/>
                <a:sym typeface="Consolas"/>
              </a:rPr>
              <a:t>  public void setSpeed (int x) { ; }</a:t>
            </a:r>
            <a:endParaRPr b="1">
              <a:solidFill>
                <a:srgbClr val="0365C0"/>
              </a:solidFill>
              <a:latin typeface="Consolas"/>
              <a:ea typeface="Consolas"/>
              <a:cs typeface="Consolas"/>
              <a:sym typeface="Consolas"/>
            </a:endParaRPr>
          </a:p>
        </p:txBody>
      </p:sp>
      <p:sp>
        <p:nvSpPr>
          <p:cNvPr id="109" name="Shape 109"/>
          <p:cNvSpPr/>
          <p:nvPr/>
        </p:nvSpPr>
        <p:spPr>
          <a:xfrm>
            <a:off x="7489935" y="1936811"/>
            <a:ext cx="10610934" cy="726343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b="1">
                <a:solidFill>
                  <a:srgbClr val="0365C0"/>
                </a:solidFill>
                <a:latin typeface="Consolas"/>
                <a:ea typeface="Consolas"/>
                <a:cs typeface="Consolas"/>
                <a:sym typeface="Consolas"/>
              </a:rPr>
              <a:t>  </a:t>
            </a:r>
            <a:r>
              <a:rPr b="1">
                <a:solidFill>
                  <a:srgbClr val="C82506"/>
                </a:solidFill>
                <a:latin typeface="Consolas"/>
                <a:ea typeface="Consolas"/>
                <a:cs typeface="Consolas"/>
                <a:sym typeface="Consolas"/>
              </a:rPr>
              <a:t>/**</a:t>
            </a:r>
            <a:endParaRPr b="1">
              <a:solidFill>
                <a:srgbClr val="C82506"/>
              </a:solidFill>
              <a:latin typeface="Consolas"/>
              <a:ea typeface="Consolas"/>
              <a:cs typeface="Consolas"/>
              <a:sym typeface="Consolas"/>
            </a:endParaRPr>
          </a:p>
          <a:p>
            <a:pPr lvl="0" algn="l">
              <a:defRPr sz="1800"/>
            </a:pPr>
            <a:r>
              <a:rPr b="1">
                <a:solidFill>
                  <a:srgbClr val="C82506"/>
                </a:solidFill>
                <a:latin typeface="Consolas"/>
                <a:ea typeface="Consolas"/>
                <a:cs typeface="Consolas"/>
                <a:sym typeface="Consolas"/>
              </a:rPr>
              <a:t>  * Set the color of the car.</a:t>
            </a:r>
            <a:endParaRPr b="1">
              <a:solidFill>
                <a:srgbClr val="C82506"/>
              </a:solidFill>
              <a:latin typeface="Consolas"/>
              <a:ea typeface="Consolas"/>
              <a:cs typeface="Consolas"/>
              <a:sym typeface="Consolas"/>
            </a:endParaRPr>
          </a:p>
          <a:p>
            <a:pPr lvl="0" algn="l">
              <a:defRPr sz="1800"/>
            </a:pPr>
            <a:r>
              <a:rPr b="1">
                <a:solidFill>
                  <a:srgbClr val="C82506"/>
                </a:solidFill>
                <a:latin typeface="Consolas"/>
                <a:ea typeface="Consolas"/>
                <a:cs typeface="Consolas"/>
                <a:sym typeface="Consolas"/>
              </a:rPr>
              <a:t>  * @param newColor the new color </a:t>
            </a:r>
            <a:endParaRPr b="1">
              <a:solidFill>
                <a:srgbClr val="C82506"/>
              </a:solidFill>
              <a:latin typeface="Consolas"/>
              <a:ea typeface="Consolas"/>
              <a:cs typeface="Consolas"/>
              <a:sym typeface="Consolas"/>
            </a:endParaRPr>
          </a:p>
          <a:p>
            <a:pPr lvl="0" algn="l">
              <a:defRPr sz="1800"/>
            </a:pPr>
            <a:r>
              <a:rPr b="1">
                <a:solidFill>
                  <a:srgbClr val="C82506"/>
                </a:solidFill>
                <a:latin typeface="Consolas"/>
                <a:ea typeface="Consolas"/>
                <a:cs typeface="Consolas"/>
                <a:sym typeface="Consolas"/>
              </a:rPr>
              <a:t>  */</a:t>
            </a:r>
            <a:endParaRPr b="1">
              <a:solidFill>
                <a:srgbClr val="0365C0"/>
              </a:solidFill>
              <a:latin typeface="Consolas"/>
              <a:ea typeface="Consolas"/>
              <a:cs typeface="Consolas"/>
              <a:sym typeface="Consolas"/>
            </a:endParaRPr>
          </a:p>
          <a:p>
            <a:pPr lvl="0" algn="l">
              <a:defRPr sz="1800"/>
            </a:pPr>
            <a:r>
              <a:rPr b="1">
                <a:solidFill>
                  <a:srgbClr val="0365C0"/>
                </a:solidFill>
                <a:latin typeface="Consolas"/>
                <a:ea typeface="Consolas"/>
                <a:cs typeface="Consolas"/>
                <a:sym typeface="Consolas"/>
              </a:rPr>
              <a:t>  public void setColor (Color newColor) {</a:t>
            </a:r>
            <a:endParaRPr b="1">
              <a:solidFill>
                <a:srgbClr val="0365C0"/>
              </a:solidFill>
              <a:latin typeface="Consolas"/>
              <a:ea typeface="Consolas"/>
              <a:cs typeface="Consolas"/>
              <a:sym typeface="Consolas"/>
            </a:endParaRPr>
          </a:p>
          <a:p>
            <a:pPr lvl="0" algn="l">
              <a:defRPr sz="1800"/>
            </a:pPr>
            <a:r>
              <a:rPr b="1">
                <a:solidFill>
                  <a:srgbClr val="0365C0"/>
                </a:solidFill>
                <a:latin typeface="Consolas"/>
                <a:ea typeface="Consolas"/>
                <a:cs typeface="Consolas"/>
                <a:sym typeface="Consolas"/>
              </a:rPr>
              <a:t>    ; // tomt ännu så länge</a:t>
            </a:r>
            <a:endParaRPr b="1">
              <a:solidFill>
                <a:srgbClr val="0365C0"/>
              </a:solidFill>
              <a:latin typeface="Consolas"/>
              <a:ea typeface="Consolas"/>
              <a:cs typeface="Consolas"/>
              <a:sym typeface="Consolas"/>
            </a:endParaRPr>
          </a:p>
          <a:p>
            <a:pPr lvl="0" algn="l">
              <a:defRPr sz="1800"/>
            </a:pPr>
            <a:r>
              <a:rPr b="1">
                <a:solidFill>
                  <a:srgbClr val="0365C0"/>
                </a:solidFill>
                <a:latin typeface="Consolas"/>
                <a:ea typeface="Consolas"/>
                <a:cs typeface="Consolas"/>
                <a:sym typeface="Consolas"/>
              </a:rPr>
              <a:t>  }</a:t>
            </a:r>
            <a:endParaRPr b="1">
              <a:solidFill>
                <a:srgbClr val="0365C0"/>
              </a:solidFill>
              <a:latin typeface="Consolas"/>
              <a:ea typeface="Consolas"/>
              <a:cs typeface="Consolas"/>
              <a:sym typeface="Consolas"/>
            </a:endParaRPr>
          </a:p>
          <a:p>
            <a:pPr lvl="0" algn="l">
              <a:defRPr sz="1800"/>
            </a:pPr>
            <a:r>
              <a:rPr b="1">
                <a:solidFill>
                  <a:srgbClr val="0365C0"/>
                </a:solidFill>
                <a:latin typeface="Consolas"/>
                <a:ea typeface="Consolas"/>
                <a:cs typeface="Consolas"/>
                <a:sym typeface="Consolas"/>
              </a:rPr>
              <a:t>  // accessors ("getters")</a:t>
            </a:r>
            <a:endParaRPr b="1">
              <a:solidFill>
                <a:srgbClr val="0365C0"/>
              </a:solidFill>
              <a:latin typeface="Consolas"/>
              <a:ea typeface="Consolas"/>
              <a:cs typeface="Consolas"/>
              <a:sym typeface="Consolas"/>
            </a:endParaRPr>
          </a:p>
          <a:p>
            <a:pPr lvl="0" algn="l">
              <a:defRPr sz="1800"/>
            </a:pPr>
            <a:r>
              <a:rPr b="1">
                <a:solidFill>
                  <a:srgbClr val="C82506"/>
                </a:solidFill>
                <a:latin typeface="Consolas"/>
                <a:ea typeface="Consolas"/>
                <a:cs typeface="Consolas"/>
                <a:sym typeface="Consolas"/>
              </a:rPr>
              <a:t>  /**</a:t>
            </a:r>
            <a:endParaRPr b="1">
              <a:solidFill>
                <a:srgbClr val="C82506"/>
              </a:solidFill>
              <a:latin typeface="Consolas"/>
              <a:ea typeface="Consolas"/>
              <a:cs typeface="Consolas"/>
              <a:sym typeface="Consolas"/>
            </a:endParaRPr>
          </a:p>
          <a:p>
            <a:pPr lvl="0" algn="l">
              <a:defRPr sz="1800"/>
            </a:pPr>
            <a:r>
              <a:rPr b="1">
                <a:solidFill>
                  <a:srgbClr val="C82506"/>
                </a:solidFill>
                <a:latin typeface="Consolas"/>
                <a:ea typeface="Consolas"/>
                <a:cs typeface="Consolas"/>
                <a:sym typeface="Consolas"/>
              </a:rPr>
              <a:t>  * Kommentarerna för getters är vanligen</a:t>
            </a:r>
            <a:endParaRPr b="1">
              <a:solidFill>
                <a:srgbClr val="C82506"/>
              </a:solidFill>
              <a:latin typeface="Consolas"/>
              <a:ea typeface="Consolas"/>
              <a:cs typeface="Consolas"/>
              <a:sym typeface="Consolas"/>
            </a:endParaRPr>
          </a:p>
          <a:p>
            <a:pPr lvl="0" algn="l">
              <a:defRPr sz="1800"/>
            </a:pPr>
            <a:r>
              <a:rPr b="1">
                <a:solidFill>
                  <a:srgbClr val="C82506"/>
                </a:solidFill>
                <a:latin typeface="Consolas"/>
                <a:ea typeface="Consolas"/>
                <a:cs typeface="Consolas"/>
                <a:sym typeface="Consolas"/>
              </a:rPr>
              <a:t>  * rätt torftiga....</a:t>
            </a:r>
            <a:endParaRPr b="1">
              <a:solidFill>
                <a:srgbClr val="C82506"/>
              </a:solidFill>
              <a:latin typeface="Consolas"/>
              <a:ea typeface="Consolas"/>
              <a:cs typeface="Consolas"/>
              <a:sym typeface="Consolas"/>
            </a:endParaRPr>
          </a:p>
          <a:p>
            <a:pPr lvl="0" algn="l">
              <a:defRPr sz="1800"/>
            </a:pPr>
            <a:r>
              <a:rPr b="1">
                <a:solidFill>
                  <a:srgbClr val="C82506"/>
                </a:solidFill>
                <a:latin typeface="Consolas"/>
                <a:ea typeface="Consolas"/>
                <a:cs typeface="Consolas"/>
                <a:sym typeface="Consolas"/>
              </a:rPr>
              <a:t>  */</a:t>
            </a:r>
            <a:endParaRPr b="1">
              <a:solidFill>
                <a:srgbClr val="C82506"/>
              </a:solidFill>
              <a:latin typeface="Consolas"/>
              <a:ea typeface="Consolas"/>
              <a:cs typeface="Consolas"/>
              <a:sym typeface="Consolas"/>
            </a:endParaRPr>
          </a:p>
          <a:p>
            <a:pPr lvl="0" algn="l">
              <a:defRPr sz="1800"/>
            </a:pPr>
            <a:r>
              <a:rPr b="1">
                <a:solidFill>
                  <a:srgbClr val="0365C0"/>
                </a:solidFill>
                <a:latin typeface="Consolas"/>
                <a:ea typeface="Consolas"/>
                <a:cs typeface="Consolas"/>
                <a:sym typeface="Consolas"/>
              </a:rPr>
              <a:t>  public Color getColor() { ; }</a:t>
            </a:r>
            <a:endParaRPr b="1">
              <a:solidFill>
                <a:srgbClr val="0365C0"/>
              </a:solidFill>
              <a:latin typeface="Consolas"/>
              <a:ea typeface="Consolas"/>
              <a:cs typeface="Consolas"/>
              <a:sym typeface="Consolas"/>
            </a:endParaRPr>
          </a:p>
          <a:p>
            <a:pPr lvl="0" algn="l">
              <a:defRPr sz="1800"/>
            </a:pPr>
            <a:r>
              <a:rPr b="1">
                <a:solidFill>
                  <a:srgbClr val="0365C0"/>
                </a:solidFill>
                <a:latin typeface="Consolas"/>
                <a:ea typeface="Consolas"/>
                <a:cs typeface="Consolas"/>
                <a:sym typeface="Consolas"/>
              </a:rPr>
              <a:t>  public double getSpeed() { ; }</a:t>
            </a:r>
            <a:endParaRPr b="1">
              <a:solidFill>
                <a:srgbClr val="0365C0"/>
              </a:solidFill>
              <a:latin typeface="Consolas"/>
              <a:ea typeface="Consolas"/>
              <a:cs typeface="Consolas"/>
              <a:sym typeface="Consolas"/>
            </a:endParaRPr>
          </a:p>
          <a:p>
            <a:pPr lvl="0" algn="l">
              <a:defRPr sz="1800"/>
            </a:pPr>
            <a:r>
              <a:rPr b="1">
                <a:solidFill>
                  <a:srgbClr val="0365C0"/>
                </a:solidFill>
                <a:latin typeface="Consolas"/>
                <a:ea typeface="Consolas"/>
                <a:cs typeface="Consolas"/>
                <a:sym typeface="Consolas"/>
              </a:rPr>
              <a:t>  // annat</a:t>
            </a:r>
            <a:endParaRPr b="1">
              <a:solidFill>
                <a:srgbClr val="0365C0"/>
              </a:solidFill>
              <a:latin typeface="Consolas"/>
              <a:ea typeface="Consolas"/>
              <a:cs typeface="Consolas"/>
              <a:sym typeface="Consolas"/>
            </a:endParaRPr>
          </a:p>
          <a:p>
            <a:pPr lvl="0" algn="l">
              <a:defRPr sz="1800"/>
            </a:pPr>
            <a:r>
              <a:rPr b="1">
                <a:solidFill>
                  <a:srgbClr val="0365C0"/>
                </a:solidFill>
                <a:latin typeface="Consolas"/>
                <a:ea typeface="Consolas"/>
                <a:cs typeface="Consolas"/>
                <a:sym typeface="Consolas"/>
              </a:rPr>
              <a:t>  public void refuel(double liters){</a:t>
            </a:r>
            <a:endParaRPr b="1">
              <a:solidFill>
                <a:srgbClr val="0365C0"/>
              </a:solidFill>
              <a:latin typeface="Consolas"/>
              <a:ea typeface="Consolas"/>
              <a:cs typeface="Consolas"/>
              <a:sym typeface="Consolas"/>
            </a:endParaRPr>
          </a:p>
          <a:p>
            <a:pPr lvl="0" algn="l">
              <a:defRPr sz="1800"/>
            </a:pPr>
            <a:r>
              <a:rPr b="1">
                <a:solidFill>
                  <a:srgbClr val="0365C0"/>
                </a:solidFill>
                <a:latin typeface="Consolas"/>
                <a:ea typeface="Consolas"/>
                <a:cs typeface="Consolas"/>
                <a:sym typeface="Consolas"/>
              </a:rPr>
              <a:t>    // tomt ännu så länge </a:t>
            </a:r>
            <a:endParaRPr b="1">
              <a:solidFill>
                <a:srgbClr val="0365C0"/>
              </a:solidFill>
              <a:latin typeface="Consolas"/>
              <a:ea typeface="Consolas"/>
              <a:cs typeface="Consolas"/>
              <a:sym typeface="Consolas"/>
            </a:endParaRPr>
          </a:p>
          <a:p>
            <a:pPr lvl="0" algn="l">
              <a:defRPr sz="1800"/>
            </a:pPr>
            <a:r>
              <a:rPr b="1">
                <a:solidFill>
                  <a:srgbClr val="0365C0"/>
                </a:solidFill>
                <a:latin typeface="Consolas"/>
                <a:ea typeface="Consolas"/>
                <a:cs typeface="Consolas"/>
                <a:sym typeface="Consolas"/>
              </a:rPr>
              <a:t>  }</a:t>
            </a:r>
            <a:endParaRPr b="1">
              <a:solidFill>
                <a:srgbClr val="0365C0"/>
              </a:solidFill>
              <a:latin typeface="Consolas"/>
              <a:ea typeface="Consolas"/>
              <a:cs typeface="Consolas"/>
              <a:sym typeface="Consolas"/>
            </a:endParaRPr>
          </a:p>
          <a:p>
            <a:pPr lvl="0" algn="l">
              <a:defRPr sz="1800"/>
            </a:pPr>
            <a:r>
              <a:rPr b="1">
                <a:solidFill>
                  <a:srgbClr val="C82506"/>
                </a:solidFill>
                <a:latin typeface="Consolas"/>
                <a:ea typeface="Consolas"/>
                <a:cs typeface="Consolas"/>
                <a:sym typeface="Consolas"/>
              </a:rPr>
              <a:t>  /**</a:t>
            </a:r>
            <a:endParaRPr b="1">
              <a:solidFill>
                <a:srgbClr val="C82506"/>
              </a:solidFill>
              <a:latin typeface="Consolas"/>
              <a:ea typeface="Consolas"/>
              <a:cs typeface="Consolas"/>
              <a:sym typeface="Consolas"/>
            </a:endParaRPr>
          </a:p>
          <a:p>
            <a:pPr lvl="0" algn="l">
              <a:defRPr sz="1800"/>
            </a:pPr>
            <a:r>
              <a:rPr b="1">
                <a:solidFill>
                  <a:srgbClr val="C82506"/>
                </a:solidFill>
                <a:latin typeface="Consolas"/>
                <a:ea typeface="Consolas"/>
                <a:cs typeface="Consolas"/>
                <a:sym typeface="Consolas"/>
              </a:rPr>
              <a:t>  * toString är en standard metod som </a:t>
            </a:r>
            <a:endParaRPr b="1">
              <a:solidFill>
                <a:srgbClr val="C82506"/>
              </a:solidFill>
              <a:latin typeface="Consolas"/>
              <a:ea typeface="Consolas"/>
              <a:cs typeface="Consolas"/>
              <a:sym typeface="Consolas"/>
            </a:endParaRPr>
          </a:p>
          <a:p>
            <a:pPr lvl="0" algn="l">
              <a:defRPr sz="1800"/>
            </a:pPr>
            <a:r>
              <a:rPr b="1">
                <a:solidFill>
                  <a:srgbClr val="C82506"/>
                </a:solidFill>
                <a:latin typeface="Consolas"/>
                <a:ea typeface="Consolas"/>
                <a:cs typeface="Consolas"/>
                <a:sym typeface="Consolas"/>
              </a:rPr>
              <a:t>  * man alltid skall skriva</a:t>
            </a:r>
            <a:endParaRPr b="1">
              <a:solidFill>
                <a:srgbClr val="C82506"/>
              </a:solidFill>
              <a:latin typeface="Consolas"/>
              <a:ea typeface="Consolas"/>
              <a:cs typeface="Consolas"/>
              <a:sym typeface="Consolas"/>
            </a:endParaRPr>
          </a:p>
          <a:p>
            <a:pPr lvl="0" algn="l">
              <a:defRPr sz="1800"/>
            </a:pPr>
            <a:r>
              <a:rPr b="1">
                <a:solidFill>
                  <a:srgbClr val="C82506"/>
                </a:solidFill>
                <a:latin typeface="Consolas"/>
                <a:ea typeface="Consolas"/>
                <a:cs typeface="Consolas"/>
                <a:sym typeface="Consolas"/>
              </a:rPr>
              <a:t>  */</a:t>
            </a:r>
            <a:endParaRPr b="1">
              <a:solidFill>
                <a:srgbClr val="C82506"/>
              </a:solidFill>
              <a:latin typeface="Consolas"/>
              <a:ea typeface="Consolas"/>
              <a:cs typeface="Consolas"/>
              <a:sym typeface="Consolas"/>
            </a:endParaRPr>
          </a:p>
          <a:p>
            <a:pPr lvl="0" algn="l">
              <a:defRPr sz="1800"/>
            </a:pPr>
            <a:r>
              <a:rPr b="1">
                <a:solidFill>
                  <a:srgbClr val="0365C0"/>
                </a:solidFill>
                <a:latin typeface="Consolas"/>
                <a:ea typeface="Consolas"/>
                <a:cs typeface="Consolas"/>
                <a:sym typeface="Consolas"/>
              </a:rPr>
              <a:t>  public String toString() {</a:t>
            </a:r>
            <a:endParaRPr b="1">
              <a:solidFill>
                <a:srgbClr val="0365C0"/>
              </a:solidFill>
              <a:latin typeface="Consolas"/>
              <a:ea typeface="Consolas"/>
              <a:cs typeface="Consolas"/>
              <a:sym typeface="Consolas"/>
            </a:endParaRPr>
          </a:p>
          <a:p>
            <a:pPr lvl="0" algn="l">
              <a:defRPr sz="1800"/>
            </a:pPr>
            <a:r>
              <a:rPr b="1">
                <a:solidFill>
                  <a:srgbClr val="0365C0"/>
                </a:solidFill>
                <a:latin typeface="Consolas"/>
                <a:ea typeface="Consolas"/>
                <a:cs typeface="Consolas"/>
                <a:sym typeface="Consolas"/>
              </a:rPr>
              <a:t>     // tomt ännu så länge</a:t>
            </a:r>
            <a:endParaRPr b="1">
              <a:solidFill>
                <a:srgbClr val="0365C0"/>
              </a:solidFill>
              <a:latin typeface="Consolas"/>
              <a:ea typeface="Consolas"/>
              <a:cs typeface="Consolas"/>
              <a:sym typeface="Consolas"/>
            </a:endParaRPr>
          </a:p>
          <a:p>
            <a:pPr lvl="0" algn="l">
              <a:defRPr sz="1800"/>
            </a:pPr>
            <a:r>
              <a:rPr b="1">
                <a:solidFill>
                  <a:srgbClr val="0365C0"/>
                </a:solidFill>
                <a:latin typeface="Consolas"/>
                <a:ea typeface="Consolas"/>
                <a:cs typeface="Consolas"/>
                <a:sym typeface="Consolas"/>
              </a:rPr>
              <a:t>  }</a:t>
            </a:r>
            <a:endParaRPr b="1">
              <a:solidFill>
                <a:srgbClr val="0365C0"/>
              </a:solidFill>
              <a:latin typeface="Consolas"/>
              <a:ea typeface="Consolas"/>
              <a:cs typeface="Consolas"/>
              <a:sym typeface="Consolas"/>
            </a:endParaRPr>
          </a:p>
          <a:p>
            <a:pPr lvl="0" algn="l">
              <a:defRPr sz="1800"/>
            </a:pPr>
            <a:r>
              <a:rPr b="1">
                <a:solidFill>
                  <a:srgbClr val="0365C0"/>
                </a:solidFill>
                <a:latin typeface="Consolas"/>
                <a:ea typeface="Consolas"/>
                <a:cs typeface="Consolas"/>
                <a:sym typeface="Consolas"/>
              </a:rPr>
              <a:t>}</a:t>
            </a:r>
            <a:endParaRPr b="1">
              <a:solidFill>
                <a:srgbClr val="0365C0"/>
              </a:solidFill>
              <a:latin typeface="Consolas"/>
              <a:ea typeface="Consolas"/>
              <a:cs typeface="Consolas"/>
              <a:sym typeface="Consolas"/>
            </a:endParaR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1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8" grpId="1"/>
      <p:bldP build="whole" bldLvl="1" animBg="1" rev="0" advAuto="0" spid="109" grpId="2"/>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Shape 111"/>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javadoc</a:t>
            </a:r>
          </a:p>
        </p:txBody>
      </p:sp>
      <p:sp>
        <p:nvSpPr>
          <p:cNvPr id="112" name="Shape 112"/>
          <p:cNvSpPr/>
          <p:nvPr/>
        </p:nvSpPr>
        <p:spPr>
          <a:xfrm>
            <a:off x="1461669" y="2351774"/>
            <a:ext cx="9383267" cy="648439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b="1" sz="2000">
                <a:solidFill>
                  <a:srgbClr val="C82506"/>
                </a:solidFill>
                <a:latin typeface="Consolas"/>
                <a:ea typeface="Consolas"/>
                <a:cs typeface="Consolas"/>
                <a:sym typeface="Consolas"/>
              </a:rPr>
              <a:t>$ mkdir Car-doc</a:t>
            </a:r>
            <a:endParaRPr b="1" sz="2000">
              <a:solidFill>
                <a:srgbClr val="C82506"/>
              </a:solidFill>
              <a:latin typeface="Consolas"/>
              <a:ea typeface="Consolas"/>
              <a:cs typeface="Consolas"/>
              <a:sym typeface="Consolas"/>
            </a:endParaRPr>
          </a:p>
          <a:p>
            <a:pPr lvl="0" algn="l">
              <a:defRPr sz="1800"/>
            </a:pPr>
            <a:r>
              <a:rPr b="1" sz="2000">
                <a:solidFill>
                  <a:srgbClr val="C82506"/>
                </a:solidFill>
                <a:latin typeface="Consolas"/>
                <a:ea typeface="Consolas"/>
                <a:cs typeface="Consolas"/>
                <a:sym typeface="Consolas"/>
              </a:rPr>
              <a:t>$ cd Car-doc/</a:t>
            </a:r>
            <a:endParaRPr b="1" sz="2000">
              <a:solidFill>
                <a:srgbClr val="C82506"/>
              </a:solidFill>
              <a:latin typeface="Consolas"/>
              <a:ea typeface="Consolas"/>
              <a:cs typeface="Consolas"/>
              <a:sym typeface="Consolas"/>
            </a:endParaRPr>
          </a:p>
          <a:p>
            <a:pPr lvl="0" algn="l">
              <a:defRPr sz="1800"/>
            </a:pPr>
            <a:r>
              <a:rPr b="1" sz="2000">
                <a:solidFill>
                  <a:srgbClr val="C82506"/>
                </a:solidFill>
                <a:latin typeface="Consolas"/>
                <a:ea typeface="Consolas"/>
                <a:cs typeface="Consolas"/>
                <a:sym typeface="Consolas"/>
              </a:rPr>
              <a:t>$ javadoc ../Car.java</a:t>
            </a:r>
            <a:endParaRPr b="1" sz="2000">
              <a:solidFill>
                <a:srgbClr val="C82506"/>
              </a:solidFill>
              <a:latin typeface="Consolas"/>
              <a:ea typeface="Consolas"/>
              <a:cs typeface="Consolas"/>
              <a:sym typeface="Consolas"/>
            </a:endParaRPr>
          </a:p>
          <a:p>
            <a:pPr lvl="0" algn="l">
              <a:defRPr sz="1800"/>
            </a:pPr>
            <a:r>
              <a:rPr b="1" sz="2000">
                <a:solidFill>
                  <a:srgbClr val="53585F"/>
                </a:solidFill>
                <a:latin typeface="Consolas"/>
                <a:ea typeface="Consolas"/>
                <a:cs typeface="Consolas"/>
                <a:sym typeface="Consolas"/>
              </a:rPr>
              <a:t>Loading source file ../Car.java...</a:t>
            </a:r>
            <a:endParaRPr b="1" sz="2000">
              <a:solidFill>
                <a:srgbClr val="53585F"/>
              </a:solidFill>
              <a:latin typeface="Consolas"/>
              <a:ea typeface="Consolas"/>
              <a:cs typeface="Consolas"/>
              <a:sym typeface="Consolas"/>
            </a:endParaRPr>
          </a:p>
          <a:p>
            <a:pPr lvl="0" algn="l">
              <a:defRPr sz="1800"/>
            </a:pPr>
            <a:r>
              <a:rPr b="1" sz="2000">
                <a:solidFill>
                  <a:srgbClr val="53585F"/>
                </a:solidFill>
                <a:latin typeface="Consolas"/>
                <a:ea typeface="Consolas"/>
                <a:cs typeface="Consolas"/>
                <a:sym typeface="Consolas"/>
              </a:rPr>
              <a:t>Constructing Javadoc information...</a:t>
            </a:r>
            <a:endParaRPr b="1" sz="2000">
              <a:solidFill>
                <a:srgbClr val="53585F"/>
              </a:solidFill>
              <a:latin typeface="Consolas"/>
              <a:ea typeface="Consolas"/>
              <a:cs typeface="Consolas"/>
              <a:sym typeface="Consolas"/>
            </a:endParaRPr>
          </a:p>
          <a:p>
            <a:pPr lvl="0" algn="l">
              <a:defRPr sz="1800"/>
            </a:pPr>
            <a:r>
              <a:rPr b="1" sz="2000">
                <a:solidFill>
                  <a:srgbClr val="53585F"/>
                </a:solidFill>
                <a:latin typeface="Consolas"/>
                <a:ea typeface="Consolas"/>
                <a:cs typeface="Consolas"/>
                <a:sym typeface="Consolas"/>
              </a:rPr>
              <a:t>Standard Doclet version 1.7.0_67</a:t>
            </a:r>
            <a:endParaRPr b="1" sz="2000">
              <a:solidFill>
                <a:srgbClr val="53585F"/>
              </a:solidFill>
              <a:latin typeface="Consolas"/>
              <a:ea typeface="Consolas"/>
              <a:cs typeface="Consolas"/>
              <a:sym typeface="Consolas"/>
            </a:endParaRPr>
          </a:p>
          <a:p>
            <a:pPr lvl="0" algn="l">
              <a:defRPr sz="1800"/>
            </a:pPr>
            <a:r>
              <a:rPr b="1" sz="2000">
                <a:solidFill>
                  <a:srgbClr val="53585F"/>
                </a:solidFill>
                <a:latin typeface="Consolas"/>
                <a:ea typeface="Consolas"/>
                <a:cs typeface="Consolas"/>
                <a:sym typeface="Consolas"/>
              </a:rPr>
              <a:t>Building tree for all the packages and classes...</a:t>
            </a:r>
            <a:endParaRPr b="1" sz="2000">
              <a:solidFill>
                <a:srgbClr val="53585F"/>
              </a:solidFill>
              <a:latin typeface="Consolas"/>
              <a:ea typeface="Consolas"/>
              <a:cs typeface="Consolas"/>
              <a:sym typeface="Consolas"/>
            </a:endParaRPr>
          </a:p>
          <a:p>
            <a:pPr lvl="0" algn="l">
              <a:defRPr sz="1800"/>
            </a:pPr>
            <a:r>
              <a:rPr b="1" sz="2000">
                <a:solidFill>
                  <a:srgbClr val="53585F"/>
                </a:solidFill>
                <a:latin typeface="Consolas"/>
                <a:ea typeface="Consolas"/>
                <a:cs typeface="Consolas"/>
                <a:sym typeface="Consolas"/>
              </a:rPr>
              <a:t>Generating /Car.html...</a:t>
            </a:r>
            <a:endParaRPr b="1" sz="2000">
              <a:solidFill>
                <a:srgbClr val="53585F"/>
              </a:solidFill>
              <a:latin typeface="Consolas"/>
              <a:ea typeface="Consolas"/>
              <a:cs typeface="Consolas"/>
              <a:sym typeface="Consolas"/>
            </a:endParaRPr>
          </a:p>
          <a:p>
            <a:pPr lvl="0" algn="l">
              <a:defRPr sz="1800"/>
            </a:pPr>
            <a:r>
              <a:rPr b="1" sz="2000">
                <a:solidFill>
                  <a:srgbClr val="53585F"/>
                </a:solidFill>
                <a:latin typeface="Consolas"/>
                <a:ea typeface="Consolas"/>
                <a:cs typeface="Consolas"/>
                <a:sym typeface="Consolas"/>
              </a:rPr>
              <a:t>Generating /package-frame.html...</a:t>
            </a:r>
            <a:endParaRPr b="1" sz="2000">
              <a:solidFill>
                <a:srgbClr val="53585F"/>
              </a:solidFill>
              <a:latin typeface="Consolas"/>
              <a:ea typeface="Consolas"/>
              <a:cs typeface="Consolas"/>
              <a:sym typeface="Consolas"/>
            </a:endParaRPr>
          </a:p>
          <a:p>
            <a:pPr lvl="0" algn="l">
              <a:defRPr sz="1800"/>
            </a:pPr>
            <a:r>
              <a:rPr b="1" sz="2000">
                <a:solidFill>
                  <a:srgbClr val="53585F"/>
                </a:solidFill>
                <a:latin typeface="Consolas"/>
                <a:ea typeface="Consolas"/>
                <a:cs typeface="Consolas"/>
                <a:sym typeface="Consolas"/>
              </a:rPr>
              <a:t>Generating /package-summary.html...</a:t>
            </a:r>
            <a:endParaRPr b="1" sz="2000">
              <a:solidFill>
                <a:srgbClr val="53585F"/>
              </a:solidFill>
              <a:latin typeface="Consolas"/>
              <a:ea typeface="Consolas"/>
              <a:cs typeface="Consolas"/>
              <a:sym typeface="Consolas"/>
            </a:endParaRPr>
          </a:p>
          <a:p>
            <a:pPr lvl="0" algn="l">
              <a:defRPr sz="1800"/>
            </a:pPr>
            <a:r>
              <a:rPr b="1" sz="2000">
                <a:solidFill>
                  <a:srgbClr val="53585F"/>
                </a:solidFill>
                <a:latin typeface="Consolas"/>
                <a:ea typeface="Consolas"/>
                <a:cs typeface="Consolas"/>
                <a:sym typeface="Consolas"/>
              </a:rPr>
              <a:t>Generating /package-tree.html...</a:t>
            </a:r>
            <a:endParaRPr b="1" sz="2000">
              <a:solidFill>
                <a:srgbClr val="53585F"/>
              </a:solidFill>
              <a:latin typeface="Consolas"/>
              <a:ea typeface="Consolas"/>
              <a:cs typeface="Consolas"/>
              <a:sym typeface="Consolas"/>
            </a:endParaRPr>
          </a:p>
          <a:p>
            <a:pPr lvl="0" algn="l">
              <a:defRPr sz="1800"/>
            </a:pPr>
            <a:r>
              <a:rPr b="1" sz="2000">
                <a:solidFill>
                  <a:srgbClr val="53585F"/>
                </a:solidFill>
                <a:latin typeface="Consolas"/>
                <a:ea typeface="Consolas"/>
                <a:cs typeface="Consolas"/>
                <a:sym typeface="Consolas"/>
              </a:rPr>
              <a:t>Generating /constant-values.html...</a:t>
            </a:r>
            <a:endParaRPr b="1" sz="2000">
              <a:solidFill>
                <a:srgbClr val="53585F"/>
              </a:solidFill>
              <a:latin typeface="Consolas"/>
              <a:ea typeface="Consolas"/>
              <a:cs typeface="Consolas"/>
              <a:sym typeface="Consolas"/>
            </a:endParaRPr>
          </a:p>
          <a:p>
            <a:pPr lvl="0" algn="l">
              <a:defRPr sz="1800"/>
            </a:pPr>
            <a:r>
              <a:rPr b="1" sz="2000">
                <a:solidFill>
                  <a:srgbClr val="53585F"/>
                </a:solidFill>
                <a:latin typeface="Consolas"/>
                <a:ea typeface="Consolas"/>
                <a:cs typeface="Consolas"/>
                <a:sym typeface="Consolas"/>
              </a:rPr>
              <a:t>Building index for all the packages and classes...</a:t>
            </a:r>
            <a:endParaRPr b="1" sz="2000">
              <a:solidFill>
                <a:srgbClr val="53585F"/>
              </a:solidFill>
              <a:latin typeface="Consolas"/>
              <a:ea typeface="Consolas"/>
              <a:cs typeface="Consolas"/>
              <a:sym typeface="Consolas"/>
            </a:endParaRPr>
          </a:p>
          <a:p>
            <a:pPr lvl="0" algn="l">
              <a:defRPr sz="1800"/>
            </a:pPr>
            <a:r>
              <a:rPr b="1" sz="2000">
                <a:solidFill>
                  <a:srgbClr val="53585F"/>
                </a:solidFill>
                <a:latin typeface="Consolas"/>
                <a:ea typeface="Consolas"/>
                <a:cs typeface="Consolas"/>
                <a:sym typeface="Consolas"/>
              </a:rPr>
              <a:t>Generating /overview-tree.html...</a:t>
            </a:r>
            <a:endParaRPr b="1" sz="2000">
              <a:solidFill>
                <a:srgbClr val="53585F"/>
              </a:solidFill>
              <a:latin typeface="Consolas"/>
              <a:ea typeface="Consolas"/>
              <a:cs typeface="Consolas"/>
              <a:sym typeface="Consolas"/>
            </a:endParaRPr>
          </a:p>
          <a:p>
            <a:pPr lvl="0" algn="l">
              <a:defRPr sz="1800"/>
            </a:pPr>
            <a:r>
              <a:rPr b="1" sz="2000">
                <a:solidFill>
                  <a:srgbClr val="53585F"/>
                </a:solidFill>
                <a:latin typeface="Consolas"/>
                <a:ea typeface="Consolas"/>
                <a:cs typeface="Consolas"/>
                <a:sym typeface="Consolas"/>
              </a:rPr>
              <a:t>Generating /index-all.html...</a:t>
            </a:r>
            <a:endParaRPr b="1" sz="2000">
              <a:solidFill>
                <a:srgbClr val="53585F"/>
              </a:solidFill>
              <a:latin typeface="Consolas"/>
              <a:ea typeface="Consolas"/>
              <a:cs typeface="Consolas"/>
              <a:sym typeface="Consolas"/>
            </a:endParaRPr>
          </a:p>
          <a:p>
            <a:pPr lvl="0" algn="l">
              <a:defRPr sz="1800"/>
            </a:pPr>
            <a:r>
              <a:rPr b="1" sz="2000">
                <a:solidFill>
                  <a:srgbClr val="53585F"/>
                </a:solidFill>
                <a:latin typeface="Consolas"/>
                <a:ea typeface="Consolas"/>
                <a:cs typeface="Consolas"/>
                <a:sym typeface="Consolas"/>
              </a:rPr>
              <a:t>Generating /deprecated-list.html...</a:t>
            </a:r>
            <a:endParaRPr b="1" sz="2000">
              <a:solidFill>
                <a:srgbClr val="53585F"/>
              </a:solidFill>
              <a:latin typeface="Consolas"/>
              <a:ea typeface="Consolas"/>
              <a:cs typeface="Consolas"/>
              <a:sym typeface="Consolas"/>
            </a:endParaRPr>
          </a:p>
          <a:p>
            <a:pPr lvl="0" algn="l">
              <a:defRPr sz="1800"/>
            </a:pPr>
            <a:r>
              <a:rPr b="1" sz="2000">
                <a:solidFill>
                  <a:srgbClr val="53585F"/>
                </a:solidFill>
                <a:latin typeface="Consolas"/>
                <a:ea typeface="Consolas"/>
                <a:cs typeface="Consolas"/>
                <a:sym typeface="Consolas"/>
              </a:rPr>
              <a:t>Building index for all classes...</a:t>
            </a:r>
            <a:endParaRPr b="1" sz="2000">
              <a:solidFill>
                <a:srgbClr val="53585F"/>
              </a:solidFill>
              <a:latin typeface="Consolas"/>
              <a:ea typeface="Consolas"/>
              <a:cs typeface="Consolas"/>
              <a:sym typeface="Consolas"/>
            </a:endParaRPr>
          </a:p>
          <a:p>
            <a:pPr lvl="0" algn="l">
              <a:defRPr sz="1800"/>
            </a:pPr>
            <a:r>
              <a:rPr b="1" sz="2000">
                <a:solidFill>
                  <a:srgbClr val="53585F"/>
                </a:solidFill>
                <a:latin typeface="Consolas"/>
                <a:ea typeface="Consolas"/>
                <a:cs typeface="Consolas"/>
                <a:sym typeface="Consolas"/>
              </a:rPr>
              <a:t>Generating /allclasses-frame.html...</a:t>
            </a:r>
            <a:endParaRPr b="1" sz="2000">
              <a:solidFill>
                <a:srgbClr val="53585F"/>
              </a:solidFill>
              <a:latin typeface="Consolas"/>
              <a:ea typeface="Consolas"/>
              <a:cs typeface="Consolas"/>
              <a:sym typeface="Consolas"/>
            </a:endParaRPr>
          </a:p>
          <a:p>
            <a:pPr lvl="0" algn="l">
              <a:defRPr sz="1800"/>
            </a:pPr>
            <a:r>
              <a:rPr b="1" sz="2000">
                <a:solidFill>
                  <a:srgbClr val="53585F"/>
                </a:solidFill>
                <a:latin typeface="Consolas"/>
                <a:ea typeface="Consolas"/>
                <a:cs typeface="Consolas"/>
                <a:sym typeface="Consolas"/>
              </a:rPr>
              <a:t>Generating /allclasses-noframe.html...</a:t>
            </a:r>
            <a:endParaRPr b="1" sz="2000">
              <a:solidFill>
                <a:srgbClr val="53585F"/>
              </a:solidFill>
              <a:latin typeface="Consolas"/>
              <a:ea typeface="Consolas"/>
              <a:cs typeface="Consolas"/>
              <a:sym typeface="Consolas"/>
            </a:endParaRPr>
          </a:p>
          <a:p>
            <a:pPr lvl="0" algn="l">
              <a:defRPr sz="1800"/>
            </a:pPr>
            <a:r>
              <a:rPr b="1" sz="2000">
                <a:solidFill>
                  <a:srgbClr val="53585F"/>
                </a:solidFill>
                <a:latin typeface="Consolas"/>
                <a:ea typeface="Consolas"/>
                <a:cs typeface="Consolas"/>
                <a:sym typeface="Consolas"/>
              </a:rPr>
              <a:t>Generating /index.html...</a:t>
            </a:r>
            <a:endParaRPr b="1" sz="2000">
              <a:solidFill>
                <a:srgbClr val="53585F"/>
              </a:solidFill>
              <a:latin typeface="Consolas"/>
              <a:ea typeface="Consolas"/>
              <a:cs typeface="Consolas"/>
              <a:sym typeface="Consolas"/>
            </a:endParaRPr>
          </a:p>
          <a:p>
            <a:pPr lvl="0" algn="l">
              <a:defRPr sz="1800"/>
            </a:pPr>
            <a:r>
              <a:rPr b="1" sz="2000">
                <a:solidFill>
                  <a:srgbClr val="53585F"/>
                </a:solidFill>
                <a:latin typeface="Consolas"/>
                <a:ea typeface="Consolas"/>
                <a:cs typeface="Consolas"/>
                <a:sym typeface="Consolas"/>
              </a:rPr>
              <a:t>Generating /help-doc.html...</a:t>
            </a:r>
            <a:endParaRPr b="1" sz="2000">
              <a:solidFill>
                <a:srgbClr val="53585F"/>
              </a:solidFill>
              <a:latin typeface="Consolas"/>
              <a:ea typeface="Consolas"/>
              <a:cs typeface="Consolas"/>
              <a:sym typeface="Consolas"/>
            </a:endParaR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2"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vad gjorde javadoc?</a:t>
            </a:r>
          </a:p>
        </p:txBody>
      </p:sp>
      <p:sp>
        <p:nvSpPr>
          <p:cNvPr id="115" name="Shape 115"/>
          <p:cNvSpPr/>
          <p:nvPr/>
        </p:nvSpPr>
        <p:spPr>
          <a:xfrm>
            <a:off x="1461669" y="2351774"/>
            <a:ext cx="11129252" cy="590019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b="1" sz="2000">
                <a:solidFill>
                  <a:srgbClr val="C82506"/>
                </a:solidFill>
                <a:latin typeface="Consolas"/>
                <a:ea typeface="Consolas"/>
                <a:cs typeface="Consolas"/>
                <a:sym typeface="Consolas"/>
              </a:rPr>
              <a:t>$ ls -la</a:t>
            </a:r>
            <a:endParaRPr b="1" sz="2000">
              <a:solidFill>
                <a:srgbClr val="C82506"/>
              </a:solidFill>
              <a:latin typeface="Consolas"/>
              <a:ea typeface="Consolas"/>
              <a:cs typeface="Consolas"/>
              <a:sym typeface="Consolas"/>
            </a:endParaRPr>
          </a:p>
          <a:p>
            <a:pPr lvl="0" algn="l">
              <a:defRPr sz="1800"/>
            </a:pPr>
            <a:r>
              <a:rPr b="1" sz="2000">
                <a:solidFill>
                  <a:srgbClr val="53585F"/>
                </a:solidFill>
                <a:latin typeface="Consolas"/>
                <a:ea typeface="Consolas"/>
                <a:cs typeface="Consolas"/>
                <a:sym typeface="Consolas"/>
              </a:rPr>
              <a:t>total 160</a:t>
            </a:r>
            <a:endParaRPr b="1" sz="2000">
              <a:solidFill>
                <a:srgbClr val="53585F"/>
              </a:solidFill>
              <a:latin typeface="Consolas"/>
              <a:ea typeface="Consolas"/>
              <a:cs typeface="Consolas"/>
              <a:sym typeface="Consolas"/>
            </a:endParaRPr>
          </a:p>
          <a:p>
            <a:pPr lvl="0" algn="l">
              <a:defRPr sz="1800"/>
            </a:pPr>
            <a:r>
              <a:rPr b="1" sz="2000">
                <a:solidFill>
                  <a:srgbClr val="53585F"/>
                </a:solidFill>
                <a:latin typeface="Consolas"/>
                <a:ea typeface="Consolas"/>
                <a:cs typeface="Consolas"/>
                <a:sym typeface="Consolas"/>
              </a:rPr>
              <a:t>drwxr-xr-x  17 mom22  staff    578 17 Sep 10:05 .</a:t>
            </a:r>
            <a:endParaRPr b="1" sz="2000">
              <a:solidFill>
                <a:srgbClr val="53585F"/>
              </a:solidFill>
              <a:latin typeface="Consolas"/>
              <a:ea typeface="Consolas"/>
              <a:cs typeface="Consolas"/>
              <a:sym typeface="Consolas"/>
            </a:endParaRPr>
          </a:p>
          <a:p>
            <a:pPr lvl="0" algn="l">
              <a:defRPr sz="1800"/>
            </a:pPr>
            <a:r>
              <a:rPr b="1" sz="2000">
                <a:solidFill>
                  <a:srgbClr val="53585F"/>
                </a:solidFill>
                <a:latin typeface="Consolas"/>
                <a:ea typeface="Consolas"/>
                <a:cs typeface="Consolas"/>
                <a:sym typeface="Consolas"/>
              </a:rPr>
              <a:t>drwxr-xr-x  29 mom22  staff    986 17 Sep 10:05 ..</a:t>
            </a:r>
            <a:endParaRPr b="1" sz="2000">
              <a:solidFill>
                <a:srgbClr val="53585F"/>
              </a:solidFill>
              <a:latin typeface="Consolas"/>
              <a:ea typeface="Consolas"/>
              <a:cs typeface="Consolas"/>
              <a:sym typeface="Consolas"/>
            </a:endParaRPr>
          </a:p>
          <a:p>
            <a:pPr lvl="0" algn="l">
              <a:defRPr sz="1800"/>
            </a:pPr>
            <a:r>
              <a:rPr b="1" sz="2000">
                <a:solidFill>
                  <a:srgbClr val="53585F"/>
                </a:solidFill>
                <a:latin typeface="Consolas"/>
                <a:ea typeface="Consolas"/>
                <a:cs typeface="Consolas"/>
                <a:sym typeface="Consolas"/>
              </a:rPr>
              <a:t>-rw-r--r--   1 mom22  staff  10297 17 Sep 10:05 Car.html</a:t>
            </a:r>
            <a:endParaRPr b="1" sz="2000">
              <a:solidFill>
                <a:srgbClr val="53585F"/>
              </a:solidFill>
              <a:latin typeface="Consolas"/>
              <a:ea typeface="Consolas"/>
              <a:cs typeface="Consolas"/>
              <a:sym typeface="Consolas"/>
            </a:endParaRPr>
          </a:p>
          <a:p>
            <a:pPr lvl="0" algn="l">
              <a:defRPr sz="1800"/>
            </a:pPr>
            <a:r>
              <a:rPr b="1" sz="2000">
                <a:solidFill>
                  <a:srgbClr val="53585F"/>
                </a:solidFill>
                <a:latin typeface="Consolas"/>
                <a:ea typeface="Consolas"/>
                <a:cs typeface="Consolas"/>
                <a:sym typeface="Consolas"/>
              </a:rPr>
              <a:t>-rw-r--r--   1 mom22  staff    569 17 Sep 10:05 allclasses-frame.html</a:t>
            </a:r>
            <a:endParaRPr b="1" sz="2000">
              <a:solidFill>
                <a:srgbClr val="53585F"/>
              </a:solidFill>
              <a:latin typeface="Consolas"/>
              <a:ea typeface="Consolas"/>
              <a:cs typeface="Consolas"/>
              <a:sym typeface="Consolas"/>
            </a:endParaRPr>
          </a:p>
          <a:p>
            <a:pPr lvl="0" algn="l">
              <a:defRPr sz="1800"/>
            </a:pPr>
            <a:r>
              <a:rPr b="1" sz="2000">
                <a:solidFill>
                  <a:srgbClr val="53585F"/>
                </a:solidFill>
                <a:latin typeface="Consolas"/>
                <a:ea typeface="Consolas"/>
                <a:cs typeface="Consolas"/>
                <a:sym typeface="Consolas"/>
              </a:rPr>
              <a:t>-rw-r--r--   1 mom22  staff    549 17 Sep 10:05 allclasses-noframe.html</a:t>
            </a:r>
            <a:endParaRPr b="1" sz="2000">
              <a:solidFill>
                <a:srgbClr val="53585F"/>
              </a:solidFill>
              <a:latin typeface="Consolas"/>
              <a:ea typeface="Consolas"/>
              <a:cs typeface="Consolas"/>
              <a:sym typeface="Consolas"/>
            </a:endParaRPr>
          </a:p>
          <a:p>
            <a:pPr lvl="0" algn="l">
              <a:defRPr sz="1800"/>
            </a:pPr>
            <a:r>
              <a:rPr b="1" sz="2000">
                <a:solidFill>
                  <a:srgbClr val="53585F"/>
                </a:solidFill>
                <a:latin typeface="Consolas"/>
                <a:ea typeface="Consolas"/>
                <a:cs typeface="Consolas"/>
                <a:sym typeface="Consolas"/>
              </a:rPr>
              <a:t>-rw-r--r--   1 mom22  staff   3287 17 Sep 10:05 constant-values.html</a:t>
            </a:r>
            <a:endParaRPr b="1" sz="2000">
              <a:solidFill>
                <a:srgbClr val="53585F"/>
              </a:solidFill>
              <a:latin typeface="Consolas"/>
              <a:ea typeface="Consolas"/>
              <a:cs typeface="Consolas"/>
              <a:sym typeface="Consolas"/>
            </a:endParaRPr>
          </a:p>
          <a:p>
            <a:pPr lvl="0" algn="l">
              <a:defRPr sz="1800"/>
            </a:pPr>
            <a:r>
              <a:rPr b="1" sz="2000">
                <a:solidFill>
                  <a:srgbClr val="53585F"/>
                </a:solidFill>
                <a:latin typeface="Consolas"/>
                <a:ea typeface="Consolas"/>
                <a:cs typeface="Consolas"/>
                <a:sym typeface="Consolas"/>
              </a:rPr>
              <a:t>-rw-r--r--   1 mom22  staff   3237 17 Sep 10:05 deprecated-list.html</a:t>
            </a:r>
            <a:endParaRPr b="1" sz="2000">
              <a:solidFill>
                <a:srgbClr val="53585F"/>
              </a:solidFill>
              <a:latin typeface="Consolas"/>
              <a:ea typeface="Consolas"/>
              <a:cs typeface="Consolas"/>
              <a:sym typeface="Consolas"/>
            </a:endParaRPr>
          </a:p>
          <a:p>
            <a:pPr lvl="0" algn="l">
              <a:defRPr sz="1800"/>
            </a:pPr>
            <a:r>
              <a:rPr b="1" sz="2000">
                <a:solidFill>
                  <a:srgbClr val="53585F"/>
                </a:solidFill>
                <a:latin typeface="Consolas"/>
                <a:ea typeface="Consolas"/>
                <a:cs typeface="Consolas"/>
                <a:sym typeface="Consolas"/>
              </a:rPr>
              <a:t>-rw-r--r--   1 mom22  staff   7643 17 Sep 10:05 help-doc.html</a:t>
            </a:r>
            <a:endParaRPr b="1" sz="2000">
              <a:solidFill>
                <a:srgbClr val="53585F"/>
              </a:solidFill>
              <a:latin typeface="Consolas"/>
              <a:ea typeface="Consolas"/>
              <a:cs typeface="Consolas"/>
              <a:sym typeface="Consolas"/>
            </a:endParaRPr>
          </a:p>
          <a:p>
            <a:pPr lvl="0" algn="l">
              <a:defRPr sz="1800"/>
            </a:pPr>
            <a:r>
              <a:rPr b="1" sz="2000">
                <a:solidFill>
                  <a:srgbClr val="53585F"/>
                </a:solidFill>
                <a:latin typeface="Consolas"/>
                <a:ea typeface="Consolas"/>
                <a:cs typeface="Consolas"/>
                <a:sym typeface="Consolas"/>
              </a:rPr>
              <a:t>-rw-r--r--   1 mom22  staff   5709 17 Sep 10:05 index-all.html</a:t>
            </a:r>
            <a:endParaRPr b="1" sz="2000">
              <a:solidFill>
                <a:srgbClr val="53585F"/>
              </a:solidFill>
              <a:latin typeface="Consolas"/>
              <a:ea typeface="Consolas"/>
              <a:cs typeface="Consolas"/>
              <a:sym typeface="Consolas"/>
            </a:endParaRPr>
          </a:p>
          <a:p>
            <a:pPr lvl="0" algn="l">
              <a:defRPr sz="1800"/>
            </a:pPr>
            <a:r>
              <a:rPr b="1" sz="2000">
                <a:solidFill>
                  <a:srgbClr val="53585F"/>
                </a:solidFill>
                <a:latin typeface="Consolas"/>
                <a:ea typeface="Consolas"/>
                <a:cs typeface="Consolas"/>
                <a:sym typeface="Consolas"/>
              </a:rPr>
              <a:t>-rw-r--r--   1 mom22  staff   2664 17 Sep 10:05 index.html</a:t>
            </a:r>
            <a:endParaRPr b="1" sz="2000">
              <a:solidFill>
                <a:srgbClr val="53585F"/>
              </a:solidFill>
              <a:latin typeface="Consolas"/>
              <a:ea typeface="Consolas"/>
              <a:cs typeface="Consolas"/>
              <a:sym typeface="Consolas"/>
            </a:endParaRPr>
          </a:p>
          <a:p>
            <a:pPr lvl="0" algn="l">
              <a:defRPr sz="1800"/>
            </a:pPr>
            <a:r>
              <a:rPr b="1" sz="2000">
                <a:solidFill>
                  <a:srgbClr val="53585F"/>
                </a:solidFill>
                <a:latin typeface="Consolas"/>
                <a:ea typeface="Consolas"/>
                <a:cs typeface="Consolas"/>
                <a:sym typeface="Consolas"/>
              </a:rPr>
              <a:t>-rw-r--r--   1 mom22  staff   3448 17 Sep 10:05 overview-tree.html</a:t>
            </a:r>
            <a:endParaRPr b="1" sz="2000">
              <a:solidFill>
                <a:srgbClr val="53585F"/>
              </a:solidFill>
              <a:latin typeface="Consolas"/>
              <a:ea typeface="Consolas"/>
              <a:cs typeface="Consolas"/>
              <a:sym typeface="Consolas"/>
            </a:endParaRPr>
          </a:p>
          <a:p>
            <a:pPr lvl="0" algn="l">
              <a:defRPr sz="1800"/>
            </a:pPr>
            <a:r>
              <a:rPr b="1" sz="2000">
                <a:solidFill>
                  <a:srgbClr val="53585F"/>
                </a:solidFill>
                <a:latin typeface="Consolas"/>
                <a:ea typeface="Consolas"/>
                <a:cs typeface="Consolas"/>
                <a:sym typeface="Consolas"/>
              </a:rPr>
              <a:t>-rw-r--r--   1 mom22  staff    689 17 Sep 10:05 package-frame.html</a:t>
            </a:r>
            <a:endParaRPr b="1" sz="2000">
              <a:solidFill>
                <a:srgbClr val="53585F"/>
              </a:solidFill>
              <a:latin typeface="Consolas"/>
              <a:ea typeface="Consolas"/>
              <a:cs typeface="Consolas"/>
              <a:sym typeface="Consolas"/>
            </a:endParaRPr>
          </a:p>
          <a:p>
            <a:pPr lvl="0" algn="l">
              <a:defRPr sz="1800"/>
            </a:pPr>
            <a:r>
              <a:rPr b="1" sz="2000">
                <a:solidFill>
                  <a:srgbClr val="53585F"/>
                </a:solidFill>
                <a:latin typeface="Consolas"/>
                <a:ea typeface="Consolas"/>
                <a:cs typeface="Consolas"/>
                <a:sym typeface="Consolas"/>
              </a:rPr>
              <a:t>-rw-r--r--   1 mom22  staff      1 17 Sep 10:05 package-list</a:t>
            </a:r>
            <a:endParaRPr b="1" sz="2000">
              <a:solidFill>
                <a:srgbClr val="53585F"/>
              </a:solidFill>
              <a:latin typeface="Consolas"/>
              <a:ea typeface="Consolas"/>
              <a:cs typeface="Consolas"/>
              <a:sym typeface="Consolas"/>
            </a:endParaRPr>
          </a:p>
          <a:p>
            <a:pPr lvl="0" algn="l">
              <a:defRPr sz="1800"/>
            </a:pPr>
            <a:r>
              <a:rPr b="1" sz="2000">
                <a:solidFill>
                  <a:srgbClr val="53585F"/>
                </a:solidFill>
                <a:latin typeface="Consolas"/>
                <a:ea typeface="Consolas"/>
                <a:cs typeface="Consolas"/>
                <a:sym typeface="Consolas"/>
              </a:rPr>
              <a:t>-rw-r--r--   1 mom22  staff   3711 17 Sep 10:05 package-summary.html</a:t>
            </a:r>
            <a:endParaRPr b="1" sz="2000">
              <a:solidFill>
                <a:srgbClr val="53585F"/>
              </a:solidFill>
              <a:latin typeface="Consolas"/>
              <a:ea typeface="Consolas"/>
              <a:cs typeface="Consolas"/>
              <a:sym typeface="Consolas"/>
            </a:endParaRPr>
          </a:p>
          <a:p>
            <a:pPr lvl="0" algn="l">
              <a:defRPr sz="1800"/>
            </a:pPr>
            <a:r>
              <a:rPr b="1" sz="2000">
                <a:solidFill>
                  <a:srgbClr val="53585F"/>
                </a:solidFill>
                <a:latin typeface="Consolas"/>
                <a:ea typeface="Consolas"/>
                <a:cs typeface="Consolas"/>
                <a:sym typeface="Consolas"/>
              </a:rPr>
              <a:t>-rw-r--r--   1 mom22  staff   3457 17 Sep 10:05 package-tree.html</a:t>
            </a:r>
            <a:endParaRPr b="1" sz="2000">
              <a:solidFill>
                <a:srgbClr val="53585F"/>
              </a:solidFill>
              <a:latin typeface="Consolas"/>
              <a:ea typeface="Consolas"/>
              <a:cs typeface="Consolas"/>
              <a:sym typeface="Consolas"/>
            </a:endParaRPr>
          </a:p>
          <a:p>
            <a:pPr lvl="0" algn="l">
              <a:defRPr sz="1800"/>
            </a:pPr>
            <a:r>
              <a:rPr b="1" sz="2000">
                <a:solidFill>
                  <a:srgbClr val="53585F"/>
                </a:solidFill>
                <a:latin typeface="Consolas"/>
                <a:ea typeface="Consolas"/>
                <a:cs typeface="Consolas"/>
                <a:sym typeface="Consolas"/>
              </a:rPr>
              <a:t>drwxr-xr-x   6 mom22  staff    204 17 Sep 10:05 resources</a:t>
            </a:r>
            <a:endParaRPr b="1" sz="2000">
              <a:solidFill>
                <a:srgbClr val="53585F"/>
              </a:solidFill>
              <a:latin typeface="Consolas"/>
              <a:ea typeface="Consolas"/>
              <a:cs typeface="Consolas"/>
              <a:sym typeface="Consolas"/>
            </a:endParaRPr>
          </a:p>
          <a:p>
            <a:pPr lvl="0" algn="l">
              <a:defRPr sz="1800"/>
            </a:pPr>
            <a:r>
              <a:rPr b="1" sz="2000">
                <a:solidFill>
                  <a:srgbClr val="53585F"/>
                </a:solidFill>
                <a:latin typeface="Consolas"/>
                <a:ea typeface="Consolas"/>
                <a:cs typeface="Consolas"/>
                <a:sym typeface="Consolas"/>
              </a:rPr>
              <a:t>-rw-r--r--   1 mom22  staff  11139 17 Sep 10:05 stylesheet.css</a:t>
            </a:r>
            <a:endParaRPr b="1" sz="2000">
              <a:solidFill>
                <a:srgbClr val="53585F"/>
              </a:solidFill>
              <a:latin typeface="Consolas"/>
              <a:ea typeface="Consolas"/>
              <a:cs typeface="Consolas"/>
              <a:sym typeface="Consolas"/>
            </a:endParaRPr>
          </a:p>
          <a:p>
            <a:pPr lvl="0" algn="l">
              <a:defRPr sz="1800"/>
            </a:pPr>
            <a:r>
              <a:rPr b="1" sz="2000">
                <a:solidFill>
                  <a:srgbClr val="C82506"/>
                </a:solidFill>
                <a:latin typeface="Consolas"/>
                <a:ea typeface="Consolas"/>
                <a:cs typeface="Consolas"/>
                <a:sym typeface="Consolas"/>
              </a:rPr>
              <a:t>$ open index.html</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5"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7" name="Shape 117"/>
          <p:cNvSpPr/>
          <p:nvPr/>
        </p:nvSpPr>
        <p:spPr>
          <a:xfrm>
            <a:off x="63500" y="-444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Resultatet</a:t>
            </a:r>
          </a:p>
        </p:txBody>
      </p:sp>
      <p:pic>
        <p:nvPicPr>
          <p:cNvPr id="118" name="Screen Shot 2014-09-17 at 10.09.22.png"/>
          <p:cNvPicPr/>
          <p:nvPr/>
        </p:nvPicPr>
        <p:blipFill>
          <a:blip r:embed="rId2">
            <a:extLst/>
          </a:blip>
          <a:stretch>
            <a:fillRect/>
          </a:stretch>
        </p:blipFill>
        <p:spPr>
          <a:xfrm>
            <a:off x="853046" y="1330559"/>
            <a:ext cx="11489326" cy="9503335"/>
          </a:xfrm>
          <a:prstGeom prst="rect">
            <a:avLst/>
          </a:prstGeom>
          <a:ln w="25400">
            <a:solidFill>
              <a:srgbClr val="53585F"/>
            </a:solidFill>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nvSpPr>
        <p:spPr>
          <a:xfrm>
            <a:off x="63500" y="-444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Resultatet</a:t>
            </a:r>
          </a:p>
        </p:txBody>
      </p:sp>
      <p:pic>
        <p:nvPicPr>
          <p:cNvPr id="121" name="Screen Shot 2014-09-17 at 10.09.42.png"/>
          <p:cNvPicPr/>
          <p:nvPr/>
        </p:nvPicPr>
        <p:blipFill>
          <a:blip r:embed="rId2">
            <a:extLst/>
          </a:blip>
          <a:stretch>
            <a:fillRect/>
          </a:stretch>
        </p:blipFill>
        <p:spPr>
          <a:xfrm>
            <a:off x="615567" y="1341239"/>
            <a:ext cx="11773667" cy="9753601"/>
          </a:xfrm>
          <a:prstGeom prst="rect">
            <a:avLst/>
          </a:prstGeom>
          <a:ln w="25400">
            <a:solidFill>
              <a:srgbClr val="53585F"/>
            </a:solidFill>
            <a:miter lim="400000"/>
          </a:ln>
        </p:spPr>
      </p:pic>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nvSpPr>
        <p:spPr>
          <a:xfrm>
            <a:off x="63500" y="-444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Resultatet</a:t>
            </a:r>
          </a:p>
        </p:txBody>
      </p:sp>
      <p:pic>
        <p:nvPicPr>
          <p:cNvPr id="124" name="Screen Shot 2014-09-17 at 10.09.58.png"/>
          <p:cNvPicPr/>
          <p:nvPr/>
        </p:nvPicPr>
        <p:blipFill>
          <a:blip r:embed="rId2">
            <a:extLst/>
          </a:blip>
          <a:stretch>
            <a:fillRect/>
          </a:stretch>
        </p:blipFill>
        <p:spPr>
          <a:xfrm>
            <a:off x="586530" y="1370607"/>
            <a:ext cx="11831740" cy="9753601"/>
          </a:xfrm>
          <a:prstGeom prst="rect">
            <a:avLst/>
          </a:prstGeom>
          <a:ln w="25400">
            <a:solidFill>
              <a:srgbClr val="53585F"/>
            </a:solidFill>
            <a:miter lim="400000"/>
          </a:ln>
        </p:spPr>
      </p:pic>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Olika javadoc taggar</a:t>
            </a:r>
          </a:p>
        </p:txBody>
      </p:sp>
      <p:sp>
        <p:nvSpPr>
          <p:cNvPr id="127" name="Shape 127"/>
          <p:cNvSpPr/>
          <p:nvPr/>
        </p:nvSpPr>
        <p:spPr>
          <a:xfrm>
            <a:off x="1042977" y="2223589"/>
            <a:ext cx="11743684" cy="5880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solidFill>
                  <a:srgbClr val="00882B"/>
                </a:solidFill>
                <a:latin typeface="Gill Sans SemiBold"/>
                <a:ea typeface="Gill Sans SemiBold"/>
                <a:cs typeface="Gill Sans SemiBold"/>
                <a:sym typeface="Gill Sans SemiBold"/>
              </a:rPr>
              <a:t>@author</a:t>
            </a:r>
            <a:r>
              <a:rPr sz="2800">
                <a:latin typeface="Gill Sans"/>
                <a:ea typeface="Gill Sans"/>
                <a:cs typeface="Gill Sans"/>
                <a:sym typeface="Gill Sans"/>
              </a:rPr>
              <a:t> Författare. Flera är ok.</a:t>
            </a:r>
            <a:endParaRPr sz="2800">
              <a:latin typeface="Gill Sans"/>
              <a:ea typeface="Gill Sans"/>
              <a:cs typeface="Gill Sans"/>
              <a:sym typeface="Gill Sans"/>
            </a:endParaRPr>
          </a:p>
          <a:p>
            <a:pPr lvl="0" algn="l">
              <a:defRPr sz="1800"/>
            </a:pPr>
            <a:endParaRPr sz="2800">
              <a:latin typeface="Gill Sans"/>
              <a:ea typeface="Gill Sans"/>
              <a:cs typeface="Gill Sans"/>
              <a:sym typeface="Gill Sans"/>
            </a:endParaRPr>
          </a:p>
          <a:p>
            <a:pPr lvl="0" algn="l">
              <a:defRPr sz="1800"/>
            </a:pPr>
            <a:r>
              <a:rPr sz="2800">
                <a:solidFill>
                  <a:srgbClr val="00882B"/>
                </a:solidFill>
                <a:latin typeface="Gill Sans SemiBold"/>
                <a:ea typeface="Gill Sans SemiBold"/>
                <a:cs typeface="Gill Sans SemiBold"/>
                <a:sym typeface="Gill Sans SemiBold"/>
              </a:rPr>
              <a:t>@version</a:t>
            </a:r>
            <a:r>
              <a:rPr sz="2800">
                <a:latin typeface="Gill Sans"/>
                <a:ea typeface="Gill Sans"/>
                <a:cs typeface="Gill Sans"/>
                <a:sym typeface="Gill Sans"/>
              </a:rPr>
              <a:t> Nuvarande version</a:t>
            </a:r>
            <a:endParaRPr sz="2800">
              <a:latin typeface="Gill Sans"/>
              <a:ea typeface="Gill Sans"/>
              <a:cs typeface="Gill Sans"/>
              <a:sym typeface="Gill Sans"/>
            </a:endParaRPr>
          </a:p>
          <a:p>
            <a:pPr lvl="0" algn="l">
              <a:defRPr sz="1800"/>
            </a:pPr>
            <a:endParaRPr sz="2800">
              <a:latin typeface="Gill Sans"/>
              <a:ea typeface="Gill Sans"/>
              <a:cs typeface="Gill Sans"/>
              <a:sym typeface="Gill Sans"/>
            </a:endParaRPr>
          </a:p>
          <a:p>
            <a:pPr lvl="0" algn="l">
              <a:defRPr sz="1800"/>
            </a:pPr>
            <a:r>
              <a:rPr sz="2800">
                <a:solidFill>
                  <a:srgbClr val="00882B"/>
                </a:solidFill>
                <a:latin typeface="Gill Sans SemiBold"/>
                <a:ea typeface="Gill Sans SemiBold"/>
                <a:cs typeface="Gill Sans SemiBold"/>
                <a:sym typeface="Gill Sans SemiBold"/>
              </a:rPr>
              <a:t>@since</a:t>
            </a:r>
            <a:r>
              <a:rPr sz="2800">
                <a:latin typeface="Gill Sans"/>
                <a:ea typeface="Gill Sans"/>
                <a:cs typeface="Gill Sans"/>
                <a:sym typeface="Gill Sans"/>
              </a:rPr>
              <a:t> När denna ”feature” infördes</a:t>
            </a:r>
            <a:endParaRPr sz="2800">
              <a:latin typeface="Gill Sans"/>
              <a:ea typeface="Gill Sans"/>
              <a:cs typeface="Gill Sans"/>
              <a:sym typeface="Gill Sans"/>
            </a:endParaRPr>
          </a:p>
          <a:p>
            <a:pPr lvl="0" algn="l">
              <a:defRPr sz="1800"/>
            </a:pPr>
            <a:endParaRPr sz="2800">
              <a:latin typeface="Gill Sans"/>
              <a:ea typeface="Gill Sans"/>
              <a:cs typeface="Gill Sans"/>
              <a:sym typeface="Gill Sans"/>
            </a:endParaRPr>
          </a:p>
          <a:p>
            <a:pPr lvl="0" algn="l">
              <a:defRPr sz="1800"/>
            </a:pPr>
            <a:r>
              <a:rPr sz="2800">
                <a:solidFill>
                  <a:srgbClr val="00882B"/>
                </a:solidFill>
                <a:latin typeface="Gill Sans SemiBold"/>
                <a:ea typeface="Gill Sans SemiBold"/>
                <a:cs typeface="Gill Sans SemiBold"/>
                <a:sym typeface="Gill Sans SemiBold"/>
              </a:rPr>
              <a:t>@param</a:t>
            </a:r>
            <a:r>
              <a:rPr sz="2800">
                <a:latin typeface="Gill Sans"/>
                <a:ea typeface="Gill Sans"/>
                <a:cs typeface="Gill Sans"/>
                <a:sym typeface="Gill Sans"/>
              </a:rPr>
              <a:t> Parametrarnas accepterbara värden och deras betydelse. Flera är ok.</a:t>
            </a:r>
            <a:endParaRPr sz="2800">
              <a:latin typeface="Gill Sans"/>
              <a:ea typeface="Gill Sans"/>
              <a:cs typeface="Gill Sans"/>
              <a:sym typeface="Gill Sans"/>
            </a:endParaRPr>
          </a:p>
          <a:p>
            <a:pPr lvl="0" algn="l">
              <a:defRPr sz="1800"/>
            </a:pPr>
            <a:endParaRPr sz="2800">
              <a:latin typeface="Gill Sans"/>
              <a:ea typeface="Gill Sans"/>
              <a:cs typeface="Gill Sans"/>
              <a:sym typeface="Gill Sans"/>
            </a:endParaRPr>
          </a:p>
          <a:p>
            <a:pPr lvl="0" algn="l">
              <a:defRPr sz="1800"/>
            </a:pPr>
            <a:r>
              <a:rPr sz="2800">
                <a:solidFill>
                  <a:srgbClr val="00882B"/>
                </a:solidFill>
                <a:latin typeface="Gill Sans SemiBold"/>
                <a:ea typeface="Gill Sans SemiBold"/>
                <a:cs typeface="Gill Sans SemiBold"/>
                <a:sym typeface="Gill Sans SemiBold"/>
              </a:rPr>
              <a:t>@return</a:t>
            </a:r>
            <a:r>
              <a:rPr sz="2800">
                <a:latin typeface="Gill Sans"/>
                <a:ea typeface="Gill Sans"/>
                <a:cs typeface="Gill Sans"/>
                <a:sym typeface="Gill Sans"/>
              </a:rPr>
              <a:t> Betydelse och möjliga värden på resultatet</a:t>
            </a:r>
            <a:endParaRPr sz="2800">
              <a:latin typeface="Gill Sans"/>
              <a:ea typeface="Gill Sans"/>
              <a:cs typeface="Gill Sans"/>
              <a:sym typeface="Gill Sans"/>
            </a:endParaRPr>
          </a:p>
          <a:p>
            <a:pPr lvl="0" algn="l">
              <a:defRPr sz="1800"/>
            </a:pPr>
            <a:endParaRPr sz="2800">
              <a:latin typeface="Gill Sans"/>
              <a:ea typeface="Gill Sans"/>
              <a:cs typeface="Gill Sans"/>
              <a:sym typeface="Gill Sans"/>
            </a:endParaRPr>
          </a:p>
          <a:p>
            <a:pPr lvl="0" algn="l">
              <a:defRPr sz="1800"/>
            </a:pPr>
            <a:r>
              <a:rPr sz="2800">
                <a:solidFill>
                  <a:srgbClr val="00882B"/>
                </a:solidFill>
                <a:latin typeface="Gill Sans SemiBold"/>
                <a:ea typeface="Gill Sans SemiBold"/>
                <a:cs typeface="Gill Sans SemiBold"/>
                <a:sym typeface="Gill Sans SemiBold"/>
              </a:rPr>
              <a:t>@see</a:t>
            </a:r>
            <a:r>
              <a:rPr sz="2800">
                <a:latin typeface="Gill Sans"/>
                <a:ea typeface="Gill Sans"/>
                <a:cs typeface="Gill Sans"/>
                <a:sym typeface="Gill Sans"/>
              </a:rPr>
              <a:t> Länk till annan dokumentation </a:t>
            </a:r>
            <a:endParaRPr sz="2800">
              <a:latin typeface="Gill Sans"/>
              <a:ea typeface="Gill Sans"/>
              <a:cs typeface="Gill Sans"/>
              <a:sym typeface="Gill Sans"/>
            </a:endParaRPr>
          </a:p>
          <a:p>
            <a:pPr lvl="0" algn="l">
              <a:defRPr sz="1800"/>
            </a:pPr>
            <a:endParaRPr sz="2800">
              <a:latin typeface="Gill Sans"/>
              <a:ea typeface="Gill Sans"/>
              <a:cs typeface="Gill Sans"/>
              <a:sym typeface="Gill Sans"/>
            </a:endParaRPr>
          </a:p>
          <a:p>
            <a:pPr lvl="0" algn="l">
              <a:defRPr sz="1800"/>
            </a:pPr>
            <a:r>
              <a:rPr sz="2800">
                <a:solidFill>
                  <a:srgbClr val="00882B"/>
                </a:solidFill>
                <a:latin typeface="Gill Sans SemiBold"/>
                <a:ea typeface="Gill Sans SemiBold"/>
                <a:cs typeface="Gill Sans SemiBold"/>
                <a:sym typeface="Gill Sans SemiBold"/>
              </a:rPr>
              <a:t>@throws</a:t>
            </a:r>
            <a:r>
              <a:rPr sz="2800">
                <a:latin typeface="Gill Sans"/>
                <a:ea typeface="Gill Sans"/>
                <a:cs typeface="Gill Sans"/>
                <a:sym typeface="Gill Sans"/>
              </a:rPr>
              <a:t> Ev. exception som kastas av en metod</a:t>
            </a:r>
            <a:endParaRPr sz="2800">
              <a:latin typeface="Gill Sans"/>
              <a:ea typeface="Gill Sans"/>
              <a:cs typeface="Gill Sans"/>
              <a:sym typeface="Gill Sans"/>
            </a:endParaRPr>
          </a:p>
        </p:txBody>
      </p:sp>
      <p:sp>
        <p:nvSpPr>
          <p:cNvPr id="128" name="Shape 128"/>
          <p:cNvSpPr/>
          <p:nvPr/>
        </p:nvSpPr>
        <p:spPr>
          <a:xfrm>
            <a:off x="1610244" y="8349222"/>
            <a:ext cx="9090045" cy="508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latin typeface="Gill Sans"/>
                <a:ea typeface="Gill Sans"/>
                <a:cs typeface="Gill Sans"/>
                <a:sym typeface="Gill Sans"/>
              </a:rPr>
              <a:t>För mer om javadoc gör kommandot “</a:t>
            </a:r>
            <a:r>
              <a:rPr b="1" sz="2500">
                <a:solidFill>
                  <a:srgbClr val="C82506"/>
                </a:solidFill>
                <a:latin typeface="Consolas"/>
                <a:ea typeface="Consolas"/>
                <a:cs typeface="Consolas"/>
                <a:sym typeface="Consolas"/>
              </a:rPr>
              <a:t>man javadoc</a:t>
            </a:r>
            <a:r>
              <a:rPr sz="2800">
                <a:latin typeface="Gill Sans"/>
                <a:ea typeface="Gill Sans"/>
                <a:cs typeface="Gill Sans"/>
                <a:sym typeface="Gill Sans"/>
              </a:rPr>
              <a:t>”</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Shape 130"/>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Implementera…</a:t>
            </a:r>
          </a:p>
        </p:txBody>
      </p:sp>
      <p:sp>
        <p:nvSpPr>
          <p:cNvPr id="131" name="Shape 131"/>
          <p:cNvSpPr/>
          <p:nvPr/>
        </p:nvSpPr>
        <p:spPr>
          <a:xfrm>
            <a:off x="1703377" y="2100822"/>
            <a:ext cx="9090046" cy="508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defRPr sz="2800">
                <a:latin typeface="Gill Sans"/>
                <a:ea typeface="Gill Sans"/>
                <a:cs typeface="Gill Sans"/>
                <a:sym typeface="Gill Sans"/>
              </a:defRPr>
            </a:lvl1pPr>
          </a:lstStyle>
          <a:p>
            <a:pPr lvl="0">
              <a:defRPr sz="1800"/>
            </a:pPr>
            <a:r>
              <a:rPr sz="2800"/>
              <a:t>black-box tänkande…</a:t>
            </a:r>
          </a:p>
        </p:txBody>
      </p:sp>
      <p:sp>
        <p:nvSpPr>
          <p:cNvPr id="132" name="Shape 132"/>
          <p:cNvSpPr/>
          <p:nvPr/>
        </p:nvSpPr>
        <p:spPr>
          <a:xfrm>
            <a:off x="1703377" y="2964422"/>
            <a:ext cx="8194233"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latin typeface="Gill Sans"/>
                <a:ea typeface="Gill Sans"/>
                <a:cs typeface="Gill Sans"/>
                <a:sym typeface="Gill Sans"/>
              </a:rPr>
              <a:t>En </a:t>
            </a:r>
            <a:r>
              <a:rPr sz="2800">
                <a:solidFill>
                  <a:srgbClr val="C82506"/>
                </a:solidFill>
                <a:latin typeface="Gill Sans"/>
                <a:ea typeface="Gill Sans"/>
                <a:cs typeface="Gill Sans"/>
                <a:sym typeface="Gill Sans"/>
              </a:rPr>
              <a:t>specifikation</a:t>
            </a:r>
            <a:r>
              <a:rPr sz="2800">
                <a:latin typeface="Gill Sans"/>
                <a:ea typeface="Gill Sans"/>
                <a:cs typeface="Gill Sans"/>
                <a:sym typeface="Gill Sans"/>
              </a:rPr>
              <a:t> (metodsignaturer + javadoc) talar om </a:t>
            </a:r>
            <a:r>
              <a:rPr sz="2800">
                <a:solidFill>
                  <a:srgbClr val="00882B"/>
                </a:solidFill>
                <a:latin typeface="Gill Sans"/>
                <a:ea typeface="Gill Sans"/>
                <a:cs typeface="Gill Sans"/>
                <a:sym typeface="Gill Sans"/>
              </a:rPr>
              <a:t>vad som kan göras med ett objekt </a:t>
            </a:r>
          </a:p>
        </p:txBody>
      </p:sp>
      <p:sp>
        <p:nvSpPr>
          <p:cNvPr id="133" name="Shape 133"/>
          <p:cNvSpPr/>
          <p:nvPr/>
        </p:nvSpPr>
        <p:spPr>
          <a:xfrm>
            <a:off x="1703377" y="4361422"/>
            <a:ext cx="8194233"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solidFill>
                  <a:srgbClr val="C82506"/>
                </a:solidFill>
                <a:latin typeface="Gill Sans"/>
                <a:ea typeface="Gill Sans"/>
                <a:cs typeface="Gill Sans"/>
                <a:sym typeface="Gill Sans"/>
              </a:rPr>
              <a:t>Implementationen</a:t>
            </a:r>
            <a:r>
              <a:rPr sz="2800">
                <a:latin typeface="Gill Sans"/>
                <a:ea typeface="Gill Sans"/>
                <a:cs typeface="Gill Sans"/>
                <a:sym typeface="Gill Sans"/>
              </a:rPr>
              <a:t> </a:t>
            </a:r>
            <a:r>
              <a:rPr sz="2800">
                <a:solidFill>
                  <a:srgbClr val="00882B"/>
                </a:solidFill>
                <a:latin typeface="Gill Sans"/>
                <a:ea typeface="Gill Sans"/>
                <a:cs typeface="Gill Sans"/>
                <a:sym typeface="Gill Sans"/>
              </a:rPr>
              <a:t>förverkligar löftena i specifikationen</a:t>
            </a:r>
            <a:r>
              <a:rPr sz="2800">
                <a:latin typeface="Gill Sans"/>
                <a:ea typeface="Gill Sans"/>
                <a:cs typeface="Gill Sans"/>
                <a:sym typeface="Gill Sans"/>
              </a:rPr>
              <a:t>.</a:t>
            </a:r>
            <a:endParaRPr sz="2800">
              <a:latin typeface="Gill Sans"/>
              <a:ea typeface="Gill Sans"/>
              <a:cs typeface="Gill Sans"/>
              <a:sym typeface="Gill Sans"/>
            </a:endParaRPr>
          </a:p>
          <a:p>
            <a:pPr lvl="0" algn="l">
              <a:defRPr sz="1800"/>
            </a:pPr>
            <a:r>
              <a:rPr sz="2800">
                <a:latin typeface="Gill Sans"/>
                <a:ea typeface="Gill Sans"/>
                <a:cs typeface="Gill Sans"/>
                <a:sym typeface="Gill Sans"/>
              </a:rPr>
              <a:t>En specifikation kan ha </a:t>
            </a:r>
            <a:r>
              <a:rPr sz="2800">
                <a:solidFill>
                  <a:srgbClr val="00882B"/>
                </a:solidFill>
                <a:latin typeface="Gill Sans"/>
                <a:ea typeface="Gill Sans"/>
                <a:cs typeface="Gill Sans"/>
                <a:sym typeface="Gill Sans"/>
              </a:rPr>
              <a:t>flera olika implementationer</a:t>
            </a:r>
            <a:r>
              <a:rPr sz="2800">
                <a:latin typeface="Gill Sans"/>
                <a:ea typeface="Gill Sans"/>
                <a:cs typeface="Gill Sans"/>
                <a:sym typeface="Gill Sans"/>
              </a:rPr>
              <a:t>.</a:t>
            </a:r>
          </a:p>
        </p:txBody>
      </p:sp>
      <p:sp>
        <p:nvSpPr>
          <p:cNvPr id="134" name="Shape 134"/>
          <p:cNvSpPr/>
          <p:nvPr/>
        </p:nvSpPr>
        <p:spPr>
          <a:xfrm>
            <a:off x="1329266" y="4259822"/>
            <a:ext cx="8942455" cy="1143001"/>
          </a:xfrm>
          <a:prstGeom prst="roundRect">
            <a:avLst>
              <a:gd name="adj" fmla="val 16667"/>
            </a:avLst>
          </a:prstGeom>
          <a:ln w="50800">
            <a:solidFill>
              <a:srgbClr val="0365C0"/>
            </a:solidFill>
            <a:miter lim="400000"/>
          </a:ln>
        </p:spPr>
        <p:txBody>
          <a:bodyPr lIns="0" tIns="0" rIns="0" bIns="0" anchor="ctr"/>
          <a:lstStyle/>
          <a:p>
            <a:pPr lvl="0">
              <a:defRPr sz="2400">
                <a:solidFill>
                  <a:srgbClr val="FFFFFF"/>
                </a:solidFill>
              </a:defRPr>
            </a:pP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Fyller i med kod</a:t>
            </a:r>
          </a:p>
        </p:txBody>
      </p:sp>
      <p:sp>
        <p:nvSpPr>
          <p:cNvPr id="137" name="Shape 137"/>
          <p:cNvSpPr/>
          <p:nvPr/>
        </p:nvSpPr>
        <p:spPr>
          <a:xfrm>
            <a:off x="5076935" y="2862049"/>
            <a:ext cx="10610934" cy="63276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b="1" sz="2200">
                <a:solidFill>
                  <a:srgbClr val="0365C0"/>
                </a:solidFill>
                <a:latin typeface="Consolas"/>
                <a:ea typeface="Consolas"/>
                <a:cs typeface="Consolas"/>
                <a:sym typeface="Consolas"/>
              </a:rPr>
              <a:t>public class Car {</a:t>
            </a:r>
            <a:endParaRPr b="1" sz="2200">
              <a:solidFill>
                <a:srgbClr val="0365C0"/>
              </a:solidFill>
              <a:latin typeface="Consolas"/>
              <a:ea typeface="Consolas"/>
              <a:cs typeface="Consolas"/>
              <a:sym typeface="Consolas"/>
            </a:endParaRPr>
          </a:p>
          <a:p>
            <a:pPr lvl="0" algn="l">
              <a:defRPr sz="1800"/>
            </a:pPr>
            <a:r>
              <a:rPr b="1" sz="2200">
                <a:solidFill>
                  <a:srgbClr val="C82506"/>
                </a:solidFill>
                <a:latin typeface="Consolas"/>
                <a:ea typeface="Consolas"/>
                <a:cs typeface="Consolas"/>
                <a:sym typeface="Consolas"/>
              </a:rPr>
              <a:t>  private String carNumber;</a:t>
            </a:r>
            <a:endParaRPr b="1" sz="2200">
              <a:solidFill>
                <a:srgbClr val="C82506"/>
              </a:solidFill>
              <a:latin typeface="Consolas"/>
              <a:ea typeface="Consolas"/>
              <a:cs typeface="Consolas"/>
              <a:sym typeface="Consolas"/>
            </a:endParaRPr>
          </a:p>
          <a:p>
            <a:pPr lvl="0" algn="l">
              <a:defRPr sz="1800"/>
            </a:pPr>
            <a:r>
              <a:rPr b="1" sz="2200">
                <a:solidFill>
                  <a:srgbClr val="C82506"/>
                </a:solidFill>
                <a:latin typeface="Consolas"/>
                <a:ea typeface="Consolas"/>
                <a:cs typeface="Consolas"/>
                <a:sym typeface="Consolas"/>
              </a:rPr>
              <a:t>  private Color col;</a:t>
            </a:r>
            <a:endParaRPr b="1" sz="2200">
              <a:solidFill>
                <a:srgbClr val="C82506"/>
              </a:solidFill>
              <a:latin typeface="Consolas"/>
              <a:ea typeface="Consolas"/>
              <a:cs typeface="Consolas"/>
              <a:sym typeface="Consolas"/>
            </a:endParaRPr>
          </a:p>
          <a:p>
            <a:pPr lvl="0" algn="l">
              <a:defRPr sz="1800"/>
            </a:pPr>
            <a:r>
              <a:rPr b="1" sz="2200">
                <a:solidFill>
                  <a:srgbClr val="C82506"/>
                </a:solidFill>
                <a:latin typeface="Consolas"/>
                <a:ea typeface="Consolas"/>
                <a:cs typeface="Consolas"/>
                <a:sym typeface="Consolas"/>
              </a:rPr>
              <a:t>  private double speed = 0.0;</a:t>
            </a:r>
            <a:endParaRPr b="1" sz="2200">
              <a:solidFill>
                <a:srgbClr val="C82506"/>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public Car (String carNumber)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a:t>
            </a:r>
            <a:r>
              <a:rPr b="1" sz="2200">
                <a:solidFill>
                  <a:srgbClr val="C82506"/>
                </a:solidFill>
                <a:latin typeface="Consolas"/>
                <a:ea typeface="Consolas"/>
                <a:cs typeface="Consolas"/>
                <a:sym typeface="Consolas"/>
              </a:rPr>
              <a:t>     this.carNumber = carNumber;</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 mutators ("setters")</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 Set the speed of the car.</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 Checks the speed for reasonable</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 values i.e. -40&lt;= speed &lt;= 200</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 @param x the new speed</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public void setSpeed (int x)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a:t>
            </a:r>
            <a:r>
              <a:rPr b="1" sz="2200">
                <a:solidFill>
                  <a:srgbClr val="C82506"/>
                </a:solidFill>
                <a:latin typeface="Consolas"/>
                <a:ea typeface="Consolas"/>
                <a:cs typeface="Consolas"/>
                <a:sym typeface="Consolas"/>
              </a:rPr>
              <a:t>   // TODO: check speed</a:t>
            </a:r>
            <a:endParaRPr b="1" sz="2200">
              <a:solidFill>
                <a:srgbClr val="C82506"/>
              </a:solidFill>
              <a:latin typeface="Consolas"/>
              <a:ea typeface="Consolas"/>
              <a:cs typeface="Consolas"/>
              <a:sym typeface="Consolas"/>
            </a:endParaRPr>
          </a:p>
          <a:p>
            <a:pPr lvl="0" algn="l">
              <a:defRPr sz="1800"/>
            </a:pPr>
            <a:r>
              <a:rPr b="1" sz="2200">
                <a:solidFill>
                  <a:srgbClr val="C82506"/>
                </a:solidFill>
                <a:latin typeface="Consolas"/>
                <a:ea typeface="Consolas"/>
                <a:cs typeface="Consolas"/>
                <a:sym typeface="Consolas"/>
              </a:rPr>
              <a:t>      speed = x;</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a:t>
            </a:r>
            <a:endParaRPr b="1" sz="2200">
              <a:solidFill>
                <a:srgbClr val="0365C0"/>
              </a:solidFill>
              <a:latin typeface="Consolas"/>
              <a:ea typeface="Consolas"/>
              <a:cs typeface="Consolas"/>
              <a:sym typeface="Consolas"/>
            </a:endParaRPr>
          </a:p>
        </p:txBody>
      </p:sp>
      <p:sp>
        <p:nvSpPr>
          <p:cNvPr id="138" name="Shape 138"/>
          <p:cNvSpPr/>
          <p:nvPr/>
        </p:nvSpPr>
        <p:spPr>
          <a:xfrm>
            <a:off x="1792277" y="2100822"/>
            <a:ext cx="9090046" cy="508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defRPr sz="2800">
                <a:latin typeface="Gill Sans"/>
                <a:ea typeface="Gill Sans"/>
                <a:cs typeface="Gill Sans"/>
                <a:sym typeface="Gill Sans"/>
              </a:defRPr>
            </a:lvl1pPr>
          </a:lstStyle>
          <a:p>
            <a:pPr lvl="0">
              <a:defRPr sz="1800"/>
            </a:pPr>
            <a:r>
              <a:rPr sz="2800"/>
              <a:t>Koden implementerar specifikationen.</a:t>
            </a:r>
          </a:p>
        </p:txBody>
      </p:sp>
      <p:sp>
        <p:nvSpPr>
          <p:cNvPr id="139" name="Shape 139"/>
          <p:cNvSpPr/>
          <p:nvPr/>
        </p:nvSpPr>
        <p:spPr>
          <a:xfrm>
            <a:off x="461565" y="4411021"/>
            <a:ext cx="5432823" cy="6346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52" y="0"/>
                </a:moveTo>
                <a:cubicBezTo>
                  <a:pt x="113" y="0"/>
                  <a:pt x="0" y="968"/>
                  <a:pt x="0" y="2161"/>
                </a:cubicBezTo>
                <a:lnTo>
                  <a:pt x="0" y="19439"/>
                </a:lnTo>
                <a:cubicBezTo>
                  <a:pt x="0" y="20632"/>
                  <a:pt x="113" y="21600"/>
                  <a:pt x="252" y="21600"/>
                </a:cubicBezTo>
                <a:lnTo>
                  <a:pt x="16573" y="21600"/>
                </a:lnTo>
                <a:cubicBezTo>
                  <a:pt x="16712" y="21600"/>
                  <a:pt x="16825" y="20632"/>
                  <a:pt x="16825" y="19439"/>
                </a:cubicBezTo>
                <a:lnTo>
                  <a:pt x="16825" y="13765"/>
                </a:lnTo>
                <a:lnTo>
                  <a:pt x="21600" y="9429"/>
                </a:lnTo>
                <a:lnTo>
                  <a:pt x="16825" y="5106"/>
                </a:lnTo>
                <a:lnTo>
                  <a:pt x="16825" y="2161"/>
                </a:lnTo>
                <a:cubicBezTo>
                  <a:pt x="16825" y="968"/>
                  <a:pt x="16712" y="0"/>
                  <a:pt x="16573" y="0"/>
                </a:cubicBezTo>
                <a:lnTo>
                  <a:pt x="252" y="0"/>
                </a:lnTo>
                <a:close/>
              </a:path>
            </a:pathLst>
          </a:cu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lvl="0">
              <a:defRPr sz="1800"/>
            </a:pPr>
            <a:r>
              <a:rPr b="1" sz="2400">
                <a:solidFill>
                  <a:srgbClr val="FFFFFF"/>
                </a:solidFill>
                <a:latin typeface="Helvetica"/>
                <a:ea typeface="Helvetica"/>
                <a:cs typeface="Helvetica"/>
                <a:sym typeface="Helvetica"/>
              </a:rPr>
              <a:t>this </a:t>
            </a:r>
            <a:r>
              <a:rPr sz="2400">
                <a:solidFill>
                  <a:srgbClr val="FFFFFF"/>
                </a:solidFill>
              </a:rPr>
              <a:t>hänvisar till detta</a:t>
            </a:r>
            <a:r>
              <a:rPr b="1" sz="2400">
                <a:solidFill>
                  <a:srgbClr val="FFFFFF"/>
                </a:solidFill>
                <a:latin typeface="Helvetica"/>
                <a:ea typeface="Helvetica"/>
                <a:cs typeface="Helvetica"/>
                <a:sym typeface="Helvetica"/>
              </a:rPr>
              <a:t> </a:t>
            </a:r>
            <a:r>
              <a:rPr sz="2400">
                <a:solidFill>
                  <a:srgbClr val="FFFFFF"/>
                </a:solidFill>
              </a:rPr>
              <a:t>objekt</a:t>
            </a:r>
          </a:p>
        </p:txBody>
      </p:sp>
      <p:sp>
        <p:nvSpPr>
          <p:cNvPr id="140" name="Shape 140"/>
          <p:cNvSpPr/>
          <p:nvPr/>
        </p:nvSpPr>
        <p:spPr>
          <a:xfrm>
            <a:off x="810144" y="6847824"/>
            <a:ext cx="4063888" cy="1320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solidFill>
                  <a:srgbClr val="C82506"/>
                </a:solidFill>
                <a:latin typeface="Gill Sans"/>
                <a:ea typeface="Gill Sans"/>
                <a:cs typeface="Gill Sans"/>
                <a:sym typeface="Gill Sans"/>
              </a:rPr>
              <a:t>Man </a:t>
            </a:r>
            <a:r>
              <a:rPr sz="2800" u="sng">
                <a:solidFill>
                  <a:srgbClr val="C82506"/>
                </a:solidFill>
                <a:latin typeface="Gill Sans"/>
                <a:ea typeface="Gill Sans"/>
                <a:cs typeface="Gill Sans"/>
                <a:sym typeface="Gill Sans"/>
              </a:rPr>
              <a:t>bör</a:t>
            </a:r>
            <a:r>
              <a:rPr sz="2800">
                <a:solidFill>
                  <a:srgbClr val="C82506"/>
                </a:solidFill>
                <a:latin typeface="Gill Sans"/>
                <a:ea typeface="Gill Sans"/>
                <a:cs typeface="Gill Sans"/>
                <a:sym typeface="Gill Sans"/>
              </a:rPr>
              <a:t> kompilera och provköra</a:t>
            </a:r>
            <a:r>
              <a:rPr sz="2800">
                <a:solidFill>
                  <a:srgbClr val="00882B"/>
                </a:solidFill>
                <a:latin typeface="Gill Sans"/>
                <a:ea typeface="Gill Sans"/>
                <a:cs typeface="Gill Sans"/>
                <a:sym typeface="Gill Sans"/>
              </a:rPr>
              <a:t> när man skriver implementationen.</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1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3" fill="hold">
                                  <p:stCondLst>
                                    <p:cond delay="0"/>
                                  </p:stCondLst>
                                  <p:iterate type="el" backwards="0">
                                    <p:tmAbs val="0"/>
                                  </p:iterate>
                                  <p:childTnLst>
                                    <p:set>
                                      <p:cBhvr>
                                        <p:cTn id="14" fill="hold"/>
                                        <p:tgtEl>
                                          <p:spTgt spid="1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0" grpId="3"/>
      <p:bldP build="whole" bldLvl="1" animBg="1" rev="0" advAuto="0" spid="137" grpId="1"/>
      <p:bldP build="whole" bldLvl="1" animBg="1" rev="0" advAuto="0" spid="139" grpId="2"/>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En testklass</a:t>
            </a:r>
          </a:p>
        </p:txBody>
      </p:sp>
      <p:sp>
        <p:nvSpPr>
          <p:cNvPr id="143" name="Shape 143"/>
          <p:cNvSpPr/>
          <p:nvPr/>
        </p:nvSpPr>
        <p:spPr>
          <a:xfrm>
            <a:off x="2215202" y="3205168"/>
            <a:ext cx="10610934" cy="50068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b="1" sz="2200">
                <a:solidFill>
                  <a:srgbClr val="0365C0"/>
                </a:solidFill>
                <a:latin typeface="Consolas"/>
                <a:ea typeface="Consolas"/>
                <a:cs typeface="Consolas"/>
                <a:sym typeface="Consolas"/>
              </a:rPr>
              <a:t>import java.awt.Color;</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public class CarTest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public static void main (String[] args)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Car car1 = new Car ("ABC 123");</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Car car2 = new Car ("YXZ 890");</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car1.setColor(Color.red);</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car1.setSpeed(14);</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car2.setColor(Color.black);</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car2.setSpeed(29);</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System.out.println("car 1 = " + car1.toString());</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System.out.println("car 2 = " + car2);</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a:t>
            </a:r>
            <a:endParaRPr b="1" sz="2200">
              <a:solidFill>
                <a:srgbClr val="0365C0"/>
              </a:solidFill>
              <a:latin typeface="Consolas"/>
              <a:ea typeface="Consolas"/>
              <a:cs typeface="Consolas"/>
              <a:sym typeface="Consolas"/>
            </a:endParaRPr>
          </a:p>
          <a:p>
            <a:pPr lvl="0" algn="l">
              <a:defRPr sz="1800"/>
            </a:pPr>
            <a:endParaRPr b="1" sz="2200">
              <a:solidFill>
                <a:srgbClr val="0365C0"/>
              </a:solidFill>
              <a:latin typeface="Consolas"/>
              <a:ea typeface="Consolas"/>
              <a:cs typeface="Consolas"/>
              <a:sym typeface="Consolas"/>
            </a:endParaRPr>
          </a:p>
        </p:txBody>
      </p:sp>
      <p:sp>
        <p:nvSpPr>
          <p:cNvPr id="144" name="Shape 144"/>
          <p:cNvSpPr/>
          <p:nvPr/>
        </p:nvSpPr>
        <p:spPr>
          <a:xfrm>
            <a:off x="1792277" y="2100822"/>
            <a:ext cx="9090046" cy="508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defRPr sz="2800">
                <a:latin typeface="Gill Sans"/>
                <a:ea typeface="Gill Sans"/>
                <a:cs typeface="Gill Sans"/>
                <a:sym typeface="Gill Sans"/>
              </a:defRPr>
            </a:lvl1pPr>
          </a:lstStyle>
          <a:p>
            <a:pPr lvl="0">
              <a:defRPr sz="1800"/>
            </a:pPr>
            <a:r>
              <a:rPr sz="2800"/>
              <a:t>Koden implementerar specifikationen.</a:t>
            </a:r>
          </a:p>
        </p:txBody>
      </p:sp>
      <p:sp>
        <p:nvSpPr>
          <p:cNvPr id="145" name="Shape 145"/>
          <p:cNvSpPr/>
          <p:nvPr/>
        </p:nvSpPr>
        <p:spPr>
          <a:xfrm>
            <a:off x="6115711" y="2819288"/>
            <a:ext cx="4303713" cy="14434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406" y="0"/>
                </a:moveTo>
                <a:cubicBezTo>
                  <a:pt x="4230" y="0"/>
                  <a:pt x="4087" y="425"/>
                  <a:pt x="4087" y="950"/>
                </a:cubicBezTo>
                <a:lnTo>
                  <a:pt x="4087" y="6557"/>
                </a:lnTo>
                <a:lnTo>
                  <a:pt x="0" y="21600"/>
                </a:lnTo>
                <a:lnTo>
                  <a:pt x="5077" y="9496"/>
                </a:lnTo>
                <a:lnTo>
                  <a:pt x="21281" y="9496"/>
                </a:lnTo>
                <a:cubicBezTo>
                  <a:pt x="21457" y="9496"/>
                  <a:pt x="21600" y="9071"/>
                  <a:pt x="21600" y="8546"/>
                </a:cubicBezTo>
                <a:lnTo>
                  <a:pt x="21600" y="950"/>
                </a:lnTo>
                <a:cubicBezTo>
                  <a:pt x="21600" y="425"/>
                  <a:pt x="21457" y="0"/>
                  <a:pt x="21281" y="0"/>
                </a:cubicBezTo>
                <a:lnTo>
                  <a:pt x="4406" y="0"/>
                </a:lnTo>
                <a:close/>
              </a:path>
            </a:pathLst>
          </a:cu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lvl="0">
              <a:defRPr sz="1800">
                <a:solidFill>
                  <a:srgbClr val="000000"/>
                </a:solidFill>
              </a:defRPr>
            </a:pPr>
            <a:r>
              <a:rPr sz="2400">
                <a:solidFill>
                  <a:srgbClr val="FFFFFF"/>
                </a:solidFill>
              </a:rPr>
              <a:t>skapar två nya bilar</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1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5" grpId="2"/>
      <p:bldP build="whole" bldLvl="1" animBg="1" rev="0" advAuto="0" spid="143"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 name="Shape 42"/>
          <p:cNvSpPr/>
          <p:nvPr/>
        </p:nvSpPr>
        <p:spPr>
          <a:xfrm>
            <a:off x="2656258" y="3226889"/>
            <a:ext cx="7286098" cy="1917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70416" indent="-370416" algn="l">
              <a:spcBef>
                <a:spcPts val="500"/>
              </a:spcBef>
              <a:buClr>
                <a:srgbClr val="C82506"/>
              </a:buClr>
              <a:buSzPct val="97000"/>
              <a:buChar char="‣"/>
              <a:defRPr sz="1800"/>
            </a:pPr>
            <a:r>
              <a:rPr sz="2800">
                <a:solidFill>
                  <a:srgbClr val="0365C0"/>
                </a:solidFill>
                <a:latin typeface="Gill Sans"/>
                <a:ea typeface="Gill Sans"/>
                <a:cs typeface="Gill Sans"/>
                <a:sym typeface="Gill Sans"/>
              </a:rPr>
              <a:t>att konstruera en klass </a:t>
            </a:r>
            <a:endParaRPr sz="2800">
              <a:solidFill>
                <a:srgbClr val="0365C0"/>
              </a:solidFill>
              <a:latin typeface="Gill Sans"/>
              <a:ea typeface="Gill Sans"/>
              <a:cs typeface="Gill Sans"/>
              <a:sym typeface="Gill Sans"/>
            </a:endParaRPr>
          </a:p>
          <a:p>
            <a:pPr lvl="0" marL="370416" indent="-370416" algn="l">
              <a:spcBef>
                <a:spcPts val="500"/>
              </a:spcBef>
              <a:buClr>
                <a:srgbClr val="C82506"/>
              </a:buClr>
              <a:buSzPct val="97000"/>
              <a:buChar char="‣"/>
              <a:defRPr sz="1800"/>
            </a:pPr>
            <a:r>
              <a:rPr sz="2800">
                <a:solidFill>
                  <a:srgbClr val="0365C0"/>
                </a:solidFill>
                <a:latin typeface="Gill Sans"/>
                <a:ea typeface="Gill Sans"/>
                <a:cs typeface="Gill Sans"/>
                <a:sym typeface="Gill Sans"/>
              </a:rPr>
              <a:t>Javadoc</a:t>
            </a:r>
            <a:endParaRPr sz="2800">
              <a:solidFill>
                <a:srgbClr val="0365C0"/>
              </a:solidFill>
              <a:latin typeface="Gill Sans"/>
              <a:ea typeface="Gill Sans"/>
              <a:cs typeface="Gill Sans"/>
              <a:sym typeface="Gill Sans"/>
            </a:endParaRPr>
          </a:p>
          <a:p>
            <a:pPr lvl="0" marL="370416" indent="-370416" algn="l">
              <a:spcBef>
                <a:spcPts val="500"/>
              </a:spcBef>
              <a:buClr>
                <a:srgbClr val="C82506"/>
              </a:buClr>
              <a:buSzPct val="97000"/>
              <a:buChar char="‣"/>
              <a:defRPr sz="1800"/>
            </a:pPr>
            <a:r>
              <a:rPr sz="2800">
                <a:solidFill>
                  <a:srgbClr val="0365C0"/>
                </a:solidFill>
                <a:latin typeface="Gill Sans"/>
                <a:ea typeface="Gill Sans"/>
                <a:cs typeface="Gill Sans"/>
                <a:sym typeface="Gill Sans"/>
              </a:rPr>
              <a:t>en bilklass</a:t>
            </a:r>
            <a:endParaRPr sz="2800">
              <a:solidFill>
                <a:srgbClr val="0365C0"/>
              </a:solidFill>
              <a:latin typeface="Gill Sans"/>
              <a:ea typeface="Gill Sans"/>
              <a:cs typeface="Gill Sans"/>
              <a:sym typeface="Gill Sans"/>
            </a:endParaRPr>
          </a:p>
        </p:txBody>
      </p:sp>
      <p:sp>
        <p:nvSpPr>
          <p:cNvPr id="43" name="Shape 43"/>
          <p:cNvSpPr/>
          <p:nvPr/>
        </p:nvSpPr>
        <p:spPr>
          <a:xfrm>
            <a:off x="2465377" y="2583422"/>
            <a:ext cx="9090045" cy="508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defRPr sz="2800">
                <a:solidFill>
                  <a:srgbClr val="C82506"/>
                </a:solidFill>
                <a:latin typeface="Gill Sans"/>
                <a:ea typeface="Gill Sans"/>
                <a:cs typeface="Gill Sans"/>
                <a:sym typeface="Gill Sans"/>
              </a:defRPr>
            </a:lvl1pPr>
          </a:lstStyle>
          <a:p>
            <a:pPr lvl="0">
              <a:defRPr sz="1800">
                <a:solidFill>
                  <a:srgbClr val="000000"/>
                </a:solidFill>
              </a:defRPr>
            </a:pPr>
            <a:r>
              <a:rPr sz="2800">
                <a:solidFill>
                  <a:srgbClr val="C82506"/>
                </a:solidFill>
              </a:rPr>
              <a:t>Läsanvisning: kap 2;  för nästa gång: kap 10 och 15</a:t>
            </a:r>
          </a:p>
        </p:txBody>
      </p:sp>
      <p:sp>
        <p:nvSpPr>
          <p:cNvPr id="44" name="Shape 44"/>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Idag</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Shape 147"/>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500">
                <a:latin typeface="Helvetica"/>
                <a:ea typeface="Helvetica"/>
                <a:cs typeface="Helvetica"/>
                <a:sym typeface="Helvetica"/>
              </a:rPr>
              <a:t>Vissa saker är </a:t>
            </a:r>
            <a:r>
              <a:rPr sz="4500">
                <a:solidFill>
                  <a:srgbClr val="C82506"/>
                </a:solidFill>
                <a:latin typeface="Helvetica"/>
                <a:ea typeface="Helvetica"/>
                <a:cs typeface="Helvetica"/>
                <a:sym typeface="Helvetica"/>
              </a:rPr>
              <a:t>gemensamma</a:t>
            </a:r>
            <a:r>
              <a:rPr sz="4500">
                <a:latin typeface="Helvetica"/>
                <a:ea typeface="Helvetica"/>
                <a:cs typeface="Helvetica"/>
                <a:sym typeface="Helvetica"/>
              </a:rPr>
              <a:t> för alla objekt</a:t>
            </a:r>
          </a:p>
        </p:txBody>
      </p:sp>
      <p:sp>
        <p:nvSpPr>
          <p:cNvPr id="148" name="Shape 148"/>
          <p:cNvSpPr/>
          <p:nvPr/>
        </p:nvSpPr>
        <p:spPr>
          <a:xfrm>
            <a:off x="1280044" y="2117755"/>
            <a:ext cx="3779461" cy="520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defRPr i="1" sz="2800">
                <a:solidFill>
                  <a:srgbClr val="00882B"/>
                </a:solidFill>
                <a:latin typeface="Gill Sans SemiBold"/>
                <a:ea typeface="Gill Sans SemiBold"/>
                <a:cs typeface="Gill Sans SemiBold"/>
                <a:sym typeface="Gill Sans SemiBold"/>
              </a:defRPr>
            </a:lvl1pPr>
          </a:lstStyle>
          <a:p>
            <a:pPr lvl="0">
              <a:defRPr i="0" sz="1800">
                <a:solidFill>
                  <a:srgbClr val="000000"/>
                </a:solidFill>
              </a:defRPr>
            </a:pPr>
            <a:r>
              <a:rPr i="1" sz="2800">
                <a:solidFill>
                  <a:srgbClr val="00882B"/>
                </a:solidFill>
              </a:rPr>
              <a:t>Klassens namn:</a:t>
            </a:r>
          </a:p>
        </p:txBody>
      </p:sp>
      <p:sp>
        <p:nvSpPr>
          <p:cNvPr id="149" name="Shape 149"/>
          <p:cNvSpPr/>
          <p:nvPr/>
        </p:nvSpPr>
        <p:spPr>
          <a:xfrm>
            <a:off x="1974310" y="4289455"/>
            <a:ext cx="9090046" cy="1727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latin typeface="Gill Sans"/>
                <a:ea typeface="Gill Sans"/>
                <a:cs typeface="Gill Sans"/>
                <a:sym typeface="Gill Sans"/>
              </a:rPr>
              <a:t>bilnummer</a:t>
            </a:r>
            <a:endParaRPr sz="2800">
              <a:latin typeface="Gill Sans"/>
              <a:ea typeface="Gill Sans"/>
              <a:cs typeface="Gill Sans"/>
              <a:sym typeface="Gill Sans"/>
            </a:endParaRPr>
          </a:p>
          <a:p>
            <a:pPr lvl="0" algn="l">
              <a:defRPr sz="1800"/>
            </a:pPr>
            <a:r>
              <a:rPr sz="2800">
                <a:latin typeface="Gill Sans"/>
                <a:ea typeface="Gill Sans"/>
                <a:cs typeface="Gill Sans"/>
                <a:sym typeface="Gill Sans"/>
              </a:rPr>
              <a:t>märke och modell</a:t>
            </a:r>
            <a:endParaRPr sz="2800">
              <a:latin typeface="Gill Sans"/>
              <a:ea typeface="Gill Sans"/>
              <a:cs typeface="Gill Sans"/>
              <a:sym typeface="Gill Sans"/>
            </a:endParaRPr>
          </a:p>
          <a:p>
            <a:pPr lvl="0" algn="l">
              <a:defRPr sz="1800"/>
            </a:pPr>
            <a:r>
              <a:rPr sz="2800">
                <a:latin typeface="Gill Sans"/>
                <a:ea typeface="Gill Sans"/>
                <a:cs typeface="Gill Sans"/>
                <a:sym typeface="Gill Sans"/>
              </a:rPr>
              <a:t>hastighet, körda km</a:t>
            </a:r>
            <a:endParaRPr sz="2800">
              <a:latin typeface="Gill Sans"/>
              <a:ea typeface="Gill Sans"/>
              <a:cs typeface="Gill Sans"/>
              <a:sym typeface="Gill Sans"/>
            </a:endParaRPr>
          </a:p>
        </p:txBody>
      </p:sp>
      <p:sp>
        <p:nvSpPr>
          <p:cNvPr id="150" name="Shape 150"/>
          <p:cNvSpPr/>
          <p:nvPr/>
        </p:nvSpPr>
        <p:spPr>
          <a:xfrm>
            <a:off x="1974310" y="7712106"/>
            <a:ext cx="9090046" cy="2133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latin typeface="Gill Sans"/>
                <a:ea typeface="Gill Sans"/>
                <a:cs typeface="Gill Sans"/>
                <a:sym typeface="Gill Sans"/>
              </a:rPr>
              <a:t>kör framåt/bakåt</a:t>
            </a:r>
            <a:endParaRPr sz="2800">
              <a:latin typeface="Gill Sans"/>
              <a:ea typeface="Gill Sans"/>
              <a:cs typeface="Gill Sans"/>
              <a:sym typeface="Gill Sans"/>
            </a:endParaRPr>
          </a:p>
          <a:p>
            <a:pPr lvl="0" algn="l">
              <a:defRPr sz="1800"/>
            </a:pPr>
            <a:r>
              <a:rPr sz="2800">
                <a:latin typeface="Gill Sans"/>
                <a:ea typeface="Gill Sans"/>
                <a:cs typeface="Gill Sans"/>
                <a:sym typeface="Gill Sans"/>
              </a:rPr>
              <a:t>sätt hastighet till x</a:t>
            </a:r>
            <a:endParaRPr sz="2800">
              <a:latin typeface="Gill Sans"/>
              <a:ea typeface="Gill Sans"/>
              <a:cs typeface="Gill Sans"/>
              <a:sym typeface="Gill Sans"/>
            </a:endParaRPr>
          </a:p>
          <a:p>
            <a:pPr lvl="0" algn="l">
              <a:defRPr sz="1800"/>
            </a:pPr>
            <a:r>
              <a:rPr sz="2800">
                <a:latin typeface="Gill Sans"/>
                <a:ea typeface="Gill Sans"/>
                <a:cs typeface="Gill Sans"/>
                <a:sym typeface="Gill Sans"/>
              </a:rPr>
              <a:t>sätt färg</a:t>
            </a:r>
            <a:endParaRPr sz="2800">
              <a:latin typeface="Gill Sans"/>
              <a:ea typeface="Gill Sans"/>
              <a:cs typeface="Gill Sans"/>
              <a:sym typeface="Gill Sans"/>
            </a:endParaRPr>
          </a:p>
          <a:p>
            <a:pPr lvl="0" algn="l">
              <a:defRPr sz="1800"/>
            </a:pPr>
            <a:r>
              <a:rPr sz="2800">
                <a:latin typeface="Gill Sans"/>
                <a:ea typeface="Gill Sans"/>
                <a:cs typeface="Gill Sans"/>
                <a:sym typeface="Gill Sans"/>
              </a:rPr>
              <a:t>tanka</a:t>
            </a:r>
            <a:endParaRPr sz="2800">
              <a:latin typeface="Gill Sans"/>
              <a:ea typeface="Gill Sans"/>
              <a:cs typeface="Gill Sans"/>
              <a:sym typeface="Gill Sans"/>
            </a:endParaRPr>
          </a:p>
        </p:txBody>
      </p:sp>
      <p:sp>
        <p:nvSpPr>
          <p:cNvPr id="151" name="Shape 151"/>
          <p:cNvSpPr/>
          <p:nvPr/>
        </p:nvSpPr>
        <p:spPr>
          <a:xfrm>
            <a:off x="1280044" y="3768755"/>
            <a:ext cx="4776345" cy="520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defRPr i="1" sz="2800">
                <a:solidFill>
                  <a:srgbClr val="00882B"/>
                </a:solidFill>
                <a:latin typeface="Gill Sans SemiBold"/>
                <a:ea typeface="Gill Sans SemiBold"/>
                <a:cs typeface="Gill Sans SemiBold"/>
                <a:sym typeface="Gill Sans SemiBold"/>
              </a:defRPr>
            </a:lvl1pPr>
          </a:lstStyle>
          <a:p>
            <a:pPr lvl="0">
              <a:defRPr i="0" sz="1800">
                <a:solidFill>
                  <a:srgbClr val="000000"/>
                </a:solidFill>
              </a:defRPr>
            </a:pPr>
            <a:r>
              <a:rPr i="1" sz="2800">
                <a:solidFill>
                  <a:srgbClr val="00882B"/>
                </a:solidFill>
              </a:rPr>
              <a:t>Tillstånd, instansvariabler:</a:t>
            </a:r>
          </a:p>
        </p:txBody>
      </p:sp>
      <p:sp>
        <p:nvSpPr>
          <p:cNvPr id="152" name="Shape 152"/>
          <p:cNvSpPr/>
          <p:nvPr/>
        </p:nvSpPr>
        <p:spPr>
          <a:xfrm>
            <a:off x="1280044" y="7197756"/>
            <a:ext cx="4776345" cy="520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defRPr i="1" sz="2800">
                <a:solidFill>
                  <a:srgbClr val="00882B"/>
                </a:solidFill>
                <a:latin typeface="Gill Sans SemiBold"/>
                <a:ea typeface="Gill Sans SemiBold"/>
                <a:cs typeface="Gill Sans SemiBold"/>
                <a:sym typeface="Gill Sans SemiBold"/>
              </a:defRPr>
            </a:lvl1pPr>
          </a:lstStyle>
          <a:p>
            <a:pPr lvl="0">
              <a:defRPr i="0" sz="1800">
                <a:solidFill>
                  <a:srgbClr val="000000"/>
                </a:solidFill>
              </a:defRPr>
            </a:pPr>
            <a:r>
              <a:rPr i="1" sz="2800">
                <a:solidFill>
                  <a:srgbClr val="00882B"/>
                </a:solidFill>
              </a:rPr>
              <a:t>Beteende, instansmetoder:</a:t>
            </a:r>
          </a:p>
        </p:txBody>
      </p:sp>
      <p:sp>
        <p:nvSpPr>
          <p:cNvPr id="153" name="Shape 153"/>
          <p:cNvSpPr/>
          <p:nvPr/>
        </p:nvSpPr>
        <p:spPr>
          <a:xfrm>
            <a:off x="6546310" y="2130455"/>
            <a:ext cx="9090045" cy="8790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defRPr sz="2800">
                <a:latin typeface="Consolas"/>
                <a:ea typeface="Consolas"/>
                <a:cs typeface="Consolas"/>
                <a:sym typeface="Consolas"/>
              </a:defRPr>
            </a:lvl1pPr>
          </a:lstStyle>
          <a:p>
            <a:pPr lvl="0">
              <a:defRPr sz="1800"/>
            </a:pPr>
            <a:r>
              <a:rPr sz="2800"/>
              <a:t>Car</a:t>
            </a:r>
            <a:endParaRPr sz="2800"/>
          </a:p>
        </p:txBody>
      </p:sp>
      <p:sp>
        <p:nvSpPr>
          <p:cNvPr id="154" name="Shape 154"/>
          <p:cNvSpPr/>
          <p:nvPr/>
        </p:nvSpPr>
        <p:spPr>
          <a:xfrm>
            <a:off x="6546310" y="4327555"/>
            <a:ext cx="9090045" cy="171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latin typeface="Consolas"/>
                <a:ea typeface="Consolas"/>
                <a:cs typeface="Consolas"/>
                <a:sym typeface="Consolas"/>
              </a:rPr>
              <a:t>carNumber</a:t>
            </a:r>
            <a:endParaRPr sz="2800">
              <a:latin typeface="Consolas"/>
              <a:ea typeface="Consolas"/>
              <a:cs typeface="Consolas"/>
              <a:sym typeface="Consolas"/>
            </a:endParaRPr>
          </a:p>
          <a:p>
            <a:pPr lvl="0" algn="l">
              <a:defRPr sz="1800"/>
            </a:pPr>
            <a:r>
              <a:rPr sz="2800">
                <a:latin typeface="Consolas"/>
                <a:ea typeface="Consolas"/>
                <a:cs typeface="Consolas"/>
                <a:sym typeface="Consolas"/>
              </a:rPr>
              <a:t>brand</a:t>
            </a:r>
            <a:endParaRPr sz="2800">
              <a:latin typeface="Consolas"/>
              <a:ea typeface="Consolas"/>
              <a:cs typeface="Consolas"/>
              <a:sym typeface="Consolas"/>
            </a:endParaRPr>
          </a:p>
          <a:p>
            <a:pPr lvl="0" algn="l">
              <a:defRPr sz="1800"/>
            </a:pPr>
            <a:r>
              <a:rPr sz="2800">
                <a:latin typeface="Consolas"/>
                <a:ea typeface="Consolas"/>
                <a:cs typeface="Consolas"/>
                <a:sym typeface="Consolas"/>
              </a:rPr>
              <a:t>speed, distance</a:t>
            </a:r>
            <a:endParaRPr sz="2800">
              <a:latin typeface="Consolas"/>
              <a:ea typeface="Consolas"/>
              <a:cs typeface="Consolas"/>
              <a:sym typeface="Consolas"/>
            </a:endParaRPr>
          </a:p>
        </p:txBody>
      </p:sp>
      <p:sp>
        <p:nvSpPr>
          <p:cNvPr id="155" name="Shape 155"/>
          <p:cNvSpPr/>
          <p:nvPr/>
        </p:nvSpPr>
        <p:spPr>
          <a:xfrm>
            <a:off x="6546310" y="7693056"/>
            <a:ext cx="9090045" cy="21363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latin typeface="Consolas"/>
                <a:ea typeface="Consolas"/>
                <a:cs typeface="Consolas"/>
                <a:sym typeface="Consolas"/>
              </a:rPr>
              <a:t>drive()</a:t>
            </a:r>
            <a:endParaRPr sz="2800">
              <a:latin typeface="Consolas"/>
              <a:ea typeface="Consolas"/>
              <a:cs typeface="Consolas"/>
              <a:sym typeface="Consolas"/>
            </a:endParaRPr>
          </a:p>
          <a:p>
            <a:pPr lvl="0" algn="l">
              <a:defRPr sz="1800"/>
            </a:pPr>
            <a:r>
              <a:rPr sz="2800">
                <a:latin typeface="Consolas"/>
                <a:ea typeface="Consolas"/>
                <a:cs typeface="Consolas"/>
                <a:sym typeface="Consolas"/>
              </a:rPr>
              <a:t>setSpeed(…)</a:t>
            </a:r>
            <a:endParaRPr sz="2800">
              <a:latin typeface="Consolas"/>
              <a:ea typeface="Consolas"/>
              <a:cs typeface="Consolas"/>
              <a:sym typeface="Consolas"/>
            </a:endParaRPr>
          </a:p>
          <a:p>
            <a:pPr lvl="0" algn="l">
              <a:defRPr sz="1800"/>
            </a:pPr>
            <a:r>
              <a:rPr sz="2800">
                <a:latin typeface="Consolas"/>
                <a:ea typeface="Consolas"/>
                <a:cs typeface="Consolas"/>
                <a:sym typeface="Consolas"/>
              </a:rPr>
              <a:t>setColour(…)</a:t>
            </a:r>
            <a:endParaRPr sz="2800">
              <a:latin typeface="Consolas"/>
              <a:ea typeface="Consolas"/>
              <a:cs typeface="Consolas"/>
              <a:sym typeface="Consolas"/>
            </a:endParaRPr>
          </a:p>
          <a:p>
            <a:pPr lvl="0" algn="l">
              <a:defRPr sz="1800"/>
            </a:pPr>
            <a:r>
              <a:rPr sz="2800">
                <a:latin typeface="Consolas"/>
                <a:ea typeface="Consolas"/>
                <a:cs typeface="Consolas"/>
                <a:sym typeface="Consolas"/>
              </a:rPr>
              <a:t>refuel(…)</a:t>
            </a:r>
            <a:endParaRPr sz="2800">
              <a:latin typeface="Consolas"/>
              <a:ea typeface="Consolas"/>
              <a:cs typeface="Consolas"/>
              <a:sym typeface="Consolas"/>
            </a:endParaRPr>
          </a:p>
        </p:txBody>
      </p:sp>
      <p:grpSp>
        <p:nvGrpSpPr>
          <p:cNvPr id="162" name="Group 162"/>
          <p:cNvGrpSpPr/>
          <p:nvPr/>
        </p:nvGrpSpPr>
        <p:grpSpPr>
          <a:xfrm>
            <a:off x="1280044" y="2714655"/>
            <a:ext cx="14356311" cy="4387852"/>
            <a:chOff x="0" y="0"/>
            <a:chExt cx="14356310" cy="4387850"/>
          </a:xfrm>
        </p:grpSpPr>
        <p:sp>
          <p:nvSpPr>
            <p:cNvPr id="156" name="Shape 156"/>
            <p:cNvSpPr/>
            <p:nvPr/>
          </p:nvSpPr>
          <p:spPr>
            <a:xfrm>
              <a:off x="0" y="2959100"/>
              <a:ext cx="477634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i="1" sz="2800">
                  <a:solidFill>
                    <a:srgbClr val="00882B"/>
                  </a:solidFill>
                  <a:latin typeface="Gill Sans SemiBold"/>
                  <a:ea typeface="Gill Sans SemiBold"/>
                  <a:cs typeface="Gill Sans SemiBold"/>
                  <a:sym typeface="Gill Sans SemiBold"/>
                </a:rPr>
                <a:t>Beteende, </a:t>
              </a:r>
              <a:r>
                <a:rPr i="1" sz="2800">
                  <a:solidFill>
                    <a:srgbClr val="C82506"/>
                  </a:solidFill>
                  <a:latin typeface="Gill Sans SemiBold"/>
                  <a:ea typeface="Gill Sans SemiBold"/>
                  <a:cs typeface="Gill Sans SemiBold"/>
                  <a:sym typeface="Gill Sans SemiBold"/>
                </a:rPr>
                <a:t>klassmetoder</a:t>
              </a:r>
              <a:r>
                <a:rPr i="1" sz="2800">
                  <a:solidFill>
                    <a:srgbClr val="00882B"/>
                  </a:solidFill>
                  <a:latin typeface="Gill Sans SemiBold"/>
                  <a:ea typeface="Gill Sans SemiBold"/>
                  <a:cs typeface="Gill Sans SemiBold"/>
                  <a:sym typeface="Gill Sans SemiBold"/>
                </a:rPr>
                <a:t>:</a:t>
              </a:r>
            </a:p>
          </p:txBody>
        </p:sp>
        <p:sp>
          <p:nvSpPr>
            <p:cNvPr id="157" name="Shape 157"/>
            <p:cNvSpPr/>
            <p:nvPr/>
          </p:nvSpPr>
          <p:spPr>
            <a:xfrm>
              <a:off x="694266" y="3473450"/>
              <a:ext cx="9090045" cy="914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2800">
                  <a:solidFill>
                    <a:srgbClr val="C82506"/>
                  </a:solidFill>
                  <a:latin typeface="Gill Sans"/>
                  <a:ea typeface="Gill Sans"/>
                  <a:cs typeface="Gill Sans"/>
                  <a:sym typeface="Gill Sans"/>
                </a:rPr>
                <a:t>sätta/hämta adressen</a:t>
              </a:r>
              <a:endParaRPr sz="2800">
                <a:solidFill>
                  <a:srgbClr val="C82506"/>
                </a:solidFill>
                <a:latin typeface="Gill Sans"/>
                <a:ea typeface="Gill Sans"/>
                <a:cs typeface="Gill Sans"/>
                <a:sym typeface="Gill Sans"/>
              </a:endParaRPr>
            </a:p>
            <a:p>
              <a:pPr lvl="0" algn="l">
                <a:defRPr sz="1800"/>
              </a:pPr>
              <a:r>
                <a:rPr sz="2800">
                  <a:solidFill>
                    <a:srgbClr val="C82506"/>
                  </a:solidFill>
                  <a:latin typeface="Gill Sans"/>
                  <a:ea typeface="Gill Sans"/>
                  <a:cs typeface="Gill Sans"/>
                  <a:sym typeface="Gill Sans"/>
                </a:rPr>
                <a:t>konvertera miles till km</a:t>
              </a:r>
            </a:p>
          </p:txBody>
        </p:sp>
        <p:sp>
          <p:nvSpPr>
            <p:cNvPr id="158" name="Shape 158"/>
            <p:cNvSpPr/>
            <p:nvPr/>
          </p:nvSpPr>
          <p:spPr>
            <a:xfrm>
              <a:off x="5266266" y="3454400"/>
              <a:ext cx="9090045" cy="8790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2800">
                  <a:solidFill>
                    <a:srgbClr val="C82506"/>
                  </a:solidFill>
                  <a:latin typeface="Consolas"/>
                  <a:ea typeface="Consolas"/>
                  <a:cs typeface="Consolas"/>
                  <a:sym typeface="Consolas"/>
                </a:rPr>
                <a:t>getAuthAddress()</a:t>
              </a:r>
              <a:endParaRPr sz="2800">
                <a:solidFill>
                  <a:srgbClr val="C82506"/>
                </a:solidFill>
                <a:latin typeface="Consolas"/>
                <a:ea typeface="Consolas"/>
                <a:cs typeface="Consolas"/>
                <a:sym typeface="Consolas"/>
              </a:endParaRPr>
            </a:p>
            <a:p>
              <a:pPr lvl="0" algn="l">
                <a:defRPr sz="1800"/>
              </a:pPr>
              <a:r>
                <a:rPr sz="2800">
                  <a:solidFill>
                    <a:srgbClr val="C82506"/>
                  </a:solidFill>
                  <a:latin typeface="Consolas"/>
                  <a:ea typeface="Consolas"/>
                  <a:cs typeface="Consolas"/>
                  <a:sym typeface="Consolas"/>
                </a:rPr>
                <a:t>milesToKm(…)</a:t>
              </a:r>
            </a:p>
          </p:txBody>
        </p:sp>
        <p:sp>
          <p:nvSpPr>
            <p:cNvPr id="159" name="Shape 159"/>
            <p:cNvSpPr/>
            <p:nvPr/>
          </p:nvSpPr>
          <p:spPr>
            <a:xfrm>
              <a:off x="694266" y="520700"/>
              <a:ext cx="9090045" cy="508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800">
                  <a:solidFill>
                    <a:srgbClr val="C82506"/>
                  </a:solidFill>
                  <a:latin typeface="Gill Sans"/>
                  <a:ea typeface="Gill Sans"/>
                  <a:cs typeface="Gill Sans"/>
                  <a:sym typeface="Gill Sans"/>
                </a:defRPr>
              </a:lvl1pPr>
            </a:lstStyle>
            <a:p>
              <a:pPr lvl="0">
                <a:defRPr sz="1800">
                  <a:solidFill>
                    <a:srgbClr val="000000"/>
                  </a:solidFill>
                </a:defRPr>
              </a:pPr>
              <a:r>
                <a:rPr sz="2800">
                  <a:solidFill>
                    <a:srgbClr val="C82506"/>
                  </a:solidFill>
                </a:rPr>
                <a:t>adressen av trafiksäkerhetsv.</a:t>
              </a:r>
            </a:p>
          </p:txBody>
        </p:sp>
        <p:sp>
          <p:nvSpPr>
            <p:cNvPr id="160" name="Shape 160"/>
            <p:cNvSpPr/>
            <p:nvPr/>
          </p:nvSpPr>
          <p:spPr>
            <a:xfrm>
              <a:off x="0" y="0"/>
              <a:ext cx="4776344" cy="520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i="1" sz="2800">
                  <a:solidFill>
                    <a:srgbClr val="00882B"/>
                  </a:solidFill>
                  <a:latin typeface="Gill Sans SemiBold"/>
                  <a:ea typeface="Gill Sans SemiBold"/>
                  <a:cs typeface="Gill Sans SemiBold"/>
                  <a:sym typeface="Gill Sans SemiBold"/>
                </a:rPr>
                <a:t>Tillstånd, </a:t>
              </a:r>
              <a:r>
                <a:rPr i="1" sz="2800">
                  <a:solidFill>
                    <a:srgbClr val="C82506"/>
                  </a:solidFill>
                  <a:latin typeface="Gill Sans SemiBold"/>
                  <a:ea typeface="Gill Sans SemiBold"/>
                  <a:cs typeface="Gill Sans SemiBold"/>
                  <a:sym typeface="Gill Sans SemiBold"/>
                </a:rPr>
                <a:t>klassvariabler</a:t>
              </a:r>
              <a:r>
                <a:rPr i="1" sz="2800">
                  <a:solidFill>
                    <a:srgbClr val="00882B"/>
                  </a:solidFill>
                  <a:latin typeface="Gill Sans SemiBold"/>
                  <a:ea typeface="Gill Sans SemiBold"/>
                  <a:cs typeface="Gill Sans SemiBold"/>
                  <a:sym typeface="Gill Sans SemiBold"/>
                </a:rPr>
                <a:t>:</a:t>
              </a:r>
            </a:p>
          </p:txBody>
        </p:sp>
        <p:sp>
          <p:nvSpPr>
            <p:cNvPr id="161" name="Shape 161"/>
            <p:cNvSpPr/>
            <p:nvPr/>
          </p:nvSpPr>
          <p:spPr>
            <a:xfrm>
              <a:off x="5266266" y="558800"/>
              <a:ext cx="9090045" cy="8790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800">
                  <a:solidFill>
                    <a:srgbClr val="C82506"/>
                  </a:solidFill>
                  <a:latin typeface="Consolas"/>
                  <a:ea typeface="Consolas"/>
                  <a:cs typeface="Consolas"/>
                  <a:sym typeface="Consolas"/>
                </a:defRPr>
              </a:lvl1pPr>
            </a:lstStyle>
            <a:p>
              <a:pPr lvl="0">
                <a:defRPr sz="1800">
                  <a:solidFill>
                    <a:srgbClr val="000000"/>
                  </a:solidFill>
                </a:defRPr>
              </a:pPr>
              <a:r>
                <a:rPr sz="2800">
                  <a:solidFill>
                    <a:srgbClr val="C82506"/>
                  </a:solidFill>
                </a:rPr>
                <a:t>authAddress</a:t>
              </a:r>
              <a:endParaRPr sz="2800">
                <a:solidFill>
                  <a:srgbClr val="C82506"/>
                </a:solidFill>
              </a:endParaRPr>
            </a:p>
          </p:txBody>
        </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2"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Klasser - en typ för objekten</a:t>
            </a:r>
          </a:p>
        </p:txBody>
      </p:sp>
      <p:sp>
        <p:nvSpPr>
          <p:cNvPr id="165" name="Shape 165"/>
          <p:cNvSpPr/>
          <p:nvPr/>
        </p:nvSpPr>
        <p:spPr>
          <a:xfrm>
            <a:off x="1301211" y="2253222"/>
            <a:ext cx="9090045" cy="1333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i="1" sz="2800">
                <a:solidFill>
                  <a:srgbClr val="00882B"/>
                </a:solidFill>
                <a:latin typeface="Gill Sans SemiBold"/>
                <a:ea typeface="Gill Sans SemiBold"/>
                <a:cs typeface="Gill Sans SemiBold"/>
                <a:sym typeface="Gill Sans SemiBold"/>
              </a:rPr>
              <a:t>En klass</a:t>
            </a:r>
            <a:r>
              <a:rPr sz="2800">
                <a:solidFill>
                  <a:srgbClr val="00882B"/>
                </a:solidFill>
                <a:latin typeface="Gill Sans"/>
                <a:ea typeface="Gill Sans"/>
                <a:cs typeface="Gill Sans"/>
                <a:sym typeface="Gill Sans"/>
              </a:rPr>
              <a:t> innehåller en beskrivning</a:t>
            </a:r>
            <a:r>
              <a:rPr sz="2800">
                <a:latin typeface="Gill Sans"/>
                <a:ea typeface="Gill Sans"/>
                <a:cs typeface="Gill Sans"/>
                <a:sym typeface="Gill Sans"/>
              </a:rPr>
              <a:t> av (en mall för, en definition av) </a:t>
            </a:r>
            <a:r>
              <a:rPr sz="2800">
                <a:solidFill>
                  <a:srgbClr val="0365C0"/>
                </a:solidFill>
                <a:latin typeface="Gill Sans"/>
                <a:ea typeface="Gill Sans"/>
                <a:cs typeface="Gill Sans"/>
                <a:sym typeface="Gill Sans"/>
              </a:rPr>
              <a:t>tillståndet</a:t>
            </a:r>
            <a:r>
              <a:rPr sz="2800">
                <a:latin typeface="Gill Sans"/>
                <a:ea typeface="Gill Sans"/>
                <a:cs typeface="Gill Sans"/>
                <a:sym typeface="Gill Sans"/>
              </a:rPr>
              <a:t> (dvs variabler) och </a:t>
            </a:r>
            <a:r>
              <a:rPr sz="2800">
                <a:solidFill>
                  <a:srgbClr val="0365C0"/>
                </a:solidFill>
                <a:latin typeface="Gill Sans"/>
                <a:ea typeface="Gill Sans"/>
                <a:cs typeface="Gill Sans"/>
                <a:sym typeface="Gill Sans"/>
              </a:rPr>
              <a:t>beteendet</a:t>
            </a:r>
            <a:r>
              <a:rPr sz="2800">
                <a:latin typeface="Gill Sans"/>
                <a:ea typeface="Gill Sans"/>
                <a:cs typeface="Gill Sans"/>
                <a:sym typeface="Gill Sans"/>
              </a:rPr>
              <a:t> (dvs metoder) </a:t>
            </a:r>
            <a:r>
              <a:rPr sz="2800">
                <a:solidFill>
                  <a:srgbClr val="C82506"/>
                </a:solidFill>
                <a:latin typeface="Gill Sans"/>
                <a:ea typeface="Gill Sans"/>
                <a:cs typeface="Gill Sans"/>
                <a:sym typeface="Gill Sans"/>
              </a:rPr>
              <a:t>hos de objekt som skapas av klassen</a:t>
            </a:r>
            <a:r>
              <a:rPr sz="2800">
                <a:latin typeface="Gill Sans"/>
                <a:ea typeface="Gill Sans"/>
                <a:cs typeface="Gill Sans"/>
                <a:sym typeface="Gill Sans"/>
              </a:rPr>
              <a:t>.</a:t>
            </a:r>
          </a:p>
        </p:txBody>
      </p:sp>
      <p:sp>
        <p:nvSpPr>
          <p:cNvPr id="166" name="Shape 166"/>
          <p:cNvSpPr/>
          <p:nvPr/>
        </p:nvSpPr>
        <p:spPr>
          <a:xfrm>
            <a:off x="1301211" y="3777222"/>
            <a:ext cx="9090045"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defRPr sz="2800">
                <a:latin typeface="Gill Sans"/>
                <a:ea typeface="Gill Sans"/>
                <a:cs typeface="Gill Sans"/>
                <a:sym typeface="Gill Sans"/>
              </a:defRPr>
            </a:lvl1pPr>
          </a:lstStyle>
          <a:p>
            <a:pPr lvl="0">
              <a:defRPr sz="1800"/>
            </a:pPr>
            <a:r>
              <a:rPr sz="2800"/>
              <a:t>Klassen är en beskrivning av tex hur en bil ser ut och av vad man kan göra med den.</a:t>
            </a:r>
          </a:p>
        </p:txBody>
      </p:sp>
      <p:sp>
        <p:nvSpPr>
          <p:cNvPr id="167" name="Shape 167"/>
          <p:cNvSpPr/>
          <p:nvPr/>
        </p:nvSpPr>
        <p:spPr>
          <a:xfrm>
            <a:off x="1301211" y="4920222"/>
            <a:ext cx="10849326" cy="927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solidFill>
                  <a:srgbClr val="C82506"/>
                </a:solidFill>
                <a:latin typeface="Gill Sans SemiBold"/>
                <a:ea typeface="Gill Sans SemiBold"/>
                <a:cs typeface="Gill Sans SemiBold"/>
                <a:sym typeface="Gill Sans SemiBold"/>
              </a:rPr>
              <a:t>Klassvariabler: </a:t>
            </a:r>
            <a:r>
              <a:rPr sz="2800">
                <a:latin typeface="Gill Sans"/>
                <a:ea typeface="Gill Sans"/>
                <a:cs typeface="Gill Sans"/>
                <a:sym typeface="Gill Sans"/>
              </a:rPr>
              <a:t>Alla bilar har samma adress till trafiksäkerhetsverket. Det är alltså en egenskap som finns hos klassen snarare än hos objektet.</a:t>
            </a:r>
          </a:p>
        </p:txBody>
      </p:sp>
      <p:sp>
        <p:nvSpPr>
          <p:cNvPr id="168" name="Shape 168"/>
          <p:cNvSpPr/>
          <p:nvPr/>
        </p:nvSpPr>
        <p:spPr>
          <a:xfrm>
            <a:off x="1301211" y="5936222"/>
            <a:ext cx="9090045" cy="927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solidFill>
                  <a:srgbClr val="C82506"/>
                </a:solidFill>
                <a:latin typeface="Gill Sans SemiBold"/>
                <a:ea typeface="Gill Sans SemiBold"/>
                <a:cs typeface="Gill Sans SemiBold"/>
                <a:sym typeface="Gill Sans SemiBold"/>
              </a:rPr>
              <a:t>Klassmetoder: </a:t>
            </a:r>
            <a:r>
              <a:rPr sz="2800">
                <a:latin typeface="Gill Sans"/>
                <a:ea typeface="Gill Sans"/>
                <a:cs typeface="Gill Sans"/>
                <a:sym typeface="Gill Sans"/>
              </a:rPr>
              <a:t>anropas utan objekt (eftersom inget objekt behövs). Man anropar klassen för att få reda på TSV adressen.</a:t>
            </a:r>
          </a:p>
        </p:txBody>
      </p:sp>
      <p:sp>
        <p:nvSpPr>
          <p:cNvPr id="169" name="Shape 169"/>
          <p:cNvSpPr/>
          <p:nvPr/>
        </p:nvSpPr>
        <p:spPr>
          <a:xfrm>
            <a:off x="1301211" y="7079222"/>
            <a:ext cx="9590637" cy="927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solidFill>
                  <a:srgbClr val="00882B"/>
                </a:solidFill>
                <a:latin typeface="Gill Sans SemiBold"/>
                <a:ea typeface="Gill Sans SemiBold"/>
                <a:cs typeface="Gill Sans SemiBold"/>
                <a:sym typeface="Gill Sans SemiBold"/>
              </a:rPr>
              <a:t>Instans[variabler/metoder]: </a:t>
            </a:r>
            <a:r>
              <a:rPr sz="2800">
                <a:latin typeface="Gill Sans"/>
                <a:ea typeface="Gill Sans"/>
                <a:cs typeface="Gill Sans"/>
                <a:sym typeface="Gill Sans"/>
              </a:rPr>
              <a:t>variabeln eller metoden är bunden till ett objekt (tex ändra hastighet). Man anropar ett objekt.</a:t>
            </a:r>
          </a:p>
        </p:txBody>
      </p:sp>
      <p:sp>
        <p:nvSpPr>
          <p:cNvPr id="170" name="Shape 170"/>
          <p:cNvSpPr/>
          <p:nvPr/>
        </p:nvSpPr>
        <p:spPr>
          <a:xfrm>
            <a:off x="1301211" y="8222222"/>
            <a:ext cx="9590637"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latin typeface="Gill Sans"/>
                <a:ea typeface="Gill Sans"/>
                <a:cs typeface="Gill Sans"/>
                <a:sym typeface="Gill Sans"/>
              </a:rPr>
              <a:t>Varje objekt har sina egna </a:t>
            </a:r>
            <a:r>
              <a:rPr sz="2800">
                <a:solidFill>
                  <a:srgbClr val="00882B"/>
                </a:solidFill>
                <a:latin typeface="Gill Sans"/>
                <a:ea typeface="Gill Sans"/>
                <a:cs typeface="Gill Sans"/>
                <a:sym typeface="Gill Sans"/>
              </a:rPr>
              <a:t>instansvariabler / instansmetoder</a:t>
            </a:r>
            <a:r>
              <a:rPr sz="2800">
                <a:latin typeface="Gill Sans"/>
                <a:ea typeface="Gill Sans"/>
                <a:cs typeface="Gill Sans"/>
                <a:sym typeface="Gill Sans"/>
              </a:rPr>
              <a:t>. Dessa beskriver ju objektets tillstånd.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1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3" fill="hold">
                                  <p:stCondLst>
                                    <p:cond delay="0"/>
                                  </p:stCondLst>
                                  <p:iterate type="el" backwards="0">
                                    <p:tmAbs val="0"/>
                                  </p:iterate>
                                  <p:childTnLst>
                                    <p:set>
                                      <p:cBhvr>
                                        <p:cTn id="14" fill="hold"/>
                                        <p:tgtEl>
                                          <p:spTgt spid="1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0" presetID="1" grpId="4" fill="hold">
                                  <p:stCondLst>
                                    <p:cond delay="0"/>
                                  </p:stCondLst>
                                  <p:iterate type="el" backwards="0">
                                    <p:tmAbs val="0"/>
                                  </p:iterate>
                                  <p:childTnLst>
                                    <p:set>
                                      <p:cBhvr>
                                        <p:cTn id="18" fill="hold"/>
                                        <p:tgtEl>
                                          <p:spTgt spid="1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0" presetID="1" grpId="5" fill="hold">
                                  <p:stCondLst>
                                    <p:cond delay="0"/>
                                  </p:stCondLst>
                                  <p:iterate type="el" backwards="0">
                                    <p:tmAbs val="0"/>
                                  </p:iterate>
                                  <p:childTnLst>
                                    <p:set>
                                      <p:cBhvr>
                                        <p:cTn id="22" fill="hold"/>
                                        <p:tgtEl>
                                          <p:spTgt spid="1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6" grpId="1"/>
      <p:bldP build="whole" bldLvl="1" animBg="1" rev="0" advAuto="0" spid="169" grpId="4"/>
      <p:bldP build="whole" bldLvl="1" animBg="1" rev="0" advAuto="0" spid="170" grpId="5"/>
      <p:bldP build="whole" bldLvl="1" animBg="1" rev="0" advAuto="0" spid="168" grpId="3"/>
      <p:bldP build="whole" bldLvl="1" animBg="1" rev="0" advAuto="0" spid="167" grpId="2"/>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b="1" sz="7000">
                <a:latin typeface="Consolas"/>
                <a:ea typeface="Consolas"/>
                <a:cs typeface="Consolas"/>
                <a:sym typeface="Consolas"/>
              </a:defRPr>
            </a:lvl1pPr>
          </a:lstStyle>
          <a:p>
            <a:pPr lvl="0">
              <a:defRPr b="0" sz="1800"/>
            </a:pPr>
            <a:r>
              <a:rPr b="1" sz="7000"/>
              <a:t>static</a:t>
            </a:r>
          </a:p>
        </p:txBody>
      </p:sp>
      <p:sp>
        <p:nvSpPr>
          <p:cNvPr id="173" name="Shape 173"/>
          <p:cNvSpPr/>
          <p:nvPr/>
        </p:nvSpPr>
        <p:spPr>
          <a:xfrm>
            <a:off x="2342202" y="2976568"/>
            <a:ext cx="10610934" cy="36860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b="1" sz="2200">
                <a:solidFill>
                  <a:srgbClr val="0365C0"/>
                </a:solidFill>
                <a:latin typeface="Consolas"/>
                <a:ea typeface="Consolas"/>
                <a:cs typeface="Consolas"/>
                <a:sym typeface="Consolas"/>
              </a:rPr>
              <a:t>public class BilClass1 {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public </a:t>
            </a:r>
            <a:r>
              <a:rPr b="1" sz="2200">
                <a:solidFill>
                  <a:srgbClr val="C82506"/>
                </a:solidFill>
                <a:latin typeface="Consolas"/>
                <a:ea typeface="Consolas"/>
                <a:cs typeface="Consolas"/>
                <a:sym typeface="Consolas"/>
              </a:rPr>
              <a:t>static</a:t>
            </a:r>
            <a:r>
              <a:rPr b="1" sz="2200">
                <a:solidFill>
                  <a:srgbClr val="0365C0"/>
                </a:solidFill>
                <a:latin typeface="Consolas"/>
                <a:ea typeface="Consolas"/>
                <a:cs typeface="Consolas"/>
                <a:sym typeface="Consolas"/>
              </a:rPr>
              <a:t> String authAddress;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public </a:t>
            </a:r>
            <a:r>
              <a:rPr b="1" sz="2200">
                <a:solidFill>
                  <a:srgbClr val="C82506"/>
                </a:solidFill>
                <a:latin typeface="Consolas"/>
                <a:ea typeface="Consolas"/>
                <a:cs typeface="Consolas"/>
                <a:sym typeface="Consolas"/>
              </a:rPr>
              <a:t>static</a:t>
            </a:r>
            <a:r>
              <a:rPr b="1" sz="2200">
                <a:solidFill>
                  <a:srgbClr val="0365C0"/>
                </a:solidFill>
                <a:latin typeface="Consolas"/>
                <a:ea typeface="Consolas"/>
                <a:cs typeface="Consolas"/>
                <a:sym typeface="Consolas"/>
              </a:rPr>
              <a:t> int numberOfCars;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public String brand;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public String carNumber;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public double speed;</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public int totalKm;</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 end BilClass1</a:t>
            </a:r>
            <a:endParaRPr b="1" sz="2200">
              <a:solidFill>
                <a:srgbClr val="0365C0"/>
              </a:solidFill>
              <a:latin typeface="Consolas"/>
              <a:ea typeface="Consolas"/>
              <a:cs typeface="Consolas"/>
              <a:sym typeface="Consolas"/>
            </a:endParaRPr>
          </a:p>
          <a:p>
            <a:pPr lvl="0" algn="l">
              <a:defRPr sz="1800"/>
            </a:pPr>
            <a:endParaRPr b="1" sz="2200">
              <a:solidFill>
                <a:srgbClr val="0365C0"/>
              </a:solidFill>
              <a:latin typeface="Consolas"/>
              <a:ea typeface="Consolas"/>
              <a:cs typeface="Consolas"/>
              <a:sym typeface="Consolas"/>
            </a:endParaRPr>
          </a:p>
        </p:txBody>
      </p:sp>
      <p:sp>
        <p:nvSpPr>
          <p:cNvPr id="174" name="Shape 174"/>
          <p:cNvSpPr/>
          <p:nvPr/>
        </p:nvSpPr>
        <p:spPr>
          <a:xfrm>
            <a:off x="1792277" y="2100822"/>
            <a:ext cx="9090046" cy="51755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latin typeface="Gill Sans"/>
                <a:ea typeface="Gill Sans"/>
                <a:cs typeface="Gill Sans"/>
                <a:sym typeface="Gill Sans"/>
              </a:rPr>
              <a:t>Använda </a:t>
            </a:r>
            <a:r>
              <a:rPr b="1" sz="2800">
                <a:solidFill>
                  <a:srgbClr val="C82506"/>
                </a:solidFill>
                <a:latin typeface="Consolas"/>
                <a:ea typeface="Consolas"/>
                <a:cs typeface="Consolas"/>
                <a:sym typeface="Consolas"/>
              </a:rPr>
              <a:t>static</a:t>
            </a:r>
            <a:r>
              <a:rPr sz="2800">
                <a:latin typeface="Gill Sans"/>
                <a:ea typeface="Gill Sans"/>
                <a:cs typeface="Gill Sans"/>
                <a:sym typeface="Gill Sans"/>
              </a:rPr>
              <a:t> för att deklarera klassvariabler/metoder.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3"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hape 176"/>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b="1" sz="7000">
                <a:latin typeface="Consolas"/>
                <a:ea typeface="Consolas"/>
                <a:cs typeface="Consolas"/>
                <a:sym typeface="Consolas"/>
              </a:defRPr>
            </a:lvl1pPr>
          </a:lstStyle>
          <a:p>
            <a:pPr lvl="0">
              <a:defRPr b="0" sz="1800"/>
            </a:pPr>
            <a:r>
              <a:rPr b="1" sz="7000"/>
              <a:t>public…</a:t>
            </a:r>
          </a:p>
        </p:txBody>
      </p:sp>
      <p:sp>
        <p:nvSpPr>
          <p:cNvPr id="177" name="Shape 177"/>
          <p:cNvSpPr/>
          <p:nvPr/>
        </p:nvSpPr>
        <p:spPr>
          <a:xfrm>
            <a:off x="2342202" y="2849568"/>
            <a:ext cx="10610934" cy="36860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b="1" sz="2200">
                <a:solidFill>
                  <a:srgbClr val="0365C0"/>
                </a:solidFill>
                <a:latin typeface="Consolas"/>
                <a:ea typeface="Consolas"/>
                <a:cs typeface="Consolas"/>
                <a:sym typeface="Consolas"/>
              </a:rPr>
              <a:t>public class BilClass1 {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public static String authAddress;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public static int numberOfCars; </a:t>
            </a:r>
            <a:endParaRPr b="1" sz="2200">
              <a:solidFill>
                <a:srgbClr val="0365C0"/>
              </a:solidFill>
              <a:latin typeface="Consolas"/>
              <a:ea typeface="Consolas"/>
              <a:cs typeface="Consolas"/>
              <a:sym typeface="Consolas"/>
            </a:endParaRPr>
          </a:p>
          <a:p>
            <a:pPr lvl="0" algn="l">
              <a:defRPr sz="1800"/>
            </a:pPr>
            <a:r>
              <a:rPr b="1" sz="2200">
                <a:solidFill>
                  <a:srgbClr val="C82506"/>
                </a:solidFill>
                <a:latin typeface="Consolas"/>
                <a:ea typeface="Consolas"/>
                <a:cs typeface="Consolas"/>
                <a:sym typeface="Consolas"/>
              </a:rPr>
              <a:t>  public String brand; </a:t>
            </a:r>
            <a:endParaRPr b="1" sz="2200">
              <a:solidFill>
                <a:srgbClr val="C82506"/>
              </a:solidFill>
              <a:latin typeface="Consolas"/>
              <a:ea typeface="Consolas"/>
              <a:cs typeface="Consolas"/>
              <a:sym typeface="Consolas"/>
            </a:endParaRPr>
          </a:p>
          <a:p>
            <a:pPr lvl="0" algn="l">
              <a:defRPr sz="1800"/>
            </a:pPr>
            <a:r>
              <a:rPr b="1" sz="2200">
                <a:solidFill>
                  <a:srgbClr val="C82506"/>
                </a:solidFill>
                <a:latin typeface="Consolas"/>
                <a:ea typeface="Consolas"/>
                <a:cs typeface="Consolas"/>
                <a:sym typeface="Consolas"/>
              </a:rPr>
              <a:t>  public String carNumber; </a:t>
            </a:r>
            <a:endParaRPr b="1" sz="2200">
              <a:solidFill>
                <a:srgbClr val="C82506"/>
              </a:solidFill>
              <a:latin typeface="Consolas"/>
              <a:ea typeface="Consolas"/>
              <a:cs typeface="Consolas"/>
              <a:sym typeface="Consolas"/>
            </a:endParaRPr>
          </a:p>
          <a:p>
            <a:pPr lvl="0" algn="l">
              <a:defRPr sz="1800"/>
            </a:pPr>
            <a:r>
              <a:rPr b="1" sz="2200">
                <a:solidFill>
                  <a:srgbClr val="C82506"/>
                </a:solidFill>
                <a:latin typeface="Consolas"/>
                <a:ea typeface="Consolas"/>
                <a:cs typeface="Consolas"/>
                <a:sym typeface="Consolas"/>
              </a:rPr>
              <a:t>  public double speed;</a:t>
            </a:r>
            <a:endParaRPr b="1" sz="2200">
              <a:solidFill>
                <a:srgbClr val="C82506"/>
              </a:solidFill>
              <a:latin typeface="Consolas"/>
              <a:ea typeface="Consolas"/>
              <a:cs typeface="Consolas"/>
              <a:sym typeface="Consolas"/>
            </a:endParaRPr>
          </a:p>
          <a:p>
            <a:pPr lvl="0" algn="l">
              <a:defRPr sz="1800"/>
            </a:pPr>
            <a:r>
              <a:rPr b="1" sz="2200">
                <a:solidFill>
                  <a:srgbClr val="C82506"/>
                </a:solidFill>
                <a:latin typeface="Consolas"/>
                <a:ea typeface="Consolas"/>
                <a:cs typeface="Consolas"/>
                <a:sym typeface="Consolas"/>
              </a:rPr>
              <a:t>  public int totalKm;</a:t>
            </a:r>
            <a:endParaRPr b="1" sz="2200">
              <a:solidFill>
                <a:srgbClr val="C82506"/>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 end BilClass1</a:t>
            </a:r>
            <a:endParaRPr b="1" sz="2200">
              <a:solidFill>
                <a:srgbClr val="0365C0"/>
              </a:solidFill>
              <a:latin typeface="Consolas"/>
              <a:ea typeface="Consolas"/>
              <a:cs typeface="Consolas"/>
              <a:sym typeface="Consolas"/>
            </a:endParaRPr>
          </a:p>
          <a:p>
            <a:pPr lvl="0" algn="l">
              <a:defRPr sz="1800"/>
            </a:pPr>
            <a:endParaRPr b="1" sz="2200">
              <a:solidFill>
                <a:srgbClr val="0365C0"/>
              </a:solidFill>
              <a:latin typeface="Consolas"/>
              <a:ea typeface="Consolas"/>
              <a:cs typeface="Consolas"/>
              <a:sym typeface="Consolas"/>
            </a:endParaRPr>
          </a:p>
        </p:txBody>
      </p:sp>
      <p:sp>
        <p:nvSpPr>
          <p:cNvPr id="178" name="Shape 178"/>
          <p:cNvSpPr/>
          <p:nvPr/>
        </p:nvSpPr>
        <p:spPr>
          <a:xfrm>
            <a:off x="1792277" y="2100822"/>
            <a:ext cx="9090046" cy="520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latin typeface="Gill Sans"/>
                <a:ea typeface="Gill Sans"/>
                <a:cs typeface="Gill Sans"/>
                <a:sym typeface="Gill Sans"/>
              </a:rPr>
              <a:t>Var försiktig med </a:t>
            </a:r>
            <a:r>
              <a:rPr sz="2800">
                <a:solidFill>
                  <a:srgbClr val="C82506"/>
                </a:solidFill>
                <a:latin typeface="Gill Sans SemiBold"/>
                <a:ea typeface="Gill Sans SemiBold"/>
                <a:cs typeface="Gill Sans SemiBold"/>
                <a:sym typeface="Gill Sans SemiBold"/>
              </a:rPr>
              <a:t>public</a:t>
            </a:r>
            <a:r>
              <a:rPr sz="2800">
                <a:latin typeface="Gill Sans"/>
                <a:ea typeface="Gill Sans"/>
                <a:cs typeface="Gill Sans"/>
                <a:sym typeface="Gill Sans"/>
              </a:rPr>
              <a:t>!</a:t>
            </a:r>
          </a:p>
        </p:txBody>
      </p:sp>
      <p:sp>
        <p:nvSpPr>
          <p:cNvPr id="179" name="Shape 179"/>
          <p:cNvSpPr/>
          <p:nvPr/>
        </p:nvSpPr>
        <p:spPr>
          <a:xfrm>
            <a:off x="1792277" y="6025122"/>
            <a:ext cx="9090046"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latin typeface="Gill Sans"/>
                <a:ea typeface="Gill Sans"/>
                <a:cs typeface="Gill Sans"/>
                <a:sym typeface="Gill Sans"/>
              </a:rPr>
              <a:t>Alla variabler är här publika dvs </a:t>
            </a:r>
            <a:endParaRPr sz="2800">
              <a:latin typeface="Gill Sans"/>
              <a:ea typeface="Gill Sans"/>
              <a:cs typeface="Gill Sans"/>
              <a:sym typeface="Gill Sans"/>
            </a:endParaRPr>
          </a:p>
          <a:p>
            <a:pPr lvl="0" algn="l">
              <a:defRPr sz="1800"/>
            </a:pPr>
            <a:r>
              <a:rPr sz="2800">
                <a:latin typeface="Gill Sans"/>
                <a:ea typeface="Gill Sans"/>
                <a:cs typeface="Gill Sans"/>
                <a:sym typeface="Gill Sans"/>
              </a:rPr>
              <a:t>kan ändras utifrån klassen…</a:t>
            </a: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Shape 181"/>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b="1" sz="7000">
                <a:latin typeface="Consolas"/>
                <a:ea typeface="Consolas"/>
                <a:cs typeface="Consolas"/>
                <a:sym typeface="Consolas"/>
              </a:defRPr>
            </a:lvl1pPr>
          </a:lstStyle>
          <a:p>
            <a:pPr lvl="0">
              <a:defRPr b="0" sz="1800"/>
            </a:pPr>
            <a:r>
              <a:rPr b="1" sz="7000"/>
              <a:t>public…</a:t>
            </a:r>
          </a:p>
        </p:txBody>
      </p:sp>
      <p:sp>
        <p:nvSpPr>
          <p:cNvPr id="182" name="Shape 182"/>
          <p:cNvSpPr/>
          <p:nvPr/>
        </p:nvSpPr>
        <p:spPr>
          <a:xfrm>
            <a:off x="2342202" y="2849568"/>
            <a:ext cx="10610934" cy="36860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b="1" sz="2200">
                <a:solidFill>
                  <a:srgbClr val="0365C0"/>
                </a:solidFill>
                <a:latin typeface="Consolas"/>
                <a:ea typeface="Consolas"/>
                <a:cs typeface="Consolas"/>
                <a:sym typeface="Consolas"/>
              </a:rPr>
              <a:t>public class BilClass1 {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public static String authAddress;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public static int numberOfCars; </a:t>
            </a:r>
            <a:endParaRPr b="1" sz="2200">
              <a:solidFill>
                <a:srgbClr val="0365C0"/>
              </a:solidFill>
              <a:latin typeface="Consolas"/>
              <a:ea typeface="Consolas"/>
              <a:cs typeface="Consolas"/>
              <a:sym typeface="Consolas"/>
            </a:endParaRPr>
          </a:p>
          <a:p>
            <a:pPr lvl="0" algn="l">
              <a:defRPr sz="1800"/>
            </a:pPr>
            <a:r>
              <a:rPr b="1" sz="2200">
                <a:solidFill>
                  <a:srgbClr val="C82506"/>
                </a:solidFill>
                <a:latin typeface="Consolas"/>
                <a:ea typeface="Consolas"/>
                <a:cs typeface="Consolas"/>
                <a:sym typeface="Consolas"/>
              </a:rPr>
              <a:t>  public String brand; </a:t>
            </a:r>
            <a:endParaRPr b="1" sz="2200">
              <a:solidFill>
                <a:srgbClr val="C82506"/>
              </a:solidFill>
              <a:latin typeface="Consolas"/>
              <a:ea typeface="Consolas"/>
              <a:cs typeface="Consolas"/>
              <a:sym typeface="Consolas"/>
            </a:endParaRPr>
          </a:p>
          <a:p>
            <a:pPr lvl="0" algn="l">
              <a:defRPr sz="1800"/>
            </a:pPr>
            <a:r>
              <a:rPr b="1" sz="2200">
                <a:solidFill>
                  <a:srgbClr val="C82506"/>
                </a:solidFill>
                <a:latin typeface="Consolas"/>
                <a:ea typeface="Consolas"/>
                <a:cs typeface="Consolas"/>
                <a:sym typeface="Consolas"/>
              </a:rPr>
              <a:t>  public String carNumber; </a:t>
            </a:r>
            <a:endParaRPr b="1" sz="2200">
              <a:solidFill>
                <a:srgbClr val="C82506"/>
              </a:solidFill>
              <a:latin typeface="Consolas"/>
              <a:ea typeface="Consolas"/>
              <a:cs typeface="Consolas"/>
              <a:sym typeface="Consolas"/>
            </a:endParaRPr>
          </a:p>
          <a:p>
            <a:pPr lvl="0" algn="l">
              <a:defRPr sz="1800"/>
            </a:pPr>
            <a:r>
              <a:rPr b="1" sz="2200">
                <a:solidFill>
                  <a:srgbClr val="C82506"/>
                </a:solidFill>
                <a:latin typeface="Consolas"/>
                <a:ea typeface="Consolas"/>
                <a:cs typeface="Consolas"/>
                <a:sym typeface="Consolas"/>
              </a:rPr>
              <a:t>  public double speed;</a:t>
            </a:r>
            <a:endParaRPr b="1" sz="2200">
              <a:solidFill>
                <a:srgbClr val="C82506"/>
              </a:solidFill>
              <a:latin typeface="Consolas"/>
              <a:ea typeface="Consolas"/>
              <a:cs typeface="Consolas"/>
              <a:sym typeface="Consolas"/>
            </a:endParaRPr>
          </a:p>
          <a:p>
            <a:pPr lvl="0" algn="l">
              <a:defRPr sz="1800"/>
            </a:pPr>
            <a:r>
              <a:rPr b="1" sz="2200">
                <a:solidFill>
                  <a:srgbClr val="C82506"/>
                </a:solidFill>
                <a:latin typeface="Consolas"/>
                <a:ea typeface="Consolas"/>
                <a:cs typeface="Consolas"/>
                <a:sym typeface="Consolas"/>
              </a:rPr>
              <a:t>  public int totalKm;</a:t>
            </a:r>
            <a:endParaRPr b="1" sz="2200">
              <a:solidFill>
                <a:srgbClr val="C82506"/>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 end BilClass1</a:t>
            </a:r>
            <a:endParaRPr b="1" sz="2200">
              <a:solidFill>
                <a:srgbClr val="0365C0"/>
              </a:solidFill>
              <a:latin typeface="Consolas"/>
              <a:ea typeface="Consolas"/>
              <a:cs typeface="Consolas"/>
              <a:sym typeface="Consolas"/>
            </a:endParaRPr>
          </a:p>
          <a:p>
            <a:pPr lvl="0" algn="l">
              <a:defRPr sz="1800"/>
            </a:pPr>
            <a:endParaRPr b="1" sz="2200">
              <a:solidFill>
                <a:srgbClr val="0365C0"/>
              </a:solidFill>
              <a:latin typeface="Consolas"/>
              <a:ea typeface="Consolas"/>
              <a:cs typeface="Consolas"/>
              <a:sym typeface="Consolas"/>
            </a:endParaRPr>
          </a:p>
        </p:txBody>
      </p:sp>
      <p:sp>
        <p:nvSpPr>
          <p:cNvPr id="183" name="Shape 183"/>
          <p:cNvSpPr/>
          <p:nvPr/>
        </p:nvSpPr>
        <p:spPr>
          <a:xfrm>
            <a:off x="1792277" y="2100822"/>
            <a:ext cx="9090046" cy="520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latin typeface="Gill Sans"/>
                <a:ea typeface="Gill Sans"/>
                <a:cs typeface="Gill Sans"/>
                <a:sym typeface="Gill Sans"/>
              </a:rPr>
              <a:t>Var försiktig med </a:t>
            </a:r>
            <a:r>
              <a:rPr sz="2800">
                <a:solidFill>
                  <a:srgbClr val="C82506"/>
                </a:solidFill>
                <a:latin typeface="Gill Sans SemiBold"/>
                <a:ea typeface="Gill Sans SemiBold"/>
                <a:cs typeface="Gill Sans SemiBold"/>
                <a:sym typeface="Gill Sans SemiBold"/>
              </a:rPr>
              <a:t>public</a:t>
            </a:r>
            <a:r>
              <a:rPr sz="2800">
                <a:latin typeface="Gill Sans"/>
                <a:ea typeface="Gill Sans"/>
                <a:cs typeface="Gill Sans"/>
                <a:sym typeface="Gill Sans"/>
              </a:rPr>
              <a:t>!</a:t>
            </a:r>
          </a:p>
        </p:txBody>
      </p:sp>
      <p:sp>
        <p:nvSpPr>
          <p:cNvPr id="184" name="Shape 184"/>
          <p:cNvSpPr/>
          <p:nvPr/>
        </p:nvSpPr>
        <p:spPr>
          <a:xfrm>
            <a:off x="1792277" y="6025122"/>
            <a:ext cx="9090046"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latin typeface="Gill Sans"/>
                <a:ea typeface="Gill Sans"/>
                <a:cs typeface="Gill Sans"/>
                <a:sym typeface="Gill Sans"/>
              </a:rPr>
              <a:t>Alla variabler är här publika dvs </a:t>
            </a:r>
            <a:endParaRPr sz="2800">
              <a:latin typeface="Gill Sans"/>
              <a:ea typeface="Gill Sans"/>
              <a:cs typeface="Gill Sans"/>
              <a:sym typeface="Gill Sans"/>
            </a:endParaRPr>
          </a:p>
          <a:p>
            <a:pPr lvl="0" algn="l">
              <a:defRPr sz="1800"/>
            </a:pPr>
            <a:r>
              <a:rPr sz="2800">
                <a:latin typeface="Gill Sans"/>
                <a:ea typeface="Gill Sans"/>
                <a:cs typeface="Gill Sans"/>
                <a:sym typeface="Gill Sans"/>
              </a:rPr>
              <a:t>kan ändras utifrån klassen…</a:t>
            </a:r>
          </a:p>
        </p:txBody>
      </p:sp>
      <p:sp>
        <p:nvSpPr>
          <p:cNvPr id="185" name="Shape 185"/>
          <p:cNvSpPr/>
          <p:nvPr/>
        </p:nvSpPr>
        <p:spPr>
          <a:xfrm>
            <a:off x="6533202" y="5389568"/>
            <a:ext cx="10610934" cy="414759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b="1" sz="2000">
                <a:solidFill>
                  <a:srgbClr val="0365C0"/>
                </a:solidFill>
                <a:latin typeface="Consolas"/>
                <a:ea typeface="Consolas"/>
                <a:cs typeface="Consolas"/>
                <a:sym typeface="Consolas"/>
              </a:rPr>
              <a:t>public class BilTest1 {</a:t>
            </a:r>
            <a:endParaRPr b="1" sz="2000">
              <a:solidFill>
                <a:srgbClr val="0365C0"/>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   public static void main (String[] args) {</a:t>
            </a:r>
            <a:endParaRPr b="1" sz="2000">
              <a:solidFill>
                <a:srgbClr val="0365C0"/>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     // skapa ett bil objekt</a:t>
            </a:r>
            <a:endParaRPr b="1" sz="2000">
              <a:solidFill>
                <a:srgbClr val="0365C0"/>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     BilClass1 enBil = new BilClass1();</a:t>
            </a:r>
            <a:endParaRPr b="1" sz="2000">
              <a:solidFill>
                <a:srgbClr val="0365C0"/>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     // ge värden</a:t>
            </a:r>
            <a:endParaRPr b="1" sz="2000">
              <a:solidFill>
                <a:srgbClr val="0365C0"/>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     enBil.carNumber = "ABC123";</a:t>
            </a:r>
            <a:endParaRPr b="1" sz="2000">
              <a:solidFill>
                <a:srgbClr val="0365C0"/>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     enBil.totalKm = 250;</a:t>
            </a:r>
            <a:endParaRPr b="1" sz="2000">
              <a:solidFill>
                <a:srgbClr val="0365C0"/>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     enBil.speed = 90;</a:t>
            </a:r>
            <a:endParaRPr b="1" sz="2000">
              <a:solidFill>
                <a:srgbClr val="0365C0"/>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     System.out.println(enBil.carNumber);</a:t>
            </a:r>
            <a:endParaRPr b="1" sz="2000">
              <a:solidFill>
                <a:srgbClr val="0365C0"/>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     enBil.totalKm = enBil.totalKm - 500;</a:t>
            </a:r>
            <a:endParaRPr b="1" sz="2000">
              <a:solidFill>
                <a:srgbClr val="0365C0"/>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     BilClass1.numberOfCars += 1;</a:t>
            </a:r>
            <a:endParaRPr b="1" sz="2000">
              <a:solidFill>
                <a:srgbClr val="0365C0"/>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  }</a:t>
            </a:r>
            <a:endParaRPr b="1" sz="2000">
              <a:solidFill>
                <a:srgbClr val="0365C0"/>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a:t>
            </a:r>
            <a:endParaRPr b="1" sz="2000">
              <a:solidFill>
                <a:srgbClr val="0365C0"/>
              </a:solidFill>
              <a:latin typeface="Consolas"/>
              <a:ea typeface="Consolas"/>
              <a:cs typeface="Consolas"/>
              <a:sym typeface="Consolas"/>
            </a:endParaR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5"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Shape 187"/>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b="1" sz="7000">
                <a:latin typeface="Consolas"/>
                <a:ea typeface="Consolas"/>
                <a:cs typeface="Consolas"/>
                <a:sym typeface="Consolas"/>
              </a:defRPr>
            </a:lvl1pPr>
          </a:lstStyle>
          <a:p>
            <a:pPr lvl="0">
              <a:defRPr b="0" sz="1800"/>
            </a:pPr>
            <a:r>
              <a:rPr b="1" sz="7000"/>
              <a:t>public…</a:t>
            </a:r>
          </a:p>
        </p:txBody>
      </p:sp>
      <p:sp>
        <p:nvSpPr>
          <p:cNvPr id="188" name="Shape 188"/>
          <p:cNvSpPr/>
          <p:nvPr/>
        </p:nvSpPr>
        <p:spPr>
          <a:xfrm>
            <a:off x="2342202" y="2849568"/>
            <a:ext cx="10610934" cy="36860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b="1" sz="2200">
                <a:solidFill>
                  <a:srgbClr val="0365C0"/>
                </a:solidFill>
                <a:latin typeface="Consolas"/>
                <a:ea typeface="Consolas"/>
                <a:cs typeface="Consolas"/>
                <a:sym typeface="Consolas"/>
              </a:rPr>
              <a:t>public class BilClass1 {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public static String authAddress;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public static int numberOfCars; </a:t>
            </a:r>
            <a:endParaRPr b="1" sz="2200">
              <a:solidFill>
                <a:srgbClr val="0365C0"/>
              </a:solidFill>
              <a:latin typeface="Consolas"/>
              <a:ea typeface="Consolas"/>
              <a:cs typeface="Consolas"/>
              <a:sym typeface="Consolas"/>
            </a:endParaRPr>
          </a:p>
          <a:p>
            <a:pPr lvl="0" algn="l">
              <a:defRPr sz="1800"/>
            </a:pPr>
            <a:r>
              <a:rPr b="1" sz="2200">
                <a:solidFill>
                  <a:srgbClr val="C82506"/>
                </a:solidFill>
                <a:latin typeface="Consolas"/>
                <a:ea typeface="Consolas"/>
                <a:cs typeface="Consolas"/>
                <a:sym typeface="Consolas"/>
              </a:rPr>
              <a:t>  public String brand; </a:t>
            </a:r>
            <a:endParaRPr b="1" sz="2200">
              <a:solidFill>
                <a:srgbClr val="C82506"/>
              </a:solidFill>
              <a:latin typeface="Consolas"/>
              <a:ea typeface="Consolas"/>
              <a:cs typeface="Consolas"/>
              <a:sym typeface="Consolas"/>
            </a:endParaRPr>
          </a:p>
          <a:p>
            <a:pPr lvl="0" algn="l">
              <a:defRPr sz="1800"/>
            </a:pPr>
            <a:r>
              <a:rPr b="1" sz="2200">
                <a:solidFill>
                  <a:srgbClr val="C82506"/>
                </a:solidFill>
                <a:latin typeface="Consolas"/>
                <a:ea typeface="Consolas"/>
                <a:cs typeface="Consolas"/>
                <a:sym typeface="Consolas"/>
              </a:rPr>
              <a:t>  public String carNumber; </a:t>
            </a:r>
            <a:endParaRPr b="1" sz="2200">
              <a:solidFill>
                <a:srgbClr val="C82506"/>
              </a:solidFill>
              <a:latin typeface="Consolas"/>
              <a:ea typeface="Consolas"/>
              <a:cs typeface="Consolas"/>
              <a:sym typeface="Consolas"/>
            </a:endParaRPr>
          </a:p>
          <a:p>
            <a:pPr lvl="0" algn="l">
              <a:defRPr sz="1800"/>
            </a:pPr>
            <a:r>
              <a:rPr b="1" sz="2200">
                <a:solidFill>
                  <a:srgbClr val="C82506"/>
                </a:solidFill>
                <a:latin typeface="Consolas"/>
                <a:ea typeface="Consolas"/>
                <a:cs typeface="Consolas"/>
                <a:sym typeface="Consolas"/>
              </a:rPr>
              <a:t>  public double speed;</a:t>
            </a:r>
            <a:endParaRPr b="1" sz="2200">
              <a:solidFill>
                <a:srgbClr val="C82506"/>
              </a:solidFill>
              <a:latin typeface="Consolas"/>
              <a:ea typeface="Consolas"/>
              <a:cs typeface="Consolas"/>
              <a:sym typeface="Consolas"/>
            </a:endParaRPr>
          </a:p>
          <a:p>
            <a:pPr lvl="0" algn="l">
              <a:defRPr sz="1800"/>
            </a:pPr>
            <a:r>
              <a:rPr b="1" sz="2200">
                <a:solidFill>
                  <a:srgbClr val="C82506"/>
                </a:solidFill>
                <a:latin typeface="Consolas"/>
                <a:ea typeface="Consolas"/>
                <a:cs typeface="Consolas"/>
                <a:sym typeface="Consolas"/>
              </a:rPr>
              <a:t>  public int totalKm;</a:t>
            </a:r>
            <a:endParaRPr b="1" sz="2200">
              <a:solidFill>
                <a:srgbClr val="C82506"/>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 end BilClass1</a:t>
            </a:r>
            <a:endParaRPr b="1" sz="2200">
              <a:solidFill>
                <a:srgbClr val="0365C0"/>
              </a:solidFill>
              <a:latin typeface="Consolas"/>
              <a:ea typeface="Consolas"/>
              <a:cs typeface="Consolas"/>
              <a:sym typeface="Consolas"/>
            </a:endParaRPr>
          </a:p>
          <a:p>
            <a:pPr lvl="0" algn="l">
              <a:defRPr sz="1800"/>
            </a:pPr>
            <a:endParaRPr b="1" sz="2200">
              <a:solidFill>
                <a:srgbClr val="0365C0"/>
              </a:solidFill>
              <a:latin typeface="Consolas"/>
              <a:ea typeface="Consolas"/>
              <a:cs typeface="Consolas"/>
              <a:sym typeface="Consolas"/>
            </a:endParaRPr>
          </a:p>
        </p:txBody>
      </p:sp>
      <p:sp>
        <p:nvSpPr>
          <p:cNvPr id="189" name="Shape 189"/>
          <p:cNvSpPr/>
          <p:nvPr/>
        </p:nvSpPr>
        <p:spPr>
          <a:xfrm>
            <a:off x="1792277" y="2100822"/>
            <a:ext cx="9090046" cy="520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latin typeface="Gill Sans"/>
                <a:ea typeface="Gill Sans"/>
                <a:cs typeface="Gill Sans"/>
                <a:sym typeface="Gill Sans"/>
              </a:rPr>
              <a:t>Var försiktig med </a:t>
            </a:r>
            <a:r>
              <a:rPr sz="2800">
                <a:solidFill>
                  <a:srgbClr val="C82506"/>
                </a:solidFill>
                <a:latin typeface="Gill Sans SemiBold"/>
                <a:ea typeface="Gill Sans SemiBold"/>
                <a:cs typeface="Gill Sans SemiBold"/>
                <a:sym typeface="Gill Sans SemiBold"/>
              </a:rPr>
              <a:t>public</a:t>
            </a:r>
            <a:r>
              <a:rPr sz="2800">
                <a:latin typeface="Gill Sans"/>
                <a:ea typeface="Gill Sans"/>
                <a:cs typeface="Gill Sans"/>
                <a:sym typeface="Gill Sans"/>
              </a:rPr>
              <a:t>!</a:t>
            </a:r>
          </a:p>
        </p:txBody>
      </p:sp>
      <p:sp>
        <p:nvSpPr>
          <p:cNvPr id="190" name="Shape 190"/>
          <p:cNvSpPr/>
          <p:nvPr/>
        </p:nvSpPr>
        <p:spPr>
          <a:xfrm>
            <a:off x="1792277" y="6025122"/>
            <a:ext cx="9090046"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latin typeface="Gill Sans"/>
                <a:ea typeface="Gill Sans"/>
                <a:cs typeface="Gill Sans"/>
                <a:sym typeface="Gill Sans"/>
              </a:rPr>
              <a:t>Alla variabler är här publika dvs </a:t>
            </a:r>
            <a:endParaRPr sz="2800">
              <a:latin typeface="Gill Sans"/>
              <a:ea typeface="Gill Sans"/>
              <a:cs typeface="Gill Sans"/>
              <a:sym typeface="Gill Sans"/>
            </a:endParaRPr>
          </a:p>
          <a:p>
            <a:pPr lvl="0" algn="l">
              <a:defRPr sz="1800"/>
            </a:pPr>
            <a:r>
              <a:rPr sz="2800">
                <a:latin typeface="Gill Sans"/>
                <a:ea typeface="Gill Sans"/>
                <a:cs typeface="Gill Sans"/>
                <a:sym typeface="Gill Sans"/>
              </a:rPr>
              <a:t>kan ändras utifrån klassen…</a:t>
            </a:r>
          </a:p>
        </p:txBody>
      </p:sp>
      <p:sp>
        <p:nvSpPr>
          <p:cNvPr id="191" name="Shape 191"/>
          <p:cNvSpPr/>
          <p:nvPr/>
        </p:nvSpPr>
        <p:spPr>
          <a:xfrm>
            <a:off x="6533202" y="5389568"/>
            <a:ext cx="10610934" cy="414759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b="1" sz="2000">
                <a:solidFill>
                  <a:srgbClr val="0365C0"/>
                </a:solidFill>
                <a:latin typeface="Consolas"/>
                <a:ea typeface="Consolas"/>
                <a:cs typeface="Consolas"/>
                <a:sym typeface="Consolas"/>
              </a:rPr>
              <a:t>public class BilTest1 {</a:t>
            </a:r>
            <a:endParaRPr b="1" sz="2000">
              <a:solidFill>
                <a:srgbClr val="0365C0"/>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   public static void main (String[] args) {</a:t>
            </a:r>
            <a:endParaRPr b="1" sz="2000">
              <a:solidFill>
                <a:srgbClr val="0365C0"/>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     // skapa ett bil objekt</a:t>
            </a:r>
            <a:endParaRPr b="1" sz="2000">
              <a:solidFill>
                <a:srgbClr val="0365C0"/>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     BilClass1 enBil = new BilClass1();</a:t>
            </a:r>
            <a:endParaRPr b="1" sz="2000">
              <a:solidFill>
                <a:srgbClr val="0365C0"/>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     // ge värden</a:t>
            </a:r>
            <a:endParaRPr b="1" sz="2000">
              <a:solidFill>
                <a:srgbClr val="C82506"/>
              </a:solidFill>
              <a:latin typeface="Consolas"/>
              <a:ea typeface="Consolas"/>
              <a:cs typeface="Consolas"/>
              <a:sym typeface="Consolas"/>
            </a:endParaRPr>
          </a:p>
          <a:p>
            <a:pPr lvl="0" algn="l">
              <a:defRPr sz="1800"/>
            </a:pPr>
            <a:r>
              <a:rPr b="1" sz="2000">
                <a:solidFill>
                  <a:srgbClr val="C82506"/>
                </a:solidFill>
                <a:latin typeface="Consolas"/>
                <a:ea typeface="Consolas"/>
                <a:cs typeface="Consolas"/>
                <a:sym typeface="Consolas"/>
              </a:rPr>
              <a:t>     enBil.carNumber = "ABC123";</a:t>
            </a:r>
            <a:endParaRPr b="1" sz="2000">
              <a:solidFill>
                <a:srgbClr val="0365C0"/>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     enBil.totalKm = 250;</a:t>
            </a:r>
            <a:endParaRPr b="1" sz="2000">
              <a:solidFill>
                <a:srgbClr val="0365C0"/>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     enBil.speed = 90;</a:t>
            </a:r>
            <a:endParaRPr b="1" sz="2000">
              <a:solidFill>
                <a:srgbClr val="0365C0"/>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     System.out.println(enBil.carNumber);</a:t>
            </a:r>
            <a:endParaRPr b="1" sz="2000">
              <a:solidFill>
                <a:srgbClr val="0365C0"/>
              </a:solidFill>
              <a:latin typeface="Consolas"/>
              <a:ea typeface="Consolas"/>
              <a:cs typeface="Consolas"/>
              <a:sym typeface="Consolas"/>
            </a:endParaRPr>
          </a:p>
          <a:p>
            <a:pPr lvl="0" algn="l">
              <a:defRPr sz="1800"/>
            </a:pPr>
            <a:r>
              <a:rPr b="1" sz="2000">
                <a:solidFill>
                  <a:srgbClr val="C82506"/>
                </a:solidFill>
                <a:latin typeface="Consolas"/>
                <a:ea typeface="Consolas"/>
                <a:cs typeface="Consolas"/>
                <a:sym typeface="Consolas"/>
              </a:rPr>
              <a:t>     enBil.totalKm = enBil.totalKm - 500;</a:t>
            </a:r>
            <a:endParaRPr b="1" sz="2000">
              <a:solidFill>
                <a:srgbClr val="C82506"/>
              </a:solidFill>
              <a:latin typeface="Consolas"/>
              <a:ea typeface="Consolas"/>
              <a:cs typeface="Consolas"/>
              <a:sym typeface="Consolas"/>
            </a:endParaRPr>
          </a:p>
          <a:p>
            <a:pPr lvl="0" algn="l">
              <a:defRPr sz="1800"/>
            </a:pPr>
            <a:r>
              <a:rPr b="1" sz="2000">
                <a:solidFill>
                  <a:srgbClr val="C82506"/>
                </a:solidFill>
                <a:latin typeface="Consolas"/>
                <a:ea typeface="Consolas"/>
                <a:cs typeface="Consolas"/>
                <a:sym typeface="Consolas"/>
              </a:rPr>
              <a:t>     BilClass1.numberOfCars += 1;</a:t>
            </a:r>
            <a:endParaRPr b="1" sz="2000">
              <a:solidFill>
                <a:srgbClr val="C82506"/>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  }</a:t>
            </a:r>
            <a:endParaRPr b="1" sz="2000">
              <a:solidFill>
                <a:srgbClr val="0365C0"/>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a:t>
            </a:r>
            <a:endParaRPr b="1" sz="2000">
              <a:solidFill>
                <a:srgbClr val="0365C0"/>
              </a:solidFill>
              <a:latin typeface="Consolas"/>
              <a:ea typeface="Consolas"/>
              <a:cs typeface="Consolas"/>
              <a:sym typeface="Consolas"/>
            </a:endParaRPr>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b="1" sz="7000">
                <a:latin typeface="Consolas"/>
                <a:ea typeface="Consolas"/>
                <a:cs typeface="Consolas"/>
                <a:sym typeface="Consolas"/>
              </a:defRPr>
            </a:lvl1pPr>
          </a:lstStyle>
          <a:p>
            <a:pPr lvl="0">
              <a:defRPr b="0" sz="1800"/>
            </a:pPr>
            <a:r>
              <a:rPr b="1" sz="7000"/>
              <a:t>public…</a:t>
            </a:r>
          </a:p>
        </p:txBody>
      </p:sp>
      <p:sp>
        <p:nvSpPr>
          <p:cNvPr id="194" name="Shape 194"/>
          <p:cNvSpPr/>
          <p:nvPr/>
        </p:nvSpPr>
        <p:spPr>
          <a:xfrm>
            <a:off x="2342202" y="2849568"/>
            <a:ext cx="10610934" cy="36860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b="1" sz="2200">
                <a:solidFill>
                  <a:srgbClr val="0365C0"/>
                </a:solidFill>
                <a:latin typeface="Consolas"/>
                <a:ea typeface="Consolas"/>
                <a:cs typeface="Consolas"/>
                <a:sym typeface="Consolas"/>
              </a:rPr>
              <a:t>public class BilClass1 {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public static String authAddress;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public static int numberOfCars; </a:t>
            </a:r>
            <a:endParaRPr b="1" sz="2200">
              <a:solidFill>
                <a:srgbClr val="0365C0"/>
              </a:solidFill>
              <a:latin typeface="Consolas"/>
              <a:ea typeface="Consolas"/>
              <a:cs typeface="Consolas"/>
              <a:sym typeface="Consolas"/>
            </a:endParaRPr>
          </a:p>
          <a:p>
            <a:pPr lvl="0" algn="l">
              <a:defRPr sz="1800"/>
            </a:pPr>
            <a:r>
              <a:rPr b="1" sz="2200">
                <a:solidFill>
                  <a:srgbClr val="C82506"/>
                </a:solidFill>
                <a:latin typeface="Consolas"/>
                <a:ea typeface="Consolas"/>
                <a:cs typeface="Consolas"/>
                <a:sym typeface="Consolas"/>
              </a:rPr>
              <a:t>  public String brand; </a:t>
            </a:r>
            <a:endParaRPr b="1" sz="2200">
              <a:solidFill>
                <a:srgbClr val="C82506"/>
              </a:solidFill>
              <a:latin typeface="Consolas"/>
              <a:ea typeface="Consolas"/>
              <a:cs typeface="Consolas"/>
              <a:sym typeface="Consolas"/>
            </a:endParaRPr>
          </a:p>
          <a:p>
            <a:pPr lvl="0" algn="l">
              <a:defRPr sz="1800"/>
            </a:pPr>
            <a:r>
              <a:rPr b="1" sz="2200">
                <a:solidFill>
                  <a:srgbClr val="C82506"/>
                </a:solidFill>
                <a:latin typeface="Consolas"/>
                <a:ea typeface="Consolas"/>
                <a:cs typeface="Consolas"/>
                <a:sym typeface="Consolas"/>
              </a:rPr>
              <a:t>  public String carNumber; </a:t>
            </a:r>
            <a:endParaRPr b="1" sz="2200">
              <a:solidFill>
                <a:srgbClr val="C82506"/>
              </a:solidFill>
              <a:latin typeface="Consolas"/>
              <a:ea typeface="Consolas"/>
              <a:cs typeface="Consolas"/>
              <a:sym typeface="Consolas"/>
            </a:endParaRPr>
          </a:p>
          <a:p>
            <a:pPr lvl="0" algn="l">
              <a:defRPr sz="1800"/>
            </a:pPr>
            <a:r>
              <a:rPr b="1" sz="2200">
                <a:solidFill>
                  <a:srgbClr val="C82506"/>
                </a:solidFill>
                <a:latin typeface="Consolas"/>
                <a:ea typeface="Consolas"/>
                <a:cs typeface="Consolas"/>
                <a:sym typeface="Consolas"/>
              </a:rPr>
              <a:t>  public double speed;</a:t>
            </a:r>
            <a:endParaRPr b="1" sz="2200">
              <a:solidFill>
                <a:srgbClr val="C82506"/>
              </a:solidFill>
              <a:latin typeface="Consolas"/>
              <a:ea typeface="Consolas"/>
              <a:cs typeface="Consolas"/>
              <a:sym typeface="Consolas"/>
            </a:endParaRPr>
          </a:p>
          <a:p>
            <a:pPr lvl="0" algn="l">
              <a:defRPr sz="1800"/>
            </a:pPr>
            <a:r>
              <a:rPr b="1" sz="2200">
                <a:solidFill>
                  <a:srgbClr val="C82506"/>
                </a:solidFill>
                <a:latin typeface="Consolas"/>
                <a:ea typeface="Consolas"/>
                <a:cs typeface="Consolas"/>
                <a:sym typeface="Consolas"/>
              </a:rPr>
              <a:t>  public int totalKm;</a:t>
            </a:r>
            <a:endParaRPr b="1" sz="2200">
              <a:solidFill>
                <a:srgbClr val="C82506"/>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 end BilClass1</a:t>
            </a:r>
            <a:endParaRPr b="1" sz="2200">
              <a:solidFill>
                <a:srgbClr val="0365C0"/>
              </a:solidFill>
              <a:latin typeface="Consolas"/>
              <a:ea typeface="Consolas"/>
              <a:cs typeface="Consolas"/>
              <a:sym typeface="Consolas"/>
            </a:endParaRPr>
          </a:p>
          <a:p>
            <a:pPr lvl="0" algn="l">
              <a:defRPr sz="1800"/>
            </a:pPr>
            <a:endParaRPr b="1" sz="2200">
              <a:solidFill>
                <a:srgbClr val="0365C0"/>
              </a:solidFill>
              <a:latin typeface="Consolas"/>
              <a:ea typeface="Consolas"/>
              <a:cs typeface="Consolas"/>
              <a:sym typeface="Consolas"/>
            </a:endParaRPr>
          </a:p>
        </p:txBody>
      </p:sp>
      <p:sp>
        <p:nvSpPr>
          <p:cNvPr id="195" name="Shape 195"/>
          <p:cNvSpPr/>
          <p:nvPr/>
        </p:nvSpPr>
        <p:spPr>
          <a:xfrm>
            <a:off x="1792277" y="2100822"/>
            <a:ext cx="9090046" cy="520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latin typeface="Gill Sans"/>
                <a:ea typeface="Gill Sans"/>
                <a:cs typeface="Gill Sans"/>
                <a:sym typeface="Gill Sans"/>
              </a:rPr>
              <a:t>Var försiktig med </a:t>
            </a:r>
            <a:r>
              <a:rPr sz="2800">
                <a:solidFill>
                  <a:srgbClr val="C82506"/>
                </a:solidFill>
                <a:latin typeface="Gill Sans SemiBold"/>
                <a:ea typeface="Gill Sans SemiBold"/>
                <a:cs typeface="Gill Sans SemiBold"/>
                <a:sym typeface="Gill Sans SemiBold"/>
              </a:rPr>
              <a:t>public</a:t>
            </a:r>
            <a:r>
              <a:rPr sz="2800">
                <a:latin typeface="Gill Sans"/>
                <a:ea typeface="Gill Sans"/>
                <a:cs typeface="Gill Sans"/>
                <a:sym typeface="Gill Sans"/>
              </a:rPr>
              <a:t>!</a:t>
            </a:r>
          </a:p>
        </p:txBody>
      </p:sp>
      <p:sp>
        <p:nvSpPr>
          <p:cNvPr id="196" name="Shape 196"/>
          <p:cNvSpPr/>
          <p:nvPr/>
        </p:nvSpPr>
        <p:spPr>
          <a:xfrm>
            <a:off x="1792277" y="6025122"/>
            <a:ext cx="9090046"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latin typeface="Gill Sans"/>
                <a:ea typeface="Gill Sans"/>
                <a:cs typeface="Gill Sans"/>
                <a:sym typeface="Gill Sans"/>
              </a:rPr>
              <a:t>Alla variabler är här publika dvs </a:t>
            </a:r>
            <a:endParaRPr sz="2800">
              <a:latin typeface="Gill Sans"/>
              <a:ea typeface="Gill Sans"/>
              <a:cs typeface="Gill Sans"/>
              <a:sym typeface="Gill Sans"/>
            </a:endParaRPr>
          </a:p>
          <a:p>
            <a:pPr lvl="0" algn="l">
              <a:defRPr sz="1800"/>
            </a:pPr>
            <a:r>
              <a:rPr sz="2800">
                <a:latin typeface="Gill Sans"/>
                <a:ea typeface="Gill Sans"/>
                <a:cs typeface="Gill Sans"/>
                <a:sym typeface="Gill Sans"/>
              </a:rPr>
              <a:t>kan ändras utifrån klassen…</a:t>
            </a:r>
          </a:p>
        </p:txBody>
      </p:sp>
      <p:sp>
        <p:nvSpPr>
          <p:cNvPr id="197" name="Shape 197"/>
          <p:cNvSpPr/>
          <p:nvPr/>
        </p:nvSpPr>
        <p:spPr>
          <a:xfrm>
            <a:off x="6533202" y="5389568"/>
            <a:ext cx="10610934" cy="414759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b="1" sz="2000">
                <a:solidFill>
                  <a:srgbClr val="0365C0"/>
                </a:solidFill>
                <a:latin typeface="Consolas"/>
                <a:ea typeface="Consolas"/>
                <a:cs typeface="Consolas"/>
                <a:sym typeface="Consolas"/>
              </a:rPr>
              <a:t>public class BilTest1 {</a:t>
            </a:r>
            <a:endParaRPr b="1" sz="2000">
              <a:solidFill>
                <a:srgbClr val="0365C0"/>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   public static void main (String[] args) {</a:t>
            </a:r>
            <a:endParaRPr b="1" sz="2000">
              <a:solidFill>
                <a:srgbClr val="0365C0"/>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     // skapa ett bil objekt</a:t>
            </a:r>
            <a:endParaRPr b="1" sz="2000">
              <a:solidFill>
                <a:srgbClr val="0365C0"/>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     BilClass1 enBil = new BilClass1();</a:t>
            </a:r>
            <a:endParaRPr b="1" sz="2000">
              <a:solidFill>
                <a:srgbClr val="0365C0"/>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     // ge värden</a:t>
            </a:r>
            <a:endParaRPr b="1" sz="2000">
              <a:solidFill>
                <a:srgbClr val="0365C0"/>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     </a:t>
            </a:r>
            <a:r>
              <a:rPr b="1" sz="2000">
                <a:solidFill>
                  <a:srgbClr val="C82506"/>
                </a:solidFill>
                <a:latin typeface="Consolas"/>
                <a:ea typeface="Consolas"/>
                <a:cs typeface="Consolas"/>
                <a:sym typeface="Consolas"/>
              </a:rPr>
              <a:t>enBil.carNumber = "ABC123";</a:t>
            </a:r>
            <a:endParaRPr b="1" sz="2000">
              <a:solidFill>
                <a:srgbClr val="0365C0"/>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     enBil.totalKm = 250;</a:t>
            </a:r>
            <a:endParaRPr b="1" sz="2000">
              <a:solidFill>
                <a:srgbClr val="0365C0"/>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     enBil.speed = 90;</a:t>
            </a:r>
            <a:endParaRPr b="1" sz="2000">
              <a:solidFill>
                <a:srgbClr val="0365C0"/>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     System.out.println(enBil.carNumber);</a:t>
            </a:r>
            <a:endParaRPr b="1" sz="2000">
              <a:solidFill>
                <a:srgbClr val="0365C0"/>
              </a:solidFill>
              <a:latin typeface="Consolas"/>
              <a:ea typeface="Consolas"/>
              <a:cs typeface="Consolas"/>
              <a:sym typeface="Consolas"/>
            </a:endParaRPr>
          </a:p>
          <a:p>
            <a:pPr lvl="0" algn="l">
              <a:defRPr sz="1800"/>
            </a:pPr>
            <a:r>
              <a:rPr b="1" sz="2000">
                <a:solidFill>
                  <a:srgbClr val="C82506"/>
                </a:solidFill>
                <a:latin typeface="Consolas"/>
                <a:ea typeface="Consolas"/>
                <a:cs typeface="Consolas"/>
                <a:sym typeface="Consolas"/>
              </a:rPr>
              <a:t>     enBil.totalKm = enBil.totalKm - 500;</a:t>
            </a:r>
            <a:endParaRPr b="1" sz="2000">
              <a:solidFill>
                <a:srgbClr val="C82506"/>
              </a:solidFill>
              <a:latin typeface="Consolas"/>
              <a:ea typeface="Consolas"/>
              <a:cs typeface="Consolas"/>
              <a:sym typeface="Consolas"/>
            </a:endParaRPr>
          </a:p>
          <a:p>
            <a:pPr lvl="0" algn="l">
              <a:defRPr sz="1800"/>
            </a:pPr>
            <a:r>
              <a:rPr b="1" sz="2000">
                <a:solidFill>
                  <a:srgbClr val="C82506"/>
                </a:solidFill>
                <a:latin typeface="Consolas"/>
                <a:ea typeface="Consolas"/>
                <a:cs typeface="Consolas"/>
                <a:sym typeface="Consolas"/>
              </a:rPr>
              <a:t>     BilClass1.numberOfCars += 1;</a:t>
            </a:r>
            <a:endParaRPr b="1" sz="2000">
              <a:solidFill>
                <a:srgbClr val="C82506"/>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  }</a:t>
            </a:r>
            <a:endParaRPr b="1" sz="2000">
              <a:solidFill>
                <a:srgbClr val="0365C0"/>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a:t>
            </a:r>
            <a:endParaRPr b="1" sz="2000">
              <a:solidFill>
                <a:srgbClr val="0365C0"/>
              </a:solidFill>
              <a:latin typeface="Consolas"/>
              <a:ea typeface="Consolas"/>
              <a:cs typeface="Consolas"/>
              <a:sym typeface="Consolas"/>
            </a:endParaRPr>
          </a:p>
        </p:txBody>
      </p:sp>
      <p:sp>
        <p:nvSpPr>
          <p:cNvPr id="198" name="Shape 198"/>
          <p:cNvSpPr/>
          <p:nvPr/>
        </p:nvSpPr>
        <p:spPr>
          <a:xfrm>
            <a:off x="1223565" y="7442088"/>
            <a:ext cx="5943601" cy="7358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1" y="0"/>
                </a:moveTo>
                <a:cubicBezTo>
                  <a:pt x="103" y="0"/>
                  <a:pt x="0" y="835"/>
                  <a:pt x="0" y="1864"/>
                </a:cubicBezTo>
                <a:lnTo>
                  <a:pt x="0" y="16765"/>
                </a:lnTo>
                <a:cubicBezTo>
                  <a:pt x="0" y="17795"/>
                  <a:pt x="103" y="18629"/>
                  <a:pt x="231" y="18629"/>
                </a:cubicBezTo>
                <a:lnTo>
                  <a:pt x="8768" y="18629"/>
                </a:lnTo>
                <a:lnTo>
                  <a:pt x="21600" y="21600"/>
                </a:lnTo>
                <a:lnTo>
                  <a:pt x="17338" y="13305"/>
                </a:lnTo>
                <a:lnTo>
                  <a:pt x="17338" y="1864"/>
                </a:lnTo>
                <a:cubicBezTo>
                  <a:pt x="17338" y="835"/>
                  <a:pt x="17235" y="0"/>
                  <a:pt x="17107" y="0"/>
                </a:cubicBezTo>
                <a:lnTo>
                  <a:pt x="231" y="0"/>
                </a:lnTo>
                <a:close/>
              </a:path>
            </a:pathLst>
          </a:cu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latin typeface="Helvetica"/>
                <a:ea typeface="Helvetica"/>
                <a:cs typeface="Helvetica"/>
                <a:sym typeface="Helvetica"/>
              </a:defRPr>
            </a:lvl1pPr>
          </a:lstStyle>
          <a:p>
            <a:pPr lvl="0">
              <a:defRPr sz="1800">
                <a:solidFill>
                  <a:srgbClr val="000000"/>
                </a:solidFill>
              </a:defRPr>
            </a:pPr>
            <a:r>
              <a:rPr sz="2400">
                <a:solidFill>
                  <a:srgbClr val="FFFFFF"/>
                </a:solidFill>
              </a:rPr>
              <a:t>här ändrar vi på totala körda km</a:t>
            </a:r>
          </a:p>
        </p:txBody>
      </p:sp>
      <p:sp>
        <p:nvSpPr>
          <p:cNvPr id="199" name="Shape 199"/>
          <p:cNvSpPr/>
          <p:nvPr/>
        </p:nvSpPr>
        <p:spPr>
          <a:xfrm>
            <a:off x="948531" y="8263355"/>
            <a:ext cx="6194426" cy="6346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1" y="0"/>
                </a:moveTo>
                <a:cubicBezTo>
                  <a:pt x="99" y="0"/>
                  <a:pt x="0" y="968"/>
                  <a:pt x="0" y="2161"/>
                </a:cubicBezTo>
                <a:lnTo>
                  <a:pt x="0" y="19439"/>
                </a:lnTo>
                <a:cubicBezTo>
                  <a:pt x="0" y="20632"/>
                  <a:pt x="99" y="21600"/>
                  <a:pt x="221" y="21600"/>
                </a:cubicBezTo>
                <a:lnTo>
                  <a:pt x="17374" y="21600"/>
                </a:lnTo>
                <a:cubicBezTo>
                  <a:pt x="17496" y="21600"/>
                  <a:pt x="17595" y="20632"/>
                  <a:pt x="17595" y="19439"/>
                </a:cubicBezTo>
                <a:lnTo>
                  <a:pt x="17595" y="10510"/>
                </a:lnTo>
                <a:lnTo>
                  <a:pt x="21600" y="6200"/>
                </a:lnTo>
                <a:lnTo>
                  <a:pt x="17588" y="1864"/>
                </a:lnTo>
                <a:cubicBezTo>
                  <a:pt x="17573" y="819"/>
                  <a:pt x="17485" y="0"/>
                  <a:pt x="17374" y="0"/>
                </a:cubicBezTo>
                <a:lnTo>
                  <a:pt x="221" y="0"/>
                </a:lnTo>
                <a:close/>
              </a:path>
            </a:pathLst>
          </a:cu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latin typeface="Helvetica"/>
                <a:ea typeface="Helvetica"/>
                <a:cs typeface="Helvetica"/>
                <a:sym typeface="Helvetica"/>
              </a:defRPr>
            </a:lvl1pPr>
          </a:lstStyle>
          <a:p>
            <a:pPr lvl="0">
              <a:defRPr sz="1800">
                <a:solidFill>
                  <a:srgbClr val="000000"/>
                </a:solidFill>
              </a:defRPr>
            </a:pPr>
            <a:r>
              <a:rPr sz="2400">
                <a:solidFill>
                  <a:srgbClr val="FFFFFF"/>
                </a:solidFill>
              </a:rPr>
              <a:t>justerar vi antalet bilar som finns…</a:t>
            </a:r>
          </a:p>
        </p:txBody>
      </p:sp>
      <p:sp>
        <p:nvSpPr>
          <p:cNvPr id="200" name="Shape 200"/>
          <p:cNvSpPr/>
          <p:nvPr/>
        </p:nvSpPr>
        <p:spPr>
          <a:xfrm>
            <a:off x="1223565" y="6620950"/>
            <a:ext cx="5932092" cy="6346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1" y="0"/>
                </a:moveTo>
                <a:cubicBezTo>
                  <a:pt x="104" y="0"/>
                  <a:pt x="0" y="968"/>
                  <a:pt x="0" y="2161"/>
                </a:cubicBezTo>
                <a:lnTo>
                  <a:pt x="0" y="19439"/>
                </a:lnTo>
                <a:cubicBezTo>
                  <a:pt x="0" y="20632"/>
                  <a:pt x="104" y="21600"/>
                  <a:pt x="231" y="21600"/>
                </a:cubicBezTo>
                <a:lnTo>
                  <a:pt x="17140" y="21600"/>
                </a:lnTo>
                <a:cubicBezTo>
                  <a:pt x="17268" y="21600"/>
                  <a:pt x="17372" y="20632"/>
                  <a:pt x="17372" y="19439"/>
                </a:cubicBezTo>
                <a:lnTo>
                  <a:pt x="17372" y="18074"/>
                </a:lnTo>
                <a:lnTo>
                  <a:pt x="21600" y="13752"/>
                </a:lnTo>
                <a:lnTo>
                  <a:pt x="17372" y="9429"/>
                </a:lnTo>
                <a:lnTo>
                  <a:pt x="17372" y="2161"/>
                </a:lnTo>
                <a:cubicBezTo>
                  <a:pt x="17372" y="968"/>
                  <a:pt x="17268" y="0"/>
                  <a:pt x="17140" y="0"/>
                </a:cubicBezTo>
                <a:lnTo>
                  <a:pt x="231" y="0"/>
                </a:lnTo>
                <a:close/>
              </a:path>
            </a:pathLst>
          </a:cu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latin typeface="Helvetica"/>
                <a:ea typeface="Helvetica"/>
                <a:cs typeface="Helvetica"/>
                <a:sym typeface="Helvetica"/>
              </a:defRPr>
            </a:lvl1pPr>
          </a:lstStyle>
          <a:p>
            <a:pPr lvl="0">
              <a:defRPr sz="1800">
                <a:solidFill>
                  <a:srgbClr val="000000"/>
                </a:solidFill>
              </a:defRPr>
            </a:pPr>
            <a:r>
              <a:rPr sz="2400">
                <a:solidFill>
                  <a:srgbClr val="FFFFFF"/>
                </a:solidFill>
              </a:rPr>
              <a:t>här ändrar vi bilens nummer…</a:t>
            </a:r>
          </a:p>
        </p:txBody>
      </p:sp>
      <p:sp>
        <p:nvSpPr>
          <p:cNvPr id="201" name="Shape 201"/>
          <p:cNvSpPr/>
          <p:nvPr/>
        </p:nvSpPr>
        <p:spPr>
          <a:xfrm>
            <a:off x="8073098" y="3967574"/>
            <a:ext cx="4770836" cy="13358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87" y="0"/>
                </a:moveTo>
                <a:cubicBezTo>
                  <a:pt x="129" y="0"/>
                  <a:pt x="0" y="460"/>
                  <a:pt x="0" y="1027"/>
                </a:cubicBezTo>
                <a:lnTo>
                  <a:pt x="0" y="9234"/>
                </a:lnTo>
                <a:cubicBezTo>
                  <a:pt x="0" y="9801"/>
                  <a:pt x="129" y="10261"/>
                  <a:pt x="287" y="10261"/>
                </a:cubicBezTo>
                <a:lnTo>
                  <a:pt x="3268" y="10261"/>
                </a:lnTo>
                <a:lnTo>
                  <a:pt x="3843" y="21600"/>
                </a:lnTo>
                <a:lnTo>
                  <a:pt x="4418" y="10261"/>
                </a:lnTo>
                <a:lnTo>
                  <a:pt x="21313" y="10261"/>
                </a:lnTo>
                <a:cubicBezTo>
                  <a:pt x="21471" y="10261"/>
                  <a:pt x="21600" y="9801"/>
                  <a:pt x="21600" y="9234"/>
                </a:cubicBezTo>
                <a:lnTo>
                  <a:pt x="21600" y="1027"/>
                </a:lnTo>
                <a:cubicBezTo>
                  <a:pt x="21600" y="460"/>
                  <a:pt x="21471" y="0"/>
                  <a:pt x="21313" y="0"/>
                </a:cubicBezTo>
                <a:lnTo>
                  <a:pt x="287" y="0"/>
                </a:lnTo>
                <a:close/>
              </a:path>
            </a:pathLst>
          </a:cu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latin typeface="Helvetica"/>
                <a:ea typeface="Helvetica"/>
                <a:cs typeface="Helvetica"/>
                <a:sym typeface="Helvetica"/>
              </a:defRPr>
            </a:lvl1pPr>
          </a:lstStyle>
          <a:p>
            <a:pPr lvl="0">
              <a:defRPr sz="1800">
                <a:solidFill>
                  <a:srgbClr val="000000"/>
                </a:solidFill>
              </a:defRPr>
            </a:pPr>
            <a:r>
              <a:rPr sz="2400">
                <a:solidFill>
                  <a:srgbClr val="FFFFFF"/>
                </a:solidFill>
              </a:rPr>
              <a:t>… allt detta utanför bil klassen!</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1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3" fill="hold">
                                  <p:stCondLst>
                                    <p:cond delay="0"/>
                                  </p:stCondLst>
                                  <p:iterate type="el" backwards="0">
                                    <p:tmAbs val="0"/>
                                  </p:iterate>
                                  <p:childTnLst>
                                    <p:set>
                                      <p:cBhvr>
                                        <p:cTn id="14" fill="hold"/>
                                        <p:tgtEl>
                                          <p:spTgt spid="1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0" presetID="1" grpId="4" fill="hold">
                                  <p:stCondLst>
                                    <p:cond delay="0"/>
                                  </p:stCondLst>
                                  <p:iterate type="el" backwards="0">
                                    <p:tmAbs val="0"/>
                                  </p:iterate>
                                  <p:childTnLst>
                                    <p:set>
                                      <p:cBhvr>
                                        <p:cTn id="18" fill="hold"/>
                                        <p:tgtEl>
                                          <p:spTgt spid="2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8" grpId="2"/>
      <p:bldP build="whole" bldLvl="1" animBg="1" rev="0" advAuto="0" spid="201" grpId="4"/>
      <p:bldP build="whole" bldLvl="1" animBg="1" rev="0" advAuto="0" spid="199" grpId="3"/>
      <p:bldP build="whole" bldLvl="1" animBg="1" rev="0" advAuto="0" spid="200"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Shape 203"/>
          <p:cNvSpPr/>
          <p:nvPr/>
        </p:nvSpPr>
        <p:spPr>
          <a:xfrm>
            <a:off x="1792277" y="2100822"/>
            <a:ext cx="9090046" cy="508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latin typeface="Gill Sans"/>
                <a:ea typeface="Gill Sans"/>
                <a:cs typeface="Gill Sans"/>
                <a:sym typeface="Gill Sans"/>
              </a:rPr>
              <a:t>Normalt ska tillståndet vara </a:t>
            </a:r>
            <a:r>
              <a:rPr sz="2800">
                <a:solidFill>
                  <a:srgbClr val="C82506"/>
                </a:solidFill>
                <a:latin typeface="Gill Sans"/>
                <a:ea typeface="Gill Sans"/>
                <a:cs typeface="Gill Sans"/>
                <a:sym typeface="Gill Sans"/>
              </a:rPr>
              <a:t>private</a:t>
            </a:r>
            <a:r>
              <a:rPr sz="2800">
                <a:latin typeface="Gill Sans"/>
                <a:ea typeface="Gill Sans"/>
                <a:cs typeface="Gill Sans"/>
                <a:sym typeface="Gill Sans"/>
              </a:rPr>
              <a:t>.</a:t>
            </a:r>
          </a:p>
        </p:txBody>
      </p:sp>
      <p:sp>
        <p:nvSpPr>
          <p:cNvPr id="204" name="Shape 204"/>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b="1" sz="7000">
                <a:solidFill>
                  <a:srgbClr val="C82506"/>
                </a:solidFill>
                <a:latin typeface="Consolas"/>
                <a:ea typeface="Consolas"/>
                <a:cs typeface="Consolas"/>
                <a:sym typeface="Consolas"/>
              </a:defRPr>
            </a:lvl1pPr>
          </a:lstStyle>
          <a:p>
            <a:pPr lvl="0">
              <a:defRPr b="0" sz="1800">
                <a:solidFill>
                  <a:srgbClr val="000000"/>
                </a:solidFill>
              </a:defRPr>
            </a:pPr>
            <a:r>
              <a:rPr b="1" sz="7000">
                <a:solidFill>
                  <a:srgbClr val="C82506"/>
                </a:solidFill>
              </a:rPr>
              <a:t>private</a:t>
            </a:r>
          </a:p>
        </p:txBody>
      </p:sp>
      <p:sp>
        <p:nvSpPr>
          <p:cNvPr id="205" name="Shape 205"/>
          <p:cNvSpPr/>
          <p:nvPr/>
        </p:nvSpPr>
        <p:spPr>
          <a:xfrm>
            <a:off x="2342202" y="2849568"/>
            <a:ext cx="10610934" cy="36860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b="1" sz="2200">
                <a:solidFill>
                  <a:srgbClr val="0365C0"/>
                </a:solidFill>
                <a:latin typeface="Consolas"/>
                <a:ea typeface="Consolas"/>
                <a:cs typeface="Consolas"/>
                <a:sym typeface="Consolas"/>
              </a:rPr>
              <a:t>public class BilClass1 {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a:t>
            </a:r>
            <a:r>
              <a:rPr b="1" sz="2200">
                <a:solidFill>
                  <a:srgbClr val="C82506"/>
                </a:solidFill>
                <a:latin typeface="Consolas"/>
                <a:ea typeface="Consolas"/>
                <a:cs typeface="Consolas"/>
                <a:sym typeface="Consolas"/>
              </a:rPr>
              <a:t>private</a:t>
            </a:r>
            <a:r>
              <a:rPr b="1" sz="2200">
                <a:solidFill>
                  <a:srgbClr val="0365C0"/>
                </a:solidFill>
                <a:latin typeface="Consolas"/>
                <a:ea typeface="Consolas"/>
                <a:cs typeface="Consolas"/>
                <a:sym typeface="Consolas"/>
              </a:rPr>
              <a:t> static String authAddress;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a:t>
            </a:r>
            <a:r>
              <a:rPr b="1" sz="2200">
                <a:solidFill>
                  <a:srgbClr val="C82506"/>
                </a:solidFill>
                <a:latin typeface="Consolas"/>
                <a:ea typeface="Consolas"/>
                <a:cs typeface="Consolas"/>
                <a:sym typeface="Consolas"/>
              </a:rPr>
              <a:t>private</a:t>
            </a:r>
            <a:r>
              <a:rPr b="1" sz="2200">
                <a:solidFill>
                  <a:srgbClr val="0365C0"/>
                </a:solidFill>
                <a:latin typeface="Consolas"/>
                <a:ea typeface="Consolas"/>
                <a:cs typeface="Consolas"/>
                <a:sym typeface="Consolas"/>
              </a:rPr>
              <a:t> static int numberOfCars; </a:t>
            </a:r>
            <a:endParaRPr b="1" sz="2200">
              <a:solidFill>
                <a:srgbClr val="0365C0"/>
              </a:solidFill>
              <a:latin typeface="Consolas"/>
              <a:ea typeface="Consolas"/>
              <a:cs typeface="Consolas"/>
              <a:sym typeface="Consolas"/>
            </a:endParaRPr>
          </a:p>
          <a:p>
            <a:pPr lvl="0" algn="l">
              <a:defRPr sz="1800"/>
            </a:pPr>
            <a:r>
              <a:rPr b="1" sz="2200">
                <a:solidFill>
                  <a:srgbClr val="C82506"/>
                </a:solidFill>
                <a:latin typeface="Consolas"/>
                <a:ea typeface="Consolas"/>
                <a:cs typeface="Consolas"/>
                <a:sym typeface="Consolas"/>
              </a:rPr>
              <a:t>  private </a:t>
            </a:r>
            <a:r>
              <a:rPr b="1" sz="2200">
                <a:solidFill>
                  <a:srgbClr val="0365C0"/>
                </a:solidFill>
                <a:latin typeface="Consolas"/>
                <a:ea typeface="Consolas"/>
                <a:cs typeface="Consolas"/>
                <a:sym typeface="Consolas"/>
              </a:rPr>
              <a:t>String brand; </a:t>
            </a:r>
            <a:endParaRPr b="1" sz="2200">
              <a:solidFill>
                <a:srgbClr val="0365C0"/>
              </a:solidFill>
              <a:latin typeface="Consolas"/>
              <a:ea typeface="Consolas"/>
              <a:cs typeface="Consolas"/>
              <a:sym typeface="Consolas"/>
            </a:endParaRPr>
          </a:p>
          <a:p>
            <a:pPr lvl="0" algn="l">
              <a:defRPr sz="1800"/>
            </a:pPr>
            <a:r>
              <a:rPr b="1" sz="2200">
                <a:solidFill>
                  <a:srgbClr val="C82506"/>
                </a:solidFill>
                <a:latin typeface="Consolas"/>
                <a:ea typeface="Consolas"/>
                <a:cs typeface="Consolas"/>
                <a:sym typeface="Consolas"/>
              </a:rPr>
              <a:t>  private </a:t>
            </a:r>
            <a:r>
              <a:rPr b="1" sz="2200">
                <a:solidFill>
                  <a:srgbClr val="0365C0"/>
                </a:solidFill>
                <a:latin typeface="Consolas"/>
                <a:ea typeface="Consolas"/>
                <a:cs typeface="Consolas"/>
                <a:sym typeface="Consolas"/>
              </a:rPr>
              <a:t>String carNumber; </a:t>
            </a:r>
            <a:endParaRPr b="1" sz="2200">
              <a:solidFill>
                <a:srgbClr val="C82506"/>
              </a:solidFill>
              <a:latin typeface="Consolas"/>
              <a:ea typeface="Consolas"/>
              <a:cs typeface="Consolas"/>
              <a:sym typeface="Consolas"/>
            </a:endParaRPr>
          </a:p>
          <a:p>
            <a:pPr lvl="0" algn="l">
              <a:defRPr sz="1800"/>
            </a:pPr>
            <a:r>
              <a:rPr b="1" sz="2200">
                <a:solidFill>
                  <a:srgbClr val="C82506"/>
                </a:solidFill>
                <a:latin typeface="Consolas"/>
                <a:ea typeface="Consolas"/>
                <a:cs typeface="Consolas"/>
                <a:sym typeface="Consolas"/>
              </a:rPr>
              <a:t>  private </a:t>
            </a:r>
            <a:r>
              <a:rPr b="1" sz="2200">
                <a:solidFill>
                  <a:srgbClr val="0365C0"/>
                </a:solidFill>
                <a:latin typeface="Consolas"/>
                <a:ea typeface="Consolas"/>
                <a:cs typeface="Consolas"/>
                <a:sym typeface="Consolas"/>
              </a:rPr>
              <a:t>double speed;</a:t>
            </a:r>
            <a:endParaRPr b="1" sz="2200">
              <a:solidFill>
                <a:srgbClr val="C82506"/>
              </a:solidFill>
              <a:latin typeface="Consolas"/>
              <a:ea typeface="Consolas"/>
              <a:cs typeface="Consolas"/>
              <a:sym typeface="Consolas"/>
            </a:endParaRPr>
          </a:p>
          <a:p>
            <a:pPr lvl="0" algn="l">
              <a:defRPr sz="1800"/>
            </a:pPr>
            <a:r>
              <a:rPr b="1" sz="2200">
                <a:solidFill>
                  <a:srgbClr val="C82506"/>
                </a:solidFill>
                <a:latin typeface="Consolas"/>
                <a:ea typeface="Consolas"/>
                <a:cs typeface="Consolas"/>
                <a:sym typeface="Consolas"/>
              </a:rPr>
              <a:t>  private </a:t>
            </a:r>
            <a:r>
              <a:rPr b="1" sz="2200">
                <a:solidFill>
                  <a:srgbClr val="0365C0"/>
                </a:solidFill>
                <a:latin typeface="Consolas"/>
                <a:ea typeface="Consolas"/>
                <a:cs typeface="Consolas"/>
                <a:sym typeface="Consolas"/>
              </a:rPr>
              <a:t>int totalKm;</a:t>
            </a:r>
            <a:endParaRPr b="1" sz="2200">
              <a:solidFill>
                <a:srgbClr val="C82506"/>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 end BilClass1</a:t>
            </a:r>
            <a:endParaRPr b="1" sz="2200">
              <a:solidFill>
                <a:srgbClr val="0365C0"/>
              </a:solidFill>
              <a:latin typeface="Consolas"/>
              <a:ea typeface="Consolas"/>
              <a:cs typeface="Consolas"/>
              <a:sym typeface="Consolas"/>
            </a:endParaRPr>
          </a:p>
          <a:p>
            <a:pPr lvl="0" algn="l">
              <a:defRPr sz="1800"/>
            </a:pPr>
            <a:endParaRPr b="1" sz="2200">
              <a:solidFill>
                <a:srgbClr val="0365C0"/>
              </a:solidFill>
              <a:latin typeface="Consolas"/>
              <a:ea typeface="Consolas"/>
              <a:cs typeface="Consolas"/>
              <a:sym typeface="Consolas"/>
            </a:endParaRPr>
          </a:p>
        </p:txBody>
      </p:sp>
      <p:sp>
        <p:nvSpPr>
          <p:cNvPr id="206" name="Shape 206"/>
          <p:cNvSpPr/>
          <p:nvPr/>
        </p:nvSpPr>
        <p:spPr>
          <a:xfrm>
            <a:off x="6533202" y="5389568"/>
            <a:ext cx="10610934" cy="414759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b="1" sz="2000">
                <a:solidFill>
                  <a:srgbClr val="0365C0"/>
                </a:solidFill>
                <a:latin typeface="Consolas"/>
                <a:ea typeface="Consolas"/>
                <a:cs typeface="Consolas"/>
                <a:sym typeface="Consolas"/>
              </a:rPr>
              <a:t>public class BilTest1 {</a:t>
            </a:r>
            <a:endParaRPr b="1" sz="2000">
              <a:solidFill>
                <a:srgbClr val="0365C0"/>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   public static void main (String[] args) {</a:t>
            </a:r>
            <a:endParaRPr b="1" sz="2000">
              <a:solidFill>
                <a:srgbClr val="0365C0"/>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     // skapa ett bil objekt</a:t>
            </a:r>
            <a:endParaRPr b="1" sz="2000">
              <a:solidFill>
                <a:srgbClr val="0365C0"/>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     BilClass1 enBil = new BilClass1();</a:t>
            </a:r>
            <a:endParaRPr b="1" sz="2000">
              <a:solidFill>
                <a:srgbClr val="0365C0"/>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     // ge värden</a:t>
            </a:r>
            <a:endParaRPr b="1" sz="2000">
              <a:solidFill>
                <a:srgbClr val="0365C0"/>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     </a:t>
            </a:r>
            <a:r>
              <a:rPr b="1" sz="2000">
                <a:solidFill>
                  <a:srgbClr val="C82506"/>
                </a:solidFill>
                <a:latin typeface="Consolas"/>
                <a:ea typeface="Consolas"/>
                <a:cs typeface="Consolas"/>
                <a:sym typeface="Consolas"/>
              </a:rPr>
              <a:t>enBil.carNumber = "ABC123";</a:t>
            </a:r>
            <a:endParaRPr b="1" sz="2000">
              <a:solidFill>
                <a:srgbClr val="0365C0"/>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     enBil.totalKm = 250;</a:t>
            </a:r>
            <a:endParaRPr b="1" sz="2000">
              <a:solidFill>
                <a:srgbClr val="0365C0"/>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     enBil.speed = 90;</a:t>
            </a:r>
            <a:endParaRPr b="1" sz="2000">
              <a:solidFill>
                <a:srgbClr val="0365C0"/>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     System.out.println(enBil.carNumber);</a:t>
            </a:r>
            <a:endParaRPr b="1" sz="2000">
              <a:solidFill>
                <a:srgbClr val="0365C0"/>
              </a:solidFill>
              <a:latin typeface="Consolas"/>
              <a:ea typeface="Consolas"/>
              <a:cs typeface="Consolas"/>
              <a:sym typeface="Consolas"/>
            </a:endParaRPr>
          </a:p>
          <a:p>
            <a:pPr lvl="0" algn="l">
              <a:defRPr sz="1800"/>
            </a:pPr>
            <a:r>
              <a:rPr b="1" sz="2000">
                <a:solidFill>
                  <a:srgbClr val="C82506"/>
                </a:solidFill>
                <a:latin typeface="Consolas"/>
                <a:ea typeface="Consolas"/>
                <a:cs typeface="Consolas"/>
                <a:sym typeface="Consolas"/>
              </a:rPr>
              <a:t>     enBil.totalKm = enBil.totalKm - 500;</a:t>
            </a:r>
            <a:endParaRPr b="1" sz="2000">
              <a:solidFill>
                <a:srgbClr val="C82506"/>
              </a:solidFill>
              <a:latin typeface="Consolas"/>
              <a:ea typeface="Consolas"/>
              <a:cs typeface="Consolas"/>
              <a:sym typeface="Consolas"/>
            </a:endParaRPr>
          </a:p>
          <a:p>
            <a:pPr lvl="0" algn="l">
              <a:defRPr sz="1800"/>
            </a:pPr>
            <a:r>
              <a:rPr b="1" sz="2000">
                <a:solidFill>
                  <a:srgbClr val="C82506"/>
                </a:solidFill>
                <a:latin typeface="Consolas"/>
                <a:ea typeface="Consolas"/>
                <a:cs typeface="Consolas"/>
                <a:sym typeface="Consolas"/>
              </a:rPr>
              <a:t>     BilClass1.numberOfCars += 1;</a:t>
            </a:r>
            <a:endParaRPr b="1" sz="2000">
              <a:solidFill>
                <a:srgbClr val="C82506"/>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  }</a:t>
            </a:r>
            <a:endParaRPr b="1" sz="2000">
              <a:solidFill>
                <a:srgbClr val="0365C0"/>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a:t>
            </a:r>
            <a:endParaRPr b="1" sz="2000">
              <a:solidFill>
                <a:srgbClr val="0365C0"/>
              </a:solidFill>
              <a:latin typeface="Consolas"/>
              <a:ea typeface="Consolas"/>
              <a:cs typeface="Consolas"/>
              <a:sym typeface="Consolas"/>
            </a:endParaRPr>
          </a:p>
        </p:txBody>
      </p:sp>
      <p:grpSp>
        <p:nvGrpSpPr>
          <p:cNvPr id="211" name="Group 211"/>
          <p:cNvGrpSpPr/>
          <p:nvPr/>
        </p:nvGrpSpPr>
        <p:grpSpPr>
          <a:xfrm>
            <a:off x="1223565" y="6620950"/>
            <a:ext cx="5966620" cy="1847058"/>
            <a:chOff x="0" y="0"/>
            <a:chExt cx="5966618" cy="1847056"/>
          </a:xfrm>
        </p:grpSpPr>
        <p:sp>
          <p:nvSpPr>
            <p:cNvPr id="207" name="Shape 207"/>
            <p:cNvSpPr/>
            <p:nvPr/>
          </p:nvSpPr>
          <p:spPr>
            <a:xfrm>
              <a:off x="0" y="0"/>
              <a:ext cx="5932091" cy="6346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1" y="0"/>
                  </a:moveTo>
                  <a:cubicBezTo>
                    <a:pt x="104" y="0"/>
                    <a:pt x="0" y="968"/>
                    <a:pt x="0" y="2161"/>
                  </a:cubicBezTo>
                  <a:lnTo>
                    <a:pt x="0" y="19439"/>
                  </a:lnTo>
                  <a:cubicBezTo>
                    <a:pt x="0" y="20632"/>
                    <a:pt x="104" y="21600"/>
                    <a:pt x="231" y="21600"/>
                  </a:cubicBezTo>
                  <a:lnTo>
                    <a:pt x="17140" y="21600"/>
                  </a:lnTo>
                  <a:cubicBezTo>
                    <a:pt x="17268" y="21600"/>
                    <a:pt x="17372" y="20632"/>
                    <a:pt x="17372" y="19439"/>
                  </a:cubicBezTo>
                  <a:lnTo>
                    <a:pt x="17372" y="18074"/>
                  </a:lnTo>
                  <a:lnTo>
                    <a:pt x="21600" y="13752"/>
                  </a:lnTo>
                  <a:lnTo>
                    <a:pt x="17372" y="9429"/>
                  </a:lnTo>
                  <a:lnTo>
                    <a:pt x="17372" y="2161"/>
                  </a:lnTo>
                  <a:cubicBezTo>
                    <a:pt x="17372" y="968"/>
                    <a:pt x="17268" y="0"/>
                    <a:pt x="17140" y="0"/>
                  </a:cubicBezTo>
                  <a:lnTo>
                    <a:pt x="231" y="0"/>
                  </a:lnTo>
                  <a:close/>
                </a:path>
              </a:pathLst>
            </a:cu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solidFill>
                    <a:srgbClr val="FFFFFF"/>
                  </a:solidFill>
                  <a:latin typeface="Helvetica"/>
                  <a:ea typeface="Helvetica"/>
                  <a:cs typeface="Helvetica"/>
                  <a:sym typeface="Helvetica"/>
                </a:defRPr>
              </a:lvl1pPr>
            </a:lstStyle>
            <a:p>
              <a:pPr lvl="0">
                <a:defRPr sz="1800">
                  <a:solidFill>
                    <a:srgbClr val="000000"/>
                  </a:solidFill>
                </a:defRPr>
              </a:pPr>
              <a:r>
                <a:rPr sz="2400">
                  <a:solidFill>
                    <a:srgbClr val="FFFFFF"/>
                  </a:solidFill>
                </a:rPr>
                <a:t>fungerar ej längre!</a:t>
              </a:r>
            </a:p>
          </p:txBody>
        </p:sp>
        <p:sp>
          <p:nvSpPr>
            <p:cNvPr id="208" name="Shape 208"/>
            <p:cNvSpPr/>
            <p:nvPr/>
          </p:nvSpPr>
          <p:spPr>
            <a:xfrm>
              <a:off x="0" y="0"/>
              <a:ext cx="5879704" cy="6738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3" y="0"/>
                  </a:moveTo>
                  <a:cubicBezTo>
                    <a:pt x="104" y="0"/>
                    <a:pt x="0" y="911"/>
                    <a:pt x="0" y="2035"/>
                  </a:cubicBezTo>
                  <a:lnTo>
                    <a:pt x="0" y="18305"/>
                  </a:lnTo>
                  <a:cubicBezTo>
                    <a:pt x="0" y="19429"/>
                    <a:pt x="104" y="20341"/>
                    <a:pt x="233" y="20341"/>
                  </a:cubicBezTo>
                  <a:lnTo>
                    <a:pt x="11890" y="20341"/>
                  </a:lnTo>
                  <a:lnTo>
                    <a:pt x="21600" y="21600"/>
                  </a:lnTo>
                  <a:lnTo>
                    <a:pt x="17526" y="15850"/>
                  </a:lnTo>
                  <a:lnTo>
                    <a:pt x="17526" y="2035"/>
                  </a:lnTo>
                  <a:cubicBezTo>
                    <a:pt x="17526" y="911"/>
                    <a:pt x="17422" y="0"/>
                    <a:pt x="17293" y="0"/>
                  </a:cubicBezTo>
                  <a:lnTo>
                    <a:pt x="233" y="0"/>
                  </a:lnTo>
                  <a:close/>
                </a:path>
              </a:pathLst>
            </a:cu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solidFill>
                    <a:srgbClr val="FFFFFF"/>
                  </a:solidFill>
                  <a:latin typeface="Helvetica"/>
                  <a:ea typeface="Helvetica"/>
                  <a:cs typeface="Helvetica"/>
                  <a:sym typeface="Helvetica"/>
                </a:defRPr>
              </a:lvl1pPr>
            </a:lstStyle>
            <a:p>
              <a:pPr lvl="0">
                <a:defRPr sz="1800">
                  <a:solidFill>
                    <a:srgbClr val="000000"/>
                  </a:solidFill>
                </a:defRPr>
              </a:pPr>
              <a:r>
                <a:rPr sz="2400">
                  <a:solidFill>
                    <a:srgbClr val="FFFFFF"/>
                  </a:solidFill>
                </a:rPr>
                <a:t>fungerar ej längre!</a:t>
              </a:r>
            </a:p>
          </p:txBody>
        </p:sp>
        <p:sp>
          <p:nvSpPr>
            <p:cNvPr id="209" name="Shape 209"/>
            <p:cNvSpPr/>
            <p:nvPr/>
          </p:nvSpPr>
          <p:spPr>
            <a:xfrm>
              <a:off x="0" y="0"/>
              <a:ext cx="5966619" cy="18470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0" y="0"/>
                  </a:moveTo>
                  <a:cubicBezTo>
                    <a:pt x="103" y="0"/>
                    <a:pt x="0" y="332"/>
                    <a:pt x="0" y="743"/>
                  </a:cubicBezTo>
                  <a:lnTo>
                    <a:pt x="0" y="6679"/>
                  </a:lnTo>
                  <a:cubicBezTo>
                    <a:pt x="0" y="7089"/>
                    <a:pt x="103" y="7421"/>
                    <a:pt x="230" y="7421"/>
                  </a:cubicBezTo>
                  <a:lnTo>
                    <a:pt x="16581" y="7421"/>
                  </a:lnTo>
                  <a:lnTo>
                    <a:pt x="21600" y="21600"/>
                  </a:lnTo>
                  <a:lnTo>
                    <a:pt x="17271" y="5184"/>
                  </a:lnTo>
                  <a:lnTo>
                    <a:pt x="17271" y="743"/>
                  </a:lnTo>
                  <a:cubicBezTo>
                    <a:pt x="17271" y="332"/>
                    <a:pt x="17168" y="0"/>
                    <a:pt x="17041" y="0"/>
                  </a:cubicBezTo>
                  <a:lnTo>
                    <a:pt x="230" y="0"/>
                  </a:lnTo>
                  <a:close/>
                </a:path>
              </a:pathLst>
            </a:cu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solidFill>
                    <a:srgbClr val="FFFFFF"/>
                  </a:solidFill>
                  <a:latin typeface="Helvetica"/>
                  <a:ea typeface="Helvetica"/>
                  <a:cs typeface="Helvetica"/>
                  <a:sym typeface="Helvetica"/>
                </a:defRPr>
              </a:lvl1pPr>
            </a:lstStyle>
            <a:p>
              <a:pPr lvl="0">
                <a:defRPr sz="1800">
                  <a:solidFill>
                    <a:srgbClr val="000000"/>
                  </a:solidFill>
                </a:defRPr>
              </a:pPr>
              <a:r>
                <a:rPr sz="2400">
                  <a:solidFill>
                    <a:srgbClr val="FFFFFF"/>
                  </a:solidFill>
                </a:rPr>
                <a:t>fungerar ej längre!</a:t>
              </a:r>
            </a:p>
          </p:txBody>
        </p:sp>
        <p:sp>
          <p:nvSpPr>
            <p:cNvPr id="210" name="Shape 210"/>
            <p:cNvSpPr/>
            <p:nvPr/>
          </p:nvSpPr>
          <p:spPr>
            <a:xfrm>
              <a:off x="0" y="0"/>
              <a:ext cx="5915025" cy="15323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2" y="0"/>
                  </a:moveTo>
                  <a:cubicBezTo>
                    <a:pt x="104" y="0"/>
                    <a:pt x="0" y="401"/>
                    <a:pt x="0" y="895"/>
                  </a:cubicBezTo>
                  <a:lnTo>
                    <a:pt x="0" y="8050"/>
                  </a:lnTo>
                  <a:cubicBezTo>
                    <a:pt x="0" y="8545"/>
                    <a:pt x="104" y="8945"/>
                    <a:pt x="232" y="8945"/>
                  </a:cubicBezTo>
                  <a:lnTo>
                    <a:pt x="16668" y="8945"/>
                  </a:lnTo>
                  <a:lnTo>
                    <a:pt x="21600" y="21600"/>
                  </a:lnTo>
                  <a:lnTo>
                    <a:pt x="17422" y="6333"/>
                  </a:lnTo>
                  <a:lnTo>
                    <a:pt x="17422" y="895"/>
                  </a:lnTo>
                  <a:cubicBezTo>
                    <a:pt x="17422" y="401"/>
                    <a:pt x="17318" y="0"/>
                    <a:pt x="17190" y="0"/>
                  </a:cubicBezTo>
                  <a:lnTo>
                    <a:pt x="232" y="0"/>
                  </a:lnTo>
                  <a:close/>
                </a:path>
              </a:pathLst>
            </a:cu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solidFill>
                    <a:srgbClr val="FFFFFF"/>
                  </a:solidFill>
                  <a:latin typeface="Helvetica"/>
                  <a:ea typeface="Helvetica"/>
                  <a:cs typeface="Helvetica"/>
                  <a:sym typeface="Helvetica"/>
                </a:defRPr>
              </a:lvl1pPr>
            </a:lstStyle>
            <a:p>
              <a:pPr lvl="0">
                <a:defRPr sz="1800">
                  <a:solidFill>
                    <a:srgbClr val="000000"/>
                  </a:solidFill>
                </a:defRPr>
              </a:pPr>
              <a:r>
                <a:rPr sz="2400">
                  <a:solidFill>
                    <a:srgbClr val="FFFFFF"/>
                  </a:solidFill>
                </a:rPr>
                <a:t>fungerar ej längre!</a:t>
              </a:r>
            </a:p>
          </p:txBody>
        </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2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1"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hape 213"/>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Tillståndet ska ändras genom metoder</a:t>
            </a:r>
          </a:p>
        </p:txBody>
      </p:sp>
      <p:sp>
        <p:nvSpPr>
          <p:cNvPr id="214" name="Shape 214"/>
          <p:cNvSpPr/>
          <p:nvPr/>
        </p:nvSpPr>
        <p:spPr>
          <a:xfrm>
            <a:off x="1792277" y="2100822"/>
            <a:ext cx="9090046" cy="508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defRPr sz="2800">
                <a:latin typeface="Gill Sans"/>
                <a:ea typeface="Gill Sans"/>
                <a:cs typeface="Gill Sans"/>
                <a:sym typeface="Gill Sans"/>
              </a:defRPr>
            </a:lvl1pPr>
          </a:lstStyle>
          <a:p>
            <a:pPr lvl="0">
              <a:defRPr sz="1800"/>
            </a:pPr>
            <a:r>
              <a:rPr sz="2800"/>
              <a:t>… metoderna kan kolla att tillståndet blir vettigt.</a:t>
            </a:r>
          </a:p>
        </p:txBody>
      </p:sp>
      <p:sp>
        <p:nvSpPr>
          <p:cNvPr id="215" name="Shape 215"/>
          <p:cNvSpPr/>
          <p:nvPr/>
        </p:nvSpPr>
        <p:spPr>
          <a:xfrm>
            <a:off x="2299869" y="3001968"/>
            <a:ext cx="10610934" cy="239499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b="1" sz="2000">
                <a:solidFill>
                  <a:srgbClr val="0365C0"/>
                </a:solidFill>
                <a:latin typeface="Consolas"/>
                <a:ea typeface="Consolas"/>
                <a:cs typeface="Consolas"/>
                <a:sym typeface="Consolas"/>
              </a:rPr>
              <a:t>   </a:t>
            </a:r>
            <a:r>
              <a:rPr b="1" sz="2000">
                <a:solidFill>
                  <a:srgbClr val="00882B"/>
                </a:solidFill>
                <a:latin typeface="Consolas"/>
                <a:ea typeface="Consolas"/>
                <a:cs typeface="Consolas"/>
                <a:sym typeface="Consolas"/>
              </a:rPr>
              <a:t>public</a:t>
            </a:r>
            <a:r>
              <a:rPr b="1" sz="2000">
                <a:solidFill>
                  <a:srgbClr val="0365C0"/>
                </a:solidFill>
                <a:latin typeface="Consolas"/>
                <a:ea typeface="Consolas"/>
                <a:cs typeface="Consolas"/>
                <a:sym typeface="Consolas"/>
              </a:rPr>
              <a:t> void </a:t>
            </a:r>
            <a:r>
              <a:rPr b="1" sz="2000">
                <a:solidFill>
                  <a:srgbClr val="C82506"/>
                </a:solidFill>
                <a:latin typeface="Consolas"/>
                <a:ea typeface="Consolas"/>
                <a:cs typeface="Consolas"/>
                <a:sym typeface="Consolas"/>
              </a:rPr>
              <a:t>setSpeed</a:t>
            </a:r>
            <a:r>
              <a:rPr b="1" sz="2000">
                <a:solidFill>
                  <a:srgbClr val="0365C0"/>
                </a:solidFill>
                <a:latin typeface="Consolas"/>
                <a:ea typeface="Consolas"/>
                <a:cs typeface="Consolas"/>
                <a:sym typeface="Consolas"/>
              </a:rPr>
              <a:t>(double newSp){</a:t>
            </a:r>
            <a:endParaRPr b="1" sz="2000">
              <a:solidFill>
                <a:srgbClr val="0365C0"/>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     if ((newSp &gt;= 0) &amp;&amp; (newSp &lt;= 200)) { </a:t>
            </a:r>
            <a:endParaRPr b="1" sz="2000">
              <a:solidFill>
                <a:srgbClr val="0365C0"/>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       </a:t>
            </a:r>
            <a:r>
              <a:rPr b="1" sz="2000">
                <a:solidFill>
                  <a:srgbClr val="C82506"/>
                </a:solidFill>
                <a:latin typeface="Consolas"/>
                <a:ea typeface="Consolas"/>
                <a:cs typeface="Consolas"/>
                <a:sym typeface="Consolas"/>
              </a:rPr>
              <a:t>speed = newSp;</a:t>
            </a:r>
            <a:endParaRPr b="1" sz="2000">
              <a:solidFill>
                <a:srgbClr val="C82506"/>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     } else {</a:t>
            </a:r>
            <a:endParaRPr b="1" sz="2000">
              <a:solidFill>
                <a:srgbClr val="0365C0"/>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  </a:t>
            </a:r>
            <a:r>
              <a:rPr b="1" sz="2000">
                <a:solidFill>
                  <a:srgbClr val="C82506"/>
                </a:solidFill>
                <a:latin typeface="Consolas"/>
                <a:ea typeface="Consolas"/>
                <a:cs typeface="Consolas"/>
                <a:sym typeface="Consolas"/>
              </a:rPr>
              <a:t>     </a:t>
            </a:r>
            <a:r>
              <a:rPr b="1" sz="2000">
                <a:solidFill>
                  <a:srgbClr val="0365C0"/>
                </a:solidFill>
                <a:latin typeface="Consolas"/>
                <a:ea typeface="Consolas"/>
                <a:cs typeface="Consolas"/>
                <a:sym typeface="Consolas"/>
              </a:rPr>
              <a:t>// generera felmeddelande här</a:t>
            </a:r>
            <a:endParaRPr b="1" sz="2000">
              <a:solidFill>
                <a:srgbClr val="C82506"/>
              </a:solidFill>
              <a:latin typeface="Consolas"/>
              <a:ea typeface="Consolas"/>
              <a:cs typeface="Consolas"/>
              <a:sym typeface="Consolas"/>
            </a:endParaRPr>
          </a:p>
          <a:p>
            <a:pPr lvl="0" algn="l">
              <a:defRPr sz="1800"/>
            </a:pPr>
            <a:r>
              <a:rPr b="1" sz="2000">
                <a:solidFill>
                  <a:srgbClr val="C82506"/>
                </a:solidFill>
                <a:latin typeface="Consolas"/>
                <a:ea typeface="Consolas"/>
                <a:cs typeface="Consolas"/>
                <a:sym typeface="Consolas"/>
              </a:rPr>
              <a:t>  </a:t>
            </a:r>
            <a:r>
              <a:rPr b="1" sz="2000">
                <a:solidFill>
                  <a:srgbClr val="0365C0"/>
                </a:solidFill>
                <a:latin typeface="Consolas"/>
                <a:ea typeface="Consolas"/>
                <a:cs typeface="Consolas"/>
                <a:sym typeface="Consolas"/>
              </a:rPr>
              <a:t>   }</a:t>
            </a:r>
            <a:endParaRPr b="1" sz="2000">
              <a:solidFill>
                <a:srgbClr val="0365C0"/>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   } // end setSpeed</a:t>
            </a:r>
            <a:endParaRPr b="1" sz="2000">
              <a:solidFill>
                <a:srgbClr val="0365C0"/>
              </a:solidFill>
              <a:latin typeface="Consolas"/>
              <a:ea typeface="Consolas"/>
              <a:cs typeface="Consolas"/>
              <a:sym typeface="Consolas"/>
            </a:endParaRPr>
          </a:p>
        </p:txBody>
      </p:sp>
      <p:grpSp>
        <p:nvGrpSpPr>
          <p:cNvPr id="218" name="Group 218"/>
          <p:cNvGrpSpPr/>
          <p:nvPr/>
        </p:nvGrpSpPr>
        <p:grpSpPr>
          <a:xfrm>
            <a:off x="1792277" y="5783822"/>
            <a:ext cx="11537626" cy="1708639"/>
            <a:chOff x="0" y="0"/>
            <a:chExt cx="11537624" cy="1708638"/>
          </a:xfrm>
        </p:grpSpPr>
        <p:sp>
          <p:nvSpPr>
            <p:cNvPr id="216" name="Shape 216"/>
            <p:cNvSpPr/>
            <p:nvPr/>
          </p:nvSpPr>
          <p:spPr>
            <a:xfrm>
              <a:off x="926691" y="774146"/>
              <a:ext cx="10610934" cy="9344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b="1" sz="2000">
                  <a:solidFill>
                    <a:srgbClr val="0365C0"/>
                  </a:solidFill>
                  <a:latin typeface="Consolas"/>
                  <a:ea typeface="Consolas"/>
                  <a:cs typeface="Consolas"/>
                  <a:sym typeface="Consolas"/>
                </a:rPr>
                <a:t>Car enBil = new Car();</a:t>
              </a:r>
              <a:endParaRPr b="1" sz="2000">
                <a:solidFill>
                  <a:srgbClr val="0365C0"/>
                </a:solidFill>
                <a:latin typeface="Consolas"/>
                <a:ea typeface="Consolas"/>
                <a:cs typeface="Consolas"/>
                <a:sym typeface="Consolas"/>
              </a:endParaRPr>
            </a:p>
            <a:p>
              <a:pPr lvl="0" algn="l">
                <a:defRPr sz="1800"/>
              </a:pPr>
              <a:r>
                <a:rPr b="1" sz="2000">
                  <a:solidFill>
                    <a:srgbClr val="0365C0"/>
                  </a:solidFill>
                  <a:latin typeface="Consolas"/>
                  <a:ea typeface="Consolas"/>
                  <a:cs typeface="Consolas"/>
                  <a:sym typeface="Consolas"/>
                </a:rPr>
                <a:t>enBil.setSpeed(50);</a:t>
              </a:r>
              <a:endParaRPr b="1" sz="2000">
                <a:solidFill>
                  <a:srgbClr val="0365C0"/>
                </a:solidFill>
                <a:latin typeface="Consolas"/>
                <a:ea typeface="Consolas"/>
                <a:cs typeface="Consolas"/>
                <a:sym typeface="Consolas"/>
              </a:endParaRPr>
            </a:p>
          </p:txBody>
        </p:sp>
        <p:sp>
          <p:nvSpPr>
            <p:cNvPr id="217" name="Shape 217"/>
            <p:cNvSpPr/>
            <p:nvPr/>
          </p:nvSpPr>
          <p:spPr>
            <a:xfrm>
              <a:off x="0" y="0"/>
              <a:ext cx="9090045" cy="508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800">
                  <a:latin typeface="Gill Sans"/>
                  <a:ea typeface="Gill Sans"/>
                  <a:cs typeface="Gill Sans"/>
                  <a:sym typeface="Gill Sans"/>
                </a:defRPr>
              </a:lvl1pPr>
            </a:lstStyle>
            <a:p>
              <a:pPr lvl="0">
                <a:defRPr sz="1800"/>
              </a:pPr>
              <a:r>
                <a:rPr sz="2800"/>
                <a:t>Nu kan vi ändra på farten via en metod:</a:t>
              </a:r>
            </a:p>
          </p:txBody>
        </p:sp>
      </p:grpSp>
      <p:sp>
        <p:nvSpPr>
          <p:cNvPr id="219" name="Shape 219"/>
          <p:cNvSpPr/>
          <p:nvPr/>
        </p:nvSpPr>
        <p:spPr>
          <a:xfrm>
            <a:off x="1792277" y="7942822"/>
            <a:ext cx="9090046"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solidFill>
                  <a:srgbClr val="00882B"/>
                </a:solidFill>
                <a:latin typeface="Gill Sans"/>
                <a:ea typeface="Gill Sans"/>
                <a:cs typeface="Gill Sans"/>
                <a:sym typeface="Gill Sans"/>
              </a:rPr>
              <a:t>Metoden kan också göra andra saker</a:t>
            </a:r>
            <a:r>
              <a:rPr sz="2800">
                <a:latin typeface="Gill Sans"/>
                <a:ea typeface="Gill Sans"/>
                <a:cs typeface="Gill Sans"/>
                <a:sym typeface="Gill Sans"/>
              </a:rPr>
              <a:t>, t.ex. hålla log på vilka hastigheter som bilen kört.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2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8" grpId="1"/>
      <p:bldP build="whole" bldLvl="1" animBg="1" rev="0" advAuto="0" spid="219" grpId="2"/>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1" name="Shape 221"/>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Hur "läsa" privata variabler?</a:t>
            </a:r>
          </a:p>
        </p:txBody>
      </p:sp>
      <p:sp>
        <p:nvSpPr>
          <p:cNvPr id="222" name="Shape 222"/>
          <p:cNvSpPr/>
          <p:nvPr/>
        </p:nvSpPr>
        <p:spPr>
          <a:xfrm>
            <a:off x="2282935" y="2862049"/>
            <a:ext cx="10610934" cy="10444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b="1" sz="2200">
                <a:solidFill>
                  <a:srgbClr val="C82506"/>
                </a:solidFill>
                <a:latin typeface="Consolas"/>
                <a:ea typeface="Consolas"/>
                <a:cs typeface="Consolas"/>
                <a:sym typeface="Consolas"/>
              </a:rPr>
              <a:t>public</a:t>
            </a:r>
            <a:r>
              <a:rPr b="1" sz="2200">
                <a:solidFill>
                  <a:srgbClr val="0365C0"/>
                </a:solidFill>
                <a:latin typeface="Consolas"/>
                <a:ea typeface="Consolas"/>
                <a:cs typeface="Consolas"/>
                <a:sym typeface="Consolas"/>
              </a:rPr>
              <a:t> double getSpeed()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return speed;</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a:t>
            </a:r>
          </a:p>
        </p:txBody>
      </p:sp>
      <p:sp>
        <p:nvSpPr>
          <p:cNvPr id="223" name="Shape 223"/>
          <p:cNvSpPr/>
          <p:nvPr/>
        </p:nvSpPr>
        <p:spPr>
          <a:xfrm>
            <a:off x="1792277" y="2100822"/>
            <a:ext cx="9090046" cy="508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defRPr sz="2800">
                <a:latin typeface="Gill Sans"/>
                <a:ea typeface="Gill Sans"/>
                <a:cs typeface="Gill Sans"/>
                <a:sym typeface="Gill Sans"/>
              </a:defRPr>
            </a:lvl1pPr>
          </a:lstStyle>
          <a:p>
            <a:pPr lvl="0">
              <a:defRPr sz="1800"/>
            </a:pPr>
            <a:r>
              <a:rPr sz="2800"/>
              <a:t>Man skriver en accessor i klassen Car:</a:t>
            </a:r>
          </a:p>
        </p:txBody>
      </p:sp>
      <p:sp>
        <p:nvSpPr>
          <p:cNvPr id="224" name="Shape 224"/>
          <p:cNvSpPr/>
          <p:nvPr/>
        </p:nvSpPr>
        <p:spPr>
          <a:xfrm>
            <a:off x="1792277" y="4132822"/>
            <a:ext cx="9090046"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defRPr sz="2800">
                <a:latin typeface="Gill Sans"/>
                <a:ea typeface="Gill Sans"/>
                <a:cs typeface="Gill Sans"/>
                <a:sym typeface="Gill Sans"/>
              </a:defRPr>
            </a:lvl1pPr>
          </a:lstStyle>
          <a:p>
            <a:pPr lvl="0">
              <a:defRPr sz="1800"/>
            </a:pPr>
            <a:r>
              <a:rPr sz="2800"/>
              <a:t>Det viktiga är att det är klassen som bestämmer hur ett värde sätts och vad som returneras av en get-metod.</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 name="Shape 46"/>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Påminnelse om klasser och objekt</a:t>
            </a:r>
          </a:p>
        </p:txBody>
      </p:sp>
      <p:sp>
        <p:nvSpPr>
          <p:cNvPr id="47" name="Shape 47"/>
          <p:cNvSpPr/>
          <p:nvPr/>
        </p:nvSpPr>
        <p:spPr>
          <a:xfrm>
            <a:off x="2592377" y="2837422"/>
            <a:ext cx="9090045" cy="520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solidFill>
                  <a:srgbClr val="773F9B"/>
                </a:solidFill>
                <a:latin typeface="Gill Sans SemiBold"/>
                <a:ea typeface="Gill Sans SemiBold"/>
                <a:cs typeface="Gill Sans SemiBold"/>
                <a:sym typeface="Gill Sans SemiBold"/>
              </a:rPr>
              <a:t>new</a:t>
            </a:r>
            <a:r>
              <a:rPr sz="2800">
                <a:latin typeface="Gill Sans"/>
                <a:ea typeface="Gill Sans"/>
                <a:cs typeface="Gill Sans"/>
                <a:sym typeface="Gill Sans"/>
              </a:rPr>
              <a:t> skapar </a:t>
            </a:r>
            <a:r>
              <a:rPr sz="2800">
                <a:solidFill>
                  <a:srgbClr val="00882B"/>
                </a:solidFill>
                <a:latin typeface="Gill Sans"/>
                <a:ea typeface="Gill Sans"/>
                <a:cs typeface="Gill Sans"/>
                <a:sym typeface="Gill Sans"/>
              </a:rPr>
              <a:t>nya objekt</a:t>
            </a:r>
            <a:r>
              <a:rPr sz="2800">
                <a:latin typeface="Gill Sans"/>
                <a:ea typeface="Gill Sans"/>
                <a:cs typeface="Gill Sans"/>
                <a:sym typeface="Gill Sans"/>
              </a:rPr>
              <a:t>, dvs </a:t>
            </a:r>
            <a:r>
              <a:rPr sz="2800">
                <a:solidFill>
                  <a:srgbClr val="0365C0"/>
                </a:solidFill>
                <a:latin typeface="Gill Sans"/>
                <a:ea typeface="Gill Sans"/>
                <a:cs typeface="Gill Sans"/>
                <a:sym typeface="Gill Sans"/>
              </a:rPr>
              <a:t>nya instanser</a:t>
            </a:r>
            <a:r>
              <a:rPr sz="2800">
                <a:latin typeface="Gill Sans"/>
                <a:ea typeface="Gill Sans"/>
                <a:cs typeface="Gill Sans"/>
                <a:sym typeface="Gill Sans"/>
              </a:rPr>
              <a:t> av </a:t>
            </a:r>
            <a:r>
              <a:rPr sz="2800">
                <a:solidFill>
                  <a:srgbClr val="C82506"/>
                </a:solidFill>
                <a:latin typeface="Gill Sans"/>
                <a:ea typeface="Gill Sans"/>
                <a:cs typeface="Gill Sans"/>
                <a:sym typeface="Gill Sans"/>
              </a:rPr>
              <a:t>en klass</a:t>
            </a:r>
            <a:r>
              <a:rPr sz="2800">
                <a:latin typeface="Gill Sans"/>
                <a:ea typeface="Gill Sans"/>
                <a:cs typeface="Gill Sans"/>
                <a:sym typeface="Gill Sans"/>
              </a:rPr>
              <a:t>.</a:t>
            </a:r>
          </a:p>
        </p:txBody>
      </p:sp>
    </p:spTree>
  </p:cSld>
  <p:clrMapOvr>
    <a:masterClrMapping/>
  </p:clrMapOvr>
  <p:transition spd="fast"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6" name="Shape 226"/>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Hur hanterar man statiska variabler?</a:t>
            </a:r>
          </a:p>
        </p:txBody>
      </p:sp>
      <p:grpSp>
        <p:nvGrpSpPr>
          <p:cNvPr id="229" name="Group 229"/>
          <p:cNvGrpSpPr/>
          <p:nvPr/>
        </p:nvGrpSpPr>
        <p:grpSpPr>
          <a:xfrm>
            <a:off x="1792277" y="2481822"/>
            <a:ext cx="11101592" cy="2796279"/>
            <a:chOff x="0" y="0"/>
            <a:chExt cx="11101590" cy="2796278"/>
          </a:xfrm>
        </p:grpSpPr>
        <p:sp>
          <p:nvSpPr>
            <p:cNvPr id="227" name="Shape 227"/>
            <p:cNvSpPr/>
            <p:nvPr/>
          </p:nvSpPr>
          <p:spPr>
            <a:xfrm>
              <a:off x="490658" y="761227"/>
              <a:ext cx="10610933" cy="20350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b="1" sz="2200">
                  <a:solidFill>
                    <a:srgbClr val="C82506"/>
                  </a:solidFill>
                  <a:latin typeface="Consolas"/>
                  <a:ea typeface="Consolas"/>
                  <a:cs typeface="Consolas"/>
                  <a:sym typeface="Consolas"/>
                </a:rPr>
                <a:t>private</a:t>
              </a:r>
              <a:r>
                <a:rPr b="1" sz="2200">
                  <a:solidFill>
                    <a:srgbClr val="0365C0"/>
                  </a:solidFill>
                  <a:latin typeface="Consolas"/>
                  <a:ea typeface="Consolas"/>
                  <a:cs typeface="Consolas"/>
                  <a:sym typeface="Consolas"/>
                </a:rPr>
                <a:t> </a:t>
              </a:r>
              <a:r>
                <a:rPr b="1" sz="2200">
                  <a:solidFill>
                    <a:srgbClr val="C82506"/>
                  </a:solidFill>
                  <a:latin typeface="Consolas"/>
                  <a:ea typeface="Consolas"/>
                  <a:cs typeface="Consolas"/>
                  <a:sym typeface="Consolas"/>
                </a:rPr>
                <a:t>static</a:t>
              </a:r>
              <a:r>
                <a:rPr b="1" sz="2200">
                  <a:solidFill>
                    <a:srgbClr val="0365C0"/>
                  </a:solidFill>
                  <a:latin typeface="Consolas"/>
                  <a:ea typeface="Consolas"/>
                  <a:cs typeface="Consolas"/>
                  <a:sym typeface="Consolas"/>
                </a:rPr>
                <a:t> String address =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a:t>
              </a:r>
              <a:endParaRPr b="1" sz="2200">
                <a:solidFill>
                  <a:srgbClr val="0365C0"/>
                </a:solidFill>
                <a:latin typeface="Consolas"/>
                <a:ea typeface="Consolas"/>
                <a:cs typeface="Consolas"/>
                <a:sym typeface="Consolas"/>
              </a:endParaRPr>
            </a:p>
            <a:p>
              <a:pPr lvl="0" algn="l">
                <a:defRPr sz="1800"/>
              </a:pPr>
              <a:r>
                <a:rPr b="1" sz="2200">
                  <a:solidFill>
                    <a:srgbClr val="C82506"/>
                  </a:solidFill>
                  <a:latin typeface="Consolas"/>
                  <a:ea typeface="Consolas"/>
                  <a:cs typeface="Consolas"/>
                  <a:sym typeface="Consolas"/>
                </a:rPr>
                <a:t>public static</a:t>
              </a:r>
              <a:r>
                <a:rPr b="1" sz="2200">
                  <a:solidFill>
                    <a:srgbClr val="0365C0"/>
                  </a:solidFill>
                  <a:latin typeface="Consolas"/>
                  <a:ea typeface="Consolas"/>
                  <a:cs typeface="Consolas"/>
                  <a:sym typeface="Consolas"/>
                </a:rPr>
                <a:t> void changeTSV_Address(String newAddress)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address = newAddress;</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a:t>
              </a:r>
              <a:endParaRPr b="1" sz="2200">
                <a:solidFill>
                  <a:srgbClr val="0365C0"/>
                </a:solidFill>
                <a:latin typeface="Consolas"/>
                <a:ea typeface="Consolas"/>
                <a:cs typeface="Consolas"/>
                <a:sym typeface="Consolas"/>
              </a:endParaRPr>
            </a:p>
          </p:txBody>
        </p:sp>
        <p:sp>
          <p:nvSpPr>
            <p:cNvPr id="228" name="Shape 228"/>
            <p:cNvSpPr/>
            <p:nvPr/>
          </p:nvSpPr>
          <p:spPr>
            <a:xfrm>
              <a:off x="0" y="0"/>
              <a:ext cx="9090045" cy="508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800">
                  <a:latin typeface="Gill Sans"/>
                  <a:ea typeface="Gill Sans"/>
                  <a:cs typeface="Gill Sans"/>
                  <a:sym typeface="Gill Sans"/>
                </a:defRPr>
              </a:lvl1pPr>
            </a:lstStyle>
            <a:p>
              <a:pPr lvl="0">
                <a:defRPr sz="1800"/>
              </a:pPr>
              <a:r>
                <a:rPr sz="2800"/>
                <a:t>Man skriver en statisk metod:</a:t>
              </a:r>
            </a:p>
          </p:txBody>
        </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2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9" grpId="1"/>
    </p:bldLst>
  </p:timing>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Shape 231"/>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Hur gör man med bilnumret då?</a:t>
            </a:r>
          </a:p>
        </p:txBody>
      </p:sp>
      <p:sp>
        <p:nvSpPr>
          <p:cNvPr id="232" name="Shape 232"/>
          <p:cNvSpPr/>
          <p:nvPr/>
        </p:nvSpPr>
        <p:spPr>
          <a:xfrm>
            <a:off x="4822935" y="4005049"/>
            <a:ext cx="10610934" cy="40162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b="1" sz="2200">
                <a:solidFill>
                  <a:srgbClr val="C82506"/>
                </a:solidFill>
                <a:latin typeface="Consolas"/>
                <a:ea typeface="Consolas"/>
                <a:cs typeface="Consolas"/>
                <a:sym typeface="Consolas"/>
              </a:rPr>
              <a:t>public Car(String carNumber) {</a:t>
            </a:r>
            <a:endParaRPr b="1" sz="2200">
              <a:solidFill>
                <a:srgbClr val="C82506"/>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 spara parametrar</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 gör ev. rimlighets kontroll</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this.carNumber = carNumber;</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numberOfCars = numberOfCars + 1;</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 nollställ och gör vad som behöver</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 göras för att skapa en bil</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totalKm = 0;</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this.speed = 0;</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a:t>
            </a:r>
            <a:endParaRPr b="1" sz="2200">
              <a:solidFill>
                <a:srgbClr val="0365C0"/>
              </a:solidFill>
              <a:latin typeface="Consolas"/>
              <a:ea typeface="Consolas"/>
              <a:cs typeface="Consolas"/>
              <a:sym typeface="Consolas"/>
            </a:endParaRPr>
          </a:p>
        </p:txBody>
      </p:sp>
      <p:sp>
        <p:nvSpPr>
          <p:cNvPr id="233" name="Shape 233"/>
          <p:cNvSpPr/>
          <p:nvPr/>
        </p:nvSpPr>
        <p:spPr>
          <a:xfrm>
            <a:off x="1792277" y="2100822"/>
            <a:ext cx="9090046"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latin typeface="Gill Sans"/>
                <a:ea typeface="Gill Sans"/>
                <a:cs typeface="Gill Sans"/>
                <a:sym typeface="Gill Sans"/>
              </a:rPr>
              <a:t>Det skall ju </a:t>
            </a:r>
            <a:r>
              <a:rPr sz="2800">
                <a:solidFill>
                  <a:srgbClr val="C82506"/>
                </a:solidFill>
                <a:latin typeface="Gill Sans"/>
                <a:ea typeface="Gill Sans"/>
                <a:cs typeface="Gill Sans"/>
                <a:sym typeface="Gill Sans"/>
              </a:rPr>
              <a:t>inte gå att ändra</a:t>
            </a:r>
            <a:r>
              <a:rPr sz="2800">
                <a:latin typeface="Gill Sans"/>
                <a:ea typeface="Gill Sans"/>
                <a:cs typeface="Gill Sans"/>
                <a:sym typeface="Gill Sans"/>
              </a:rPr>
              <a:t> när det väl är satt </a:t>
            </a:r>
            <a:r>
              <a:rPr sz="2800">
                <a:solidFill>
                  <a:srgbClr val="0365C0"/>
                </a:solidFill>
                <a:latin typeface="Gill Sans"/>
                <a:ea typeface="Gill Sans"/>
                <a:cs typeface="Gill Sans"/>
                <a:sym typeface="Gill Sans"/>
              </a:rPr>
              <a:t>men man måste kunna ge det ett värde</a:t>
            </a:r>
            <a:r>
              <a:rPr sz="2800">
                <a:latin typeface="Gill Sans"/>
                <a:ea typeface="Gill Sans"/>
                <a:cs typeface="Gill Sans"/>
                <a:sym typeface="Gill Sans"/>
              </a:rPr>
              <a:t>.</a:t>
            </a:r>
          </a:p>
        </p:txBody>
      </p:sp>
      <p:sp>
        <p:nvSpPr>
          <p:cNvPr id="234" name="Shape 234"/>
          <p:cNvSpPr/>
          <p:nvPr/>
        </p:nvSpPr>
        <p:spPr>
          <a:xfrm>
            <a:off x="1792277" y="3243822"/>
            <a:ext cx="9090046" cy="520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solidFill>
                  <a:srgbClr val="00882B"/>
                </a:solidFill>
                <a:latin typeface="Gill Sans SemiBold"/>
                <a:ea typeface="Gill Sans SemiBold"/>
                <a:cs typeface="Gill Sans SemiBold"/>
                <a:sym typeface="Gill Sans SemiBold"/>
              </a:rPr>
              <a:t>Lösning: </a:t>
            </a:r>
            <a:r>
              <a:rPr sz="2800">
                <a:latin typeface="Gill Sans"/>
                <a:ea typeface="Gill Sans"/>
                <a:cs typeface="Gill Sans"/>
                <a:sym typeface="Gill Sans"/>
              </a:rPr>
              <a:t>skapa en konstruerare i vilken man sätter bilnumret:</a:t>
            </a:r>
          </a:p>
        </p:txBody>
      </p:sp>
      <p:sp>
        <p:nvSpPr>
          <p:cNvPr id="235" name="Shape 235"/>
          <p:cNvSpPr/>
          <p:nvPr/>
        </p:nvSpPr>
        <p:spPr>
          <a:xfrm>
            <a:off x="1147365" y="4260865"/>
            <a:ext cx="4677570" cy="14589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3588" y="12204"/>
                </a:lnTo>
                <a:lnTo>
                  <a:pt x="293" y="12204"/>
                </a:lnTo>
                <a:cubicBezTo>
                  <a:pt x="131" y="12204"/>
                  <a:pt x="0" y="12625"/>
                  <a:pt x="0" y="13145"/>
                </a:cubicBezTo>
                <a:lnTo>
                  <a:pt x="0" y="20660"/>
                </a:lnTo>
                <a:cubicBezTo>
                  <a:pt x="0" y="21179"/>
                  <a:pt x="131" y="21600"/>
                  <a:pt x="293" y="21600"/>
                </a:cubicBezTo>
                <a:lnTo>
                  <a:pt x="14383" y="21600"/>
                </a:lnTo>
                <a:cubicBezTo>
                  <a:pt x="14545" y="21600"/>
                  <a:pt x="14676" y="21179"/>
                  <a:pt x="14676" y="20660"/>
                </a:cubicBezTo>
                <a:lnTo>
                  <a:pt x="14676" y="14854"/>
                </a:lnTo>
                <a:lnTo>
                  <a:pt x="21600" y="0"/>
                </a:lnTo>
                <a:close/>
              </a:path>
            </a:pathLst>
          </a:cu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lvl="0">
              <a:defRPr sz="1800"/>
            </a:pPr>
            <a:r>
              <a:rPr b="1" i="1" sz="2400">
                <a:solidFill>
                  <a:srgbClr val="FFFFFF"/>
                </a:solidFill>
                <a:latin typeface="Helvetica"/>
                <a:ea typeface="Helvetica"/>
                <a:cs typeface="Helvetica"/>
                <a:sym typeface="Helvetica"/>
              </a:rPr>
              <a:t>Obs</a:t>
            </a:r>
            <a:r>
              <a:rPr sz="2400">
                <a:solidFill>
                  <a:srgbClr val="FFFFFF"/>
                </a:solidFill>
                <a:latin typeface="Helvetica"/>
                <a:ea typeface="Helvetica"/>
                <a:cs typeface="Helvetica"/>
                <a:sym typeface="Helvetica"/>
              </a:rPr>
              <a:t>. ingen returtyp</a:t>
            </a:r>
          </a:p>
        </p:txBody>
      </p:sp>
      <p:sp>
        <p:nvSpPr>
          <p:cNvPr id="236" name="Shape 236"/>
          <p:cNvSpPr/>
          <p:nvPr/>
        </p:nvSpPr>
        <p:spPr>
          <a:xfrm>
            <a:off x="1147365" y="4307299"/>
            <a:ext cx="4837113" cy="26959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3354" y="13355"/>
                </a:lnTo>
                <a:lnTo>
                  <a:pt x="284" y="13355"/>
                </a:lnTo>
                <a:cubicBezTo>
                  <a:pt x="127" y="13355"/>
                  <a:pt x="0" y="13583"/>
                  <a:pt x="0" y="13864"/>
                </a:cubicBezTo>
                <a:lnTo>
                  <a:pt x="0" y="21091"/>
                </a:lnTo>
                <a:cubicBezTo>
                  <a:pt x="0" y="21372"/>
                  <a:pt x="127" y="21600"/>
                  <a:pt x="284" y="21600"/>
                </a:cubicBezTo>
                <a:lnTo>
                  <a:pt x="13909" y="21600"/>
                </a:lnTo>
                <a:cubicBezTo>
                  <a:pt x="14065" y="21600"/>
                  <a:pt x="14192" y="21372"/>
                  <a:pt x="14192" y="21091"/>
                </a:cubicBezTo>
                <a:lnTo>
                  <a:pt x="14192" y="14862"/>
                </a:lnTo>
                <a:lnTo>
                  <a:pt x="21600" y="0"/>
                </a:lnTo>
                <a:close/>
              </a:path>
            </a:pathLst>
          </a:cu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latin typeface="Helvetica"/>
                <a:ea typeface="Helvetica"/>
                <a:cs typeface="Helvetica"/>
                <a:sym typeface="Helvetica"/>
              </a:defRPr>
            </a:lvl1pPr>
          </a:lstStyle>
          <a:p>
            <a:pPr lvl="0">
              <a:defRPr sz="1800">
                <a:solidFill>
                  <a:srgbClr val="000000"/>
                </a:solidFill>
              </a:defRPr>
            </a:pPr>
            <a:r>
              <a:rPr sz="2400">
                <a:solidFill>
                  <a:srgbClr val="FFFFFF"/>
                </a:solidFill>
              </a:rPr>
              <a:t>metodens namn är klassnamnet </a:t>
            </a:r>
          </a:p>
        </p:txBody>
      </p:sp>
      <p:sp>
        <p:nvSpPr>
          <p:cNvPr id="237" name="Shape 237"/>
          <p:cNvSpPr/>
          <p:nvPr/>
        </p:nvSpPr>
        <p:spPr>
          <a:xfrm>
            <a:off x="1792277" y="8069822"/>
            <a:ext cx="9090046" cy="939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latin typeface="Gill Sans"/>
                <a:ea typeface="Gill Sans"/>
                <a:cs typeface="Gill Sans"/>
                <a:sym typeface="Gill Sans"/>
              </a:rPr>
              <a:t>Om </a:t>
            </a:r>
            <a:r>
              <a:rPr sz="2800">
                <a:latin typeface="Gill Sans SemiBold"/>
                <a:ea typeface="Gill Sans SemiBold"/>
                <a:cs typeface="Gill Sans SemiBold"/>
                <a:sym typeface="Gill Sans SemiBold"/>
              </a:rPr>
              <a:t>carNumber</a:t>
            </a:r>
            <a:r>
              <a:rPr sz="2800">
                <a:latin typeface="Gill Sans"/>
                <a:ea typeface="Gill Sans"/>
                <a:cs typeface="Gill Sans"/>
                <a:sym typeface="Gill Sans"/>
              </a:rPr>
              <a:t> är </a:t>
            </a:r>
            <a:r>
              <a:rPr sz="2800">
                <a:solidFill>
                  <a:srgbClr val="C82506"/>
                </a:solidFill>
                <a:latin typeface="Gill Sans"/>
                <a:ea typeface="Gill Sans"/>
                <a:cs typeface="Gill Sans"/>
                <a:sym typeface="Gill Sans"/>
              </a:rPr>
              <a:t>private</a:t>
            </a:r>
            <a:r>
              <a:rPr sz="2800">
                <a:latin typeface="Gill Sans"/>
                <a:ea typeface="Gill Sans"/>
                <a:cs typeface="Gill Sans"/>
                <a:sym typeface="Gill Sans"/>
              </a:rPr>
              <a:t> och vi inte skriver en </a:t>
            </a:r>
            <a:r>
              <a:rPr sz="2800">
                <a:solidFill>
                  <a:srgbClr val="C82506"/>
                </a:solidFill>
                <a:latin typeface="Gill Sans SemiBold"/>
                <a:ea typeface="Gill Sans SemiBold"/>
                <a:cs typeface="Gill Sans SemiBold"/>
                <a:sym typeface="Gill Sans SemiBold"/>
              </a:rPr>
              <a:t>set-</a:t>
            </a:r>
            <a:r>
              <a:rPr sz="2800">
                <a:solidFill>
                  <a:srgbClr val="C82506"/>
                </a:solidFill>
                <a:latin typeface="Gill Sans"/>
                <a:ea typeface="Gill Sans"/>
                <a:cs typeface="Gill Sans"/>
                <a:sym typeface="Gill Sans"/>
              </a:rPr>
              <a:t>metod</a:t>
            </a:r>
            <a:r>
              <a:rPr sz="2800">
                <a:latin typeface="Gill Sans"/>
                <a:ea typeface="Gill Sans"/>
                <a:cs typeface="Gill Sans"/>
                <a:sym typeface="Gill Sans"/>
              </a:rPr>
              <a:t>, </a:t>
            </a:r>
            <a:r>
              <a:rPr sz="2800">
                <a:solidFill>
                  <a:srgbClr val="00882B"/>
                </a:solidFill>
                <a:latin typeface="Gill Sans"/>
                <a:ea typeface="Gill Sans"/>
                <a:cs typeface="Gill Sans"/>
                <a:sym typeface="Gill Sans"/>
              </a:rPr>
              <a:t>så går det ej att ändra på instansvariabeln</a:t>
            </a:r>
            <a:r>
              <a:rPr sz="2800">
                <a:latin typeface="Gill Sans"/>
                <a:ea typeface="Gill Sans"/>
                <a:cs typeface="Gill Sans"/>
                <a:sym typeface="Gill Sans"/>
              </a:rPr>
              <a:t> </a:t>
            </a:r>
            <a:r>
              <a:rPr sz="2800">
                <a:latin typeface="Gill Sans SemiBold"/>
                <a:ea typeface="Gill Sans SemiBold"/>
                <a:cs typeface="Gill Sans SemiBold"/>
                <a:sym typeface="Gill Sans SemiBold"/>
              </a:rPr>
              <a:t>carNumber</a:t>
            </a:r>
            <a:r>
              <a:rPr sz="2800">
                <a:latin typeface="Gill Sans"/>
                <a:ea typeface="Gill Sans"/>
                <a:cs typeface="Gill Sans"/>
                <a:sym typeface="Gill Sans"/>
              </a:rPr>
              <a: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2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2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3" fill="hold">
                                  <p:stCondLst>
                                    <p:cond delay="0"/>
                                  </p:stCondLst>
                                  <p:iterate type="el" backwards="0">
                                    <p:tmAbs val="0"/>
                                  </p:iterate>
                                  <p:childTnLst>
                                    <p:set>
                                      <p:cBhvr>
                                        <p:cTn id="14" fill="hold"/>
                                        <p:tgtEl>
                                          <p:spTgt spid="2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0" presetID="1" grpId="4" fill="hold">
                                  <p:stCondLst>
                                    <p:cond delay="0"/>
                                  </p:stCondLst>
                                  <p:iterate type="el" backwards="0">
                                    <p:tmAbs val="0"/>
                                  </p:iterate>
                                  <p:childTnLst>
                                    <p:set>
                                      <p:cBhvr>
                                        <p:cTn id="18" fill="hold"/>
                                        <p:tgtEl>
                                          <p:spTgt spid="2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0" presetID="1" grpId="5" fill="hold">
                                  <p:stCondLst>
                                    <p:cond delay="0"/>
                                  </p:stCondLst>
                                  <p:iterate type="el" backwards="0">
                                    <p:tmAbs val="0"/>
                                  </p:iterate>
                                  <p:childTnLst>
                                    <p:set>
                                      <p:cBhvr>
                                        <p:cTn id="22" fill="hold"/>
                                        <p:tgtEl>
                                          <p:spTgt spid="2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4" grpId="1"/>
      <p:bldP build="whole" bldLvl="1" animBg="1" rev="0" advAuto="0" spid="235" grpId="3"/>
      <p:bldP build="whole" bldLvl="1" animBg="1" rev="0" advAuto="0" spid="236" grpId="4"/>
      <p:bldP build="whole" bldLvl="1" animBg="1" rev="0" advAuto="0" spid="232" grpId="2"/>
      <p:bldP build="whole" bldLvl="1" animBg="1" rev="0" advAuto="0" spid="237" grpId="5"/>
    </p:bldLst>
  </p:timing>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9" name="Shape 239"/>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Constructor</a:t>
            </a:r>
          </a:p>
        </p:txBody>
      </p:sp>
      <p:sp>
        <p:nvSpPr>
          <p:cNvPr id="240" name="Shape 240"/>
          <p:cNvSpPr/>
          <p:nvPr/>
        </p:nvSpPr>
        <p:spPr>
          <a:xfrm>
            <a:off x="2122858" y="2716069"/>
            <a:ext cx="11793274" cy="3797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70416" indent="-370416" algn="l">
              <a:spcBef>
                <a:spcPts val="500"/>
              </a:spcBef>
              <a:buClr>
                <a:srgbClr val="C82506"/>
              </a:buClr>
              <a:buSzPct val="97000"/>
              <a:buChar char="‣"/>
              <a:defRPr sz="1800"/>
            </a:pPr>
            <a:r>
              <a:rPr sz="2800">
                <a:solidFill>
                  <a:srgbClr val="00882B"/>
                </a:solidFill>
                <a:latin typeface="Gill Sans"/>
                <a:ea typeface="Gill Sans"/>
                <a:cs typeface="Gill Sans"/>
                <a:sym typeface="Gill Sans"/>
              </a:rPr>
              <a:t>en konstruktor:</a:t>
            </a:r>
            <a:endParaRPr sz="2800">
              <a:solidFill>
                <a:srgbClr val="00882B"/>
              </a:solidFill>
              <a:latin typeface="Gill Sans"/>
              <a:ea typeface="Gill Sans"/>
              <a:cs typeface="Gill Sans"/>
              <a:sym typeface="Gill Sans"/>
            </a:endParaRPr>
          </a:p>
          <a:p>
            <a:pPr lvl="1" marL="814916" indent="-370416" algn="l">
              <a:spcBef>
                <a:spcPts val="500"/>
              </a:spcBef>
              <a:buClr>
                <a:srgbClr val="C82506"/>
              </a:buClr>
              <a:buSzPct val="97000"/>
              <a:buChar char="‣"/>
              <a:defRPr sz="1800"/>
            </a:pPr>
            <a:r>
              <a:rPr sz="2800">
                <a:latin typeface="Gill Sans"/>
                <a:ea typeface="Gill Sans"/>
                <a:cs typeface="Gill Sans"/>
                <a:sym typeface="Gill Sans"/>
              </a:rPr>
              <a:t>har samma namn som sin klass</a:t>
            </a:r>
            <a:endParaRPr sz="2800">
              <a:latin typeface="Gill Sans"/>
              <a:ea typeface="Gill Sans"/>
              <a:cs typeface="Gill Sans"/>
              <a:sym typeface="Gill Sans"/>
            </a:endParaRPr>
          </a:p>
          <a:p>
            <a:pPr lvl="1" marL="814916" indent="-370416" algn="l">
              <a:spcBef>
                <a:spcPts val="500"/>
              </a:spcBef>
              <a:buClr>
                <a:srgbClr val="C82506"/>
              </a:buClr>
              <a:buSzPct val="97000"/>
              <a:buChar char="‣"/>
              <a:defRPr sz="1800"/>
            </a:pPr>
            <a:r>
              <a:rPr sz="2800">
                <a:latin typeface="Gill Sans"/>
                <a:ea typeface="Gill Sans"/>
                <a:cs typeface="Gill Sans"/>
                <a:sym typeface="Gill Sans"/>
              </a:rPr>
              <a:t>konstruerar och initialiserar</a:t>
            </a:r>
            <a:endParaRPr sz="2800">
              <a:latin typeface="Gill Sans"/>
              <a:ea typeface="Gill Sans"/>
              <a:cs typeface="Gill Sans"/>
              <a:sym typeface="Gill Sans"/>
            </a:endParaRPr>
          </a:p>
          <a:p>
            <a:pPr lvl="1" marL="814916" indent="-370416" algn="l">
              <a:spcBef>
                <a:spcPts val="500"/>
              </a:spcBef>
              <a:buClr>
                <a:srgbClr val="C82506"/>
              </a:buClr>
              <a:buSzPct val="97000"/>
              <a:buChar char="‣"/>
              <a:defRPr sz="1800"/>
            </a:pPr>
            <a:r>
              <a:rPr sz="2800">
                <a:latin typeface="Gill Sans"/>
                <a:ea typeface="Gill Sans"/>
                <a:cs typeface="Gill Sans"/>
                <a:sym typeface="Gill Sans"/>
              </a:rPr>
              <a:t>kan ej anropas direkt bara automatiskt av new</a:t>
            </a:r>
            <a:endParaRPr sz="2800">
              <a:latin typeface="Gill Sans"/>
              <a:ea typeface="Gill Sans"/>
              <a:cs typeface="Gill Sans"/>
              <a:sym typeface="Gill Sans"/>
            </a:endParaRPr>
          </a:p>
          <a:p>
            <a:pPr lvl="1" marL="814916" indent="-370416" algn="l">
              <a:spcBef>
                <a:spcPts val="500"/>
              </a:spcBef>
              <a:buClr>
                <a:srgbClr val="C82506"/>
              </a:buClr>
              <a:buSzPct val="97000"/>
              <a:buChar char="‣"/>
              <a:defRPr sz="1800"/>
            </a:pPr>
            <a:r>
              <a:rPr sz="2800">
                <a:latin typeface="Gill Sans"/>
                <a:ea typeface="Gill Sans"/>
                <a:cs typeface="Gill Sans"/>
                <a:sym typeface="Gill Sans"/>
              </a:rPr>
              <a:t>är vanligen publik</a:t>
            </a:r>
            <a:endParaRPr sz="2800">
              <a:latin typeface="Gill Sans"/>
              <a:ea typeface="Gill Sans"/>
              <a:cs typeface="Gill Sans"/>
              <a:sym typeface="Gill Sans"/>
            </a:endParaRPr>
          </a:p>
          <a:p>
            <a:pPr lvl="1" marL="814916" indent="-370416" algn="l">
              <a:spcBef>
                <a:spcPts val="500"/>
              </a:spcBef>
              <a:buClr>
                <a:srgbClr val="C82506"/>
              </a:buClr>
              <a:buSzPct val="97000"/>
              <a:buChar char="‣"/>
              <a:defRPr sz="1800"/>
            </a:pPr>
            <a:r>
              <a:rPr sz="2800">
                <a:latin typeface="Gill Sans"/>
                <a:ea typeface="Gill Sans"/>
                <a:cs typeface="Gill Sans"/>
                <a:sym typeface="Gill Sans"/>
              </a:rPr>
              <a:t>har ingen returtyp</a:t>
            </a:r>
            <a:endParaRPr sz="2800">
              <a:latin typeface="Gill Sans"/>
              <a:ea typeface="Gill Sans"/>
              <a:cs typeface="Gill Sans"/>
              <a:sym typeface="Gill Sans"/>
            </a:endParaRPr>
          </a:p>
          <a:p>
            <a:pPr lvl="1" marL="814916" indent="-370416" algn="l">
              <a:spcBef>
                <a:spcPts val="500"/>
              </a:spcBef>
              <a:buClr>
                <a:srgbClr val="C82506"/>
              </a:buClr>
              <a:buSzPct val="97000"/>
              <a:buChar char="‣"/>
              <a:defRPr sz="1800"/>
            </a:pPr>
            <a:r>
              <a:rPr sz="2800">
                <a:latin typeface="Gill Sans"/>
                <a:ea typeface="Gill Sans"/>
                <a:cs typeface="Gill Sans"/>
                <a:sym typeface="Gill Sans"/>
              </a:rPr>
              <a:t>kan finnas 0 eller flera</a:t>
            </a:r>
            <a:endParaRPr sz="2800">
              <a:latin typeface="Gill Sans"/>
              <a:ea typeface="Gill Sans"/>
              <a:cs typeface="Gill Sans"/>
              <a:sym typeface="Gill Sans"/>
            </a:endParaRPr>
          </a:p>
          <a:p>
            <a:pPr lvl="0" marL="330729" indent="-330729" algn="l">
              <a:spcBef>
                <a:spcPts val="500"/>
              </a:spcBef>
              <a:buClr>
                <a:srgbClr val="C82506"/>
              </a:buClr>
              <a:buSzPct val="97000"/>
              <a:buChar char="‣"/>
              <a:defRPr sz="1800"/>
            </a:pPr>
            <a:r>
              <a:rPr sz="2500">
                <a:latin typeface="Consolas"/>
                <a:ea typeface="Consolas"/>
                <a:cs typeface="Consolas"/>
                <a:sym typeface="Consolas"/>
              </a:rPr>
              <a:t>this</a:t>
            </a:r>
            <a:r>
              <a:rPr sz="2800">
                <a:solidFill>
                  <a:srgbClr val="00882B"/>
                </a:solidFill>
                <a:latin typeface="Gill Sans"/>
                <a:ea typeface="Gill Sans"/>
                <a:cs typeface="Gill Sans"/>
                <a:sym typeface="Gill Sans"/>
              </a:rPr>
              <a:t> hänvisar till det implicita objektet dvs “mig själv”</a:t>
            </a:r>
          </a:p>
        </p:txBody>
      </p:sp>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2" name="Shape 242"/>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000">
                <a:latin typeface="Helvetica"/>
                <a:ea typeface="Helvetica"/>
                <a:cs typeface="Helvetica"/>
                <a:sym typeface="Helvetica"/>
              </a:defRPr>
            </a:lvl1pPr>
          </a:lstStyle>
          <a:p>
            <a:pPr lvl="0">
              <a:defRPr sz="1800"/>
            </a:pPr>
            <a:r>
              <a:rPr sz="5000"/>
              <a:t>Att komma åt objektets data och metoder</a:t>
            </a:r>
          </a:p>
        </p:txBody>
      </p:sp>
      <p:sp>
        <p:nvSpPr>
          <p:cNvPr id="243" name="Shape 243"/>
          <p:cNvSpPr/>
          <p:nvPr/>
        </p:nvSpPr>
        <p:spPr>
          <a:xfrm>
            <a:off x="2155935" y="3243049"/>
            <a:ext cx="10610934" cy="13746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b="1" sz="2200">
                <a:solidFill>
                  <a:srgbClr val="0365C0"/>
                </a:solidFill>
                <a:latin typeface="Consolas"/>
                <a:ea typeface="Consolas"/>
                <a:cs typeface="Consolas"/>
                <a:sym typeface="Consolas"/>
              </a:rPr>
              <a:t>&lt;variabel&gt;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this.&lt;variabel&gt;</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&lt;metodNamn&gt;(...)</a:t>
            </a:r>
            <a:endParaRPr b="1" sz="2200">
              <a:solidFill>
                <a:srgbClr val="0365C0"/>
              </a:solidFill>
              <a:latin typeface="Consolas"/>
              <a:ea typeface="Consolas"/>
              <a:cs typeface="Consolas"/>
              <a:sym typeface="Consolas"/>
            </a:endParaRPr>
          </a:p>
        </p:txBody>
      </p:sp>
      <p:sp>
        <p:nvSpPr>
          <p:cNvPr id="244" name="Shape 244"/>
          <p:cNvSpPr/>
          <p:nvPr/>
        </p:nvSpPr>
        <p:spPr>
          <a:xfrm>
            <a:off x="1792277" y="1973822"/>
            <a:ext cx="9090046" cy="927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solidFill>
                  <a:srgbClr val="00882B"/>
                </a:solidFill>
                <a:latin typeface="Gill Sans SemiBold"/>
                <a:ea typeface="Gill Sans SemiBold"/>
                <a:cs typeface="Gill Sans SemiBold"/>
                <a:sym typeface="Gill Sans SemiBold"/>
              </a:rPr>
              <a:t>Inuti objektet</a:t>
            </a:r>
            <a:r>
              <a:rPr sz="2800">
                <a:latin typeface="Gill Sans"/>
                <a:ea typeface="Gill Sans"/>
                <a:cs typeface="Gill Sans"/>
                <a:sym typeface="Gill Sans"/>
              </a:rPr>
              <a:t>, dvs när man skriver kod för själva objektet, använder man bara namnet på det man vill referera.</a:t>
            </a:r>
          </a:p>
        </p:txBody>
      </p:sp>
      <p:sp>
        <p:nvSpPr>
          <p:cNvPr id="245" name="Shape 245"/>
          <p:cNvSpPr/>
          <p:nvPr/>
        </p:nvSpPr>
        <p:spPr>
          <a:xfrm>
            <a:off x="1792277" y="4755122"/>
            <a:ext cx="9090046" cy="1333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solidFill>
                  <a:srgbClr val="00882B"/>
                </a:solidFill>
                <a:latin typeface="Gill Sans SemiBold"/>
                <a:ea typeface="Gill Sans SemiBold"/>
                <a:cs typeface="Gill Sans SemiBold"/>
                <a:sym typeface="Gill Sans SemiBold"/>
              </a:rPr>
              <a:t>Utanför objektet</a:t>
            </a:r>
            <a:r>
              <a:rPr sz="2800">
                <a:latin typeface="Gill Sans"/>
                <a:ea typeface="Gill Sans"/>
                <a:cs typeface="Gill Sans"/>
                <a:sym typeface="Gill Sans"/>
              </a:rPr>
              <a:t>, dvs när man skriver ett program som använder sig av objektet så använder man olika notation beroende på om det man vill referera är </a:t>
            </a:r>
            <a:r>
              <a:rPr sz="2800">
                <a:solidFill>
                  <a:srgbClr val="C82506"/>
                </a:solidFill>
                <a:latin typeface="Gill Sans"/>
                <a:ea typeface="Gill Sans"/>
                <a:cs typeface="Gill Sans"/>
                <a:sym typeface="Gill Sans"/>
              </a:rPr>
              <a:t>statisk eller inte</a:t>
            </a:r>
            <a:r>
              <a:rPr sz="2800">
                <a:latin typeface="Gill Sans"/>
                <a:ea typeface="Gill Sans"/>
                <a:cs typeface="Gill Sans"/>
                <a:sym typeface="Gill Sans"/>
              </a:rPr>
              <a:t>.</a:t>
            </a:r>
          </a:p>
        </p:txBody>
      </p:sp>
      <p:sp>
        <p:nvSpPr>
          <p:cNvPr id="246" name="Shape 246"/>
          <p:cNvSpPr/>
          <p:nvPr/>
        </p:nvSpPr>
        <p:spPr>
          <a:xfrm>
            <a:off x="2173277" y="6253722"/>
            <a:ext cx="9090046" cy="520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latin typeface="Gill Sans SemiBold"/>
                <a:ea typeface="Gill Sans SemiBold"/>
                <a:cs typeface="Gill Sans SemiBold"/>
                <a:sym typeface="Gill Sans SemiBold"/>
              </a:rPr>
              <a:t>För </a:t>
            </a:r>
            <a:r>
              <a:rPr sz="2800">
                <a:solidFill>
                  <a:srgbClr val="C82506"/>
                </a:solidFill>
                <a:latin typeface="Gill Sans SemiBold"/>
                <a:ea typeface="Gill Sans SemiBold"/>
                <a:cs typeface="Gill Sans SemiBold"/>
                <a:sym typeface="Gill Sans SemiBold"/>
              </a:rPr>
              <a:t>instans</a:t>
            </a:r>
            <a:r>
              <a:rPr sz="2800">
                <a:latin typeface="Gill Sans SemiBold"/>
                <a:ea typeface="Gill Sans SemiBold"/>
                <a:cs typeface="Gill Sans SemiBold"/>
                <a:sym typeface="Gill Sans SemiBold"/>
              </a:rPr>
              <a:t>variabler/metoder: </a:t>
            </a:r>
          </a:p>
        </p:txBody>
      </p:sp>
      <p:sp>
        <p:nvSpPr>
          <p:cNvPr id="247" name="Shape 247"/>
          <p:cNvSpPr/>
          <p:nvPr/>
        </p:nvSpPr>
        <p:spPr>
          <a:xfrm>
            <a:off x="2173277" y="7904722"/>
            <a:ext cx="9090046" cy="520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latin typeface="Gill Sans SemiBold"/>
                <a:ea typeface="Gill Sans SemiBold"/>
                <a:cs typeface="Gill Sans SemiBold"/>
                <a:sym typeface="Gill Sans SemiBold"/>
              </a:rPr>
              <a:t>För </a:t>
            </a:r>
            <a:r>
              <a:rPr sz="2800">
                <a:solidFill>
                  <a:srgbClr val="C82506"/>
                </a:solidFill>
                <a:latin typeface="Gill Sans SemiBold"/>
                <a:ea typeface="Gill Sans SemiBold"/>
                <a:cs typeface="Gill Sans SemiBold"/>
                <a:sym typeface="Gill Sans SemiBold"/>
              </a:rPr>
              <a:t>statiska</a:t>
            </a:r>
            <a:r>
              <a:rPr sz="2800">
                <a:latin typeface="Gill Sans SemiBold"/>
                <a:ea typeface="Gill Sans SemiBold"/>
                <a:cs typeface="Gill Sans SemiBold"/>
                <a:sym typeface="Gill Sans SemiBold"/>
              </a:rPr>
              <a:t> variabler/metoder:</a:t>
            </a:r>
          </a:p>
        </p:txBody>
      </p:sp>
      <p:sp>
        <p:nvSpPr>
          <p:cNvPr id="248" name="Shape 248"/>
          <p:cNvSpPr/>
          <p:nvPr/>
        </p:nvSpPr>
        <p:spPr>
          <a:xfrm>
            <a:off x="2536935" y="6926049"/>
            <a:ext cx="10610934" cy="10444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b="1" sz="2200">
                <a:solidFill>
                  <a:srgbClr val="0365C0"/>
                </a:solidFill>
                <a:latin typeface="Consolas"/>
                <a:ea typeface="Consolas"/>
                <a:cs typeface="Consolas"/>
                <a:sym typeface="Consolas"/>
              </a:rPr>
              <a:t>&lt;objektNamn&gt;.&lt;variabel&gt;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&lt;objektNamn&gt;.&lt;metodNamn&gt;(...)</a:t>
            </a:r>
            <a:endParaRPr b="1" sz="2200">
              <a:solidFill>
                <a:srgbClr val="0365C0"/>
              </a:solidFill>
              <a:latin typeface="Consolas"/>
              <a:ea typeface="Consolas"/>
              <a:cs typeface="Consolas"/>
              <a:sym typeface="Consolas"/>
            </a:endParaRPr>
          </a:p>
        </p:txBody>
      </p:sp>
      <p:sp>
        <p:nvSpPr>
          <p:cNvPr id="249" name="Shape 249"/>
          <p:cNvSpPr/>
          <p:nvPr/>
        </p:nvSpPr>
        <p:spPr>
          <a:xfrm>
            <a:off x="2524235" y="8577049"/>
            <a:ext cx="10610934" cy="10444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b="1" sz="2200">
                <a:solidFill>
                  <a:srgbClr val="0365C0"/>
                </a:solidFill>
                <a:latin typeface="Consolas"/>
                <a:ea typeface="Consolas"/>
                <a:cs typeface="Consolas"/>
                <a:sym typeface="Consolas"/>
              </a:rPr>
              <a:t>&lt;Klassnamn&gt;.&lt;variabel&gt;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&lt;Klassnamn&gt;.&lt;metodNamn&gt;(...)</a:t>
            </a:r>
            <a:endParaRPr b="1" sz="2200">
              <a:solidFill>
                <a:srgbClr val="0365C0"/>
              </a:solidFill>
              <a:latin typeface="Consolas"/>
              <a:ea typeface="Consolas"/>
              <a:cs typeface="Consolas"/>
              <a:sym typeface="Consolas"/>
            </a:endParaRPr>
          </a:p>
        </p:txBody>
      </p:sp>
    </p:spTree>
  </p:cSld>
  <p:clrMapOvr>
    <a:masterClrMapping/>
  </p:clrMapOvr>
  <p:transitio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1" name="Shape 251"/>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Bra/dåliga kommentarer</a:t>
            </a:r>
          </a:p>
        </p:txBody>
      </p:sp>
      <p:sp>
        <p:nvSpPr>
          <p:cNvPr id="252" name="Shape 252"/>
          <p:cNvSpPr/>
          <p:nvPr/>
        </p:nvSpPr>
        <p:spPr>
          <a:xfrm>
            <a:off x="1792277" y="2100822"/>
            <a:ext cx="9090046" cy="508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defRPr sz="2800">
                <a:latin typeface="Gill Sans"/>
                <a:ea typeface="Gill Sans"/>
                <a:cs typeface="Gill Sans"/>
                <a:sym typeface="Gill Sans"/>
              </a:defRPr>
            </a:lvl1pPr>
          </a:lstStyle>
          <a:p>
            <a:pPr lvl="0">
              <a:defRPr sz="1800"/>
            </a:pPr>
            <a:r>
              <a:rPr sz="2800"/>
              <a:t>Skall tillföra något, förklara svåra saker</a:t>
            </a:r>
          </a:p>
        </p:txBody>
      </p:sp>
      <p:sp>
        <p:nvSpPr>
          <p:cNvPr id="253" name="Shape 253"/>
          <p:cNvSpPr/>
          <p:nvPr/>
        </p:nvSpPr>
        <p:spPr>
          <a:xfrm>
            <a:off x="2300277" y="2735822"/>
            <a:ext cx="9090046" cy="508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defRPr sz="2800">
                <a:solidFill>
                  <a:srgbClr val="C82506"/>
                </a:solidFill>
                <a:latin typeface="Gill Sans"/>
                <a:ea typeface="Gill Sans"/>
                <a:cs typeface="Gill Sans"/>
                <a:sym typeface="Gill Sans"/>
              </a:defRPr>
            </a:lvl1pPr>
          </a:lstStyle>
          <a:p>
            <a:pPr lvl="0">
              <a:defRPr sz="1800">
                <a:solidFill>
                  <a:srgbClr val="000000"/>
                </a:solidFill>
              </a:defRPr>
            </a:pPr>
            <a:r>
              <a:rPr sz="2800">
                <a:solidFill>
                  <a:srgbClr val="C82506"/>
                </a:solidFill>
              </a:rPr>
              <a:t>underkommentera inte</a:t>
            </a:r>
          </a:p>
        </p:txBody>
      </p:sp>
      <p:sp>
        <p:nvSpPr>
          <p:cNvPr id="254" name="Shape 254"/>
          <p:cNvSpPr/>
          <p:nvPr/>
        </p:nvSpPr>
        <p:spPr>
          <a:xfrm>
            <a:off x="2300277" y="3243822"/>
            <a:ext cx="9090046" cy="508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defRPr sz="2800">
                <a:solidFill>
                  <a:srgbClr val="C82506"/>
                </a:solidFill>
                <a:latin typeface="Gill Sans"/>
                <a:ea typeface="Gill Sans"/>
                <a:cs typeface="Gill Sans"/>
                <a:sym typeface="Gill Sans"/>
              </a:defRPr>
            </a:lvl1pPr>
          </a:lstStyle>
          <a:p>
            <a:pPr lvl="0">
              <a:defRPr sz="1800">
                <a:solidFill>
                  <a:srgbClr val="000000"/>
                </a:solidFill>
              </a:defRPr>
            </a:pPr>
            <a:r>
              <a:rPr sz="2800">
                <a:solidFill>
                  <a:srgbClr val="C82506"/>
                </a:solidFill>
              </a:rPr>
              <a:t>överkommentera inte</a:t>
            </a:r>
          </a:p>
        </p:txBody>
      </p:sp>
      <p:grpSp>
        <p:nvGrpSpPr>
          <p:cNvPr id="258" name="Group 258"/>
          <p:cNvGrpSpPr/>
          <p:nvPr/>
        </p:nvGrpSpPr>
        <p:grpSpPr>
          <a:xfrm>
            <a:off x="1792277" y="4132822"/>
            <a:ext cx="10974592" cy="3225801"/>
            <a:chOff x="0" y="0"/>
            <a:chExt cx="10974590" cy="3225800"/>
          </a:xfrm>
        </p:grpSpPr>
        <p:sp>
          <p:nvSpPr>
            <p:cNvPr id="255" name="Shape 255"/>
            <p:cNvSpPr/>
            <p:nvPr/>
          </p:nvSpPr>
          <p:spPr>
            <a:xfrm>
              <a:off x="0" y="0"/>
              <a:ext cx="9090045" cy="520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2800">
                  <a:solidFill>
                    <a:srgbClr val="C82506"/>
                  </a:solidFill>
                  <a:latin typeface="Gill Sans SemiBold"/>
                  <a:ea typeface="Gill Sans SemiBold"/>
                  <a:cs typeface="Gill Sans SemiBold"/>
                  <a:sym typeface="Gill Sans SemiBold"/>
                </a:rPr>
                <a:t>Dåliga kommentarer</a:t>
              </a:r>
              <a:r>
                <a:rPr sz="2800">
                  <a:latin typeface="Gill Sans"/>
                  <a:ea typeface="Gill Sans"/>
                  <a:cs typeface="Gill Sans"/>
                  <a:sym typeface="Gill Sans"/>
                </a:rPr>
                <a:t> tillför ingen information:</a:t>
              </a:r>
            </a:p>
          </p:txBody>
        </p:sp>
        <p:sp>
          <p:nvSpPr>
            <p:cNvPr id="256" name="Shape 256"/>
            <p:cNvSpPr/>
            <p:nvPr/>
          </p:nvSpPr>
          <p:spPr>
            <a:xfrm>
              <a:off x="381000" y="1905000"/>
              <a:ext cx="9090045" cy="1320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800">
                  <a:latin typeface="Gill Sans"/>
                  <a:ea typeface="Gill Sans"/>
                  <a:cs typeface="Gill Sans"/>
                  <a:sym typeface="Gill Sans"/>
                </a:defRPr>
              </a:lvl1pPr>
            </a:lstStyle>
            <a:p>
              <a:pPr lvl="0">
                <a:defRPr sz="1800"/>
              </a:pPr>
              <a:r>
                <a:rPr sz="2800"/>
                <a:t>Man kan däremot tala om vad man skall använda räknaren ”i” till (men ännu bättre är kanske att hitta ett bättre namn) och man kan tala om varför man ökar i.</a:t>
              </a:r>
            </a:p>
          </p:txBody>
        </p:sp>
        <p:sp>
          <p:nvSpPr>
            <p:cNvPr id="257" name="Shape 257"/>
            <p:cNvSpPr/>
            <p:nvPr/>
          </p:nvSpPr>
          <p:spPr>
            <a:xfrm>
              <a:off x="363658" y="634227"/>
              <a:ext cx="10610933" cy="13746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b="1" sz="2200">
                  <a:solidFill>
                    <a:srgbClr val="0365C0"/>
                  </a:solidFill>
                  <a:latin typeface="Consolas"/>
                  <a:ea typeface="Consolas"/>
                  <a:cs typeface="Consolas"/>
                  <a:sym typeface="Consolas"/>
                </a:rPr>
                <a:t>int i = 0; // deklarera en räknare</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i = i+1; // öka i med ett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System.out.println(); // Tomrad</a:t>
              </a:r>
              <a:endParaRPr b="1" sz="2200">
                <a:solidFill>
                  <a:srgbClr val="0365C0"/>
                </a:solidFill>
                <a:latin typeface="Consolas"/>
                <a:ea typeface="Consolas"/>
                <a:cs typeface="Consolas"/>
                <a:sym typeface="Consolas"/>
              </a:endParaRPr>
            </a:p>
          </p:txBody>
        </p:sp>
      </p:grpSp>
      <p:grpSp>
        <p:nvGrpSpPr>
          <p:cNvPr id="261" name="Group 261"/>
          <p:cNvGrpSpPr/>
          <p:nvPr/>
        </p:nvGrpSpPr>
        <p:grpSpPr>
          <a:xfrm>
            <a:off x="1792277" y="7561822"/>
            <a:ext cx="10974592" cy="1678679"/>
            <a:chOff x="0" y="0"/>
            <a:chExt cx="10974590" cy="1678678"/>
          </a:xfrm>
        </p:grpSpPr>
        <p:sp>
          <p:nvSpPr>
            <p:cNvPr id="259" name="Shape 259"/>
            <p:cNvSpPr/>
            <p:nvPr/>
          </p:nvSpPr>
          <p:spPr>
            <a:xfrm>
              <a:off x="0" y="0"/>
              <a:ext cx="9090045" cy="520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800">
                  <a:solidFill>
                    <a:srgbClr val="C82506"/>
                  </a:solidFill>
                  <a:latin typeface="Gill Sans SemiBold"/>
                  <a:ea typeface="Gill Sans SemiBold"/>
                  <a:cs typeface="Gill Sans SemiBold"/>
                  <a:sym typeface="Gill Sans SemiBold"/>
                </a:defRPr>
              </a:lvl1pPr>
            </a:lstStyle>
            <a:p>
              <a:pPr lvl="0">
                <a:defRPr sz="1800">
                  <a:solidFill>
                    <a:srgbClr val="000000"/>
                  </a:solidFill>
                </a:defRPr>
              </a:pPr>
              <a:r>
                <a:rPr sz="2800">
                  <a:solidFill>
                    <a:srgbClr val="C82506"/>
                  </a:solidFill>
                </a:rPr>
                <a:t>Bra kommentar:</a:t>
              </a:r>
            </a:p>
          </p:txBody>
        </p:sp>
        <p:sp>
          <p:nvSpPr>
            <p:cNvPr id="260" name="Shape 260"/>
            <p:cNvSpPr/>
            <p:nvPr/>
          </p:nvSpPr>
          <p:spPr>
            <a:xfrm>
              <a:off x="363658" y="634227"/>
              <a:ext cx="10610933" cy="10444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b="1" sz="2200">
                  <a:solidFill>
                    <a:srgbClr val="0365C0"/>
                  </a:solidFill>
                  <a:latin typeface="Consolas"/>
                  <a:ea typeface="Consolas"/>
                  <a:cs typeface="Consolas"/>
                  <a:sym typeface="Consolas"/>
                </a:rPr>
                <a:t>// vi ökar med 2 för att bara få med udda tal</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i = i+2;</a:t>
              </a:r>
              <a:endParaRPr b="1" sz="2200">
                <a:solidFill>
                  <a:srgbClr val="0365C0"/>
                </a:solidFill>
                <a:latin typeface="Consolas"/>
                <a:ea typeface="Consolas"/>
                <a:cs typeface="Consolas"/>
                <a:sym typeface="Consolas"/>
              </a:endParaRPr>
            </a:p>
          </p:txBody>
        </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2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2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8" grpId="1"/>
      <p:bldP build="whole" bldLvl="1" animBg="1" rev="0" advAuto="0" spid="261" grpId="2"/>
    </p:bldLst>
  </p:timing>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3" name="Shape 263"/>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Begrepp</a:t>
            </a:r>
          </a:p>
        </p:txBody>
      </p:sp>
      <p:sp>
        <p:nvSpPr>
          <p:cNvPr id="264" name="Shape 264"/>
          <p:cNvSpPr/>
          <p:nvPr/>
        </p:nvSpPr>
        <p:spPr>
          <a:xfrm>
            <a:off x="1957377" y="2282855"/>
            <a:ext cx="9090046" cy="5829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latin typeface="Gill Sans"/>
                <a:ea typeface="Gill Sans"/>
                <a:cs typeface="Gill Sans"/>
                <a:sym typeface="Gill Sans"/>
              </a:rPr>
              <a:t>  klass, objekt/instans</a:t>
            </a:r>
            <a:endParaRPr sz="2800">
              <a:latin typeface="Gill Sans"/>
              <a:ea typeface="Gill Sans"/>
              <a:cs typeface="Gill Sans"/>
              <a:sym typeface="Gill Sans"/>
            </a:endParaRPr>
          </a:p>
          <a:p>
            <a:pPr lvl="0" algn="l">
              <a:defRPr sz="1800"/>
            </a:pPr>
            <a:endParaRPr sz="2800">
              <a:latin typeface="Gill Sans"/>
              <a:ea typeface="Gill Sans"/>
              <a:cs typeface="Gill Sans"/>
              <a:sym typeface="Gill Sans"/>
            </a:endParaRPr>
          </a:p>
          <a:p>
            <a:pPr lvl="0" algn="l">
              <a:defRPr sz="1800"/>
            </a:pPr>
            <a:r>
              <a:rPr sz="2800">
                <a:latin typeface="Gill Sans"/>
                <a:ea typeface="Gill Sans"/>
                <a:cs typeface="Gill Sans"/>
                <a:sym typeface="Gill Sans"/>
              </a:rPr>
              <a:t>  klassmetoder, instansmetoder</a:t>
            </a:r>
            <a:endParaRPr sz="2800">
              <a:latin typeface="Gill Sans"/>
              <a:ea typeface="Gill Sans"/>
              <a:cs typeface="Gill Sans"/>
              <a:sym typeface="Gill Sans"/>
            </a:endParaRPr>
          </a:p>
          <a:p>
            <a:pPr lvl="0" algn="l">
              <a:defRPr sz="1800"/>
            </a:pPr>
            <a:endParaRPr sz="2800">
              <a:latin typeface="Gill Sans"/>
              <a:ea typeface="Gill Sans"/>
              <a:cs typeface="Gill Sans"/>
              <a:sym typeface="Gill Sans"/>
            </a:endParaRPr>
          </a:p>
          <a:p>
            <a:pPr lvl="0" algn="l">
              <a:defRPr sz="1800"/>
            </a:pPr>
            <a:r>
              <a:rPr sz="2800">
                <a:latin typeface="Gill Sans"/>
                <a:ea typeface="Gill Sans"/>
                <a:cs typeface="Gill Sans"/>
                <a:sym typeface="Gill Sans"/>
              </a:rPr>
              <a:t>  </a:t>
            </a:r>
            <a:r>
              <a:rPr sz="2800">
                <a:solidFill>
                  <a:srgbClr val="C82506"/>
                </a:solidFill>
                <a:latin typeface="Gill Sans SemiBold"/>
                <a:ea typeface="Gill Sans SemiBold"/>
                <a:cs typeface="Gill Sans SemiBold"/>
                <a:sym typeface="Gill Sans SemiBold"/>
              </a:rPr>
              <a:t>get</a:t>
            </a:r>
            <a:r>
              <a:rPr sz="2800">
                <a:latin typeface="Gill Sans"/>
                <a:ea typeface="Gill Sans"/>
                <a:cs typeface="Gill Sans"/>
                <a:sym typeface="Gill Sans"/>
              </a:rPr>
              <a:t> och </a:t>
            </a:r>
            <a:r>
              <a:rPr sz="2800">
                <a:solidFill>
                  <a:srgbClr val="C82506"/>
                </a:solidFill>
                <a:latin typeface="Gill Sans SemiBold"/>
                <a:ea typeface="Gill Sans SemiBold"/>
                <a:cs typeface="Gill Sans SemiBold"/>
                <a:sym typeface="Gill Sans SemiBold"/>
              </a:rPr>
              <a:t>set</a:t>
            </a:r>
            <a:r>
              <a:rPr sz="2800">
                <a:latin typeface="Gill Sans"/>
                <a:ea typeface="Gill Sans"/>
                <a:cs typeface="Gill Sans"/>
                <a:sym typeface="Gill Sans"/>
              </a:rPr>
              <a:t> metoder</a:t>
            </a:r>
            <a:endParaRPr sz="2800">
              <a:latin typeface="Gill Sans"/>
              <a:ea typeface="Gill Sans"/>
              <a:cs typeface="Gill Sans"/>
              <a:sym typeface="Gill Sans"/>
            </a:endParaRPr>
          </a:p>
          <a:p>
            <a:pPr lvl="0" algn="l">
              <a:defRPr sz="1800"/>
            </a:pPr>
            <a:endParaRPr sz="2800">
              <a:latin typeface="Gill Sans"/>
              <a:ea typeface="Gill Sans"/>
              <a:cs typeface="Gill Sans"/>
              <a:sym typeface="Gill Sans"/>
            </a:endParaRPr>
          </a:p>
          <a:p>
            <a:pPr lvl="0" algn="l">
              <a:defRPr sz="1800"/>
            </a:pPr>
            <a:r>
              <a:rPr sz="2800">
                <a:latin typeface="Gill Sans"/>
                <a:ea typeface="Gill Sans"/>
                <a:cs typeface="Gill Sans"/>
                <a:sym typeface="Gill Sans"/>
              </a:rPr>
              <a:t>  </a:t>
            </a:r>
            <a:r>
              <a:rPr sz="2800">
                <a:solidFill>
                  <a:srgbClr val="C82506"/>
                </a:solidFill>
                <a:latin typeface="Gill Sans SemiBold"/>
                <a:ea typeface="Gill Sans SemiBold"/>
                <a:cs typeface="Gill Sans SemiBold"/>
                <a:sym typeface="Gill Sans SemiBold"/>
              </a:rPr>
              <a:t>public</a:t>
            </a:r>
            <a:r>
              <a:rPr sz="2800">
                <a:latin typeface="Gill Sans"/>
                <a:ea typeface="Gill Sans"/>
                <a:cs typeface="Gill Sans"/>
                <a:sym typeface="Gill Sans"/>
              </a:rPr>
              <a:t> och </a:t>
            </a:r>
            <a:r>
              <a:rPr sz="2800">
                <a:solidFill>
                  <a:srgbClr val="C82506"/>
                </a:solidFill>
                <a:latin typeface="Gill Sans SemiBold"/>
                <a:ea typeface="Gill Sans SemiBold"/>
                <a:cs typeface="Gill Sans SemiBold"/>
                <a:sym typeface="Gill Sans SemiBold"/>
              </a:rPr>
              <a:t>private</a:t>
            </a:r>
            <a:endParaRPr sz="2800">
              <a:latin typeface="Gill Sans"/>
              <a:ea typeface="Gill Sans"/>
              <a:cs typeface="Gill Sans"/>
              <a:sym typeface="Gill Sans"/>
            </a:endParaRPr>
          </a:p>
          <a:p>
            <a:pPr lvl="0" algn="l">
              <a:defRPr sz="1800"/>
            </a:pPr>
            <a:endParaRPr sz="2800">
              <a:latin typeface="Gill Sans"/>
              <a:ea typeface="Gill Sans"/>
              <a:cs typeface="Gill Sans"/>
              <a:sym typeface="Gill Sans"/>
            </a:endParaRPr>
          </a:p>
          <a:p>
            <a:pPr lvl="0" algn="l">
              <a:defRPr sz="1800"/>
            </a:pPr>
            <a:r>
              <a:rPr sz="2800">
                <a:solidFill>
                  <a:srgbClr val="C82506"/>
                </a:solidFill>
                <a:latin typeface="Gill Sans"/>
                <a:ea typeface="Gill Sans"/>
                <a:cs typeface="Gill Sans"/>
                <a:sym typeface="Gill Sans"/>
              </a:rPr>
              <a:t>  </a:t>
            </a:r>
            <a:r>
              <a:rPr sz="2800">
                <a:solidFill>
                  <a:srgbClr val="C82506"/>
                </a:solidFill>
                <a:latin typeface="Gill Sans SemiBold"/>
                <a:ea typeface="Gill Sans SemiBold"/>
                <a:cs typeface="Gill Sans SemiBold"/>
                <a:sym typeface="Gill Sans SemiBold"/>
              </a:rPr>
              <a:t>static</a:t>
            </a:r>
            <a:endParaRPr sz="2800">
              <a:solidFill>
                <a:srgbClr val="C82506"/>
              </a:solidFill>
              <a:latin typeface="Gill Sans"/>
              <a:ea typeface="Gill Sans"/>
              <a:cs typeface="Gill Sans"/>
              <a:sym typeface="Gill Sans"/>
            </a:endParaRPr>
          </a:p>
          <a:p>
            <a:pPr lvl="0" algn="l">
              <a:defRPr sz="1800"/>
            </a:pPr>
            <a:endParaRPr sz="2800">
              <a:latin typeface="Gill Sans"/>
              <a:ea typeface="Gill Sans"/>
              <a:cs typeface="Gill Sans"/>
              <a:sym typeface="Gill Sans"/>
            </a:endParaRPr>
          </a:p>
          <a:p>
            <a:pPr lvl="0" algn="l">
              <a:defRPr sz="1800"/>
            </a:pPr>
            <a:r>
              <a:rPr sz="2800">
                <a:latin typeface="Gill Sans"/>
                <a:ea typeface="Gill Sans"/>
                <a:cs typeface="Gill Sans"/>
                <a:sym typeface="Gill Sans"/>
              </a:rPr>
              <a:t>  constructor</a:t>
            </a:r>
            <a:endParaRPr sz="2800">
              <a:latin typeface="Gill Sans"/>
              <a:ea typeface="Gill Sans"/>
              <a:cs typeface="Gill Sans"/>
              <a:sym typeface="Gill Sans"/>
            </a:endParaRPr>
          </a:p>
          <a:p>
            <a:pPr lvl="0" algn="l">
              <a:defRPr sz="1800"/>
            </a:pPr>
            <a:endParaRPr sz="2800">
              <a:latin typeface="Gill Sans"/>
              <a:ea typeface="Gill Sans"/>
              <a:cs typeface="Gill Sans"/>
              <a:sym typeface="Gill Sans"/>
            </a:endParaRPr>
          </a:p>
          <a:p>
            <a:pPr lvl="0" algn="l">
              <a:defRPr sz="1800"/>
            </a:pPr>
            <a:r>
              <a:rPr sz="2800">
                <a:latin typeface="Gill Sans"/>
                <a:ea typeface="Gill Sans"/>
                <a:cs typeface="Gill Sans"/>
                <a:sym typeface="Gill Sans"/>
              </a:rPr>
              <a:t>  javadoc</a:t>
            </a:r>
            <a:endParaRPr sz="2800">
              <a:latin typeface="Gill Sans"/>
              <a:ea typeface="Gill Sans"/>
              <a:cs typeface="Gill Sans"/>
              <a:sym typeface="Gill Sans"/>
            </a:endParaRPr>
          </a:p>
        </p:txBody>
      </p:sp>
    </p:spTree>
  </p:cSld>
  <p:clrMapOvr>
    <a:masterClrMapping/>
  </p:clrMapOvr>
  <p:transitio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6" name="Shape 266"/>
          <p:cNvSpPr/>
          <p:nvPr/>
        </p:nvSpPr>
        <p:spPr>
          <a:xfrm>
            <a:off x="3832702" y="2676555"/>
            <a:ext cx="7667859" cy="508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defRPr sz="2800">
                <a:latin typeface="Gill Sans"/>
                <a:ea typeface="Gill Sans"/>
                <a:cs typeface="Gill Sans"/>
                <a:sym typeface="Gill Sans"/>
              </a:defRPr>
            </a:lvl1pPr>
          </a:lstStyle>
          <a:p>
            <a:pPr lvl="0">
              <a:defRPr sz="1800"/>
            </a:pPr>
            <a:r>
              <a:rPr sz="2800"/>
              <a:t>Skriv ett program som simulerar bilar.</a:t>
            </a:r>
          </a:p>
        </p:txBody>
      </p:sp>
      <p:sp>
        <p:nvSpPr>
          <p:cNvPr id="267" name="Shape 267"/>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Programmeringsuppgift</a:t>
            </a:r>
          </a:p>
        </p:txBody>
      </p:sp>
    </p:spTree>
  </p:cSld>
  <p:clrMapOvr>
    <a:masterClrMapping/>
  </p:clrMapOvr>
  <p:transitio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9" name="Shape 269"/>
          <p:cNvSpPr/>
          <p:nvPr/>
        </p:nvSpPr>
        <p:spPr>
          <a:xfrm>
            <a:off x="2308335" y="440582"/>
            <a:ext cx="10610934" cy="92994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b="1" sz="2200">
                <a:solidFill>
                  <a:srgbClr val="0365C0"/>
                </a:solidFill>
                <a:latin typeface="Consolas"/>
                <a:ea typeface="Consolas"/>
                <a:cs typeface="Consolas"/>
                <a:sym typeface="Consolas"/>
              </a:rPr>
              <a:t>import java.util.Random;</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public class FastCar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private String name;</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private int speed;</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private int pos;</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private Random t;</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public FastCar(String name, int speed)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this.name = name;</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this.speed = speed;</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this.pos = 0;</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this.t = new Random();</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public int getPos()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return pos;</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public void go()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if (t.nextInt(5) == 0)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System.out.println(name +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 got a boost from the wind!");</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pos = pos + 10;</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pos = pos + speed;</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public String toString()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return name + " is at " + pos + " from origin.";</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a:t>
            </a:r>
            <a:endParaRPr b="1" sz="2200">
              <a:solidFill>
                <a:srgbClr val="0365C0"/>
              </a:solidFill>
              <a:latin typeface="Consolas"/>
              <a:ea typeface="Consolas"/>
              <a:cs typeface="Consolas"/>
              <a:sym typeface="Consolas"/>
            </a:endParaRPr>
          </a:p>
        </p:txBody>
      </p:sp>
    </p:spTree>
  </p:cSld>
  <p:clrMapOvr>
    <a:masterClrMapping/>
  </p:clrMapOvr>
  <p:transitio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1" name="Shape 271"/>
          <p:cNvSpPr/>
          <p:nvPr/>
        </p:nvSpPr>
        <p:spPr>
          <a:xfrm>
            <a:off x="1622535" y="1752916"/>
            <a:ext cx="10610934" cy="66578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b="1" sz="2200">
                <a:solidFill>
                  <a:srgbClr val="0365C0"/>
                </a:solidFill>
                <a:latin typeface="Consolas"/>
                <a:ea typeface="Consolas"/>
                <a:cs typeface="Consolas"/>
                <a:sym typeface="Consolas"/>
              </a:rPr>
              <a:t>public class CarChase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public static void main (String[] args)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FastCar car1 = new FastCar("Souped-up Lada", 50);</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 crime happens</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car1.go();</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car1.go();</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car1.go();</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car1.go();</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 police starts going</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FastCar car2 = new FastCar("Police Volvo", 70);</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while (car1.getPos() &gt; car2.getPos())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car1.go();</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car2.go();</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System.out.println(car1.toString());</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System.out.println(car2.toString());</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System.out.println();</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a:t>
            </a:r>
            <a:endParaRPr b="1" sz="2200">
              <a:solidFill>
                <a:srgbClr val="0365C0"/>
              </a:solidFill>
              <a:latin typeface="Consolas"/>
              <a:ea typeface="Consolas"/>
              <a:cs typeface="Consolas"/>
              <a:sym typeface="Consolas"/>
            </a:endParaRP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 name="Shape 49"/>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Hur hittar man lämpliga abstraktioner?</a:t>
            </a:r>
          </a:p>
        </p:txBody>
      </p:sp>
      <p:grpSp>
        <p:nvGrpSpPr>
          <p:cNvPr id="52" name="Group 52"/>
          <p:cNvGrpSpPr/>
          <p:nvPr/>
        </p:nvGrpSpPr>
        <p:grpSpPr>
          <a:xfrm>
            <a:off x="2507710" y="2888222"/>
            <a:ext cx="4430998" cy="520701"/>
            <a:chOff x="0" y="0"/>
            <a:chExt cx="4430996" cy="520700"/>
          </a:xfrm>
        </p:grpSpPr>
        <p:sp>
          <p:nvSpPr>
            <p:cNvPr id="50" name="Shape 50"/>
            <p:cNvSpPr/>
            <p:nvPr/>
          </p:nvSpPr>
          <p:spPr>
            <a:xfrm>
              <a:off x="0" y="0"/>
              <a:ext cx="680197" cy="520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b="1" sz="2800">
                  <a:solidFill>
                    <a:srgbClr val="C82506"/>
                  </a:solidFill>
                  <a:latin typeface="Gill Sans"/>
                  <a:ea typeface="Gill Sans"/>
                  <a:cs typeface="Gill Sans"/>
                  <a:sym typeface="Gill Sans"/>
                </a:defRPr>
              </a:lvl1pPr>
            </a:lstStyle>
            <a:p>
              <a:pPr lvl="0">
                <a:defRPr b="0" sz="1800">
                  <a:solidFill>
                    <a:srgbClr val="000000"/>
                  </a:solidFill>
                </a:defRPr>
              </a:pPr>
              <a:r>
                <a:rPr b="1" sz="2800">
                  <a:solidFill>
                    <a:srgbClr val="C82506"/>
                  </a:solidFill>
                </a:rPr>
                <a:t>1.</a:t>
              </a:r>
            </a:p>
          </p:txBody>
        </p:sp>
        <p:sp>
          <p:nvSpPr>
            <p:cNvPr id="51" name="Shape 51"/>
            <p:cNvSpPr/>
            <p:nvPr/>
          </p:nvSpPr>
          <p:spPr>
            <a:xfrm>
              <a:off x="554566" y="8466"/>
              <a:ext cx="3876431"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i="1" sz="2800">
                  <a:latin typeface="Gill Sans"/>
                  <a:ea typeface="Gill Sans"/>
                  <a:cs typeface="Gill Sans"/>
                  <a:sym typeface="Gill Sans"/>
                </a:defRPr>
              </a:lvl1pPr>
            </a:lstStyle>
            <a:p>
              <a:pPr lvl="0">
                <a:defRPr i="0" sz="1800"/>
              </a:pPr>
              <a:r>
                <a:rPr i="1" sz="2800"/>
                <a:t>Vad ska objekten vara?</a:t>
              </a:r>
            </a:p>
          </p:txBody>
        </p:sp>
      </p:grpSp>
      <p:sp>
        <p:nvSpPr>
          <p:cNvPr id="53" name="Shape 53"/>
          <p:cNvSpPr/>
          <p:nvPr/>
        </p:nvSpPr>
        <p:spPr>
          <a:xfrm>
            <a:off x="3303577" y="3548622"/>
            <a:ext cx="9090045" cy="508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solidFill>
                  <a:srgbClr val="00882B"/>
                </a:solidFill>
                <a:latin typeface="Gill Sans"/>
                <a:ea typeface="Gill Sans"/>
                <a:cs typeface="Gill Sans"/>
                <a:sym typeface="Gill Sans"/>
              </a:rPr>
              <a:t>Identiteten</a:t>
            </a:r>
            <a:r>
              <a:rPr sz="2800">
                <a:latin typeface="Gill Sans"/>
                <a:ea typeface="Gill Sans"/>
                <a:cs typeface="Gill Sans"/>
                <a:sym typeface="Gill Sans"/>
              </a:rPr>
              <a:t>. Objekt är vanligen “saker”, dvs </a:t>
            </a:r>
            <a:r>
              <a:rPr sz="2800">
                <a:solidFill>
                  <a:srgbClr val="0365C0"/>
                </a:solidFill>
                <a:latin typeface="Gill Sans"/>
                <a:ea typeface="Gill Sans"/>
                <a:cs typeface="Gill Sans"/>
                <a:sym typeface="Gill Sans"/>
              </a:rPr>
              <a:t>substantiv</a:t>
            </a:r>
            <a:r>
              <a:rPr sz="2800">
                <a:latin typeface="Gill Sans"/>
                <a:ea typeface="Gill Sans"/>
                <a:cs typeface="Gill Sans"/>
                <a:sym typeface="Gill Sans"/>
              </a:rPr>
              <a:t>.</a:t>
            </a:r>
          </a:p>
        </p:txBody>
      </p:sp>
      <p:grpSp>
        <p:nvGrpSpPr>
          <p:cNvPr id="56" name="Group 56"/>
          <p:cNvGrpSpPr/>
          <p:nvPr/>
        </p:nvGrpSpPr>
        <p:grpSpPr>
          <a:xfrm>
            <a:off x="2507710" y="4666222"/>
            <a:ext cx="6275739" cy="520701"/>
            <a:chOff x="0" y="0"/>
            <a:chExt cx="6275737" cy="520700"/>
          </a:xfrm>
        </p:grpSpPr>
        <p:sp>
          <p:nvSpPr>
            <p:cNvPr id="54" name="Shape 54"/>
            <p:cNvSpPr/>
            <p:nvPr/>
          </p:nvSpPr>
          <p:spPr>
            <a:xfrm>
              <a:off x="0" y="0"/>
              <a:ext cx="680197" cy="520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b="1" sz="2800">
                  <a:solidFill>
                    <a:srgbClr val="C82506"/>
                  </a:solidFill>
                  <a:latin typeface="Gill Sans"/>
                  <a:ea typeface="Gill Sans"/>
                  <a:cs typeface="Gill Sans"/>
                  <a:sym typeface="Gill Sans"/>
                </a:defRPr>
              </a:lvl1pPr>
            </a:lstStyle>
            <a:p>
              <a:pPr lvl="0">
                <a:defRPr b="0" sz="1800">
                  <a:solidFill>
                    <a:srgbClr val="000000"/>
                  </a:solidFill>
                </a:defRPr>
              </a:pPr>
              <a:r>
                <a:rPr b="1" sz="2800">
                  <a:solidFill>
                    <a:srgbClr val="C82506"/>
                  </a:solidFill>
                </a:rPr>
                <a:t>2.</a:t>
              </a:r>
            </a:p>
          </p:txBody>
        </p:sp>
        <p:sp>
          <p:nvSpPr>
            <p:cNvPr id="55" name="Shape 55"/>
            <p:cNvSpPr/>
            <p:nvPr/>
          </p:nvSpPr>
          <p:spPr>
            <a:xfrm>
              <a:off x="554566" y="8466"/>
              <a:ext cx="5721172"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i="1" sz="2800">
                  <a:latin typeface="Gill Sans"/>
                  <a:ea typeface="Gill Sans"/>
                  <a:cs typeface="Gill Sans"/>
                  <a:sym typeface="Gill Sans"/>
                </a:defRPr>
              </a:lvl1pPr>
            </a:lstStyle>
            <a:p>
              <a:pPr lvl="0">
                <a:defRPr i="0" sz="1800"/>
              </a:pPr>
              <a:r>
                <a:rPr i="1" sz="2800"/>
                <a:t>Vad vill du kunna göra med objektet?</a:t>
              </a:r>
            </a:p>
          </p:txBody>
        </p:sp>
      </p:grpSp>
      <p:grpSp>
        <p:nvGrpSpPr>
          <p:cNvPr id="59" name="Group 59"/>
          <p:cNvGrpSpPr/>
          <p:nvPr/>
        </p:nvGrpSpPr>
        <p:grpSpPr>
          <a:xfrm>
            <a:off x="2507710" y="6952222"/>
            <a:ext cx="6275739" cy="520701"/>
            <a:chOff x="0" y="0"/>
            <a:chExt cx="6275737" cy="520700"/>
          </a:xfrm>
        </p:grpSpPr>
        <p:sp>
          <p:nvSpPr>
            <p:cNvPr id="57" name="Shape 57"/>
            <p:cNvSpPr/>
            <p:nvPr/>
          </p:nvSpPr>
          <p:spPr>
            <a:xfrm>
              <a:off x="0" y="0"/>
              <a:ext cx="680197" cy="520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b="1" sz="2800">
                  <a:solidFill>
                    <a:srgbClr val="C82506"/>
                  </a:solidFill>
                  <a:latin typeface="Gill Sans"/>
                  <a:ea typeface="Gill Sans"/>
                  <a:cs typeface="Gill Sans"/>
                  <a:sym typeface="Gill Sans"/>
                </a:defRPr>
              </a:lvl1pPr>
            </a:lstStyle>
            <a:p>
              <a:pPr lvl="0">
                <a:defRPr b="0" sz="1800">
                  <a:solidFill>
                    <a:srgbClr val="000000"/>
                  </a:solidFill>
                </a:defRPr>
              </a:pPr>
              <a:r>
                <a:rPr b="1" sz="2800">
                  <a:solidFill>
                    <a:srgbClr val="C82506"/>
                  </a:solidFill>
                </a:rPr>
                <a:t>3.</a:t>
              </a:r>
            </a:p>
          </p:txBody>
        </p:sp>
        <p:sp>
          <p:nvSpPr>
            <p:cNvPr id="58" name="Shape 58"/>
            <p:cNvSpPr/>
            <p:nvPr/>
          </p:nvSpPr>
          <p:spPr>
            <a:xfrm>
              <a:off x="554566" y="8466"/>
              <a:ext cx="5721172"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i="1" sz="2800">
                  <a:latin typeface="Gill Sans"/>
                  <a:ea typeface="Gill Sans"/>
                  <a:cs typeface="Gill Sans"/>
                  <a:sym typeface="Gill Sans"/>
                </a:defRPr>
              </a:lvl1pPr>
            </a:lstStyle>
            <a:p>
              <a:pPr lvl="0">
                <a:defRPr i="0" sz="1800"/>
              </a:pPr>
              <a:r>
                <a:rPr i="1" sz="2800"/>
                <a:t>Vilka egenskaper skall/måste lagras?</a:t>
              </a:r>
            </a:p>
          </p:txBody>
        </p:sp>
      </p:grpSp>
      <p:sp>
        <p:nvSpPr>
          <p:cNvPr id="60" name="Shape 60"/>
          <p:cNvSpPr/>
          <p:nvPr/>
        </p:nvSpPr>
        <p:spPr>
          <a:xfrm>
            <a:off x="3303577" y="5326622"/>
            <a:ext cx="7387650"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solidFill>
                  <a:srgbClr val="00882B"/>
                </a:solidFill>
                <a:latin typeface="Gill Sans"/>
                <a:ea typeface="Gill Sans"/>
                <a:cs typeface="Gill Sans"/>
                <a:sym typeface="Gill Sans"/>
              </a:rPr>
              <a:t>Beteende</a:t>
            </a:r>
            <a:r>
              <a:rPr sz="2800">
                <a:latin typeface="Gill Sans"/>
                <a:ea typeface="Gill Sans"/>
                <a:cs typeface="Gill Sans"/>
                <a:sym typeface="Gill Sans"/>
              </a:rPr>
              <a:t>. </a:t>
            </a:r>
            <a:r>
              <a:rPr sz="2800">
                <a:solidFill>
                  <a:srgbClr val="C82506"/>
                </a:solidFill>
                <a:latin typeface="Gill Sans"/>
                <a:ea typeface="Gill Sans"/>
                <a:cs typeface="Gill Sans"/>
                <a:sym typeface="Gill Sans"/>
              </a:rPr>
              <a:t>Instansmetoderna</a:t>
            </a:r>
            <a:r>
              <a:rPr sz="2800">
                <a:latin typeface="Gill Sans"/>
                <a:ea typeface="Gill Sans"/>
                <a:cs typeface="Gill Sans"/>
                <a:sym typeface="Gill Sans"/>
              </a:rPr>
              <a:t>, dvs vad som kan göras med objektet (</a:t>
            </a:r>
            <a:r>
              <a:rPr sz="2800">
                <a:solidFill>
                  <a:srgbClr val="0365C0"/>
                </a:solidFill>
                <a:latin typeface="Gill Sans"/>
                <a:ea typeface="Gill Sans"/>
                <a:cs typeface="Gill Sans"/>
                <a:sym typeface="Gill Sans"/>
              </a:rPr>
              <a:t>verb</a:t>
            </a:r>
            <a:r>
              <a:rPr sz="2800">
                <a:latin typeface="Gill Sans"/>
                <a:ea typeface="Gill Sans"/>
                <a:cs typeface="Gill Sans"/>
                <a:sym typeface="Gill Sans"/>
              </a:rPr>
              <a:t>!)</a:t>
            </a:r>
          </a:p>
        </p:txBody>
      </p:sp>
      <p:sp>
        <p:nvSpPr>
          <p:cNvPr id="61" name="Shape 61"/>
          <p:cNvSpPr/>
          <p:nvPr/>
        </p:nvSpPr>
        <p:spPr>
          <a:xfrm>
            <a:off x="3303577" y="7739622"/>
            <a:ext cx="7387650"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solidFill>
                  <a:srgbClr val="00882B"/>
                </a:solidFill>
                <a:latin typeface="Gill Sans"/>
                <a:ea typeface="Gill Sans"/>
                <a:cs typeface="Gill Sans"/>
                <a:sym typeface="Gill Sans"/>
              </a:rPr>
              <a:t>Tillstånd</a:t>
            </a:r>
            <a:r>
              <a:rPr sz="2800">
                <a:latin typeface="Gill Sans"/>
                <a:ea typeface="Gill Sans"/>
                <a:cs typeface="Gill Sans"/>
                <a:sym typeface="Gill Sans"/>
              </a:rPr>
              <a:t>. </a:t>
            </a:r>
            <a:r>
              <a:rPr sz="2800">
                <a:latin typeface="Gill Sans"/>
                <a:ea typeface="Gill Sans"/>
                <a:cs typeface="Gill Sans"/>
                <a:sym typeface="Gill Sans"/>
              </a:rPr>
              <a:t>I </a:t>
            </a:r>
            <a:r>
              <a:rPr sz="2800">
                <a:solidFill>
                  <a:srgbClr val="C82506"/>
                </a:solidFill>
                <a:latin typeface="Gill Sans"/>
                <a:ea typeface="Gill Sans"/>
                <a:cs typeface="Gill Sans"/>
                <a:sym typeface="Gill Sans"/>
              </a:rPr>
              <a:t>instansvariabler</a:t>
            </a:r>
            <a:r>
              <a:rPr sz="2800">
                <a:latin typeface="Gill Sans"/>
                <a:ea typeface="Gill Sans"/>
                <a:cs typeface="Gill Sans"/>
                <a:sym typeface="Gill Sans"/>
              </a:rPr>
              <a:t> lagras egenskaper hos objektet (</a:t>
            </a:r>
            <a:r>
              <a:rPr sz="2800">
                <a:solidFill>
                  <a:srgbClr val="0365C0"/>
                </a:solidFill>
                <a:latin typeface="Gill Sans"/>
                <a:ea typeface="Gill Sans"/>
                <a:cs typeface="Gill Sans"/>
                <a:sym typeface="Gill Sans"/>
              </a:rPr>
              <a:t>adjektiv</a:t>
            </a:r>
            <a:r>
              <a:rPr sz="2800">
                <a:latin typeface="Gill Sans"/>
                <a:ea typeface="Gill Sans"/>
                <a:cs typeface="Gill Sans"/>
                <a:sym typeface="Gill Sans"/>
              </a:rPr>
              <a: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3" fill="hold">
                                  <p:stCondLst>
                                    <p:cond delay="0"/>
                                  </p:stCondLst>
                                  <p:iterate type="el" backwards="0">
                                    <p:tmAbs val="0"/>
                                  </p:iterate>
                                  <p:childTnLst>
                                    <p:set>
                                      <p:cBhvr>
                                        <p:cTn id="14" fill="hold"/>
                                        <p:tgtEl>
                                          <p:spTgt spid="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3" grpId="1"/>
      <p:bldP build="whole" bldLvl="1" animBg="1" rev="0" advAuto="0" spid="60" grpId="2"/>
      <p:bldP build="whole" bldLvl="1" animBg="1" rev="0" advAuto="0" spid="61" grpId="3"/>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 name="Shape 63"/>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En klass för en bil</a:t>
            </a:r>
          </a:p>
        </p:txBody>
      </p:sp>
      <p:sp>
        <p:nvSpPr>
          <p:cNvPr id="64" name="Shape 64"/>
          <p:cNvSpPr/>
          <p:nvPr/>
        </p:nvSpPr>
        <p:spPr>
          <a:xfrm>
            <a:off x="2084377" y="2677644"/>
            <a:ext cx="9090046" cy="520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solidFill>
                  <a:srgbClr val="00882B"/>
                </a:solidFill>
                <a:latin typeface="Gill Sans"/>
                <a:ea typeface="Gill Sans"/>
                <a:cs typeface="Gill Sans"/>
                <a:sym typeface="Gill Sans"/>
              </a:rPr>
              <a:t>I detta fall en </a:t>
            </a:r>
            <a:r>
              <a:rPr i="1" sz="2800">
                <a:solidFill>
                  <a:srgbClr val="00882B"/>
                </a:solidFill>
                <a:latin typeface="Gill Sans SemiBold"/>
                <a:ea typeface="Gill Sans SemiBold"/>
                <a:cs typeface="Gill Sans SemiBold"/>
                <a:sym typeface="Gill Sans SemiBold"/>
              </a:rPr>
              <a:t>bil</a:t>
            </a:r>
            <a:r>
              <a:rPr sz="2800">
                <a:solidFill>
                  <a:srgbClr val="00882B"/>
                </a:solidFill>
                <a:latin typeface="Gill Sans"/>
                <a:ea typeface="Gill Sans"/>
                <a:cs typeface="Gill Sans"/>
                <a:sym typeface="Gill Sans"/>
              </a:rPr>
              <a:t>.</a:t>
            </a:r>
          </a:p>
        </p:txBody>
      </p:sp>
      <p:sp>
        <p:nvSpPr>
          <p:cNvPr id="65" name="Shape 65"/>
          <p:cNvSpPr/>
          <p:nvPr/>
        </p:nvSpPr>
        <p:spPr>
          <a:xfrm>
            <a:off x="6978110" y="8324850"/>
            <a:ext cx="9090045" cy="508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defRPr sz="2800">
                <a:solidFill>
                  <a:srgbClr val="0365C0"/>
                </a:solidFill>
                <a:latin typeface="Gill Sans"/>
                <a:ea typeface="Gill Sans"/>
                <a:cs typeface="Gill Sans"/>
                <a:sym typeface="Gill Sans"/>
              </a:defRPr>
            </a:lvl1pPr>
          </a:lstStyle>
          <a:p>
            <a:pPr lvl="0">
              <a:defRPr sz="1800">
                <a:solidFill>
                  <a:srgbClr val="000000"/>
                </a:solidFill>
              </a:defRPr>
            </a:pPr>
            <a:r>
              <a:rPr sz="2800">
                <a:solidFill>
                  <a:srgbClr val="0365C0"/>
                </a:solidFill>
              </a:rPr>
              <a:t>Vilka egenskaper skall kunna ändras?</a:t>
            </a:r>
          </a:p>
        </p:txBody>
      </p:sp>
      <p:grpSp>
        <p:nvGrpSpPr>
          <p:cNvPr id="68" name="Group 68"/>
          <p:cNvGrpSpPr/>
          <p:nvPr/>
        </p:nvGrpSpPr>
        <p:grpSpPr>
          <a:xfrm>
            <a:off x="1364710" y="2126222"/>
            <a:ext cx="4430998" cy="520701"/>
            <a:chOff x="0" y="0"/>
            <a:chExt cx="4430996" cy="520700"/>
          </a:xfrm>
        </p:grpSpPr>
        <p:sp>
          <p:nvSpPr>
            <p:cNvPr id="66" name="Shape 66"/>
            <p:cNvSpPr/>
            <p:nvPr/>
          </p:nvSpPr>
          <p:spPr>
            <a:xfrm>
              <a:off x="0" y="0"/>
              <a:ext cx="680197" cy="520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b="1" sz="2800">
                  <a:solidFill>
                    <a:srgbClr val="C82506"/>
                  </a:solidFill>
                  <a:latin typeface="Gill Sans"/>
                  <a:ea typeface="Gill Sans"/>
                  <a:cs typeface="Gill Sans"/>
                  <a:sym typeface="Gill Sans"/>
                </a:defRPr>
              </a:lvl1pPr>
            </a:lstStyle>
            <a:p>
              <a:pPr lvl="0">
                <a:defRPr b="0" sz="1800">
                  <a:solidFill>
                    <a:srgbClr val="000000"/>
                  </a:solidFill>
                </a:defRPr>
              </a:pPr>
              <a:r>
                <a:rPr b="1" sz="2800">
                  <a:solidFill>
                    <a:srgbClr val="C82506"/>
                  </a:solidFill>
                </a:rPr>
                <a:t>1.</a:t>
              </a:r>
            </a:p>
          </p:txBody>
        </p:sp>
        <p:sp>
          <p:nvSpPr>
            <p:cNvPr id="67" name="Shape 67"/>
            <p:cNvSpPr/>
            <p:nvPr/>
          </p:nvSpPr>
          <p:spPr>
            <a:xfrm>
              <a:off x="554566" y="8466"/>
              <a:ext cx="3876431"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i="1" sz="2800">
                  <a:latin typeface="Gill Sans"/>
                  <a:ea typeface="Gill Sans"/>
                  <a:cs typeface="Gill Sans"/>
                  <a:sym typeface="Gill Sans"/>
                </a:defRPr>
              </a:lvl1pPr>
            </a:lstStyle>
            <a:p>
              <a:pPr lvl="0">
                <a:defRPr i="0" sz="1800"/>
              </a:pPr>
              <a:r>
                <a:rPr i="1" sz="2800"/>
                <a:t>Vad ska objekten vara?</a:t>
              </a:r>
            </a:p>
          </p:txBody>
        </p:sp>
      </p:grpSp>
      <p:grpSp>
        <p:nvGrpSpPr>
          <p:cNvPr id="71" name="Group 71"/>
          <p:cNvGrpSpPr/>
          <p:nvPr/>
        </p:nvGrpSpPr>
        <p:grpSpPr>
          <a:xfrm>
            <a:off x="1364710" y="3523222"/>
            <a:ext cx="6275739" cy="520701"/>
            <a:chOff x="0" y="0"/>
            <a:chExt cx="6275737" cy="520700"/>
          </a:xfrm>
        </p:grpSpPr>
        <p:sp>
          <p:nvSpPr>
            <p:cNvPr id="69" name="Shape 69"/>
            <p:cNvSpPr/>
            <p:nvPr/>
          </p:nvSpPr>
          <p:spPr>
            <a:xfrm>
              <a:off x="0" y="0"/>
              <a:ext cx="680197" cy="520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b="1" sz="2800">
                  <a:solidFill>
                    <a:srgbClr val="C82506"/>
                  </a:solidFill>
                  <a:latin typeface="Gill Sans"/>
                  <a:ea typeface="Gill Sans"/>
                  <a:cs typeface="Gill Sans"/>
                  <a:sym typeface="Gill Sans"/>
                </a:defRPr>
              </a:lvl1pPr>
            </a:lstStyle>
            <a:p>
              <a:pPr lvl="0">
                <a:defRPr b="0" sz="1800">
                  <a:solidFill>
                    <a:srgbClr val="000000"/>
                  </a:solidFill>
                </a:defRPr>
              </a:pPr>
              <a:r>
                <a:rPr b="1" sz="2800">
                  <a:solidFill>
                    <a:srgbClr val="C82506"/>
                  </a:solidFill>
                </a:rPr>
                <a:t>2.</a:t>
              </a:r>
            </a:p>
          </p:txBody>
        </p:sp>
        <p:sp>
          <p:nvSpPr>
            <p:cNvPr id="70" name="Shape 70"/>
            <p:cNvSpPr/>
            <p:nvPr/>
          </p:nvSpPr>
          <p:spPr>
            <a:xfrm>
              <a:off x="554566" y="8466"/>
              <a:ext cx="5721172"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i="1" sz="2800">
                  <a:latin typeface="Gill Sans"/>
                  <a:ea typeface="Gill Sans"/>
                  <a:cs typeface="Gill Sans"/>
                  <a:sym typeface="Gill Sans"/>
                </a:defRPr>
              </a:lvl1pPr>
            </a:lstStyle>
            <a:p>
              <a:pPr lvl="0">
                <a:defRPr i="0" sz="1800"/>
              </a:pPr>
              <a:r>
                <a:rPr i="1" sz="2800"/>
                <a:t>Vad vill du kunna göra med objektet?</a:t>
              </a:r>
            </a:p>
          </p:txBody>
        </p:sp>
      </p:grpSp>
      <p:grpSp>
        <p:nvGrpSpPr>
          <p:cNvPr id="74" name="Group 74"/>
          <p:cNvGrpSpPr/>
          <p:nvPr/>
        </p:nvGrpSpPr>
        <p:grpSpPr>
          <a:xfrm>
            <a:off x="1364710" y="7206222"/>
            <a:ext cx="6275739" cy="520701"/>
            <a:chOff x="0" y="0"/>
            <a:chExt cx="6275737" cy="520700"/>
          </a:xfrm>
        </p:grpSpPr>
        <p:sp>
          <p:nvSpPr>
            <p:cNvPr id="72" name="Shape 72"/>
            <p:cNvSpPr/>
            <p:nvPr/>
          </p:nvSpPr>
          <p:spPr>
            <a:xfrm>
              <a:off x="0" y="0"/>
              <a:ext cx="680197" cy="520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b="1" sz="2800">
                  <a:solidFill>
                    <a:srgbClr val="C82506"/>
                  </a:solidFill>
                  <a:latin typeface="Gill Sans"/>
                  <a:ea typeface="Gill Sans"/>
                  <a:cs typeface="Gill Sans"/>
                  <a:sym typeface="Gill Sans"/>
                </a:defRPr>
              </a:lvl1pPr>
            </a:lstStyle>
            <a:p>
              <a:pPr lvl="0">
                <a:defRPr b="0" sz="1800">
                  <a:solidFill>
                    <a:srgbClr val="000000"/>
                  </a:solidFill>
                </a:defRPr>
              </a:pPr>
              <a:r>
                <a:rPr b="1" sz="2800">
                  <a:solidFill>
                    <a:srgbClr val="C82506"/>
                  </a:solidFill>
                </a:rPr>
                <a:t>3.</a:t>
              </a:r>
            </a:p>
          </p:txBody>
        </p:sp>
        <p:sp>
          <p:nvSpPr>
            <p:cNvPr id="73" name="Shape 73"/>
            <p:cNvSpPr/>
            <p:nvPr/>
          </p:nvSpPr>
          <p:spPr>
            <a:xfrm>
              <a:off x="554566" y="8466"/>
              <a:ext cx="5721172"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i="1" sz="2800">
                  <a:latin typeface="Gill Sans"/>
                  <a:ea typeface="Gill Sans"/>
                  <a:cs typeface="Gill Sans"/>
                  <a:sym typeface="Gill Sans"/>
                </a:defRPr>
              </a:lvl1pPr>
            </a:lstStyle>
            <a:p>
              <a:pPr lvl="0">
                <a:defRPr i="0" sz="1800"/>
              </a:pPr>
              <a:r>
                <a:rPr i="1" sz="2800"/>
                <a:t>Vilka egenskaper/tillstånd måste lagras?</a:t>
              </a:r>
            </a:p>
          </p:txBody>
        </p:sp>
      </p:grpSp>
      <p:sp>
        <p:nvSpPr>
          <p:cNvPr id="75" name="Shape 75"/>
          <p:cNvSpPr/>
          <p:nvPr/>
        </p:nvSpPr>
        <p:spPr>
          <a:xfrm>
            <a:off x="2072058" y="4044950"/>
            <a:ext cx="7286098" cy="28575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70416" indent="-370416" algn="l">
              <a:spcBef>
                <a:spcPts val="500"/>
              </a:spcBef>
              <a:buClr>
                <a:srgbClr val="C82506"/>
              </a:buClr>
              <a:buSzPct val="97000"/>
              <a:buChar char="‣"/>
              <a:defRPr sz="1800"/>
            </a:pPr>
            <a:r>
              <a:rPr sz="2800">
                <a:solidFill>
                  <a:srgbClr val="0365C0"/>
                </a:solidFill>
                <a:latin typeface="Gill Sans"/>
                <a:ea typeface="Gill Sans"/>
                <a:cs typeface="Gill Sans"/>
                <a:sym typeface="Gill Sans"/>
              </a:rPr>
              <a:t>tilldela bilnummer (en gång)</a:t>
            </a:r>
            <a:endParaRPr sz="2800">
              <a:solidFill>
                <a:srgbClr val="0365C0"/>
              </a:solidFill>
              <a:latin typeface="Gill Sans"/>
              <a:ea typeface="Gill Sans"/>
              <a:cs typeface="Gill Sans"/>
              <a:sym typeface="Gill Sans"/>
            </a:endParaRPr>
          </a:p>
          <a:p>
            <a:pPr lvl="0" marL="370416" indent="-370416" algn="l">
              <a:spcBef>
                <a:spcPts val="500"/>
              </a:spcBef>
              <a:buClr>
                <a:srgbClr val="C82506"/>
              </a:buClr>
              <a:buSzPct val="97000"/>
              <a:buChar char="‣"/>
              <a:defRPr sz="1800"/>
            </a:pPr>
            <a:r>
              <a:rPr sz="2800">
                <a:solidFill>
                  <a:srgbClr val="0365C0"/>
                </a:solidFill>
                <a:latin typeface="Gill Sans"/>
                <a:ea typeface="Gill Sans"/>
                <a:cs typeface="Gill Sans"/>
                <a:sym typeface="Gill Sans"/>
              </a:rPr>
              <a:t>skriva/rita ut det</a:t>
            </a:r>
            <a:endParaRPr sz="2800">
              <a:solidFill>
                <a:srgbClr val="0365C0"/>
              </a:solidFill>
              <a:latin typeface="Gill Sans"/>
              <a:ea typeface="Gill Sans"/>
              <a:cs typeface="Gill Sans"/>
              <a:sym typeface="Gill Sans"/>
            </a:endParaRPr>
          </a:p>
          <a:p>
            <a:pPr lvl="0" marL="370416" indent="-370416" algn="l">
              <a:spcBef>
                <a:spcPts val="500"/>
              </a:spcBef>
              <a:buClr>
                <a:srgbClr val="C82506"/>
              </a:buClr>
              <a:buSzPct val="97000"/>
              <a:buChar char="‣"/>
              <a:defRPr sz="1800"/>
            </a:pPr>
            <a:r>
              <a:rPr sz="2800">
                <a:solidFill>
                  <a:srgbClr val="0365C0"/>
                </a:solidFill>
                <a:latin typeface="Gill Sans"/>
                <a:ea typeface="Gill Sans"/>
                <a:cs typeface="Gill Sans"/>
                <a:sym typeface="Gill Sans"/>
              </a:rPr>
              <a:t>bestäm färg?</a:t>
            </a:r>
            <a:endParaRPr sz="2800">
              <a:solidFill>
                <a:srgbClr val="0365C0"/>
              </a:solidFill>
              <a:latin typeface="Gill Sans"/>
              <a:ea typeface="Gill Sans"/>
              <a:cs typeface="Gill Sans"/>
              <a:sym typeface="Gill Sans"/>
            </a:endParaRPr>
          </a:p>
          <a:p>
            <a:pPr lvl="0" marL="370416" indent="-370416" algn="l">
              <a:spcBef>
                <a:spcPts val="500"/>
              </a:spcBef>
              <a:buClr>
                <a:srgbClr val="C82506"/>
              </a:buClr>
              <a:buSzPct val="97000"/>
              <a:buChar char="‣"/>
              <a:defRPr sz="1800"/>
            </a:pPr>
            <a:r>
              <a:rPr sz="2800">
                <a:solidFill>
                  <a:srgbClr val="0365C0"/>
                </a:solidFill>
                <a:latin typeface="Gill Sans"/>
                <a:ea typeface="Gill Sans"/>
                <a:cs typeface="Gill Sans"/>
                <a:sym typeface="Gill Sans"/>
              </a:rPr>
              <a:t>sätt hastighet? öka/minsta hastighet... </a:t>
            </a:r>
            <a:endParaRPr sz="2800">
              <a:solidFill>
                <a:srgbClr val="0365C0"/>
              </a:solidFill>
              <a:latin typeface="Gill Sans"/>
              <a:ea typeface="Gill Sans"/>
              <a:cs typeface="Gill Sans"/>
              <a:sym typeface="Gill Sans"/>
            </a:endParaRPr>
          </a:p>
          <a:p>
            <a:pPr lvl="0" marL="370416" indent="-370416" algn="l">
              <a:spcBef>
                <a:spcPts val="500"/>
              </a:spcBef>
              <a:buClr>
                <a:srgbClr val="C82506"/>
              </a:buClr>
              <a:buSzPct val="97000"/>
              <a:buChar char="‣"/>
              <a:defRPr sz="1800"/>
            </a:pPr>
            <a:r>
              <a:rPr sz="2800">
                <a:solidFill>
                  <a:srgbClr val="0365C0"/>
                </a:solidFill>
                <a:latin typeface="Gill Sans"/>
                <a:ea typeface="Gill Sans"/>
                <a:cs typeface="Gill Sans"/>
                <a:sym typeface="Gill Sans"/>
              </a:rPr>
              <a:t>sätt startposition?</a:t>
            </a:r>
            <a:endParaRPr sz="2800">
              <a:solidFill>
                <a:srgbClr val="0365C0"/>
              </a:solidFill>
              <a:latin typeface="Gill Sans"/>
              <a:ea typeface="Gill Sans"/>
              <a:cs typeface="Gill Sans"/>
              <a:sym typeface="Gill Sans"/>
            </a:endParaRPr>
          </a:p>
          <a:p>
            <a:pPr lvl="0" marL="370416" indent="-370416" algn="l">
              <a:spcBef>
                <a:spcPts val="500"/>
              </a:spcBef>
              <a:buClr>
                <a:srgbClr val="C82506"/>
              </a:buClr>
              <a:buSzPct val="97000"/>
              <a:buChar char="‣"/>
              <a:defRPr sz="1800"/>
            </a:pPr>
            <a:r>
              <a:rPr sz="2800">
                <a:solidFill>
                  <a:srgbClr val="0365C0"/>
                </a:solidFill>
                <a:latin typeface="Gill Sans"/>
                <a:ea typeface="Gill Sans"/>
                <a:cs typeface="Gill Sans"/>
                <a:sym typeface="Gill Sans"/>
              </a:rPr>
              <a:t>flytta absolut och relativt?</a:t>
            </a:r>
          </a:p>
        </p:txBody>
      </p:sp>
      <p:sp>
        <p:nvSpPr>
          <p:cNvPr id="76" name="Shape 76"/>
          <p:cNvSpPr/>
          <p:nvPr/>
        </p:nvSpPr>
        <p:spPr>
          <a:xfrm>
            <a:off x="2072058" y="7727950"/>
            <a:ext cx="7286098" cy="14478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70416" indent="-370416" algn="l">
              <a:spcBef>
                <a:spcPts val="500"/>
              </a:spcBef>
              <a:buClr>
                <a:srgbClr val="C82506"/>
              </a:buClr>
              <a:buSzPct val="97000"/>
              <a:buChar char="‣"/>
              <a:defRPr sz="1800"/>
            </a:pPr>
            <a:r>
              <a:rPr sz="2800">
                <a:solidFill>
                  <a:srgbClr val="0365C0"/>
                </a:solidFill>
                <a:latin typeface="Gill Sans"/>
                <a:ea typeface="Gill Sans"/>
                <a:cs typeface="Gill Sans"/>
                <a:sym typeface="Gill Sans"/>
              </a:rPr>
              <a:t>bilnummer</a:t>
            </a:r>
            <a:endParaRPr sz="2800">
              <a:solidFill>
                <a:srgbClr val="0365C0"/>
              </a:solidFill>
              <a:latin typeface="Gill Sans"/>
              <a:ea typeface="Gill Sans"/>
              <a:cs typeface="Gill Sans"/>
              <a:sym typeface="Gill Sans"/>
            </a:endParaRPr>
          </a:p>
          <a:p>
            <a:pPr lvl="0" marL="370416" indent="-370416" algn="l">
              <a:spcBef>
                <a:spcPts val="500"/>
              </a:spcBef>
              <a:buClr>
                <a:srgbClr val="C82506"/>
              </a:buClr>
              <a:buSzPct val="97000"/>
              <a:buChar char="‣"/>
              <a:defRPr sz="1800"/>
            </a:pPr>
            <a:r>
              <a:rPr sz="2800">
                <a:solidFill>
                  <a:srgbClr val="0365C0"/>
                </a:solidFill>
                <a:latin typeface="Gill Sans"/>
                <a:ea typeface="Gill Sans"/>
                <a:cs typeface="Gill Sans"/>
                <a:sym typeface="Gill Sans"/>
              </a:rPr>
              <a:t>färg</a:t>
            </a:r>
            <a:endParaRPr sz="2800">
              <a:solidFill>
                <a:srgbClr val="0365C0"/>
              </a:solidFill>
              <a:latin typeface="Gill Sans"/>
              <a:ea typeface="Gill Sans"/>
              <a:cs typeface="Gill Sans"/>
              <a:sym typeface="Gill Sans"/>
            </a:endParaRPr>
          </a:p>
          <a:p>
            <a:pPr lvl="0" marL="370416" indent="-370416" algn="l">
              <a:spcBef>
                <a:spcPts val="500"/>
              </a:spcBef>
              <a:buClr>
                <a:srgbClr val="C82506"/>
              </a:buClr>
              <a:buSzPct val="97000"/>
              <a:buChar char="‣"/>
              <a:defRPr sz="1800"/>
            </a:pPr>
            <a:r>
              <a:rPr sz="2800">
                <a:solidFill>
                  <a:srgbClr val="0365C0"/>
                </a:solidFill>
                <a:latin typeface="Gill Sans"/>
                <a:ea typeface="Gill Sans"/>
                <a:cs typeface="Gill Sans"/>
                <a:sym typeface="Gill Sans"/>
              </a:rPr>
              <a:t>hastighet</a:t>
            </a:r>
          </a:p>
        </p:txBody>
      </p:sp>
      <p:sp>
        <p:nvSpPr>
          <p:cNvPr id="77" name="Shape 77"/>
          <p:cNvSpPr/>
          <p:nvPr/>
        </p:nvSpPr>
        <p:spPr>
          <a:xfrm>
            <a:off x="6978110" y="8832850"/>
            <a:ext cx="9090045" cy="520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defRPr sz="2800">
                <a:solidFill>
                  <a:srgbClr val="C82506"/>
                </a:solidFill>
                <a:latin typeface="Gill Sans SemiBold"/>
                <a:ea typeface="Gill Sans SemiBold"/>
                <a:cs typeface="Gill Sans SemiBold"/>
                <a:sym typeface="Gill Sans SemiBold"/>
              </a:defRPr>
            </a:lvl1pPr>
          </a:lstStyle>
          <a:p>
            <a:pPr lvl="0">
              <a:defRPr sz="1800">
                <a:solidFill>
                  <a:srgbClr val="000000"/>
                </a:solidFill>
              </a:defRPr>
            </a:pPr>
            <a:r>
              <a:rPr sz="2800">
                <a:solidFill>
                  <a:srgbClr val="C82506"/>
                </a:solidFill>
              </a:rPr>
              <a:t>Hur ser då gränssnittet ut?</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3" fill="hold">
                                  <p:stCondLst>
                                    <p:cond delay="0"/>
                                  </p:stCondLst>
                                  <p:iterate type="el" backwards="0">
                                    <p:tmAbs val="0"/>
                                  </p:iterate>
                                  <p:childTnLst>
                                    <p:set>
                                      <p:cBhvr>
                                        <p:cTn id="14" fill="hold"/>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0" presetID="1" grpId="4" fill="hold">
                                  <p:stCondLst>
                                    <p:cond delay="0"/>
                                  </p:stCondLst>
                                  <p:iterate type="el" backwards="0">
                                    <p:tmAbs val="0"/>
                                  </p:iterate>
                                  <p:childTnLst>
                                    <p:set>
                                      <p:cBhvr>
                                        <p:cTn id="18" fill="hold"/>
                                        <p:tgtEl>
                                          <p:spTgt spid="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0" presetID="1" grpId="5" fill="hold">
                                  <p:stCondLst>
                                    <p:cond delay="0"/>
                                  </p:stCondLst>
                                  <p:iterate type="el" backwards="0">
                                    <p:tmAbs val="0"/>
                                  </p:iterate>
                                  <p:childTnLst>
                                    <p:set>
                                      <p:cBhvr>
                                        <p:cTn id="22" fill="hold"/>
                                        <p:tgtEl>
                                          <p:spTgt spid="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6" grpId="3"/>
      <p:bldP build="whole" bldLvl="1" animBg="1" rev="0" advAuto="0" spid="75" grpId="2"/>
      <p:bldP build="whole" bldLvl="1" animBg="1" rev="0" advAuto="0" spid="65" grpId="4"/>
      <p:bldP build="whole" bldLvl="1" animBg="1" rev="0" advAuto="0" spid="77" grpId="5"/>
      <p:bldP build="whole" bldLvl="1" animBg="1" rev="0" advAuto="0" spid="64"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En klass för en bil</a:t>
            </a:r>
          </a:p>
        </p:txBody>
      </p:sp>
      <p:sp>
        <p:nvSpPr>
          <p:cNvPr id="80" name="Shape 80"/>
          <p:cNvSpPr/>
          <p:nvPr/>
        </p:nvSpPr>
        <p:spPr>
          <a:xfrm>
            <a:off x="1534044" y="2879755"/>
            <a:ext cx="3779461" cy="520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defRPr i="1" sz="2800">
                <a:solidFill>
                  <a:srgbClr val="00882B"/>
                </a:solidFill>
                <a:latin typeface="Gill Sans SemiBold"/>
                <a:ea typeface="Gill Sans SemiBold"/>
                <a:cs typeface="Gill Sans SemiBold"/>
                <a:sym typeface="Gill Sans SemiBold"/>
              </a:defRPr>
            </a:lvl1pPr>
          </a:lstStyle>
          <a:p>
            <a:pPr lvl="0">
              <a:defRPr i="0" sz="1800">
                <a:solidFill>
                  <a:srgbClr val="000000"/>
                </a:solidFill>
              </a:defRPr>
            </a:pPr>
            <a:r>
              <a:rPr i="1" sz="2800">
                <a:solidFill>
                  <a:srgbClr val="00882B"/>
                </a:solidFill>
              </a:rPr>
              <a:t>Klassens namn:</a:t>
            </a:r>
          </a:p>
        </p:txBody>
      </p:sp>
      <p:sp>
        <p:nvSpPr>
          <p:cNvPr id="81" name="Shape 81"/>
          <p:cNvSpPr/>
          <p:nvPr/>
        </p:nvSpPr>
        <p:spPr>
          <a:xfrm>
            <a:off x="2228310" y="4289455"/>
            <a:ext cx="9090046" cy="1727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latin typeface="Gill Sans"/>
                <a:ea typeface="Gill Sans"/>
                <a:cs typeface="Gill Sans"/>
                <a:sym typeface="Gill Sans"/>
              </a:rPr>
              <a:t>bilnummer</a:t>
            </a:r>
            <a:endParaRPr sz="2800">
              <a:latin typeface="Gill Sans"/>
              <a:ea typeface="Gill Sans"/>
              <a:cs typeface="Gill Sans"/>
              <a:sym typeface="Gill Sans"/>
            </a:endParaRPr>
          </a:p>
          <a:p>
            <a:pPr lvl="0" algn="l">
              <a:defRPr sz="1800"/>
            </a:pPr>
            <a:r>
              <a:rPr sz="2800">
                <a:latin typeface="Gill Sans"/>
                <a:ea typeface="Gill Sans"/>
                <a:cs typeface="Gill Sans"/>
                <a:sym typeface="Gill Sans"/>
              </a:rPr>
              <a:t>märke och modell</a:t>
            </a:r>
            <a:endParaRPr sz="2800">
              <a:latin typeface="Gill Sans"/>
              <a:ea typeface="Gill Sans"/>
              <a:cs typeface="Gill Sans"/>
              <a:sym typeface="Gill Sans"/>
            </a:endParaRPr>
          </a:p>
          <a:p>
            <a:pPr lvl="0" algn="l">
              <a:defRPr sz="1800"/>
            </a:pPr>
            <a:r>
              <a:rPr sz="2800">
                <a:latin typeface="Gill Sans"/>
                <a:ea typeface="Gill Sans"/>
                <a:cs typeface="Gill Sans"/>
                <a:sym typeface="Gill Sans"/>
              </a:rPr>
              <a:t>hastighet, körda km</a:t>
            </a:r>
            <a:endParaRPr sz="2800">
              <a:latin typeface="Gill Sans"/>
              <a:ea typeface="Gill Sans"/>
              <a:cs typeface="Gill Sans"/>
              <a:sym typeface="Gill Sans"/>
            </a:endParaRPr>
          </a:p>
        </p:txBody>
      </p:sp>
      <p:sp>
        <p:nvSpPr>
          <p:cNvPr id="82" name="Shape 82"/>
          <p:cNvSpPr/>
          <p:nvPr/>
        </p:nvSpPr>
        <p:spPr>
          <a:xfrm>
            <a:off x="2228310" y="6569106"/>
            <a:ext cx="9090046" cy="2133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latin typeface="Gill Sans"/>
                <a:ea typeface="Gill Sans"/>
                <a:cs typeface="Gill Sans"/>
                <a:sym typeface="Gill Sans"/>
              </a:rPr>
              <a:t>kör framåt/bakåt</a:t>
            </a:r>
            <a:endParaRPr sz="2800">
              <a:latin typeface="Gill Sans"/>
              <a:ea typeface="Gill Sans"/>
              <a:cs typeface="Gill Sans"/>
              <a:sym typeface="Gill Sans"/>
            </a:endParaRPr>
          </a:p>
          <a:p>
            <a:pPr lvl="0" algn="l">
              <a:defRPr sz="1800"/>
            </a:pPr>
            <a:r>
              <a:rPr sz="2800">
                <a:latin typeface="Gill Sans"/>
                <a:ea typeface="Gill Sans"/>
                <a:cs typeface="Gill Sans"/>
                <a:sym typeface="Gill Sans"/>
              </a:rPr>
              <a:t>sätt hastighet till x</a:t>
            </a:r>
            <a:endParaRPr sz="2800">
              <a:latin typeface="Gill Sans"/>
              <a:ea typeface="Gill Sans"/>
              <a:cs typeface="Gill Sans"/>
              <a:sym typeface="Gill Sans"/>
            </a:endParaRPr>
          </a:p>
          <a:p>
            <a:pPr lvl="0" algn="l">
              <a:defRPr sz="1800"/>
            </a:pPr>
            <a:r>
              <a:rPr sz="2800">
                <a:latin typeface="Gill Sans"/>
                <a:ea typeface="Gill Sans"/>
                <a:cs typeface="Gill Sans"/>
                <a:sym typeface="Gill Sans"/>
              </a:rPr>
              <a:t>sätt färg</a:t>
            </a:r>
            <a:endParaRPr sz="2800">
              <a:latin typeface="Gill Sans"/>
              <a:ea typeface="Gill Sans"/>
              <a:cs typeface="Gill Sans"/>
              <a:sym typeface="Gill Sans"/>
            </a:endParaRPr>
          </a:p>
          <a:p>
            <a:pPr lvl="0" algn="l">
              <a:defRPr sz="1800"/>
            </a:pPr>
            <a:r>
              <a:rPr sz="2800">
                <a:latin typeface="Gill Sans"/>
                <a:ea typeface="Gill Sans"/>
                <a:cs typeface="Gill Sans"/>
                <a:sym typeface="Gill Sans"/>
              </a:rPr>
              <a:t>tanka</a:t>
            </a:r>
            <a:endParaRPr sz="2800">
              <a:latin typeface="Gill Sans"/>
              <a:ea typeface="Gill Sans"/>
              <a:cs typeface="Gill Sans"/>
              <a:sym typeface="Gill Sans"/>
            </a:endParaRPr>
          </a:p>
        </p:txBody>
      </p:sp>
      <p:sp>
        <p:nvSpPr>
          <p:cNvPr id="83" name="Shape 83"/>
          <p:cNvSpPr/>
          <p:nvPr/>
        </p:nvSpPr>
        <p:spPr>
          <a:xfrm>
            <a:off x="1534044" y="3768755"/>
            <a:ext cx="4776345" cy="520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defRPr i="1" sz="2800">
                <a:solidFill>
                  <a:srgbClr val="00882B"/>
                </a:solidFill>
                <a:latin typeface="Gill Sans SemiBold"/>
                <a:ea typeface="Gill Sans SemiBold"/>
                <a:cs typeface="Gill Sans SemiBold"/>
                <a:sym typeface="Gill Sans SemiBold"/>
              </a:defRPr>
            </a:lvl1pPr>
          </a:lstStyle>
          <a:p>
            <a:pPr lvl="0">
              <a:defRPr i="0" sz="1800">
                <a:solidFill>
                  <a:srgbClr val="000000"/>
                </a:solidFill>
              </a:defRPr>
            </a:pPr>
            <a:r>
              <a:rPr i="1" sz="2800">
                <a:solidFill>
                  <a:srgbClr val="00882B"/>
                </a:solidFill>
              </a:rPr>
              <a:t>Tillstånd, instansvariabler:</a:t>
            </a:r>
          </a:p>
        </p:txBody>
      </p:sp>
      <p:sp>
        <p:nvSpPr>
          <p:cNvPr id="84" name="Shape 84"/>
          <p:cNvSpPr/>
          <p:nvPr/>
        </p:nvSpPr>
        <p:spPr>
          <a:xfrm>
            <a:off x="1534044" y="5927755"/>
            <a:ext cx="4776345" cy="520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defRPr i="1" sz="2800">
                <a:solidFill>
                  <a:srgbClr val="00882B"/>
                </a:solidFill>
                <a:latin typeface="Gill Sans SemiBold"/>
                <a:ea typeface="Gill Sans SemiBold"/>
                <a:cs typeface="Gill Sans SemiBold"/>
                <a:sym typeface="Gill Sans SemiBold"/>
              </a:defRPr>
            </a:lvl1pPr>
          </a:lstStyle>
          <a:p>
            <a:pPr lvl="0">
              <a:defRPr i="0" sz="1800">
                <a:solidFill>
                  <a:srgbClr val="000000"/>
                </a:solidFill>
              </a:defRPr>
            </a:pPr>
            <a:r>
              <a:rPr i="1" sz="2800">
                <a:solidFill>
                  <a:srgbClr val="00882B"/>
                </a:solidFill>
              </a:rPr>
              <a:t>Beteende, instansmetoder:</a:t>
            </a:r>
          </a:p>
        </p:txBody>
      </p:sp>
      <p:sp>
        <p:nvSpPr>
          <p:cNvPr id="85" name="Shape 85"/>
          <p:cNvSpPr/>
          <p:nvPr/>
        </p:nvSpPr>
        <p:spPr>
          <a:xfrm>
            <a:off x="6419310" y="2892455"/>
            <a:ext cx="9090045" cy="8790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defRPr sz="2800">
                <a:latin typeface="Consolas"/>
                <a:ea typeface="Consolas"/>
                <a:cs typeface="Consolas"/>
                <a:sym typeface="Consolas"/>
              </a:defRPr>
            </a:lvl1pPr>
          </a:lstStyle>
          <a:p>
            <a:pPr lvl="0">
              <a:defRPr sz="1800"/>
            </a:pPr>
            <a:r>
              <a:rPr sz="2800"/>
              <a:t>Car</a:t>
            </a:r>
            <a:endParaRPr sz="2800"/>
          </a:p>
        </p:txBody>
      </p:sp>
      <p:sp>
        <p:nvSpPr>
          <p:cNvPr id="86" name="Shape 86"/>
          <p:cNvSpPr/>
          <p:nvPr/>
        </p:nvSpPr>
        <p:spPr>
          <a:xfrm>
            <a:off x="6419310" y="4327555"/>
            <a:ext cx="9090045" cy="171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latin typeface="Consolas"/>
                <a:ea typeface="Consolas"/>
                <a:cs typeface="Consolas"/>
                <a:sym typeface="Consolas"/>
              </a:rPr>
              <a:t>carNumber</a:t>
            </a:r>
            <a:endParaRPr sz="2800">
              <a:latin typeface="Consolas"/>
              <a:ea typeface="Consolas"/>
              <a:cs typeface="Consolas"/>
              <a:sym typeface="Consolas"/>
            </a:endParaRPr>
          </a:p>
          <a:p>
            <a:pPr lvl="0" algn="l">
              <a:defRPr sz="1800"/>
            </a:pPr>
            <a:r>
              <a:rPr sz="2800">
                <a:latin typeface="Consolas"/>
                <a:ea typeface="Consolas"/>
                <a:cs typeface="Consolas"/>
                <a:sym typeface="Consolas"/>
              </a:rPr>
              <a:t>brand</a:t>
            </a:r>
            <a:endParaRPr sz="2800">
              <a:latin typeface="Consolas"/>
              <a:ea typeface="Consolas"/>
              <a:cs typeface="Consolas"/>
              <a:sym typeface="Consolas"/>
            </a:endParaRPr>
          </a:p>
          <a:p>
            <a:pPr lvl="0" algn="l">
              <a:defRPr sz="1800"/>
            </a:pPr>
            <a:r>
              <a:rPr sz="2800">
                <a:latin typeface="Consolas"/>
                <a:ea typeface="Consolas"/>
                <a:cs typeface="Consolas"/>
                <a:sym typeface="Consolas"/>
              </a:rPr>
              <a:t>speed, distance</a:t>
            </a:r>
            <a:endParaRPr sz="2800">
              <a:latin typeface="Consolas"/>
              <a:ea typeface="Consolas"/>
              <a:cs typeface="Consolas"/>
              <a:sym typeface="Consolas"/>
            </a:endParaRPr>
          </a:p>
        </p:txBody>
      </p:sp>
      <p:sp>
        <p:nvSpPr>
          <p:cNvPr id="87" name="Shape 87"/>
          <p:cNvSpPr/>
          <p:nvPr/>
        </p:nvSpPr>
        <p:spPr>
          <a:xfrm>
            <a:off x="6419310" y="6550056"/>
            <a:ext cx="9090045" cy="21363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latin typeface="Consolas"/>
                <a:ea typeface="Consolas"/>
                <a:cs typeface="Consolas"/>
                <a:sym typeface="Consolas"/>
              </a:rPr>
              <a:t>drive()</a:t>
            </a:r>
            <a:endParaRPr sz="2800">
              <a:latin typeface="Consolas"/>
              <a:ea typeface="Consolas"/>
              <a:cs typeface="Consolas"/>
              <a:sym typeface="Consolas"/>
            </a:endParaRPr>
          </a:p>
          <a:p>
            <a:pPr lvl="0" algn="l">
              <a:defRPr sz="1800"/>
            </a:pPr>
            <a:r>
              <a:rPr sz="2800">
                <a:latin typeface="Consolas"/>
                <a:ea typeface="Consolas"/>
                <a:cs typeface="Consolas"/>
                <a:sym typeface="Consolas"/>
              </a:rPr>
              <a:t>setSpeed(…)</a:t>
            </a:r>
            <a:endParaRPr sz="2800">
              <a:latin typeface="Consolas"/>
              <a:ea typeface="Consolas"/>
              <a:cs typeface="Consolas"/>
              <a:sym typeface="Consolas"/>
            </a:endParaRPr>
          </a:p>
          <a:p>
            <a:pPr lvl="0" algn="l">
              <a:defRPr sz="1800"/>
            </a:pPr>
            <a:r>
              <a:rPr sz="2800">
                <a:latin typeface="Consolas"/>
                <a:ea typeface="Consolas"/>
                <a:cs typeface="Consolas"/>
                <a:sym typeface="Consolas"/>
              </a:rPr>
              <a:t>setColour(…)</a:t>
            </a:r>
            <a:endParaRPr sz="2800">
              <a:latin typeface="Consolas"/>
              <a:ea typeface="Consolas"/>
              <a:cs typeface="Consolas"/>
              <a:sym typeface="Consolas"/>
            </a:endParaRPr>
          </a:p>
          <a:p>
            <a:pPr lvl="0" algn="l">
              <a:defRPr sz="1800"/>
            </a:pPr>
            <a:r>
              <a:rPr sz="2800">
                <a:latin typeface="Consolas"/>
                <a:ea typeface="Consolas"/>
                <a:cs typeface="Consolas"/>
                <a:sym typeface="Consolas"/>
              </a:rPr>
              <a:t>refuel(…)</a:t>
            </a:r>
            <a:endParaRPr sz="2800">
              <a:latin typeface="Consolas"/>
              <a:ea typeface="Consolas"/>
              <a:cs typeface="Consolas"/>
              <a:sym typeface="Consolas"/>
            </a:endParaRP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 name="Shape 89"/>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Skiss</a:t>
            </a:r>
          </a:p>
        </p:txBody>
      </p:sp>
      <p:sp>
        <p:nvSpPr>
          <p:cNvPr id="90" name="Shape 90"/>
          <p:cNvSpPr/>
          <p:nvPr/>
        </p:nvSpPr>
        <p:spPr>
          <a:xfrm>
            <a:off x="936735" y="2049249"/>
            <a:ext cx="10610934" cy="79786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b="1" sz="2200">
                <a:solidFill>
                  <a:srgbClr val="0365C0"/>
                </a:solidFill>
                <a:latin typeface="Consolas"/>
                <a:ea typeface="Consolas"/>
                <a:cs typeface="Consolas"/>
                <a:sym typeface="Consolas"/>
              </a:rPr>
              <a:t>import java.awt.Color;</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public class Car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 constructors</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public Car ()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public Car (String carNumber)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 mutators ("setters")</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public void setSpeed (int x)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public void setColor (Color newColor)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 frågor ("getters")</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public Color getColor()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public int getSpeed()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public int getX ()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 other</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public void refuel (double liters)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    }</a:t>
            </a:r>
            <a:endParaRPr b="1" sz="2200">
              <a:solidFill>
                <a:srgbClr val="0365C0"/>
              </a:solidFill>
              <a:latin typeface="Consolas"/>
              <a:ea typeface="Consolas"/>
              <a:cs typeface="Consolas"/>
              <a:sym typeface="Consolas"/>
            </a:endParaRPr>
          </a:p>
          <a:p>
            <a:pPr lvl="0" algn="l">
              <a:defRPr sz="1800"/>
            </a:pPr>
            <a:r>
              <a:rPr b="1" sz="2200">
                <a:solidFill>
                  <a:srgbClr val="0365C0"/>
                </a:solidFill>
                <a:latin typeface="Consolas"/>
                <a:ea typeface="Consolas"/>
                <a:cs typeface="Consolas"/>
                <a:sym typeface="Consolas"/>
              </a:rPr>
              <a:t>}</a:t>
            </a:r>
            <a:endParaRPr b="1" sz="2200">
              <a:solidFill>
                <a:srgbClr val="0365C0"/>
              </a:solidFill>
              <a:latin typeface="Consolas"/>
              <a:ea typeface="Consolas"/>
              <a:cs typeface="Consolas"/>
              <a:sym typeface="Consolas"/>
            </a:endParaR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0"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Shape 92"/>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Specifikation och Implementation</a:t>
            </a:r>
          </a:p>
        </p:txBody>
      </p:sp>
      <p:sp>
        <p:nvSpPr>
          <p:cNvPr id="93" name="Shape 93"/>
          <p:cNvSpPr/>
          <p:nvPr/>
        </p:nvSpPr>
        <p:spPr>
          <a:xfrm>
            <a:off x="1703377" y="2100822"/>
            <a:ext cx="9090046" cy="508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defRPr sz="2800">
                <a:latin typeface="Gill Sans"/>
                <a:ea typeface="Gill Sans"/>
                <a:cs typeface="Gill Sans"/>
                <a:sym typeface="Gill Sans"/>
              </a:defRPr>
            </a:lvl1pPr>
          </a:lstStyle>
          <a:p>
            <a:pPr lvl="0">
              <a:defRPr sz="1800"/>
            </a:pPr>
            <a:r>
              <a:rPr sz="2800"/>
              <a:t>black-box tänkande…</a:t>
            </a:r>
          </a:p>
        </p:txBody>
      </p:sp>
      <p:sp>
        <p:nvSpPr>
          <p:cNvPr id="94" name="Shape 94"/>
          <p:cNvSpPr/>
          <p:nvPr/>
        </p:nvSpPr>
        <p:spPr>
          <a:xfrm>
            <a:off x="1703377" y="2964422"/>
            <a:ext cx="8194233"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latin typeface="Gill Sans"/>
                <a:ea typeface="Gill Sans"/>
                <a:cs typeface="Gill Sans"/>
                <a:sym typeface="Gill Sans"/>
              </a:rPr>
              <a:t>En </a:t>
            </a:r>
            <a:r>
              <a:rPr sz="2800">
                <a:solidFill>
                  <a:srgbClr val="C82506"/>
                </a:solidFill>
                <a:latin typeface="Gill Sans"/>
                <a:ea typeface="Gill Sans"/>
                <a:cs typeface="Gill Sans"/>
                <a:sym typeface="Gill Sans"/>
              </a:rPr>
              <a:t>specifikation</a:t>
            </a:r>
            <a:r>
              <a:rPr sz="2800">
                <a:latin typeface="Gill Sans"/>
                <a:ea typeface="Gill Sans"/>
                <a:cs typeface="Gill Sans"/>
                <a:sym typeface="Gill Sans"/>
              </a:rPr>
              <a:t> (metodsignaturer + javadoc) talar om </a:t>
            </a:r>
            <a:r>
              <a:rPr sz="2800">
                <a:solidFill>
                  <a:srgbClr val="00882B"/>
                </a:solidFill>
                <a:latin typeface="Gill Sans"/>
                <a:ea typeface="Gill Sans"/>
                <a:cs typeface="Gill Sans"/>
                <a:sym typeface="Gill Sans"/>
              </a:rPr>
              <a:t>vad som kan göras med ett objekt </a:t>
            </a:r>
          </a:p>
        </p:txBody>
      </p:sp>
      <p:sp>
        <p:nvSpPr>
          <p:cNvPr id="95" name="Shape 95"/>
          <p:cNvSpPr/>
          <p:nvPr/>
        </p:nvSpPr>
        <p:spPr>
          <a:xfrm>
            <a:off x="1703377" y="4107422"/>
            <a:ext cx="8194233"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solidFill>
                  <a:srgbClr val="C82506"/>
                </a:solidFill>
                <a:latin typeface="Gill Sans"/>
                <a:ea typeface="Gill Sans"/>
                <a:cs typeface="Gill Sans"/>
                <a:sym typeface="Gill Sans"/>
              </a:rPr>
              <a:t>Implementationen</a:t>
            </a:r>
            <a:r>
              <a:rPr sz="2800">
                <a:latin typeface="Gill Sans"/>
                <a:ea typeface="Gill Sans"/>
                <a:cs typeface="Gill Sans"/>
                <a:sym typeface="Gill Sans"/>
              </a:rPr>
              <a:t> </a:t>
            </a:r>
            <a:r>
              <a:rPr sz="2800">
                <a:solidFill>
                  <a:srgbClr val="00882B"/>
                </a:solidFill>
                <a:latin typeface="Gill Sans"/>
                <a:ea typeface="Gill Sans"/>
                <a:cs typeface="Gill Sans"/>
                <a:sym typeface="Gill Sans"/>
              </a:rPr>
              <a:t>förverkligar löftena i specifikationen</a:t>
            </a:r>
            <a:r>
              <a:rPr sz="2800">
                <a:latin typeface="Gill Sans"/>
                <a:ea typeface="Gill Sans"/>
                <a:cs typeface="Gill Sans"/>
                <a:sym typeface="Gill Sans"/>
              </a:rPr>
              <a:t>.</a:t>
            </a:r>
            <a:endParaRPr sz="2800">
              <a:latin typeface="Gill Sans"/>
              <a:ea typeface="Gill Sans"/>
              <a:cs typeface="Gill Sans"/>
              <a:sym typeface="Gill Sans"/>
            </a:endParaRPr>
          </a:p>
          <a:p>
            <a:pPr lvl="0" algn="l">
              <a:defRPr sz="1800"/>
            </a:pPr>
            <a:r>
              <a:rPr sz="2800">
                <a:latin typeface="Gill Sans"/>
                <a:ea typeface="Gill Sans"/>
                <a:cs typeface="Gill Sans"/>
                <a:sym typeface="Gill Sans"/>
              </a:rPr>
              <a:t>En specifikation kan ha </a:t>
            </a:r>
            <a:r>
              <a:rPr sz="2800">
                <a:solidFill>
                  <a:srgbClr val="00882B"/>
                </a:solidFill>
                <a:latin typeface="Gill Sans"/>
                <a:ea typeface="Gill Sans"/>
                <a:cs typeface="Gill Sans"/>
                <a:sym typeface="Gill Sans"/>
              </a:rPr>
              <a:t>flera olika implementationer</a:t>
            </a:r>
            <a:r>
              <a:rPr sz="2800">
                <a:latin typeface="Gill Sans"/>
                <a:ea typeface="Gill Sans"/>
                <a:cs typeface="Gill Sans"/>
                <a:sym typeface="Gill Sans"/>
              </a:rPr>
              <a:t>.</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Shape 97"/>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5500">
                <a:latin typeface="Helvetica"/>
                <a:ea typeface="Helvetica"/>
                <a:cs typeface="Helvetica"/>
                <a:sym typeface="Helvetica"/>
              </a:rPr>
              <a:t>Specifikation: </a:t>
            </a:r>
            <a:r>
              <a:rPr b="1" sz="5500">
                <a:latin typeface="Helvetica"/>
                <a:ea typeface="Helvetica"/>
                <a:cs typeface="Helvetica"/>
                <a:sym typeface="Helvetica"/>
              </a:rPr>
              <a:t>Javadoc</a:t>
            </a:r>
          </a:p>
        </p:txBody>
      </p:sp>
      <p:sp>
        <p:nvSpPr>
          <p:cNvPr id="98" name="Shape 98"/>
          <p:cNvSpPr/>
          <p:nvPr/>
        </p:nvSpPr>
        <p:spPr>
          <a:xfrm>
            <a:off x="1703377" y="2634222"/>
            <a:ext cx="9461719" cy="1320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latin typeface="Gill Sans"/>
                <a:ea typeface="Gill Sans"/>
                <a:cs typeface="Gill Sans"/>
                <a:sym typeface="Gill Sans"/>
              </a:rPr>
              <a:t>Java använder programmet </a:t>
            </a:r>
            <a:r>
              <a:rPr sz="2800">
                <a:solidFill>
                  <a:srgbClr val="C82506"/>
                </a:solidFill>
                <a:latin typeface="Gill Sans"/>
                <a:ea typeface="Gill Sans"/>
                <a:cs typeface="Gill Sans"/>
                <a:sym typeface="Gill Sans"/>
              </a:rPr>
              <a:t>javadoc</a:t>
            </a:r>
            <a:r>
              <a:rPr sz="2800">
                <a:latin typeface="Gill Sans"/>
                <a:ea typeface="Gill Sans"/>
                <a:cs typeface="Gill Sans"/>
                <a:sym typeface="Gill Sans"/>
              </a:rPr>
              <a:t> för att skapa </a:t>
            </a:r>
            <a:r>
              <a:rPr sz="2800">
                <a:solidFill>
                  <a:srgbClr val="0365C0"/>
                </a:solidFill>
                <a:latin typeface="Gill Sans"/>
                <a:ea typeface="Gill Sans"/>
                <a:cs typeface="Gill Sans"/>
                <a:sym typeface="Gill Sans"/>
              </a:rPr>
              <a:t>en beskrivning av specifikationen</a:t>
            </a:r>
            <a:r>
              <a:rPr sz="2800">
                <a:latin typeface="Gill Sans"/>
                <a:ea typeface="Gill Sans"/>
                <a:cs typeface="Gill Sans"/>
                <a:sym typeface="Gill Sans"/>
              </a:rPr>
              <a:t>. Javadoc läser Java-koden och extraherar ut metodernas signatur och </a:t>
            </a:r>
            <a:r>
              <a:rPr sz="2800">
                <a:solidFill>
                  <a:srgbClr val="00882B"/>
                </a:solidFill>
                <a:latin typeface="Gill Sans"/>
                <a:ea typeface="Gill Sans"/>
                <a:cs typeface="Gill Sans"/>
                <a:sym typeface="Gill Sans"/>
              </a:rPr>
              <a:t>speciella kommentarer</a:t>
            </a:r>
            <a:r>
              <a:rPr sz="2800">
                <a:latin typeface="Gill Sans"/>
                <a:ea typeface="Gill Sans"/>
                <a:cs typeface="Gill Sans"/>
                <a:sym typeface="Gill Sans"/>
              </a:rPr>
              <a:t> och “taggar”.</a:t>
            </a:r>
          </a:p>
        </p:txBody>
      </p:sp>
      <p:grpSp>
        <p:nvGrpSpPr>
          <p:cNvPr id="102" name="Group 102"/>
          <p:cNvGrpSpPr/>
          <p:nvPr/>
        </p:nvGrpSpPr>
        <p:grpSpPr>
          <a:xfrm>
            <a:off x="1703377" y="4412222"/>
            <a:ext cx="11148159" cy="3113363"/>
            <a:chOff x="0" y="0"/>
            <a:chExt cx="11148157" cy="3113361"/>
          </a:xfrm>
        </p:grpSpPr>
        <p:sp>
          <p:nvSpPr>
            <p:cNvPr id="99" name="Shape 99"/>
            <p:cNvSpPr/>
            <p:nvPr/>
          </p:nvSpPr>
          <p:spPr>
            <a:xfrm>
              <a:off x="0" y="0"/>
              <a:ext cx="9090045" cy="508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800">
                  <a:solidFill>
                    <a:srgbClr val="C82506"/>
                  </a:solidFill>
                  <a:latin typeface="Gill Sans"/>
                  <a:ea typeface="Gill Sans"/>
                  <a:cs typeface="Gill Sans"/>
                  <a:sym typeface="Gill Sans"/>
                </a:defRPr>
              </a:lvl1pPr>
            </a:lstStyle>
            <a:p>
              <a:pPr lvl="0">
                <a:defRPr sz="1800">
                  <a:solidFill>
                    <a:srgbClr val="000000"/>
                  </a:solidFill>
                </a:defRPr>
              </a:pPr>
              <a:r>
                <a:rPr sz="2800">
                  <a:solidFill>
                    <a:srgbClr val="C82506"/>
                  </a:solidFill>
                </a:rPr>
                <a:t>Javadoc kommentar:</a:t>
              </a:r>
            </a:p>
          </p:txBody>
        </p:sp>
        <p:sp>
          <p:nvSpPr>
            <p:cNvPr id="100" name="Shape 100"/>
            <p:cNvSpPr/>
            <p:nvPr/>
          </p:nvSpPr>
          <p:spPr>
            <a:xfrm>
              <a:off x="537224" y="784255"/>
              <a:ext cx="10610934" cy="2257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b="1" sz="2500">
                  <a:solidFill>
                    <a:srgbClr val="0365C0"/>
                  </a:solidFill>
                  <a:latin typeface="Consolas"/>
                  <a:ea typeface="Consolas"/>
                  <a:cs typeface="Consolas"/>
                  <a:sym typeface="Consolas"/>
                </a:rPr>
                <a:t>/**</a:t>
              </a:r>
              <a:endParaRPr b="1" sz="2500">
                <a:solidFill>
                  <a:srgbClr val="0365C0"/>
                </a:solidFill>
                <a:latin typeface="Consolas"/>
                <a:ea typeface="Consolas"/>
                <a:cs typeface="Consolas"/>
                <a:sym typeface="Consolas"/>
              </a:endParaRPr>
            </a:p>
            <a:p>
              <a:pPr lvl="0" algn="l">
                <a:defRPr sz="1800"/>
              </a:pPr>
              <a:r>
                <a:rPr b="1" sz="2500">
                  <a:solidFill>
                    <a:srgbClr val="0365C0"/>
                  </a:solidFill>
                  <a:latin typeface="Consolas"/>
                  <a:ea typeface="Consolas"/>
                  <a:cs typeface="Consolas"/>
                  <a:sym typeface="Consolas"/>
                </a:rPr>
                <a:t>* Text som beskriver metoden.</a:t>
              </a:r>
              <a:endParaRPr b="1" sz="2500">
                <a:solidFill>
                  <a:srgbClr val="0365C0"/>
                </a:solidFill>
                <a:latin typeface="Consolas"/>
                <a:ea typeface="Consolas"/>
                <a:cs typeface="Consolas"/>
                <a:sym typeface="Consolas"/>
              </a:endParaRPr>
            </a:p>
            <a:p>
              <a:pPr lvl="0" algn="l">
                <a:defRPr sz="1800"/>
              </a:pPr>
              <a:r>
                <a:rPr b="1" sz="2500">
                  <a:solidFill>
                    <a:srgbClr val="0365C0"/>
                  </a:solidFill>
                  <a:latin typeface="Consolas"/>
                  <a:ea typeface="Consolas"/>
                  <a:cs typeface="Consolas"/>
                  <a:sym typeface="Consolas"/>
                </a:rPr>
                <a:t>* olika taggar som</a:t>
              </a:r>
              <a:endParaRPr b="1" sz="2500">
                <a:solidFill>
                  <a:srgbClr val="0365C0"/>
                </a:solidFill>
                <a:latin typeface="Consolas"/>
                <a:ea typeface="Consolas"/>
                <a:cs typeface="Consolas"/>
                <a:sym typeface="Consolas"/>
              </a:endParaRPr>
            </a:p>
            <a:p>
              <a:pPr lvl="0" algn="l">
                <a:defRPr sz="1800"/>
              </a:pPr>
              <a:r>
                <a:rPr b="1" sz="2500">
                  <a:solidFill>
                    <a:srgbClr val="0365C0"/>
                  </a:solidFill>
                  <a:latin typeface="Consolas"/>
                  <a:ea typeface="Consolas"/>
                  <a:cs typeface="Consolas"/>
                  <a:sym typeface="Consolas"/>
                </a:rPr>
                <a:t>* @author Magnus Myreen</a:t>
              </a:r>
              <a:endParaRPr b="1" sz="2500">
                <a:solidFill>
                  <a:srgbClr val="0365C0"/>
                </a:solidFill>
                <a:latin typeface="Consolas"/>
                <a:ea typeface="Consolas"/>
                <a:cs typeface="Consolas"/>
                <a:sym typeface="Consolas"/>
              </a:endParaRPr>
            </a:p>
            <a:p>
              <a:pPr lvl="0" algn="l">
                <a:defRPr sz="1800"/>
              </a:pPr>
              <a:r>
                <a:rPr b="1" sz="2500">
                  <a:solidFill>
                    <a:srgbClr val="0365C0"/>
                  </a:solidFill>
                  <a:latin typeface="Consolas"/>
                  <a:ea typeface="Consolas"/>
                  <a:cs typeface="Consolas"/>
                  <a:sym typeface="Consolas"/>
                </a:rPr>
                <a:t>*/</a:t>
              </a:r>
              <a:endParaRPr b="1" sz="2500">
                <a:solidFill>
                  <a:srgbClr val="0365C0"/>
                </a:solidFill>
                <a:latin typeface="Consolas"/>
                <a:ea typeface="Consolas"/>
                <a:cs typeface="Consolas"/>
                <a:sym typeface="Consolas"/>
              </a:endParaRPr>
            </a:p>
          </p:txBody>
        </p:sp>
        <p:sp>
          <p:nvSpPr>
            <p:cNvPr id="101" name="Shape 101"/>
            <p:cNvSpPr/>
            <p:nvPr/>
          </p:nvSpPr>
          <p:spPr>
            <a:xfrm>
              <a:off x="537224" y="2697722"/>
              <a:ext cx="10610934" cy="4156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i="1" sz="2500">
                  <a:solidFill>
                    <a:srgbClr val="53585F"/>
                  </a:solidFill>
                  <a:latin typeface="Consolas"/>
                  <a:ea typeface="Consolas"/>
                  <a:cs typeface="Consolas"/>
                  <a:sym typeface="Consolas"/>
                </a:defRPr>
              </a:lvl1pPr>
            </a:lstStyle>
            <a:p>
              <a:pPr lvl="0">
                <a:defRPr i="0" sz="1800">
                  <a:solidFill>
                    <a:srgbClr val="000000"/>
                  </a:solidFill>
                </a:defRPr>
              </a:pPr>
              <a:r>
                <a:rPr i="1" sz="2500">
                  <a:solidFill>
                    <a:srgbClr val="53585F"/>
                  </a:solidFill>
                </a:rPr>
                <a:t>metodens deklaration här</a:t>
              </a:r>
            </a:p>
          </p:txBody>
        </p:sp>
      </p:grpSp>
      <p:grpSp>
        <p:nvGrpSpPr>
          <p:cNvPr id="105" name="Group 105"/>
          <p:cNvGrpSpPr/>
          <p:nvPr/>
        </p:nvGrpSpPr>
        <p:grpSpPr>
          <a:xfrm>
            <a:off x="1703377" y="8222222"/>
            <a:ext cx="13539992" cy="512621"/>
            <a:chOff x="0" y="0"/>
            <a:chExt cx="13539990" cy="512619"/>
          </a:xfrm>
        </p:grpSpPr>
        <p:sp>
          <p:nvSpPr>
            <p:cNvPr id="103" name="Shape 103"/>
            <p:cNvSpPr/>
            <p:nvPr/>
          </p:nvSpPr>
          <p:spPr>
            <a:xfrm>
              <a:off x="2929058" y="96980"/>
              <a:ext cx="10610933" cy="4156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b="1" sz="2500">
                  <a:solidFill>
                    <a:srgbClr val="0365C0"/>
                  </a:solidFill>
                  <a:latin typeface="Consolas"/>
                  <a:ea typeface="Consolas"/>
                  <a:cs typeface="Consolas"/>
                  <a:sym typeface="Consolas"/>
                </a:defRPr>
              </a:lvl1pPr>
            </a:lstStyle>
            <a:p>
              <a:pPr lvl="0">
                <a:defRPr b="0" sz="1800">
                  <a:solidFill>
                    <a:srgbClr val="000000"/>
                  </a:solidFill>
                </a:defRPr>
              </a:pPr>
              <a:r>
                <a:rPr b="1" sz="2500">
                  <a:solidFill>
                    <a:srgbClr val="0365C0"/>
                  </a:solidFill>
                </a:rPr>
                <a:t>@author, @param, @return, @throws</a:t>
              </a:r>
            </a:p>
          </p:txBody>
        </p:sp>
        <p:sp>
          <p:nvSpPr>
            <p:cNvPr id="104" name="Shape 104"/>
            <p:cNvSpPr/>
            <p:nvPr/>
          </p:nvSpPr>
          <p:spPr>
            <a:xfrm>
              <a:off x="0" y="0"/>
              <a:ext cx="3114033" cy="508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800">
                  <a:latin typeface="Gill Sans"/>
                  <a:ea typeface="Gill Sans"/>
                  <a:cs typeface="Gill Sans"/>
                  <a:sym typeface="Gill Sans"/>
                </a:defRPr>
              </a:lvl1pPr>
            </a:lstStyle>
            <a:p>
              <a:pPr lvl="0">
                <a:defRPr sz="1800"/>
              </a:pPr>
              <a:r>
                <a:rPr sz="2800"/>
                <a:t>Exempel på taggar:</a:t>
              </a:r>
            </a:p>
          </p:txBody>
        </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3" fill="hold">
                                  <p:stCondLst>
                                    <p:cond delay="0"/>
                                  </p:stCondLst>
                                  <p:iterate type="el" backwards="0">
                                    <p:tmAbs val="0"/>
                                  </p:iterate>
                                  <p:childTnLst>
                                    <p:set>
                                      <p:cBhvr>
                                        <p:cTn id="14" fill="hold"/>
                                        <p:tgtEl>
                                          <p:spTgt spid="1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2" grpId="2"/>
      <p:bldP build="whole" bldLvl="1" animBg="1" rev="0" advAuto="0" spid="105" grpId="3"/>
      <p:bldP build="whole" bldLvl="1" animBg="1" rev="0" advAuto="0" spid="98" grpId="1"/>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