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90" r:id="rId24"/>
    <p:sldId id="291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9" r:id="rId36"/>
    <p:sldId id="288" r:id="rId37"/>
  </p:sldIdLst>
  <p:sldSz cx="9144000" cy="6858000" type="screen4x3"/>
  <p:notesSz cx="6858000" cy="91440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ea typeface="DejaVu Sans" charset="0"/>
                <a:cs typeface="DejaVu Sans" charset="0"/>
              </a:defRPr>
            </a:lvl1pPr>
          </a:lstStyle>
          <a:p>
            <a:endParaRPr lang="sv-SE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ea typeface="DejaVu Sans" charset="0"/>
                <a:cs typeface="DejaVu Sans" charset="0"/>
              </a:defRPr>
            </a:lvl1pPr>
          </a:lstStyle>
          <a:p>
            <a:endParaRPr lang="sv-SE"/>
          </a:p>
        </p:txBody>
      </p:sp>
      <p:sp>
        <p:nvSpPr>
          <p:cNvPr id="2053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68825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4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sv-SE" smtClean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0" y="8685213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ea typeface="DejaVu Sans" charset="0"/>
                <a:cs typeface="DejaVu Sans" charset="0"/>
              </a:defRPr>
            </a:lvl1pPr>
          </a:lstStyle>
          <a:p>
            <a:endParaRPr lang="sv-SE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ea typeface="DejaVu Sans" charset="0"/>
                <a:cs typeface="DejaVu Sans" charset="0"/>
              </a:defRPr>
            </a:lvl1pPr>
          </a:lstStyle>
          <a:p>
            <a:fld id="{4A6DB21B-F216-44E1-994D-818B889EFE12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61149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85330B9-5248-41F5-961E-9E7308686C56}" type="slidenum">
              <a:rPr lang="sv-SE"/>
              <a:pPr/>
              <a:t>1</a:t>
            </a:fld>
            <a:endParaRPr lang="sv-SE"/>
          </a:p>
        </p:txBody>
      </p:sp>
      <p:sp>
        <p:nvSpPr>
          <p:cNvPr id="368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EC52CD6-D1F4-44DA-8C74-DD5244FE1611}" type="slidenum">
              <a:rPr lang="sv-SE"/>
              <a:pPr/>
              <a:t>10</a:t>
            </a:fld>
            <a:endParaRPr lang="sv-SE"/>
          </a:p>
        </p:txBody>
      </p:sp>
      <p:sp>
        <p:nvSpPr>
          <p:cNvPr id="460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3C20357-B196-47D7-A069-91F8FE08A11C}" type="slidenum">
              <a:rPr lang="sv-SE"/>
              <a:pPr/>
              <a:t>11</a:t>
            </a:fld>
            <a:endParaRPr lang="sv-SE"/>
          </a:p>
        </p:txBody>
      </p:sp>
      <p:sp>
        <p:nvSpPr>
          <p:cNvPr id="471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71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D9AA5AE-AE8D-46B1-B40E-4647910381A7}" type="slidenum">
              <a:rPr lang="sv-SE"/>
              <a:pPr/>
              <a:t>12</a:t>
            </a:fld>
            <a:endParaRPr lang="sv-SE"/>
          </a:p>
        </p:txBody>
      </p:sp>
      <p:sp>
        <p:nvSpPr>
          <p:cNvPr id="481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1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CFA1696-8450-4A5F-B7CB-7E64A7CE18D2}" type="slidenum">
              <a:rPr lang="sv-SE"/>
              <a:pPr/>
              <a:t>13</a:t>
            </a:fld>
            <a:endParaRPr lang="sv-SE"/>
          </a:p>
        </p:txBody>
      </p:sp>
      <p:sp>
        <p:nvSpPr>
          <p:cNvPr id="491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918E34E-8D33-4F44-8F73-4C1F33EC6D01}" type="slidenum">
              <a:rPr lang="sv-SE"/>
              <a:pPr/>
              <a:t>14</a:t>
            </a:fld>
            <a:endParaRPr lang="sv-SE"/>
          </a:p>
        </p:txBody>
      </p:sp>
      <p:sp>
        <p:nvSpPr>
          <p:cNvPr id="501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01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A967EAC-9F06-4997-ADCE-F8E1BB2469C5}" type="slidenum">
              <a:rPr lang="sv-SE"/>
              <a:pPr/>
              <a:t>15</a:t>
            </a:fld>
            <a:endParaRPr lang="sv-SE"/>
          </a:p>
        </p:txBody>
      </p:sp>
      <p:sp>
        <p:nvSpPr>
          <p:cNvPr id="512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CDCD20A-0D58-42ED-A390-01840C739360}" type="slidenum">
              <a:rPr lang="sv-SE"/>
              <a:pPr/>
              <a:t>16</a:t>
            </a:fld>
            <a:endParaRPr lang="sv-SE"/>
          </a:p>
        </p:txBody>
      </p:sp>
      <p:sp>
        <p:nvSpPr>
          <p:cNvPr id="522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22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371A76C-7B4E-4DD5-8236-2E4FC12D3E34}" type="slidenum">
              <a:rPr lang="sv-SE"/>
              <a:pPr/>
              <a:t>17</a:t>
            </a:fld>
            <a:endParaRPr lang="sv-SE"/>
          </a:p>
        </p:txBody>
      </p:sp>
      <p:sp>
        <p:nvSpPr>
          <p:cNvPr id="532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32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DB4CD11-F550-4FF2-A14D-A6B8C90AFE01}" type="slidenum">
              <a:rPr lang="sv-SE"/>
              <a:pPr/>
              <a:t>18</a:t>
            </a:fld>
            <a:endParaRPr lang="sv-SE"/>
          </a:p>
        </p:txBody>
      </p:sp>
      <p:sp>
        <p:nvSpPr>
          <p:cNvPr id="542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42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4601D6A-CD58-4268-B764-D995E2C67AAF}" type="slidenum">
              <a:rPr lang="sv-SE"/>
              <a:pPr/>
              <a:t>19</a:t>
            </a:fld>
            <a:endParaRPr lang="sv-SE"/>
          </a:p>
        </p:txBody>
      </p:sp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6541387-2084-4ECE-953B-A5070F389477}" type="slidenum">
              <a:rPr lang="sv-SE"/>
              <a:pPr/>
              <a:t>2</a:t>
            </a:fld>
            <a:endParaRPr lang="sv-SE"/>
          </a:p>
        </p:txBody>
      </p:sp>
      <p:sp>
        <p:nvSpPr>
          <p:cNvPr id="378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7388"/>
            <a:ext cx="4570412" cy="3427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2B5223E-CD00-46DC-890B-99BEAF58ECAD}" type="slidenum">
              <a:rPr lang="sv-SE"/>
              <a:pPr/>
              <a:t>20</a:t>
            </a:fld>
            <a:endParaRPr lang="sv-SE"/>
          </a:p>
        </p:txBody>
      </p:sp>
      <p:sp>
        <p:nvSpPr>
          <p:cNvPr id="563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63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29395F1-1ABA-4496-8AFD-5FE0DB36A36B}" type="slidenum">
              <a:rPr lang="sv-SE"/>
              <a:pPr/>
              <a:t>21</a:t>
            </a:fld>
            <a:endParaRPr lang="sv-SE"/>
          </a:p>
        </p:txBody>
      </p:sp>
      <p:sp>
        <p:nvSpPr>
          <p:cNvPr id="573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73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5E64B4B-832B-41F5-A224-233BEEAB880C}" type="slidenum">
              <a:rPr lang="sv-SE"/>
              <a:pPr/>
              <a:t>22</a:t>
            </a:fld>
            <a:endParaRPr lang="sv-SE"/>
          </a:p>
        </p:txBody>
      </p:sp>
      <p:sp>
        <p:nvSpPr>
          <p:cNvPr id="583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EAA88E5-3FC3-43FC-952B-04C20E157D50}" type="slidenum">
              <a:rPr lang="sv-SE"/>
              <a:pPr/>
              <a:t>25</a:t>
            </a:fld>
            <a:endParaRPr lang="sv-SE"/>
          </a:p>
        </p:txBody>
      </p:sp>
      <p:sp>
        <p:nvSpPr>
          <p:cNvPr id="593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93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C5EBB2C-3A11-49DF-822B-F5DFCD5A7997}" type="slidenum">
              <a:rPr lang="sv-SE"/>
              <a:pPr/>
              <a:t>26</a:t>
            </a:fld>
            <a:endParaRPr lang="sv-SE"/>
          </a:p>
        </p:txBody>
      </p:sp>
      <p:sp>
        <p:nvSpPr>
          <p:cNvPr id="604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04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13034F8-D03E-4A8F-ABEC-36AF454CCB12}" type="slidenum">
              <a:rPr lang="sv-SE"/>
              <a:pPr/>
              <a:t>27</a:t>
            </a:fld>
            <a:endParaRPr lang="sv-SE"/>
          </a:p>
        </p:txBody>
      </p:sp>
      <p:sp>
        <p:nvSpPr>
          <p:cNvPr id="614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477FEAB-B3CD-459D-8EA8-EF8C9937BFA3}" type="slidenum">
              <a:rPr lang="sv-SE"/>
              <a:pPr/>
              <a:t>28</a:t>
            </a:fld>
            <a:endParaRPr lang="sv-SE"/>
          </a:p>
        </p:txBody>
      </p:sp>
      <p:sp>
        <p:nvSpPr>
          <p:cNvPr id="624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5DF1034-8A97-4FE8-8192-45576719595C}" type="slidenum">
              <a:rPr lang="sv-SE"/>
              <a:pPr/>
              <a:t>29</a:t>
            </a:fld>
            <a:endParaRPr lang="sv-SE"/>
          </a:p>
        </p:txBody>
      </p:sp>
      <p:sp>
        <p:nvSpPr>
          <p:cNvPr id="634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34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632C94C-5F81-484A-84C0-1C5FB859CA7D}" type="slidenum">
              <a:rPr lang="sv-SE"/>
              <a:pPr/>
              <a:t>30</a:t>
            </a:fld>
            <a:endParaRPr lang="sv-SE"/>
          </a:p>
        </p:txBody>
      </p:sp>
      <p:sp>
        <p:nvSpPr>
          <p:cNvPr id="645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45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F8CC190-6573-4043-8FCE-065CF42E1AFF}" type="slidenum">
              <a:rPr lang="sv-SE"/>
              <a:pPr/>
              <a:t>31</a:t>
            </a:fld>
            <a:endParaRPr lang="sv-SE"/>
          </a:p>
        </p:txBody>
      </p:sp>
      <p:sp>
        <p:nvSpPr>
          <p:cNvPr id="655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55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8FB1348-CAF9-486D-9514-9BFADBB7579B}" type="slidenum">
              <a:rPr lang="sv-SE"/>
              <a:pPr/>
              <a:t>3</a:t>
            </a:fld>
            <a:endParaRPr lang="sv-SE"/>
          </a:p>
        </p:txBody>
      </p:sp>
      <p:sp>
        <p:nvSpPr>
          <p:cNvPr id="389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E2030A9-170E-4231-94B7-37726474FD6B}" type="slidenum">
              <a:rPr lang="sv-SE"/>
              <a:pPr/>
              <a:t>32</a:t>
            </a:fld>
            <a:endParaRPr lang="sv-SE"/>
          </a:p>
        </p:txBody>
      </p:sp>
      <p:sp>
        <p:nvSpPr>
          <p:cNvPr id="665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65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FCCAB47-0219-4971-9A18-29F53DC21FE6}" type="slidenum">
              <a:rPr lang="sv-SE"/>
              <a:pPr/>
              <a:t>33</a:t>
            </a:fld>
            <a:endParaRPr lang="sv-SE"/>
          </a:p>
        </p:txBody>
      </p:sp>
      <p:sp>
        <p:nvSpPr>
          <p:cNvPr id="675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75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AF079FC-C3FC-423A-919E-EC055A31E65B}" type="slidenum">
              <a:rPr lang="sv-SE"/>
              <a:pPr/>
              <a:t>34</a:t>
            </a:fld>
            <a:endParaRPr lang="sv-SE"/>
          </a:p>
        </p:txBody>
      </p:sp>
      <p:sp>
        <p:nvSpPr>
          <p:cNvPr id="686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86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17F08A3-95E4-48D8-A3DE-5895C939AD3C}" type="slidenum">
              <a:rPr lang="sv-SE"/>
              <a:pPr/>
              <a:t>36</a:t>
            </a:fld>
            <a:endParaRPr lang="sv-SE"/>
          </a:p>
        </p:txBody>
      </p:sp>
      <p:sp>
        <p:nvSpPr>
          <p:cNvPr id="696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96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104DBB1-AD9F-4502-BB5C-04BE8AA9729F}" type="slidenum">
              <a:rPr lang="sv-SE"/>
              <a:pPr/>
              <a:t>4</a:t>
            </a:fld>
            <a:endParaRPr lang="sv-SE"/>
          </a:p>
        </p:txBody>
      </p:sp>
      <p:sp>
        <p:nvSpPr>
          <p:cNvPr id="399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CE015D0-7EA2-4870-A2AC-82013E5CBA65}" type="slidenum">
              <a:rPr lang="sv-SE"/>
              <a:pPr/>
              <a:t>5</a:t>
            </a:fld>
            <a:endParaRPr lang="sv-SE"/>
          </a:p>
        </p:txBody>
      </p:sp>
      <p:sp>
        <p:nvSpPr>
          <p:cNvPr id="409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30014F0-0CC0-49E4-85A6-73E1DAECC745}" type="slidenum">
              <a:rPr lang="sv-SE"/>
              <a:pPr/>
              <a:t>6</a:t>
            </a:fld>
            <a:endParaRPr lang="sv-SE"/>
          </a:p>
        </p:txBody>
      </p:sp>
      <p:sp>
        <p:nvSpPr>
          <p:cNvPr id="419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96F25FA-C7DB-49F9-8457-9448D2DF150F}" type="slidenum">
              <a:rPr lang="sv-SE"/>
              <a:pPr/>
              <a:t>7</a:t>
            </a:fld>
            <a:endParaRPr lang="sv-SE"/>
          </a:p>
        </p:txBody>
      </p:sp>
      <p:sp>
        <p:nvSpPr>
          <p:cNvPr id="430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6D660AC-B768-4306-9EEA-17B567C301CE}" type="slidenum">
              <a:rPr lang="sv-SE"/>
              <a:pPr/>
              <a:t>8</a:t>
            </a:fld>
            <a:endParaRPr lang="sv-SE"/>
          </a:p>
        </p:txBody>
      </p:sp>
      <p:sp>
        <p:nvSpPr>
          <p:cNvPr id="440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B51CD44-AE61-4191-A7AF-61516165AAC8}" type="slidenum">
              <a:rPr lang="sv-SE"/>
              <a:pPr/>
              <a:t>9</a:t>
            </a:fld>
            <a:endParaRPr lang="sv-SE"/>
          </a:p>
        </p:txBody>
      </p:sp>
      <p:sp>
        <p:nvSpPr>
          <p:cNvPr id="450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50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BC58F75-4928-473B-BC4B-842F9E06C4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386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910D8BE-BEC6-4EC9-8AF1-24EBCD2C31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608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7813" y="274638"/>
            <a:ext cx="2055812" cy="584835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8213" cy="584835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C3EFDC6-6CDF-4479-8A12-F786E79FEC2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5600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6425" cy="11398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0"/>
          </p:nvPr>
        </p:nvSpPr>
        <p:spPr>
          <a:xfrm>
            <a:off x="457200" y="6245225"/>
            <a:ext cx="2130425" cy="4730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Platshållare för sidfot 3"/>
          <p:cNvSpPr>
            <a:spLocks noGrp="1"/>
          </p:cNvSpPr>
          <p:nvPr>
            <p:ph type="ftr" idx="11"/>
          </p:nvPr>
        </p:nvSpPr>
        <p:spPr>
          <a:xfrm>
            <a:off x="3124200" y="6245225"/>
            <a:ext cx="2892425" cy="4730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idx="12"/>
          </p:nvPr>
        </p:nvSpPr>
        <p:spPr>
          <a:xfrm>
            <a:off x="6553200" y="6245225"/>
            <a:ext cx="2130425" cy="473075"/>
          </a:xfrm>
        </p:spPr>
        <p:txBody>
          <a:bodyPr/>
          <a:lstStyle>
            <a:lvl1pPr>
              <a:defRPr/>
            </a:lvl1pPr>
          </a:lstStyle>
          <a:p>
            <a:fld id="{44DB6072-D02D-420A-8C07-CCEF1E0556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799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Rubrik, text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6425" cy="11398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27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27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0"/>
          </p:nvPr>
        </p:nvSpPr>
        <p:spPr>
          <a:xfrm>
            <a:off x="457200" y="6245225"/>
            <a:ext cx="2130425" cy="4730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idx="11"/>
          </p:nvPr>
        </p:nvSpPr>
        <p:spPr>
          <a:xfrm>
            <a:off x="3124200" y="6245225"/>
            <a:ext cx="2892425" cy="4730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idx="12"/>
          </p:nvPr>
        </p:nvSpPr>
        <p:spPr>
          <a:xfrm>
            <a:off x="6553200" y="6245225"/>
            <a:ext cx="2130425" cy="473075"/>
          </a:xfrm>
        </p:spPr>
        <p:txBody>
          <a:bodyPr/>
          <a:lstStyle>
            <a:lvl1pPr>
              <a:defRPr/>
            </a:lvl1pPr>
          </a:lstStyle>
          <a:p>
            <a:fld id="{8C054072-9060-4E2A-95D1-CE0AEDC72D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425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D45FFE3-2640-4DD4-97E6-19335474B2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229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0383D12-5F18-463C-920E-CB07B23DD0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562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11DDB4A-5A38-478F-96FB-23F3497B6E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977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Platshållare för sidfot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D83307B-8B8A-42CB-BC61-8FD93550EE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245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Platshållare för sidfot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FAC990D-D53F-4E5D-852D-779DA8A1D2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969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Platshållare för sidfot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F8EFCDC-2AF0-46C4-BB7C-45B32781B3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417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7E482B3-CE62-4933-BB49-D14F0F3E33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400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D2999AD-2193-4472-B54C-3AF465575D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20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6425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52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0425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2425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0425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fld id="{E9276509-F4EE-4521-8DAD-3DFBA3B8472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2pPr>
      <a:lvl3pPr marL="11430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3pPr>
      <a:lvl4pPr marL="16002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4pPr>
      <a:lvl5pPr marL="20574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5pPr>
      <a:lvl6pPr marL="25146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6pPr>
      <a:lvl7pPr marL="29718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7pPr>
      <a:lvl8pPr marL="34290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8pPr>
      <a:lvl9pPr marL="38862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9pPr>
    </p:titleStyle>
    <p:bodyStyle>
      <a:lvl1pPr marL="342900" indent="-342900" algn="l" defTabSz="457200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/>
              <a:t>Modelling &amp; Datatypes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marL="0" indent="0" algn="ctr">
              <a:buClrTx/>
              <a:buFontTx/>
              <a:buNone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</a:pPr>
            <a:r>
              <a:rPr lang="en-US" smtClean="0"/>
              <a:t>John Hughes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/>
              <a:t>Rank Beats Rank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6938"/>
          </a:xfrm>
          <a:ln/>
        </p:spPr>
        <p:txBody>
          <a:bodyPr/>
          <a:lstStyle/>
          <a:p>
            <a:endParaRPr lang="sv-SE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95288" y="1557338"/>
            <a:ext cx="8353425" cy="3816350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rankBeats :: Rank -&gt; Rank -&gt; Bool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sv-SE" sz="2400">
              <a:solidFill>
                <a:srgbClr val="000000"/>
              </a:solidFill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sv-SE" sz="2400">
              <a:solidFill>
                <a:srgbClr val="000000"/>
              </a:solidFill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sv-SE" sz="2400">
              <a:solidFill>
                <a:srgbClr val="000000"/>
              </a:solidFill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sv-SE" sz="2400">
              <a:solidFill>
                <a:srgbClr val="000000"/>
              </a:solidFill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sv-SE" sz="2400">
              <a:solidFill>
                <a:srgbClr val="000000"/>
              </a:solidFill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sv-SE" sz="2400">
              <a:solidFill>
                <a:srgbClr val="000000"/>
              </a:solidFill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sv-SE" sz="2400">
              <a:solidFill>
                <a:srgbClr val="000000"/>
              </a:solidFill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sv-SE" sz="2400">
              <a:solidFill>
                <a:srgbClr val="000000"/>
              </a:solidFill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sv-SE" sz="240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/>
              <a:t>Rank Beats Rank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931150" cy="4525963"/>
          </a:xfrm>
          <a:ln/>
        </p:spPr>
        <p:txBody>
          <a:bodyPr/>
          <a:lstStyle/>
          <a:p>
            <a:pPr marL="339725" indent="-339725">
              <a:spcBef>
                <a:spcPts val="700"/>
              </a:spcBef>
              <a:buFont typeface="Arial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sv-SE" sz="2800"/>
              <a:t>When does one rank beat another?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547813" y="2349500"/>
            <a:ext cx="1008062" cy="354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sv-SE" sz="3200">
                <a:cs typeface="Arial" charset="0"/>
              </a:rPr>
              <a:t>A</a:t>
            </a:r>
          </a:p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sv-SE" sz="3200">
                <a:cs typeface="Arial" charset="0"/>
              </a:rPr>
              <a:t>K</a:t>
            </a:r>
          </a:p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sv-SE" sz="3200">
                <a:cs typeface="Arial" charset="0"/>
              </a:rPr>
              <a:t>Q</a:t>
            </a:r>
          </a:p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sv-SE" sz="3200">
                <a:cs typeface="Arial" charset="0"/>
              </a:rPr>
              <a:t>J</a:t>
            </a:r>
          </a:p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sv-SE" sz="3200">
                <a:cs typeface="Arial" charset="0"/>
              </a:rPr>
              <a:t>m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627313" y="6089650"/>
            <a:ext cx="4679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>
              <a:spcBef>
                <a:spcPts val="2000"/>
              </a:spcBef>
              <a:buClrTx/>
              <a:buFontTx/>
              <a:buNone/>
            </a:pPr>
            <a:r>
              <a:rPr lang="sv-SE" sz="3200">
                <a:cs typeface="Arial" charset="0"/>
              </a:rPr>
              <a:t>n	J	Q	K	A</a:t>
            </a: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2555875" y="2349500"/>
            <a:ext cx="1588" cy="35274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3419475" y="2349500"/>
            <a:ext cx="1588" cy="35274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4284663" y="2349500"/>
            <a:ext cx="1587" cy="35274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5148263" y="2349500"/>
            <a:ext cx="1587" cy="35274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6011863" y="2349500"/>
            <a:ext cx="1587" cy="35274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877050" y="2349500"/>
            <a:ext cx="1588" cy="35274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>
            <a:off x="2555875" y="5876925"/>
            <a:ext cx="43211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2555875" y="5229225"/>
            <a:ext cx="43211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2555875" y="4508500"/>
            <a:ext cx="43211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2555875" y="3789363"/>
            <a:ext cx="4321175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>
            <a:off x="2555875" y="3068638"/>
            <a:ext cx="4321175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>
            <a:off x="2555875" y="2349500"/>
            <a:ext cx="43211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2506663" y="5219700"/>
            <a:ext cx="9842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sv-SE" sz="3200">
                <a:cs typeface="Arial" charset="0"/>
              </a:rPr>
              <a:t>m&gt;n</a:t>
            </a:r>
          </a:p>
        </p:txBody>
      </p:sp>
      <p:sp>
        <p:nvSpPr>
          <p:cNvPr id="13330" name="Rectangle 18"/>
          <p:cNvSpPr>
            <a:spLocks noChangeArrowheads="1"/>
          </p:cNvSpPr>
          <p:nvPr/>
        </p:nvSpPr>
        <p:spPr bwMode="auto">
          <a:xfrm>
            <a:off x="2700338" y="2492375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3331" name="Rectangle 19"/>
          <p:cNvSpPr>
            <a:spLocks noChangeArrowheads="1"/>
          </p:cNvSpPr>
          <p:nvPr/>
        </p:nvSpPr>
        <p:spPr bwMode="auto">
          <a:xfrm>
            <a:off x="2700338" y="3213100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3332" name="Rectangle 20"/>
          <p:cNvSpPr>
            <a:spLocks noChangeArrowheads="1"/>
          </p:cNvSpPr>
          <p:nvPr/>
        </p:nvSpPr>
        <p:spPr bwMode="auto">
          <a:xfrm>
            <a:off x="2700338" y="3933825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3333" name="Rectangle 21"/>
          <p:cNvSpPr>
            <a:spLocks noChangeArrowheads="1"/>
          </p:cNvSpPr>
          <p:nvPr/>
        </p:nvSpPr>
        <p:spPr bwMode="auto">
          <a:xfrm>
            <a:off x="2700338" y="4652963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3334" name="Rectangle 22"/>
          <p:cNvSpPr>
            <a:spLocks noChangeArrowheads="1"/>
          </p:cNvSpPr>
          <p:nvPr/>
        </p:nvSpPr>
        <p:spPr bwMode="auto">
          <a:xfrm>
            <a:off x="3563938" y="2492375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3335" name="Rectangle 23"/>
          <p:cNvSpPr>
            <a:spLocks noChangeArrowheads="1"/>
          </p:cNvSpPr>
          <p:nvPr/>
        </p:nvSpPr>
        <p:spPr bwMode="auto">
          <a:xfrm>
            <a:off x="3563938" y="3213100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3336" name="Rectangle 24"/>
          <p:cNvSpPr>
            <a:spLocks noChangeArrowheads="1"/>
          </p:cNvSpPr>
          <p:nvPr/>
        </p:nvSpPr>
        <p:spPr bwMode="auto">
          <a:xfrm>
            <a:off x="3563938" y="3933825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3337" name="Rectangle 25"/>
          <p:cNvSpPr>
            <a:spLocks noChangeArrowheads="1"/>
          </p:cNvSpPr>
          <p:nvPr/>
        </p:nvSpPr>
        <p:spPr bwMode="auto">
          <a:xfrm>
            <a:off x="4427538" y="2492375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3338" name="Rectangle 26"/>
          <p:cNvSpPr>
            <a:spLocks noChangeArrowheads="1"/>
          </p:cNvSpPr>
          <p:nvPr/>
        </p:nvSpPr>
        <p:spPr bwMode="auto">
          <a:xfrm>
            <a:off x="4427538" y="3213100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3339" name="Rectangle 27"/>
          <p:cNvSpPr>
            <a:spLocks noChangeArrowheads="1"/>
          </p:cNvSpPr>
          <p:nvPr/>
        </p:nvSpPr>
        <p:spPr bwMode="auto">
          <a:xfrm>
            <a:off x="5291138" y="2492375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3340" name="Rectangle 28"/>
          <p:cNvSpPr>
            <a:spLocks noChangeArrowheads="1"/>
          </p:cNvSpPr>
          <p:nvPr/>
        </p:nvSpPr>
        <p:spPr bwMode="auto">
          <a:xfrm>
            <a:off x="3563938" y="4652963"/>
            <a:ext cx="576262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3341" name="Rectangle 29"/>
          <p:cNvSpPr>
            <a:spLocks noChangeArrowheads="1"/>
          </p:cNvSpPr>
          <p:nvPr/>
        </p:nvSpPr>
        <p:spPr bwMode="auto">
          <a:xfrm>
            <a:off x="4427538" y="4652963"/>
            <a:ext cx="576262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3342" name="Rectangle 30"/>
          <p:cNvSpPr>
            <a:spLocks noChangeArrowheads="1"/>
          </p:cNvSpPr>
          <p:nvPr/>
        </p:nvSpPr>
        <p:spPr bwMode="auto">
          <a:xfrm>
            <a:off x="5292725" y="4652963"/>
            <a:ext cx="576263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3343" name="Rectangle 31"/>
          <p:cNvSpPr>
            <a:spLocks noChangeArrowheads="1"/>
          </p:cNvSpPr>
          <p:nvPr/>
        </p:nvSpPr>
        <p:spPr bwMode="auto">
          <a:xfrm>
            <a:off x="6156325" y="4652963"/>
            <a:ext cx="576263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3344" name="Rectangle 32"/>
          <p:cNvSpPr>
            <a:spLocks noChangeArrowheads="1"/>
          </p:cNvSpPr>
          <p:nvPr/>
        </p:nvSpPr>
        <p:spPr bwMode="auto">
          <a:xfrm>
            <a:off x="4427538" y="3933825"/>
            <a:ext cx="576262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3345" name="Rectangle 33"/>
          <p:cNvSpPr>
            <a:spLocks noChangeArrowheads="1"/>
          </p:cNvSpPr>
          <p:nvPr/>
        </p:nvSpPr>
        <p:spPr bwMode="auto">
          <a:xfrm>
            <a:off x="5291138" y="3213100"/>
            <a:ext cx="576262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3346" name="Rectangle 34"/>
          <p:cNvSpPr>
            <a:spLocks noChangeArrowheads="1"/>
          </p:cNvSpPr>
          <p:nvPr/>
        </p:nvSpPr>
        <p:spPr bwMode="auto">
          <a:xfrm>
            <a:off x="6156325" y="2492375"/>
            <a:ext cx="576263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3347" name="Rectangle 35"/>
          <p:cNvSpPr>
            <a:spLocks noChangeArrowheads="1"/>
          </p:cNvSpPr>
          <p:nvPr/>
        </p:nvSpPr>
        <p:spPr bwMode="auto">
          <a:xfrm>
            <a:off x="5291138" y="3933825"/>
            <a:ext cx="576262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3348" name="Rectangle 36"/>
          <p:cNvSpPr>
            <a:spLocks noChangeArrowheads="1"/>
          </p:cNvSpPr>
          <p:nvPr/>
        </p:nvSpPr>
        <p:spPr bwMode="auto">
          <a:xfrm>
            <a:off x="6156325" y="3933825"/>
            <a:ext cx="576263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3349" name="Rectangle 37"/>
          <p:cNvSpPr>
            <a:spLocks noChangeArrowheads="1"/>
          </p:cNvSpPr>
          <p:nvPr/>
        </p:nvSpPr>
        <p:spPr bwMode="auto">
          <a:xfrm>
            <a:off x="6156325" y="3213100"/>
            <a:ext cx="576263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3350" name="Rectangle 38"/>
          <p:cNvSpPr>
            <a:spLocks noChangeArrowheads="1"/>
          </p:cNvSpPr>
          <p:nvPr/>
        </p:nvSpPr>
        <p:spPr bwMode="auto">
          <a:xfrm>
            <a:off x="3563938" y="5373688"/>
            <a:ext cx="576262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3351" name="Rectangle 39"/>
          <p:cNvSpPr>
            <a:spLocks noChangeArrowheads="1"/>
          </p:cNvSpPr>
          <p:nvPr/>
        </p:nvSpPr>
        <p:spPr bwMode="auto">
          <a:xfrm>
            <a:off x="4427538" y="5373688"/>
            <a:ext cx="576262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3352" name="Rectangle 40"/>
          <p:cNvSpPr>
            <a:spLocks noChangeArrowheads="1"/>
          </p:cNvSpPr>
          <p:nvPr/>
        </p:nvSpPr>
        <p:spPr bwMode="auto">
          <a:xfrm>
            <a:off x="5291138" y="5373688"/>
            <a:ext cx="576262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3353" name="Rectangle 41"/>
          <p:cNvSpPr>
            <a:spLocks noChangeArrowheads="1"/>
          </p:cNvSpPr>
          <p:nvPr/>
        </p:nvSpPr>
        <p:spPr bwMode="auto">
          <a:xfrm>
            <a:off x="6156325" y="5373688"/>
            <a:ext cx="576263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Oval 1"/>
          <p:cNvSpPr>
            <a:spLocks noChangeArrowheads="1"/>
          </p:cNvSpPr>
          <p:nvPr/>
        </p:nvSpPr>
        <p:spPr bwMode="auto">
          <a:xfrm>
            <a:off x="5867400" y="2060575"/>
            <a:ext cx="1225550" cy="4032250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/>
              <a:t>Rank Beats Rank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931150" cy="4525963"/>
          </a:xfrm>
          <a:ln/>
        </p:spPr>
        <p:txBody>
          <a:bodyPr/>
          <a:lstStyle/>
          <a:p>
            <a:pPr marL="339725" indent="-339725">
              <a:spcBef>
                <a:spcPts val="700"/>
              </a:spcBef>
              <a:buFont typeface="Arial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sv-SE" sz="2800"/>
              <a:t>When does one rank beat another?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547813" y="2349500"/>
            <a:ext cx="1008062" cy="354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sv-SE" sz="3200">
                <a:cs typeface="Arial" charset="0"/>
              </a:rPr>
              <a:t>A</a:t>
            </a:r>
          </a:p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sv-SE" sz="3200">
                <a:cs typeface="Arial" charset="0"/>
              </a:rPr>
              <a:t>K</a:t>
            </a:r>
          </a:p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sv-SE" sz="3200">
                <a:cs typeface="Arial" charset="0"/>
              </a:rPr>
              <a:t>Q</a:t>
            </a:r>
          </a:p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sv-SE" sz="3200">
                <a:cs typeface="Arial" charset="0"/>
              </a:rPr>
              <a:t>J</a:t>
            </a:r>
          </a:p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sv-SE" sz="3200">
                <a:cs typeface="Arial" charset="0"/>
              </a:rPr>
              <a:t>m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2627313" y="6089650"/>
            <a:ext cx="4679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>
              <a:spcBef>
                <a:spcPts val="2000"/>
              </a:spcBef>
              <a:buClrTx/>
              <a:buFontTx/>
              <a:buNone/>
            </a:pPr>
            <a:r>
              <a:rPr lang="sv-SE" sz="3200">
                <a:cs typeface="Arial" charset="0"/>
              </a:rPr>
              <a:t>n	J	Q	K	A</a:t>
            </a:r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2555875" y="2349500"/>
            <a:ext cx="1588" cy="35274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3419475" y="2349500"/>
            <a:ext cx="1588" cy="35274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4284663" y="2349500"/>
            <a:ext cx="1587" cy="35274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5148263" y="2349500"/>
            <a:ext cx="1587" cy="35274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011863" y="2349500"/>
            <a:ext cx="1587" cy="35274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6877050" y="2349500"/>
            <a:ext cx="1588" cy="35274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2555875" y="5876925"/>
            <a:ext cx="43211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4349" name="Line 13"/>
          <p:cNvSpPr>
            <a:spLocks noChangeShapeType="1"/>
          </p:cNvSpPr>
          <p:nvPr/>
        </p:nvSpPr>
        <p:spPr bwMode="auto">
          <a:xfrm>
            <a:off x="2555875" y="5229225"/>
            <a:ext cx="43211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>
            <a:off x="2555875" y="4508500"/>
            <a:ext cx="43211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2555875" y="3789363"/>
            <a:ext cx="4321175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>
            <a:off x="2555875" y="3068638"/>
            <a:ext cx="4321175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>
            <a:off x="2555875" y="2349500"/>
            <a:ext cx="43211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2506663" y="5219700"/>
            <a:ext cx="9842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sv-SE" sz="3200">
                <a:cs typeface="Arial" charset="0"/>
              </a:rPr>
              <a:t>m&gt;n</a:t>
            </a:r>
          </a:p>
        </p:txBody>
      </p:sp>
      <p:sp>
        <p:nvSpPr>
          <p:cNvPr id="14355" name="Rectangle 19"/>
          <p:cNvSpPr>
            <a:spLocks noChangeArrowheads="1"/>
          </p:cNvSpPr>
          <p:nvPr/>
        </p:nvSpPr>
        <p:spPr bwMode="auto">
          <a:xfrm>
            <a:off x="2700338" y="2492375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700338" y="3213100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700338" y="3933825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700338" y="4652963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3563938" y="2492375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3563938" y="3213100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3563938" y="3933825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4427538" y="2492375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4427538" y="3213100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4364" name="Rectangle 28"/>
          <p:cNvSpPr>
            <a:spLocks noChangeArrowheads="1"/>
          </p:cNvSpPr>
          <p:nvPr/>
        </p:nvSpPr>
        <p:spPr bwMode="auto">
          <a:xfrm>
            <a:off x="5291138" y="2492375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4365" name="Rectangle 29"/>
          <p:cNvSpPr>
            <a:spLocks noChangeArrowheads="1"/>
          </p:cNvSpPr>
          <p:nvPr/>
        </p:nvSpPr>
        <p:spPr bwMode="auto">
          <a:xfrm>
            <a:off x="3563938" y="4652963"/>
            <a:ext cx="576262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4366" name="Rectangle 30"/>
          <p:cNvSpPr>
            <a:spLocks noChangeArrowheads="1"/>
          </p:cNvSpPr>
          <p:nvPr/>
        </p:nvSpPr>
        <p:spPr bwMode="auto">
          <a:xfrm>
            <a:off x="4427538" y="4652963"/>
            <a:ext cx="576262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4367" name="Rectangle 31"/>
          <p:cNvSpPr>
            <a:spLocks noChangeArrowheads="1"/>
          </p:cNvSpPr>
          <p:nvPr/>
        </p:nvSpPr>
        <p:spPr bwMode="auto">
          <a:xfrm>
            <a:off x="5292725" y="4652963"/>
            <a:ext cx="576263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4368" name="Rectangle 32"/>
          <p:cNvSpPr>
            <a:spLocks noChangeArrowheads="1"/>
          </p:cNvSpPr>
          <p:nvPr/>
        </p:nvSpPr>
        <p:spPr bwMode="auto">
          <a:xfrm>
            <a:off x="6156325" y="4652963"/>
            <a:ext cx="576263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4369" name="Rectangle 33"/>
          <p:cNvSpPr>
            <a:spLocks noChangeArrowheads="1"/>
          </p:cNvSpPr>
          <p:nvPr/>
        </p:nvSpPr>
        <p:spPr bwMode="auto">
          <a:xfrm>
            <a:off x="4427538" y="3933825"/>
            <a:ext cx="576262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4370" name="Rectangle 34"/>
          <p:cNvSpPr>
            <a:spLocks noChangeArrowheads="1"/>
          </p:cNvSpPr>
          <p:nvPr/>
        </p:nvSpPr>
        <p:spPr bwMode="auto">
          <a:xfrm>
            <a:off x="5291138" y="3213100"/>
            <a:ext cx="576262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4371" name="Rectangle 35"/>
          <p:cNvSpPr>
            <a:spLocks noChangeArrowheads="1"/>
          </p:cNvSpPr>
          <p:nvPr/>
        </p:nvSpPr>
        <p:spPr bwMode="auto">
          <a:xfrm>
            <a:off x="6156325" y="2492375"/>
            <a:ext cx="576263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4372" name="Rectangle 36"/>
          <p:cNvSpPr>
            <a:spLocks noChangeArrowheads="1"/>
          </p:cNvSpPr>
          <p:nvPr/>
        </p:nvSpPr>
        <p:spPr bwMode="auto">
          <a:xfrm>
            <a:off x="5291138" y="3933825"/>
            <a:ext cx="576262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4373" name="Rectangle 37"/>
          <p:cNvSpPr>
            <a:spLocks noChangeArrowheads="1"/>
          </p:cNvSpPr>
          <p:nvPr/>
        </p:nvSpPr>
        <p:spPr bwMode="auto">
          <a:xfrm>
            <a:off x="6156325" y="3933825"/>
            <a:ext cx="576263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4374" name="Rectangle 38"/>
          <p:cNvSpPr>
            <a:spLocks noChangeArrowheads="1"/>
          </p:cNvSpPr>
          <p:nvPr/>
        </p:nvSpPr>
        <p:spPr bwMode="auto">
          <a:xfrm>
            <a:off x="6156325" y="3213100"/>
            <a:ext cx="576263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4375" name="Rectangle 39"/>
          <p:cNvSpPr>
            <a:spLocks noChangeArrowheads="1"/>
          </p:cNvSpPr>
          <p:nvPr/>
        </p:nvSpPr>
        <p:spPr bwMode="auto">
          <a:xfrm>
            <a:off x="3563938" y="5373688"/>
            <a:ext cx="576262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4376" name="Rectangle 40"/>
          <p:cNvSpPr>
            <a:spLocks noChangeArrowheads="1"/>
          </p:cNvSpPr>
          <p:nvPr/>
        </p:nvSpPr>
        <p:spPr bwMode="auto">
          <a:xfrm>
            <a:off x="4427538" y="5373688"/>
            <a:ext cx="576262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5291138" y="5373688"/>
            <a:ext cx="576262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156325" y="5373688"/>
            <a:ext cx="576263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/>
              <a:t>Rank Beats Rank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6938"/>
          </a:xfrm>
          <a:ln/>
        </p:spPr>
        <p:txBody>
          <a:bodyPr/>
          <a:lstStyle/>
          <a:p>
            <a:endParaRPr lang="sv-SE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95288" y="1557338"/>
            <a:ext cx="8353425" cy="3816350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rankBeats :: Rank -&gt; Rank -&gt; Bool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rankBeats _ Ace = False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sv-SE" sz="2400">
              <a:solidFill>
                <a:srgbClr val="000000"/>
              </a:solidFill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sv-SE" sz="2400">
              <a:solidFill>
                <a:srgbClr val="000000"/>
              </a:solidFill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sv-SE" sz="2400">
              <a:solidFill>
                <a:srgbClr val="000000"/>
              </a:solidFill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sv-SE" sz="2400">
              <a:solidFill>
                <a:srgbClr val="000000"/>
              </a:solidFill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sv-SE" sz="2400">
              <a:solidFill>
                <a:srgbClr val="000000"/>
              </a:solidFill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sv-SE" sz="2400">
              <a:solidFill>
                <a:srgbClr val="000000"/>
              </a:solidFill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sv-SE" sz="2400">
              <a:solidFill>
                <a:srgbClr val="000000"/>
              </a:solidFill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sv-SE" sz="2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1692275" y="2852738"/>
            <a:ext cx="2447925" cy="863600"/>
          </a:xfrm>
          <a:prstGeom prst="wedgeRoundRectCallout">
            <a:avLst>
              <a:gd name="adj1" fmla="val -35472"/>
              <a:gd name="adj2" fmla="val -96509"/>
              <a:gd name="adj3" fmla="val 16667"/>
            </a:avLst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Matches anything at all</a:t>
            </a:r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4932363" y="2133600"/>
            <a:ext cx="3455987" cy="574675"/>
          </a:xfrm>
          <a:prstGeom prst="wedgeRoundRectCallout">
            <a:avLst>
              <a:gd name="adj1" fmla="val -79120"/>
              <a:gd name="adj2" fmla="val -36190"/>
              <a:gd name="adj3" fmla="val 16667"/>
            </a:avLst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Nothing beats an Ace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Oval 1"/>
          <p:cNvSpPr>
            <a:spLocks noChangeArrowheads="1"/>
          </p:cNvSpPr>
          <p:nvPr/>
        </p:nvSpPr>
        <p:spPr bwMode="auto">
          <a:xfrm>
            <a:off x="2411413" y="2133600"/>
            <a:ext cx="3673475" cy="1079500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/>
              <a:t>Rank Beats Rank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931150" cy="4525963"/>
          </a:xfrm>
          <a:ln/>
        </p:spPr>
        <p:txBody>
          <a:bodyPr/>
          <a:lstStyle/>
          <a:p>
            <a:pPr marL="339725" indent="-339725">
              <a:spcBef>
                <a:spcPts val="700"/>
              </a:spcBef>
              <a:buFont typeface="Arial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sv-SE" sz="2800"/>
              <a:t>When does one rank beat another?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547813" y="2349500"/>
            <a:ext cx="1008062" cy="354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sv-SE" sz="3200">
                <a:cs typeface="Arial" charset="0"/>
              </a:rPr>
              <a:t>A</a:t>
            </a:r>
          </a:p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sv-SE" sz="3200">
                <a:cs typeface="Arial" charset="0"/>
              </a:rPr>
              <a:t>K</a:t>
            </a:r>
          </a:p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sv-SE" sz="3200">
                <a:cs typeface="Arial" charset="0"/>
              </a:rPr>
              <a:t>Q</a:t>
            </a:r>
          </a:p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sv-SE" sz="3200">
                <a:cs typeface="Arial" charset="0"/>
              </a:rPr>
              <a:t>J</a:t>
            </a:r>
          </a:p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sv-SE" sz="3200">
                <a:cs typeface="Arial" charset="0"/>
              </a:rPr>
              <a:t>m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2627313" y="6089650"/>
            <a:ext cx="4679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>
              <a:spcBef>
                <a:spcPts val="2000"/>
              </a:spcBef>
              <a:buClrTx/>
              <a:buFontTx/>
              <a:buNone/>
            </a:pPr>
            <a:r>
              <a:rPr lang="sv-SE" sz="3200">
                <a:cs typeface="Arial" charset="0"/>
              </a:rPr>
              <a:t>n	J	Q	K	A</a:t>
            </a: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2555875" y="2349500"/>
            <a:ext cx="1588" cy="35274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3419475" y="2349500"/>
            <a:ext cx="1588" cy="35274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4284663" y="2349500"/>
            <a:ext cx="1587" cy="35274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5148263" y="2349500"/>
            <a:ext cx="1587" cy="35274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011863" y="2349500"/>
            <a:ext cx="1587" cy="35274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6877050" y="2349500"/>
            <a:ext cx="1588" cy="35274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2555875" y="5876925"/>
            <a:ext cx="43211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2555875" y="5229225"/>
            <a:ext cx="43211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>
            <a:off x="2555875" y="4508500"/>
            <a:ext cx="43211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>
            <a:off x="2555875" y="3789363"/>
            <a:ext cx="4321175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2555875" y="3068638"/>
            <a:ext cx="4321175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2555875" y="2349500"/>
            <a:ext cx="43211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2506663" y="5219700"/>
            <a:ext cx="9842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sv-SE" sz="3200">
                <a:cs typeface="Arial" charset="0"/>
              </a:rPr>
              <a:t>m&gt;n</a:t>
            </a:r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2700338" y="2492375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2700338" y="3213100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2700338" y="3933825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6406" name="Rectangle 22"/>
          <p:cNvSpPr>
            <a:spLocks noChangeArrowheads="1"/>
          </p:cNvSpPr>
          <p:nvPr/>
        </p:nvSpPr>
        <p:spPr bwMode="auto">
          <a:xfrm>
            <a:off x="2700338" y="4652963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6407" name="Rectangle 23"/>
          <p:cNvSpPr>
            <a:spLocks noChangeArrowheads="1"/>
          </p:cNvSpPr>
          <p:nvPr/>
        </p:nvSpPr>
        <p:spPr bwMode="auto">
          <a:xfrm>
            <a:off x="3563938" y="2492375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6408" name="Rectangle 24"/>
          <p:cNvSpPr>
            <a:spLocks noChangeArrowheads="1"/>
          </p:cNvSpPr>
          <p:nvPr/>
        </p:nvSpPr>
        <p:spPr bwMode="auto">
          <a:xfrm>
            <a:off x="3563938" y="3213100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6409" name="Rectangle 25"/>
          <p:cNvSpPr>
            <a:spLocks noChangeArrowheads="1"/>
          </p:cNvSpPr>
          <p:nvPr/>
        </p:nvSpPr>
        <p:spPr bwMode="auto">
          <a:xfrm>
            <a:off x="3563938" y="3933825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6410" name="Rectangle 26"/>
          <p:cNvSpPr>
            <a:spLocks noChangeArrowheads="1"/>
          </p:cNvSpPr>
          <p:nvPr/>
        </p:nvSpPr>
        <p:spPr bwMode="auto">
          <a:xfrm>
            <a:off x="4427538" y="2492375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6411" name="Rectangle 27"/>
          <p:cNvSpPr>
            <a:spLocks noChangeArrowheads="1"/>
          </p:cNvSpPr>
          <p:nvPr/>
        </p:nvSpPr>
        <p:spPr bwMode="auto">
          <a:xfrm>
            <a:off x="4427538" y="3213100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6412" name="Rectangle 28"/>
          <p:cNvSpPr>
            <a:spLocks noChangeArrowheads="1"/>
          </p:cNvSpPr>
          <p:nvPr/>
        </p:nvSpPr>
        <p:spPr bwMode="auto">
          <a:xfrm>
            <a:off x="5291138" y="2492375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6413" name="Rectangle 29"/>
          <p:cNvSpPr>
            <a:spLocks noChangeArrowheads="1"/>
          </p:cNvSpPr>
          <p:nvPr/>
        </p:nvSpPr>
        <p:spPr bwMode="auto">
          <a:xfrm>
            <a:off x="3563938" y="4652963"/>
            <a:ext cx="576262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6414" name="Rectangle 30"/>
          <p:cNvSpPr>
            <a:spLocks noChangeArrowheads="1"/>
          </p:cNvSpPr>
          <p:nvPr/>
        </p:nvSpPr>
        <p:spPr bwMode="auto">
          <a:xfrm>
            <a:off x="4427538" y="4652963"/>
            <a:ext cx="576262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6415" name="Rectangle 31"/>
          <p:cNvSpPr>
            <a:spLocks noChangeArrowheads="1"/>
          </p:cNvSpPr>
          <p:nvPr/>
        </p:nvSpPr>
        <p:spPr bwMode="auto">
          <a:xfrm>
            <a:off x="5292725" y="4652963"/>
            <a:ext cx="576263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6416" name="Rectangle 32"/>
          <p:cNvSpPr>
            <a:spLocks noChangeArrowheads="1"/>
          </p:cNvSpPr>
          <p:nvPr/>
        </p:nvSpPr>
        <p:spPr bwMode="auto">
          <a:xfrm>
            <a:off x="4427538" y="3933825"/>
            <a:ext cx="576262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6417" name="Rectangle 33"/>
          <p:cNvSpPr>
            <a:spLocks noChangeArrowheads="1"/>
          </p:cNvSpPr>
          <p:nvPr/>
        </p:nvSpPr>
        <p:spPr bwMode="auto">
          <a:xfrm>
            <a:off x="5291138" y="3213100"/>
            <a:ext cx="576262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6418" name="Rectangle 34"/>
          <p:cNvSpPr>
            <a:spLocks noChangeArrowheads="1"/>
          </p:cNvSpPr>
          <p:nvPr/>
        </p:nvSpPr>
        <p:spPr bwMode="auto">
          <a:xfrm>
            <a:off x="5291138" y="3933825"/>
            <a:ext cx="576262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6419" name="Rectangle 35"/>
          <p:cNvSpPr>
            <a:spLocks noChangeArrowheads="1"/>
          </p:cNvSpPr>
          <p:nvPr/>
        </p:nvSpPr>
        <p:spPr bwMode="auto">
          <a:xfrm>
            <a:off x="3563938" y="5373688"/>
            <a:ext cx="576262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6420" name="Rectangle 36"/>
          <p:cNvSpPr>
            <a:spLocks noChangeArrowheads="1"/>
          </p:cNvSpPr>
          <p:nvPr/>
        </p:nvSpPr>
        <p:spPr bwMode="auto">
          <a:xfrm>
            <a:off x="4427538" y="5373688"/>
            <a:ext cx="576262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6421" name="Rectangle 37"/>
          <p:cNvSpPr>
            <a:spLocks noChangeArrowheads="1"/>
          </p:cNvSpPr>
          <p:nvPr/>
        </p:nvSpPr>
        <p:spPr bwMode="auto">
          <a:xfrm>
            <a:off x="5291138" y="5373688"/>
            <a:ext cx="576262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/>
              <a:t>Rank Beats Rank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6938"/>
          </a:xfrm>
          <a:ln/>
        </p:spPr>
        <p:txBody>
          <a:bodyPr/>
          <a:lstStyle/>
          <a:p>
            <a:endParaRPr lang="sv-SE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95288" y="1557338"/>
            <a:ext cx="8353425" cy="3816350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rankBeats :: Rank -&gt; Rank -&gt; Bool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rankBeats _ Ace = False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rankBeats Ace _ = True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sv-SE" sz="2400">
              <a:solidFill>
                <a:srgbClr val="000000"/>
              </a:solidFill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sv-SE" sz="2400">
              <a:solidFill>
                <a:srgbClr val="000000"/>
              </a:solidFill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sv-SE" sz="2400">
              <a:solidFill>
                <a:srgbClr val="000000"/>
              </a:solidFill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sv-SE" sz="2400">
              <a:solidFill>
                <a:srgbClr val="000000"/>
              </a:solidFill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sv-SE" sz="2400">
              <a:solidFill>
                <a:srgbClr val="000000"/>
              </a:solidFill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sv-SE" sz="2400">
              <a:solidFill>
                <a:srgbClr val="000000"/>
              </a:solidFill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sv-SE" sz="2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1835150" y="3284538"/>
            <a:ext cx="3744913" cy="1223962"/>
          </a:xfrm>
          <a:prstGeom prst="wedgeRoundRectCallout">
            <a:avLst>
              <a:gd name="adj1" fmla="val -32236"/>
              <a:gd name="adj2" fmla="val -88653"/>
              <a:gd name="adj3" fmla="val 16667"/>
            </a:avLst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Used only if the first equation does not match.</a:t>
            </a:r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4500563" y="2133600"/>
            <a:ext cx="4464050" cy="574675"/>
          </a:xfrm>
          <a:prstGeom prst="wedgeRoundRectCallout">
            <a:avLst>
              <a:gd name="adj1" fmla="val -64829"/>
              <a:gd name="adj2" fmla="val 24310"/>
              <a:gd name="adj3" fmla="val 16667"/>
            </a:avLst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An Ace beats anything else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Oval 1"/>
          <p:cNvSpPr>
            <a:spLocks noChangeArrowheads="1"/>
          </p:cNvSpPr>
          <p:nvPr/>
        </p:nvSpPr>
        <p:spPr bwMode="auto">
          <a:xfrm>
            <a:off x="2484438" y="2997200"/>
            <a:ext cx="2663825" cy="936625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8434" name="Oval 2"/>
          <p:cNvSpPr>
            <a:spLocks noChangeArrowheads="1"/>
          </p:cNvSpPr>
          <p:nvPr/>
        </p:nvSpPr>
        <p:spPr bwMode="auto">
          <a:xfrm>
            <a:off x="5076825" y="2924175"/>
            <a:ext cx="1079500" cy="3168650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/>
              <a:t>Rank Beats Rank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931150" cy="4525963"/>
          </a:xfrm>
          <a:ln/>
        </p:spPr>
        <p:txBody>
          <a:bodyPr/>
          <a:lstStyle/>
          <a:p>
            <a:pPr marL="339725" indent="-339725">
              <a:spcBef>
                <a:spcPts val="700"/>
              </a:spcBef>
              <a:buFont typeface="Arial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sv-SE" sz="2800"/>
              <a:t>When does one rank beat another?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547813" y="2349500"/>
            <a:ext cx="1008062" cy="354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sv-SE" sz="3200">
                <a:cs typeface="Arial" charset="0"/>
              </a:rPr>
              <a:t>A</a:t>
            </a:r>
          </a:p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sv-SE" sz="3200">
                <a:cs typeface="Arial" charset="0"/>
              </a:rPr>
              <a:t>K</a:t>
            </a:r>
          </a:p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sv-SE" sz="3200">
                <a:cs typeface="Arial" charset="0"/>
              </a:rPr>
              <a:t>Q</a:t>
            </a:r>
          </a:p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sv-SE" sz="3200">
                <a:cs typeface="Arial" charset="0"/>
              </a:rPr>
              <a:t>J</a:t>
            </a:r>
          </a:p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sv-SE" sz="3200">
                <a:cs typeface="Arial" charset="0"/>
              </a:rPr>
              <a:t>m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2627313" y="6089650"/>
            <a:ext cx="4679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>
              <a:spcBef>
                <a:spcPts val="2000"/>
              </a:spcBef>
              <a:buClrTx/>
              <a:buFontTx/>
              <a:buNone/>
            </a:pPr>
            <a:r>
              <a:rPr lang="sv-SE" sz="3200">
                <a:cs typeface="Arial" charset="0"/>
              </a:rPr>
              <a:t>n	J	Q	K	A</a:t>
            </a:r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2555875" y="2349500"/>
            <a:ext cx="1588" cy="35274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3419475" y="2349500"/>
            <a:ext cx="1588" cy="35274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4284663" y="2349500"/>
            <a:ext cx="1587" cy="35274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5148263" y="2349500"/>
            <a:ext cx="1587" cy="35274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>
            <a:off x="6011863" y="2349500"/>
            <a:ext cx="1587" cy="35274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6877050" y="2349500"/>
            <a:ext cx="1588" cy="35274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2555875" y="5876925"/>
            <a:ext cx="43211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>
            <a:off x="2555875" y="5229225"/>
            <a:ext cx="43211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>
            <a:off x="2555875" y="4508500"/>
            <a:ext cx="43211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2555875" y="3789363"/>
            <a:ext cx="4321175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>
            <a:off x="2555875" y="3068638"/>
            <a:ext cx="4321175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auto">
          <a:xfrm>
            <a:off x="2555875" y="2349500"/>
            <a:ext cx="43211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2506663" y="5219700"/>
            <a:ext cx="9842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sv-SE" sz="3200">
                <a:cs typeface="Arial" charset="0"/>
              </a:rPr>
              <a:t>m&gt;n</a:t>
            </a:r>
          </a:p>
        </p:txBody>
      </p:sp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2700338" y="3213100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8453" name="Rectangle 21"/>
          <p:cNvSpPr>
            <a:spLocks noChangeArrowheads="1"/>
          </p:cNvSpPr>
          <p:nvPr/>
        </p:nvSpPr>
        <p:spPr bwMode="auto">
          <a:xfrm>
            <a:off x="2700338" y="3933825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2700338" y="4652963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8455" name="Rectangle 23"/>
          <p:cNvSpPr>
            <a:spLocks noChangeArrowheads="1"/>
          </p:cNvSpPr>
          <p:nvPr/>
        </p:nvSpPr>
        <p:spPr bwMode="auto">
          <a:xfrm>
            <a:off x="3563938" y="3213100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8456" name="Rectangle 24"/>
          <p:cNvSpPr>
            <a:spLocks noChangeArrowheads="1"/>
          </p:cNvSpPr>
          <p:nvPr/>
        </p:nvSpPr>
        <p:spPr bwMode="auto">
          <a:xfrm>
            <a:off x="3563938" y="3933825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8457" name="Rectangle 25"/>
          <p:cNvSpPr>
            <a:spLocks noChangeArrowheads="1"/>
          </p:cNvSpPr>
          <p:nvPr/>
        </p:nvSpPr>
        <p:spPr bwMode="auto">
          <a:xfrm>
            <a:off x="4427538" y="3213100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8458" name="Rectangle 26"/>
          <p:cNvSpPr>
            <a:spLocks noChangeArrowheads="1"/>
          </p:cNvSpPr>
          <p:nvPr/>
        </p:nvSpPr>
        <p:spPr bwMode="auto">
          <a:xfrm>
            <a:off x="3563938" y="4652963"/>
            <a:ext cx="576262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8459" name="Rectangle 27"/>
          <p:cNvSpPr>
            <a:spLocks noChangeArrowheads="1"/>
          </p:cNvSpPr>
          <p:nvPr/>
        </p:nvSpPr>
        <p:spPr bwMode="auto">
          <a:xfrm>
            <a:off x="4427538" y="4652963"/>
            <a:ext cx="576262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8460" name="Rectangle 28"/>
          <p:cNvSpPr>
            <a:spLocks noChangeArrowheads="1"/>
          </p:cNvSpPr>
          <p:nvPr/>
        </p:nvSpPr>
        <p:spPr bwMode="auto">
          <a:xfrm>
            <a:off x="5292725" y="4652963"/>
            <a:ext cx="576263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8461" name="Rectangle 29"/>
          <p:cNvSpPr>
            <a:spLocks noChangeArrowheads="1"/>
          </p:cNvSpPr>
          <p:nvPr/>
        </p:nvSpPr>
        <p:spPr bwMode="auto">
          <a:xfrm>
            <a:off x="4427538" y="3933825"/>
            <a:ext cx="576262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8462" name="Rectangle 30"/>
          <p:cNvSpPr>
            <a:spLocks noChangeArrowheads="1"/>
          </p:cNvSpPr>
          <p:nvPr/>
        </p:nvSpPr>
        <p:spPr bwMode="auto">
          <a:xfrm>
            <a:off x="5291138" y="3213100"/>
            <a:ext cx="576262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8463" name="Rectangle 31"/>
          <p:cNvSpPr>
            <a:spLocks noChangeArrowheads="1"/>
          </p:cNvSpPr>
          <p:nvPr/>
        </p:nvSpPr>
        <p:spPr bwMode="auto">
          <a:xfrm>
            <a:off x="5291138" y="3933825"/>
            <a:ext cx="576262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8464" name="Rectangle 32"/>
          <p:cNvSpPr>
            <a:spLocks noChangeArrowheads="1"/>
          </p:cNvSpPr>
          <p:nvPr/>
        </p:nvSpPr>
        <p:spPr bwMode="auto">
          <a:xfrm>
            <a:off x="3563938" y="5373688"/>
            <a:ext cx="576262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8465" name="Rectangle 33"/>
          <p:cNvSpPr>
            <a:spLocks noChangeArrowheads="1"/>
          </p:cNvSpPr>
          <p:nvPr/>
        </p:nvSpPr>
        <p:spPr bwMode="auto">
          <a:xfrm>
            <a:off x="4427538" y="5373688"/>
            <a:ext cx="576262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8466" name="Rectangle 34"/>
          <p:cNvSpPr>
            <a:spLocks noChangeArrowheads="1"/>
          </p:cNvSpPr>
          <p:nvPr/>
        </p:nvSpPr>
        <p:spPr bwMode="auto">
          <a:xfrm>
            <a:off x="5291138" y="5373688"/>
            <a:ext cx="576262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/>
              <a:t>Rank Beats Rank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6938"/>
          </a:xfrm>
          <a:ln/>
        </p:spPr>
        <p:txBody>
          <a:bodyPr/>
          <a:lstStyle/>
          <a:p>
            <a:endParaRPr lang="sv-SE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95288" y="1557338"/>
            <a:ext cx="8353425" cy="3816350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rankBeats :: Rank -&gt; Rank -&gt; Bool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rankBeats _ Ace = False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rankBeats Ace _ = True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rankBeats _ King = False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rankBeats King _ = True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sv-SE" sz="2400">
              <a:solidFill>
                <a:srgbClr val="000000"/>
              </a:solidFill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sv-SE" sz="2400">
              <a:solidFill>
                <a:srgbClr val="000000"/>
              </a:solidFill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sv-SE" sz="2400">
              <a:solidFill>
                <a:srgbClr val="000000"/>
              </a:solidFill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sv-SE" sz="2400">
              <a:solidFill>
                <a:srgbClr val="000000"/>
              </a:solidFill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sv-SE" sz="240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Oval 1"/>
          <p:cNvSpPr>
            <a:spLocks noChangeArrowheads="1"/>
          </p:cNvSpPr>
          <p:nvPr/>
        </p:nvSpPr>
        <p:spPr bwMode="auto">
          <a:xfrm>
            <a:off x="4284663" y="3789363"/>
            <a:ext cx="863600" cy="2160587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20482" name="Oval 2"/>
          <p:cNvSpPr>
            <a:spLocks noChangeArrowheads="1"/>
          </p:cNvSpPr>
          <p:nvPr/>
        </p:nvSpPr>
        <p:spPr bwMode="auto">
          <a:xfrm>
            <a:off x="2555875" y="3789363"/>
            <a:ext cx="1655763" cy="792162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20483" name="Oval 3"/>
          <p:cNvSpPr>
            <a:spLocks noChangeArrowheads="1"/>
          </p:cNvSpPr>
          <p:nvPr/>
        </p:nvSpPr>
        <p:spPr bwMode="auto">
          <a:xfrm>
            <a:off x="3419475" y="4581525"/>
            <a:ext cx="865188" cy="1295400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2555875" y="4508500"/>
            <a:ext cx="863600" cy="720725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/>
              <a:t>Rank Beats Rank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931150" cy="4525963"/>
          </a:xfrm>
          <a:ln/>
        </p:spPr>
        <p:txBody>
          <a:bodyPr/>
          <a:lstStyle/>
          <a:p>
            <a:pPr marL="339725" indent="-339725">
              <a:spcBef>
                <a:spcPts val="700"/>
              </a:spcBef>
              <a:buFont typeface="Arial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sv-SE" sz="2800"/>
              <a:t>When does one rank beat another?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547813" y="2349500"/>
            <a:ext cx="1008062" cy="354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sv-SE" sz="3200">
                <a:cs typeface="Arial" charset="0"/>
              </a:rPr>
              <a:t>A</a:t>
            </a:r>
          </a:p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sv-SE" sz="3200">
                <a:cs typeface="Arial" charset="0"/>
              </a:rPr>
              <a:t>K</a:t>
            </a:r>
          </a:p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sv-SE" sz="3200">
                <a:cs typeface="Arial" charset="0"/>
              </a:rPr>
              <a:t>Q</a:t>
            </a:r>
          </a:p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sv-SE" sz="3200">
                <a:cs typeface="Arial" charset="0"/>
              </a:rPr>
              <a:t>J</a:t>
            </a:r>
          </a:p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sv-SE" sz="3200">
                <a:cs typeface="Arial" charset="0"/>
              </a:rPr>
              <a:t>m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2627313" y="6089650"/>
            <a:ext cx="4679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>
              <a:spcBef>
                <a:spcPts val="2000"/>
              </a:spcBef>
              <a:buClrTx/>
              <a:buFontTx/>
              <a:buNone/>
            </a:pPr>
            <a:r>
              <a:rPr lang="sv-SE" sz="3200">
                <a:cs typeface="Arial" charset="0"/>
              </a:rPr>
              <a:t>n	J	Q	K	A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2555875" y="2349500"/>
            <a:ext cx="1588" cy="35274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3419475" y="2349500"/>
            <a:ext cx="1588" cy="35274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>
            <a:off x="4284663" y="2349500"/>
            <a:ext cx="1587" cy="35274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5148263" y="2349500"/>
            <a:ext cx="1587" cy="35274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>
            <a:off x="6011863" y="2349500"/>
            <a:ext cx="1587" cy="35274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>
            <a:off x="6877050" y="2349500"/>
            <a:ext cx="1588" cy="35274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>
            <a:off x="2555875" y="5876925"/>
            <a:ext cx="43211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2555875" y="5229225"/>
            <a:ext cx="43211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>
            <a:off x="2555875" y="4508500"/>
            <a:ext cx="43211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>
            <a:off x="2555875" y="3789363"/>
            <a:ext cx="4321175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0499" name="Line 19"/>
          <p:cNvSpPr>
            <a:spLocks noChangeShapeType="1"/>
          </p:cNvSpPr>
          <p:nvPr/>
        </p:nvSpPr>
        <p:spPr bwMode="auto">
          <a:xfrm>
            <a:off x="2555875" y="3068638"/>
            <a:ext cx="4321175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>
            <a:off x="2555875" y="2349500"/>
            <a:ext cx="43211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0501" name="Text Box 21"/>
          <p:cNvSpPr txBox="1">
            <a:spLocks noChangeArrowheads="1"/>
          </p:cNvSpPr>
          <p:nvPr/>
        </p:nvSpPr>
        <p:spPr bwMode="auto">
          <a:xfrm>
            <a:off x="2506663" y="5219700"/>
            <a:ext cx="9842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sv-SE" sz="3200">
                <a:cs typeface="Arial" charset="0"/>
              </a:rPr>
              <a:t>m&gt;n</a:t>
            </a:r>
          </a:p>
        </p:txBody>
      </p:sp>
      <p:sp>
        <p:nvSpPr>
          <p:cNvPr id="20502" name="Rectangle 22"/>
          <p:cNvSpPr>
            <a:spLocks noChangeArrowheads="1"/>
          </p:cNvSpPr>
          <p:nvPr/>
        </p:nvSpPr>
        <p:spPr bwMode="auto">
          <a:xfrm>
            <a:off x="2700338" y="3933825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20503" name="Rectangle 23"/>
          <p:cNvSpPr>
            <a:spLocks noChangeArrowheads="1"/>
          </p:cNvSpPr>
          <p:nvPr/>
        </p:nvSpPr>
        <p:spPr bwMode="auto">
          <a:xfrm>
            <a:off x="2700338" y="4652963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20504" name="Rectangle 24"/>
          <p:cNvSpPr>
            <a:spLocks noChangeArrowheads="1"/>
          </p:cNvSpPr>
          <p:nvPr/>
        </p:nvSpPr>
        <p:spPr bwMode="auto">
          <a:xfrm>
            <a:off x="3563938" y="3933825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20505" name="Rectangle 25"/>
          <p:cNvSpPr>
            <a:spLocks noChangeArrowheads="1"/>
          </p:cNvSpPr>
          <p:nvPr/>
        </p:nvSpPr>
        <p:spPr bwMode="auto">
          <a:xfrm>
            <a:off x="3563938" y="4652963"/>
            <a:ext cx="576262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20506" name="Rectangle 26"/>
          <p:cNvSpPr>
            <a:spLocks noChangeArrowheads="1"/>
          </p:cNvSpPr>
          <p:nvPr/>
        </p:nvSpPr>
        <p:spPr bwMode="auto">
          <a:xfrm>
            <a:off x="4427538" y="4652963"/>
            <a:ext cx="576262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20507" name="Rectangle 27"/>
          <p:cNvSpPr>
            <a:spLocks noChangeArrowheads="1"/>
          </p:cNvSpPr>
          <p:nvPr/>
        </p:nvSpPr>
        <p:spPr bwMode="auto">
          <a:xfrm>
            <a:off x="4427538" y="3933825"/>
            <a:ext cx="576262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20508" name="Rectangle 28"/>
          <p:cNvSpPr>
            <a:spLocks noChangeArrowheads="1"/>
          </p:cNvSpPr>
          <p:nvPr/>
        </p:nvSpPr>
        <p:spPr bwMode="auto">
          <a:xfrm>
            <a:off x="3563938" y="5373688"/>
            <a:ext cx="576262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20509" name="Rectangle 29"/>
          <p:cNvSpPr>
            <a:spLocks noChangeArrowheads="1"/>
          </p:cNvSpPr>
          <p:nvPr/>
        </p:nvSpPr>
        <p:spPr bwMode="auto">
          <a:xfrm>
            <a:off x="4427538" y="5373688"/>
            <a:ext cx="576262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/>
              <a:t>Rank Beats Rank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6938"/>
          </a:xfrm>
          <a:ln/>
        </p:spPr>
        <p:txBody>
          <a:bodyPr/>
          <a:lstStyle/>
          <a:p>
            <a:endParaRPr lang="sv-SE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95288" y="1557338"/>
            <a:ext cx="8353425" cy="3816350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rankBeats :: Rank -&gt; Rank -&gt; Bool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rankBeats _ Ace = False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rankBeats Ace _ = True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rankBeats _ King = False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rankBeats King _ = True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rankBeats _ Queen = False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rankBeats Queen _ = True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rankBeats _ Jack = False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rankBeats Jack _ = True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sv-SE" sz="240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Software</a:t>
            </a: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600200" y="3048000"/>
            <a:ext cx="67818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0" hangingPunct="0">
              <a:spcBef>
                <a:spcPts val="2500"/>
              </a:spcBef>
              <a:buClrTx/>
              <a:buFontTx/>
              <a:buNone/>
            </a:pPr>
            <a:r>
              <a:rPr lang="en-US" sz="4000">
                <a:latin typeface="Times New Roman" pitchFamily="16" charset="0"/>
              </a:rPr>
              <a:t>Software = Programs + Data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Oval 1"/>
          <p:cNvSpPr>
            <a:spLocks noChangeArrowheads="1"/>
          </p:cNvSpPr>
          <p:nvPr/>
        </p:nvSpPr>
        <p:spPr bwMode="auto">
          <a:xfrm>
            <a:off x="2484438" y="5157788"/>
            <a:ext cx="1008062" cy="792162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/>
              <a:t>Rank Beats Rank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931150" cy="4525963"/>
          </a:xfrm>
          <a:ln/>
        </p:spPr>
        <p:txBody>
          <a:bodyPr/>
          <a:lstStyle/>
          <a:p>
            <a:pPr marL="339725" indent="-339725">
              <a:spcBef>
                <a:spcPts val="700"/>
              </a:spcBef>
              <a:buFont typeface="Arial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sv-SE" sz="2800"/>
              <a:t>When does one rank beat another?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547813" y="2349500"/>
            <a:ext cx="1008062" cy="354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sv-SE" sz="3200">
                <a:cs typeface="Arial" charset="0"/>
              </a:rPr>
              <a:t>A</a:t>
            </a:r>
          </a:p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sv-SE" sz="3200">
                <a:cs typeface="Arial" charset="0"/>
              </a:rPr>
              <a:t>K</a:t>
            </a:r>
          </a:p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sv-SE" sz="3200">
                <a:cs typeface="Arial" charset="0"/>
              </a:rPr>
              <a:t>Q</a:t>
            </a:r>
          </a:p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sv-SE" sz="3200">
                <a:cs typeface="Arial" charset="0"/>
              </a:rPr>
              <a:t>J</a:t>
            </a:r>
          </a:p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sv-SE" sz="3200">
                <a:cs typeface="Arial" charset="0"/>
              </a:rPr>
              <a:t>m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2627313" y="6089650"/>
            <a:ext cx="4679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>
              <a:spcBef>
                <a:spcPts val="2000"/>
              </a:spcBef>
              <a:buClrTx/>
              <a:buFontTx/>
              <a:buNone/>
            </a:pPr>
            <a:r>
              <a:rPr lang="sv-SE" sz="3200">
                <a:cs typeface="Arial" charset="0"/>
              </a:rPr>
              <a:t>n	J	Q	K	A</a:t>
            </a:r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2555875" y="2349500"/>
            <a:ext cx="1588" cy="35274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3419475" y="2349500"/>
            <a:ext cx="1588" cy="35274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4284663" y="2349500"/>
            <a:ext cx="1587" cy="35274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5148263" y="2349500"/>
            <a:ext cx="1587" cy="35274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011863" y="2349500"/>
            <a:ext cx="1587" cy="35274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>
            <a:off x="6877050" y="2349500"/>
            <a:ext cx="1588" cy="35274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>
            <a:off x="2555875" y="5876925"/>
            <a:ext cx="43211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2555875" y="5229225"/>
            <a:ext cx="43211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>
            <a:off x="2555875" y="4508500"/>
            <a:ext cx="43211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>
            <a:off x="2555875" y="3789363"/>
            <a:ext cx="4321175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2555875" y="3068638"/>
            <a:ext cx="4321175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>
            <a:off x="2555875" y="2349500"/>
            <a:ext cx="43211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2546" name="Text Box 18"/>
          <p:cNvSpPr txBox="1">
            <a:spLocks noChangeArrowheads="1"/>
          </p:cNvSpPr>
          <p:nvPr/>
        </p:nvSpPr>
        <p:spPr bwMode="auto">
          <a:xfrm>
            <a:off x="2506663" y="5219700"/>
            <a:ext cx="9842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sv-SE" sz="3200">
                <a:cs typeface="Arial" charset="0"/>
              </a:rPr>
              <a:t>m&gt;n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/>
              <a:t>Rank Beats Rank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6938"/>
          </a:xfrm>
          <a:ln/>
        </p:spPr>
        <p:txBody>
          <a:bodyPr/>
          <a:lstStyle/>
          <a:p>
            <a:endParaRPr lang="sv-SE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95288" y="1557338"/>
            <a:ext cx="8353425" cy="3816350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rankBeats :: Rank -&gt; Rank -&gt; Bool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rankBeats _ Ace = False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rankBeats Ace _ = True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rankBeats _ King = False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rankBeats King _ = True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rankBeats _ Queen = False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rankBeats Queen _ = True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rankBeats _ Jack = False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rankBeats Jack _ = True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rankBeats (Numeric m) (Numeric n) = m &gt; n</a:t>
            </a:r>
          </a:p>
        </p:txBody>
      </p:sp>
      <p:sp>
        <p:nvSpPr>
          <p:cNvPr id="23556" name="AutoShape 4"/>
          <p:cNvSpPr>
            <a:spLocks noChangeArrowheads="1"/>
          </p:cNvSpPr>
          <p:nvPr/>
        </p:nvSpPr>
        <p:spPr bwMode="auto">
          <a:xfrm>
            <a:off x="755650" y="5734050"/>
            <a:ext cx="2952750" cy="863600"/>
          </a:xfrm>
          <a:prstGeom prst="wedgeRoundRectCallout">
            <a:avLst>
              <a:gd name="adj1" fmla="val 15861"/>
              <a:gd name="adj2" fmla="val -96139"/>
              <a:gd name="adj3" fmla="val 16667"/>
            </a:avLst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Match Numeric 7, for example</a:t>
            </a:r>
          </a:p>
        </p:txBody>
      </p:sp>
      <p:sp>
        <p:nvSpPr>
          <p:cNvPr id="23557" name="AutoShape 5"/>
          <p:cNvSpPr>
            <a:spLocks noChangeArrowheads="1"/>
          </p:cNvSpPr>
          <p:nvPr/>
        </p:nvSpPr>
        <p:spPr bwMode="auto">
          <a:xfrm>
            <a:off x="4284663" y="5661025"/>
            <a:ext cx="3095625" cy="863600"/>
          </a:xfrm>
          <a:prstGeom prst="wedgeRoundRectCallout">
            <a:avLst>
              <a:gd name="adj1" fmla="val -23796"/>
              <a:gd name="adj2" fmla="val -89704"/>
              <a:gd name="adj3" fmla="val 16667"/>
            </a:avLst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Names the number in the rank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/>
              <a:t>Examples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6938"/>
          </a:xfrm>
          <a:ln/>
        </p:spPr>
        <p:txBody>
          <a:bodyPr/>
          <a:lstStyle/>
          <a:p>
            <a:endParaRPr lang="sv-SE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1763713" y="1700213"/>
            <a:ext cx="5472112" cy="1800225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Main&gt; rankBeats Jack (Numeric 7)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True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Main&gt; rankBeats (Numeric 10) Queen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False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Testing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can</a:t>
            </a:r>
            <a:r>
              <a:rPr lang="sv-SE" dirty="0" smtClean="0"/>
              <a:t> </a:t>
            </a:r>
            <a:r>
              <a:rPr lang="sv-SE" dirty="0" err="1" smtClean="0"/>
              <a:t>write</a:t>
            </a:r>
            <a:r>
              <a:rPr lang="sv-SE" dirty="0" smtClean="0"/>
              <a:t> tests in </a:t>
            </a:r>
            <a:r>
              <a:rPr lang="sv-SE" dirty="0" err="1" smtClean="0"/>
              <a:t>GHCi</a:t>
            </a:r>
            <a:r>
              <a:rPr lang="sv-SE" dirty="0" smtClean="0"/>
              <a:t>, or </a:t>
            </a:r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can</a:t>
            </a:r>
            <a:r>
              <a:rPr lang="sv-SE" dirty="0" smtClean="0"/>
              <a:t> </a:t>
            </a:r>
            <a:r>
              <a:rPr lang="sv-SE" i="1" dirty="0" smtClean="0"/>
              <a:t>automate</a:t>
            </a:r>
            <a:r>
              <a:rPr lang="sv-SE" dirty="0" smtClean="0"/>
              <a:t> tests</a:t>
            </a:r>
            <a:endParaRPr lang="sv-SE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68432" y="2852936"/>
            <a:ext cx="5472112" cy="1800225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dirty="0" smtClean="0">
                <a:solidFill>
                  <a:srgbClr val="000000"/>
                </a:solidFill>
                <a:cs typeface="Arial" charset="0"/>
              </a:rPr>
              <a:t>import </a:t>
            </a:r>
            <a:r>
              <a:rPr lang="en-GB" sz="2400" dirty="0" err="1" smtClean="0">
                <a:solidFill>
                  <a:srgbClr val="000000"/>
                </a:solidFill>
                <a:cs typeface="Arial" charset="0"/>
              </a:rPr>
              <a:t>Test.QuickCheck</a:t>
            </a:r>
            <a:endParaRPr lang="en-GB" sz="2400" dirty="0" smtClean="0">
              <a:solidFill>
                <a:srgbClr val="000000"/>
              </a:solidFill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2400" dirty="0">
              <a:solidFill>
                <a:srgbClr val="000000"/>
              </a:solidFill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dirty="0" err="1" smtClean="0">
                <a:solidFill>
                  <a:srgbClr val="000000"/>
                </a:solidFill>
                <a:cs typeface="Arial" charset="0"/>
              </a:rPr>
              <a:t>prop_RankBeats</a:t>
            </a:r>
            <a:r>
              <a:rPr lang="en-GB" sz="2400" dirty="0" smtClean="0">
                <a:solidFill>
                  <a:srgbClr val="000000"/>
                </a:solidFill>
                <a:cs typeface="Arial" charset="0"/>
              </a:rPr>
              <a:t> a b = 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GB" sz="2400" dirty="0" smtClean="0">
                <a:solidFill>
                  <a:srgbClr val="000000"/>
                </a:solidFill>
                <a:cs typeface="Arial" charset="0"/>
              </a:rPr>
              <a:t>   </a:t>
            </a:r>
            <a:r>
              <a:rPr lang="en-GB" sz="2400" dirty="0" err="1" smtClean="0">
                <a:solidFill>
                  <a:srgbClr val="000000"/>
                </a:solidFill>
                <a:cs typeface="Arial" charset="0"/>
              </a:rPr>
              <a:t>rankBeats</a:t>
            </a:r>
            <a:r>
              <a:rPr lang="en-GB" sz="2400" dirty="0" smtClean="0">
                <a:solidFill>
                  <a:srgbClr val="000000"/>
                </a:solidFill>
                <a:cs typeface="Arial" charset="0"/>
              </a:rPr>
              <a:t> a b || </a:t>
            </a:r>
            <a:r>
              <a:rPr lang="en-GB" sz="2400" dirty="0" err="1" smtClean="0">
                <a:solidFill>
                  <a:srgbClr val="000000"/>
                </a:solidFill>
                <a:cs typeface="Arial" charset="0"/>
              </a:rPr>
              <a:t>rankBeats</a:t>
            </a:r>
            <a:r>
              <a:rPr lang="en-GB" sz="2400" dirty="0" smtClean="0">
                <a:solidFill>
                  <a:srgbClr val="000000"/>
                </a:solidFill>
                <a:cs typeface="Arial" charset="0"/>
              </a:rPr>
              <a:t> b a</a:t>
            </a:r>
            <a:endParaRPr lang="en-GB" sz="2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768432" y="4805561"/>
            <a:ext cx="5472112" cy="1800225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r>
              <a:rPr lang="sv-SE" sz="2400" b="1" dirty="0">
                <a:solidFill>
                  <a:schemeClr val="tx1"/>
                </a:solidFill>
              </a:rPr>
              <a:t>*Main&gt;</a:t>
            </a:r>
            <a:r>
              <a:rPr lang="sv-SE" sz="2400" dirty="0">
                <a:solidFill>
                  <a:schemeClr val="tx1"/>
                </a:solidFill>
              </a:rPr>
              <a:t> </a:t>
            </a:r>
            <a:r>
              <a:rPr lang="sv-SE" sz="2400" dirty="0" err="1">
                <a:solidFill>
                  <a:schemeClr val="tx1"/>
                </a:solidFill>
              </a:rPr>
              <a:t>quickCheck</a:t>
            </a:r>
            <a:r>
              <a:rPr lang="sv-SE" sz="2400" dirty="0">
                <a:solidFill>
                  <a:schemeClr val="tx1"/>
                </a:solidFill>
              </a:rPr>
              <a:t> </a:t>
            </a:r>
            <a:r>
              <a:rPr lang="sv-SE" sz="2400" dirty="0" err="1">
                <a:solidFill>
                  <a:schemeClr val="tx1"/>
                </a:solidFill>
              </a:rPr>
              <a:t>prop_RankBeats</a:t>
            </a:r>
            <a:endParaRPr lang="sv-SE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*** Failed! Falsifiable (after 12 tests): </a:t>
            </a:r>
          </a:p>
          <a:p>
            <a:r>
              <a:rPr lang="sv-SE" sz="2400" dirty="0">
                <a:solidFill>
                  <a:schemeClr val="tx1"/>
                </a:solidFill>
              </a:rPr>
              <a:t>Jack</a:t>
            </a:r>
          </a:p>
          <a:p>
            <a:r>
              <a:rPr lang="sv-SE" sz="2400" dirty="0">
                <a:solidFill>
                  <a:schemeClr val="tx1"/>
                </a:solidFill>
              </a:rPr>
              <a:t>Jack</a:t>
            </a:r>
            <a:endParaRPr lang="en-GB" sz="2400" dirty="0">
              <a:solidFill>
                <a:schemeClr val="tx1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382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Correcting</a:t>
            </a:r>
            <a:r>
              <a:rPr lang="sv-SE" dirty="0" smtClean="0"/>
              <a:t> the Property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In </a:t>
            </a:r>
            <a:r>
              <a:rPr lang="sv-SE" dirty="0" err="1" smtClean="0"/>
              <a:t>this</a:t>
            </a:r>
            <a:r>
              <a:rPr lang="sv-SE" dirty="0" smtClean="0"/>
              <a:t> </a:t>
            </a:r>
            <a:r>
              <a:rPr lang="sv-SE" dirty="0" err="1" smtClean="0"/>
              <a:t>case</a:t>
            </a:r>
            <a:r>
              <a:rPr lang="sv-SE" dirty="0" smtClean="0"/>
              <a:t> the </a:t>
            </a:r>
            <a:r>
              <a:rPr lang="sv-SE" i="1" dirty="0" smtClean="0"/>
              <a:t>test</a:t>
            </a:r>
            <a:r>
              <a:rPr lang="sv-SE" dirty="0" smtClean="0"/>
              <a:t> is </a:t>
            </a:r>
            <a:r>
              <a:rPr lang="sv-SE" dirty="0" err="1" smtClean="0"/>
              <a:t>wrong</a:t>
            </a:r>
            <a:r>
              <a:rPr lang="sv-SE" dirty="0" smtClean="0"/>
              <a:t>:</a:t>
            </a:r>
            <a:endParaRPr lang="sv-SE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72488" y="2348880"/>
            <a:ext cx="6115936" cy="1800225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dirty="0" smtClean="0">
                <a:solidFill>
                  <a:srgbClr val="000000"/>
                </a:solidFill>
                <a:cs typeface="Arial" charset="0"/>
              </a:rPr>
              <a:t>import </a:t>
            </a:r>
            <a:r>
              <a:rPr lang="en-GB" sz="2400" dirty="0" err="1" smtClean="0">
                <a:solidFill>
                  <a:srgbClr val="000000"/>
                </a:solidFill>
                <a:cs typeface="Arial" charset="0"/>
              </a:rPr>
              <a:t>Test.QuickCheck</a:t>
            </a:r>
            <a:endParaRPr lang="en-GB" sz="2400" dirty="0" smtClean="0">
              <a:solidFill>
                <a:srgbClr val="000000"/>
              </a:solidFill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2400" dirty="0">
              <a:solidFill>
                <a:srgbClr val="000000"/>
              </a:solidFill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dirty="0" err="1" smtClean="0">
                <a:solidFill>
                  <a:srgbClr val="000000"/>
                </a:solidFill>
                <a:cs typeface="Arial" charset="0"/>
              </a:rPr>
              <a:t>prop_RankBeats</a:t>
            </a:r>
            <a:r>
              <a:rPr lang="en-GB" sz="2400" dirty="0" smtClean="0">
                <a:solidFill>
                  <a:srgbClr val="000000"/>
                </a:solidFill>
                <a:cs typeface="Arial" charset="0"/>
              </a:rPr>
              <a:t> a b = 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GB" sz="2400" dirty="0" smtClean="0">
                <a:solidFill>
                  <a:srgbClr val="000000"/>
                </a:solidFill>
                <a:cs typeface="Arial" charset="0"/>
              </a:rPr>
              <a:t>   </a:t>
            </a:r>
            <a:r>
              <a:rPr lang="en-GB" sz="2400" dirty="0" smtClean="0">
                <a:solidFill>
                  <a:srgbClr val="FF0000"/>
                </a:solidFill>
                <a:cs typeface="Arial" charset="0"/>
              </a:rPr>
              <a:t>a/=b ==&gt; </a:t>
            </a:r>
            <a:r>
              <a:rPr lang="en-GB" sz="2400" dirty="0" err="1" smtClean="0">
                <a:solidFill>
                  <a:srgbClr val="000000"/>
                </a:solidFill>
                <a:cs typeface="Arial" charset="0"/>
              </a:rPr>
              <a:t>rankBeats</a:t>
            </a:r>
            <a:r>
              <a:rPr lang="en-GB" sz="2400" dirty="0" smtClean="0">
                <a:solidFill>
                  <a:srgbClr val="000000"/>
                </a:solidFill>
                <a:cs typeface="Arial" charset="0"/>
              </a:rPr>
              <a:t> a b || </a:t>
            </a:r>
            <a:r>
              <a:rPr lang="en-GB" sz="2400" dirty="0" err="1" smtClean="0">
                <a:solidFill>
                  <a:srgbClr val="000000"/>
                </a:solidFill>
                <a:cs typeface="Arial" charset="0"/>
              </a:rPr>
              <a:t>rankBeats</a:t>
            </a:r>
            <a:r>
              <a:rPr lang="en-GB" sz="2400" dirty="0" smtClean="0">
                <a:solidFill>
                  <a:srgbClr val="000000"/>
                </a:solidFill>
                <a:cs typeface="Arial" charset="0"/>
              </a:rPr>
              <a:t> b a</a:t>
            </a:r>
            <a:endParaRPr lang="en-GB" sz="2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272488" y="4509121"/>
            <a:ext cx="5472112" cy="1008112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r>
              <a:rPr lang="sv-SE" sz="2400" b="1" dirty="0" smtClean="0">
                <a:solidFill>
                  <a:schemeClr val="tx1"/>
                </a:solidFill>
              </a:rPr>
              <a:t>*</a:t>
            </a:r>
            <a:r>
              <a:rPr lang="sv-SE" sz="2400" b="1" dirty="0">
                <a:solidFill>
                  <a:schemeClr val="tx1"/>
                </a:solidFill>
              </a:rPr>
              <a:t>Main&gt;</a:t>
            </a:r>
            <a:r>
              <a:rPr lang="sv-SE" sz="2400" dirty="0">
                <a:solidFill>
                  <a:schemeClr val="tx1"/>
                </a:solidFill>
              </a:rPr>
              <a:t> </a:t>
            </a:r>
            <a:r>
              <a:rPr lang="sv-SE" sz="2400" dirty="0" err="1">
                <a:solidFill>
                  <a:schemeClr val="tx1"/>
                </a:solidFill>
              </a:rPr>
              <a:t>quickCheck</a:t>
            </a:r>
            <a:r>
              <a:rPr lang="sv-SE" sz="2400" dirty="0">
                <a:solidFill>
                  <a:schemeClr val="tx1"/>
                </a:solidFill>
              </a:rPr>
              <a:t> </a:t>
            </a:r>
            <a:r>
              <a:rPr lang="sv-SE" sz="2400" dirty="0" err="1">
                <a:solidFill>
                  <a:schemeClr val="tx1"/>
                </a:solidFill>
              </a:rPr>
              <a:t>prop_RankBeats</a:t>
            </a:r>
            <a:endParaRPr lang="sv-SE" sz="2400" dirty="0">
              <a:solidFill>
                <a:schemeClr val="tx1"/>
              </a:solidFill>
            </a:endParaRPr>
          </a:p>
          <a:p>
            <a:r>
              <a:rPr lang="sv-SE" sz="2400" dirty="0">
                <a:solidFill>
                  <a:schemeClr val="tx1"/>
                </a:solidFill>
              </a:rPr>
              <a:t>+++ OK, </a:t>
            </a:r>
            <a:r>
              <a:rPr lang="sv-SE" sz="2400" dirty="0" err="1">
                <a:solidFill>
                  <a:schemeClr val="tx1"/>
                </a:solidFill>
              </a:rPr>
              <a:t>passed</a:t>
            </a:r>
            <a:r>
              <a:rPr lang="sv-SE" sz="2400" dirty="0">
                <a:solidFill>
                  <a:schemeClr val="tx1"/>
                </a:solidFill>
              </a:rPr>
              <a:t> 100 tests.</a:t>
            </a:r>
          </a:p>
        </p:txBody>
      </p:sp>
      <p:sp>
        <p:nvSpPr>
          <p:cNvPr id="4" name="Rundad rektangulär 3"/>
          <p:cNvSpPr/>
          <p:nvPr/>
        </p:nvSpPr>
        <p:spPr bwMode="auto">
          <a:xfrm>
            <a:off x="179512" y="3248992"/>
            <a:ext cx="1800200" cy="1620168"/>
          </a:xfrm>
          <a:prstGeom prst="wedgeRoundRectCallout">
            <a:avLst>
              <a:gd name="adj1" fmla="val 79968"/>
              <a:gd name="adj2" fmla="val -14939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If a/=b </a:t>
            </a:r>
            <a:r>
              <a:rPr kumimoji="0" lang="sv-SE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then</a:t>
            </a:r>
            <a:r>
              <a:rPr kumimoji="0" lang="sv-S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…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sv-SE" dirty="0">
              <a:solidFill>
                <a:schemeClr val="tx1"/>
              </a:solidFill>
            </a:endParaRP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sv-SE" dirty="0" err="1" smtClean="0">
                <a:solidFill>
                  <a:schemeClr val="tx1"/>
                </a:solidFill>
              </a:rPr>
              <a:t>Used</a:t>
            </a:r>
            <a:r>
              <a:rPr lang="sv-SE" dirty="0" smtClean="0">
                <a:solidFill>
                  <a:schemeClr val="tx1"/>
                </a:solidFill>
              </a:rPr>
              <a:t> </a:t>
            </a:r>
            <a:r>
              <a:rPr lang="sv-SE" i="1" dirty="0" err="1" smtClean="0">
                <a:solidFill>
                  <a:schemeClr val="tx1"/>
                </a:solidFill>
              </a:rPr>
              <a:t>only</a:t>
            </a:r>
            <a:r>
              <a:rPr lang="sv-SE" dirty="0" smtClean="0">
                <a:solidFill>
                  <a:schemeClr val="tx1"/>
                </a:solidFill>
              </a:rPr>
              <a:t> in </a:t>
            </a:r>
            <a:r>
              <a:rPr lang="sv-SE" dirty="0" err="1" smtClean="0">
                <a:solidFill>
                  <a:schemeClr val="tx1"/>
                </a:solidFill>
              </a:rPr>
              <a:t>QuickCheck</a:t>
            </a:r>
            <a:r>
              <a:rPr lang="sv-SE" dirty="0" smtClean="0">
                <a:solidFill>
                  <a:schemeClr val="tx1"/>
                </a:solidFill>
              </a:rPr>
              <a:t> tests</a:t>
            </a:r>
            <a:endParaRPr kumimoji="0" lang="sv-S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97078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/>
              <a:t>Modelling a Card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9725" indent="-339725">
              <a:buFont typeface="Arial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sv-SE"/>
              <a:t>A Card has both a Rank and a Suit</a:t>
            </a:r>
          </a:p>
          <a:p>
            <a:pPr marL="339725" indent="-339725">
              <a:buClrTx/>
              <a:buFontTx/>
              <a:buNone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endParaRPr lang="sv-SE"/>
          </a:p>
          <a:p>
            <a:pPr marL="339725" indent="-339725">
              <a:buClrTx/>
              <a:buFontTx/>
              <a:buNone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endParaRPr lang="sv-SE"/>
          </a:p>
          <a:p>
            <a:pPr marL="339725" indent="-339725">
              <a:buFont typeface="Arial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sv-SE"/>
              <a:t>Define functions to inspect both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1476375" y="2349500"/>
            <a:ext cx="6048375" cy="935038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solidFill>
                  <a:srgbClr val="000000"/>
                </a:solidFill>
                <a:cs typeface="Arial" charset="0"/>
              </a:rPr>
              <a:t>data</a:t>
            </a:r>
            <a:r>
              <a:rPr lang="en-GB" sz="2400">
                <a:solidFill>
                  <a:srgbClr val="000000"/>
                </a:solidFill>
                <a:cs typeface="Arial" charset="0"/>
              </a:rPr>
              <a:t> Card = Card Rank Suit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    </a:t>
            </a:r>
            <a:r>
              <a:rPr lang="en-GB" sz="2400" b="1">
                <a:solidFill>
                  <a:srgbClr val="000000"/>
                </a:solidFill>
                <a:cs typeface="Arial" charset="0"/>
              </a:rPr>
              <a:t>deriving</a:t>
            </a:r>
            <a:r>
              <a:rPr lang="en-GB" sz="2400">
                <a:solidFill>
                  <a:srgbClr val="000000"/>
                </a:solidFill>
                <a:cs typeface="Arial" charset="0"/>
              </a:rPr>
              <a:t> Show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476375" y="3933825"/>
            <a:ext cx="6119813" cy="2087563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rank :: Card -&gt; Rank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rank (Card r s) = r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2400">
              <a:solidFill>
                <a:srgbClr val="000000"/>
              </a:solidFill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suit :: Card -&gt; Suit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suit (Card r s) = 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/>
              <a:t>A Useful Abbreviation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9725" indent="-339725">
              <a:buFont typeface="Arial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sv-SE"/>
              <a:t>Define type and inspection functions together, as follows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1116013" y="2925763"/>
            <a:ext cx="6911975" cy="863600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solidFill>
                  <a:srgbClr val="000000"/>
                </a:solidFill>
                <a:cs typeface="Arial" charset="0"/>
              </a:rPr>
              <a:t>data</a:t>
            </a:r>
            <a:r>
              <a:rPr lang="en-GB" sz="2400">
                <a:solidFill>
                  <a:srgbClr val="000000"/>
                </a:solidFill>
                <a:cs typeface="Arial" charset="0"/>
              </a:rPr>
              <a:t> Card = Card {rank :: Rank, suit :: Suit}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    </a:t>
            </a:r>
            <a:r>
              <a:rPr lang="en-GB" sz="2400" b="1">
                <a:solidFill>
                  <a:srgbClr val="000000"/>
                </a:solidFill>
                <a:cs typeface="Arial" charset="0"/>
              </a:rPr>
              <a:t>deriving</a:t>
            </a:r>
            <a:r>
              <a:rPr lang="en-GB" sz="2400">
                <a:solidFill>
                  <a:srgbClr val="000000"/>
                </a:solidFill>
                <a:cs typeface="Arial" charset="0"/>
              </a:rPr>
              <a:t> Show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4000"/>
              <a:t>When does one card beat another?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9725" indent="-339725">
              <a:buFont typeface="Arial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sv-SE"/>
              <a:t>When both cards have the same suit, and the rank is higher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042988" y="2924175"/>
            <a:ext cx="6985000" cy="2952750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cardBeats :: Card -&gt; Card -&gt; Bool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cardBeats c c' 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    | suit c == suit c' 	= rankBeats (rank c) (rank c')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    | otherwise      	= False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sv-SE" sz="2400">
              <a:solidFill>
                <a:srgbClr val="000000"/>
              </a:solidFill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solidFill>
                  <a:srgbClr val="000000"/>
                </a:solidFill>
                <a:cs typeface="Arial" charset="0"/>
              </a:rPr>
              <a:t>data</a:t>
            </a:r>
            <a:r>
              <a:rPr lang="en-GB" sz="2400">
                <a:solidFill>
                  <a:srgbClr val="000000"/>
                </a:solidFill>
                <a:cs typeface="Arial" charset="0"/>
              </a:rPr>
              <a:t> Suit = Spades | Hearts | Diamonds | Clubs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    </a:t>
            </a:r>
            <a:r>
              <a:rPr lang="en-GB" sz="2400" b="1">
                <a:solidFill>
                  <a:srgbClr val="000000"/>
                </a:solidFill>
                <a:cs typeface="Arial" charset="0"/>
              </a:rPr>
              <a:t>deriving</a:t>
            </a:r>
            <a:r>
              <a:rPr lang="en-GB" sz="2400">
                <a:solidFill>
                  <a:srgbClr val="000000"/>
                </a:solidFill>
                <a:cs typeface="Arial" charset="0"/>
              </a:rPr>
              <a:t> (Show, </a:t>
            </a:r>
            <a:r>
              <a:rPr lang="en-GB" sz="2400">
                <a:solidFill>
                  <a:srgbClr val="FF0000"/>
                </a:solidFill>
                <a:cs typeface="Arial" charset="0"/>
              </a:rPr>
              <a:t>Eq</a:t>
            </a:r>
            <a:r>
              <a:rPr lang="en-GB" sz="2400">
                <a:solidFill>
                  <a:srgbClr val="000000"/>
                </a:solidFill>
                <a:cs typeface="Arial" charset="0"/>
              </a:rPr>
              <a:t>)</a:t>
            </a:r>
          </a:p>
        </p:txBody>
      </p:sp>
      <p:sp>
        <p:nvSpPr>
          <p:cNvPr id="27652" name="AutoShape 4"/>
          <p:cNvSpPr>
            <a:spLocks noChangeArrowheads="1"/>
          </p:cNvSpPr>
          <p:nvPr/>
        </p:nvSpPr>
        <p:spPr bwMode="auto">
          <a:xfrm>
            <a:off x="6443663" y="2205038"/>
            <a:ext cx="2160587" cy="792162"/>
          </a:xfrm>
          <a:prstGeom prst="wedgeRoundRectCallout">
            <a:avLst>
              <a:gd name="adj1" fmla="val -41917"/>
              <a:gd name="adj2" fmla="val 155810"/>
              <a:gd name="adj3" fmla="val 16667"/>
            </a:avLst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>
                <a:solidFill>
                  <a:srgbClr val="000000"/>
                </a:solidFill>
                <a:ea typeface="DejaVu Sans" charset="0"/>
                <a:cs typeface="DejaVu Sans" charset="0"/>
              </a:rPr>
              <a:t>can be written down simpler...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4000"/>
              <a:t>When does one card beat another?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9725" indent="-339725">
              <a:buFont typeface="Arial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sv-SE"/>
              <a:t>When both cards have the same suit, and the rank is higher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042988" y="3675063"/>
            <a:ext cx="6985000" cy="1584325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cardBeats :: Card -&gt; Card -&gt; Bool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cardBeats c c' =  suit c == suit c’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                      &amp;&amp; rankBeats (rank c) (rank c')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9600" cy="1146175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Intermezzo: Figures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9725" indent="-339725">
              <a:buFont typeface="Arial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Modelling geometrical figures</a:t>
            </a:r>
          </a:p>
          <a:p>
            <a:pPr marL="739775" lvl="1" indent="-282575">
              <a:buFont typeface="Arial" charset="0"/>
              <a:buChar char="–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triangle</a:t>
            </a:r>
          </a:p>
          <a:p>
            <a:pPr marL="739775" lvl="1" indent="-282575">
              <a:buFont typeface="Arial" charset="0"/>
              <a:buChar char="–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rectangle</a:t>
            </a:r>
          </a:p>
          <a:p>
            <a:pPr marL="739775" lvl="1" indent="-282575">
              <a:buFont typeface="Arial" charset="0"/>
              <a:buChar char="–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circle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1016000" y="3902075"/>
            <a:ext cx="6985000" cy="1355725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solidFill>
                  <a:srgbClr val="000000"/>
                </a:solidFill>
                <a:cs typeface="Arial" charset="0"/>
              </a:rPr>
              <a:t>data</a:t>
            </a:r>
            <a:r>
              <a:rPr lang="en-GB" sz="2400">
                <a:solidFill>
                  <a:srgbClr val="000000"/>
                </a:solidFill>
                <a:cs typeface="Arial" charset="0"/>
              </a:rPr>
              <a:t> Figure = Triangle ...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                    | Rectangle ...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                    | Circle ...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016000" y="5486400"/>
            <a:ext cx="6985000" cy="1143000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circumference :: Figure -&gt; Double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circumference = ...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/>
              <a:t>Modelling Data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9725" indent="-339725">
              <a:buFont typeface="Arial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sv-SE"/>
              <a:t>A big part of designing software is </a:t>
            </a:r>
            <a:r>
              <a:rPr lang="sv-SE" i="1"/>
              <a:t>modelling the data</a:t>
            </a:r>
            <a:r>
              <a:rPr lang="sv-SE"/>
              <a:t> in an appropriate way</a:t>
            </a:r>
          </a:p>
          <a:p>
            <a:pPr marL="339725" indent="-339725">
              <a:buClrTx/>
              <a:buFontTx/>
              <a:buNone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endParaRPr lang="sv-SE"/>
          </a:p>
          <a:p>
            <a:pPr marL="339725" indent="-339725">
              <a:buFont typeface="Arial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sv-SE"/>
              <a:t>Numbers are not good for this!</a:t>
            </a:r>
          </a:p>
          <a:p>
            <a:pPr marL="339725" indent="-339725">
              <a:buClrTx/>
              <a:buFontTx/>
              <a:buNone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endParaRPr lang="sv-SE"/>
          </a:p>
          <a:p>
            <a:pPr marL="339725" indent="-339725">
              <a:buFont typeface="Arial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sv-SE"/>
              <a:t>We model the data by defining </a:t>
            </a:r>
            <a:r>
              <a:rPr lang="sv-SE" i="1"/>
              <a:t>new</a:t>
            </a:r>
            <a:r>
              <a:rPr lang="sv-SE"/>
              <a:t> types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27013"/>
            <a:ext cx="8229600" cy="1236662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Intermezzo: Figures</a:t>
            </a: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016000" y="1616075"/>
            <a:ext cx="6985000" cy="1355725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solidFill>
                  <a:srgbClr val="000000"/>
                </a:solidFill>
                <a:cs typeface="Arial" charset="0"/>
              </a:rPr>
              <a:t>data</a:t>
            </a:r>
            <a:r>
              <a:rPr lang="en-GB" sz="2400">
                <a:solidFill>
                  <a:srgbClr val="000000"/>
                </a:solidFill>
                <a:cs typeface="Arial" charset="0"/>
              </a:rPr>
              <a:t> Figure = Triangle Double Double Double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                    | Rectangle Double Double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                    | Circle Double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016000" y="3200400"/>
            <a:ext cx="6985000" cy="1828800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circumference :: Figure -&gt; Double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circumference (Triangle a b c) = a + b + c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circumference (Rectangle x y) = 2* (x + y)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circumference (Circle r)           = 2 * pi * r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16450"/>
          </a:xfrm>
          <a:ln/>
        </p:spPr>
        <p:txBody>
          <a:bodyPr/>
          <a:lstStyle/>
          <a:p>
            <a:endParaRPr lang="sv-S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27013"/>
            <a:ext cx="8229600" cy="1236662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Intermezzo: Figures</a:t>
            </a: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1016000" y="1616075"/>
            <a:ext cx="6985000" cy="3184525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solidFill>
                  <a:srgbClr val="000000"/>
                </a:solidFill>
                <a:cs typeface="Arial" charset="0"/>
              </a:rPr>
              <a:t>data</a:t>
            </a:r>
            <a:r>
              <a:rPr lang="en-GB" sz="2400">
                <a:solidFill>
                  <a:srgbClr val="000000"/>
                </a:solidFill>
                <a:cs typeface="Arial" charset="0"/>
              </a:rPr>
              <a:t> Figure = Triangle Double Double Double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                    | Rectangle Double Double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                    | Circle Double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2400">
              <a:solidFill>
                <a:srgbClr val="000000"/>
              </a:solidFill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-- types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Triangle :: Double -&gt; Double -&gt; Double -&gt; Figure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Rectangle :: Double -&gt; Double -&gt; Figure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Circle :: Double -&gt; Figure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16450"/>
          </a:xfrm>
          <a:ln/>
        </p:spPr>
        <p:txBody>
          <a:bodyPr/>
          <a:lstStyle/>
          <a:p>
            <a:endParaRPr lang="sv-SE"/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1016000" y="5257800"/>
            <a:ext cx="6985000" cy="914400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square :: Double -&gt; Figure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square s = Rectangle s 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/>
              <a:t>Modelling a Hand of Cards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9725" indent="-339725">
              <a:buFont typeface="Arial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sv-SE"/>
              <a:t>A hand may contain any number of cards from zero up!</a:t>
            </a:r>
          </a:p>
          <a:p>
            <a:pPr marL="339725" indent="-339725">
              <a:buClrTx/>
              <a:buFontTx/>
              <a:buNone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endParaRPr lang="sv-SE"/>
          </a:p>
          <a:p>
            <a:pPr marL="339725" indent="-339725">
              <a:buClrTx/>
              <a:buFontTx/>
              <a:buNone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endParaRPr lang="sv-SE"/>
          </a:p>
          <a:p>
            <a:pPr marL="339725" indent="-339725">
              <a:buClrTx/>
              <a:buFontTx/>
              <a:buNone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endParaRPr lang="sv-SE"/>
          </a:p>
          <a:p>
            <a:pPr marL="339725" indent="-339725">
              <a:buClrTx/>
              <a:buFontTx/>
              <a:buNone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endParaRPr lang="sv-SE"/>
          </a:p>
          <a:p>
            <a:pPr marL="339725" indent="-339725">
              <a:buFont typeface="Arial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sv-SE"/>
              <a:t>The solution is… </a:t>
            </a:r>
            <a:r>
              <a:rPr lang="sv-SE" i="1"/>
              <a:t>recursion!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900113" y="3141663"/>
            <a:ext cx="4895850" cy="1079500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solidFill>
                  <a:srgbClr val="000000"/>
                </a:solidFill>
                <a:cs typeface="Arial" charset="0"/>
              </a:rPr>
              <a:t>data</a:t>
            </a:r>
            <a:r>
              <a:rPr lang="en-GB" sz="2400">
                <a:solidFill>
                  <a:srgbClr val="000000"/>
                </a:solidFill>
                <a:cs typeface="Arial" charset="0"/>
              </a:rPr>
              <a:t> Hand = Cards Card … Card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    </a:t>
            </a:r>
            <a:r>
              <a:rPr lang="en-GB" sz="2400" b="1">
                <a:solidFill>
                  <a:srgbClr val="000000"/>
                </a:solidFill>
                <a:cs typeface="Arial" charset="0"/>
              </a:rPr>
              <a:t>deriving</a:t>
            </a:r>
            <a:r>
              <a:rPr lang="en-GB" sz="2400">
                <a:solidFill>
                  <a:srgbClr val="000000"/>
                </a:solidFill>
                <a:cs typeface="Arial" charset="0"/>
              </a:rPr>
              <a:t> Show</a:t>
            </a:r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6588125" y="2997200"/>
            <a:ext cx="2087563" cy="1439863"/>
          </a:xfrm>
          <a:prstGeom prst="wedgeRoundRectCallout">
            <a:avLst>
              <a:gd name="adj1" fmla="val -94486"/>
              <a:gd name="adj2" fmla="val -11630"/>
              <a:gd name="adj3" fmla="val 16667"/>
            </a:avLst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We can’t use …!!!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/>
              <a:t>Modelling a Hand of Cards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9725" indent="-339725">
              <a:buFont typeface="Arial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sv-SE"/>
              <a:t>A hand may contain any number of cards from zero up!</a:t>
            </a:r>
          </a:p>
          <a:p>
            <a:pPr marL="739775" lvl="1" indent="-282575">
              <a:buFont typeface="Arial" charset="0"/>
              <a:buChar char="–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sv-SE"/>
              <a:t>A hand may be empty</a:t>
            </a:r>
          </a:p>
          <a:p>
            <a:pPr marL="739775" lvl="1" indent="-282575">
              <a:buFont typeface="Arial" charset="0"/>
              <a:buChar char="–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sv-SE"/>
              <a:t>It may consist of a </a:t>
            </a:r>
            <a:r>
              <a:rPr lang="sv-SE" i="1"/>
              <a:t>first card</a:t>
            </a:r>
            <a:r>
              <a:rPr lang="sv-SE"/>
              <a:t> and the rest</a:t>
            </a:r>
          </a:p>
          <a:p>
            <a:pPr marL="1139825" lvl="2" indent="-225425">
              <a:buFont typeface="Arial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sv-SE"/>
              <a:t>The rest is another hand of cards!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1981200" y="4294188"/>
            <a:ext cx="5327650" cy="1079500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solidFill>
                  <a:srgbClr val="000000"/>
                </a:solidFill>
                <a:cs typeface="Arial" charset="0"/>
              </a:rPr>
              <a:t>data</a:t>
            </a:r>
            <a:r>
              <a:rPr lang="en-GB" sz="2400">
                <a:solidFill>
                  <a:srgbClr val="000000"/>
                </a:solidFill>
                <a:cs typeface="Arial" charset="0"/>
              </a:rPr>
              <a:t> Hand = Empty | Add Card Hand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    </a:t>
            </a:r>
            <a:r>
              <a:rPr lang="en-GB" sz="2400" b="1">
                <a:solidFill>
                  <a:srgbClr val="000000"/>
                </a:solidFill>
                <a:cs typeface="Arial" charset="0"/>
              </a:rPr>
              <a:t>deriving</a:t>
            </a:r>
            <a:r>
              <a:rPr lang="en-GB" sz="2400">
                <a:solidFill>
                  <a:srgbClr val="000000"/>
                </a:solidFill>
                <a:cs typeface="Arial" charset="0"/>
              </a:rPr>
              <a:t> Show</a:t>
            </a:r>
          </a:p>
        </p:txBody>
      </p:sp>
      <p:sp>
        <p:nvSpPr>
          <p:cNvPr id="33796" name="AutoShape 4"/>
          <p:cNvSpPr>
            <a:spLocks noChangeArrowheads="1"/>
          </p:cNvSpPr>
          <p:nvPr/>
        </p:nvSpPr>
        <p:spPr bwMode="auto">
          <a:xfrm>
            <a:off x="323850" y="5805488"/>
            <a:ext cx="3168650" cy="790575"/>
          </a:xfrm>
          <a:prstGeom prst="wedgeRoundRectCallout">
            <a:avLst>
              <a:gd name="adj1" fmla="val 137477"/>
              <a:gd name="adj2" fmla="val -166667"/>
              <a:gd name="adj3" fmla="val 16667"/>
            </a:avLst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A </a:t>
            </a:r>
            <a:r>
              <a:rPr lang="sv-SE" sz="2400" i="1">
                <a:solidFill>
                  <a:srgbClr val="000000"/>
                </a:solidFill>
                <a:cs typeface="Arial" charset="0"/>
              </a:rPr>
              <a:t>recursive</a:t>
            </a:r>
            <a:r>
              <a:rPr lang="sv-SE" sz="2400">
                <a:solidFill>
                  <a:srgbClr val="000000"/>
                </a:solidFill>
                <a:cs typeface="Arial" charset="0"/>
              </a:rPr>
              <a:t> type!</a:t>
            </a:r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5292725" y="5591175"/>
            <a:ext cx="3527425" cy="1150938"/>
          </a:xfrm>
          <a:prstGeom prst="wedgeRoundRectCallout">
            <a:avLst>
              <a:gd name="adj1" fmla="val -10713"/>
              <a:gd name="adj2" fmla="val -109722"/>
              <a:gd name="adj3" fmla="val 16667"/>
            </a:avLst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Solve the problem of modelling a hand with one fewer cards!</a:t>
            </a:r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>
            <a:off x="6659563" y="3068638"/>
            <a:ext cx="2160587" cy="720725"/>
          </a:xfrm>
          <a:prstGeom prst="wedgeRoundRectCallout">
            <a:avLst>
              <a:gd name="adj1" fmla="val -36630"/>
              <a:gd name="adj2" fmla="val 127315"/>
              <a:gd name="adj3" fmla="val 16667"/>
            </a:avLst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>
                <a:solidFill>
                  <a:srgbClr val="000000"/>
                </a:solidFill>
                <a:ea typeface="DejaVu Sans" charset="0"/>
                <a:cs typeface="DejaVu Sans" charset="0"/>
              </a:rPr>
              <a:t>very much like a list...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/>
              <a:t>When can a hand beat a card?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9725" indent="-339725">
              <a:lnSpc>
                <a:spcPct val="90000"/>
              </a:lnSpc>
              <a:buFont typeface="Arial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sv-SE"/>
              <a:t>An empty hand beats nothing</a:t>
            </a:r>
          </a:p>
          <a:p>
            <a:pPr marL="339725" indent="-339725">
              <a:lnSpc>
                <a:spcPct val="90000"/>
              </a:lnSpc>
              <a:buFont typeface="Arial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sv-SE"/>
              <a:t>A non-empty hand can beat a card if the first card can, </a:t>
            </a:r>
            <a:r>
              <a:rPr lang="sv-SE" i="1"/>
              <a:t>or</a:t>
            </a:r>
            <a:r>
              <a:rPr lang="sv-SE"/>
              <a:t> the rest of the hand can!</a:t>
            </a:r>
          </a:p>
          <a:p>
            <a:pPr marL="339725" indent="-339725">
              <a:lnSpc>
                <a:spcPct val="90000"/>
              </a:lnSpc>
              <a:buClrTx/>
              <a:buFontTx/>
              <a:buNone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endParaRPr lang="sv-SE"/>
          </a:p>
          <a:p>
            <a:pPr marL="339725" indent="-339725">
              <a:lnSpc>
                <a:spcPct val="90000"/>
              </a:lnSpc>
              <a:buClrTx/>
              <a:buFontTx/>
              <a:buNone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endParaRPr lang="sv-SE"/>
          </a:p>
          <a:p>
            <a:pPr marL="339725" indent="-339725">
              <a:lnSpc>
                <a:spcPct val="90000"/>
              </a:lnSpc>
              <a:buClrTx/>
              <a:buFontTx/>
              <a:buNone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endParaRPr lang="sv-SE"/>
          </a:p>
          <a:p>
            <a:pPr marL="339725" indent="-339725">
              <a:lnSpc>
                <a:spcPct val="90000"/>
              </a:lnSpc>
              <a:buClrTx/>
              <a:buFontTx/>
              <a:buNone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endParaRPr lang="sv-SE"/>
          </a:p>
          <a:p>
            <a:pPr marL="339725" indent="-339725">
              <a:lnSpc>
                <a:spcPct val="90000"/>
              </a:lnSpc>
              <a:buFont typeface="Arial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sv-SE"/>
              <a:t>A </a:t>
            </a:r>
            <a:r>
              <a:rPr lang="sv-SE" i="1"/>
              <a:t>recursive</a:t>
            </a:r>
            <a:r>
              <a:rPr lang="sv-SE"/>
              <a:t> function!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1260475" y="3500438"/>
            <a:ext cx="6696075" cy="1512887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dirty="0" err="1">
                <a:solidFill>
                  <a:srgbClr val="000000"/>
                </a:solidFill>
                <a:cs typeface="Arial" charset="0"/>
              </a:rPr>
              <a:t>handBeats</a:t>
            </a:r>
            <a:r>
              <a:rPr lang="en-GB" sz="2400" dirty="0">
                <a:solidFill>
                  <a:srgbClr val="000000"/>
                </a:solidFill>
                <a:cs typeface="Arial" charset="0"/>
              </a:rPr>
              <a:t> :: Hand -&gt; Card -&gt; Bool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dirty="0" err="1">
                <a:solidFill>
                  <a:srgbClr val="000000"/>
                </a:solidFill>
                <a:cs typeface="Arial" charset="0"/>
              </a:rPr>
              <a:t>handBeats</a:t>
            </a:r>
            <a:r>
              <a:rPr lang="en-GB" sz="2400" dirty="0">
                <a:solidFill>
                  <a:srgbClr val="000000"/>
                </a:solidFill>
                <a:cs typeface="Arial" charset="0"/>
              </a:rPr>
              <a:t> Empty     card = False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dirty="0" err="1">
                <a:solidFill>
                  <a:srgbClr val="000000"/>
                </a:solidFill>
                <a:cs typeface="Arial" charset="0"/>
              </a:rPr>
              <a:t>handBeats</a:t>
            </a:r>
            <a:r>
              <a:rPr lang="en-GB" sz="2400" dirty="0">
                <a:solidFill>
                  <a:srgbClr val="000000"/>
                </a:solidFill>
                <a:cs typeface="Arial" charset="0"/>
              </a:rPr>
              <a:t> (Add c h) card = 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dirty="0">
                <a:solidFill>
                  <a:srgbClr val="000000"/>
                </a:solidFill>
                <a:cs typeface="Arial" charset="0"/>
              </a:rPr>
              <a:t>    </a:t>
            </a:r>
            <a:r>
              <a:rPr lang="en-GB" sz="2400" dirty="0" err="1">
                <a:solidFill>
                  <a:srgbClr val="000000"/>
                </a:solidFill>
                <a:cs typeface="Arial" charset="0"/>
              </a:rPr>
              <a:t>cardBeats</a:t>
            </a:r>
            <a:r>
              <a:rPr lang="en-GB" sz="2400" dirty="0">
                <a:solidFill>
                  <a:srgbClr val="000000"/>
                </a:solidFill>
                <a:cs typeface="Arial" charset="0"/>
              </a:rPr>
              <a:t> c card || </a:t>
            </a:r>
            <a:r>
              <a:rPr lang="en-GB" sz="2400" dirty="0" err="1">
                <a:solidFill>
                  <a:srgbClr val="000000"/>
                </a:solidFill>
                <a:cs typeface="Arial" charset="0"/>
              </a:rPr>
              <a:t>handBeats</a:t>
            </a:r>
            <a:r>
              <a:rPr lang="en-GB" sz="2400" dirty="0">
                <a:solidFill>
                  <a:srgbClr val="000000"/>
                </a:solidFill>
                <a:cs typeface="Arial" charset="0"/>
              </a:rPr>
              <a:t> h card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Let’s</a:t>
            </a:r>
            <a:r>
              <a:rPr lang="sv-SE" dirty="0" smtClean="0"/>
              <a:t> automate </a:t>
            </a:r>
            <a:r>
              <a:rPr lang="sv-SE" dirty="0" err="1" smtClean="0"/>
              <a:t>choosing</a:t>
            </a:r>
            <a:r>
              <a:rPr lang="sv-SE" dirty="0" smtClean="0"/>
              <a:t> a </a:t>
            </a:r>
            <a:r>
              <a:rPr lang="sv-SE" dirty="0" err="1" smtClean="0"/>
              <a:t>card</a:t>
            </a:r>
            <a:r>
              <a:rPr lang="sv-SE" dirty="0" smtClean="0"/>
              <a:t>…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r>
              <a:rPr lang="sv-SE" dirty="0" err="1" smtClean="0"/>
              <a:t>How</a:t>
            </a:r>
            <a:r>
              <a:rPr lang="sv-SE" dirty="0" smtClean="0"/>
              <a:t> </a:t>
            </a:r>
            <a:r>
              <a:rPr lang="sv-SE" dirty="0" err="1" smtClean="0"/>
              <a:t>will</a:t>
            </a:r>
            <a:r>
              <a:rPr lang="sv-SE" dirty="0" smtClean="0"/>
              <a:t> I test it?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260475" y="2348880"/>
            <a:ext cx="6696075" cy="432618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dirty="0" err="1" smtClean="0">
                <a:solidFill>
                  <a:srgbClr val="000000"/>
                </a:solidFill>
                <a:cs typeface="Arial" charset="0"/>
              </a:rPr>
              <a:t>chooseCard</a:t>
            </a:r>
            <a:r>
              <a:rPr lang="en-GB" sz="24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GB" sz="2400" dirty="0">
                <a:solidFill>
                  <a:srgbClr val="000000"/>
                </a:solidFill>
                <a:cs typeface="Arial" charset="0"/>
              </a:rPr>
              <a:t>:: </a:t>
            </a:r>
            <a:r>
              <a:rPr lang="en-GB" sz="2400" dirty="0" smtClean="0">
                <a:solidFill>
                  <a:srgbClr val="000000"/>
                </a:solidFill>
                <a:cs typeface="Arial" charset="0"/>
              </a:rPr>
              <a:t>Card -&gt; Hand -&gt; Card</a:t>
            </a:r>
            <a:endParaRPr lang="en-GB" sz="2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Rundad rektangulär 5"/>
          <p:cNvSpPr/>
          <p:nvPr/>
        </p:nvSpPr>
        <p:spPr bwMode="auto">
          <a:xfrm>
            <a:off x="2267744" y="3429000"/>
            <a:ext cx="1944216" cy="432048"/>
          </a:xfrm>
          <a:prstGeom prst="wedgeRoundRectCallout">
            <a:avLst>
              <a:gd name="adj1" fmla="val 23876"/>
              <a:gd name="adj2" fmla="val -196065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The </a:t>
            </a:r>
            <a:r>
              <a:rPr kumimoji="0" lang="sv-SE" sz="1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card</a:t>
            </a:r>
            <a:r>
              <a:rPr kumimoji="0" lang="sv-SE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 </a:t>
            </a:r>
            <a:r>
              <a:rPr kumimoji="0" lang="sv-SE" sz="1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to</a:t>
            </a:r>
            <a:r>
              <a:rPr kumimoji="0" lang="sv-SE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 beat</a:t>
            </a:r>
          </a:p>
        </p:txBody>
      </p:sp>
      <p:sp>
        <p:nvSpPr>
          <p:cNvPr id="7" name="Rundad rektangulär 6"/>
          <p:cNvSpPr/>
          <p:nvPr/>
        </p:nvSpPr>
        <p:spPr bwMode="auto">
          <a:xfrm>
            <a:off x="6156176" y="3429000"/>
            <a:ext cx="2160240" cy="432048"/>
          </a:xfrm>
          <a:prstGeom prst="wedgeRoundRectCallout">
            <a:avLst>
              <a:gd name="adj1" fmla="val -56479"/>
              <a:gd name="adj2" fmla="val -181300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The </a:t>
            </a:r>
            <a:r>
              <a:rPr kumimoji="0" lang="sv-SE" sz="1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card</a:t>
            </a:r>
            <a:r>
              <a:rPr kumimoji="0" lang="sv-SE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 </a:t>
            </a:r>
            <a:r>
              <a:rPr kumimoji="0" lang="sv-SE" sz="1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we</a:t>
            </a:r>
            <a:r>
              <a:rPr kumimoji="0" lang="sv-SE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 play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971426" y="4869160"/>
            <a:ext cx="7344990" cy="1008682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400" dirty="0" err="1">
                <a:solidFill>
                  <a:srgbClr val="000000"/>
                </a:solidFill>
                <a:cs typeface="Arial" charset="0"/>
              </a:rPr>
              <a:t>prop_chooseCardWinsIfPossible</a:t>
            </a:r>
            <a:r>
              <a:rPr lang="en-US" sz="2400" dirty="0">
                <a:solidFill>
                  <a:srgbClr val="000000"/>
                </a:solidFill>
                <a:cs typeface="Arial" charset="0"/>
              </a:rPr>
              <a:t> c h = 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400" dirty="0" smtClean="0">
                <a:solidFill>
                  <a:srgbClr val="000000"/>
                </a:solidFill>
                <a:cs typeface="Arial" charset="0"/>
              </a:rPr>
              <a:t>    </a:t>
            </a:r>
            <a:r>
              <a:rPr lang="en-US" sz="2400" dirty="0" err="1" smtClean="0">
                <a:solidFill>
                  <a:srgbClr val="000000"/>
                </a:solidFill>
                <a:cs typeface="Arial" charset="0"/>
              </a:rPr>
              <a:t>handBeats</a:t>
            </a:r>
            <a:r>
              <a:rPr lang="en-US" sz="24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cs typeface="Arial" charset="0"/>
              </a:rPr>
              <a:t>h </a:t>
            </a:r>
            <a:r>
              <a:rPr lang="en-US" sz="2400" dirty="0" smtClean="0">
                <a:solidFill>
                  <a:srgbClr val="000000"/>
                </a:solidFill>
                <a:cs typeface="Arial" charset="0"/>
              </a:rPr>
              <a:t>c == </a:t>
            </a:r>
            <a:r>
              <a:rPr lang="en-US" sz="2400" dirty="0" err="1">
                <a:solidFill>
                  <a:srgbClr val="000000"/>
                </a:solidFill>
                <a:cs typeface="Arial" charset="0"/>
              </a:rPr>
              <a:t>cardBeats</a:t>
            </a:r>
            <a:r>
              <a:rPr lang="en-US" sz="2400" dirty="0">
                <a:solidFill>
                  <a:srgbClr val="000000"/>
                </a:solidFill>
                <a:cs typeface="Arial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cs typeface="Arial" charset="0"/>
              </a:rPr>
              <a:t>chooseCard</a:t>
            </a:r>
            <a:r>
              <a:rPr lang="en-US" sz="2400" dirty="0">
                <a:solidFill>
                  <a:srgbClr val="000000"/>
                </a:solidFill>
                <a:cs typeface="Arial" charset="0"/>
              </a:rPr>
              <a:t> c h) c</a:t>
            </a:r>
            <a:endParaRPr lang="en-GB" sz="2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ruta 8"/>
          <p:cNvSpPr txBox="1"/>
          <p:nvPr/>
        </p:nvSpPr>
        <p:spPr>
          <a:xfrm>
            <a:off x="4932040" y="5949280"/>
            <a:ext cx="3744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b="1" i="1" dirty="0" smtClean="0">
                <a:solidFill>
                  <a:srgbClr val="FF0000"/>
                </a:solidFill>
              </a:rPr>
              <a:t>LIVE CODING!!!</a:t>
            </a:r>
            <a:endParaRPr lang="sv-SE" sz="32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647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/>
              <a:t>What Did We Learn?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9725" indent="-339725">
              <a:buFont typeface="Arial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sv-SE" dirty="0" err="1"/>
              <a:t>Modelling</a:t>
            </a:r>
            <a:r>
              <a:rPr lang="sv-SE" dirty="0"/>
              <a:t> the problem </a:t>
            </a:r>
            <a:r>
              <a:rPr lang="sv-SE" dirty="0" err="1"/>
              <a:t>using</a:t>
            </a:r>
            <a:r>
              <a:rPr lang="sv-SE" dirty="0"/>
              <a:t> </a:t>
            </a:r>
            <a:r>
              <a:rPr lang="sv-SE" dirty="0" err="1"/>
              <a:t>datatypes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components</a:t>
            </a:r>
            <a:endParaRPr lang="sv-SE" dirty="0"/>
          </a:p>
          <a:p>
            <a:pPr marL="339725" indent="-339725">
              <a:buFont typeface="Arial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sv-SE" dirty="0" err="1"/>
              <a:t>Using</a:t>
            </a:r>
            <a:r>
              <a:rPr lang="sv-SE" dirty="0"/>
              <a:t> </a:t>
            </a:r>
            <a:r>
              <a:rPr lang="sv-SE" i="1" dirty="0" err="1"/>
              <a:t>recursive</a:t>
            </a:r>
            <a:r>
              <a:rPr lang="sv-SE" i="1" dirty="0"/>
              <a:t> </a:t>
            </a:r>
            <a:r>
              <a:rPr lang="sv-SE" i="1" dirty="0" err="1"/>
              <a:t>datatypes</a:t>
            </a:r>
            <a:r>
              <a:rPr lang="sv-SE" dirty="0"/>
              <a:t> </a:t>
            </a:r>
            <a:r>
              <a:rPr lang="sv-SE" dirty="0" err="1"/>
              <a:t>to</a:t>
            </a:r>
            <a:r>
              <a:rPr lang="sv-SE" dirty="0"/>
              <a:t> </a:t>
            </a:r>
            <a:r>
              <a:rPr lang="sv-SE" dirty="0" err="1"/>
              <a:t>model</a:t>
            </a:r>
            <a:r>
              <a:rPr lang="sv-SE" dirty="0"/>
              <a:t> </a:t>
            </a:r>
            <a:r>
              <a:rPr lang="sv-SE" dirty="0" err="1"/>
              <a:t>things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varying</a:t>
            </a:r>
            <a:r>
              <a:rPr lang="sv-SE" dirty="0"/>
              <a:t> </a:t>
            </a:r>
            <a:r>
              <a:rPr lang="sv-SE" dirty="0" err="1"/>
              <a:t>size</a:t>
            </a:r>
            <a:endParaRPr lang="sv-SE" dirty="0"/>
          </a:p>
          <a:p>
            <a:pPr marL="339725" indent="-339725">
              <a:buFont typeface="Arial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sv-SE" dirty="0" err="1"/>
              <a:t>Using</a:t>
            </a:r>
            <a:r>
              <a:rPr lang="sv-SE" dirty="0"/>
              <a:t> </a:t>
            </a:r>
            <a:r>
              <a:rPr lang="sv-SE" i="1" dirty="0" err="1"/>
              <a:t>recursive</a:t>
            </a:r>
            <a:r>
              <a:rPr lang="sv-SE" i="1" dirty="0"/>
              <a:t> </a:t>
            </a:r>
            <a:r>
              <a:rPr lang="sv-SE" i="1" dirty="0" err="1"/>
              <a:t>functions</a:t>
            </a:r>
            <a:r>
              <a:rPr lang="sv-SE" dirty="0"/>
              <a:t> </a:t>
            </a:r>
            <a:r>
              <a:rPr lang="sv-SE" dirty="0" err="1"/>
              <a:t>to</a:t>
            </a:r>
            <a:r>
              <a:rPr lang="sv-SE" dirty="0"/>
              <a:t> manipulate </a:t>
            </a:r>
            <a:r>
              <a:rPr lang="sv-SE" dirty="0" err="1"/>
              <a:t>recursive</a:t>
            </a:r>
            <a:r>
              <a:rPr lang="sv-SE" dirty="0"/>
              <a:t> </a:t>
            </a:r>
            <a:r>
              <a:rPr lang="sv-SE" dirty="0" err="1"/>
              <a:t>datatypes</a:t>
            </a:r>
            <a:endParaRPr lang="sv-SE" dirty="0"/>
          </a:p>
          <a:p>
            <a:pPr marL="339725" indent="-339725">
              <a:buFont typeface="Arial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sv-SE" dirty="0" smtClean="0"/>
              <a:t>An </a:t>
            </a:r>
            <a:r>
              <a:rPr lang="sv-SE" dirty="0" err="1" smtClean="0"/>
              <a:t>introduction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testing</a:t>
            </a:r>
            <a:r>
              <a:rPr lang="sv-SE" dirty="0" smtClean="0"/>
              <a:t> </a:t>
            </a:r>
            <a:r>
              <a:rPr lang="sv-SE" dirty="0" err="1" smtClean="0"/>
              <a:t>with</a:t>
            </a:r>
            <a:r>
              <a:rPr lang="sv-SE" dirty="0" smtClean="0"/>
              <a:t> </a:t>
            </a:r>
            <a:r>
              <a:rPr lang="sv-SE" dirty="0" err="1" smtClean="0"/>
              <a:t>properties</a:t>
            </a:r>
            <a:endParaRPr lang="sv-SE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/>
              <a:t>Modelling a Card Game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9725" indent="-339725">
              <a:buFont typeface="Arial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sv-SE"/>
              <a:t>Every card has a </a:t>
            </a:r>
            <a:r>
              <a:rPr lang="sv-SE" i="1"/>
              <a:t>suit</a:t>
            </a:r>
          </a:p>
          <a:p>
            <a:pPr marL="339725" indent="-339725">
              <a:buClrTx/>
              <a:buFontTx/>
              <a:buNone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endParaRPr lang="sv-SE" i="1"/>
          </a:p>
          <a:p>
            <a:pPr marL="339725" indent="-339725">
              <a:buClrTx/>
              <a:buFontTx/>
              <a:buNone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endParaRPr lang="sv-SE" i="1"/>
          </a:p>
          <a:p>
            <a:pPr marL="339725" indent="-339725">
              <a:buFont typeface="Arial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sv-SE"/>
              <a:t>Model by a </a:t>
            </a:r>
            <a:r>
              <a:rPr lang="sv-SE" i="1"/>
              <a:t>new</a:t>
            </a:r>
            <a:r>
              <a:rPr lang="sv-SE"/>
              <a:t> type:</a:t>
            </a:r>
          </a:p>
          <a:p>
            <a:pPr marL="339725" indent="-339725">
              <a:buClrTx/>
              <a:buFontTx/>
              <a:buNone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endParaRPr lang="sv-SE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1116013" y="4292600"/>
            <a:ext cx="6913562" cy="719138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 b="1">
                <a:solidFill>
                  <a:srgbClr val="000000"/>
                </a:solidFill>
                <a:cs typeface="Arial" charset="0"/>
              </a:rPr>
              <a:t>data </a:t>
            </a:r>
            <a:r>
              <a:rPr lang="sv-SE" sz="2400">
                <a:solidFill>
                  <a:srgbClr val="000000"/>
                </a:solidFill>
                <a:cs typeface="Arial" charset="0"/>
              </a:rPr>
              <a:t>Suit = Spades | Hearts | Diamonds | Clubs</a:t>
            </a:r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611188" y="5445125"/>
            <a:ext cx="1944687" cy="863600"/>
          </a:xfrm>
          <a:prstGeom prst="wedgeRoundRectCallout">
            <a:avLst>
              <a:gd name="adj1" fmla="val 36204"/>
              <a:gd name="adj2" fmla="val -119852"/>
              <a:gd name="adj3" fmla="val 16667"/>
            </a:avLst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The new type</a:t>
            </a:r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3348038" y="5373688"/>
            <a:ext cx="2016125" cy="935037"/>
          </a:xfrm>
          <a:prstGeom prst="wedgeRoundRectCallout">
            <a:avLst>
              <a:gd name="adj1" fmla="val -40157"/>
              <a:gd name="adj2" fmla="val -105347"/>
              <a:gd name="adj3" fmla="val 16667"/>
            </a:avLst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The values of this type</a:t>
            </a:r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1341438"/>
            <a:ext cx="2190750" cy="219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51" name="AutoShape 7"/>
          <p:cNvSpPr>
            <a:spLocks noChangeArrowheads="1"/>
          </p:cNvSpPr>
          <p:nvPr/>
        </p:nvSpPr>
        <p:spPr bwMode="auto">
          <a:xfrm>
            <a:off x="6588125" y="1196975"/>
            <a:ext cx="2376488" cy="1439863"/>
          </a:xfrm>
          <a:prstGeom prst="cloudCallout">
            <a:avLst>
              <a:gd name="adj1" fmla="val -39245"/>
              <a:gd name="adj2" fmla="val -53528"/>
            </a:avLst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>
                <a:solidFill>
                  <a:srgbClr val="000000"/>
                </a:solidFill>
                <a:ea typeface="DejaVu Sans" charset="0"/>
                <a:cs typeface="DejaVu Sans" charset="0"/>
              </a:rPr>
              <a:t>Hearts, Whist, Plump, Bridge, ...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/>
              <a:t>Investigating the new type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6938"/>
          </a:xfrm>
          <a:ln/>
        </p:spPr>
        <p:txBody>
          <a:bodyPr/>
          <a:lstStyle/>
          <a:p>
            <a:endParaRPr lang="sv-SE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468313" y="1628775"/>
            <a:ext cx="4967287" cy="4537075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Main&gt; :i Suit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-- type constructor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data Suit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2400">
              <a:solidFill>
                <a:srgbClr val="000000"/>
              </a:solidFill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-- constructors: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Spades :: Suit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Hearts :: Suit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Diamonds :: Suit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Clubs :: Suit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2400">
              <a:solidFill>
                <a:srgbClr val="000000"/>
              </a:solidFill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Main&gt; :i Spades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Spades :: Suit  -- data constructor </a:t>
            </a: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5940425" y="1844675"/>
            <a:ext cx="2519363" cy="504825"/>
          </a:xfrm>
          <a:prstGeom prst="wedgeRoundRectCallout">
            <a:avLst>
              <a:gd name="adj1" fmla="val -206208"/>
              <a:gd name="adj2" fmla="val 98111"/>
              <a:gd name="adj3" fmla="val 16667"/>
            </a:avLst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The new type</a:t>
            </a:r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5867400" y="3357563"/>
            <a:ext cx="2592388" cy="863600"/>
          </a:xfrm>
          <a:prstGeom prst="wedgeRoundRectCallout">
            <a:avLst>
              <a:gd name="adj1" fmla="val -175843"/>
              <a:gd name="adj2" fmla="val -8454"/>
              <a:gd name="adj3" fmla="val 16667"/>
            </a:avLst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The new values</a:t>
            </a: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-- </a:t>
            </a:r>
            <a:r>
              <a:rPr lang="sv-SE" sz="2400" i="1">
                <a:solidFill>
                  <a:srgbClr val="000000"/>
                </a:solidFill>
                <a:cs typeface="Arial" charset="0"/>
              </a:rPr>
              <a:t>constructors</a:t>
            </a:r>
          </a:p>
        </p:txBody>
      </p:sp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5940425" y="4437063"/>
            <a:ext cx="2519363" cy="1655762"/>
          </a:xfrm>
          <a:prstGeom prst="wedgeRoundRectCallout">
            <a:avLst>
              <a:gd name="adj1" fmla="val -181444"/>
              <a:gd name="adj2" fmla="val 38593"/>
              <a:gd name="adj3" fmla="val 16667"/>
            </a:avLst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Types and constructors start with a capital letter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/>
              <a:t>Printing Values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4525963"/>
          </a:xfrm>
          <a:ln/>
        </p:spPr>
        <p:txBody>
          <a:bodyPr/>
          <a:lstStyle/>
          <a:p>
            <a:pPr marL="341313" indent="-339725">
              <a:buClrTx/>
              <a:buFontTx/>
              <a:buNone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sv-SE"/>
          </a:p>
          <a:p>
            <a:pPr marL="341313" indent="-339725">
              <a:buClrTx/>
              <a:buFontTx/>
              <a:buNone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sv-SE"/>
          </a:p>
          <a:p>
            <a:pPr marL="341313" indent="-339725">
              <a:buClrTx/>
              <a:buFontTx/>
              <a:buNone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sv-SE"/>
          </a:p>
          <a:p>
            <a:pPr marL="341313" indent="-339725">
              <a:buClrTx/>
              <a:buFontTx/>
              <a:buNone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sv-SE"/>
          </a:p>
          <a:p>
            <a:pPr marL="341313" indent="-339725">
              <a:buFont typeface="Arial" charset="0"/>
              <a:buChar char="•"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sv-SE" b="1"/>
              <a:t>Fix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68313" y="1628775"/>
            <a:ext cx="6696075" cy="2592388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Main&gt; Spades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ERROR - Cannot find "show" function for: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*** Expression : Spades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*** Of type    : Suit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2400">
              <a:solidFill>
                <a:srgbClr val="000000"/>
              </a:solidFill>
              <a:cs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Main&gt; :i show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show :: Show a =&gt; a -&gt; String  -- class member</a:t>
            </a:r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5795963" y="2636838"/>
            <a:ext cx="2879725" cy="936625"/>
          </a:xfrm>
          <a:prstGeom prst="wedgeRoundRectCallout">
            <a:avLst>
              <a:gd name="adj1" fmla="val -160199"/>
              <a:gd name="adj2" fmla="val 59153"/>
              <a:gd name="adj3" fmla="val 16667"/>
            </a:avLst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Needed to print values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539750" y="4797425"/>
            <a:ext cx="6696075" cy="865188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solidFill>
                  <a:srgbClr val="000000"/>
                </a:solidFill>
                <a:cs typeface="Arial" charset="0"/>
              </a:rPr>
              <a:t>data</a:t>
            </a:r>
            <a:r>
              <a:rPr lang="en-GB" sz="2400">
                <a:solidFill>
                  <a:srgbClr val="000000"/>
                </a:solidFill>
                <a:cs typeface="Arial" charset="0"/>
              </a:rPr>
              <a:t> Suit = Spades | Hearts | Diamonds | Clubs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    </a:t>
            </a:r>
            <a:r>
              <a:rPr lang="en-GB" sz="2400" b="1">
                <a:solidFill>
                  <a:srgbClr val="FF0000"/>
                </a:solidFill>
                <a:cs typeface="Arial" charset="0"/>
              </a:rPr>
              <a:t>deriving</a:t>
            </a:r>
            <a:r>
              <a:rPr lang="en-GB" sz="2400">
                <a:solidFill>
                  <a:srgbClr val="FF0000"/>
                </a:solidFill>
                <a:cs typeface="Arial" charset="0"/>
              </a:rPr>
              <a:t> Show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539750" y="5805488"/>
            <a:ext cx="6696075" cy="647700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Main&gt; Spades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Spades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/>
              <a:t>The Colours of Cards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9725" indent="-339725">
              <a:buFont typeface="Arial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sv-SE"/>
              <a:t>Each suit has a colour – </a:t>
            </a:r>
            <a:r>
              <a:rPr lang="sv-SE" i="1"/>
              <a:t>red</a:t>
            </a:r>
            <a:r>
              <a:rPr lang="sv-SE"/>
              <a:t> or </a:t>
            </a:r>
            <a:r>
              <a:rPr lang="sv-SE" i="1"/>
              <a:t>black</a:t>
            </a:r>
          </a:p>
          <a:p>
            <a:pPr marL="339725" indent="-339725">
              <a:buFont typeface="Arial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sv-SE"/>
              <a:t>Model colours by a type</a:t>
            </a:r>
          </a:p>
          <a:p>
            <a:pPr marL="339725" indent="-339725">
              <a:buClrTx/>
              <a:buFontTx/>
              <a:buNone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endParaRPr lang="sv-SE"/>
          </a:p>
          <a:p>
            <a:pPr marL="339725" indent="-339725">
              <a:buFont typeface="Arial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sv-SE"/>
              <a:t>Define functions by </a:t>
            </a:r>
            <a:r>
              <a:rPr lang="sv-SE" i="1"/>
              <a:t>pattern matching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5292725" y="2205038"/>
            <a:ext cx="3816350" cy="792162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solidFill>
                  <a:srgbClr val="000000"/>
                </a:solidFill>
                <a:cs typeface="Arial" charset="0"/>
              </a:rPr>
              <a:t>data</a:t>
            </a:r>
            <a:r>
              <a:rPr lang="en-GB" sz="2400">
                <a:solidFill>
                  <a:srgbClr val="000000"/>
                </a:solidFill>
                <a:cs typeface="Arial" charset="0"/>
              </a:rPr>
              <a:t> Colour = Black | Red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    </a:t>
            </a:r>
            <a:r>
              <a:rPr lang="en-GB" sz="2400" b="1">
                <a:solidFill>
                  <a:srgbClr val="000000"/>
                </a:solidFill>
                <a:cs typeface="Arial" charset="0"/>
              </a:rPr>
              <a:t>deriving</a:t>
            </a:r>
            <a:r>
              <a:rPr lang="en-GB" sz="2400">
                <a:solidFill>
                  <a:srgbClr val="000000"/>
                </a:solidFill>
                <a:cs typeface="Arial" charset="0"/>
              </a:rPr>
              <a:t> Show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684213" y="4005263"/>
            <a:ext cx="3527425" cy="1728787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colour :: Suit -&gt; Colour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colour Spades = Black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colour Hearts = Red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colour Diamonds = Red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colour Clubs = Black</a:t>
            </a:r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1258888" y="6165850"/>
            <a:ext cx="3673475" cy="647700"/>
          </a:xfrm>
          <a:prstGeom prst="wedgeRoundRectCallout">
            <a:avLst>
              <a:gd name="adj1" fmla="val -28477"/>
              <a:gd name="adj2" fmla="val -111273"/>
              <a:gd name="adj3" fmla="val 16667"/>
            </a:avLst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One equation per value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5291138" y="4005263"/>
            <a:ext cx="3097212" cy="792162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Main&gt; colour Hearts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Red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/>
              <a:t>The Ranks of Cards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9725" indent="-339725">
              <a:buFont typeface="Arial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sv-SE"/>
              <a:t>Cards have ranks: 2..10, J, Q, K, A</a:t>
            </a:r>
          </a:p>
          <a:p>
            <a:pPr marL="339725" indent="-339725">
              <a:buClrTx/>
              <a:buFontTx/>
              <a:buNone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endParaRPr lang="sv-SE"/>
          </a:p>
          <a:p>
            <a:pPr marL="339725" indent="-339725">
              <a:buFont typeface="Arial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sv-SE"/>
              <a:t>Model by a new type</a:t>
            </a:r>
          </a:p>
        </p:txBody>
      </p:sp>
      <p:sp>
        <p:nvSpPr>
          <p:cNvPr id="10243" name="AutoShape 3"/>
          <p:cNvSpPr>
            <a:spLocks/>
          </p:cNvSpPr>
          <p:nvPr/>
        </p:nvSpPr>
        <p:spPr bwMode="auto">
          <a:xfrm rot="5400000">
            <a:off x="4614862" y="1884363"/>
            <a:ext cx="360363" cy="865188"/>
          </a:xfrm>
          <a:prstGeom prst="rightBrace">
            <a:avLst>
              <a:gd name="adj1" fmla="val 20007"/>
              <a:gd name="adj2" fmla="val 50000"/>
            </a:avLst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5724525" y="2420938"/>
            <a:ext cx="2519363" cy="503237"/>
          </a:xfrm>
          <a:prstGeom prst="wedgeRoundRectCallout">
            <a:avLst>
              <a:gd name="adj1" fmla="val -87681"/>
              <a:gd name="adj2" fmla="val -37065"/>
              <a:gd name="adj3" fmla="val 16667"/>
            </a:avLst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Numeric ranks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971550" y="3429000"/>
            <a:ext cx="7848600" cy="936625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>
                <a:solidFill>
                  <a:srgbClr val="000000"/>
                </a:solidFill>
                <a:cs typeface="Arial" charset="0"/>
              </a:rPr>
              <a:t>data</a:t>
            </a:r>
            <a:r>
              <a:rPr lang="en-GB" sz="2400">
                <a:solidFill>
                  <a:srgbClr val="000000"/>
                </a:solidFill>
                <a:cs typeface="Arial" charset="0"/>
              </a:rPr>
              <a:t> Rank = Numeric Integer | Jack | Queen | King | Ace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    </a:t>
            </a:r>
            <a:r>
              <a:rPr lang="en-GB" sz="2400" b="1">
                <a:solidFill>
                  <a:srgbClr val="000000"/>
                </a:solidFill>
                <a:cs typeface="Arial" charset="0"/>
              </a:rPr>
              <a:t>deriving</a:t>
            </a:r>
            <a:r>
              <a:rPr lang="en-GB" sz="2400">
                <a:solidFill>
                  <a:srgbClr val="000000"/>
                </a:solidFill>
                <a:cs typeface="Arial" charset="0"/>
              </a:rPr>
              <a:t> Show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971550" y="4581525"/>
            <a:ext cx="7848600" cy="1727200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Main&gt; :i Numeric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Numeric :: Integer -&gt; Rank  -- data constructor 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Main&gt; Numeric 3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  <a:cs typeface="Arial" charset="0"/>
              </a:rPr>
              <a:t>Numeric 3</a:t>
            </a:r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>
            <a:off x="5148263" y="4221163"/>
            <a:ext cx="3311525" cy="863600"/>
          </a:xfrm>
          <a:prstGeom prst="wedgeRoundRectCallout">
            <a:avLst>
              <a:gd name="adj1" fmla="val -66588"/>
              <a:gd name="adj2" fmla="val -81250"/>
              <a:gd name="adj3" fmla="val 16667"/>
            </a:avLst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sz="2400">
                <a:solidFill>
                  <a:srgbClr val="000000"/>
                </a:solidFill>
                <a:cs typeface="Arial" charset="0"/>
              </a:rPr>
              <a:t>Numeric ranks </a:t>
            </a:r>
            <a:r>
              <a:rPr lang="sv-SE" sz="2400" i="1">
                <a:solidFill>
                  <a:srgbClr val="000000"/>
                </a:solidFill>
                <a:cs typeface="Arial" charset="0"/>
              </a:rPr>
              <a:t>contain</a:t>
            </a:r>
            <a:r>
              <a:rPr lang="sv-SE" sz="2400">
                <a:solidFill>
                  <a:srgbClr val="000000"/>
                </a:solidFill>
                <a:cs typeface="Arial" charset="0"/>
              </a:rPr>
              <a:t> an Integer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/>
              <a:t>Rank Beats Rank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931150" cy="4525963"/>
          </a:xfrm>
          <a:ln/>
        </p:spPr>
        <p:txBody>
          <a:bodyPr/>
          <a:lstStyle/>
          <a:p>
            <a:pPr marL="339725" indent="-339725">
              <a:spcBef>
                <a:spcPts val="700"/>
              </a:spcBef>
              <a:buFont typeface="Arial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sv-SE" sz="2800"/>
              <a:t>When does one rank beat another?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547813" y="2349500"/>
            <a:ext cx="1008062" cy="354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sv-SE" sz="3200">
                <a:cs typeface="Arial" charset="0"/>
              </a:rPr>
              <a:t>A</a:t>
            </a:r>
          </a:p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sv-SE" sz="3200">
                <a:cs typeface="Arial" charset="0"/>
              </a:rPr>
              <a:t>K</a:t>
            </a:r>
          </a:p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sv-SE" sz="3200">
                <a:cs typeface="Arial" charset="0"/>
              </a:rPr>
              <a:t>Q</a:t>
            </a:r>
          </a:p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sv-SE" sz="3200">
                <a:cs typeface="Arial" charset="0"/>
              </a:rPr>
              <a:t>J</a:t>
            </a:r>
          </a:p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sv-SE" sz="3200">
                <a:cs typeface="Arial" charset="0"/>
              </a:rPr>
              <a:t>m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627313" y="6089650"/>
            <a:ext cx="4679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>
              <a:spcBef>
                <a:spcPts val="2000"/>
              </a:spcBef>
              <a:buClrTx/>
              <a:buFontTx/>
              <a:buNone/>
            </a:pPr>
            <a:r>
              <a:rPr lang="sv-SE" sz="3200">
                <a:cs typeface="Arial" charset="0"/>
              </a:rPr>
              <a:t>n	J	Q	K	A</a:t>
            </a:r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2555875" y="2349500"/>
            <a:ext cx="1588" cy="35274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3419475" y="2349500"/>
            <a:ext cx="1588" cy="35274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4284663" y="2349500"/>
            <a:ext cx="1587" cy="35274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5148263" y="2349500"/>
            <a:ext cx="1587" cy="35274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6011863" y="2349500"/>
            <a:ext cx="1587" cy="35274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877050" y="2349500"/>
            <a:ext cx="1588" cy="35274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2555875" y="5876925"/>
            <a:ext cx="43211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2555875" y="5229225"/>
            <a:ext cx="43211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>
            <a:off x="2555875" y="4508500"/>
            <a:ext cx="43211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2555875" y="3789363"/>
            <a:ext cx="4321175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2555875" y="3068638"/>
            <a:ext cx="4321175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>
            <a:off x="2555875" y="2349500"/>
            <a:ext cx="43211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2506663" y="5219700"/>
            <a:ext cx="9842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sv-SE" sz="3200">
                <a:cs typeface="Arial" charset="0"/>
              </a:rPr>
              <a:t>m&gt;n</a:t>
            </a:r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2700338" y="2492375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2700338" y="3213100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2700338" y="3933825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2700338" y="4652963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3563938" y="2492375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1287" name="Rectangle 23"/>
          <p:cNvSpPr>
            <a:spLocks noChangeArrowheads="1"/>
          </p:cNvSpPr>
          <p:nvPr/>
        </p:nvSpPr>
        <p:spPr bwMode="auto">
          <a:xfrm>
            <a:off x="3563938" y="3213100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1288" name="Rectangle 24"/>
          <p:cNvSpPr>
            <a:spLocks noChangeArrowheads="1"/>
          </p:cNvSpPr>
          <p:nvPr/>
        </p:nvSpPr>
        <p:spPr bwMode="auto">
          <a:xfrm>
            <a:off x="3563938" y="3933825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1289" name="Rectangle 25"/>
          <p:cNvSpPr>
            <a:spLocks noChangeArrowheads="1"/>
          </p:cNvSpPr>
          <p:nvPr/>
        </p:nvSpPr>
        <p:spPr bwMode="auto">
          <a:xfrm>
            <a:off x="4427538" y="2492375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1290" name="Rectangle 26"/>
          <p:cNvSpPr>
            <a:spLocks noChangeArrowheads="1"/>
          </p:cNvSpPr>
          <p:nvPr/>
        </p:nvSpPr>
        <p:spPr bwMode="auto">
          <a:xfrm>
            <a:off x="4427538" y="3213100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1291" name="Rectangle 27"/>
          <p:cNvSpPr>
            <a:spLocks noChangeArrowheads="1"/>
          </p:cNvSpPr>
          <p:nvPr/>
        </p:nvSpPr>
        <p:spPr bwMode="auto">
          <a:xfrm>
            <a:off x="5291138" y="2492375"/>
            <a:ext cx="576262" cy="431800"/>
          </a:xfrm>
          <a:prstGeom prst="rect">
            <a:avLst/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1292" name="Rectangle 28"/>
          <p:cNvSpPr>
            <a:spLocks noChangeArrowheads="1"/>
          </p:cNvSpPr>
          <p:nvPr/>
        </p:nvSpPr>
        <p:spPr bwMode="auto">
          <a:xfrm>
            <a:off x="3563938" y="4652963"/>
            <a:ext cx="576262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1293" name="Rectangle 29"/>
          <p:cNvSpPr>
            <a:spLocks noChangeArrowheads="1"/>
          </p:cNvSpPr>
          <p:nvPr/>
        </p:nvSpPr>
        <p:spPr bwMode="auto">
          <a:xfrm>
            <a:off x="4427538" y="4652963"/>
            <a:ext cx="576262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1294" name="Rectangle 30"/>
          <p:cNvSpPr>
            <a:spLocks noChangeArrowheads="1"/>
          </p:cNvSpPr>
          <p:nvPr/>
        </p:nvSpPr>
        <p:spPr bwMode="auto">
          <a:xfrm>
            <a:off x="5292725" y="4652963"/>
            <a:ext cx="576263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1295" name="Rectangle 31"/>
          <p:cNvSpPr>
            <a:spLocks noChangeArrowheads="1"/>
          </p:cNvSpPr>
          <p:nvPr/>
        </p:nvSpPr>
        <p:spPr bwMode="auto">
          <a:xfrm>
            <a:off x="6156325" y="4652963"/>
            <a:ext cx="576263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1296" name="Rectangle 32"/>
          <p:cNvSpPr>
            <a:spLocks noChangeArrowheads="1"/>
          </p:cNvSpPr>
          <p:nvPr/>
        </p:nvSpPr>
        <p:spPr bwMode="auto">
          <a:xfrm>
            <a:off x="4427538" y="3933825"/>
            <a:ext cx="576262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1297" name="Rectangle 33"/>
          <p:cNvSpPr>
            <a:spLocks noChangeArrowheads="1"/>
          </p:cNvSpPr>
          <p:nvPr/>
        </p:nvSpPr>
        <p:spPr bwMode="auto">
          <a:xfrm>
            <a:off x="5291138" y="3213100"/>
            <a:ext cx="576262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1298" name="Rectangle 34"/>
          <p:cNvSpPr>
            <a:spLocks noChangeArrowheads="1"/>
          </p:cNvSpPr>
          <p:nvPr/>
        </p:nvSpPr>
        <p:spPr bwMode="auto">
          <a:xfrm>
            <a:off x="6156325" y="2492375"/>
            <a:ext cx="576263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1299" name="Rectangle 35"/>
          <p:cNvSpPr>
            <a:spLocks noChangeArrowheads="1"/>
          </p:cNvSpPr>
          <p:nvPr/>
        </p:nvSpPr>
        <p:spPr bwMode="auto">
          <a:xfrm>
            <a:off x="5291138" y="3933825"/>
            <a:ext cx="576262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1300" name="Rectangle 36"/>
          <p:cNvSpPr>
            <a:spLocks noChangeArrowheads="1"/>
          </p:cNvSpPr>
          <p:nvPr/>
        </p:nvSpPr>
        <p:spPr bwMode="auto">
          <a:xfrm>
            <a:off x="6156325" y="3933825"/>
            <a:ext cx="576263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1301" name="Rectangle 37"/>
          <p:cNvSpPr>
            <a:spLocks noChangeArrowheads="1"/>
          </p:cNvSpPr>
          <p:nvPr/>
        </p:nvSpPr>
        <p:spPr bwMode="auto">
          <a:xfrm>
            <a:off x="6156325" y="3213100"/>
            <a:ext cx="576263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1302" name="Rectangle 38"/>
          <p:cNvSpPr>
            <a:spLocks noChangeArrowheads="1"/>
          </p:cNvSpPr>
          <p:nvPr/>
        </p:nvSpPr>
        <p:spPr bwMode="auto">
          <a:xfrm>
            <a:off x="3563938" y="5373688"/>
            <a:ext cx="576262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1303" name="Rectangle 39"/>
          <p:cNvSpPr>
            <a:spLocks noChangeArrowheads="1"/>
          </p:cNvSpPr>
          <p:nvPr/>
        </p:nvSpPr>
        <p:spPr bwMode="auto">
          <a:xfrm>
            <a:off x="4427538" y="5373688"/>
            <a:ext cx="576262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1304" name="Rectangle 40"/>
          <p:cNvSpPr>
            <a:spLocks noChangeArrowheads="1"/>
          </p:cNvSpPr>
          <p:nvPr/>
        </p:nvSpPr>
        <p:spPr bwMode="auto">
          <a:xfrm>
            <a:off x="5291138" y="5373688"/>
            <a:ext cx="576262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1305" name="Rectangle 41"/>
          <p:cNvSpPr>
            <a:spLocks noChangeArrowheads="1"/>
          </p:cNvSpPr>
          <p:nvPr/>
        </p:nvSpPr>
        <p:spPr bwMode="auto">
          <a:xfrm>
            <a:off x="6156325" y="5373688"/>
            <a:ext cx="576263" cy="4318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Anpassa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1FFEF"/>
      </a:accent1>
      <a:accent2>
        <a:srgbClr val="009972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tema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1395</Words>
  <Application>Microsoft Office PowerPoint</Application>
  <PresentationFormat>Bildspel på skärmen (4:3)</PresentationFormat>
  <Paragraphs>376</Paragraphs>
  <Slides>36</Slides>
  <Notes>33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36</vt:i4>
      </vt:variant>
    </vt:vector>
  </HeadingPairs>
  <TitlesOfParts>
    <vt:vector size="37" baseType="lpstr">
      <vt:lpstr>Office-tema</vt:lpstr>
      <vt:lpstr>Modelling &amp; Datatypes</vt:lpstr>
      <vt:lpstr>Software</vt:lpstr>
      <vt:lpstr>Modelling Data</vt:lpstr>
      <vt:lpstr>Modelling a Card Game</vt:lpstr>
      <vt:lpstr>Investigating the new type</vt:lpstr>
      <vt:lpstr>Printing Values</vt:lpstr>
      <vt:lpstr>The Colours of Cards</vt:lpstr>
      <vt:lpstr>The Ranks of Cards</vt:lpstr>
      <vt:lpstr>Rank Beats Rank</vt:lpstr>
      <vt:lpstr>Rank Beats Rank</vt:lpstr>
      <vt:lpstr>Rank Beats Rank</vt:lpstr>
      <vt:lpstr>Rank Beats Rank</vt:lpstr>
      <vt:lpstr>Rank Beats Rank</vt:lpstr>
      <vt:lpstr>Rank Beats Rank</vt:lpstr>
      <vt:lpstr>Rank Beats Rank</vt:lpstr>
      <vt:lpstr>Rank Beats Rank</vt:lpstr>
      <vt:lpstr>Rank Beats Rank</vt:lpstr>
      <vt:lpstr>Rank Beats Rank</vt:lpstr>
      <vt:lpstr>Rank Beats Rank</vt:lpstr>
      <vt:lpstr>Rank Beats Rank</vt:lpstr>
      <vt:lpstr>Rank Beats Rank</vt:lpstr>
      <vt:lpstr>Examples</vt:lpstr>
      <vt:lpstr>Testing</vt:lpstr>
      <vt:lpstr>Correcting the Property</vt:lpstr>
      <vt:lpstr>Modelling a Card</vt:lpstr>
      <vt:lpstr>A Useful Abbreviation</vt:lpstr>
      <vt:lpstr>When does one card beat another?</vt:lpstr>
      <vt:lpstr>When does one card beat another?</vt:lpstr>
      <vt:lpstr>Intermezzo: Figures</vt:lpstr>
      <vt:lpstr>Intermezzo: Figures</vt:lpstr>
      <vt:lpstr>Intermezzo: Figures</vt:lpstr>
      <vt:lpstr>Modelling a Hand of Cards</vt:lpstr>
      <vt:lpstr>Modelling a Hand of Cards</vt:lpstr>
      <vt:lpstr>When can a hand beat a card?</vt:lpstr>
      <vt:lpstr>Let’s automate choosing a card…</vt:lpstr>
      <vt:lpstr>What Did We Learn?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Modelling &amp; Datatypes</dc:title>
  <dc:creator>Koen Claessen</dc:creator>
  <cp:lastModifiedBy>John Hughes</cp:lastModifiedBy>
  <cp:revision>8</cp:revision>
  <cp:lastPrinted>1601-01-01T00:00:00Z</cp:lastPrinted>
  <dcterms:created xsi:type="dcterms:W3CDTF">2007-09-07T06:50:15Z</dcterms:created>
  <dcterms:modified xsi:type="dcterms:W3CDTF">2013-09-06T07:20:44Z</dcterms:modified>
</cp:coreProperties>
</file>