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docs.oracle.com/javase/8/docs/api/java/lang/Exception.html" TargetMode="Externa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docs.oracle.com/javase/8/docs/api/java/lang/Exception.html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hyperlink" Target="http://www.cse.chalmers.se/edu/course/TDA545/2014-om-tenta-1.pdf" TargetMode="Externa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433868" y="7516545"/>
            <a:ext cx="597645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Magnus Myréen</a:t>
            </a: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500">
                <a:latin typeface="Gill Sans"/>
                <a:ea typeface="Gill Sans"/>
                <a:cs typeface="Gill Sans"/>
                <a:sym typeface="Gill Sans"/>
              </a:rPr>
              <a:t>Chalmers, läsperiod 1, 2015-2016</a:t>
            </a:r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397000" y="495300"/>
            <a:ext cx="11515536" cy="528212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 algn="l">
              <a:defRPr sz="1800"/>
            </a:pP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6400">
                <a:latin typeface="Gill Sans Light"/>
                <a:ea typeface="Gill Sans Light"/>
                <a:cs typeface="Gill Sans Light"/>
                <a:sym typeface="Gill Sans Light"/>
              </a:rPr>
              <a:t>Föreläsning 15: </a:t>
            </a:r>
            <a:endParaRPr sz="6400">
              <a:latin typeface="Gill Sans Light"/>
              <a:ea typeface="Gill Sans Light"/>
              <a:cs typeface="Gill Sans Light"/>
              <a:sym typeface="Gill Sans Light"/>
            </a:endParaRPr>
          </a:p>
          <a:p>
            <a:pPr lvl="0" algn="l">
              <a:defRPr sz="1800"/>
            </a:pPr>
            <a:r>
              <a:rPr sz="5800">
                <a:latin typeface="Gill Sans SemiBold"/>
                <a:ea typeface="Gill Sans SemiBold"/>
                <a:cs typeface="Gill Sans SemiBold"/>
                <a:sym typeface="Gill Sans SemiBold"/>
              </a:rPr>
              <a:t>Exceptions &amp; lite swing, gränssnitt</a:t>
            </a:r>
          </a:p>
        </p:txBody>
      </p:sp>
      <p:sp>
        <p:nvSpPr>
          <p:cNvPr id="40" name="Shape 40"/>
          <p:cNvSpPr/>
          <p:nvPr/>
        </p:nvSpPr>
        <p:spPr>
          <a:xfrm>
            <a:off x="1427311" y="810815"/>
            <a:ext cx="9074002" cy="127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000">
                <a:latin typeface="Gill Sans"/>
                <a:ea typeface="Gill Sans"/>
                <a:cs typeface="Gill Sans"/>
                <a:sym typeface="Gill Sans"/>
              </a:rPr>
              <a:t>TDA 545: </a:t>
            </a:r>
            <a:r>
              <a:rPr sz="4000">
                <a:latin typeface="Gill Sans Light"/>
                <a:ea typeface="Gill Sans Light"/>
                <a:cs typeface="Gill Sans Light"/>
                <a:sym typeface="Gill Sans Light"/>
              </a:rPr>
              <a:t>Objektorienterad programmering</a:t>
            </a:r>
            <a:endParaRPr sz="4000"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63500" y="-8467"/>
            <a:ext cx="6862103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Syntax</a:t>
            </a:r>
          </a:p>
        </p:txBody>
      </p:sp>
      <p:grpSp>
        <p:nvGrpSpPr>
          <p:cNvPr id="94" name="Group 94"/>
          <p:cNvGrpSpPr/>
          <p:nvPr/>
        </p:nvGrpSpPr>
        <p:grpSpPr>
          <a:xfrm>
            <a:off x="6159500" y="-8467"/>
            <a:ext cx="6862103" cy="8856987"/>
            <a:chOff x="0" y="0"/>
            <a:chExt cx="6862102" cy="8856986"/>
          </a:xfrm>
        </p:grpSpPr>
        <p:pic>
          <p:nvPicPr>
            <p:cNvPr id="92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60213" y="2030453"/>
              <a:ext cx="5135748" cy="68265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" name="Shape 93"/>
            <p:cNvSpPr/>
            <p:nvPr/>
          </p:nvSpPr>
          <p:spPr>
            <a:xfrm>
              <a:off x="0" y="0"/>
              <a:ext cx="6862103" cy="2159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5500"/>
                <a:t>Semantik</a:t>
              </a:r>
            </a:p>
          </p:txBody>
        </p:sp>
      </p:grpSp>
      <p:sp>
        <p:nvSpPr>
          <p:cNvPr id="95" name="Shape 95"/>
          <p:cNvSpPr/>
          <p:nvPr/>
        </p:nvSpPr>
        <p:spPr>
          <a:xfrm>
            <a:off x="1156868" y="2620623"/>
            <a:ext cx="8157056" cy="64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i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exception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1085310" y="1931488"/>
            <a:ext cx="575735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3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300"/>
              <a:t>Kastar en exception:</a:t>
            </a:r>
          </a:p>
        </p:txBody>
      </p:sp>
      <p:grpSp>
        <p:nvGrpSpPr>
          <p:cNvPr id="99" name="Group 99"/>
          <p:cNvGrpSpPr/>
          <p:nvPr/>
        </p:nvGrpSpPr>
        <p:grpSpPr>
          <a:xfrm>
            <a:off x="1085310" y="3455489"/>
            <a:ext cx="5757354" cy="6297227"/>
            <a:chOff x="0" y="0"/>
            <a:chExt cx="5757352" cy="6297226"/>
          </a:xfrm>
        </p:grpSpPr>
        <p:sp>
          <p:nvSpPr>
            <p:cNvPr id="97" name="Shape 97"/>
            <p:cNvSpPr/>
            <p:nvPr/>
          </p:nvSpPr>
          <p:spPr>
            <a:xfrm>
              <a:off x="0" y="0"/>
              <a:ext cx="5757353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3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/>
              </a:pPr>
              <a:r>
                <a:rPr sz="2300"/>
                <a:t>Man fångar exceptions med:</a:t>
              </a:r>
            </a:p>
          </p:txBody>
        </p:sp>
        <p:sp>
          <p:nvSpPr>
            <p:cNvPr id="98" name="Shape 98"/>
            <p:cNvSpPr/>
            <p:nvPr/>
          </p:nvSpPr>
          <p:spPr>
            <a:xfrm>
              <a:off x="71557" y="689135"/>
              <a:ext cx="5496803" cy="56080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try {</a:t>
              </a: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    </a:t>
              </a:r>
              <a:r>
                <a:rPr i="1" sz="20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kod som kanske kastar exception</a:t>
              </a: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} catch (MyExceptionClass1 name) {</a:t>
              </a: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i="1" sz="20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  kod som reagerar till exception</a:t>
              </a:r>
              <a:endParaRPr i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i="1" sz="20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  som kom i </a:t>
              </a: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namn</a:t>
              </a:r>
              <a:r>
                <a:rPr i="1" sz="20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variabeln.</a:t>
              </a:r>
              <a:endParaRPr i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} catch (MyExceptionClass2 name) {</a:t>
              </a:r>
              <a:endParaRPr b="1" sz="20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	...</a:t>
              </a: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} finally {</a:t>
              </a: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    </a:t>
              </a:r>
              <a:r>
                <a:rPr i="1" sz="20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kod som alltid körs</a:t>
              </a:r>
              <a:endParaRPr i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}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" grpId="2"/>
      <p:bldP build="whole" bldLvl="1" animBg="1" rev="0" advAuto="0" spid="9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63500" y="-8467"/>
            <a:ext cx="6862103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Syntax</a:t>
            </a:r>
          </a:p>
        </p:txBody>
      </p:sp>
      <p:sp>
        <p:nvSpPr>
          <p:cNvPr id="102" name="Shape 102"/>
          <p:cNvSpPr/>
          <p:nvPr/>
        </p:nvSpPr>
        <p:spPr>
          <a:xfrm>
            <a:off x="1156868" y="2620623"/>
            <a:ext cx="8157056" cy="64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i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exception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085310" y="1931488"/>
            <a:ext cx="575735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3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2300"/>
              <a:t>Kastar en exception:</a:t>
            </a:r>
          </a:p>
        </p:txBody>
      </p:sp>
      <p:grpSp>
        <p:nvGrpSpPr>
          <p:cNvPr id="106" name="Group 106"/>
          <p:cNvGrpSpPr/>
          <p:nvPr/>
        </p:nvGrpSpPr>
        <p:grpSpPr>
          <a:xfrm>
            <a:off x="1085310" y="3455489"/>
            <a:ext cx="5757354" cy="6297227"/>
            <a:chOff x="0" y="0"/>
            <a:chExt cx="5757352" cy="6297226"/>
          </a:xfrm>
        </p:grpSpPr>
        <p:sp>
          <p:nvSpPr>
            <p:cNvPr id="104" name="Shape 104"/>
            <p:cNvSpPr/>
            <p:nvPr/>
          </p:nvSpPr>
          <p:spPr>
            <a:xfrm>
              <a:off x="0" y="0"/>
              <a:ext cx="5757353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3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/>
              </a:pPr>
              <a:r>
                <a:rPr sz="2300"/>
                <a:t>Man fångar exceptions med:</a:t>
              </a:r>
            </a:p>
          </p:txBody>
        </p:sp>
        <p:sp>
          <p:nvSpPr>
            <p:cNvPr id="105" name="Shape 105"/>
            <p:cNvSpPr/>
            <p:nvPr/>
          </p:nvSpPr>
          <p:spPr>
            <a:xfrm>
              <a:off x="71557" y="689135"/>
              <a:ext cx="5496803" cy="56080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try {</a:t>
              </a: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    </a:t>
              </a:r>
              <a:r>
                <a:rPr i="1" sz="20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kod som kanske kastar exception</a:t>
              </a: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} catch (MyExceptionClass1 name) {</a:t>
              </a: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i="1" sz="20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  kod som reagerar till exception</a:t>
              </a:r>
              <a:endParaRPr i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i="1" sz="20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   som kom i </a:t>
              </a: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namn</a:t>
              </a:r>
              <a:r>
                <a:rPr i="1" sz="20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 variabeln.</a:t>
              </a:r>
              <a:endParaRPr i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} catch (MyExceptionClass2 name) {</a:t>
              </a:r>
              <a:endParaRPr b="1" sz="20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	...</a:t>
              </a: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} finally {</a:t>
              </a: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    </a:t>
              </a:r>
              <a:r>
                <a:rPr i="1" sz="20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kod som alltid körs</a:t>
              </a:r>
              <a:endParaRPr i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}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07" name="Shape 107"/>
          <p:cNvSpPr/>
          <p:nvPr/>
        </p:nvSpPr>
        <p:spPr>
          <a:xfrm>
            <a:off x="4166551" y="4024831"/>
            <a:ext cx="8156973" cy="1268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616" y="0"/>
                </a:moveTo>
                <a:cubicBezTo>
                  <a:pt x="7535" y="0"/>
                  <a:pt x="7468" y="428"/>
                  <a:pt x="7468" y="953"/>
                </a:cubicBezTo>
                <a:lnTo>
                  <a:pt x="7468" y="14265"/>
                </a:lnTo>
                <a:lnTo>
                  <a:pt x="0" y="21600"/>
                </a:lnTo>
                <a:lnTo>
                  <a:pt x="8599" y="16604"/>
                </a:lnTo>
                <a:lnTo>
                  <a:pt x="21452" y="16604"/>
                </a:lnTo>
                <a:cubicBezTo>
                  <a:pt x="21533" y="16604"/>
                  <a:pt x="21600" y="16176"/>
                  <a:pt x="21600" y="15651"/>
                </a:cubicBezTo>
                <a:lnTo>
                  <a:pt x="21600" y="953"/>
                </a:lnTo>
                <a:cubicBezTo>
                  <a:pt x="21600" y="428"/>
                  <a:pt x="21533" y="0"/>
                  <a:pt x="21452" y="0"/>
                </a:cubicBezTo>
                <a:lnTo>
                  <a:pt x="7616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Fångar exceptions av typen/klassen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MyExceptionClass1</a:t>
            </a:r>
          </a:p>
        </p:txBody>
      </p:sp>
      <p:sp>
        <p:nvSpPr>
          <p:cNvPr id="108" name="Shape 108"/>
          <p:cNvSpPr/>
          <p:nvPr/>
        </p:nvSpPr>
        <p:spPr>
          <a:xfrm>
            <a:off x="4596896" y="7377631"/>
            <a:ext cx="7709695" cy="1491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805" y="0"/>
                </a:moveTo>
                <a:cubicBezTo>
                  <a:pt x="6718" y="0"/>
                  <a:pt x="6648" y="364"/>
                  <a:pt x="6648" y="810"/>
                </a:cubicBezTo>
                <a:lnTo>
                  <a:pt x="6648" y="18094"/>
                </a:lnTo>
                <a:lnTo>
                  <a:pt x="0" y="19358"/>
                </a:lnTo>
                <a:lnTo>
                  <a:pt x="6648" y="20623"/>
                </a:lnTo>
                <a:lnTo>
                  <a:pt x="6648" y="20790"/>
                </a:lnTo>
                <a:cubicBezTo>
                  <a:pt x="6648" y="21236"/>
                  <a:pt x="6718" y="21600"/>
                  <a:pt x="6805" y="21600"/>
                </a:cubicBezTo>
                <a:lnTo>
                  <a:pt x="21443" y="21600"/>
                </a:lnTo>
                <a:cubicBezTo>
                  <a:pt x="21530" y="21600"/>
                  <a:pt x="21600" y="21236"/>
                  <a:pt x="21600" y="20790"/>
                </a:cubicBezTo>
                <a:lnTo>
                  <a:pt x="21600" y="810"/>
                </a:lnTo>
                <a:cubicBezTo>
                  <a:pt x="21600" y="364"/>
                  <a:pt x="21530" y="0"/>
                  <a:pt x="21443" y="0"/>
                </a:cubicBezTo>
                <a:lnTo>
                  <a:pt x="6805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Kod som alltid utförs oavsett om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ett fel inträffade eller ej. Vanligen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 för att “städa upp” tex stänga filer.</a:t>
            </a:r>
          </a:p>
        </p:txBody>
      </p:sp>
      <p:sp>
        <p:nvSpPr>
          <p:cNvPr id="109" name="Shape 109"/>
          <p:cNvSpPr/>
          <p:nvPr/>
        </p:nvSpPr>
        <p:spPr>
          <a:xfrm>
            <a:off x="2250439" y="6536983"/>
            <a:ext cx="8156973" cy="1387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690" y="0"/>
                </a:moveTo>
                <a:cubicBezTo>
                  <a:pt x="12608" y="0"/>
                  <a:pt x="12542" y="391"/>
                  <a:pt x="12542" y="871"/>
                </a:cubicBezTo>
                <a:lnTo>
                  <a:pt x="12542" y="7577"/>
                </a:lnTo>
                <a:lnTo>
                  <a:pt x="0" y="21600"/>
                </a:lnTo>
                <a:lnTo>
                  <a:pt x="13270" y="9678"/>
                </a:lnTo>
                <a:lnTo>
                  <a:pt x="21452" y="9678"/>
                </a:lnTo>
                <a:cubicBezTo>
                  <a:pt x="21533" y="9678"/>
                  <a:pt x="21600" y="9293"/>
                  <a:pt x="21600" y="8813"/>
                </a:cubicBezTo>
                <a:lnTo>
                  <a:pt x="21600" y="871"/>
                </a:lnTo>
                <a:cubicBezTo>
                  <a:pt x="21600" y="391"/>
                  <a:pt x="21533" y="0"/>
                  <a:pt x="21452" y="0"/>
                </a:cubicBezTo>
                <a:lnTo>
                  <a:pt x="1269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Behöver inte finnas.</a:t>
            </a:r>
          </a:p>
        </p:txBody>
      </p:sp>
      <p:sp>
        <p:nvSpPr>
          <p:cNvPr id="110" name="Shape 110"/>
          <p:cNvSpPr/>
          <p:nvPr/>
        </p:nvSpPr>
        <p:spPr>
          <a:xfrm>
            <a:off x="4833301" y="5294831"/>
            <a:ext cx="7490223" cy="1493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71" y="0"/>
                </a:moveTo>
                <a:cubicBezTo>
                  <a:pt x="6282" y="0"/>
                  <a:pt x="6210" y="363"/>
                  <a:pt x="6210" y="810"/>
                </a:cubicBezTo>
                <a:lnTo>
                  <a:pt x="6210" y="12184"/>
                </a:lnTo>
                <a:lnTo>
                  <a:pt x="0" y="21600"/>
                </a:lnTo>
                <a:lnTo>
                  <a:pt x="6843" y="14101"/>
                </a:lnTo>
                <a:lnTo>
                  <a:pt x="21439" y="14101"/>
                </a:lnTo>
                <a:cubicBezTo>
                  <a:pt x="21528" y="14101"/>
                  <a:pt x="21600" y="13738"/>
                  <a:pt x="21600" y="13292"/>
                </a:cubicBezTo>
                <a:lnTo>
                  <a:pt x="21600" y="810"/>
                </a:lnTo>
                <a:cubicBezTo>
                  <a:pt x="21600" y="363"/>
                  <a:pt x="21528" y="0"/>
                  <a:pt x="21439" y="0"/>
                </a:cubicBezTo>
                <a:lnTo>
                  <a:pt x="6371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Om exception inte fångades så kollar vi om det är en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MyExceptionClass2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" grpId="1"/>
      <p:bldP build="whole" bldLvl="1" animBg="1" rev="0" advAuto="0" spid="109" grpId="3"/>
      <p:bldP build="whole" bldLvl="1" animBg="1" rev="0" advAuto="0" spid="108" grpId="4"/>
      <p:bldP build="whole" bldLvl="1" animBg="1" rev="0" advAuto="0" spid="11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Varför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 exceptions?</a:t>
            </a:r>
          </a:p>
        </p:txBody>
      </p:sp>
      <p:sp>
        <p:nvSpPr>
          <p:cNvPr id="113" name="Shape 113"/>
          <p:cNvSpPr/>
          <p:nvPr/>
        </p:nvSpPr>
        <p:spPr>
          <a:xfrm>
            <a:off x="1567910" y="2354822"/>
            <a:ext cx="680060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Separerar felhantering från “vanlig” kod. </a:t>
            </a:r>
          </a:p>
        </p:txBody>
      </p:sp>
      <p:sp>
        <p:nvSpPr>
          <p:cNvPr id="114" name="Shape 114"/>
          <p:cNvSpPr/>
          <p:nvPr/>
        </p:nvSpPr>
        <p:spPr>
          <a:xfrm>
            <a:off x="1948910" y="3104122"/>
            <a:ext cx="6693648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Man programmerar först som om felen inte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inträffade, sen tar man hand om felen. </a:t>
            </a:r>
          </a:p>
        </p:txBody>
      </p:sp>
      <p:grpSp>
        <p:nvGrpSpPr>
          <p:cNvPr id="117" name="Group 117"/>
          <p:cNvGrpSpPr/>
          <p:nvPr/>
        </p:nvGrpSpPr>
        <p:grpSpPr>
          <a:xfrm>
            <a:off x="1567910" y="4513822"/>
            <a:ext cx="10019394" cy="1244601"/>
            <a:chOff x="0" y="0"/>
            <a:chExt cx="10019393" cy="1244600"/>
          </a:xfrm>
        </p:grpSpPr>
        <p:sp>
          <p:nvSpPr>
            <p:cNvPr id="115" name="Shape 115"/>
            <p:cNvSpPr/>
            <p:nvPr/>
          </p:nvSpPr>
          <p:spPr>
            <a:xfrm>
              <a:off x="0" y="0"/>
              <a:ext cx="6800605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Enkel felpropagering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381000" y="736600"/>
              <a:ext cx="9638394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… tackvare propagering till närmsta felhanterare. Ibland långsamt.</a:t>
              </a:r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1567910" y="6291822"/>
            <a:ext cx="8630530" cy="1244601"/>
            <a:chOff x="0" y="0"/>
            <a:chExt cx="8630529" cy="1244600"/>
          </a:xfrm>
        </p:grpSpPr>
        <p:sp>
          <p:nvSpPr>
            <p:cNvPr id="118" name="Shape 118"/>
            <p:cNvSpPr/>
            <p:nvPr/>
          </p:nvSpPr>
          <p:spPr>
            <a:xfrm>
              <a:off x="0" y="0"/>
              <a:ext cx="6800605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solidFill>
                    <a:srgbClr val="00882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00882B"/>
                  </a:solidFill>
                </a:rPr>
                <a:t>Ger gruppering av feltyper</a:t>
              </a:r>
            </a:p>
          </p:txBody>
        </p:sp>
        <p:sp>
          <p:nvSpPr>
            <p:cNvPr id="119" name="Shape 119"/>
            <p:cNvSpPr/>
            <p:nvPr/>
          </p:nvSpPr>
          <p:spPr>
            <a:xfrm>
              <a:off x="393700" y="736600"/>
              <a:ext cx="8236830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Fel är ju objekt som tillhör klasser, </a:t>
              </a:r>
              <a:r>
                <a:rPr sz="2800">
                  <a:solidFill>
                    <a:srgbClr val="C82506"/>
                  </a:solidFill>
                  <a:latin typeface="Gill Sans"/>
                  <a:ea typeface="Gill Sans"/>
                  <a:cs typeface="Gill Sans"/>
                  <a:sym typeface="Gill Sans"/>
                </a:rPr>
                <a:t>arv!</a:t>
              </a:r>
            </a:p>
          </p:txBody>
        </p:sp>
      </p:grp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1"/>
      <p:bldP build="whole" bldLvl="1" animBg="1" rev="0" advAuto="0" spid="12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Terminologi för exceptions</a:t>
            </a:r>
          </a:p>
        </p:txBody>
      </p:sp>
      <p:grpSp>
        <p:nvGrpSpPr>
          <p:cNvPr id="126" name="Group 126"/>
          <p:cNvGrpSpPr/>
          <p:nvPr/>
        </p:nvGrpSpPr>
        <p:grpSpPr>
          <a:xfrm>
            <a:off x="1440910" y="2989822"/>
            <a:ext cx="6079087" cy="1841501"/>
            <a:chOff x="0" y="0"/>
            <a:chExt cx="6079085" cy="1841500"/>
          </a:xfrm>
        </p:grpSpPr>
        <p:sp>
          <p:nvSpPr>
            <p:cNvPr id="123" name="Shape 123"/>
            <p:cNvSpPr/>
            <p:nvPr/>
          </p:nvSpPr>
          <p:spPr>
            <a:xfrm>
              <a:off x="0" y="0"/>
              <a:ext cx="5757353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Exceptions kan vara: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321733" y="685800"/>
              <a:ext cx="5757353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365C0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fördefinierade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(finns i Javas API), eller</a:t>
              </a:r>
            </a:p>
          </p:txBody>
        </p:sp>
        <p:sp>
          <p:nvSpPr>
            <p:cNvPr id="125" name="Shape 125"/>
            <p:cNvSpPr/>
            <p:nvPr/>
          </p:nvSpPr>
          <p:spPr>
            <a:xfrm>
              <a:off x="321733" y="1320800"/>
              <a:ext cx="5757353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00882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egendefinierade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(du får skriva själv)</a:t>
              </a:r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1440910" y="5656822"/>
            <a:ext cx="9297413" cy="1841501"/>
            <a:chOff x="0" y="0"/>
            <a:chExt cx="9297411" cy="1841500"/>
          </a:xfrm>
        </p:grpSpPr>
        <p:sp>
          <p:nvSpPr>
            <p:cNvPr id="127" name="Shape 127"/>
            <p:cNvSpPr/>
            <p:nvPr/>
          </p:nvSpPr>
          <p:spPr>
            <a:xfrm>
              <a:off x="0" y="0"/>
              <a:ext cx="5757353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sz="2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>
                <a:defRPr sz="1800"/>
              </a:pPr>
              <a:r>
                <a:rPr sz="2800"/>
                <a:t>Exceptions kan vara: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321733" y="685800"/>
              <a:ext cx="8975679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F39019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checked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(måste hanteras eller nämnas i signaturen), eller</a:t>
              </a:r>
            </a:p>
          </p:txBody>
        </p:sp>
        <p:sp>
          <p:nvSpPr>
            <p:cNvPr id="129" name="Shape 129"/>
            <p:cNvSpPr/>
            <p:nvPr/>
          </p:nvSpPr>
          <p:spPr>
            <a:xfrm>
              <a:off x="321733" y="1320800"/>
              <a:ext cx="5757353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C82506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unchecked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(kan ignoreras)</a:t>
              </a:r>
            </a:p>
          </p:txBody>
        </p:sp>
      </p:grpSp>
      <p:sp>
        <p:nvSpPr>
          <p:cNvPr id="131" name="Shape 131"/>
          <p:cNvSpPr/>
          <p:nvPr/>
        </p:nvSpPr>
        <p:spPr>
          <a:xfrm>
            <a:off x="9687444" y="8501622"/>
            <a:ext cx="315702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5358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53585F"/>
                </a:solidFill>
              </a:rPr>
              <a:t>Exempel strax….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1"/>
      <p:bldP build="whole" bldLvl="1" animBg="1" rev="0" advAuto="0" spid="130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Gruppering av exceptions</a:t>
            </a:r>
          </a:p>
        </p:txBody>
      </p:sp>
      <p:pic>
        <p:nvPicPr>
          <p:cNvPr id="13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1976" y="4753972"/>
            <a:ext cx="7260848" cy="477532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3591612" y="1658398"/>
            <a:ext cx="8448676" cy="3134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" y="0"/>
                </a:moveTo>
                <a:cubicBezTo>
                  <a:pt x="64" y="0"/>
                  <a:pt x="0" y="173"/>
                  <a:pt x="0" y="386"/>
                </a:cubicBezTo>
                <a:lnTo>
                  <a:pt x="0" y="6330"/>
                </a:lnTo>
                <a:cubicBezTo>
                  <a:pt x="0" y="6543"/>
                  <a:pt x="64" y="6716"/>
                  <a:pt x="143" y="6716"/>
                </a:cubicBezTo>
                <a:lnTo>
                  <a:pt x="12714" y="6716"/>
                </a:lnTo>
                <a:lnTo>
                  <a:pt x="12938" y="21600"/>
                </a:lnTo>
                <a:lnTo>
                  <a:pt x="13161" y="6716"/>
                </a:lnTo>
                <a:lnTo>
                  <a:pt x="21458" y="6716"/>
                </a:lnTo>
                <a:cubicBezTo>
                  <a:pt x="21537" y="6716"/>
                  <a:pt x="21600" y="6543"/>
                  <a:pt x="21600" y="6330"/>
                </a:cubicBezTo>
                <a:lnTo>
                  <a:pt x="21600" y="386"/>
                </a:lnTo>
                <a:cubicBezTo>
                  <a:pt x="21600" y="173"/>
                  <a:pt x="21537" y="0"/>
                  <a:pt x="21458" y="0"/>
                </a:cubicBezTo>
                <a:lnTo>
                  <a:pt x="143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En exceptionell händelse beskrivs med hjälp av ett objekt som tillhör någon subklass till standardklassen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Throwable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</p:txBody>
      </p:sp>
      <p:sp>
        <p:nvSpPr>
          <p:cNvPr id="136" name="Shape 136"/>
          <p:cNvSpPr/>
          <p:nvPr/>
        </p:nvSpPr>
        <p:spPr>
          <a:xfrm>
            <a:off x="467412" y="4370000"/>
            <a:ext cx="5648723" cy="3057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4" y="0"/>
                </a:moveTo>
                <a:cubicBezTo>
                  <a:pt x="96" y="0"/>
                  <a:pt x="0" y="177"/>
                  <a:pt x="0" y="395"/>
                </a:cubicBezTo>
                <a:lnTo>
                  <a:pt x="0" y="21207"/>
                </a:lnTo>
                <a:cubicBezTo>
                  <a:pt x="0" y="21425"/>
                  <a:pt x="96" y="21600"/>
                  <a:pt x="214" y="21600"/>
                </a:cubicBezTo>
                <a:lnTo>
                  <a:pt x="19047" y="21600"/>
                </a:lnTo>
                <a:cubicBezTo>
                  <a:pt x="19165" y="21600"/>
                  <a:pt x="19261" y="21425"/>
                  <a:pt x="19261" y="21207"/>
                </a:cubicBezTo>
                <a:lnTo>
                  <a:pt x="19261" y="10761"/>
                </a:lnTo>
                <a:lnTo>
                  <a:pt x="21600" y="10147"/>
                </a:lnTo>
                <a:lnTo>
                  <a:pt x="19261" y="9530"/>
                </a:lnTo>
                <a:lnTo>
                  <a:pt x="19261" y="395"/>
                </a:lnTo>
                <a:cubicBezTo>
                  <a:pt x="19261" y="177"/>
                  <a:pt x="19165" y="0"/>
                  <a:pt x="19047" y="0"/>
                </a:cubicBezTo>
                <a:lnTo>
                  <a:pt x="214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Klassen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Error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används av Java interpretatorn för att signalera allvarliga interna systemfel t.ex. länkningsfel och att minnet tagit slut. Vanligtvis finns inte mycket att göra åt denna typ av fel. </a:t>
            </a:r>
            <a:r>
              <a:rPr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Vi kommer inte att behandla denna typ av fel.</a:t>
            </a:r>
          </a:p>
        </p:txBody>
      </p:sp>
      <p:sp>
        <p:nvSpPr>
          <p:cNvPr id="137" name="Shape 137"/>
          <p:cNvSpPr/>
          <p:nvPr/>
        </p:nvSpPr>
        <p:spPr>
          <a:xfrm>
            <a:off x="461723" y="2788698"/>
            <a:ext cx="11578829" cy="2472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" y="0"/>
                </a:moveTo>
                <a:cubicBezTo>
                  <a:pt x="47" y="0"/>
                  <a:pt x="0" y="219"/>
                  <a:pt x="0" y="489"/>
                </a:cubicBezTo>
                <a:lnTo>
                  <a:pt x="0" y="11932"/>
                </a:lnTo>
                <a:cubicBezTo>
                  <a:pt x="0" y="12202"/>
                  <a:pt x="47" y="12421"/>
                  <a:pt x="104" y="12421"/>
                </a:cubicBezTo>
                <a:lnTo>
                  <a:pt x="19174" y="12421"/>
                </a:lnTo>
                <a:lnTo>
                  <a:pt x="19337" y="21600"/>
                </a:lnTo>
                <a:lnTo>
                  <a:pt x="19499" y="12421"/>
                </a:lnTo>
                <a:lnTo>
                  <a:pt x="21496" y="12421"/>
                </a:lnTo>
                <a:cubicBezTo>
                  <a:pt x="21553" y="12421"/>
                  <a:pt x="21600" y="12202"/>
                  <a:pt x="21600" y="11932"/>
                </a:cubicBezTo>
                <a:lnTo>
                  <a:pt x="21600" y="489"/>
                </a:lnTo>
                <a:cubicBezTo>
                  <a:pt x="21600" y="219"/>
                  <a:pt x="21553" y="0"/>
                  <a:pt x="21496" y="0"/>
                </a:cubicBezTo>
                <a:lnTo>
                  <a:pt x="104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Subklasser till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Exception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beskriver vanliga fel. Denna typ av fel orsakas av själva programmet och vid interaktionen med programmet. Sådana fel kan fångas och hanteras i programmet med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try…catch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</p:txBody>
      </p:sp>
      <p:sp>
        <p:nvSpPr>
          <p:cNvPr id="138" name="Shape 138"/>
          <p:cNvSpPr/>
          <p:nvPr/>
        </p:nvSpPr>
        <p:spPr>
          <a:xfrm>
            <a:off x="10975115" y="4371975"/>
            <a:ext cx="1783954" cy="869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71" y="0"/>
                </a:moveTo>
                <a:cubicBezTo>
                  <a:pt x="2430" y="0"/>
                  <a:pt x="2316" y="233"/>
                  <a:pt x="2316" y="523"/>
                </a:cubicBezTo>
                <a:lnTo>
                  <a:pt x="2316" y="7565"/>
                </a:lnTo>
                <a:lnTo>
                  <a:pt x="0" y="21600"/>
                </a:lnTo>
                <a:lnTo>
                  <a:pt x="3787" y="13335"/>
                </a:lnTo>
                <a:lnTo>
                  <a:pt x="21345" y="13335"/>
                </a:lnTo>
                <a:cubicBezTo>
                  <a:pt x="21486" y="13335"/>
                  <a:pt x="21600" y="13101"/>
                  <a:pt x="21600" y="12812"/>
                </a:cubicBezTo>
                <a:lnTo>
                  <a:pt x="21600" y="523"/>
                </a:lnTo>
                <a:cubicBezTo>
                  <a:pt x="21600" y="233"/>
                  <a:pt x="21486" y="0"/>
                  <a:pt x="21345" y="0"/>
                </a:cubicBezTo>
                <a:lnTo>
                  <a:pt x="2571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checked!</a:t>
            </a:r>
          </a:p>
        </p:txBody>
      </p:sp>
      <p:sp>
        <p:nvSpPr>
          <p:cNvPr id="139" name="Shape 139"/>
          <p:cNvSpPr/>
          <p:nvPr/>
        </p:nvSpPr>
        <p:spPr>
          <a:xfrm>
            <a:off x="7261820" y="7012781"/>
            <a:ext cx="2309813" cy="651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3656" y="7459"/>
                </a:lnTo>
                <a:lnTo>
                  <a:pt x="3656" y="20903"/>
                </a:lnTo>
                <a:cubicBezTo>
                  <a:pt x="3656" y="21289"/>
                  <a:pt x="3743" y="21600"/>
                  <a:pt x="3852" y="21600"/>
                </a:cubicBezTo>
                <a:lnTo>
                  <a:pt x="21403" y="21600"/>
                </a:lnTo>
                <a:cubicBezTo>
                  <a:pt x="21512" y="21600"/>
                  <a:pt x="21600" y="21289"/>
                  <a:pt x="21600" y="20903"/>
                </a:cubicBezTo>
                <a:lnTo>
                  <a:pt x="21600" y="4512"/>
                </a:lnTo>
                <a:cubicBezTo>
                  <a:pt x="21600" y="4126"/>
                  <a:pt x="21512" y="3815"/>
                  <a:pt x="21403" y="3815"/>
                </a:cubicBezTo>
                <a:lnTo>
                  <a:pt x="9223" y="38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unchecked!</a:t>
            </a:r>
          </a:p>
        </p:txBody>
      </p:sp>
      <p:sp>
        <p:nvSpPr>
          <p:cNvPr id="140" name="Shape 140"/>
          <p:cNvSpPr/>
          <p:nvPr/>
        </p:nvSpPr>
        <p:spPr>
          <a:xfrm>
            <a:off x="213412" y="6991339"/>
            <a:ext cx="6283326" cy="2080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8881" y="6913"/>
                </a:lnTo>
                <a:lnTo>
                  <a:pt x="192" y="6913"/>
                </a:lnTo>
                <a:cubicBezTo>
                  <a:pt x="86" y="6913"/>
                  <a:pt x="0" y="7174"/>
                  <a:pt x="0" y="7494"/>
                </a:cubicBezTo>
                <a:lnTo>
                  <a:pt x="0" y="21023"/>
                </a:lnTo>
                <a:cubicBezTo>
                  <a:pt x="0" y="21343"/>
                  <a:pt x="86" y="21600"/>
                  <a:pt x="192" y="21600"/>
                </a:cubicBezTo>
                <a:lnTo>
                  <a:pt x="19143" y="21600"/>
                </a:lnTo>
                <a:cubicBezTo>
                  <a:pt x="19249" y="21600"/>
                  <a:pt x="19335" y="21343"/>
                  <a:pt x="19335" y="21023"/>
                </a:cubicBezTo>
                <a:lnTo>
                  <a:pt x="19335" y="8293"/>
                </a:lnTo>
                <a:lnTo>
                  <a:pt x="21600" y="0"/>
                </a:ln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Exceptions under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RuntimeExceptions</a:t>
            </a:r>
            <a:r>
              <a:rPr sz="2400">
                <a:solidFill>
                  <a:srgbClr val="FFFFFF"/>
                </a:solidFill>
              </a:rPr>
              <a:t> behöver inte fångas och inte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hanteras om man inte vill. (unchecked)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5"/>
      <p:bldP build="whole" bldLvl="1" animBg="1" rev="0" advAuto="0" spid="136" grpId="2"/>
      <p:bldP build="whole" bldLvl="1" animBg="1" rev="0" advAuto="0" spid="135" grpId="1"/>
      <p:bldP build="whole" bldLvl="1" animBg="1" rev="0" advAuto="0" spid="138" grpId="4"/>
      <p:bldP build="whole" bldLvl="1" animBg="1" rev="0" advAuto="0" spid="137" grpId="3"/>
      <p:bldP build="whole" bldLvl="1" animBg="1" rev="0" advAuto="0" spid="140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Från Javas API</a:t>
            </a:r>
          </a:p>
        </p:txBody>
      </p:sp>
      <p:sp>
        <p:nvSpPr>
          <p:cNvPr id="143" name="Shape 143"/>
          <p:cNvSpPr/>
          <p:nvPr/>
        </p:nvSpPr>
        <p:spPr>
          <a:xfrm>
            <a:off x="2660110" y="5783822"/>
            <a:ext cx="8128287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Ett </a:t>
            </a:r>
            <a:r>
              <a:rPr sz="2800">
                <a:latin typeface="Gill Sans SemiBold"/>
                <a:ea typeface="Gill Sans SemiBold"/>
                <a:cs typeface="Gill Sans SemiBold"/>
                <a:sym typeface="Gill Sans SemiBold"/>
              </a:rPr>
              <a:t>catch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-block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fångar alla exceptions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som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är av specificerad klass och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subklasser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 till denna klass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Ordningen av </a:t>
            </a:r>
            <a:r>
              <a:rPr sz="2800">
                <a:latin typeface="Gill Sans SemiBold"/>
                <a:ea typeface="Gill Sans SemiBold"/>
                <a:cs typeface="Gill Sans SemiBold"/>
                <a:sym typeface="Gill Sans SemiBold"/>
              </a:rPr>
              <a:t>catch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-blocken är således av betydelse.</a:t>
            </a:r>
          </a:p>
        </p:txBody>
      </p:sp>
      <p:pic>
        <p:nvPicPr>
          <p:cNvPr id="144" name="Screen Shot 2014-10-12 at 07.46.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0739" y="2017177"/>
            <a:ext cx="8128286" cy="3492153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2660110" y="7815822"/>
            <a:ext cx="8128287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Fångar man en </a:t>
            </a:r>
            <a:r>
              <a:rPr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Throwable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 eller en </a:t>
            </a:r>
            <a:r>
              <a:rPr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Exception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 så fångar man allt och det är vanligtvis inte OK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,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man skall vara mer specifik.</a:t>
            </a:r>
          </a:p>
        </p:txBody>
      </p:sp>
    </p:spTree>
  </p:cSld>
  <p:clrMapOvr>
    <a:masterClrMapping/>
  </p:clrMapOvr>
  <p:transition spd="fast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Mera från Javas API</a:t>
            </a:r>
          </a:p>
        </p:txBody>
      </p:sp>
      <p:sp>
        <p:nvSpPr>
          <p:cNvPr id="148" name="Shape 148"/>
          <p:cNvSpPr/>
          <p:nvPr/>
        </p:nvSpPr>
        <p:spPr>
          <a:xfrm>
            <a:off x="1474777" y="7417889"/>
            <a:ext cx="812828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82506"/>
                </a:solidFill>
              </a:rPr>
              <a:t>Javas API nämner exceptions.</a:t>
            </a:r>
          </a:p>
        </p:txBody>
      </p:sp>
      <p:pic>
        <p:nvPicPr>
          <p:cNvPr id="149" name="Screen Shot 2014-10-12 at 07.59.0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4560" y="2112416"/>
            <a:ext cx="10519387" cy="4997899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431800" y="6231466"/>
            <a:ext cx="909957" cy="1"/>
          </a:xfrm>
          <a:prstGeom prst="line">
            <a:avLst/>
          </a:prstGeom>
          <a:ln w="1270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51" name="Shape 151"/>
          <p:cNvSpPr/>
          <p:nvPr/>
        </p:nvSpPr>
        <p:spPr>
          <a:xfrm flipV="1">
            <a:off x="3039533" y="3166533"/>
            <a:ext cx="909957" cy="1"/>
          </a:xfrm>
          <a:prstGeom prst="line">
            <a:avLst/>
          </a:prstGeom>
          <a:ln w="1270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2"/>
      <p:bldP build="whole" bldLvl="1" animBg="1" rev="0" advAuto="0" spid="15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kasta exceptions</a:t>
            </a:r>
          </a:p>
        </p:txBody>
      </p:sp>
      <p:sp>
        <p:nvSpPr>
          <p:cNvPr id="154" name="Shape 154"/>
          <p:cNvSpPr/>
          <p:nvPr/>
        </p:nvSpPr>
        <p:spPr>
          <a:xfrm>
            <a:off x="894402" y="3061237"/>
            <a:ext cx="12050135" cy="4147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class Circle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private int radius = 0;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void setRadius(int r)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if (0 &lt;= r)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radius = r;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new IllegalArgumentException(</a:t>
            </a:r>
            <a:r>
              <a:rPr b="1" sz="20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"Cannot have negative radius"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3354545" y="5707713"/>
            <a:ext cx="8981679" cy="956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1" y="0"/>
                </a:moveTo>
                <a:lnTo>
                  <a:pt x="580" y="7218"/>
                </a:lnTo>
                <a:lnTo>
                  <a:pt x="135" y="7218"/>
                </a:lnTo>
                <a:cubicBezTo>
                  <a:pt x="60" y="7218"/>
                  <a:pt x="0" y="7785"/>
                  <a:pt x="0" y="8482"/>
                </a:cubicBezTo>
                <a:lnTo>
                  <a:pt x="0" y="20336"/>
                </a:lnTo>
                <a:cubicBezTo>
                  <a:pt x="0" y="21033"/>
                  <a:pt x="60" y="21600"/>
                  <a:pt x="135" y="21600"/>
                </a:cubicBezTo>
                <a:lnTo>
                  <a:pt x="21466" y="21600"/>
                </a:lnTo>
                <a:cubicBezTo>
                  <a:pt x="21541" y="21600"/>
                  <a:pt x="21600" y="21033"/>
                  <a:pt x="21600" y="20336"/>
                </a:cubicBezTo>
                <a:lnTo>
                  <a:pt x="21600" y="8482"/>
                </a:lnTo>
                <a:cubicBezTo>
                  <a:pt x="21600" y="7785"/>
                  <a:pt x="21541" y="7218"/>
                  <a:pt x="21466" y="7218"/>
                </a:cubicBezTo>
                <a:lnTo>
                  <a:pt x="1002" y="7218"/>
                </a:lnTo>
                <a:lnTo>
                  <a:pt x="791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Skapar ett nytt exception objekt av typen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IllegalArgumentEx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</p:txBody>
      </p:sp>
      <p:sp>
        <p:nvSpPr>
          <p:cNvPr id="156" name="Shape 156"/>
          <p:cNvSpPr/>
          <p:nvPr/>
        </p:nvSpPr>
        <p:spPr>
          <a:xfrm>
            <a:off x="2617945" y="5805741"/>
            <a:ext cx="4127104" cy="1632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2" y="0"/>
                </a:moveTo>
                <a:lnTo>
                  <a:pt x="1265" y="13178"/>
                </a:lnTo>
                <a:lnTo>
                  <a:pt x="293" y="13178"/>
                </a:lnTo>
                <a:cubicBezTo>
                  <a:pt x="131" y="13178"/>
                  <a:pt x="0" y="13511"/>
                  <a:pt x="0" y="13919"/>
                </a:cubicBezTo>
                <a:lnTo>
                  <a:pt x="0" y="20860"/>
                </a:lnTo>
                <a:cubicBezTo>
                  <a:pt x="0" y="21268"/>
                  <a:pt x="131" y="21600"/>
                  <a:pt x="293" y="21600"/>
                </a:cubicBezTo>
                <a:lnTo>
                  <a:pt x="21309" y="21600"/>
                </a:lnTo>
                <a:cubicBezTo>
                  <a:pt x="21471" y="21600"/>
                  <a:pt x="21600" y="21268"/>
                  <a:pt x="21600" y="20860"/>
                </a:cubicBezTo>
                <a:lnTo>
                  <a:pt x="21600" y="13919"/>
                </a:lnTo>
                <a:cubicBezTo>
                  <a:pt x="21600" y="13511"/>
                  <a:pt x="21471" y="13178"/>
                  <a:pt x="21309" y="13178"/>
                </a:cubicBezTo>
                <a:lnTo>
                  <a:pt x="2179" y="13178"/>
                </a:lnTo>
                <a:lnTo>
                  <a:pt x="1722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Kastar exception objektet.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2"/>
      <p:bldP build="whole" bldLvl="1" animBg="1" rev="0" advAuto="0" spid="15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kasta exceptions</a:t>
            </a:r>
          </a:p>
        </p:txBody>
      </p:sp>
      <p:sp>
        <p:nvSpPr>
          <p:cNvPr id="159" name="Shape 159"/>
          <p:cNvSpPr/>
          <p:nvPr/>
        </p:nvSpPr>
        <p:spPr>
          <a:xfrm>
            <a:off x="894402" y="3061237"/>
            <a:ext cx="12050135" cy="4147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class Circle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private int radius = 0;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void setRadius(int r)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throws IllegalArgumentException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if (0 &lt;= r)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radius = r;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new IllegalArgumentException(</a:t>
            </a:r>
            <a:r>
              <a:rPr b="1" sz="20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"Cannot have negative radius.”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3354545" y="5707713"/>
            <a:ext cx="8981679" cy="956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1" y="0"/>
                </a:moveTo>
                <a:lnTo>
                  <a:pt x="580" y="7218"/>
                </a:lnTo>
                <a:lnTo>
                  <a:pt x="135" y="7218"/>
                </a:lnTo>
                <a:cubicBezTo>
                  <a:pt x="60" y="7218"/>
                  <a:pt x="0" y="7785"/>
                  <a:pt x="0" y="8482"/>
                </a:cubicBezTo>
                <a:lnTo>
                  <a:pt x="0" y="20336"/>
                </a:lnTo>
                <a:cubicBezTo>
                  <a:pt x="0" y="21033"/>
                  <a:pt x="60" y="21600"/>
                  <a:pt x="135" y="21600"/>
                </a:cubicBezTo>
                <a:lnTo>
                  <a:pt x="21466" y="21600"/>
                </a:lnTo>
                <a:cubicBezTo>
                  <a:pt x="21541" y="21600"/>
                  <a:pt x="21600" y="21033"/>
                  <a:pt x="21600" y="20336"/>
                </a:cubicBezTo>
                <a:lnTo>
                  <a:pt x="21600" y="8482"/>
                </a:lnTo>
                <a:cubicBezTo>
                  <a:pt x="21600" y="7785"/>
                  <a:pt x="21541" y="7218"/>
                  <a:pt x="21466" y="7218"/>
                </a:cubicBezTo>
                <a:lnTo>
                  <a:pt x="1002" y="7218"/>
                </a:lnTo>
                <a:lnTo>
                  <a:pt x="791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Skapar ett nytt exception objekt av typen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IllegalArgumentEx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</p:txBody>
      </p:sp>
      <p:sp>
        <p:nvSpPr>
          <p:cNvPr id="161" name="Shape 161"/>
          <p:cNvSpPr/>
          <p:nvPr/>
        </p:nvSpPr>
        <p:spPr>
          <a:xfrm>
            <a:off x="2617945" y="5805741"/>
            <a:ext cx="4127104" cy="1632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22" y="0"/>
                </a:moveTo>
                <a:lnTo>
                  <a:pt x="1265" y="13178"/>
                </a:lnTo>
                <a:lnTo>
                  <a:pt x="293" y="13178"/>
                </a:lnTo>
                <a:cubicBezTo>
                  <a:pt x="131" y="13178"/>
                  <a:pt x="0" y="13511"/>
                  <a:pt x="0" y="13919"/>
                </a:cubicBezTo>
                <a:lnTo>
                  <a:pt x="0" y="20860"/>
                </a:lnTo>
                <a:cubicBezTo>
                  <a:pt x="0" y="21268"/>
                  <a:pt x="131" y="21600"/>
                  <a:pt x="293" y="21600"/>
                </a:cubicBezTo>
                <a:lnTo>
                  <a:pt x="21309" y="21600"/>
                </a:lnTo>
                <a:cubicBezTo>
                  <a:pt x="21471" y="21600"/>
                  <a:pt x="21600" y="21268"/>
                  <a:pt x="21600" y="20860"/>
                </a:cubicBezTo>
                <a:lnTo>
                  <a:pt x="21600" y="13919"/>
                </a:lnTo>
                <a:cubicBezTo>
                  <a:pt x="21600" y="13511"/>
                  <a:pt x="21471" y="13178"/>
                  <a:pt x="21309" y="13178"/>
                </a:cubicBezTo>
                <a:lnTo>
                  <a:pt x="2179" y="13178"/>
                </a:lnTo>
                <a:lnTo>
                  <a:pt x="1722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Kastar exception objektet.</a:t>
            </a:r>
          </a:p>
        </p:txBody>
      </p:sp>
      <p:sp>
        <p:nvSpPr>
          <p:cNvPr id="162" name="Shape 162"/>
          <p:cNvSpPr/>
          <p:nvPr/>
        </p:nvSpPr>
        <p:spPr>
          <a:xfrm>
            <a:off x="5910023" y="1810797"/>
            <a:ext cx="5143898" cy="2263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23" y="0"/>
                </a:moveTo>
                <a:cubicBezTo>
                  <a:pt x="894" y="0"/>
                  <a:pt x="788" y="240"/>
                  <a:pt x="788" y="534"/>
                </a:cubicBezTo>
                <a:lnTo>
                  <a:pt x="788" y="6424"/>
                </a:lnTo>
                <a:lnTo>
                  <a:pt x="0" y="21600"/>
                </a:lnTo>
                <a:lnTo>
                  <a:pt x="1357" y="9847"/>
                </a:lnTo>
                <a:lnTo>
                  <a:pt x="21365" y="9847"/>
                </a:lnTo>
                <a:cubicBezTo>
                  <a:pt x="21495" y="9847"/>
                  <a:pt x="21600" y="9608"/>
                  <a:pt x="21600" y="9313"/>
                </a:cubicBezTo>
                <a:lnTo>
                  <a:pt x="21600" y="534"/>
                </a:lnTo>
                <a:cubicBezTo>
                  <a:pt x="21600" y="240"/>
                  <a:pt x="21495" y="0"/>
                  <a:pt x="21365" y="0"/>
                </a:cubicBezTo>
                <a:lnTo>
                  <a:pt x="1023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Man kan skriva i signaturen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att en exception kanske kastas.</a:t>
            </a:r>
          </a:p>
        </p:txBody>
      </p:sp>
      <p:sp>
        <p:nvSpPr>
          <p:cNvPr id="163" name="Shape 163"/>
          <p:cNvSpPr/>
          <p:nvPr/>
        </p:nvSpPr>
        <p:spPr>
          <a:xfrm>
            <a:off x="6512612" y="2970731"/>
            <a:ext cx="5344733" cy="956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0338"/>
                </a:moveTo>
                <a:lnTo>
                  <a:pt x="0" y="1262"/>
                </a:lnTo>
                <a:cubicBezTo>
                  <a:pt x="0" y="565"/>
                  <a:pt x="101" y="0"/>
                  <a:pt x="226" y="0"/>
                </a:cubicBezTo>
                <a:lnTo>
                  <a:pt x="21374" y="0"/>
                </a:lnTo>
                <a:cubicBezTo>
                  <a:pt x="21499" y="0"/>
                  <a:pt x="21600" y="565"/>
                  <a:pt x="21600" y="1262"/>
                </a:cubicBezTo>
                <a:lnTo>
                  <a:pt x="21600" y="20338"/>
                </a:lnTo>
                <a:cubicBezTo>
                  <a:pt x="21600" y="21035"/>
                  <a:pt x="21499" y="21600"/>
                  <a:pt x="21374" y="21600"/>
                </a:cubicBezTo>
                <a:lnTo>
                  <a:pt x="226" y="21600"/>
                </a:lnTo>
                <a:cubicBezTo>
                  <a:pt x="101" y="21600"/>
                  <a:pt x="0" y="21035"/>
                  <a:pt x="0" y="20338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Obs.</a:t>
            </a:r>
            <a:r>
              <a:rPr sz="2400">
                <a:solidFill>
                  <a:srgbClr val="FFFFFF"/>
                </a:solidFill>
              </a:rPr>
              <a:t> måste nämnas i signaturen ifall det är en </a:t>
            </a: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checked exception</a:t>
            </a:r>
            <a:r>
              <a:rPr sz="240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  <p:bldP build="whole" bldLvl="1" animBg="1" rev="0" advAuto="0" spid="163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kasta egna exceptions</a:t>
            </a:r>
          </a:p>
        </p:txBody>
      </p:sp>
      <p:sp>
        <p:nvSpPr>
          <p:cNvPr id="166" name="Shape 166"/>
          <p:cNvSpPr/>
          <p:nvPr/>
        </p:nvSpPr>
        <p:spPr>
          <a:xfrm>
            <a:off x="894402" y="2587104"/>
            <a:ext cx="12050135" cy="6484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class CircleEx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extends Exception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CircleEx(String str) { super(str);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class CircleRunEx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extends RuntimeException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CircleRunEx(String str) { super(str);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class Circle2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private int radius;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void setRadius(int r)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if (0 &lt;= r)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radius = r;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CircleRunEx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sz="20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"Cannot have negative radius."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5912537" y="1726131"/>
            <a:ext cx="6902451" cy="103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66" y="0"/>
                </a:moveTo>
                <a:cubicBezTo>
                  <a:pt x="6169" y="0"/>
                  <a:pt x="6091" y="523"/>
                  <a:pt x="6091" y="1166"/>
                </a:cubicBezTo>
                <a:lnTo>
                  <a:pt x="6091" y="19277"/>
                </a:lnTo>
                <a:lnTo>
                  <a:pt x="0" y="21600"/>
                </a:lnTo>
                <a:lnTo>
                  <a:pt x="6228" y="21443"/>
                </a:lnTo>
                <a:cubicBezTo>
                  <a:pt x="6241" y="21461"/>
                  <a:pt x="6252" y="21493"/>
                  <a:pt x="6266" y="21493"/>
                </a:cubicBezTo>
                <a:lnTo>
                  <a:pt x="21425" y="21493"/>
                </a:lnTo>
                <a:cubicBezTo>
                  <a:pt x="21521" y="21493"/>
                  <a:pt x="21600" y="20969"/>
                  <a:pt x="21600" y="20327"/>
                </a:cubicBezTo>
                <a:lnTo>
                  <a:pt x="21600" y="1166"/>
                </a:lnTo>
                <a:cubicBezTo>
                  <a:pt x="21600" y="523"/>
                  <a:pt x="21521" y="0"/>
                  <a:pt x="21425" y="0"/>
                </a:cubicBezTo>
                <a:lnTo>
                  <a:pt x="6266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Ärver </a:t>
            </a:r>
            <a:r>
              <a:rPr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inte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RuntimeException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, är alltså en </a:t>
            </a:r>
            <a:r>
              <a:rPr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checked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exception.</a:t>
            </a:r>
          </a:p>
        </p:txBody>
      </p:sp>
      <p:sp>
        <p:nvSpPr>
          <p:cNvPr id="168" name="Shape 168"/>
          <p:cNvSpPr/>
          <p:nvPr/>
        </p:nvSpPr>
        <p:spPr>
          <a:xfrm>
            <a:off x="7211509" y="2932631"/>
            <a:ext cx="5603479" cy="103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11" y="0"/>
                </a:moveTo>
                <a:cubicBezTo>
                  <a:pt x="2592" y="0"/>
                  <a:pt x="2495" y="526"/>
                  <a:pt x="2495" y="1171"/>
                </a:cubicBezTo>
                <a:lnTo>
                  <a:pt x="2495" y="19349"/>
                </a:lnTo>
                <a:lnTo>
                  <a:pt x="0" y="20370"/>
                </a:lnTo>
                <a:lnTo>
                  <a:pt x="2607" y="21434"/>
                </a:lnTo>
                <a:cubicBezTo>
                  <a:pt x="2638" y="21529"/>
                  <a:pt x="2673" y="21600"/>
                  <a:pt x="2711" y="21600"/>
                </a:cubicBezTo>
                <a:lnTo>
                  <a:pt x="21384" y="21600"/>
                </a:lnTo>
                <a:cubicBezTo>
                  <a:pt x="21503" y="21600"/>
                  <a:pt x="21600" y="21074"/>
                  <a:pt x="21600" y="20429"/>
                </a:cubicBezTo>
                <a:lnTo>
                  <a:pt x="21600" y="1171"/>
                </a:lnTo>
                <a:cubicBezTo>
                  <a:pt x="21600" y="526"/>
                  <a:pt x="21503" y="0"/>
                  <a:pt x="21384" y="0"/>
                </a:cubicBezTo>
                <a:lnTo>
                  <a:pt x="2711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Ärver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RuntimeException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, är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alltså en </a:t>
            </a: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un</a:t>
            </a:r>
            <a:r>
              <a:rPr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checked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exception.</a:t>
            </a:r>
          </a:p>
        </p:txBody>
      </p:sp>
      <p:sp>
        <p:nvSpPr>
          <p:cNvPr id="169" name="Shape 169"/>
          <p:cNvSpPr/>
          <p:nvPr/>
        </p:nvSpPr>
        <p:spPr>
          <a:xfrm>
            <a:off x="2668745" y="7639701"/>
            <a:ext cx="5067301" cy="103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09" y="0"/>
                </a:moveTo>
                <a:lnTo>
                  <a:pt x="1039" y="10325"/>
                </a:lnTo>
                <a:lnTo>
                  <a:pt x="239" y="10325"/>
                </a:lnTo>
                <a:cubicBezTo>
                  <a:pt x="107" y="10325"/>
                  <a:pt x="0" y="10848"/>
                  <a:pt x="0" y="11490"/>
                </a:cubicBezTo>
                <a:lnTo>
                  <a:pt x="0" y="20443"/>
                </a:lnTo>
                <a:cubicBezTo>
                  <a:pt x="0" y="21085"/>
                  <a:pt x="107" y="21600"/>
                  <a:pt x="239" y="21600"/>
                </a:cubicBezTo>
                <a:lnTo>
                  <a:pt x="21363" y="21600"/>
                </a:lnTo>
                <a:cubicBezTo>
                  <a:pt x="21495" y="21600"/>
                  <a:pt x="21600" y="21085"/>
                  <a:pt x="21600" y="20443"/>
                </a:cubicBezTo>
                <a:lnTo>
                  <a:pt x="21600" y="11490"/>
                </a:lnTo>
                <a:cubicBezTo>
                  <a:pt x="21600" y="10848"/>
                  <a:pt x="21495" y="10325"/>
                  <a:pt x="21363" y="10325"/>
                </a:cubicBezTo>
                <a:lnTo>
                  <a:pt x="1781" y="10325"/>
                </a:lnTo>
                <a:lnTo>
                  <a:pt x="1409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Här kastar vi vår egen exception.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3"/>
      <p:bldP build="whole" bldLvl="1" animBg="1" rev="0" advAuto="0" spid="167" grpId="1"/>
      <p:bldP build="whole" bldLvl="1" animBg="1" rev="0" advAuto="0" spid="16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2275258" y="5893889"/>
            <a:ext cx="9238524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skillnaden mellan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checked / unchecked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exceptions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att kasta (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throw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) exceptions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att fånge (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catch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) exceptions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när och hur man bör använda exceptions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Idag</a:t>
            </a:r>
          </a:p>
        </p:txBody>
      </p:sp>
      <p:sp>
        <p:nvSpPr>
          <p:cNvPr id="44" name="Shape 44"/>
          <p:cNvSpPr/>
          <p:nvPr/>
        </p:nvSpPr>
        <p:spPr>
          <a:xfrm>
            <a:off x="2084377" y="2583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Idag: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 exceptions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, kap 15 fram t.o.m. sida 655</a:t>
            </a:r>
          </a:p>
        </p:txBody>
      </p:sp>
      <p:sp>
        <p:nvSpPr>
          <p:cNvPr id="45" name="Shape 45"/>
          <p:cNvSpPr/>
          <p:nvPr/>
        </p:nvSpPr>
        <p:spPr>
          <a:xfrm>
            <a:off x="2084377" y="5377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Exceptions:</a:t>
            </a:r>
          </a:p>
        </p:txBody>
      </p:sp>
      <p:sp>
        <p:nvSpPr>
          <p:cNvPr id="46" name="Shape 46"/>
          <p:cNvSpPr/>
          <p:nvPr/>
        </p:nvSpPr>
        <p:spPr>
          <a:xfrm>
            <a:off x="2046277" y="8247622"/>
            <a:ext cx="1015367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73F9B"/>
                </a:solidFill>
              </a:rPr>
              <a:t>Efter denna föreläsning… (nästa sida)</a:t>
            </a:r>
          </a:p>
        </p:txBody>
      </p:sp>
      <p:sp>
        <p:nvSpPr>
          <p:cNvPr id="47" name="Shape 47"/>
          <p:cNvSpPr/>
          <p:nvPr/>
        </p:nvSpPr>
        <p:spPr>
          <a:xfrm>
            <a:off x="2275258" y="4115889"/>
            <a:ext cx="9238524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lite problemlösning med swing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ett stiligt sätt att definiera gränssnitt</a:t>
            </a:r>
          </a:p>
        </p:txBody>
      </p:sp>
      <p:sp>
        <p:nvSpPr>
          <p:cNvPr id="48" name="Shape 48"/>
          <p:cNvSpPr/>
          <p:nvPr/>
        </p:nvSpPr>
        <p:spPr>
          <a:xfrm>
            <a:off x="2084377" y="3599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Extra: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Att kasta egna exceptions</a:t>
            </a:r>
          </a:p>
        </p:txBody>
      </p:sp>
      <p:sp>
        <p:nvSpPr>
          <p:cNvPr id="172" name="Shape 172"/>
          <p:cNvSpPr/>
          <p:nvPr/>
        </p:nvSpPr>
        <p:spPr>
          <a:xfrm>
            <a:off x="894402" y="2587104"/>
            <a:ext cx="12050135" cy="6484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class CircleEx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extends Exception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CircleEx(String str) { super(str);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class CircleRunEx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extends RuntimeException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CircleRunEx(String str) { super(str);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class Circle3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private int radius;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void setRadius(int r)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throws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CircleEx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if (0 &lt;= r)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radius = r;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CircleEx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sz="20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"Cannot have negative radius."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5912537" y="1726131"/>
            <a:ext cx="6902451" cy="103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66" y="0"/>
                </a:moveTo>
                <a:cubicBezTo>
                  <a:pt x="6169" y="0"/>
                  <a:pt x="6091" y="523"/>
                  <a:pt x="6091" y="1166"/>
                </a:cubicBezTo>
                <a:lnTo>
                  <a:pt x="6091" y="19277"/>
                </a:lnTo>
                <a:lnTo>
                  <a:pt x="0" y="21600"/>
                </a:lnTo>
                <a:lnTo>
                  <a:pt x="6228" y="21443"/>
                </a:lnTo>
                <a:cubicBezTo>
                  <a:pt x="6241" y="21461"/>
                  <a:pt x="6252" y="21493"/>
                  <a:pt x="6266" y="21493"/>
                </a:cubicBezTo>
                <a:lnTo>
                  <a:pt x="21425" y="21493"/>
                </a:lnTo>
                <a:cubicBezTo>
                  <a:pt x="21521" y="21493"/>
                  <a:pt x="21600" y="20969"/>
                  <a:pt x="21600" y="20327"/>
                </a:cubicBezTo>
                <a:lnTo>
                  <a:pt x="21600" y="1166"/>
                </a:lnTo>
                <a:cubicBezTo>
                  <a:pt x="21600" y="523"/>
                  <a:pt x="21521" y="0"/>
                  <a:pt x="21425" y="0"/>
                </a:cubicBezTo>
                <a:lnTo>
                  <a:pt x="6266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Ärver </a:t>
            </a:r>
            <a:r>
              <a:rPr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inte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RuntimeException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, är alltså en </a:t>
            </a:r>
            <a:r>
              <a:rPr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checked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exception.</a:t>
            </a:r>
          </a:p>
        </p:txBody>
      </p:sp>
      <p:sp>
        <p:nvSpPr>
          <p:cNvPr id="174" name="Shape 174"/>
          <p:cNvSpPr/>
          <p:nvPr/>
        </p:nvSpPr>
        <p:spPr>
          <a:xfrm>
            <a:off x="7211509" y="2932631"/>
            <a:ext cx="5603479" cy="103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11" y="0"/>
                </a:moveTo>
                <a:cubicBezTo>
                  <a:pt x="2592" y="0"/>
                  <a:pt x="2495" y="526"/>
                  <a:pt x="2495" y="1171"/>
                </a:cubicBezTo>
                <a:lnTo>
                  <a:pt x="2495" y="19349"/>
                </a:lnTo>
                <a:lnTo>
                  <a:pt x="0" y="20370"/>
                </a:lnTo>
                <a:lnTo>
                  <a:pt x="2607" y="21434"/>
                </a:lnTo>
                <a:cubicBezTo>
                  <a:pt x="2638" y="21529"/>
                  <a:pt x="2673" y="21600"/>
                  <a:pt x="2711" y="21600"/>
                </a:cubicBezTo>
                <a:lnTo>
                  <a:pt x="21384" y="21600"/>
                </a:lnTo>
                <a:cubicBezTo>
                  <a:pt x="21503" y="21600"/>
                  <a:pt x="21600" y="21074"/>
                  <a:pt x="21600" y="20429"/>
                </a:cubicBezTo>
                <a:lnTo>
                  <a:pt x="21600" y="1171"/>
                </a:lnTo>
                <a:cubicBezTo>
                  <a:pt x="21600" y="526"/>
                  <a:pt x="21503" y="0"/>
                  <a:pt x="21384" y="0"/>
                </a:cubicBezTo>
                <a:lnTo>
                  <a:pt x="2711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Ärver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RuntimeException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, är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alltså en </a:t>
            </a: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un</a:t>
            </a:r>
            <a:r>
              <a:rPr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checked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exception.</a:t>
            </a:r>
          </a:p>
        </p:txBody>
      </p:sp>
      <p:sp>
        <p:nvSpPr>
          <p:cNvPr id="175" name="Shape 175"/>
          <p:cNvSpPr/>
          <p:nvPr/>
        </p:nvSpPr>
        <p:spPr>
          <a:xfrm>
            <a:off x="2668745" y="7639701"/>
            <a:ext cx="6300789" cy="103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33" y="0"/>
                </a:moveTo>
                <a:lnTo>
                  <a:pt x="835" y="10325"/>
                </a:lnTo>
                <a:lnTo>
                  <a:pt x="192" y="10325"/>
                </a:lnTo>
                <a:cubicBezTo>
                  <a:pt x="86" y="10325"/>
                  <a:pt x="0" y="10848"/>
                  <a:pt x="0" y="11490"/>
                </a:cubicBezTo>
                <a:lnTo>
                  <a:pt x="0" y="20443"/>
                </a:lnTo>
                <a:cubicBezTo>
                  <a:pt x="0" y="21085"/>
                  <a:pt x="86" y="21600"/>
                  <a:pt x="192" y="21600"/>
                </a:cubicBezTo>
                <a:lnTo>
                  <a:pt x="21408" y="21600"/>
                </a:lnTo>
                <a:cubicBezTo>
                  <a:pt x="21514" y="21600"/>
                  <a:pt x="21600" y="21085"/>
                  <a:pt x="21600" y="20443"/>
                </a:cubicBezTo>
                <a:lnTo>
                  <a:pt x="21600" y="11490"/>
                </a:lnTo>
                <a:cubicBezTo>
                  <a:pt x="21600" y="10848"/>
                  <a:pt x="21514" y="10325"/>
                  <a:pt x="21408" y="10325"/>
                </a:cubicBezTo>
                <a:lnTo>
                  <a:pt x="1433" y="10325"/>
                </a:lnTo>
                <a:lnTo>
                  <a:pt x="1133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Här kastar vi vår egen </a:t>
            </a:r>
            <a:r>
              <a:rPr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checked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exception.</a:t>
            </a:r>
          </a:p>
        </p:txBody>
      </p:sp>
      <p:sp>
        <p:nvSpPr>
          <p:cNvPr id="176" name="Shape 176"/>
          <p:cNvSpPr/>
          <p:nvPr/>
        </p:nvSpPr>
        <p:spPr>
          <a:xfrm>
            <a:off x="5219858" y="5178612"/>
            <a:ext cx="7521973" cy="860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1" y="0"/>
                </a:moveTo>
                <a:cubicBezTo>
                  <a:pt x="72" y="0"/>
                  <a:pt x="0" y="630"/>
                  <a:pt x="0" y="1404"/>
                </a:cubicBezTo>
                <a:lnTo>
                  <a:pt x="0" y="12189"/>
                </a:lnTo>
                <a:cubicBezTo>
                  <a:pt x="0" y="12963"/>
                  <a:pt x="72" y="13583"/>
                  <a:pt x="161" y="13583"/>
                </a:cubicBezTo>
                <a:lnTo>
                  <a:pt x="1810" y="13583"/>
                </a:lnTo>
                <a:lnTo>
                  <a:pt x="2061" y="21600"/>
                </a:lnTo>
                <a:lnTo>
                  <a:pt x="2312" y="13583"/>
                </a:lnTo>
                <a:lnTo>
                  <a:pt x="21439" y="13583"/>
                </a:lnTo>
                <a:cubicBezTo>
                  <a:pt x="21528" y="13583"/>
                  <a:pt x="21600" y="12963"/>
                  <a:pt x="21600" y="12189"/>
                </a:cubicBezTo>
                <a:lnTo>
                  <a:pt x="21600" y="1404"/>
                </a:lnTo>
                <a:cubicBezTo>
                  <a:pt x="21600" y="630"/>
                  <a:pt x="21528" y="0"/>
                  <a:pt x="21439" y="0"/>
                </a:cubicBezTo>
                <a:lnTo>
                  <a:pt x="161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Obs.</a:t>
            </a:r>
            <a:r>
              <a:rPr sz="2400">
                <a:solidFill>
                  <a:srgbClr val="FFFFFF"/>
                </a:solidFill>
              </a:rPr>
              <a:t> Man måste skriva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throws</a:t>
            </a:r>
            <a:r>
              <a:rPr sz="2400">
                <a:solidFill>
                  <a:srgbClr val="FFFFFF"/>
                </a:solidFill>
              </a:rPr>
              <a:t> här för </a:t>
            </a:r>
            <a:r>
              <a:rPr i="1" sz="2400">
                <a:solidFill>
                  <a:srgbClr val="FFFFFF"/>
                </a:solidFill>
              </a:rPr>
              <a:t>checked</a:t>
            </a:r>
            <a:r>
              <a:rPr sz="2400">
                <a:solidFill>
                  <a:srgbClr val="FFFFFF"/>
                </a:solidFill>
              </a:rPr>
              <a:t> exc.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63500" y="3547533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b="1" i="1" sz="55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Hur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 skall felet (exception) hanteras?</a:t>
            </a:r>
          </a:p>
        </p:txBody>
      </p:sp>
    </p:spTree>
  </p:cSld>
  <p:clrMapOvr>
    <a:masterClrMapping/>
  </p:clrMapOvr>
  <p:transition spd="fast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Hur ska exceptions hanteras?</a:t>
            </a:r>
          </a:p>
        </p:txBody>
      </p:sp>
      <p:sp>
        <p:nvSpPr>
          <p:cNvPr id="181" name="Shape 181"/>
          <p:cNvSpPr/>
          <p:nvPr/>
        </p:nvSpPr>
        <p:spPr>
          <a:xfrm>
            <a:off x="2046658" y="3091423"/>
            <a:ext cx="8908985" cy="500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70416" indent="-370416" algn="l">
              <a:spcBef>
                <a:spcPts val="11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Ta inte hand om felet alls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här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 (vanligt!)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11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Kasta vidare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med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bättre felutskrift</a:t>
            </a:r>
            <a:endParaRPr sz="2800">
              <a:solidFill>
                <a:srgbClr val="C8250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11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Kasta vidare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som annan exception</a:t>
            </a:r>
            <a:endParaRPr sz="2800">
              <a:solidFill>
                <a:srgbClr val="C8250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11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Felutskrift+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avsluta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11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Ta hand om felet och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vidtag åtgärd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(“error recovery”) så programmet kan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fortsätta som om inget hänt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(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måste göras på rätt ställe och rätt sätt…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11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Städa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, tex stänga filer, gör felutskrift och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avsluta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programmet.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1830377" y="2456422"/>
            <a:ext cx="909004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773F9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773F9B"/>
                </a:solidFill>
              </a:rPr>
              <a:t>Exempel:</a:t>
            </a:r>
          </a:p>
        </p:txBody>
      </p:sp>
    </p:spTree>
  </p:cSld>
  <p:clrMapOvr>
    <a:masterClrMapping/>
  </p:clrMapOvr>
  <p:transition spd="fast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Exempel: negligera</a:t>
            </a:r>
          </a:p>
        </p:txBody>
      </p:sp>
      <p:sp>
        <p:nvSpPr>
          <p:cNvPr id="185" name="Shape 185"/>
          <p:cNvSpPr/>
          <p:nvPr/>
        </p:nvSpPr>
        <p:spPr>
          <a:xfrm>
            <a:off x="2079735" y="4187304"/>
            <a:ext cx="12050135" cy="2394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getInt()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throws NumberFormatException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... // ev annan kod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int i = 0;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String str = myIn.nextLine();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 =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Integer.parseInt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(str);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return i;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1703377" y="2456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Om vi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inte vill/kan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ta hand om felet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så kan vi negligera det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187" name="Shape 187"/>
          <p:cNvSpPr/>
          <p:nvPr/>
        </p:nvSpPr>
        <p:spPr>
          <a:xfrm>
            <a:off x="6288906" y="4518676"/>
            <a:ext cx="5975748" cy="1537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3685" y="8907"/>
                </a:lnTo>
                <a:lnTo>
                  <a:pt x="3685" y="20814"/>
                </a:lnTo>
                <a:cubicBezTo>
                  <a:pt x="3685" y="21247"/>
                  <a:pt x="3776" y="21600"/>
                  <a:pt x="3888" y="21600"/>
                </a:cubicBezTo>
                <a:lnTo>
                  <a:pt x="21398" y="21600"/>
                </a:lnTo>
                <a:cubicBezTo>
                  <a:pt x="21509" y="21600"/>
                  <a:pt x="21600" y="21247"/>
                  <a:pt x="21600" y="20814"/>
                </a:cubicBezTo>
                <a:lnTo>
                  <a:pt x="21600" y="7886"/>
                </a:lnTo>
                <a:cubicBezTo>
                  <a:pt x="21600" y="7453"/>
                  <a:pt x="21509" y="7100"/>
                  <a:pt x="21398" y="7100"/>
                </a:cubicBezTo>
                <a:lnTo>
                  <a:pt x="4253" y="7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Bra i så fall om vi nämner att vi eventuellt kastar det.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Exempel: kasta vidare (1)</a:t>
            </a:r>
          </a:p>
        </p:txBody>
      </p:sp>
      <p:sp>
        <p:nvSpPr>
          <p:cNvPr id="190" name="Shape 190"/>
          <p:cNvSpPr/>
          <p:nvPr/>
        </p:nvSpPr>
        <p:spPr>
          <a:xfrm>
            <a:off x="2249068" y="3505528"/>
            <a:ext cx="12050135" cy="356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getInt()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...// ev annan kod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int i = 0;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try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String str = myIn.nextLine();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i = Integer.parseInt(str);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} catch (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NumberFormatException e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new NumberFormatException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("getInt: unable to parse int.”);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return i;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1703377" y="2456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Vi kan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ändra på meddelandet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och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kast vidare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192" name="Shape 192"/>
          <p:cNvSpPr/>
          <p:nvPr/>
        </p:nvSpPr>
        <p:spPr>
          <a:xfrm>
            <a:off x="7508100" y="5897684"/>
            <a:ext cx="4189414" cy="1546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06" y="0"/>
                </a:moveTo>
                <a:lnTo>
                  <a:pt x="1754" y="7189"/>
                </a:lnTo>
                <a:lnTo>
                  <a:pt x="289" y="7189"/>
                </a:lnTo>
                <a:cubicBezTo>
                  <a:pt x="130" y="7189"/>
                  <a:pt x="0" y="7540"/>
                  <a:pt x="0" y="7970"/>
                </a:cubicBezTo>
                <a:lnTo>
                  <a:pt x="0" y="20818"/>
                </a:lnTo>
                <a:cubicBezTo>
                  <a:pt x="0" y="21249"/>
                  <a:pt x="130" y="21600"/>
                  <a:pt x="289" y="21600"/>
                </a:cubicBezTo>
                <a:lnTo>
                  <a:pt x="21311" y="21600"/>
                </a:lnTo>
                <a:cubicBezTo>
                  <a:pt x="21470" y="21600"/>
                  <a:pt x="21600" y="21249"/>
                  <a:pt x="21600" y="20818"/>
                </a:cubicBezTo>
                <a:lnTo>
                  <a:pt x="21600" y="7970"/>
                </a:lnTo>
                <a:cubicBezTo>
                  <a:pt x="21600" y="7540"/>
                  <a:pt x="21470" y="7189"/>
                  <a:pt x="21311" y="7189"/>
                </a:cubicBezTo>
                <a:lnTo>
                  <a:pt x="2656" y="7189"/>
                </a:lnTo>
                <a:lnTo>
                  <a:pt x="2206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Ofta skriver man metodens namn in i meddelandet.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Exempel: kasta vidare (2)</a:t>
            </a:r>
          </a:p>
        </p:txBody>
      </p:sp>
      <p:sp>
        <p:nvSpPr>
          <p:cNvPr id="195" name="Shape 195"/>
          <p:cNvSpPr/>
          <p:nvPr/>
        </p:nvSpPr>
        <p:spPr>
          <a:xfrm>
            <a:off x="2249068" y="3505528"/>
            <a:ext cx="12050135" cy="3855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getInt()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...// ev annan kod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int i = 0;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try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String str = myIn.nextLine();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i = Integer.parseInt(str);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} catch (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NumberFormatException e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String str = "getInt: expected an int, parsing failed.";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new IllegalArgumentException(str);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return i;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1703377" y="2456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… eller så kan man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ändra på exception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och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kast vidare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197" name="Shape 197"/>
          <p:cNvSpPr/>
          <p:nvPr/>
        </p:nvSpPr>
        <p:spPr>
          <a:xfrm>
            <a:off x="5289834" y="6217830"/>
            <a:ext cx="3788966" cy="1079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06" y="0"/>
                </a:moveTo>
                <a:lnTo>
                  <a:pt x="1753" y="9312"/>
                </a:lnTo>
                <a:lnTo>
                  <a:pt x="287" y="9312"/>
                </a:lnTo>
                <a:cubicBezTo>
                  <a:pt x="128" y="9312"/>
                  <a:pt x="0" y="9762"/>
                  <a:pt x="0" y="10320"/>
                </a:cubicBezTo>
                <a:lnTo>
                  <a:pt x="0" y="20592"/>
                </a:lnTo>
                <a:cubicBezTo>
                  <a:pt x="0" y="21150"/>
                  <a:pt x="128" y="21600"/>
                  <a:pt x="287" y="21600"/>
                </a:cubicBezTo>
                <a:lnTo>
                  <a:pt x="21313" y="21600"/>
                </a:lnTo>
                <a:cubicBezTo>
                  <a:pt x="21472" y="21600"/>
                  <a:pt x="21600" y="21150"/>
                  <a:pt x="21600" y="20592"/>
                </a:cubicBezTo>
                <a:lnTo>
                  <a:pt x="21600" y="10320"/>
                </a:lnTo>
                <a:cubicBezTo>
                  <a:pt x="21600" y="9762"/>
                  <a:pt x="21472" y="9312"/>
                  <a:pt x="21313" y="9312"/>
                </a:cubicBezTo>
                <a:lnTo>
                  <a:pt x="2656" y="9312"/>
                </a:lnTo>
                <a:lnTo>
                  <a:pt x="2206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Vi byter exception typ.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Exempel: felutskrifter och avsluta</a:t>
            </a:r>
          </a:p>
        </p:txBody>
      </p:sp>
      <p:sp>
        <p:nvSpPr>
          <p:cNvPr id="200" name="Shape 200"/>
          <p:cNvSpPr/>
          <p:nvPr/>
        </p:nvSpPr>
        <p:spPr>
          <a:xfrm>
            <a:off x="2249068" y="3505528"/>
            <a:ext cx="12050135" cy="4147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getInt()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...// ev annan kod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int i = 0;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try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String str = myIn.nextLine();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i = Integer.parseInt(str);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} catch (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NumberFormatException e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System.out.println("Read failed!");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e.printStackTrace();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System.exit(1);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return i;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1703377" y="2456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I vissa fall är det bäst att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avsluta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programmet.</a:t>
            </a:r>
          </a:p>
        </p:txBody>
      </p:sp>
      <p:sp>
        <p:nvSpPr>
          <p:cNvPr id="202" name="Shape 202"/>
          <p:cNvSpPr/>
          <p:nvPr/>
        </p:nvSpPr>
        <p:spPr>
          <a:xfrm>
            <a:off x="5785795" y="6017143"/>
            <a:ext cx="5352654" cy="106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552" y="4523"/>
                </a:lnTo>
                <a:lnTo>
                  <a:pt x="1552" y="20487"/>
                </a:lnTo>
                <a:cubicBezTo>
                  <a:pt x="1552" y="21099"/>
                  <a:pt x="1650" y="21600"/>
                  <a:pt x="1771" y="21600"/>
                </a:cubicBezTo>
                <a:lnTo>
                  <a:pt x="21381" y="21600"/>
                </a:lnTo>
                <a:cubicBezTo>
                  <a:pt x="21502" y="21600"/>
                  <a:pt x="21600" y="21099"/>
                  <a:pt x="21600" y="20487"/>
                </a:cubicBezTo>
                <a:lnTo>
                  <a:pt x="21600" y="2943"/>
                </a:lnTo>
                <a:cubicBezTo>
                  <a:pt x="21600" y="2331"/>
                  <a:pt x="21502" y="1838"/>
                  <a:pt x="21381" y="1838"/>
                </a:cubicBezTo>
                <a:lnTo>
                  <a:pt x="3224" y="1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Skriver ut alla metodanrop som gjorts för att komma hit.</a:t>
            </a:r>
          </a:p>
        </p:txBody>
      </p:sp>
      <p:sp>
        <p:nvSpPr>
          <p:cNvPr id="203" name="Shape 203"/>
          <p:cNvSpPr/>
          <p:nvPr/>
        </p:nvSpPr>
        <p:spPr>
          <a:xfrm>
            <a:off x="5075918" y="6698049"/>
            <a:ext cx="4128295" cy="1231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581" y="10765"/>
                </a:lnTo>
                <a:lnTo>
                  <a:pt x="2581" y="20897"/>
                </a:lnTo>
                <a:cubicBezTo>
                  <a:pt x="2581" y="21284"/>
                  <a:pt x="2675" y="21600"/>
                  <a:pt x="2791" y="21600"/>
                </a:cubicBezTo>
                <a:lnTo>
                  <a:pt x="21390" y="21600"/>
                </a:lnTo>
                <a:cubicBezTo>
                  <a:pt x="21506" y="21600"/>
                  <a:pt x="21600" y="21284"/>
                  <a:pt x="21600" y="20897"/>
                </a:cubicBezTo>
                <a:lnTo>
                  <a:pt x="21600" y="9798"/>
                </a:lnTo>
                <a:cubicBezTo>
                  <a:pt x="21600" y="9411"/>
                  <a:pt x="21506" y="9095"/>
                  <a:pt x="21390" y="9095"/>
                </a:cubicBezTo>
                <a:lnTo>
                  <a:pt x="3073" y="90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Stänger programmet.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1"/>
      <p:bldP build="whole" bldLvl="1" animBg="1" rev="0" advAuto="0" spid="203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000"/>
              <a:t>Exempel: ta hand om felet, vidtag åtgärd</a:t>
            </a:r>
          </a:p>
        </p:txBody>
      </p:sp>
      <p:sp>
        <p:nvSpPr>
          <p:cNvPr id="206" name="Shape 206"/>
          <p:cNvSpPr/>
          <p:nvPr/>
        </p:nvSpPr>
        <p:spPr>
          <a:xfrm>
            <a:off x="2249068" y="3378528"/>
            <a:ext cx="12050135" cy="5023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static int getInt()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int i=0;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// ev. annan kod här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rPr>
              <a:t>boolean notReady = true; </a:t>
            </a:r>
            <a:endParaRPr b="1" sz="2000">
              <a:solidFill>
                <a:srgbClr val="773F9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rPr>
              <a:t>  while (notReady) {</a:t>
            </a:r>
            <a:endParaRPr b="1" sz="2000">
              <a:solidFill>
                <a:srgbClr val="773F9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try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String str = myIn.nextLine();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i = Integer.parseInt(str);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rPr>
              <a:t>   notReady = false;</a:t>
            </a:r>
            <a:endParaRPr b="1" sz="2000">
              <a:solidFill>
                <a:srgbClr val="773F9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} catch (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NumberFormatException e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System.out.println("Read failed!");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System.out.print(" Ge talet på nytt: ");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solidFill>
                <a:srgbClr val="773F9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return i;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1703377" y="2456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Vi kan 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ta hand om felet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och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fortsätta eller försöka igen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208" name="Shape 208"/>
          <p:cNvSpPr/>
          <p:nvPr/>
        </p:nvSpPr>
        <p:spPr>
          <a:xfrm>
            <a:off x="3768215" y="4756546"/>
            <a:ext cx="8570914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328" y="0"/>
                </a:moveTo>
                <a:cubicBezTo>
                  <a:pt x="10252" y="0"/>
                  <a:pt x="10191" y="1032"/>
                  <a:pt x="10191" y="2312"/>
                </a:cubicBezTo>
                <a:lnTo>
                  <a:pt x="10191" y="6784"/>
                </a:lnTo>
                <a:lnTo>
                  <a:pt x="0" y="10412"/>
                </a:lnTo>
                <a:lnTo>
                  <a:pt x="10191" y="14040"/>
                </a:lnTo>
                <a:lnTo>
                  <a:pt x="10191" y="19271"/>
                </a:lnTo>
                <a:cubicBezTo>
                  <a:pt x="10191" y="20552"/>
                  <a:pt x="10252" y="21600"/>
                  <a:pt x="10328" y="21600"/>
                </a:cubicBezTo>
                <a:lnTo>
                  <a:pt x="21463" y="21600"/>
                </a:lnTo>
                <a:cubicBezTo>
                  <a:pt x="21539" y="21600"/>
                  <a:pt x="21600" y="20552"/>
                  <a:pt x="21600" y="19271"/>
                </a:cubicBezTo>
                <a:lnTo>
                  <a:pt x="21600" y="2312"/>
                </a:lnTo>
                <a:cubicBezTo>
                  <a:pt x="21600" y="1032"/>
                  <a:pt x="21539" y="0"/>
                  <a:pt x="21463" y="0"/>
                </a:cubicBezTo>
                <a:lnTo>
                  <a:pt x="10328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try-catch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inuti en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while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loop.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Användbara metoder</a:t>
            </a:r>
          </a:p>
        </p:txBody>
      </p:sp>
      <p:sp>
        <p:nvSpPr>
          <p:cNvPr id="211" name="Shape 211"/>
          <p:cNvSpPr/>
          <p:nvPr/>
        </p:nvSpPr>
        <p:spPr>
          <a:xfrm>
            <a:off x="1551507" y="2236288"/>
            <a:ext cx="990178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Ur objektet som skapas (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e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ovan) kan man få en del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information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:</a:t>
            </a:r>
          </a:p>
        </p:txBody>
      </p:sp>
      <p:sp>
        <p:nvSpPr>
          <p:cNvPr id="212" name="Shape 212"/>
          <p:cNvSpPr/>
          <p:nvPr/>
        </p:nvSpPr>
        <p:spPr>
          <a:xfrm>
            <a:off x="1742932" y="8408658"/>
            <a:ext cx="9518936" cy="55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latin typeface="Gabriola"/>
                <a:ea typeface="Gabriola"/>
                <a:cs typeface="Gabriola"/>
                <a:sym typeface="Gabriola"/>
                <a:hlinkClick r:id="rId2" invalidUrl="" action="" tgtFrame="" tooltip="" history="1" highlightClick="0" endSnd="0"/>
              </a:rPr>
              <a:t>http://docs.oracle.com/javase/8/docs/api/java/lang/Exception.html</a:t>
            </a:r>
            <a:r>
              <a:rPr sz="3600">
                <a:latin typeface="Gabriola"/>
                <a:ea typeface="Gabriola"/>
                <a:cs typeface="Gabriola"/>
                <a:sym typeface="Gabriola"/>
              </a:rPr>
              <a:t> </a:t>
            </a:r>
          </a:p>
        </p:txBody>
      </p:sp>
      <p:sp>
        <p:nvSpPr>
          <p:cNvPr id="213" name="Shape 213"/>
          <p:cNvSpPr/>
          <p:nvPr/>
        </p:nvSpPr>
        <p:spPr>
          <a:xfrm>
            <a:off x="1932507" y="3252289"/>
            <a:ext cx="10962766" cy="36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String toString()</a:t>
            </a: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  Returns a short description of this throwable.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void printStackTrace()</a:t>
            </a: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  Prints this throwable and its backtrace to the standard error stream.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String getMessage()</a:t>
            </a: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  Returns the detail message string of this throwable.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fast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Några alternativ för catch blocket</a:t>
            </a:r>
          </a:p>
        </p:txBody>
      </p:sp>
      <p:sp>
        <p:nvSpPr>
          <p:cNvPr id="216" name="Shape 216"/>
          <p:cNvSpPr/>
          <p:nvPr/>
        </p:nvSpPr>
        <p:spPr>
          <a:xfrm>
            <a:off x="1742932" y="8408658"/>
            <a:ext cx="9518936" cy="55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latin typeface="Gabriola"/>
                <a:ea typeface="Gabriola"/>
                <a:cs typeface="Gabriola"/>
                <a:sym typeface="Gabriola"/>
                <a:hlinkClick r:id="rId2" invalidUrl="" action="" tgtFrame="" tooltip="" history="1" highlightClick="0" endSnd="0"/>
              </a:rPr>
              <a:t>http://docs.oracle.com/javase/8/docs/api/java/lang/Exception.html</a:t>
            </a:r>
            <a:r>
              <a:rPr sz="3600">
                <a:latin typeface="Gabriola"/>
                <a:ea typeface="Gabriola"/>
                <a:cs typeface="Gabriola"/>
                <a:sym typeface="Gabriola"/>
              </a:rPr>
              <a:t> </a:t>
            </a:r>
          </a:p>
        </p:txBody>
      </p:sp>
      <p:sp>
        <p:nvSpPr>
          <p:cNvPr id="217" name="Shape 217"/>
          <p:cNvSpPr/>
          <p:nvPr/>
        </p:nvSpPr>
        <p:spPr>
          <a:xfrm>
            <a:off x="2203440" y="2675080"/>
            <a:ext cx="10962766" cy="4835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b="1" sz="25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i="1" sz="25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&lt;felmeddelande&gt;</a:t>
            </a:r>
            <a:r>
              <a:rPr b="1" sz="25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.printStackTrace();</a:t>
            </a: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System.out.println(e.getMessage());</a:t>
            </a: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sz="25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throw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new </a:t>
            </a:r>
            <a:r>
              <a:rPr i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&lt;Exnamn&gt;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1" sz="25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i="1" sz="25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&lt;felmeddelande&gt;</a:t>
            </a:r>
            <a:r>
              <a:rPr b="1" sz="25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System.exit(1);</a:t>
            </a: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5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i="1" sz="25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... kod som gör en åtgärd.</a:t>
            </a:r>
          </a:p>
        </p:txBody>
      </p:sp>
    </p:spTree>
  </p:cSld>
  <p:clrMapOvr>
    <a:masterClrMapping/>
  </p:clrMapOvr>
  <p:transition spd="fast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Efter denna föreläsning:</a:t>
            </a:r>
          </a:p>
        </p:txBody>
      </p:sp>
      <p:sp>
        <p:nvSpPr>
          <p:cNvPr id="51" name="Shape 51"/>
          <p:cNvSpPr/>
          <p:nvPr/>
        </p:nvSpPr>
        <p:spPr>
          <a:xfrm>
            <a:off x="1576377" y="3548622"/>
            <a:ext cx="1088994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Nästa gång (dvs </a:t>
            </a:r>
            <a:r>
              <a:rPr i="1" sz="2800">
                <a:solidFill>
                  <a:srgbClr val="FF26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imorgon</a:t>
            </a: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):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talar om tentan, förberedelse, exempel, mm.</a:t>
            </a:r>
          </a:p>
        </p:txBody>
      </p:sp>
      <p:sp>
        <p:nvSpPr>
          <p:cNvPr id="52" name="Shape 52"/>
          <p:cNvSpPr/>
          <p:nvPr/>
        </p:nvSpPr>
        <p:spPr>
          <a:xfrm>
            <a:off x="1576377" y="5453622"/>
            <a:ext cx="200761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73F9B"/>
                </a:solidFill>
              </a:rPr>
              <a:t>Nästa vecka: </a:t>
            </a:r>
          </a:p>
        </p:txBody>
      </p:sp>
      <p:sp>
        <p:nvSpPr>
          <p:cNvPr id="53" name="Shape 53"/>
          <p:cNvSpPr/>
          <p:nvPr/>
        </p:nvSpPr>
        <p:spPr>
          <a:xfrm>
            <a:off x="3604143" y="1669022"/>
            <a:ext cx="972895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55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5500">
                <a:solidFill>
                  <a:srgbClr val="00882B"/>
                </a:solidFill>
              </a:rPr>
              <a:t>Inget nytt material.</a:t>
            </a:r>
          </a:p>
        </p:txBody>
      </p:sp>
      <p:sp>
        <p:nvSpPr>
          <p:cNvPr id="54" name="Shape 54"/>
          <p:cNvSpPr/>
          <p:nvPr/>
        </p:nvSpPr>
        <p:spPr>
          <a:xfrm>
            <a:off x="3608377" y="5453622"/>
            <a:ext cx="7912125" cy="197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Jag är här i HA4/HC4 de vanliga föreläsningstiderna.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Man kan komma och fråga mig frågor. 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Inget nytt material.</a:t>
            </a:r>
            <a:endParaRPr sz="2800">
              <a:solidFill>
                <a:srgbClr val="00882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Vad vill ni att jag gör på dessa ‘</a:t>
            </a:r>
            <a:r>
              <a:rPr i="1"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föreläsningar</a:t>
            </a:r>
            <a:r>
              <a: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rPr>
              <a:t>’?</a:t>
            </a:r>
          </a:p>
        </p:txBody>
      </p:sp>
    </p:spTree>
  </p:cSld>
  <p:clrMapOvr>
    <a:masterClrMapping/>
  </p:clrMapOvr>
  <p:transition spd="fast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63500" y="3547533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b="1" i="1" sz="55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Var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 skall felet (exception) hanteras?</a:t>
            </a:r>
          </a:p>
        </p:txBody>
      </p:sp>
    </p:spTree>
  </p:cSld>
  <p:clrMapOvr>
    <a:masterClrMapping/>
  </p:clrMapOvr>
  <p:transition spd="fast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Var skall exception hanteras?</a:t>
            </a:r>
          </a:p>
        </p:txBody>
      </p:sp>
      <p:sp>
        <p:nvSpPr>
          <p:cNvPr id="222" name="Shape 222"/>
          <p:cNvSpPr/>
          <p:nvPr/>
        </p:nvSpPr>
        <p:spPr>
          <a:xfrm>
            <a:off x="1440910" y="2862822"/>
            <a:ext cx="575735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C82506"/>
                </a:solidFill>
              </a:rPr>
              <a:t>Mycket dåligt:</a:t>
            </a:r>
          </a:p>
        </p:txBody>
      </p:sp>
      <p:sp>
        <p:nvSpPr>
          <p:cNvPr id="223" name="Shape 223"/>
          <p:cNvSpPr/>
          <p:nvPr/>
        </p:nvSpPr>
        <p:spPr>
          <a:xfrm>
            <a:off x="1774935" y="3668720"/>
            <a:ext cx="12050135" cy="2687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Circle (int newRadius)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try {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setRadius(newRadius); 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numberOfObjects++;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} catch (IllegalArgumentException e) {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e.printStackTrace();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5338584" y="3460022"/>
            <a:ext cx="7310835" cy="968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078" y="0"/>
                </a:moveTo>
                <a:cubicBezTo>
                  <a:pt x="4989" y="0"/>
                  <a:pt x="4918" y="541"/>
                  <a:pt x="4918" y="1212"/>
                </a:cubicBezTo>
                <a:lnTo>
                  <a:pt x="4918" y="11539"/>
                </a:lnTo>
                <a:lnTo>
                  <a:pt x="0" y="21600"/>
                </a:lnTo>
                <a:lnTo>
                  <a:pt x="5696" y="14459"/>
                </a:lnTo>
                <a:lnTo>
                  <a:pt x="21439" y="14459"/>
                </a:lnTo>
                <a:cubicBezTo>
                  <a:pt x="21528" y="14459"/>
                  <a:pt x="21600" y="13918"/>
                  <a:pt x="21600" y="13247"/>
                </a:cubicBezTo>
                <a:lnTo>
                  <a:pt x="21600" y="1212"/>
                </a:lnTo>
                <a:cubicBezTo>
                  <a:pt x="21600" y="541"/>
                  <a:pt x="21528" y="0"/>
                  <a:pt x="21439" y="0"/>
                </a:cubicBezTo>
                <a:lnTo>
                  <a:pt x="5078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kan kasta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IllegalArgumentException</a:t>
            </a:r>
          </a:p>
        </p:txBody>
      </p:sp>
      <p:sp>
        <p:nvSpPr>
          <p:cNvPr id="225" name="Shape 225"/>
          <p:cNvSpPr/>
          <p:nvPr/>
        </p:nvSpPr>
        <p:spPr>
          <a:xfrm>
            <a:off x="5295457" y="5313362"/>
            <a:ext cx="7540626" cy="750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3388" y="8384"/>
                </a:lnTo>
                <a:lnTo>
                  <a:pt x="3388" y="19830"/>
                </a:lnTo>
                <a:cubicBezTo>
                  <a:pt x="3388" y="20805"/>
                  <a:pt x="3467" y="21600"/>
                  <a:pt x="3564" y="21600"/>
                </a:cubicBezTo>
                <a:lnTo>
                  <a:pt x="21424" y="21600"/>
                </a:lnTo>
                <a:cubicBezTo>
                  <a:pt x="21521" y="21600"/>
                  <a:pt x="21600" y="20805"/>
                  <a:pt x="21600" y="19830"/>
                </a:cubicBezTo>
                <a:lnTo>
                  <a:pt x="21600" y="5848"/>
                </a:lnTo>
                <a:cubicBezTo>
                  <a:pt x="21600" y="4873"/>
                  <a:pt x="21521" y="4078"/>
                  <a:pt x="21424" y="4078"/>
                </a:cubicBezTo>
                <a:lnTo>
                  <a:pt x="4938" y="4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skriver ut en anrops lista… men inget mera</a:t>
            </a:r>
          </a:p>
        </p:txBody>
      </p:sp>
      <p:pic>
        <p:nvPicPr>
          <p:cNvPr id="22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0863" y="7095345"/>
            <a:ext cx="5677154" cy="1815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8614" y="7095345"/>
            <a:ext cx="5677154" cy="1815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2"/>
      <p:bldP build="whole" bldLvl="1" animBg="1" rev="0" advAuto="0" spid="227" grpId="3"/>
      <p:bldP build="whole" bldLvl="1" animBg="1" rev="0" advAuto="0" spid="224" grpId="1"/>
      <p:bldP build="whole" bldLvl="1" animBg="1" rev="0" advAuto="0" spid="226" grpId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63500" y="3547533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b="1" i="1" sz="55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När</a:t>
            </a:r>
            <a:r>
              <a:rPr sz="5500">
                <a:latin typeface="Helvetica"/>
                <a:ea typeface="Helvetica"/>
                <a:cs typeface="Helvetica"/>
                <a:sym typeface="Helvetica"/>
              </a:rPr>
              <a:t> skall felet (exception) hanteras?</a:t>
            </a:r>
          </a:p>
        </p:txBody>
      </p:sp>
    </p:spTree>
  </p:cSld>
  <p:clrMapOvr>
    <a:masterClrMapping/>
  </p:clrMapOvr>
  <p:transition spd="fast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När skall man använda exceptions? </a:t>
            </a:r>
          </a:p>
        </p:txBody>
      </p:sp>
      <p:sp>
        <p:nvSpPr>
          <p:cNvPr id="232" name="Shape 232"/>
          <p:cNvSpPr/>
          <p:nvPr/>
        </p:nvSpPr>
        <p:spPr>
          <a:xfrm>
            <a:off x="3623723" y="2100822"/>
            <a:ext cx="575735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Exempel — ArrayIndexOutOfBounds</a:t>
            </a:r>
          </a:p>
        </p:txBody>
      </p:sp>
      <p:pic>
        <p:nvPicPr>
          <p:cNvPr id="23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8292" y="3133361"/>
            <a:ext cx="5651158" cy="1471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34692" y="4920237"/>
            <a:ext cx="6248513" cy="1942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88692" y="6969410"/>
            <a:ext cx="5618267" cy="215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3692" y="5178003"/>
            <a:ext cx="5618267" cy="5386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3"/>
      <p:bldP build="whole" bldLvl="1" animBg="1" rev="0" advAuto="0" spid="236" grpId="2"/>
      <p:bldP build="whole" bldLvl="1" animBg="1" rev="0" advAuto="0" spid="233" grpId="1"/>
      <p:bldP build="whole" bldLvl="1" animBg="1" rev="0" advAuto="0" spid="235" grpId="4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Skall man använda exceptions här? (1)</a:t>
            </a:r>
          </a:p>
        </p:txBody>
      </p:sp>
      <p:sp>
        <p:nvSpPr>
          <p:cNvPr id="239" name="Shape 239"/>
          <p:cNvSpPr/>
          <p:nvPr/>
        </p:nvSpPr>
        <p:spPr>
          <a:xfrm>
            <a:off x="2012002" y="3079259"/>
            <a:ext cx="12050135" cy="4731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import java.util.Scanner;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class Demo5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Scanner in = new Scanner(System.in);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String str = in.nextLine();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if (str.equals("yes"))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System.out.println("Hello there!");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System.out.println("See you later!");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1676390" y="2253222"/>
            <a:ext cx="575735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Hur kan detta program crasha?</a:t>
            </a:r>
          </a:p>
        </p:txBody>
      </p:sp>
      <p:sp>
        <p:nvSpPr>
          <p:cNvPr id="241" name="Shape 241"/>
          <p:cNvSpPr/>
          <p:nvPr/>
        </p:nvSpPr>
        <p:spPr>
          <a:xfrm>
            <a:off x="7079939" y="4670755"/>
            <a:ext cx="5044679" cy="648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195" y="0"/>
                </a:moveTo>
                <a:cubicBezTo>
                  <a:pt x="9066" y="0"/>
                  <a:pt x="8962" y="808"/>
                  <a:pt x="8962" y="1811"/>
                </a:cubicBezTo>
                <a:lnTo>
                  <a:pt x="8962" y="8117"/>
                </a:lnTo>
                <a:lnTo>
                  <a:pt x="0" y="10959"/>
                </a:lnTo>
                <a:lnTo>
                  <a:pt x="8962" y="13801"/>
                </a:lnTo>
                <a:lnTo>
                  <a:pt x="8962" y="19789"/>
                </a:lnTo>
                <a:cubicBezTo>
                  <a:pt x="8962" y="20792"/>
                  <a:pt x="9066" y="21600"/>
                  <a:pt x="9195" y="21600"/>
                </a:cubicBezTo>
                <a:lnTo>
                  <a:pt x="21365" y="21600"/>
                </a:lnTo>
                <a:cubicBezTo>
                  <a:pt x="21494" y="21600"/>
                  <a:pt x="21600" y="20792"/>
                  <a:pt x="21600" y="19789"/>
                </a:cubicBezTo>
                <a:lnTo>
                  <a:pt x="21600" y="1811"/>
                </a:lnTo>
                <a:cubicBezTo>
                  <a:pt x="21600" y="808"/>
                  <a:pt x="21494" y="0"/>
                  <a:pt x="21365" y="0"/>
                </a:cubicBezTo>
                <a:lnTo>
                  <a:pt x="9195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kan fastna här</a:t>
            </a:r>
          </a:p>
        </p:txBody>
      </p:sp>
      <p:sp>
        <p:nvSpPr>
          <p:cNvPr id="242" name="Shape 242"/>
          <p:cNvSpPr/>
          <p:nvPr/>
        </p:nvSpPr>
        <p:spPr>
          <a:xfrm>
            <a:off x="4032336" y="7464755"/>
            <a:ext cx="6438107" cy="946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56" y="0"/>
                </a:moveTo>
                <a:cubicBezTo>
                  <a:pt x="7955" y="0"/>
                  <a:pt x="7873" y="553"/>
                  <a:pt x="7873" y="1240"/>
                </a:cubicBezTo>
                <a:lnTo>
                  <a:pt x="7873" y="11760"/>
                </a:lnTo>
                <a:lnTo>
                  <a:pt x="0" y="21600"/>
                </a:lnTo>
                <a:lnTo>
                  <a:pt x="9073" y="14792"/>
                </a:lnTo>
                <a:lnTo>
                  <a:pt x="21418" y="14792"/>
                </a:lnTo>
                <a:cubicBezTo>
                  <a:pt x="21519" y="14792"/>
                  <a:pt x="21600" y="14239"/>
                  <a:pt x="21600" y="13552"/>
                </a:cubicBezTo>
                <a:lnTo>
                  <a:pt x="21600" y="1240"/>
                </a:lnTo>
                <a:cubicBezTo>
                  <a:pt x="21600" y="553"/>
                  <a:pt x="21519" y="0"/>
                  <a:pt x="21418" y="0"/>
                </a:cubicBezTo>
                <a:lnTo>
                  <a:pt x="8056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Här tryckte jag på Ctrl-D</a:t>
            </a:r>
          </a:p>
        </p:txBody>
      </p:sp>
      <p:grpSp>
        <p:nvGrpSpPr>
          <p:cNvPr id="245" name="Group 245"/>
          <p:cNvGrpSpPr/>
          <p:nvPr/>
        </p:nvGrpSpPr>
        <p:grpSpPr>
          <a:xfrm>
            <a:off x="1676390" y="7625322"/>
            <a:ext cx="12639747" cy="2052630"/>
            <a:chOff x="0" y="0"/>
            <a:chExt cx="12639745" cy="2052629"/>
          </a:xfrm>
        </p:grpSpPr>
        <p:sp>
          <p:nvSpPr>
            <p:cNvPr id="243" name="Shape 243"/>
            <p:cNvSpPr/>
            <p:nvPr/>
          </p:nvSpPr>
          <p:spPr>
            <a:xfrm>
              <a:off x="589611" y="533937"/>
              <a:ext cx="12050135" cy="15186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0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$ java Demo5</a:t>
              </a:r>
              <a:endParaRPr b="1" sz="20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Exception in thread "main" java.util.NoSuchElementException: No line found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	at java.util.Scanner.nextLine(Scanner.java:1540)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	at Demo5.main(Demo5.java:7)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0" y="0"/>
              <a:ext cx="5757353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773F9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773F9B"/>
                  </a:solidFill>
                </a:rPr>
                <a:t>Utskrift:</a:t>
              </a:r>
            </a:p>
          </p:txBody>
        </p:sp>
      </p:grp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2"/>
      <p:bldP build="whole" bldLvl="1" animBg="1" rev="0" advAuto="0" spid="242" grpId="3"/>
      <p:bldP build="whole" bldLvl="1" animBg="1" rev="0" advAuto="0" spid="24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Skall man använda exceptions här? (1)</a:t>
            </a:r>
          </a:p>
        </p:txBody>
      </p:sp>
      <p:sp>
        <p:nvSpPr>
          <p:cNvPr id="248" name="Shape 248"/>
          <p:cNvSpPr/>
          <p:nvPr/>
        </p:nvSpPr>
        <p:spPr>
          <a:xfrm>
            <a:off x="2012002" y="3066559"/>
            <a:ext cx="12050135" cy="5608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import java.util.Scanner;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class Demo6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Scanner in = new Scanner(System.in);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String str = "";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if (in.hasNextLine()) {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  str = in.nextLine();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if (str.equals("yes"))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System.out.println("Hello there!");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 else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    System.out.println("See you later!");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1676390" y="2253222"/>
            <a:ext cx="575735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Man kan lätt undvika exceptions:</a:t>
            </a:r>
          </a:p>
        </p:txBody>
      </p:sp>
      <p:sp>
        <p:nvSpPr>
          <p:cNvPr id="250" name="Shape 250"/>
          <p:cNvSpPr/>
          <p:nvPr/>
        </p:nvSpPr>
        <p:spPr>
          <a:xfrm>
            <a:off x="6656606" y="5246489"/>
            <a:ext cx="5044679" cy="648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195" y="0"/>
                </a:moveTo>
                <a:cubicBezTo>
                  <a:pt x="9066" y="0"/>
                  <a:pt x="8962" y="808"/>
                  <a:pt x="8962" y="1811"/>
                </a:cubicBezTo>
                <a:lnTo>
                  <a:pt x="8962" y="8117"/>
                </a:lnTo>
                <a:lnTo>
                  <a:pt x="0" y="10959"/>
                </a:lnTo>
                <a:lnTo>
                  <a:pt x="8962" y="13801"/>
                </a:lnTo>
                <a:lnTo>
                  <a:pt x="8962" y="19789"/>
                </a:lnTo>
                <a:cubicBezTo>
                  <a:pt x="8962" y="20792"/>
                  <a:pt x="9066" y="21600"/>
                  <a:pt x="9195" y="21600"/>
                </a:cubicBezTo>
                <a:lnTo>
                  <a:pt x="21365" y="21600"/>
                </a:lnTo>
                <a:cubicBezTo>
                  <a:pt x="21494" y="21600"/>
                  <a:pt x="21600" y="20792"/>
                  <a:pt x="21600" y="19789"/>
                </a:cubicBezTo>
                <a:lnTo>
                  <a:pt x="21600" y="1811"/>
                </a:lnTo>
                <a:cubicBezTo>
                  <a:pt x="21600" y="808"/>
                  <a:pt x="21494" y="0"/>
                  <a:pt x="21365" y="0"/>
                </a:cubicBezTo>
                <a:lnTo>
                  <a:pt x="9195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kollar först, kör sen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2012002" y="3079259"/>
            <a:ext cx="12050135" cy="4147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import java.util.Scanner;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class Demo7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Scanner in = new Scanner(System.in);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int n1 = 0;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int n2 = 0;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if (in.hasNextInt()) { n1 = in.nextInt();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if (in.hasNextInt()) { n2 = in.nextInt();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int n3 = n1 / n2;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System.out.println("res = " + n3);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Skall man använda exceptions här? (2)</a:t>
            </a:r>
          </a:p>
        </p:txBody>
      </p:sp>
      <p:sp>
        <p:nvSpPr>
          <p:cNvPr id="254" name="Shape 254"/>
          <p:cNvSpPr/>
          <p:nvPr/>
        </p:nvSpPr>
        <p:spPr>
          <a:xfrm>
            <a:off x="1676390" y="2253222"/>
            <a:ext cx="575735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Hur kan detta program crasha?</a:t>
            </a:r>
          </a:p>
        </p:txBody>
      </p:sp>
      <p:sp>
        <p:nvSpPr>
          <p:cNvPr id="255" name="Shape 255"/>
          <p:cNvSpPr/>
          <p:nvPr/>
        </p:nvSpPr>
        <p:spPr>
          <a:xfrm>
            <a:off x="5662565" y="5504722"/>
            <a:ext cx="6783786" cy="648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375" y="0"/>
                </a:moveTo>
                <a:cubicBezTo>
                  <a:pt x="12279" y="0"/>
                  <a:pt x="12202" y="808"/>
                  <a:pt x="12202" y="1811"/>
                </a:cubicBezTo>
                <a:lnTo>
                  <a:pt x="12202" y="9690"/>
                </a:lnTo>
                <a:lnTo>
                  <a:pt x="0" y="12532"/>
                </a:lnTo>
                <a:lnTo>
                  <a:pt x="12202" y="15374"/>
                </a:lnTo>
                <a:lnTo>
                  <a:pt x="12202" y="19789"/>
                </a:lnTo>
                <a:cubicBezTo>
                  <a:pt x="12202" y="20792"/>
                  <a:pt x="12279" y="21600"/>
                  <a:pt x="12375" y="21600"/>
                </a:cubicBezTo>
                <a:lnTo>
                  <a:pt x="21426" y="21600"/>
                </a:lnTo>
                <a:cubicBezTo>
                  <a:pt x="21521" y="21600"/>
                  <a:pt x="21600" y="20792"/>
                  <a:pt x="21600" y="19789"/>
                </a:cubicBezTo>
                <a:lnTo>
                  <a:pt x="21600" y="1811"/>
                </a:lnTo>
                <a:cubicBezTo>
                  <a:pt x="21600" y="808"/>
                  <a:pt x="21521" y="0"/>
                  <a:pt x="21426" y="0"/>
                </a:cubicBezTo>
                <a:lnTo>
                  <a:pt x="12375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division med 0</a:t>
            </a:r>
          </a:p>
        </p:txBody>
      </p:sp>
      <p:grpSp>
        <p:nvGrpSpPr>
          <p:cNvPr id="258" name="Group 258"/>
          <p:cNvGrpSpPr/>
          <p:nvPr/>
        </p:nvGrpSpPr>
        <p:grpSpPr>
          <a:xfrm>
            <a:off x="1540923" y="7176589"/>
            <a:ext cx="12639747" cy="2636830"/>
            <a:chOff x="0" y="0"/>
            <a:chExt cx="12639745" cy="2636829"/>
          </a:xfrm>
        </p:grpSpPr>
        <p:sp>
          <p:nvSpPr>
            <p:cNvPr id="256" name="Shape 256"/>
            <p:cNvSpPr/>
            <p:nvPr/>
          </p:nvSpPr>
          <p:spPr>
            <a:xfrm>
              <a:off x="589611" y="533937"/>
              <a:ext cx="12050135" cy="21028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b="1" sz="20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$ java Demo7</a:t>
              </a:r>
              <a:endParaRPr b="1" sz="20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3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0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Exception in thread "main" </a:t>
              </a:r>
              <a:r>
                <a:rPr b="1" sz="2000">
                  <a:solidFill>
                    <a:srgbClr val="EC5D57"/>
                  </a:solidFill>
                  <a:latin typeface="Consolas"/>
                  <a:ea typeface="Consolas"/>
                  <a:cs typeface="Consolas"/>
                  <a:sym typeface="Consolas"/>
                </a:rPr>
                <a:t>java.lang.ArithmeticException</a:t>
              </a: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: / by zero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773F9B"/>
                  </a:solidFill>
                  <a:latin typeface="Consolas"/>
                  <a:ea typeface="Consolas"/>
                  <a:cs typeface="Consolas"/>
                  <a:sym typeface="Consolas"/>
                </a:rPr>
                <a:t>	at Demo7.main(Demo7.java:11)</a:t>
              </a: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773F9B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0" y="0"/>
              <a:ext cx="5757353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>
                <a:defRPr i="1" sz="2800">
                  <a:solidFill>
                    <a:srgbClr val="773F9B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i="0" sz="1800">
                  <a:solidFill>
                    <a:srgbClr val="000000"/>
                  </a:solidFill>
                </a:defRPr>
              </a:pPr>
              <a:r>
                <a:rPr i="1" sz="2800">
                  <a:solidFill>
                    <a:srgbClr val="773F9B"/>
                  </a:solidFill>
                </a:rPr>
                <a:t>Utskrift:</a:t>
              </a:r>
            </a:p>
          </p:txBody>
        </p:sp>
      </p:grp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1"/>
      <p:bldP build="whole" bldLvl="1" animBg="1" rev="0" advAuto="0" spid="258" grpId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2012002" y="3079259"/>
            <a:ext cx="12050135" cy="4731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import java.util.Scanner;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class Demo7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Scanner in = new Scanner(System.in);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int n1 = 0;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int n2 = 0;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if (in.hasNextInt()) { n1 = in.nextInt();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if (in.hasNextInt()) { n2 = in.nextInt();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if (n2 != 0) {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  int n3 = n1 / n2;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    System.out.println("res = " + n3);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Skall man använda exceptions här? (2)</a:t>
            </a:r>
          </a:p>
        </p:txBody>
      </p:sp>
      <p:sp>
        <p:nvSpPr>
          <p:cNvPr id="262" name="Shape 262"/>
          <p:cNvSpPr/>
          <p:nvPr/>
        </p:nvSpPr>
        <p:spPr>
          <a:xfrm>
            <a:off x="1676390" y="2253222"/>
            <a:ext cx="575735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Man kan lätt undvika exceptions:</a:t>
            </a:r>
          </a:p>
        </p:txBody>
      </p:sp>
    </p:spTree>
  </p:cSld>
  <p:clrMapOvr>
    <a:masterClrMapping/>
  </p:clrMapOvr>
  <p:transition spd="fast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Övning</a:t>
            </a:r>
          </a:p>
        </p:txBody>
      </p:sp>
      <p:sp>
        <p:nvSpPr>
          <p:cNvPr id="265" name="Shape 265"/>
          <p:cNvSpPr/>
          <p:nvPr/>
        </p:nvSpPr>
        <p:spPr>
          <a:xfrm>
            <a:off x="1609748" y="2727355"/>
            <a:ext cx="978530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Uppgift: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definiera en egen exception DivByZero och kasta den.</a:t>
            </a:r>
          </a:p>
        </p:txBody>
      </p:sp>
      <p:sp>
        <p:nvSpPr>
          <p:cNvPr id="266" name="Shape 266"/>
          <p:cNvSpPr/>
          <p:nvPr/>
        </p:nvSpPr>
        <p:spPr>
          <a:xfrm>
            <a:off x="3218414" y="3997355"/>
            <a:ext cx="3958453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DE6A1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DE6A10"/>
                </a:solidFill>
              </a:rPr>
              <a:t>checked / unchecked ?</a:t>
            </a:r>
          </a:p>
        </p:txBody>
      </p:sp>
    </p:spTree>
  </p:cSld>
  <p:clrMapOvr>
    <a:masterClrMapping/>
  </p:clrMapOvr>
  <p:transition spd="fast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Övning</a:t>
            </a:r>
          </a:p>
        </p:txBody>
      </p:sp>
      <p:sp>
        <p:nvSpPr>
          <p:cNvPr id="269" name="Shape 269"/>
          <p:cNvSpPr/>
          <p:nvPr/>
        </p:nvSpPr>
        <p:spPr>
          <a:xfrm>
            <a:off x="1609748" y="3235355"/>
            <a:ext cx="978530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Uppgift: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skriv ett program som skriver ut texten från en fil.</a:t>
            </a:r>
          </a:p>
        </p:txBody>
      </p:sp>
      <p:sp>
        <p:nvSpPr>
          <p:cNvPr id="270" name="Shape 270"/>
          <p:cNvSpPr/>
          <p:nvPr/>
        </p:nvSpPr>
        <p:spPr>
          <a:xfrm>
            <a:off x="2913614" y="4378355"/>
            <a:ext cx="7555066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DE6A1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DE6A10"/>
                </a:solidFill>
              </a:rPr>
              <a:t>FileReader, BufferedReader, IOException, …</a:t>
            </a:r>
          </a:p>
        </p:txBody>
      </p:sp>
      <p:sp>
        <p:nvSpPr>
          <p:cNvPr id="271" name="Shape 271"/>
          <p:cNvSpPr/>
          <p:nvPr/>
        </p:nvSpPr>
        <p:spPr>
          <a:xfrm>
            <a:off x="1609748" y="2473355"/>
            <a:ext cx="978530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73F9B"/>
                </a:solidFill>
              </a:rPr>
              <a:t>I/O har flera exceptions…</a:t>
            </a:r>
          </a:p>
        </p:txBody>
      </p:sp>
    </p:spTree>
  </p:cSld>
  <p:clrMapOvr>
    <a:masterClrMapping/>
  </p:clrMapOvr>
  <p:transition spd="fast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Lite problemlösning med swing</a:t>
            </a:r>
          </a:p>
        </p:txBody>
      </p:sp>
      <p:pic>
        <p:nvPicPr>
          <p:cNvPr id="5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2812" y="2799398"/>
            <a:ext cx="5479177" cy="51722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2365121" y="2458558"/>
            <a:ext cx="1088994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73F9B"/>
                </a:solidFill>
              </a:rPr>
              <a:t>Hur skriver man kod som får ett fönster att se så här ut?</a:t>
            </a:r>
          </a:p>
        </p:txBody>
      </p:sp>
      <p:sp>
        <p:nvSpPr>
          <p:cNvPr id="59" name="Shape 59"/>
          <p:cNvSpPr/>
          <p:nvPr/>
        </p:nvSpPr>
        <p:spPr>
          <a:xfrm>
            <a:off x="1857121" y="8300558"/>
            <a:ext cx="10889944" cy="51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Se uppgift 3 i </a:t>
            </a:r>
            <a:r>
              <a:rPr sz="2500">
                <a:solidFill>
                  <a:srgbClr val="53585F"/>
                </a:solidFill>
                <a:latin typeface="Abadi MT Condensed Light"/>
                <a:ea typeface="Abadi MT Condensed Light"/>
                <a:cs typeface="Abadi MT Condensed Light"/>
                <a:sym typeface="Abadi MT Condensed Light"/>
                <a:hlinkClick r:id="rId3" invalidUrl="" action="" tgtFrame="" tooltip="" history="1" highlightClick="0" endSnd="0"/>
              </a:rPr>
              <a:t>http://www.cse.chalmers.se/edu/course/TDA545/2014-om-tenta-1.pdf</a:t>
            </a:r>
            <a:r>
              <a:rPr sz="2500">
                <a:solidFill>
                  <a:srgbClr val="53585F"/>
                </a:solidFill>
                <a:latin typeface="Abadi MT Condensed Light"/>
                <a:ea typeface="Abadi MT Condensed Light"/>
                <a:cs typeface="Abadi MT Condensed Light"/>
                <a:sym typeface="Abadi MT Condensed Light"/>
              </a:rPr>
              <a:t> </a:t>
            </a:r>
          </a:p>
        </p:txBody>
      </p:sp>
    </p:spTree>
  </p:cSld>
  <p:clrMapOvr>
    <a:masterClrMapping/>
  </p:clrMapOvr>
  <p:transition spd="fast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500">
                <a:latin typeface="Helvetica"/>
                <a:ea typeface="Helvetica"/>
                <a:cs typeface="Helvetica"/>
                <a:sym typeface="Helvetica"/>
              </a:rPr>
              <a:t>… and finally: </a:t>
            </a:r>
            <a:r>
              <a:rPr sz="54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finally</a:t>
            </a:r>
          </a:p>
        </p:txBody>
      </p:sp>
      <p:sp>
        <p:nvSpPr>
          <p:cNvPr id="274" name="Shape 274"/>
          <p:cNvSpPr/>
          <p:nvPr/>
        </p:nvSpPr>
        <p:spPr>
          <a:xfrm>
            <a:off x="1609748" y="2600355"/>
            <a:ext cx="978530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00882B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Uppgift: 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skriv ett program som testar semantiken av </a:t>
            </a:r>
            <a:r>
              <a:rPr b="1" sz="25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finally</a:t>
            </a:r>
          </a:p>
        </p:txBody>
      </p:sp>
      <p:sp>
        <p:nvSpPr>
          <p:cNvPr id="275" name="Shape 275"/>
          <p:cNvSpPr/>
          <p:nvPr/>
        </p:nvSpPr>
        <p:spPr>
          <a:xfrm>
            <a:off x="1609748" y="3489355"/>
            <a:ext cx="978530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i="1" sz="2800">
                <a:solidFill>
                  <a:srgbClr val="0365C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0365C0"/>
                </a:solidFill>
              </a:rPr>
              <a:t>Påminnelse:</a:t>
            </a:r>
          </a:p>
        </p:txBody>
      </p:sp>
      <p:grpSp>
        <p:nvGrpSpPr>
          <p:cNvPr id="278" name="Group 278"/>
          <p:cNvGrpSpPr/>
          <p:nvPr/>
        </p:nvGrpSpPr>
        <p:grpSpPr>
          <a:xfrm>
            <a:off x="2321444" y="4282077"/>
            <a:ext cx="5651857" cy="6181839"/>
            <a:chOff x="0" y="0"/>
            <a:chExt cx="5651856" cy="6181838"/>
          </a:xfrm>
        </p:grpSpPr>
        <p:sp>
          <p:nvSpPr>
            <p:cNvPr id="276" name="Shape 276"/>
            <p:cNvSpPr/>
            <p:nvPr/>
          </p:nvSpPr>
          <p:spPr>
            <a:xfrm>
              <a:off x="0" y="0"/>
              <a:ext cx="5651857" cy="498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23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 lvl="0">
                <a:defRPr sz="1800"/>
              </a:pPr>
              <a:r>
                <a:rPr sz="2300"/>
                <a:t>Man fångar exceptions med:</a:t>
              </a:r>
            </a:p>
          </p:txBody>
        </p:sp>
        <p:sp>
          <p:nvSpPr>
            <p:cNvPr id="277" name="Shape 277"/>
            <p:cNvSpPr/>
            <p:nvPr/>
          </p:nvSpPr>
          <p:spPr>
            <a:xfrm>
              <a:off x="70246" y="676507"/>
              <a:ext cx="5396081" cy="5505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 algn="l">
                <a:defRPr sz="1800"/>
              </a:pP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try {</a:t>
              </a: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    </a:t>
              </a:r>
              <a:r>
                <a:rPr i="1" sz="20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kod som kanske kastar exception</a:t>
              </a: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} catch (MyExceptionClass1 name) {</a:t>
              </a:r>
              <a:endParaRPr b="1" sz="20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53585F"/>
                  </a:solidFill>
                  <a:latin typeface="Consolas"/>
                  <a:ea typeface="Consolas"/>
                  <a:cs typeface="Consolas"/>
                  <a:sym typeface="Consolas"/>
                </a:rPr>
                <a:t>	...</a:t>
              </a: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} finally {</a:t>
              </a: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    </a:t>
              </a:r>
              <a:r>
                <a:rPr i="1" sz="2000">
                  <a:solidFill>
                    <a:srgbClr val="00882B"/>
                  </a:solidFill>
                  <a:latin typeface="Consolas"/>
                  <a:ea typeface="Consolas"/>
                  <a:cs typeface="Consolas"/>
                  <a:sym typeface="Consolas"/>
                </a:rPr>
                <a:t>kod som alltid körs</a:t>
              </a:r>
              <a:endParaRPr i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endPara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lvl="0" algn="l">
                <a:defRPr sz="1800"/>
              </a:pPr>
              <a:r>
                <a:rPr b="1" sz="2000">
                  <a:solidFill>
                    <a:srgbClr val="C82506"/>
                  </a:solidFill>
                  <a:latin typeface="Consolas"/>
                  <a:ea typeface="Consolas"/>
                  <a:cs typeface="Consolas"/>
                  <a:sym typeface="Consolas"/>
                </a:rPr>
                <a:t>}</a:t>
              </a:r>
              <a:endParaRPr b="1" sz="20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279" name="Shape 279"/>
          <p:cNvSpPr/>
          <p:nvPr/>
        </p:nvSpPr>
        <p:spPr>
          <a:xfrm>
            <a:off x="5846583" y="7528255"/>
            <a:ext cx="5795170" cy="992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376" y="0"/>
                </a:moveTo>
                <a:cubicBezTo>
                  <a:pt x="7239" y="0"/>
                  <a:pt x="7129" y="646"/>
                  <a:pt x="7129" y="1443"/>
                </a:cubicBezTo>
                <a:lnTo>
                  <a:pt x="7129" y="8977"/>
                </a:lnTo>
                <a:lnTo>
                  <a:pt x="0" y="11232"/>
                </a:lnTo>
                <a:lnTo>
                  <a:pt x="7129" y="13487"/>
                </a:lnTo>
                <a:lnTo>
                  <a:pt x="7129" y="20157"/>
                </a:lnTo>
                <a:cubicBezTo>
                  <a:pt x="7129" y="20954"/>
                  <a:pt x="7239" y="21600"/>
                  <a:pt x="7376" y="21600"/>
                </a:cubicBezTo>
                <a:lnTo>
                  <a:pt x="21353" y="21600"/>
                </a:lnTo>
                <a:cubicBezTo>
                  <a:pt x="21489" y="21600"/>
                  <a:pt x="21600" y="20954"/>
                  <a:pt x="21600" y="20157"/>
                </a:cubicBezTo>
                <a:lnTo>
                  <a:pt x="21600" y="1443"/>
                </a:lnTo>
                <a:cubicBezTo>
                  <a:pt x="21600" y="646"/>
                  <a:pt x="21489" y="0"/>
                  <a:pt x="21353" y="0"/>
                </a:cubicBezTo>
                <a:lnTo>
                  <a:pt x="7376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körs denna kod fast vi kastar exception i </a:t>
            </a:r>
            <a:r>
              <a: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catch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?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1"/>
      <p:bldP build="whole" bldLvl="1" animBg="1" rev="0" advAuto="0" spid="279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2275258" y="3734889"/>
            <a:ext cx="9238524" cy="191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skillnaden mellan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checked / unchecked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exceptions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att kasta (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throw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) exceptions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att fånge (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catch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) exceptions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när och hur man bör använda exceptions</a:t>
            </a:r>
          </a:p>
        </p:txBody>
      </p:sp>
      <p:sp>
        <p:nvSpPr>
          <p:cNvPr id="282" name="Shape 282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Sammanfattning av föreläsningen</a:t>
            </a:r>
          </a:p>
        </p:txBody>
      </p:sp>
      <p:sp>
        <p:nvSpPr>
          <p:cNvPr id="283" name="Shape 283"/>
          <p:cNvSpPr/>
          <p:nvPr/>
        </p:nvSpPr>
        <p:spPr>
          <a:xfrm>
            <a:off x="2084377" y="3218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Viktigt i denna föreläsning:</a:t>
            </a:r>
          </a:p>
        </p:txBody>
      </p:sp>
      <p:sp>
        <p:nvSpPr>
          <p:cNvPr id="284" name="Shape 284"/>
          <p:cNvSpPr/>
          <p:nvPr/>
        </p:nvSpPr>
        <p:spPr>
          <a:xfrm>
            <a:off x="913402" y="8342810"/>
            <a:ext cx="10502410" cy="945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Nästa gång (dvs imorgon): </a:t>
            </a:r>
            <a:endParaRPr sz="2800">
              <a:solidFill>
                <a:srgbClr val="773F9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talar om tentan, förberedelse, exempel, mm.</a:t>
            </a:r>
          </a:p>
        </p:txBody>
      </p:sp>
      <p:sp>
        <p:nvSpPr>
          <p:cNvPr id="285" name="Shape 285"/>
          <p:cNvSpPr/>
          <p:nvPr/>
        </p:nvSpPr>
        <p:spPr>
          <a:xfrm>
            <a:off x="922517" y="6387010"/>
            <a:ext cx="11159766" cy="191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i="1" sz="5500">
                <a:solidFill>
                  <a:srgbClr val="DE6A1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Det var </a:t>
            </a:r>
            <a:r>
              <a:rPr i="1" sz="5500" u="sng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allt material</a:t>
            </a:r>
            <a:r>
              <a:rPr i="1" sz="5500">
                <a:solidFill>
                  <a:srgbClr val="DE6A1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endParaRPr i="1" sz="5500">
              <a:solidFill>
                <a:srgbClr val="DE6A10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algn="l">
              <a:defRPr sz="1800"/>
            </a:pPr>
            <a:r>
              <a:rPr i="1" sz="5500">
                <a:solidFill>
                  <a:srgbClr val="DE6A1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för denna kurs!</a:t>
            </a:r>
          </a:p>
        </p:txBody>
      </p:sp>
      <p:sp>
        <p:nvSpPr>
          <p:cNvPr id="286" name="Shape 286"/>
          <p:cNvSpPr/>
          <p:nvPr/>
        </p:nvSpPr>
        <p:spPr>
          <a:xfrm>
            <a:off x="395218" y="6019800"/>
            <a:ext cx="12214364" cy="0"/>
          </a:xfrm>
          <a:prstGeom prst="line">
            <a:avLst/>
          </a:prstGeom>
          <a:ln w="15240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87" name="Shape 287"/>
          <p:cNvSpPr/>
          <p:nvPr/>
        </p:nvSpPr>
        <p:spPr>
          <a:xfrm>
            <a:off x="2275258" y="2210889"/>
            <a:ext cx="9238524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lite problemlösning med swing</a:t>
            </a:r>
            <a:endParaRPr sz="2800">
              <a:solidFill>
                <a:srgbClr val="0365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marL="370416" indent="-370416" algn="l">
              <a:spcBef>
                <a:spcPts val="500"/>
              </a:spcBef>
              <a:buClr>
                <a:srgbClr val="000000"/>
              </a:buClr>
              <a:buSzPct val="97000"/>
              <a:buChar char="‣"/>
              <a:defRPr sz="1800"/>
            </a:pP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ett stiligt sätt att definiera gränssnitt</a:t>
            </a:r>
          </a:p>
        </p:txBody>
      </p:sp>
      <p:sp>
        <p:nvSpPr>
          <p:cNvPr id="288" name="Shape 288"/>
          <p:cNvSpPr/>
          <p:nvPr/>
        </p:nvSpPr>
        <p:spPr>
          <a:xfrm>
            <a:off x="2084377" y="1694422"/>
            <a:ext cx="90900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800"/>
              <a:t>Extra:</a:t>
            </a:r>
          </a:p>
        </p:txBody>
      </p:sp>
      <p:pic>
        <p:nvPicPr>
          <p:cNvPr id="28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8340" y="6198689"/>
            <a:ext cx="4679942" cy="3394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9" grpId="3"/>
      <p:bldP build="whole" bldLvl="1" animBg="1" rev="0" advAuto="0" spid="286" grpId="1"/>
      <p:bldP build="whole" bldLvl="1" animBg="1" rev="0" advAuto="0" spid="285" grpId="2"/>
      <p:bldP build="whole" bldLvl="1" animBg="1" rev="0" advAuto="0" spid="284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63500" y="63500"/>
            <a:ext cx="1287780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Lite problemlösning med swing</a:t>
            </a:r>
          </a:p>
        </p:txBody>
      </p:sp>
      <p:sp>
        <p:nvSpPr>
          <p:cNvPr id="62" name="Shape 62"/>
          <p:cNvSpPr/>
          <p:nvPr/>
        </p:nvSpPr>
        <p:spPr>
          <a:xfrm>
            <a:off x="988004" y="1937182"/>
            <a:ext cx="8157056" cy="7543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public class Demo1 extends JFrame {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public Demo1() {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JPanel main = new JPanel();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main.setBackground(Color.red);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main.setLayout(new BorderLayout());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JPanel pN = new JPanel();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pN.setBackground(Color.blue);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main.add(pN,BorderLayout.NORTH);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JLabel l = new JLabel("56");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pN.add(l);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JPanel pC = new JPanel();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pC.setBackground(Color.yellow);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pC.setLayout(new GridLayout(4,4));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main.add(pC,BorderLayout.CENTER);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JButton b;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b = new JButton("1");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pC.add(b);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b = new JButton("2");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pC.add(b);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b = new JButton("3");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pC.add(b);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b = new JButton("+");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pC.add(b);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b = new JButton("4");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pC.add(b);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b = new JButton("5");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pC.add(b);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b = new JButton("6");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pC.add(b);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b = new JButton("-");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pC.add(b);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6087615" y="2688391"/>
            <a:ext cx="6398568" cy="7009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b = new JButton("7");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pC.add(b);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b = new JButton("8");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pC.add(b);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b = new JButton("9");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pC.add(b);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b = new JButton("*");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pC.add(b);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b = new JButton("0");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pC.add(b);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b = new JButton("C");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pC.add(b);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b = new JButton("=");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pC.add(b);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b = new JButton("/");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pC.add(b);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add(main);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pack();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setVisible(true);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this.addComponentListener(new ComponentListener() {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        public void componentHidden(ComponentEvent e) {}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        public void componentMoved(ComponentEvent e) {}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        public void componentResized(ComponentEvent e) {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            pN.setPreferredSize(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               new Dimension(main.getWidth(),main.getHeight()/3));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        }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        public void componentShown(ComponentEvent e) {}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    });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    Demo1 f = new Demo1();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1200">
                <a:solidFill>
                  <a:srgbClr val="53585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1200">
              <a:solidFill>
                <a:srgbClr val="53585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4143121" y="1569558"/>
            <a:ext cx="1088994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73F9B"/>
                </a:solidFill>
              </a:rPr>
              <a:t>Kod som skrevs på föreläsningen:</a:t>
            </a:r>
          </a:p>
        </p:txBody>
      </p:sp>
    </p:spTree>
  </p:cSld>
  <p:clrMapOvr>
    <a:masterClrMapping/>
  </p:clrMapOvr>
  <p:transition spd="fast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4095350" y="50800"/>
            <a:ext cx="884595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Gränssnitt</a:t>
            </a:r>
          </a:p>
        </p:txBody>
      </p:sp>
      <p:sp>
        <p:nvSpPr>
          <p:cNvPr id="67" name="Shape 67"/>
          <p:cNvSpPr/>
          <p:nvPr/>
        </p:nvSpPr>
        <p:spPr>
          <a:xfrm>
            <a:off x="666972" y="800237"/>
            <a:ext cx="8157056" cy="882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class L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implements ActionListener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private int i = 0;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void actionPerformed(ActionEvent e)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System.out.println(i);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i = i+1;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class Test1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JFrame f = new JFrame();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JButton b = new JButton("Knapp");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ActionListener l = new L();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b.addActionListener(l);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JPanel panel = new JPanel();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panel.add(b);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f.add(panel); f.pack();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5758944" y="1922685"/>
            <a:ext cx="6992145" cy="974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31" y="0"/>
                </a:moveTo>
                <a:cubicBezTo>
                  <a:pt x="8236" y="0"/>
                  <a:pt x="8158" y="557"/>
                  <a:pt x="8158" y="1240"/>
                </a:cubicBezTo>
                <a:lnTo>
                  <a:pt x="8158" y="2867"/>
                </a:lnTo>
                <a:lnTo>
                  <a:pt x="0" y="4802"/>
                </a:lnTo>
                <a:lnTo>
                  <a:pt x="8158" y="6746"/>
                </a:lnTo>
                <a:lnTo>
                  <a:pt x="8158" y="20360"/>
                </a:lnTo>
                <a:cubicBezTo>
                  <a:pt x="8158" y="21043"/>
                  <a:pt x="8236" y="21600"/>
                  <a:pt x="8331" y="21600"/>
                </a:cubicBezTo>
                <a:lnTo>
                  <a:pt x="21427" y="21600"/>
                </a:lnTo>
                <a:cubicBezTo>
                  <a:pt x="21522" y="21600"/>
                  <a:pt x="21600" y="21043"/>
                  <a:pt x="21600" y="20360"/>
                </a:cubicBezTo>
                <a:lnTo>
                  <a:pt x="21600" y="1240"/>
                </a:lnTo>
                <a:cubicBezTo>
                  <a:pt x="21600" y="557"/>
                  <a:pt x="21522" y="0"/>
                  <a:pt x="21427" y="0"/>
                </a:cubicBezTo>
                <a:lnTo>
                  <a:pt x="8331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En ActionListener klass som inte gör mycket.</a:t>
            </a:r>
          </a:p>
        </p:txBody>
      </p:sp>
      <p:sp>
        <p:nvSpPr>
          <p:cNvPr id="69" name="Shape 69"/>
          <p:cNvSpPr/>
          <p:nvPr/>
        </p:nvSpPr>
        <p:spPr>
          <a:xfrm>
            <a:off x="5758944" y="6588039"/>
            <a:ext cx="6992145" cy="974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31" y="0"/>
                </a:moveTo>
                <a:cubicBezTo>
                  <a:pt x="8236" y="0"/>
                  <a:pt x="8158" y="557"/>
                  <a:pt x="8158" y="1240"/>
                </a:cubicBezTo>
                <a:lnTo>
                  <a:pt x="8158" y="2867"/>
                </a:lnTo>
                <a:lnTo>
                  <a:pt x="0" y="4802"/>
                </a:lnTo>
                <a:lnTo>
                  <a:pt x="8158" y="6746"/>
                </a:lnTo>
                <a:lnTo>
                  <a:pt x="8158" y="20360"/>
                </a:lnTo>
                <a:cubicBezTo>
                  <a:pt x="8158" y="21043"/>
                  <a:pt x="8236" y="21600"/>
                  <a:pt x="8331" y="21600"/>
                </a:cubicBezTo>
                <a:lnTo>
                  <a:pt x="21427" y="21600"/>
                </a:lnTo>
                <a:cubicBezTo>
                  <a:pt x="21522" y="21600"/>
                  <a:pt x="21600" y="21043"/>
                  <a:pt x="21600" y="20360"/>
                </a:cubicBezTo>
                <a:lnTo>
                  <a:pt x="21600" y="1240"/>
                </a:lnTo>
                <a:cubicBezTo>
                  <a:pt x="21600" y="557"/>
                  <a:pt x="21522" y="0"/>
                  <a:pt x="21427" y="0"/>
                </a:cubicBezTo>
                <a:lnTo>
                  <a:pt x="8331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… den enda instansen </a:t>
            </a:r>
            <a:endParaRPr sz="2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skapas och används här.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" grpId="1"/>
      <p:bldP build="whole" bldLvl="1" animBg="1" rev="0" advAuto="0" spid="6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4095350" y="50800"/>
            <a:ext cx="884595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Gränssnitt</a:t>
            </a:r>
          </a:p>
        </p:txBody>
      </p:sp>
      <p:sp>
        <p:nvSpPr>
          <p:cNvPr id="72" name="Shape 72"/>
          <p:cNvSpPr/>
          <p:nvPr/>
        </p:nvSpPr>
        <p:spPr>
          <a:xfrm>
            <a:off x="666972" y="800237"/>
            <a:ext cx="9223160" cy="8529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class Test2 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JFrame f = new JFrame();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JButton b = new JButton("Knapp");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ActionListener l =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new ActionListener() {</a:t>
            </a:r>
            <a:endParaRPr b="1" sz="20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    private int i = 0;</a:t>
            </a:r>
            <a:endParaRPr b="1" sz="20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    public void actionPerformed(ActionEvent e) {</a:t>
            </a:r>
            <a:endParaRPr b="1" sz="20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        System.out.println(i);</a:t>
            </a:r>
            <a:endParaRPr b="1" sz="20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        i = i+1;</a:t>
            </a:r>
            <a:endParaRPr b="1" sz="20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    }</a:t>
            </a:r>
            <a:endParaRPr b="1" sz="20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};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b.addActionListener(l);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JPanel panel = new JPanel();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panel.add(b);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f.add(panel); f.pack();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422677" y="2280410"/>
            <a:ext cx="1088994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365C0"/>
                </a:solidFill>
              </a:rPr>
              <a:t>Man kan skriva en kort klassdefinition (för gränssnitt) inne i vanlig kod.</a:t>
            </a:r>
          </a:p>
        </p:txBody>
      </p:sp>
      <p:sp>
        <p:nvSpPr>
          <p:cNvPr id="74" name="Shape 74"/>
          <p:cNvSpPr/>
          <p:nvPr/>
        </p:nvSpPr>
        <p:spPr>
          <a:xfrm>
            <a:off x="7692500" y="3063180"/>
            <a:ext cx="5058569" cy="168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52" y="0"/>
                </a:moveTo>
                <a:cubicBezTo>
                  <a:pt x="2415" y="0"/>
                  <a:pt x="2305" y="331"/>
                  <a:pt x="2305" y="741"/>
                </a:cubicBezTo>
                <a:lnTo>
                  <a:pt x="2305" y="17119"/>
                </a:lnTo>
                <a:lnTo>
                  <a:pt x="0" y="21600"/>
                </a:lnTo>
                <a:lnTo>
                  <a:pt x="3222" y="18880"/>
                </a:lnTo>
                <a:lnTo>
                  <a:pt x="21353" y="18880"/>
                </a:lnTo>
                <a:cubicBezTo>
                  <a:pt x="21489" y="18880"/>
                  <a:pt x="21600" y="18548"/>
                  <a:pt x="21600" y="18139"/>
                </a:cubicBezTo>
                <a:lnTo>
                  <a:pt x="21600" y="741"/>
                </a:lnTo>
                <a:cubicBezTo>
                  <a:pt x="21600" y="331"/>
                  <a:pt x="21489" y="0"/>
                  <a:pt x="21353" y="0"/>
                </a:cubicBezTo>
                <a:lnTo>
                  <a:pt x="2552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Här definierar vi en klass som implementerar ActionListener och genast skapar en instans.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4095350" y="50800"/>
            <a:ext cx="8845951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Gränssnitt</a:t>
            </a:r>
          </a:p>
        </p:txBody>
      </p:sp>
      <p:sp>
        <p:nvSpPr>
          <p:cNvPr id="77" name="Shape 77"/>
          <p:cNvSpPr/>
          <p:nvPr/>
        </p:nvSpPr>
        <p:spPr>
          <a:xfrm>
            <a:off x="666972" y="800237"/>
            <a:ext cx="9223160" cy="882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import javax.swing.*;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import java.awt.*;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import java.awt.event.*;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public class Test2 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public static void main(String[] args) {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JFrame f = new JFrame();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JButton b</a:t>
            </a: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= new JButton("Knapp");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ActionListener l = </a:t>
            </a: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new ActionListener() {</a:t>
            </a:r>
            <a:endParaRPr b="1" sz="20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    private int i = 0;</a:t>
            </a:r>
            <a:endParaRPr b="1" sz="20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    public void actionPerformed(ActionEvent e) {</a:t>
            </a:r>
            <a:endParaRPr b="1" sz="20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        System.out.println(i);</a:t>
            </a:r>
            <a:endParaRPr b="1" sz="20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        i = i+1;</a:t>
            </a:r>
            <a:endParaRPr b="1" sz="20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        </a:t>
            </a:r>
            <a:r>
              <a:rPr b="1" sz="2000">
                <a:solidFill>
                  <a:srgbClr val="0365C0"/>
                </a:solidFill>
                <a:latin typeface="Consolas"/>
                <a:ea typeface="Consolas"/>
                <a:cs typeface="Consolas"/>
                <a:sym typeface="Consolas"/>
              </a:rPr>
              <a:t>b.setText("i = " + String.valueOf(i));</a:t>
            </a:r>
            <a:endParaRPr b="1" sz="2000">
              <a:solidFill>
                <a:srgbClr val="0365C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    }</a:t>
            </a:r>
            <a:endParaRPr b="1" sz="2000">
              <a:solidFill>
                <a:srgbClr val="C8250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C82506"/>
                </a:solidFill>
                <a:latin typeface="Consolas"/>
                <a:ea typeface="Consolas"/>
                <a:cs typeface="Consolas"/>
                <a:sym typeface="Consolas"/>
              </a:rPr>
              <a:t>            };</a:t>
            </a:r>
            <a:endParaRPr b="1" sz="2000">
              <a:solidFill>
                <a:srgbClr val="00882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solidFill>
                  <a:srgbClr val="00882B"/>
                </a:solidFill>
                <a:latin typeface="Consolas"/>
                <a:ea typeface="Consolas"/>
                <a:cs typeface="Consolas"/>
                <a:sym typeface="Consolas"/>
              </a:rPr>
              <a:t>        b.addActionListener(l);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JPanel panel = new JPanel();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panel.add(b);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f.add(panel); f.pack();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    f.setVisible(true);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defRPr sz="1800"/>
            </a:pPr>
            <a:r>
              <a:rPr b="1" sz="20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1422677" y="2280410"/>
            <a:ext cx="1088994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00882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882B"/>
                </a:solidFill>
              </a:rPr>
              <a:t>Man kan skriva en kort klassdefinition (för gränssnitt) inne i vanlig kod.</a:t>
            </a:r>
          </a:p>
        </p:txBody>
      </p:sp>
      <p:sp>
        <p:nvSpPr>
          <p:cNvPr id="79" name="Shape 79"/>
          <p:cNvSpPr/>
          <p:nvPr/>
        </p:nvSpPr>
        <p:spPr>
          <a:xfrm>
            <a:off x="7692500" y="3063180"/>
            <a:ext cx="5058569" cy="1689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52" y="0"/>
                </a:moveTo>
                <a:cubicBezTo>
                  <a:pt x="2415" y="0"/>
                  <a:pt x="2305" y="331"/>
                  <a:pt x="2305" y="741"/>
                </a:cubicBezTo>
                <a:lnTo>
                  <a:pt x="2305" y="17119"/>
                </a:lnTo>
                <a:lnTo>
                  <a:pt x="0" y="21600"/>
                </a:lnTo>
                <a:lnTo>
                  <a:pt x="3222" y="18880"/>
                </a:lnTo>
                <a:lnTo>
                  <a:pt x="21353" y="18880"/>
                </a:lnTo>
                <a:cubicBezTo>
                  <a:pt x="21489" y="18880"/>
                  <a:pt x="21600" y="18548"/>
                  <a:pt x="21600" y="18139"/>
                </a:cubicBezTo>
                <a:lnTo>
                  <a:pt x="21600" y="741"/>
                </a:lnTo>
                <a:cubicBezTo>
                  <a:pt x="21600" y="331"/>
                  <a:pt x="21489" y="0"/>
                  <a:pt x="21353" y="0"/>
                </a:cubicBezTo>
                <a:lnTo>
                  <a:pt x="2552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Här definierar vi en klass som implementerar ActionListener och genast skapar en instans.</a:t>
            </a:r>
          </a:p>
        </p:txBody>
      </p:sp>
      <p:sp>
        <p:nvSpPr>
          <p:cNvPr id="80" name="Shape 80"/>
          <p:cNvSpPr/>
          <p:nvPr/>
        </p:nvSpPr>
        <p:spPr>
          <a:xfrm>
            <a:off x="3732365" y="6368701"/>
            <a:ext cx="7617619" cy="1771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8068" y="5555"/>
                </a:lnTo>
                <a:lnTo>
                  <a:pt x="8068" y="20981"/>
                </a:lnTo>
                <a:cubicBezTo>
                  <a:pt x="8068" y="21322"/>
                  <a:pt x="8132" y="21600"/>
                  <a:pt x="8212" y="21600"/>
                </a:cubicBezTo>
                <a:lnTo>
                  <a:pt x="21456" y="21600"/>
                </a:lnTo>
                <a:cubicBezTo>
                  <a:pt x="21535" y="21600"/>
                  <a:pt x="21600" y="21322"/>
                  <a:pt x="21600" y="20981"/>
                </a:cubicBezTo>
                <a:lnTo>
                  <a:pt x="21600" y="4655"/>
                </a:lnTo>
                <a:cubicBezTo>
                  <a:pt x="21600" y="4313"/>
                  <a:pt x="21535" y="4035"/>
                  <a:pt x="21456" y="4035"/>
                </a:cubicBezTo>
                <a:lnTo>
                  <a:pt x="9047" y="4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Man kan använda variabler som är deklarerade utan för klassen </a:t>
            </a:r>
            <a:r>
              <a:rPr i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enkelt och snyggt</a:t>
            </a:r>
            <a:r>
              <a: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!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" grpId="2"/>
      <p:bldP build="whole" bldLvl="1" animBg="1" rev="0" advAuto="0" spid="7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63500" y="-8467"/>
            <a:ext cx="12877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500"/>
              <a:t>Exceptions</a:t>
            </a:r>
          </a:p>
        </p:txBody>
      </p:sp>
      <p:sp>
        <p:nvSpPr>
          <p:cNvPr id="83" name="Shape 83"/>
          <p:cNvSpPr/>
          <p:nvPr/>
        </p:nvSpPr>
        <p:spPr>
          <a:xfrm>
            <a:off x="4768310" y="1427722"/>
            <a:ext cx="5757354" cy="527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C82506"/>
                </a:solidFill>
              </a:rPr>
              <a:t>≈ exceptional event</a:t>
            </a:r>
          </a:p>
        </p:txBody>
      </p:sp>
      <p:sp>
        <p:nvSpPr>
          <p:cNvPr id="84" name="Shape 84"/>
          <p:cNvSpPr/>
          <p:nvPr/>
        </p:nvSpPr>
        <p:spPr>
          <a:xfrm>
            <a:off x="1440910" y="2481822"/>
            <a:ext cx="575735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latin typeface="Gill Sans"/>
                <a:ea typeface="Gill Sans"/>
                <a:cs typeface="Gill Sans"/>
                <a:sym typeface="Gill Sans"/>
              </a:rPr>
              <a:t>Program skall aldrig behöva “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krascha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”.</a:t>
            </a:r>
          </a:p>
        </p:txBody>
      </p:sp>
      <p:sp>
        <p:nvSpPr>
          <p:cNvPr id="85" name="Shape 85"/>
          <p:cNvSpPr/>
          <p:nvPr/>
        </p:nvSpPr>
        <p:spPr>
          <a:xfrm>
            <a:off x="1440910" y="3116822"/>
            <a:ext cx="9593548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800">
                <a:solidFill>
                  <a:srgbClr val="773F9B"/>
                </a:solidFill>
                <a:latin typeface="Gill Sans"/>
                <a:ea typeface="Gill Sans"/>
                <a:cs typeface="Gill Sans"/>
                <a:sym typeface="Gill Sans"/>
              </a:rPr>
              <a:t>Javas exceptions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används för att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ta hand om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sådana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situationer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solidFill>
                  <a:srgbClr val="0365C0"/>
                </a:solidFill>
                <a:latin typeface="Gill Sans"/>
                <a:ea typeface="Gill Sans"/>
                <a:cs typeface="Gill Sans"/>
                <a:sym typeface="Gill Sans"/>
              </a:rPr>
              <a:t>som normalt inte skall inträffa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i="1" sz="2800" u="sng">
                <a:latin typeface="Gill Sans SemiBold"/>
                <a:ea typeface="Gill Sans SemiBold"/>
                <a:cs typeface="Gill Sans SemiBold"/>
                <a:sym typeface="Gill Sans SemiBold"/>
              </a:rPr>
              <a:t>och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sz="28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rPr>
              <a:t>som är krävande att testa på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grpSp>
        <p:nvGrpSpPr>
          <p:cNvPr id="88" name="Group 88"/>
          <p:cNvGrpSpPr/>
          <p:nvPr/>
        </p:nvGrpSpPr>
        <p:grpSpPr>
          <a:xfrm>
            <a:off x="1440910" y="4640822"/>
            <a:ext cx="10698448" cy="3557089"/>
            <a:chOff x="0" y="0"/>
            <a:chExt cx="10698446" cy="3557088"/>
          </a:xfrm>
        </p:grpSpPr>
        <p:sp>
          <p:nvSpPr>
            <p:cNvPr id="86" name="Shape 86"/>
            <p:cNvSpPr/>
            <p:nvPr/>
          </p:nvSpPr>
          <p:spPr>
            <a:xfrm>
              <a:off x="0" y="0"/>
              <a:ext cx="10376714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l">
                <a:defRPr sz="1800"/>
              </a:pPr>
              <a:r>
                <a:rPr sz="2800">
                  <a:solidFill>
                    <a:srgbClr val="DE6A10"/>
                  </a:solidFill>
                  <a:latin typeface="Gill Sans"/>
                  <a:ea typeface="Gill Sans"/>
                  <a:cs typeface="Gill Sans"/>
                  <a:sym typeface="Gill Sans"/>
                </a:rPr>
                <a:t>Exempel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 på fel som kan vara </a:t>
              </a:r>
              <a:r>
                <a:rPr sz="2800">
                  <a:solidFill>
                    <a:srgbClr val="00882B"/>
                  </a:solidFill>
                  <a:latin typeface="Gill Sans"/>
                  <a:ea typeface="Gill Sans"/>
                  <a:cs typeface="Gill Sans"/>
                  <a:sym typeface="Gill Sans"/>
                </a:rPr>
                <a:t>lämpliga att hantera med </a:t>
              </a:r>
              <a:r>
                <a:rPr sz="2800">
                  <a:solidFill>
                    <a:srgbClr val="773F9B"/>
                  </a:solidFill>
                  <a:latin typeface="Gill Sans"/>
                  <a:ea typeface="Gill Sans"/>
                  <a:cs typeface="Gill Sans"/>
                  <a:sym typeface="Gill Sans"/>
                </a:rPr>
                <a:t>exceptions</a:t>
              </a: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:</a:t>
              </a:r>
            </a:p>
          </p:txBody>
        </p:sp>
        <p:sp>
          <p:nvSpPr>
            <p:cNvPr id="87" name="Shape 87"/>
            <p:cNvSpPr/>
            <p:nvPr/>
          </p:nvSpPr>
          <p:spPr>
            <a:xfrm>
              <a:off x="321733" y="610688"/>
              <a:ext cx="10376714" cy="294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45722" indent="-345722" algn="l">
                <a:lnSpc>
                  <a:spcPct val="120000"/>
                </a:lnSpc>
                <a:buSzPct val="81000"/>
                <a:buChar char="‣"/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öppnande av fil som inte existerar</a:t>
              </a:r>
              <a:endParaRPr sz="28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345722" indent="-345722" algn="l">
                <a:lnSpc>
                  <a:spcPct val="120000"/>
                </a:lnSpc>
                <a:buSzPct val="81000"/>
                <a:buChar char="‣"/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indexering utanför gränserna i ett fält</a:t>
              </a:r>
              <a:endParaRPr sz="28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345722" indent="-345722" algn="l">
                <a:lnSpc>
                  <a:spcPct val="120000"/>
                </a:lnSpc>
                <a:buSzPct val="81000"/>
                <a:buChar char="‣"/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division med noll</a:t>
              </a:r>
              <a:endParaRPr sz="28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345722" indent="-345722" algn="l">
                <a:lnSpc>
                  <a:spcPct val="120000"/>
                </a:lnSpc>
                <a:buSzPct val="81000"/>
                <a:buChar char="‣"/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försök att läsa/skriva mot en enhet som inte fungerar</a:t>
              </a:r>
              <a:endParaRPr sz="28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345722" indent="-345722" algn="l">
                <a:lnSpc>
                  <a:spcPct val="120000"/>
                </a:lnSpc>
                <a:buSzPct val="81000"/>
                <a:buChar char="‣"/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vissa inmatningsfel, tex en bokstav i stället för en siffra</a:t>
              </a:r>
              <a:endParaRPr sz="2800">
                <a:latin typeface="Gill Sans"/>
                <a:ea typeface="Gill Sans"/>
                <a:cs typeface="Gill Sans"/>
                <a:sym typeface="Gill Sans"/>
              </a:endParaRPr>
            </a:p>
            <a:p>
              <a:pPr lvl="0" marL="345722" indent="-345722" algn="l">
                <a:lnSpc>
                  <a:spcPct val="120000"/>
                </a:lnSpc>
                <a:buSzPct val="81000"/>
                <a:buChar char="‣"/>
                <a:defRPr sz="1800"/>
              </a:pPr>
              <a:r>
                <a:rPr sz="2800">
                  <a:latin typeface="Gill Sans"/>
                  <a:ea typeface="Gill Sans"/>
                  <a:cs typeface="Gill Sans"/>
                  <a:sym typeface="Gill Sans"/>
                </a:rPr>
                <a:t>minnet tar slut</a:t>
              </a:r>
            </a:p>
          </p:txBody>
        </p:sp>
      </p:grpSp>
      <p:sp>
        <p:nvSpPr>
          <p:cNvPr id="89" name="Shape 89"/>
          <p:cNvSpPr/>
          <p:nvPr/>
        </p:nvSpPr>
        <p:spPr>
          <a:xfrm>
            <a:off x="1440910" y="8704822"/>
            <a:ext cx="1037671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i="1" sz="2800">
                <a:solidFill>
                  <a:srgbClr val="C82506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Obs.</a:t>
            </a:r>
            <a:r>
              <a:rPr sz="2800">
                <a:latin typeface="Gill Sans"/>
                <a:ea typeface="Gill Sans"/>
                <a:cs typeface="Gill Sans"/>
                <a:sym typeface="Gill Sans"/>
              </a:rPr>
              <a:t> Exceptions är “långsamma” jämfört med vanlig kod.</a:t>
            </a:r>
          </a:p>
        </p:txBody>
      </p:sp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" grpId="3"/>
      <p:bldP build="whole" bldLvl="1" animBg="1" rev="0" advAuto="0" spid="85" grpId="1"/>
      <p:bldP build="whole" bldLvl="1" animBg="1" rev="0" advAuto="0" spid="88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