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6" name="Shape 3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1pPr>
    <a:lvl2pPr indent="2286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2pPr>
    <a:lvl3pPr indent="4572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3pPr>
    <a:lvl4pPr indent="6858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4pPr>
    <a:lvl5pPr indent="9144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5pPr>
    <a:lvl6pPr indent="11430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6pPr>
    <a:lvl7pPr indent="13716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7pPr>
    <a:lvl8pPr indent="16002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8pPr>
    <a:lvl9pPr indent="18288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84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8400"/>
              <a:t>Title Text</a:t>
            </a:r>
          </a:p>
        </p:txBody>
      </p:sp>
      <p:sp>
        <p:nvSpPr>
          <p:cNvPr id="31" name="Shape 31"/>
          <p:cNvSpPr/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spcBef>
                <a:spcPts val="0"/>
              </a:spcBef>
              <a:buSz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1pPr>
            <a:lvl2pPr marL="0" indent="0" algn="ctr">
              <a:spcBef>
                <a:spcPts val="0"/>
              </a:spcBef>
              <a:buSz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2pPr>
            <a:lvl3pPr marL="0" indent="0" algn="ctr">
              <a:spcBef>
                <a:spcPts val="0"/>
              </a:spcBef>
              <a:buSz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3pPr>
            <a:lvl4pPr marL="0" indent="0" algn="ctr">
              <a:spcBef>
                <a:spcPts val="0"/>
              </a:spcBef>
              <a:buSz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4pPr>
            <a:lvl5pPr marL="0" indent="0" algn="ctr">
              <a:spcBef>
                <a:spcPts val="0"/>
              </a:spcBef>
              <a:buSz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84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8400"/>
              <a:t>Title Text</a:t>
            </a:r>
          </a:p>
        </p:txBody>
      </p:sp>
      <p:sp>
        <p:nvSpPr>
          <p:cNvPr id="34" name="Shape 34"/>
          <p:cNvSpPr/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>
            <a:noAutofit/>
          </a:bodyPr>
          <a:lstStyle>
            <a:lvl1pPr marL="889000" indent="-571500">
              <a:spcBef>
                <a:spcPts val="2400"/>
              </a:spcBef>
              <a:buSzPct val="171000"/>
              <a:defRPr sz="4200">
                <a:latin typeface="Gill Sans"/>
                <a:ea typeface="Gill Sans"/>
                <a:cs typeface="Gill Sans"/>
                <a:sym typeface="Gill Sans"/>
              </a:defRPr>
            </a:lvl1pPr>
            <a:lvl2pPr marL="1333500" indent="-571500">
              <a:spcBef>
                <a:spcPts val="2400"/>
              </a:spcBef>
              <a:buSzPct val="171000"/>
              <a:defRPr sz="4200">
                <a:latin typeface="Gill Sans"/>
                <a:ea typeface="Gill Sans"/>
                <a:cs typeface="Gill Sans"/>
                <a:sym typeface="Gill Sans"/>
              </a:defRPr>
            </a:lvl2pPr>
            <a:lvl3pPr marL="1778000" indent="-571500">
              <a:spcBef>
                <a:spcPts val="2400"/>
              </a:spcBef>
              <a:buSzPct val="171000"/>
              <a:defRPr sz="4200">
                <a:latin typeface="Gill Sans"/>
                <a:ea typeface="Gill Sans"/>
                <a:cs typeface="Gill Sans"/>
                <a:sym typeface="Gill Sans"/>
              </a:defRPr>
            </a:lvl3pPr>
            <a:lvl4pPr marL="2222500" indent="-571500">
              <a:spcBef>
                <a:spcPts val="2400"/>
              </a:spcBef>
              <a:buSzPct val="171000"/>
              <a:defRPr sz="4200">
                <a:latin typeface="Gill Sans"/>
                <a:ea typeface="Gill Sans"/>
                <a:cs typeface="Gill Sans"/>
                <a:sym typeface="Gill Sans"/>
              </a:defRPr>
            </a:lvl4pPr>
            <a:lvl5pPr marL="2667000" indent="-571500">
              <a:spcBef>
                <a:spcPts val="2400"/>
              </a:spcBef>
              <a:buSzPct val="171000"/>
              <a:defRPr sz="4200"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 lvl="0">
              <a:defRPr sz="1800"/>
            </a:pPr>
            <a:r>
              <a:rPr sz="4200"/>
              <a:t>Body Level One</a:t>
            </a:r>
            <a:endParaRPr sz="4200"/>
          </a:p>
          <a:p>
            <a:pPr lvl="1">
              <a:defRPr sz="1800"/>
            </a:pPr>
            <a:r>
              <a:rPr sz="4200"/>
              <a:t>Body Level Two</a:t>
            </a:r>
            <a:endParaRPr sz="4200"/>
          </a:p>
          <a:p>
            <a:pPr lvl="2">
              <a:defRPr sz="1800"/>
            </a:pPr>
            <a:r>
              <a:rPr sz="4200"/>
              <a:t>Body Level Three</a:t>
            </a:r>
            <a:endParaRPr sz="4200"/>
          </a:p>
          <a:p>
            <a:pPr lvl="3">
              <a:defRPr sz="1800"/>
            </a:pPr>
            <a:r>
              <a:rPr sz="4200"/>
              <a:t>Body Level Four</a:t>
            </a:r>
            <a:endParaRPr sz="4200"/>
          </a:p>
          <a:p>
            <a:pPr lvl="4">
              <a:defRPr sz="1800"/>
            </a:pPr>
            <a:r>
              <a:rPr sz="4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xfrm>
            <a:off x="952500" y="393700"/>
            <a:ext cx="11099800" cy="2159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  <a:endParaRPr sz="2800"/>
          </a:p>
          <a:p>
            <a:pPr lvl="1">
              <a:defRPr sz="1800"/>
            </a:pPr>
            <a:r>
              <a:rPr sz="2800"/>
              <a:t>Body Level Two</a:t>
            </a:r>
            <a:endParaRPr sz="2800"/>
          </a:p>
          <a:p>
            <a:pPr lvl="2">
              <a:defRPr sz="1800"/>
            </a:pPr>
            <a:r>
              <a:rPr sz="2800"/>
              <a:t>Body Level Three</a:t>
            </a:r>
            <a:endParaRPr sz="2800"/>
          </a:p>
          <a:p>
            <a:pPr lvl="3">
              <a:defRPr sz="1800"/>
            </a:pPr>
            <a:r>
              <a:rPr sz="2800"/>
              <a:t>Body Level Four</a:t>
            </a:r>
            <a:endParaRPr sz="2800"/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spd="med" advClick="1"/>
  <p:txStyles>
    <p:titleStyle>
      <a:lvl1pPr algn="ctr" defTabSz="584200">
        <a:defRPr sz="8000"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https://eclipse.org/home/index.php" TargetMode="External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hyperlink" Target="http://www.sublimetext.com/" TargetMode="External"/><Relationship Id="rId6" Type="http://schemas.openxmlformats.org/officeDocument/2006/relationships/image" Target="../media/image18.png"/><Relationship Id="rId7" Type="http://schemas.openxmlformats.org/officeDocument/2006/relationships/hyperlink" Target="https://notepad-plus-plus.org/" TargetMode="External"/><Relationship Id="rId8" Type="http://schemas.openxmlformats.org/officeDocument/2006/relationships/image" Target="../media/image19.png"/><Relationship Id="rId9" Type="http://schemas.openxmlformats.org/officeDocument/2006/relationships/hyperlink" Target="http://www.vim.org/" TargetMode="External"/><Relationship Id="rId10" Type="http://schemas.openxmlformats.org/officeDocument/2006/relationships/image" Target="../media/image20.png"/><Relationship Id="rId11" Type="http://schemas.openxmlformats.org/officeDocument/2006/relationships/hyperlink" Target="http://www.gnu.org/software/emacs/" TargetMode="Externa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1433868" y="7516545"/>
            <a:ext cx="5976459" cy="1206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l">
              <a:defRPr sz="1800"/>
            </a:pPr>
            <a:r>
              <a:rPr sz="2500">
                <a:latin typeface="Gill Sans"/>
                <a:ea typeface="Gill Sans"/>
                <a:cs typeface="Gill Sans"/>
                <a:sym typeface="Gill Sans"/>
              </a:rPr>
              <a:t>Magnus Myréen</a:t>
            </a:r>
            <a:endParaRPr sz="2500">
              <a:latin typeface="Gill Sans"/>
              <a:ea typeface="Gill Sans"/>
              <a:cs typeface="Gill Sans"/>
              <a:sym typeface="Gill Sans"/>
            </a:endParaRPr>
          </a:p>
          <a:p>
            <a:pPr lvl="0" algn="l">
              <a:defRPr sz="1800"/>
            </a:pPr>
            <a:endParaRPr sz="2500">
              <a:latin typeface="Gill Sans"/>
              <a:ea typeface="Gill Sans"/>
              <a:cs typeface="Gill Sans"/>
              <a:sym typeface="Gill Sans"/>
            </a:endParaRPr>
          </a:p>
          <a:p>
            <a:pPr lvl="0" algn="l">
              <a:defRPr sz="1800"/>
            </a:pPr>
            <a:r>
              <a:rPr sz="2500">
                <a:latin typeface="Gill Sans"/>
                <a:ea typeface="Gill Sans"/>
                <a:cs typeface="Gill Sans"/>
                <a:sym typeface="Gill Sans"/>
              </a:rPr>
              <a:t>Chalmers, läsperiod 1, 2015-2016</a:t>
            </a:r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1397000" y="495300"/>
            <a:ext cx="10592537" cy="5282126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lvl="0" algn="l">
              <a:defRPr sz="1800"/>
            </a:pPr>
            <a:endParaRPr sz="4000">
              <a:latin typeface="Gill Sans"/>
              <a:ea typeface="Gill Sans"/>
              <a:cs typeface="Gill Sans"/>
              <a:sym typeface="Gill Sans"/>
            </a:endParaRPr>
          </a:p>
          <a:p>
            <a:pPr lvl="0" algn="l">
              <a:defRPr sz="1800"/>
            </a:pPr>
            <a:r>
              <a:rPr sz="6400">
                <a:latin typeface="Gill Sans Light"/>
                <a:ea typeface="Gill Sans Light"/>
                <a:cs typeface="Gill Sans Light"/>
                <a:sym typeface="Gill Sans Light"/>
              </a:rPr>
              <a:t>Föreläsning 5: </a:t>
            </a:r>
            <a:endParaRPr sz="6400">
              <a:latin typeface="Gill Sans Light"/>
              <a:ea typeface="Gill Sans Light"/>
              <a:cs typeface="Gill Sans Light"/>
              <a:sym typeface="Gill Sans Light"/>
            </a:endParaRPr>
          </a:p>
          <a:p>
            <a:pPr lvl="0" algn="l">
              <a:defRPr sz="1800"/>
            </a:pPr>
            <a:r>
              <a:rPr sz="6400">
                <a:latin typeface="Gill Sans SemiBold"/>
                <a:ea typeface="Gill Sans SemiBold"/>
                <a:cs typeface="Gill Sans SemiBold"/>
                <a:sym typeface="Gill Sans SemiBold"/>
              </a:rPr>
              <a:t>Att använda klasser &amp; objekt</a:t>
            </a:r>
          </a:p>
        </p:txBody>
      </p:sp>
      <p:sp>
        <p:nvSpPr>
          <p:cNvPr id="40" name="Shape 40"/>
          <p:cNvSpPr/>
          <p:nvPr/>
        </p:nvSpPr>
        <p:spPr>
          <a:xfrm>
            <a:off x="1427311" y="810815"/>
            <a:ext cx="9074002" cy="12739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4000">
                <a:latin typeface="Gill Sans"/>
                <a:ea typeface="Gill Sans"/>
                <a:cs typeface="Gill Sans"/>
                <a:sym typeface="Gill Sans"/>
              </a:rPr>
              <a:t>TDA 545: </a:t>
            </a:r>
            <a:r>
              <a:rPr sz="4000">
                <a:latin typeface="Gill Sans Light"/>
                <a:ea typeface="Gill Sans Light"/>
                <a:cs typeface="Gill Sans Light"/>
                <a:sym typeface="Gill Sans Light"/>
              </a:rPr>
              <a:t>Objektorienterad programmering</a:t>
            </a:r>
            <a:endParaRPr sz="4000"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/>
        </p:nvSpPr>
        <p:spPr>
          <a:xfrm>
            <a:off x="63500" y="635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Använda objekt</a:t>
            </a:r>
          </a:p>
        </p:txBody>
      </p:sp>
      <p:sp>
        <p:nvSpPr>
          <p:cNvPr id="147" name="Shape 147"/>
          <p:cNvSpPr/>
          <p:nvPr/>
        </p:nvSpPr>
        <p:spPr>
          <a:xfrm>
            <a:off x="2329910" y="6063222"/>
            <a:ext cx="5941626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2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2800"/>
              <a:t>En Rectangle har tex metoden</a:t>
            </a:r>
          </a:p>
        </p:txBody>
      </p:sp>
      <p:grpSp>
        <p:nvGrpSpPr>
          <p:cNvPr id="150" name="Group 150"/>
          <p:cNvGrpSpPr/>
          <p:nvPr/>
        </p:nvGrpSpPr>
        <p:grpSpPr>
          <a:xfrm>
            <a:off x="2744777" y="6986089"/>
            <a:ext cx="6812369" cy="1346200"/>
            <a:chOff x="0" y="0"/>
            <a:chExt cx="6812368" cy="1346199"/>
          </a:xfrm>
        </p:grpSpPr>
        <p:sp>
          <p:nvSpPr>
            <p:cNvPr id="148" name="Shape 148"/>
            <p:cNvSpPr/>
            <p:nvPr/>
          </p:nvSpPr>
          <p:spPr>
            <a:xfrm>
              <a:off x="8466" y="431799"/>
              <a:ext cx="6665527" cy="914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sz="2800">
                  <a:solidFill>
                    <a:srgbClr val="00882B"/>
                  </a:solidFill>
                  <a:latin typeface="Gill Sans"/>
                  <a:ea typeface="Gill Sans"/>
                  <a:cs typeface="Gill Sans"/>
                  <a:sym typeface="Gill Sans"/>
                </a:rPr>
                <a:t>Checks whether or not this Rectangle entirely contains the specified Rectangle </a:t>
              </a:r>
              <a:r>
                <a:rPr b="1" sz="2500">
                  <a:latin typeface="Consolas"/>
                  <a:ea typeface="Consolas"/>
                  <a:cs typeface="Consolas"/>
                  <a:sym typeface="Consolas"/>
                </a:rPr>
                <a:t>r</a:t>
              </a:r>
              <a:r>
                <a:rPr sz="2800">
                  <a:solidFill>
                    <a:srgbClr val="00882B"/>
                  </a:solidFill>
                  <a:latin typeface="Gill Sans"/>
                  <a:ea typeface="Gill Sans"/>
                  <a:cs typeface="Gill Sans"/>
                  <a:sym typeface="Gill Sans"/>
                </a:rPr>
                <a:t>.</a:t>
              </a:r>
            </a:p>
          </p:txBody>
        </p:sp>
        <p:sp>
          <p:nvSpPr>
            <p:cNvPr id="149" name="Shape 149"/>
            <p:cNvSpPr/>
            <p:nvPr/>
          </p:nvSpPr>
          <p:spPr>
            <a:xfrm>
              <a:off x="0" y="0"/>
              <a:ext cx="6812369" cy="4156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l">
                <a:defRPr b="1" sz="2500">
                  <a:latin typeface="Consolas"/>
                  <a:ea typeface="Consolas"/>
                  <a:cs typeface="Consolas"/>
                  <a:sym typeface="Consolas"/>
                </a:defRPr>
              </a:lvl1pPr>
            </a:lstStyle>
            <a:p>
              <a:pPr lvl="0">
                <a:defRPr b="0" sz="1800"/>
              </a:pPr>
              <a:r>
                <a:rPr b="1" sz="2500"/>
                <a:t>boolean contains(Rectangle r)</a:t>
              </a:r>
            </a:p>
          </p:txBody>
        </p:sp>
      </p:grpSp>
      <p:sp>
        <p:nvSpPr>
          <p:cNvPr id="151" name="Shape 151"/>
          <p:cNvSpPr/>
          <p:nvPr/>
        </p:nvSpPr>
        <p:spPr>
          <a:xfrm>
            <a:off x="2329910" y="2507222"/>
            <a:ext cx="7642103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sz="2800">
                <a:solidFill>
                  <a:srgbClr val="0365C0"/>
                </a:solidFill>
                <a:latin typeface="Gill Sans"/>
                <a:ea typeface="Gill Sans"/>
                <a:cs typeface="Gill Sans"/>
                <a:sym typeface="Gill Sans"/>
              </a:rPr>
              <a:t>Hur vet man att det finns en </a:t>
            </a:r>
            <a:r>
              <a:rPr sz="2800">
                <a:solidFill>
                  <a:srgbClr val="0365C0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contains</a:t>
            </a:r>
            <a:r>
              <a:rPr sz="2800">
                <a:solidFill>
                  <a:srgbClr val="0365C0"/>
                </a:solidFill>
                <a:latin typeface="Gill Sans"/>
                <a:ea typeface="Gill Sans"/>
                <a:cs typeface="Gill Sans"/>
                <a:sym typeface="Gill Sans"/>
              </a:rPr>
              <a:t> metod?</a:t>
            </a:r>
          </a:p>
        </p:txBody>
      </p:sp>
      <p:sp>
        <p:nvSpPr>
          <p:cNvPr id="152" name="Shape 152"/>
          <p:cNvSpPr/>
          <p:nvPr/>
        </p:nvSpPr>
        <p:spPr>
          <a:xfrm>
            <a:off x="2329910" y="3142222"/>
            <a:ext cx="8621259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sz="2800">
                <a:latin typeface="Gill Sans"/>
                <a:ea typeface="Gill Sans"/>
                <a:cs typeface="Gill Sans"/>
                <a:sym typeface="Gill Sans"/>
              </a:rPr>
              <a:t>Svar: man tittar i </a:t>
            </a:r>
            <a:r>
              <a:rPr sz="2800">
                <a:solidFill>
                  <a:srgbClr val="C82506"/>
                </a:solidFill>
                <a:latin typeface="Gill Sans"/>
                <a:ea typeface="Gill Sans"/>
                <a:cs typeface="Gill Sans"/>
                <a:sym typeface="Gill Sans"/>
              </a:rPr>
              <a:t>Javas API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 (Application Programmers Interface) där </a:t>
            </a:r>
            <a:r>
              <a:rPr sz="2800">
                <a:solidFill>
                  <a:srgbClr val="00882B"/>
                </a:solidFill>
                <a:latin typeface="Gill Sans"/>
                <a:ea typeface="Gill Sans"/>
                <a:cs typeface="Gill Sans"/>
                <a:sym typeface="Gill Sans"/>
              </a:rPr>
              <a:t>alla specifikationer finns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.</a:t>
            </a:r>
          </a:p>
        </p:txBody>
      </p:sp>
      <p:sp>
        <p:nvSpPr>
          <p:cNvPr id="153" name="Shape 153"/>
          <p:cNvSpPr/>
          <p:nvPr/>
        </p:nvSpPr>
        <p:spPr>
          <a:xfrm>
            <a:off x="2710910" y="4285222"/>
            <a:ext cx="7642103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i="1" sz="2800">
                <a:solidFill>
                  <a:srgbClr val="00882B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2800">
                <a:solidFill>
                  <a:srgbClr val="00882B"/>
                </a:solidFill>
              </a:rPr>
              <a:t>Vad är egentligen en specifikation?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1" grpId="1"/>
      <p:bldP build="whole" bldLvl="1" animBg="1" rev="0" advAuto="0" spid="153" grpId="3"/>
      <p:bldP build="whole" bldLvl="1" animBg="1" rev="0" advAuto="0" spid="152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5305" y="534107"/>
            <a:ext cx="12450610" cy="8356177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Shape 156"/>
          <p:cNvSpPr/>
          <p:nvPr/>
        </p:nvSpPr>
        <p:spPr>
          <a:xfrm>
            <a:off x="8466" y="4077195"/>
            <a:ext cx="461170" cy="502073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57" name="Shape 157"/>
          <p:cNvSpPr/>
          <p:nvPr/>
        </p:nvSpPr>
        <p:spPr>
          <a:xfrm>
            <a:off x="63500" y="63500"/>
            <a:ext cx="3774174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En kö</a:t>
            </a:r>
          </a:p>
        </p:txBody>
      </p:sp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/>
        </p:nvSpPr>
        <p:spPr>
          <a:xfrm>
            <a:off x="63500" y="635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Specifikation / Implementation</a:t>
            </a:r>
          </a:p>
        </p:txBody>
      </p:sp>
      <p:pic>
        <p:nvPicPr>
          <p:cNvPr id="160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6199" y="2494042"/>
            <a:ext cx="6982772" cy="343347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36199" y="6521052"/>
            <a:ext cx="7310836" cy="19048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63500" y="635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Specifikation / Implementation</a:t>
            </a:r>
          </a:p>
        </p:txBody>
      </p:sp>
      <p:pic>
        <p:nvPicPr>
          <p:cNvPr id="164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31450" y="2494956"/>
            <a:ext cx="8597989" cy="52256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Screen Shot 2014-09-08 at 19.38.1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2167" y="206573"/>
            <a:ext cx="12014466" cy="9753601"/>
          </a:xfrm>
          <a:prstGeom prst="rect">
            <a:avLst/>
          </a:prstGeom>
          <a:ln w="25400">
            <a:solidFill>
              <a:srgbClr val="53585F"/>
            </a:solidFill>
            <a:miter lim="400000"/>
          </a:ln>
        </p:spPr>
      </p:pic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Screen Shot 2014-09-08 at 19.39.4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6041" y="193873"/>
            <a:ext cx="11792731" cy="9753601"/>
          </a:xfrm>
          <a:prstGeom prst="rect">
            <a:avLst/>
          </a:prstGeom>
          <a:ln w="25400">
            <a:solidFill>
              <a:srgbClr val="53585F"/>
            </a:solidFill>
            <a:miter lim="400000"/>
          </a:ln>
        </p:spPr>
      </p:pic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Screen Shot 2014-09-08 at 19.40.35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3035" y="231378"/>
            <a:ext cx="11792730" cy="9753601"/>
          </a:xfrm>
          <a:prstGeom prst="rect">
            <a:avLst/>
          </a:prstGeom>
          <a:ln w="25400">
            <a:solidFill>
              <a:srgbClr val="53585F"/>
            </a:solidFill>
            <a:miter lim="400000"/>
          </a:ln>
        </p:spPr>
      </p:pic>
    </p:spTree>
  </p:cSld>
  <p:clrMapOvr>
    <a:masterClrMapping/>
  </p:clrMapOvr>
  <p:transition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/>
        </p:nvSpPr>
        <p:spPr>
          <a:xfrm>
            <a:off x="63500" y="635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Exempel: att flytta en rektangel</a:t>
            </a:r>
          </a:p>
        </p:txBody>
      </p:sp>
      <p:sp>
        <p:nvSpPr>
          <p:cNvPr id="173" name="Shape 173"/>
          <p:cNvSpPr/>
          <p:nvPr/>
        </p:nvSpPr>
        <p:spPr>
          <a:xfrm>
            <a:off x="2778644" y="5809222"/>
            <a:ext cx="7629678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sz="2800">
                <a:latin typeface="Gill Sans"/>
                <a:ea typeface="Gill Sans"/>
                <a:cs typeface="Gill Sans"/>
                <a:sym typeface="Gill Sans"/>
              </a:rPr>
              <a:t>Ska vi skriva ett program som använder </a:t>
            </a:r>
            <a:r>
              <a:rPr sz="2800">
                <a:latin typeface="Gill Sans SemiBold"/>
                <a:ea typeface="Gill Sans SemiBold"/>
                <a:cs typeface="Gill Sans SemiBold"/>
                <a:sym typeface="Gill Sans SemiBold"/>
              </a:rPr>
              <a:t>translate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?</a:t>
            </a:r>
          </a:p>
        </p:txBody>
      </p:sp>
      <p:sp>
        <p:nvSpPr>
          <p:cNvPr id="174" name="Shape 174"/>
          <p:cNvSpPr/>
          <p:nvPr/>
        </p:nvSpPr>
        <p:spPr>
          <a:xfrm>
            <a:off x="2753243" y="3480888"/>
            <a:ext cx="7102024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2800">
                <a:solidFill>
                  <a:srgbClr val="00882B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0882B"/>
                </a:solidFill>
              </a:rPr>
              <a:t>Translates this Rectangle the indicated distance, to the right along the x coordinate axis, and downward along the y coordinate axis.</a:t>
            </a:r>
          </a:p>
        </p:txBody>
      </p:sp>
      <p:sp>
        <p:nvSpPr>
          <p:cNvPr id="175" name="Shape 175"/>
          <p:cNvSpPr/>
          <p:nvPr/>
        </p:nvSpPr>
        <p:spPr>
          <a:xfrm>
            <a:off x="2744777" y="3049089"/>
            <a:ext cx="6812369" cy="415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b="1" sz="2500"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pPr lvl="0">
              <a:defRPr b="0" sz="1800"/>
            </a:pPr>
            <a:r>
              <a:rPr b="1" sz="2500"/>
              <a:t>void translate(int x, int y)</a:t>
            </a:r>
          </a:p>
        </p:txBody>
      </p:sp>
      <p:sp>
        <p:nvSpPr>
          <p:cNvPr id="176" name="Shape 176"/>
          <p:cNvSpPr/>
          <p:nvPr/>
        </p:nvSpPr>
        <p:spPr>
          <a:xfrm>
            <a:off x="2778644" y="6571222"/>
            <a:ext cx="7629678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2800">
                <a:solidFill>
                  <a:srgbClr val="C82506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C82506"/>
                </a:solidFill>
              </a:rPr>
              <a:t>Hur gör vi det?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6" grpId="2"/>
      <p:bldP build="whole" bldLvl="1" animBg="1" rev="0" advAuto="0" spid="173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/>
        </p:nvSpPr>
        <p:spPr>
          <a:xfrm>
            <a:off x="1153043" y="2275030"/>
            <a:ext cx="12393756" cy="5203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 sz="2500">
                <a:latin typeface="Consolas"/>
                <a:ea typeface="Consolas"/>
                <a:cs typeface="Consolas"/>
                <a:sym typeface="Consolas"/>
              </a:rPr>
              <a:t>import java.awt.Rectangle;</a:t>
            </a:r>
            <a:endParaRPr b="1" sz="2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latin typeface="Consolas"/>
                <a:ea typeface="Consolas"/>
                <a:cs typeface="Consolas"/>
                <a:sym typeface="Consolas"/>
              </a:rPr>
              <a:t>public class MoveTester {</a:t>
            </a:r>
            <a:endParaRPr b="1" sz="2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latin typeface="Consolas"/>
                <a:ea typeface="Consolas"/>
                <a:cs typeface="Consolas"/>
                <a:sym typeface="Consolas"/>
              </a:rPr>
              <a:t>  public static void main(String[] args){</a:t>
            </a:r>
            <a:endParaRPr b="1" sz="2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latin typeface="Consolas"/>
                <a:ea typeface="Consolas"/>
                <a:cs typeface="Consolas"/>
                <a:sym typeface="Consolas"/>
              </a:rPr>
              <a:t>    Rectangle box = new Rectangle(5, 10, 20, 30); </a:t>
            </a:r>
            <a:endParaRPr b="1" sz="2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// Move the rectangle 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latin typeface="Consolas"/>
                <a:ea typeface="Consolas"/>
                <a:cs typeface="Consolas"/>
                <a:sym typeface="Consolas"/>
              </a:rPr>
              <a:t>    box.translate(15, 25);</a:t>
            </a:r>
            <a:endParaRPr b="1" sz="2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// Print information about the 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// moved rectangle </a:t>
            </a:r>
            <a:endParaRPr b="1" sz="2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latin typeface="Consolas"/>
                <a:ea typeface="Consolas"/>
                <a:cs typeface="Consolas"/>
                <a:sym typeface="Consolas"/>
              </a:rPr>
              <a:t>    System.out.println("After moving,the top-left corner is:"); </a:t>
            </a:r>
            <a:endParaRPr b="1" sz="2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latin typeface="Consolas"/>
                <a:ea typeface="Consolas"/>
                <a:cs typeface="Consolas"/>
                <a:sym typeface="Consolas"/>
              </a:rPr>
              <a:t>    System.out.println(box.getX()); </a:t>
            </a:r>
            <a:endParaRPr b="1" sz="2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latin typeface="Consolas"/>
                <a:ea typeface="Consolas"/>
                <a:cs typeface="Consolas"/>
                <a:sym typeface="Consolas"/>
              </a:rPr>
              <a:t>    System.out.println(box.getY());</a:t>
            </a:r>
            <a:endParaRPr b="1" sz="2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latin typeface="Consolas"/>
                <a:ea typeface="Consolas"/>
                <a:cs typeface="Consolas"/>
                <a:sym typeface="Consolas"/>
              </a:rPr>
              <a:t>  } </a:t>
            </a:r>
            <a:endParaRPr b="1" sz="2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b="1" sz="25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79" name="Shape 179"/>
          <p:cNvSpPr/>
          <p:nvPr/>
        </p:nvSpPr>
        <p:spPr>
          <a:xfrm>
            <a:off x="1153043" y="7609030"/>
            <a:ext cx="12393756" cy="1520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 sz="25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After moving, the top-left corner is:</a:t>
            </a:r>
            <a:endParaRPr b="1" sz="25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20</a:t>
            </a:r>
            <a:endParaRPr b="1" sz="25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35</a:t>
            </a:r>
            <a:endParaRPr b="1" sz="25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80" name="Shape 180"/>
          <p:cNvSpPr/>
          <p:nvPr/>
        </p:nvSpPr>
        <p:spPr>
          <a:xfrm>
            <a:off x="63500" y="635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Exempel: att flytta en rektangel</a:t>
            </a:r>
          </a:p>
        </p:txBody>
      </p:sp>
      <p:sp>
        <p:nvSpPr>
          <p:cNvPr id="181" name="Shape 181"/>
          <p:cNvSpPr/>
          <p:nvPr/>
        </p:nvSpPr>
        <p:spPr>
          <a:xfrm>
            <a:off x="5029531" y="1918921"/>
            <a:ext cx="6316267" cy="15053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7015" y="0"/>
                </a:moveTo>
                <a:cubicBezTo>
                  <a:pt x="6895" y="0"/>
                  <a:pt x="6798" y="408"/>
                  <a:pt x="6798" y="911"/>
                </a:cubicBezTo>
                <a:lnTo>
                  <a:pt x="6798" y="6959"/>
                </a:lnTo>
                <a:lnTo>
                  <a:pt x="0" y="21600"/>
                </a:lnTo>
                <a:lnTo>
                  <a:pt x="7710" y="9510"/>
                </a:lnTo>
                <a:lnTo>
                  <a:pt x="21383" y="9510"/>
                </a:lnTo>
                <a:cubicBezTo>
                  <a:pt x="21503" y="9510"/>
                  <a:pt x="21600" y="9102"/>
                  <a:pt x="21600" y="8599"/>
                </a:cubicBezTo>
                <a:lnTo>
                  <a:pt x="21600" y="911"/>
                </a:lnTo>
                <a:cubicBezTo>
                  <a:pt x="21600" y="408"/>
                  <a:pt x="21503" y="0"/>
                  <a:pt x="21383" y="0"/>
                </a:cubicBezTo>
                <a:lnTo>
                  <a:pt x="7015" y="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skapar en ny rektangel</a:t>
            </a:r>
          </a:p>
        </p:txBody>
      </p:sp>
      <p:sp>
        <p:nvSpPr>
          <p:cNvPr id="182" name="Shape 182"/>
          <p:cNvSpPr/>
          <p:nvPr/>
        </p:nvSpPr>
        <p:spPr>
          <a:xfrm>
            <a:off x="5864953" y="3942454"/>
            <a:ext cx="6268245" cy="6627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904" y="0"/>
                </a:moveTo>
                <a:cubicBezTo>
                  <a:pt x="6783" y="0"/>
                  <a:pt x="6685" y="927"/>
                  <a:pt x="6685" y="2069"/>
                </a:cubicBezTo>
                <a:lnTo>
                  <a:pt x="6685" y="7942"/>
                </a:lnTo>
                <a:lnTo>
                  <a:pt x="0" y="12080"/>
                </a:lnTo>
                <a:lnTo>
                  <a:pt x="6685" y="16219"/>
                </a:lnTo>
                <a:lnTo>
                  <a:pt x="6685" y="19531"/>
                </a:lnTo>
                <a:cubicBezTo>
                  <a:pt x="6685" y="20673"/>
                  <a:pt x="6783" y="21600"/>
                  <a:pt x="6904" y="21600"/>
                </a:cubicBezTo>
                <a:lnTo>
                  <a:pt x="21381" y="21600"/>
                </a:lnTo>
                <a:cubicBezTo>
                  <a:pt x="21502" y="21600"/>
                  <a:pt x="21600" y="20673"/>
                  <a:pt x="21600" y="19531"/>
                </a:cubicBezTo>
                <a:lnTo>
                  <a:pt x="21600" y="2069"/>
                </a:lnTo>
                <a:cubicBezTo>
                  <a:pt x="21600" y="927"/>
                  <a:pt x="21502" y="0"/>
                  <a:pt x="21381" y="0"/>
                </a:cubicBezTo>
                <a:lnTo>
                  <a:pt x="6904" y="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sz="2400">
                <a:solidFill>
                  <a:srgbClr val="FFFFFF"/>
                </a:solidFill>
              </a:rPr>
              <a:t>anropar </a:t>
            </a:r>
            <a:r>
              <a:rPr b="1"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translate</a:t>
            </a:r>
            <a:r>
              <a:rPr sz="2400">
                <a:solidFill>
                  <a:srgbClr val="FFFFFF"/>
                </a:solidFill>
              </a:rPr>
              <a:t> metoden</a:t>
            </a:r>
          </a:p>
        </p:txBody>
      </p:sp>
      <p:sp>
        <p:nvSpPr>
          <p:cNvPr id="183" name="Shape 183"/>
          <p:cNvSpPr/>
          <p:nvPr/>
        </p:nvSpPr>
        <p:spPr>
          <a:xfrm>
            <a:off x="2445478" y="6325189"/>
            <a:ext cx="6316267" cy="9112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467" y="0"/>
                </a:moveTo>
                <a:lnTo>
                  <a:pt x="6031" y="5889"/>
                </a:lnTo>
                <a:lnTo>
                  <a:pt x="217" y="5889"/>
                </a:lnTo>
                <a:cubicBezTo>
                  <a:pt x="97" y="5889"/>
                  <a:pt x="0" y="6563"/>
                  <a:pt x="0" y="7394"/>
                </a:cubicBezTo>
                <a:lnTo>
                  <a:pt x="0" y="20095"/>
                </a:lnTo>
                <a:cubicBezTo>
                  <a:pt x="0" y="20926"/>
                  <a:pt x="97" y="21600"/>
                  <a:pt x="217" y="21600"/>
                </a:cubicBezTo>
                <a:lnTo>
                  <a:pt x="21383" y="21600"/>
                </a:lnTo>
                <a:cubicBezTo>
                  <a:pt x="21503" y="21600"/>
                  <a:pt x="21600" y="20926"/>
                  <a:pt x="21600" y="20095"/>
                </a:cubicBezTo>
                <a:lnTo>
                  <a:pt x="21600" y="7394"/>
                </a:lnTo>
                <a:cubicBezTo>
                  <a:pt x="21600" y="6563"/>
                  <a:pt x="21503" y="5889"/>
                  <a:pt x="21383" y="5889"/>
                </a:cubicBezTo>
                <a:lnTo>
                  <a:pt x="6901" y="5889"/>
                </a:lnTo>
                <a:lnTo>
                  <a:pt x="6467" y="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skriver ut var den flyttade rektangeln finns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9" grpId="4"/>
      <p:bldP build="whole" bldLvl="1" animBg="1" rev="0" advAuto="0" spid="181" grpId="1"/>
      <p:bldP build="whole" bldLvl="1" animBg="1" rev="0" advAuto="0" spid="182" grpId="2"/>
      <p:bldP build="whole" bldLvl="1" animBg="1" rev="0" advAuto="0" spid="183" grpId="3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/>
        </p:nvSpPr>
        <p:spPr>
          <a:xfrm>
            <a:off x="63500" y="635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Import satsen</a:t>
            </a:r>
          </a:p>
        </p:txBody>
      </p:sp>
      <p:sp>
        <p:nvSpPr>
          <p:cNvPr id="186" name="Shape 186"/>
          <p:cNvSpPr/>
          <p:nvPr/>
        </p:nvSpPr>
        <p:spPr>
          <a:xfrm>
            <a:off x="1661043" y="2148030"/>
            <a:ext cx="12393756" cy="415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b="1" sz="2500"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pPr lvl="0">
              <a:defRPr b="0" sz="1800"/>
            </a:pPr>
            <a:r>
              <a:rPr b="1" sz="2500"/>
              <a:t>import java.awt.Rectangle;</a:t>
            </a:r>
          </a:p>
        </p:txBody>
      </p:sp>
      <p:pic>
        <p:nvPicPr>
          <p:cNvPr id="187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29789" y="3033140"/>
            <a:ext cx="6415493" cy="52442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1640258" y="2845889"/>
            <a:ext cx="7286098" cy="3797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370416" indent="-370416" algn="l">
              <a:spcBef>
                <a:spcPts val="500"/>
              </a:spcBef>
              <a:buClr>
                <a:srgbClr val="C82506"/>
              </a:buClr>
              <a:buSzPct val="97000"/>
              <a:buChar char="‣"/>
              <a:defRPr sz="1800"/>
            </a:pPr>
            <a:endParaRPr sz="2800">
              <a:solidFill>
                <a:srgbClr val="0365C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lvl="0" marL="370416" indent="-370416" algn="l">
              <a:spcBef>
                <a:spcPts val="500"/>
              </a:spcBef>
              <a:buClr>
                <a:srgbClr val="C82506"/>
              </a:buClr>
              <a:buSzPct val="97000"/>
              <a:buChar char="‣"/>
              <a:defRPr sz="1800"/>
            </a:pPr>
            <a:r>
              <a:rPr sz="2800">
                <a:solidFill>
                  <a:srgbClr val="0365C0"/>
                </a:solidFill>
                <a:latin typeface="Gill Sans"/>
                <a:ea typeface="Gill Sans"/>
                <a:cs typeface="Gill Sans"/>
                <a:sym typeface="Gill Sans"/>
              </a:rPr>
              <a:t>meddelanden och metoder</a:t>
            </a:r>
            <a:endParaRPr sz="2800">
              <a:solidFill>
                <a:srgbClr val="0365C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lvl="0" marL="370416" indent="-370416" algn="l">
              <a:spcBef>
                <a:spcPts val="500"/>
              </a:spcBef>
              <a:buClr>
                <a:srgbClr val="C82506"/>
              </a:buClr>
              <a:buSzPct val="97000"/>
              <a:buChar char="‣"/>
              <a:defRPr sz="1800"/>
            </a:pPr>
            <a:r>
              <a:rPr sz="2800">
                <a:solidFill>
                  <a:srgbClr val="0365C0"/>
                </a:solidFill>
                <a:latin typeface="Gill Sans"/>
                <a:ea typeface="Gill Sans"/>
                <a:cs typeface="Gill Sans"/>
                <a:sym typeface="Gill Sans"/>
              </a:rPr>
              <a:t>informationsdöljande och inkapsling</a:t>
            </a:r>
            <a:endParaRPr sz="2800">
              <a:solidFill>
                <a:srgbClr val="0365C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lvl="0" marL="370416" indent="-370416" algn="l">
              <a:spcBef>
                <a:spcPts val="500"/>
              </a:spcBef>
              <a:buClr>
                <a:srgbClr val="C82506"/>
              </a:buClr>
              <a:buSzPct val="97000"/>
              <a:buChar char="‣"/>
              <a:defRPr sz="1800"/>
            </a:pPr>
            <a:r>
              <a:rPr sz="2800">
                <a:solidFill>
                  <a:srgbClr val="0365C0"/>
                </a:solidFill>
                <a:latin typeface="Gill Sans"/>
                <a:ea typeface="Gill Sans"/>
                <a:cs typeface="Gill Sans"/>
                <a:sym typeface="Gill Sans"/>
              </a:rPr>
              <a:t>skapa och använda färdiga objekt !</a:t>
            </a:r>
            <a:endParaRPr sz="2800">
              <a:solidFill>
                <a:srgbClr val="0365C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lvl="0" marL="370416" indent="-370416" algn="l">
              <a:spcBef>
                <a:spcPts val="500"/>
              </a:spcBef>
              <a:buClr>
                <a:srgbClr val="C82506"/>
              </a:buClr>
              <a:buSzPct val="97000"/>
              <a:buChar char="‣"/>
              <a:defRPr sz="1800"/>
            </a:pPr>
            <a:r>
              <a:rPr sz="2800">
                <a:solidFill>
                  <a:srgbClr val="0365C0"/>
                </a:solidFill>
                <a:latin typeface="Gill Sans"/>
                <a:ea typeface="Gill Sans"/>
                <a:cs typeface="Gill Sans"/>
                <a:sym typeface="Gill Sans"/>
              </a:rPr>
              <a:t>primitiva variabler kontra objektvariabler</a:t>
            </a:r>
            <a:endParaRPr sz="2800">
              <a:solidFill>
                <a:srgbClr val="0365C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lvl="0" marL="370416" indent="-370416" algn="l">
              <a:spcBef>
                <a:spcPts val="500"/>
              </a:spcBef>
              <a:buClr>
                <a:srgbClr val="C82506"/>
              </a:buClr>
              <a:buSzPct val="97000"/>
              <a:buChar char="‣"/>
              <a:defRPr sz="1800"/>
            </a:pPr>
            <a:r>
              <a:rPr sz="2800">
                <a:solidFill>
                  <a:srgbClr val="0365C0"/>
                </a:solidFill>
                <a:latin typeface="Gill Sans"/>
                <a:ea typeface="Gill Sans"/>
                <a:cs typeface="Gill Sans"/>
                <a:sym typeface="Gill Sans"/>
              </a:rPr>
              <a:t>3 tester på likhet</a:t>
            </a:r>
            <a:endParaRPr sz="2800">
              <a:solidFill>
                <a:srgbClr val="0365C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lvl="0" marL="370416" indent="-370416" algn="l">
              <a:spcBef>
                <a:spcPts val="500"/>
              </a:spcBef>
              <a:buClr>
                <a:srgbClr val="C82506"/>
              </a:buClr>
              <a:buSzPct val="97000"/>
              <a:buChar char="‣"/>
              <a:defRPr sz="1800"/>
            </a:pPr>
            <a:r>
              <a:rPr sz="2800">
                <a:solidFill>
                  <a:srgbClr val="0365C0"/>
                </a:solidFill>
                <a:latin typeface="Gill Sans"/>
                <a:ea typeface="Gill Sans"/>
                <a:cs typeface="Gill Sans"/>
                <a:sym typeface="Gill Sans"/>
              </a:rPr>
              <a:t>metoder</a:t>
            </a:r>
            <a:endParaRPr sz="2800">
              <a:solidFill>
                <a:srgbClr val="0365C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lvl="0" marL="370416" indent="-370416" algn="l">
              <a:spcBef>
                <a:spcPts val="500"/>
              </a:spcBef>
              <a:buClr>
                <a:srgbClr val="C82506"/>
              </a:buClr>
              <a:buSzPct val="97000"/>
              <a:buChar char="‣"/>
              <a:defRPr sz="1800"/>
            </a:pPr>
            <a:r>
              <a:rPr sz="2800">
                <a:solidFill>
                  <a:srgbClr val="0365C0"/>
                </a:solidFill>
                <a:latin typeface="Gill Sans"/>
                <a:ea typeface="Gill Sans"/>
                <a:cs typeface="Gill Sans"/>
                <a:sym typeface="Gill Sans"/>
              </a:rPr>
              <a:t>fält (arrays)</a:t>
            </a:r>
          </a:p>
        </p:txBody>
      </p:sp>
      <p:sp>
        <p:nvSpPr>
          <p:cNvPr id="43" name="Shape 43"/>
          <p:cNvSpPr/>
          <p:nvPr/>
        </p:nvSpPr>
        <p:spPr>
          <a:xfrm>
            <a:off x="1449377" y="2456422"/>
            <a:ext cx="9090045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2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2800"/>
              <a:t>Läsanvisning: kap 2 &amp; 13</a:t>
            </a:r>
          </a:p>
        </p:txBody>
      </p:sp>
      <p:sp>
        <p:nvSpPr>
          <p:cNvPr id="44" name="Shape 44"/>
          <p:cNvSpPr/>
          <p:nvPr/>
        </p:nvSpPr>
        <p:spPr>
          <a:xfrm>
            <a:off x="63500" y="635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I denna (och nästa) föreläsning</a:t>
            </a:r>
          </a:p>
        </p:txBody>
      </p:sp>
    </p:spTree>
  </p:cSld>
  <p:clrMapOvr>
    <a:masterClrMapping/>
  </p:clrMapOvr>
  <p:transition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/>
          <p:nvPr/>
        </p:nvSpPr>
        <p:spPr>
          <a:xfrm>
            <a:off x="63500" y="635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objektvariabler och primitiva variabler</a:t>
            </a:r>
          </a:p>
        </p:txBody>
      </p:sp>
      <p:sp>
        <p:nvSpPr>
          <p:cNvPr id="190" name="Shape 190"/>
          <p:cNvSpPr/>
          <p:nvPr/>
        </p:nvSpPr>
        <p:spPr>
          <a:xfrm>
            <a:off x="1136110" y="2304022"/>
            <a:ext cx="4762190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2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2800"/>
              <a:t>Det är skillnad på</a:t>
            </a:r>
            <a:endParaRPr sz="2800"/>
          </a:p>
        </p:txBody>
      </p:sp>
      <p:sp>
        <p:nvSpPr>
          <p:cNvPr id="191" name="Shape 191"/>
          <p:cNvSpPr/>
          <p:nvPr/>
        </p:nvSpPr>
        <p:spPr>
          <a:xfrm>
            <a:off x="1407043" y="3164030"/>
            <a:ext cx="12393756" cy="1152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int n = 25;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int m = n;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92" name="Shape 192"/>
          <p:cNvSpPr/>
          <p:nvPr/>
        </p:nvSpPr>
        <p:spPr>
          <a:xfrm>
            <a:off x="1136110" y="4844022"/>
            <a:ext cx="4762190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2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2800"/>
              <a:t>och</a:t>
            </a:r>
            <a:endParaRPr sz="2800"/>
          </a:p>
        </p:txBody>
      </p:sp>
      <p:sp>
        <p:nvSpPr>
          <p:cNvPr id="193" name="Shape 193"/>
          <p:cNvSpPr/>
          <p:nvPr/>
        </p:nvSpPr>
        <p:spPr>
          <a:xfrm>
            <a:off x="1407043" y="5577030"/>
            <a:ext cx="12393756" cy="1152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Rectangle box = new Rectangle(5,10,20,30);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Rectangle box2 = box;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94" name="Shape 194"/>
          <p:cNvSpPr/>
          <p:nvPr/>
        </p:nvSpPr>
        <p:spPr>
          <a:xfrm>
            <a:off x="5039244" y="2105055"/>
            <a:ext cx="2667480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sz="2800">
                <a:latin typeface="Gill Sans"/>
                <a:ea typeface="Gill Sans"/>
                <a:cs typeface="Gill Sans"/>
                <a:sym typeface="Gill Sans"/>
              </a:rPr>
              <a:t>variabel, dvs </a:t>
            </a:r>
            <a:endParaRPr sz="2800">
              <a:latin typeface="Gill Sans"/>
              <a:ea typeface="Gill Sans"/>
              <a:cs typeface="Gill Sans"/>
              <a:sym typeface="Gill Sans"/>
            </a:endParaRPr>
          </a:p>
          <a:p>
            <a:pPr lvl="0" algn="l">
              <a:defRPr sz="1800"/>
            </a:pPr>
            <a:r>
              <a:rPr sz="2800">
                <a:latin typeface="Gill Sans"/>
                <a:ea typeface="Gill Sans"/>
                <a:cs typeface="Gill Sans"/>
                <a:sym typeface="Gill Sans"/>
              </a:rPr>
              <a:t>en minnesplats</a:t>
            </a:r>
          </a:p>
        </p:txBody>
      </p:sp>
      <p:sp>
        <p:nvSpPr>
          <p:cNvPr id="195" name="Shape 195"/>
          <p:cNvSpPr/>
          <p:nvPr/>
        </p:nvSpPr>
        <p:spPr>
          <a:xfrm>
            <a:off x="6303433" y="3119966"/>
            <a:ext cx="787864" cy="662452"/>
          </a:xfrm>
          <a:prstGeom prst="rect">
            <a:avLst/>
          </a:prstGeom>
          <a:ln w="50800">
            <a:solidFill>
              <a:srgbClr val="5358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grpSp>
        <p:nvGrpSpPr>
          <p:cNvPr id="199" name="Group 199"/>
          <p:cNvGrpSpPr/>
          <p:nvPr/>
        </p:nvGrpSpPr>
        <p:grpSpPr>
          <a:xfrm>
            <a:off x="4941877" y="3171082"/>
            <a:ext cx="3504887" cy="927874"/>
            <a:chOff x="0" y="0"/>
            <a:chExt cx="3504886" cy="927872"/>
          </a:xfrm>
        </p:grpSpPr>
        <p:sp>
          <p:nvSpPr>
            <p:cNvPr id="196" name="Shape 196"/>
            <p:cNvSpPr/>
            <p:nvPr/>
          </p:nvSpPr>
          <p:spPr>
            <a:xfrm>
              <a:off x="0" y="419872"/>
              <a:ext cx="3504887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namn: </a:t>
              </a:r>
              <a:r>
                <a:rPr sz="25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n</a:t>
              </a:r>
            </a:p>
          </p:txBody>
        </p:sp>
        <p:sp>
          <p:nvSpPr>
            <p:cNvPr id="197" name="Shape 197"/>
            <p:cNvSpPr/>
            <p:nvPr/>
          </p:nvSpPr>
          <p:spPr>
            <a:xfrm>
              <a:off x="0" y="0"/>
              <a:ext cx="3504887" cy="508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typ: </a:t>
              </a:r>
              <a:r>
                <a:rPr sz="25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int</a:t>
              </a:r>
            </a:p>
          </p:txBody>
        </p:sp>
        <p:sp>
          <p:nvSpPr>
            <p:cNvPr id="198" name="Shape 198"/>
            <p:cNvSpPr/>
            <p:nvPr/>
          </p:nvSpPr>
          <p:spPr>
            <a:xfrm>
              <a:off x="1507595" y="107247"/>
              <a:ext cx="1196126" cy="4156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l">
                <a:defRPr b="1" sz="2500">
                  <a:solidFill>
                    <a:srgbClr val="C82506"/>
                  </a:solidFill>
                  <a:latin typeface="Consolas"/>
                  <a:ea typeface="Consolas"/>
                  <a:cs typeface="Consolas"/>
                  <a:sym typeface="Consolas"/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 b="1" sz="2500">
                  <a:solidFill>
                    <a:srgbClr val="C82506"/>
                  </a:solidFill>
                </a:rPr>
                <a:t>25</a:t>
              </a:r>
            </a:p>
          </p:txBody>
        </p:sp>
      </p:grpSp>
      <p:grpSp>
        <p:nvGrpSpPr>
          <p:cNvPr id="204" name="Group 204"/>
          <p:cNvGrpSpPr/>
          <p:nvPr/>
        </p:nvGrpSpPr>
        <p:grpSpPr>
          <a:xfrm>
            <a:off x="4941877" y="4135966"/>
            <a:ext cx="3504887" cy="978990"/>
            <a:chOff x="0" y="0"/>
            <a:chExt cx="3504886" cy="978989"/>
          </a:xfrm>
        </p:grpSpPr>
        <p:sp>
          <p:nvSpPr>
            <p:cNvPr id="200" name="Shape 200"/>
            <p:cNvSpPr/>
            <p:nvPr/>
          </p:nvSpPr>
          <p:spPr>
            <a:xfrm>
              <a:off x="1361555" y="0"/>
              <a:ext cx="787864" cy="662451"/>
            </a:xfrm>
            <a:prstGeom prst="rect">
              <a:avLst/>
            </a:prstGeom>
            <a:noFill/>
            <a:ln w="508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01" name="Shape 201"/>
            <p:cNvSpPr/>
            <p:nvPr/>
          </p:nvSpPr>
          <p:spPr>
            <a:xfrm>
              <a:off x="0" y="470989"/>
              <a:ext cx="3504887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namn: </a:t>
              </a:r>
              <a:r>
                <a:rPr sz="25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m</a:t>
              </a:r>
            </a:p>
          </p:txBody>
        </p:sp>
        <p:sp>
          <p:nvSpPr>
            <p:cNvPr id="202" name="Shape 202"/>
            <p:cNvSpPr/>
            <p:nvPr/>
          </p:nvSpPr>
          <p:spPr>
            <a:xfrm>
              <a:off x="0" y="51116"/>
              <a:ext cx="3504887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typ: </a:t>
              </a:r>
              <a:r>
                <a:rPr sz="25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int</a:t>
              </a:r>
            </a:p>
          </p:txBody>
        </p:sp>
        <p:sp>
          <p:nvSpPr>
            <p:cNvPr id="203" name="Shape 203"/>
            <p:cNvSpPr/>
            <p:nvPr/>
          </p:nvSpPr>
          <p:spPr>
            <a:xfrm>
              <a:off x="1507595" y="158363"/>
              <a:ext cx="1196126" cy="415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l">
                <a:defRPr b="1" sz="2500">
                  <a:solidFill>
                    <a:srgbClr val="C82506"/>
                  </a:solidFill>
                  <a:latin typeface="Consolas"/>
                  <a:ea typeface="Consolas"/>
                  <a:cs typeface="Consolas"/>
                  <a:sym typeface="Consolas"/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 b="1" sz="2500">
                  <a:solidFill>
                    <a:srgbClr val="C82506"/>
                  </a:solidFill>
                </a:rPr>
                <a:t>25</a:t>
              </a:r>
            </a:p>
          </p:txBody>
        </p:sp>
      </p:grpSp>
      <p:sp>
        <p:nvSpPr>
          <p:cNvPr id="205" name="Shape 205"/>
          <p:cNvSpPr/>
          <p:nvPr/>
        </p:nvSpPr>
        <p:spPr>
          <a:xfrm>
            <a:off x="5039244" y="6550056"/>
            <a:ext cx="2667480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sz="2800">
                <a:latin typeface="Gill Sans"/>
                <a:ea typeface="Gill Sans"/>
                <a:cs typeface="Gill Sans"/>
                <a:sym typeface="Gill Sans"/>
              </a:rPr>
              <a:t>variabel, dvs </a:t>
            </a:r>
            <a:endParaRPr sz="2800">
              <a:latin typeface="Gill Sans"/>
              <a:ea typeface="Gill Sans"/>
              <a:cs typeface="Gill Sans"/>
              <a:sym typeface="Gill Sans"/>
            </a:endParaRPr>
          </a:p>
          <a:p>
            <a:pPr lvl="0" algn="l">
              <a:defRPr sz="1800"/>
            </a:pPr>
            <a:r>
              <a:rPr sz="2800">
                <a:latin typeface="Gill Sans"/>
                <a:ea typeface="Gill Sans"/>
                <a:cs typeface="Gill Sans"/>
                <a:sym typeface="Gill Sans"/>
              </a:rPr>
              <a:t>en minnesplats</a:t>
            </a:r>
          </a:p>
        </p:txBody>
      </p:sp>
      <p:grpSp>
        <p:nvGrpSpPr>
          <p:cNvPr id="209" name="Group 209"/>
          <p:cNvGrpSpPr/>
          <p:nvPr/>
        </p:nvGrpSpPr>
        <p:grpSpPr>
          <a:xfrm>
            <a:off x="3925877" y="7564966"/>
            <a:ext cx="3504887" cy="978991"/>
            <a:chOff x="0" y="0"/>
            <a:chExt cx="3504886" cy="978989"/>
          </a:xfrm>
        </p:grpSpPr>
        <p:sp>
          <p:nvSpPr>
            <p:cNvPr id="206" name="Shape 206"/>
            <p:cNvSpPr/>
            <p:nvPr/>
          </p:nvSpPr>
          <p:spPr>
            <a:xfrm>
              <a:off x="2377556" y="0"/>
              <a:ext cx="787864" cy="662451"/>
            </a:xfrm>
            <a:prstGeom prst="rect">
              <a:avLst/>
            </a:prstGeom>
            <a:noFill/>
            <a:ln w="508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07" name="Shape 207"/>
            <p:cNvSpPr/>
            <p:nvPr/>
          </p:nvSpPr>
          <p:spPr>
            <a:xfrm>
              <a:off x="0" y="470989"/>
              <a:ext cx="3504887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namn: </a:t>
              </a:r>
              <a:r>
                <a:rPr sz="25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box</a:t>
              </a:r>
            </a:p>
          </p:txBody>
        </p:sp>
        <p:sp>
          <p:nvSpPr>
            <p:cNvPr id="208" name="Shape 208"/>
            <p:cNvSpPr/>
            <p:nvPr/>
          </p:nvSpPr>
          <p:spPr>
            <a:xfrm>
              <a:off x="0" y="51116"/>
              <a:ext cx="3504887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typ: </a:t>
              </a:r>
              <a:r>
                <a:rPr sz="25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Rectangle</a:t>
              </a:r>
            </a:p>
          </p:txBody>
        </p:sp>
      </p:grpSp>
      <p:grpSp>
        <p:nvGrpSpPr>
          <p:cNvPr id="213" name="Group 213"/>
          <p:cNvGrpSpPr/>
          <p:nvPr/>
        </p:nvGrpSpPr>
        <p:grpSpPr>
          <a:xfrm>
            <a:off x="3925877" y="8580966"/>
            <a:ext cx="3504887" cy="978991"/>
            <a:chOff x="0" y="0"/>
            <a:chExt cx="3504886" cy="978989"/>
          </a:xfrm>
        </p:grpSpPr>
        <p:sp>
          <p:nvSpPr>
            <p:cNvPr id="210" name="Shape 210"/>
            <p:cNvSpPr/>
            <p:nvPr/>
          </p:nvSpPr>
          <p:spPr>
            <a:xfrm>
              <a:off x="2377555" y="0"/>
              <a:ext cx="787864" cy="662451"/>
            </a:xfrm>
            <a:prstGeom prst="rect">
              <a:avLst/>
            </a:prstGeom>
            <a:noFill/>
            <a:ln w="508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11" name="Shape 211"/>
            <p:cNvSpPr/>
            <p:nvPr/>
          </p:nvSpPr>
          <p:spPr>
            <a:xfrm>
              <a:off x="0" y="470989"/>
              <a:ext cx="3504887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namn: </a:t>
              </a:r>
              <a:r>
                <a:rPr sz="25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box2</a:t>
              </a:r>
            </a:p>
          </p:txBody>
        </p:sp>
        <p:sp>
          <p:nvSpPr>
            <p:cNvPr id="212" name="Shape 212"/>
            <p:cNvSpPr/>
            <p:nvPr/>
          </p:nvSpPr>
          <p:spPr>
            <a:xfrm>
              <a:off x="0" y="51116"/>
              <a:ext cx="3504887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typ: </a:t>
              </a:r>
              <a:r>
                <a:rPr sz="25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Rectangle</a:t>
              </a:r>
            </a:p>
          </p:txBody>
        </p:sp>
      </p:grpSp>
      <p:sp>
        <p:nvSpPr>
          <p:cNvPr id="214" name="Shape 214"/>
          <p:cNvSpPr/>
          <p:nvPr/>
        </p:nvSpPr>
        <p:spPr>
          <a:xfrm flipV="1">
            <a:off x="6678152" y="8719316"/>
            <a:ext cx="2507881" cy="233653"/>
          </a:xfrm>
          <a:prstGeom prst="line">
            <a:avLst/>
          </a:prstGeom>
          <a:ln w="50800">
            <a:solidFill>
              <a:srgbClr val="C82506"/>
            </a:solidFill>
            <a:miter lim="400000"/>
            <a:headEnd type="oval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grpSp>
        <p:nvGrpSpPr>
          <p:cNvPr id="218" name="Group 218"/>
          <p:cNvGrpSpPr/>
          <p:nvPr/>
        </p:nvGrpSpPr>
        <p:grpSpPr>
          <a:xfrm>
            <a:off x="6712005" y="7067167"/>
            <a:ext cx="6100314" cy="2062817"/>
            <a:chOff x="65473" y="0"/>
            <a:chExt cx="6100313" cy="2062816"/>
          </a:xfrm>
        </p:grpSpPr>
        <p:sp>
          <p:nvSpPr>
            <p:cNvPr id="215" name="Shape 215"/>
            <p:cNvSpPr/>
            <p:nvPr/>
          </p:nvSpPr>
          <p:spPr>
            <a:xfrm>
              <a:off x="65473" y="857646"/>
              <a:ext cx="2477739" cy="575949"/>
            </a:xfrm>
            <a:prstGeom prst="line">
              <a:avLst/>
            </a:prstGeom>
            <a:noFill/>
            <a:ln w="50800" cap="flat">
              <a:solidFill>
                <a:srgbClr val="C82506"/>
              </a:solidFill>
              <a:prstDash val="solid"/>
              <a:miter lim="400000"/>
              <a:headEnd type="oval" w="med" len="med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</a:p>
          </p:txBody>
        </p:sp>
        <p:sp>
          <p:nvSpPr>
            <p:cNvPr id="216" name="Shape 216"/>
            <p:cNvSpPr/>
            <p:nvPr/>
          </p:nvSpPr>
          <p:spPr>
            <a:xfrm>
              <a:off x="2694083" y="634132"/>
              <a:ext cx="2494889" cy="1428685"/>
            </a:xfrm>
            <a:prstGeom prst="rect">
              <a:avLst/>
            </a:prstGeom>
            <a:solidFill>
              <a:srgbClr val="DCDEE0"/>
            </a:solidFill>
            <a:ln w="50800" cap="flat">
              <a:solidFill>
                <a:srgbClr val="53585F"/>
              </a:solidFill>
              <a:prstDash val="solid"/>
              <a:miter lim="400000"/>
            </a:ln>
            <a:effectLst>
              <a:outerShdw sx="100000" sy="100000" kx="0" ky="0" algn="b" rotWithShape="0" blurRad="0" dist="127000" dir="7604374">
                <a:srgbClr val="000000"/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800"/>
              </a:pPr>
              <a:r>
                <a:rPr sz="2400">
                  <a:latin typeface="Helvetica"/>
                  <a:ea typeface="Helvetica"/>
                  <a:cs typeface="Helvetica"/>
                  <a:sym typeface="Helvetica"/>
                </a:rPr>
                <a:t>x är 5, y är 10, </a:t>
              </a:r>
              <a:endParaRPr sz="2400">
                <a:latin typeface="Helvetica"/>
                <a:ea typeface="Helvetica"/>
                <a:cs typeface="Helvetica"/>
                <a:sym typeface="Helvetica"/>
              </a:endParaRPr>
            </a:p>
            <a:p>
              <a:pPr lvl="0">
                <a:defRPr sz="1800"/>
              </a:pPr>
              <a:r>
                <a:rPr sz="2400">
                  <a:latin typeface="Helvetica"/>
                  <a:ea typeface="Helvetica"/>
                  <a:cs typeface="Helvetica"/>
                  <a:sym typeface="Helvetica"/>
                </a:rPr>
                <a:t>width är 20,</a:t>
              </a:r>
              <a:endParaRPr sz="2400">
                <a:latin typeface="Helvetica"/>
                <a:ea typeface="Helvetica"/>
                <a:cs typeface="Helvetica"/>
                <a:sym typeface="Helvetica"/>
              </a:endParaRPr>
            </a:p>
            <a:p>
              <a:pPr lvl="0">
                <a:defRPr sz="1800"/>
              </a:pPr>
              <a:r>
                <a:rPr sz="2400">
                  <a:latin typeface="Helvetica"/>
                  <a:ea typeface="Helvetica"/>
                  <a:cs typeface="Helvetica"/>
                  <a:sym typeface="Helvetica"/>
                </a:rPr>
                <a:t>height är 30</a:t>
              </a:r>
            </a:p>
          </p:txBody>
        </p:sp>
        <p:sp>
          <p:nvSpPr>
            <p:cNvPr id="217" name="Shape 217"/>
            <p:cNvSpPr/>
            <p:nvPr/>
          </p:nvSpPr>
          <p:spPr>
            <a:xfrm>
              <a:off x="2660901" y="0"/>
              <a:ext cx="3504887" cy="508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l">
                <a:defRPr sz="280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 lvl="0">
                <a:defRPr sz="1800"/>
              </a:pPr>
              <a:r>
                <a:rPr sz="2800"/>
                <a:t>ett objekt, dvs instans</a:t>
              </a:r>
            </a:p>
          </p:txBody>
        </p:sp>
      </p:grp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after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afterEffect" presetClass="entr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presetClass="entr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presetClass="entr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4" grpId="1"/>
      <p:bldP build="whole" bldLvl="1" animBg="1" rev="0" advAuto="0" spid="199" grpId="2"/>
      <p:bldP build="whole" bldLvl="1" animBg="1" rev="0" advAuto="0" spid="213" grpId="8"/>
      <p:bldP build="whole" bldLvl="1" animBg="1" rev="0" advAuto="0" spid="204" grpId="4"/>
      <p:bldP build="whole" bldLvl="1" animBg="1" rev="0" advAuto="0" spid="195" grpId="3"/>
      <p:bldP build="whole" bldLvl="1" animBg="1" rev="0" advAuto="0" spid="218" grpId="7"/>
      <p:bldP build="whole" bldLvl="1" animBg="1" rev="0" advAuto="0" spid="209" grpId="6"/>
      <p:bldP build="whole" bldLvl="1" animBg="1" rev="0" advAuto="0" spid="205" grpId="5"/>
      <p:bldP build="whole" bldLvl="1" animBg="1" rev="0" advAuto="0" spid="214" grpId="9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/>
          <p:nvPr/>
        </p:nvSpPr>
        <p:spPr>
          <a:xfrm>
            <a:off x="63500" y="635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3 tester på likhet i Java</a:t>
            </a:r>
          </a:p>
        </p:txBody>
      </p:sp>
      <p:sp>
        <p:nvSpPr>
          <p:cNvPr id="221" name="Shape 221"/>
          <p:cNvSpPr/>
          <p:nvPr/>
        </p:nvSpPr>
        <p:spPr>
          <a:xfrm>
            <a:off x="1576377" y="2033089"/>
            <a:ext cx="8896370" cy="92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sz="2800">
                <a:solidFill>
                  <a:srgbClr val="0365C0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Två objekt är lika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 om dom </a:t>
            </a:r>
            <a:r>
              <a:rPr sz="2800">
                <a:solidFill>
                  <a:srgbClr val="C82506"/>
                </a:solidFill>
                <a:latin typeface="Gill Sans"/>
                <a:ea typeface="Gill Sans"/>
                <a:cs typeface="Gill Sans"/>
                <a:sym typeface="Gill Sans"/>
              </a:rPr>
              <a:t>innehåller samma “tillstånd”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 dvs om deras instansvariabler är lika.</a:t>
            </a:r>
          </a:p>
        </p:txBody>
      </p:sp>
      <p:sp>
        <p:nvSpPr>
          <p:cNvPr id="222" name="Shape 222"/>
          <p:cNvSpPr/>
          <p:nvPr/>
        </p:nvSpPr>
        <p:spPr>
          <a:xfrm>
            <a:off x="1593310" y="3099889"/>
            <a:ext cx="8542424" cy="92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sz="2800">
                <a:solidFill>
                  <a:srgbClr val="0365C0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Två objekt är identiska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 om dom </a:t>
            </a:r>
            <a:r>
              <a:rPr sz="2800">
                <a:solidFill>
                  <a:srgbClr val="C82506"/>
                </a:solidFill>
                <a:latin typeface="Gill Sans"/>
                <a:ea typeface="Gill Sans"/>
                <a:cs typeface="Gill Sans"/>
                <a:sym typeface="Gill Sans"/>
              </a:rPr>
              <a:t>är samma objekt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 dvs om dom pekar på samma minnesutrymme.</a:t>
            </a:r>
          </a:p>
        </p:txBody>
      </p:sp>
      <p:sp>
        <p:nvSpPr>
          <p:cNvPr id="223" name="Shape 223"/>
          <p:cNvSpPr/>
          <p:nvPr/>
        </p:nvSpPr>
        <p:spPr>
          <a:xfrm>
            <a:off x="1915043" y="4561030"/>
            <a:ext cx="12393756" cy="783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String str1 = "Kalle";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String str2 = "Hobbe";</a:t>
            </a:r>
          </a:p>
        </p:txBody>
      </p:sp>
      <p:grpSp>
        <p:nvGrpSpPr>
          <p:cNvPr id="226" name="Group 226"/>
          <p:cNvGrpSpPr/>
          <p:nvPr/>
        </p:nvGrpSpPr>
        <p:grpSpPr>
          <a:xfrm>
            <a:off x="1915044" y="5656822"/>
            <a:ext cx="12406455" cy="970849"/>
            <a:chOff x="0" y="0"/>
            <a:chExt cx="12406454" cy="970847"/>
          </a:xfrm>
        </p:grpSpPr>
        <p:sp>
          <p:nvSpPr>
            <p:cNvPr id="224" name="Shape 224"/>
            <p:cNvSpPr/>
            <p:nvPr/>
          </p:nvSpPr>
          <p:spPr>
            <a:xfrm>
              <a:off x="0" y="0"/>
              <a:ext cx="3134936" cy="508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l">
                <a:defRPr sz="280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 lvl="0">
                <a:defRPr sz="1800"/>
              </a:pPr>
              <a:r>
                <a:rPr sz="2800"/>
                <a:t>Test på identitet:</a:t>
              </a:r>
            </a:p>
          </p:txBody>
        </p:sp>
        <p:sp>
          <p:nvSpPr>
            <p:cNvPr id="225" name="Shape 225"/>
            <p:cNvSpPr/>
            <p:nvPr/>
          </p:nvSpPr>
          <p:spPr>
            <a:xfrm>
              <a:off x="12699" y="555207"/>
              <a:ext cx="12393756" cy="415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b="1" sz="25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if (</a:t>
              </a:r>
              <a:r>
                <a:rPr b="1" sz="2500">
                  <a:solidFill>
                    <a:srgbClr val="C82506"/>
                  </a:solidFill>
                  <a:latin typeface="Consolas"/>
                  <a:ea typeface="Consolas"/>
                  <a:cs typeface="Consolas"/>
                  <a:sym typeface="Consolas"/>
                </a:rPr>
                <a:t>str1 == str2</a:t>
              </a:r>
              <a:r>
                <a:rPr b="1" sz="25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) { ...</a:t>
              </a:r>
            </a:p>
          </p:txBody>
        </p:sp>
      </p:grpSp>
      <p:grpSp>
        <p:nvGrpSpPr>
          <p:cNvPr id="229" name="Group 229"/>
          <p:cNvGrpSpPr/>
          <p:nvPr/>
        </p:nvGrpSpPr>
        <p:grpSpPr>
          <a:xfrm>
            <a:off x="1915044" y="6799822"/>
            <a:ext cx="12406455" cy="970848"/>
            <a:chOff x="0" y="0"/>
            <a:chExt cx="12406454" cy="970847"/>
          </a:xfrm>
        </p:grpSpPr>
        <p:sp>
          <p:nvSpPr>
            <p:cNvPr id="227" name="Shape 227"/>
            <p:cNvSpPr/>
            <p:nvPr/>
          </p:nvSpPr>
          <p:spPr>
            <a:xfrm>
              <a:off x="0" y="0"/>
              <a:ext cx="3134936" cy="508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l">
                <a:defRPr sz="280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 lvl="0">
                <a:defRPr sz="1800"/>
              </a:pPr>
              <a:r>
                <a:rPr sz="2800"/>
                <a:t>Test på likhet:</a:t>
              </a:r>
            </a:p>
          </p:txBody>
        </p:sp>
        <p:sp>
          <p:nvSpPr>
            <p:cNvPr id="228" name="Shape 228"/>
            <p:cNvSpPr/>
            <p:nvPr/>
          </p:nvSpPr>
          <p:spPr>
            <a:xfrm>
              <a:off x="12699" y="555207"/>
              <a:ext cx="12393756" cy="415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b="1" sz="25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if (</a:t>
              </a:r>
              <a:r>
                <a:rPr b="1" sz="2500">
                  <a:solidFill>
                    <a:srgbClr val="C82506"/>
                  </a:solidFill>
                  <a:latin typeface="Consolas"/>
                  <a:ea typeface="Consolas"/>
                  <a:cs typeface="Consolas"/>
                  <a:sym typeface="Consolas"/>
                </a:rPr>
                <a:t>str1.equals(str2)</a:t>
              </a:r>
              <a:r>
                <a:rPr b="1" sz="25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) { ...</a:t>
              </a:r>
            </a:p>
          </p:txBody>
        </p:sp>
      </p:grpSp>
      <p:grpSp>
        <p:nvGrpSpPr>
          <p:cNvPr id="232" name="Group 232"/>
          <p:cNvGrpSpPr/>
          <p:nvPr/>
        </p:nvGrpSpPr>
        <p:grpSpPr>
          <a:xfrm>
            <a:off x="1915044" y="7942822"/>
            <a:ext cx="12406455" cy="970848"/>
            <a:chOff x="0" y="0"/>
            <a:chExt cx="12406454" cy="970847"/>
          </a:xfrm>
        </p:grpSpPr>
        <p:sp>
          <p:nvSpPr>
            <p:cNvPr id="230" name="Shape 230"/>
            <p:cNvSpPr/>
            <p:nvPr/>
          </p:nvSpPr>
          <p:spPr>
            <a:xfrm>
              <a:off x="0" y="0"/>
              <a:ext cx="3134936" cy="508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l">
                <a:defRPr sz="280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 lvl="0">
                <a:defRPr sz="1800"/>
              </a:pPr>
              <a:r>
                <a:rPr sz="2800"/>
                <a:t>Test på ‘storlek’:</a:t>
              </a:r>
            </a:p>
          </p:txBody>
        </p:sp>
        <p:sp>
          <p:nvSpPr>
            <p:cNvPr id="231" name="Shape 231"/>
            <p:cNvSpPr/>
            <p:nvPr/>
          </p:nvSpPr>
          <p:spPr>
            <a:xfrm>
              <a:off x="12699" y="555207"/>
              <a:ext cx="12393756" cy="415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b="1" sz="25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if (</a:t>
              </a:r>
              <a:r>
                <a:rPr b="1" sz="2500">
                  <a:solidFill>
                    <a:srgbClr val="C82506"/>
                  </a:solidFill>
                  <a:latin typeface="Consolas"/>
                  <a:ea typeface="Consolas"/>
                  <a:cs typeface="Consolas"/>
                  <a:sym typeface="Consolas"/>
                </a:rPr>
                <a:t>str1.compareTo(str2) == 0</a:t>
              </a:r>
              <a:r>
                <a:rPr b="1" sz="25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) { ...</a:t>
              </a:r>
            </a:p>
          </p:txBody>
        </p:sp>
      </p:grpSp>
      <p:sp>
        <p:nvSpPr>
          <p:cNvPr id="233" name="Shape 233"/>
          <p:cNvSpPr/>
          <p:nvPr/>
        </p:nvSpPr>
        <p:spPr>
          <a:xfrm>
            <a:off x="4548122" y="5879010"/>
            <a:ext cx="8203010" cy="26324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49" y="0"/>
                </a:moveTo>
                <a:cubicBezTo>
                  <a:pt x="10557" y="0"/>
                  <a:pt x="10482" y="233"/>
                  <a:pt x="10482" y="521"/>
                </a:cubicBezTo>
                <a:lnTo>
                  <a:pt x="10482" y="14019"/>
                </a:lnTo>
                <a:lnTo>
                  <a:pt x="0" y="21600"/>
                </a:lnTo>
                <a:lnTo>
                  <a:pt x="11710" y="15504"/>
                </a:lnTo>
                <a:lnTo>
                  <a:pt x="21433" y="15504"/>
                </a:lnTo>
                <a:cubicBezTo>
                  <a:pt x="21525" y="15504"/>
                  <a:pt x="21600" y="15271"/>
                  <a:pt x="21600" y="14983"/>
                </a:cubicBezTo>
                <a:lnTo>
                  <a:pt x="21600" y="521"/>
                </a:lnTo>
                <a:cubicBezTo>
                  <a:pt x="21600" y="233"/>
                  <a:pt x="21525" y="0"/>
                  <a:pt x="21433" y="0"/>
                </a:cubicBezTo>
                <a:lnTo>
                  <a:pt x="10649" y="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sz="2400">
                <a:solidFill>
                  <a:srgbClr val="FFFFFF"/>
                </a:solidFill>
              </a:rPr>
              <a:t>kommer den ena strängen före (</a:t>
            </a:r>
            <a:r>
              <a:rPr b="1"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&lt;0</a:t>
            </a:r>
            <a:r>
              <a:rPr sz="2400">
                <a:solidFill>
                  <a:srgbClr val="FFFFFF"/>
                </a:solidFill>
              </a:rPr>
              <a:t>) eller efter (</a:t>
            </a:r>
            <a:r>
              <a:rPr b="1"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&gt;0</a:t>
            </a:r>
            <a:r>
              <a:rPr sz="2400">
                <a:solidFill>
                  <a:srgbClr val="FFFFFF"/>
                </a:solidFill>
              </a:rPr>
              <a:t>) i en ordbok? Eller är de precis på samma ställe (</a:t>
            </a:r>
            <a:r>
              <a:rPr b="1"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0</a:t>
            </a:r>
            <a:r>
              <a:rPr sz="2400">
                <a:solidFill>
                  <a:srgbClr val="FFFFFF"/>
                </a:solidFill>
              </a:rPr>
              <a:t>).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3" grpId="5"/>
      <p:bldP build="whole" bldLvl="1" animBg="1" rev="0" advAuto="0" spid="226" grpId="2"/>
      <p:bldP build="whole" bldLvl="1" animBg="1" rev="0" advAuto="0" spid="229" grpId="3"/>
      <p:bldP build="whole" bldLvl="1" animBg="1" rev="0" advAuto="0" spid="232" grpId="4"/>
      <p:bldP build="whole" bldLvl="1" animBg="1" rev="0" advAuto="0" spid="223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/>
          <p:nvPr/>
        </p:nvSpPr>
        <p:spPr>
          <a:xfrm>
            <a:off x="63500" y="635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Test på likhet, forts.</a:t>
            </a:r>
          </a:p>
        </p:txBody>
      </p:sp>
      <p:sp>
        <p:nvSpPr>
          <p:cNvPr id="236" name="Shape 236"/>
          <p:cNvSpPr/>
          <p:nvPr/>
        </p:nvSpPr>
        <p:spPr>
          <a:xfrm>
            <a:off x="1555541" y="2910030"/>
            <a:ext cx="5260258" cy="1520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String str1 = "Hej";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String str2 = str1;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String str3 = "Hej";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37" name="Shape 237"/>
          <p:cNvSpPr/>
          <p:nvPr/>
        </p:nvSpPr>
        <p:spPr>
          <a:xfrm>
            <a:off x="1555541" y="5196030"/>
            <a:ext cx="7899807" cy="2625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 sz="2500">
                <a:solidFill>
                  <a:srgbClr val="A6AAA9"/>
                </a:solidFill>
                <a:latin typeface="Consolas"/>
                <a:ea typeface="Consolas"/>
                <a:cs typeface="Consolas"/>
                <a:sym typeface="Consolas"/>
              </a:rPr>
              <a:t>System.out.println(</a:t>
            </a:r>
            <a:r>
              <a:rPr b="1" sz="25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str1 == str2</a:t>
            </a:r>
            <a:r>
              <a:rPr b="1" sz="2500">
                <a:solidFill>
                  <a:srgbClr val="A6AAA9"/>
                </a:solidFill>
                <a:latin typeface="Consolas"/>
                <a:ea typeface="Consolas"/>
                <a:cs typeface="Consolas"/>
                <a:sym typeface="Consolas"/>
              </a:rPr>
              <a:t>);</a:t>
            </a:r>
            <a:endParaRPr b="1" sz="2500">
              <a:solidFill>
                <a:srgbClr val="A6AAA9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A6AAA9"/>
                </a:solidFill>
                <a:latin typeface="Consolas"/>
                <a:ea typeface="Consolas"/>
                <a:cs typeface="Consolas"/>
                <a:sym typeface="Consolas"/>
              </a:rPr>
              <a:t>System.out.println(</a:t>
            </a:r>
            <a:r>
              <a:rPr b="1" sz="25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str1 == str3</a:t>
            </a:r>
            <a:r>
              <a:rPr b="1" sz="2500">
                <a:solidFill>
                  <a:srgbClr val="A6AAA9"/>
                </a:solidFill>
                <a:latin typeface="Consolas"/>
                <a:ea typeface="Consolas"/>
                <a:cs typeface="Consolas"/>
                <a:sym typeface="Consolas"/>
              </a:rPr>
              <a:t>);</a:t>
            </a:r>
            <a:endParaRPr b="1" sz="2500">
              <a:solidFill>
                <a:srgbClr val="A6AAA9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A6AAA9"/>
                </a:solidFill>
                <a:latin typeface="Consolas"/>
                <a:ea typeface="Consolas"/>
                <a:cs typeface="Consolas"/>
                <a:sym typeface="Consolas"/>
              </a:rPr>
              <a:t>System.out.println(</a:t>
            </a:r>
            <a:r>
              <a:rPr b="1" sz="25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str1.equals(str2)</a:t>
            </a:r>
            <a:r>
              <a:rPr b="1" sz="2500">
                <a:solidFill>
                  <a:srgbClr val="A6AAA9"/>
                </a:solidFill>
                <a:latin typeface="Consolas"/>
                <a:ea typeface="Consolas"/>
                <a:cs typeface="Consolas"/>
                <a:sym typeface="Consolas"/>
              </a:rPr>
              <a:t>);</a:t>
            </a:r>
            <a:endParaRPr b="1" sz="2500">
              <a:solidFill>
                <a:srgbClr val="A6AAA9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A6AAA9"/>
                </a:solidFill>
                <a:latin typeface="Consolas"/>
                <a:ea typeface="Consolas"/>
                <a:cs typeface="Consolas"/>
                <a:sym typeface="Consolas"/>
              </a:rPr>
              <a:t>System.out.println(</a:t>
            </a:r>
            <a:r>
              <a:rPr b="1" sz="25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str1.equals(str3)</a:t>
            </a:r>
            <a:r>
              <a:rPr b="1" sz="2500">
                <a:solidFill>
                  <a:srgbClr val="A6AAA9"/>
                </a:solidFill>
                <a:latin typeface="Consolas"/>
                <a:ea typeface="Consolas"/>
                <a:cs typeface="Consolas"/>
                <a:sym typeface="Consolas"/>
              </a:rPr>
              <a:t>);</a:t>
            </a:r>
            <a:endParaRPr b="1" sz="2500">
              <a:solidFill>
                <a:srgbClr val="A6AAA9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A6AAA9"/>
                </a:solidFill>
                <a:latin typeface="Consolas"/>
                <a:ea typeface="Consolas"/>
                <a:cs typeface="Consolas"/>
                <a:sym typeface="Consolas"/>
              </a:rPr>
              <a:t>System.out.println(</a:t>
            </a:r>
            <a:r>
              <a:rPr b="1" sz="25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str1.compareTo(str2)</a:t>
            </a:r>
            <a:r>
              <a:rPr b="1" sz="2500">
                <a:solidFill>
                  <a:srgbClr val="A6AAA9"/>
                </a:solidFill>
                <a:latin typeface="Consolas"/>
                <a:ea typeface="Consolas"/>
                <a:cs typeface="Consolas"/>
                <a:sym typeface="Consolas"/>
              </a:rPr>
              <a:t>);</a:t>
            </a:r>
            <a:endParaRPr b="1" sz="2500">
              <a:solidFill>
                <a:srgbClr val="A6AAA9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A6AAA9"/>
                </a:solidFill>
                <a:latin typeface="Consolas"/>
                <a:ea typeface="Consolas"/>
                <a:cs typeface="Consolas"/>
                <a:sym typeface="Consolas"/>
              </a:rPr>
              <a:t>System.out.println(</a:t>
            </a:r>
            <a:r>
              <a:rPr b="1" sz="25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str1.compareTo(str3)</a:t>
            </a:r>
            <a:r>
              <a:rPr b="1" sz="2500">
                <a:solidFill>
                  <a:srgbClr val="A6AAA9"/>
                </a:solidFill>
                <a:latin typeface="Consolas"/>
                <a:ea typeface="Consolas"/>
                <a:cs typeface="Consolas"/>
                <a:sym typeface="Consolas"/>
              </a:rPr>
              <a:t>);</a:t>
            </a:r>
            <a:endParaRPr b="1" sz="2500">
              <a:solidFill>
                <a:srgbClr val="A6AAA9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38" name="Shape 238"/>
          <p:cNvSpPr/>
          <p:nvPr/>
        </p:nvSpPr>
        <p:spPr>
          <a:xfrm>
            <a:off x="9302541" y="5196030"/>
            <a:ext cx="7899807" cy="2257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 sz="2500">
                <a:latin typeface="Consolas"/>
                <a:ea typeface="Consolas"/>
                <a:cs typeface="Consolas"/>
                <a:sym typeface="Consolas"/>
              </a:rPr>
              <a:t>true</a:t>
            </a:r>
            <a:endParaRPr b="1" sz="2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latin typeface="Consolas"/>
                <a:ea typeface="Consolas"/>
                <a:cs typeface="Consolas"/>
                <a:sym typeface="Consolas"/>
              </a:rPr>
              <a:t>false</a:t>
            </a:r>
            <a:endParaRPr b="1" sz="2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latin typeface="Consolas"/>
                <a:ea typeface="Consolas"/>
                <a:cs typeface="Consolas"/>
                <a:sym typeface="Consolas"/>
              </a:rPr>
              <a:t>true</a:t>
            </a:r>
            <a:endParaRPr b="1" sz="2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latin typeface="Consolas"/>
                <a:ea typeface="Consolas"/>
                <a:cs typeface="Consolas"/>
                <a:sym typeface="Consolas"/>
              </a:rPr>
              <a:t>true</a:t>
            </a:r>
            <a:endParaRPr b="1" sz="2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latin typeface="Consolas"/>
                <a:ea typeface="Consolas"/>
                <a:cs typeface="Consolas"/>
                <a:sym typeface="Consolas"/>
              </a:rPr>
              <a:t>0</a:t>
            </a:r>
            <a:endParaRPr b="1" sz="2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latin typeface="Consolas"/>
                <a:ea typeface="Consolas"/>
                <a:cs typeface="Consolas"/>
                <a:sym typeface="Consolas"/>
              </a:rPr>
              <a:t>0</a:t>
            </a:r>
          </a:p>
        </p:txBody>
      </p:sp>
      <p:sp>
        <p:nvSpPr>
          <p:cNvPr id="239" name="Shape 239"/>
          <p:cNvSpPr/>
          <p:nvPr/>
        </p:nvSpPr>
        <p:spPr>
          <a:xfrm>
            <a:off x="9137110" y="4692650"/>
            <a:ext cx="8542424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2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2800"/>
              <a:t>Svar: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nodeType="after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9" grpId="3"/>
      <p:bldP build="whole" bldLvl="1" animBg="1" rev="0" advAuto="0" spid="237" grpId="1"/>
      <p:bldP build="whole" bldLvl="1" animBg="1" rev="0" advAuto="0" spid="238" grpId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/>
          <p:nvPr/>
        </p:nvSpPr>
        <p:spPr>
          <a:xfrm>
            <a:off x="63500" y="635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Test på likhet, forts.</a:t>
            </a:r>
          </a:p>
        </p:txBody>
      </p:sp>
      <p:sp>
        <p:nvSpPr>
          <p:cNvPr id="242" name="Shape 242"/>
          <p:cNvSpPr/>
          <p:nvPr/>
        </p:nvSpPr>
        <p:spPr>
          <a:xfrm>
            <a:off x="1555541" y="2910030"/>
            <a:ext cx="5260258" cy="1520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String str1 = "Hej";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String str2 = str1;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String str3 = "Hej";</a:t>
            </a:r>
            <a:endParaRPr b="1" sz="2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43" name="Shape 243"/>
          <p:cNvSpPr/>
          <p:nvPr/>
        </p:nvSpPr>
        <p:spPr>
          <a:xfrm>
            <a:off x="1555541" y="5196030"/>
            <a:ext cx="7899807" cy="2625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 sz="2500">
                <a:solidFill>
                  <a:srgbClr val="A6AAA9"/>
                </a:solidFill>
                <a:latin typeface="Consolas"/>
                <a:ea typeface="Consolas"/>
                <a:cs typeface="Consolas"/>
                <a:sym typeface="Consolas"/>
              </a:rPr>
              <a:t>System.out.println(</a:t>
            </a:r>
            <a:r>
              <a:rPr b="1" sz="25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str1 == str2</a:t>
            </a:r>
            <a:r>
              <a:rPr b="1" sz="2500">
                <a:solidFill>
                  <a:srgbClr val="A6AAA9"/>
                </a:solidFill>
                <a:latin typeface="Consolas"/>
                <a:ea typeface="Consolas"/>
                <a:cs typeface="Consolas"/>
                <a:sym typeface="Consolas"/>
              </a:rPr>
              <a:t>);</a:t>
            </a:r>
            <a:endParaRPr b="1" sz="2500">
              <a:solidFill>
                <a:srgbClr val="A6AAA9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A6AAA9"/>
                </a:solidFill>
                <a:latin typeface="Consolas"/>
                <a:ea typeface="Consolas"/>
                <a:cs typeface="Consolas"/>
                <a:sym typeface="Consolas"/>
              </a:rPr>
              <a:t>System.out.println(</a:t>
            </a:r>
            <a:r>
              <a:rPr b="1" sz="25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str1 == str3</a:t>
            </a:r>
            <a:r>
              <a:rPr b="1" sz="2500">
                <a:solidFill>
                  <a:srgbClr val="A6AAA9"/>
                </a:solidFill>
                <a:latin typeface="Consolas"/>
                <a:ea typeface="Consolas"/>
                <a:cs typeface="Consolas"/>
                <a:sym typeface="Consolas"/>
              </a:rPr>
              <a:t>);</a:t>
            </a:r>
            <a:endParaRPr b="1" sz="2500">
              <a:solidFill>
                <a:srgbClr val="A6AAA9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A6AAA9"/>
                </a:solidFill>
                <a:latin typeface="Consolas"/>
                <a:ea typeface="Consolas"/>
                <a:cs typeface="Consolas"/>
                <a:sym typeface="Consolas"/>
              </a:rPr>
              <a:t>System.out.println(</a:t>
            </a:r>
            <a:r>
              <a:rPr b="1" sz="25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str1.equals(str2)</a:t>
            </a:r>
            <a:r>
              <a:rPr b="1" sz="2500">
                <a:solidFill>
                  <a:srgbClr val="A6AAA9"/>
                </a:solidFill>
                <a:latin typeface="Consolas"/>
                <a:ea typeface="Consolas"/>
                <a:cs typeface="Consolas"/>
                <a:sym typeface="Consolas"/>
              </a:rPr>
              <a:t>);</a:t>
            </a:r>
            <a:endParaRPr b="1" sz="2500">
              <a:solidFill>
                <a:srgbClr val="A6AAA9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A6AAA9"/>
                </a:solidFill>
                <a:latin typeface="Consolas"/>
                <a:ea typeface="Consolas"/>
                <a:cs typeface="Consolas"/>
                <a:sym typeface="Consolas"/>
              </a:rPr>
              <a:t>System.out.println(</a:t>
            </a:r>
            <a:r>
              <a:rPr b="1" sz="25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str1.equals(str3)</a:t>
            </a:r>
            <a:r>
              <a:rPr b="1" sz="2500">
                <a:solidFill>
                  <a:srgbClr val="A6AAA9"/>
                </a:solidFill>
                <a:latin typeface="Consolas"/>
                <a:ea typeface="Consolas"/>
                <a:cs typeface="Consolas"/>
                <a:sym typeface="Consolas"/>
              </a:rPr>
              <a:t>);</a:t>
            </a:r>
            <a:endParaRPr b="1" sz="2500">
              <a:solidFill>
                <a:srgbClr val="A6AAA9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A6AAA9"/>
                </a:solidFill>
                <a:latin typeface="Consolas"/>
                <a:ea typeface="Consolas"/>
                <a:cs typeface="Consolas"/>
                <a:sym typeface="Consolas"/>
              </a:rPr>
              <a:t>System.out.println(</a:t>
            </a:r>
            <a:r>
              <a:rPr b="1" sz="25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str1.compareTo(str2)</a:t>
            </a:r>
            <a:r>
              <a:rPr b="1" sz="2500">
                <a:solidFill>
                  <a:srgbClr val="A6AAA9"/>
                </a:solidFill>
                <a:latin typeface="Consolas"/>
                <a:ea typeface="Consolas"/>
                <a:cs typeface="Consolas"/>
                <a:sym typeface="Consolas"/>
              </a:rPr>
              <a:t>);</a:t>
            </a:r>
            <a:endParaRPr b="1" sz="2500">
              <a:solidFill>
                <a:srgbClr val="A6AAA9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A6AAA9"/>
                </a:solidFill>
                <a:latin typeface="Consolas"/>
                <a:ea typeface="Consolas"/>
                <a:cs typeface="Consolas"/>
                <a:sym typeface="Consolas"/>
              </a:rPr>
              <a:t>System.out.println(</a:t>
            </a:r>
            <a:r>
              <a:rPr b="1" sz="25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str1.compareTo(str3)</a:t>
            </a:r>
            <a:r>
              <a:rPr b="1" sz="2500">
                <a:solidFill>
                  <a:srgbClr val="A6AAA9"/>
                </a:solidFill>
                <a:latin typeface="Consolas"/>
                <a:ea typeface="Consolas"/>
                <a:cs typeface="Consolas"/>
                <a:sym typeface="Consolas"/>
              </a:rPr>
              <a:t>);</a:t>
            </a:r>
            <a:endParaRPr b="1" sz="2500">
              <a:solidFill>
                <a:srgbClr val="A6AAA9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grpSp>
        <p:nvGrpSpPr>
          <p:cNvPr id="246" name="Group 246"/>
          <p:cNvGrpSpPr/>
          <p:nvPr/>
        </p:nvGrpSpPr>
        <p:grpSpPr>
          <a:xfrm>
            <a:off x="9137110" y="4692650"/>
            <a:ext cx="8542424" cy="2760520"/>
            <a:chOff x="0" y="0"/>
            <a:chExt cx="8542422" cy="2760519"/>
          </a:xfrm>
        </p:grpSpPr>
        <p:sp>
          <p:nvSpPr>
            <p:cNvPr id="244" name="Shape 244"/>
            <p:cNvSpPr/>
            <p:nvPr/>
          </p:nvSpPr>
          <p:spPr>
            <a:xfrm>
              <a:off x="165430" y="503380"/>
              <a:ext cx="7899808" cy="22571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b="1" sz="2500">
                  <a:latin typeface="Consolas"/>
                  <a:ea typeface="Consolas"/>
                  <a:cs typeface="Consolas"/>
                  <a:sym typeface="Consolas"/>
                </a:rPr>
                <a:t>true</a:t>
              </a:r>
              <a:endParaRPr b="1" sz="2500"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2500">
                  <a:latin typeface="Consolas"/>
                  <a:ea typeface="Consolas"/>
                  <a:cs typeface="Consolas"/>
                  <a:sym typeface="Consolas"/>
                </a:rPr>
                <a:t>false</a:t>
              </a:r>
              <a:endParaRPr b="1" sz="2500"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2500">
                  <a:latin typeface="Consolas"/>
                  <a:ea typeface="Consolas"/>
                  <a:cs typeface="Consolas"/>
                  <a:sym typeface="Consolas"/>
                </a:rPr>
                <a:t>true</a:t>
              </a:r>
              <a:endParaRPr b="1" sz="2500"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2500">
                  <a:latin typeface="Consolas"/>
                  <a:ea typeface="Consolas"/>
                  <a:cs typeface="Consolas"/>
                  <a:sym typeface="Consolas"/>
                </a:rPr>
                <a:t>false</a:t>
              </a:r>
              <a:endParaRPr b="1" sz="2500"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2500">
                  <a:latin typeface="Consolas"/>
                  <a:ea typeface="Consolas"/>
                  <a:cs typeface="Consolas"/>
                  <a:sym typeface="Consolas"/>
                </a:rPr>
                <a:t>0</a:t>
              </a:r>
              <a:endParaRPr b="1" sz="2500"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2500">
                  <a:latin typeface="Consolas"/>
                  <a:ea typeface="Consolas"/>
                  <a:cs typeface="Consolas"/>
                  <a:sym typeface="Consolas"/>
                </a:rPr>
                <a:t>-3</a:t>
              </a:r>
            </a:p>
          </p:txBody>
        </p:sp>
        <p:sp>
          <p:nvSpPr>
            <p:cNvPr id="245" name="Shape 245"/>
            <p:cNvSpPr/>
            <p:nvPr/>
          </p:nvSpPr>
          <p:spPr>
            <a:xfrm>
              <a:off x="0" y="0"/>
              <a:ext cx="8542423" cy="508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l">
                <a:defRPr sz="280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 lvl="0">
                <a:defRPr sz="1800"/>
              </a:pPr>
              <a:r>
                <a:rPr sz="2800"/>
                <a:t>Svar:</a:t>
              </a:r>
            </a:p>
          </p:txBody>
        </p:sp>
      </p:grpSp>
      <p:sp>
        <p:nvSpPr>
          <p:cNvPr id="247" name="Shape 247"/>
          <p:cNvSpPr/>
          <p:nvPr/>
        </p:nvSpPr>
        <p:spPr>
          <a:xfrm>
            <a:off x="4776458" y="3389810"/>
            <a:ext cx="5214541" cy="9763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4373" y="0"/>
                </a:moveTo>
                <a:cubicBezTo>
                  <a:pt x="4228" y="0"/>
                  <a:pt x="4110" y="629"/>
                  <a:pt x="4110" y="1405"/>
                </a:cubicBezTo>
                <a:lnTo>
                  <a:pt x="4110" y="7358"/>
                </a:lnTo>
                <a:lnTo>
                  <a:pt x="0" y="10177"/>
                </a:lnTo>
                <a:lnTo>
                  <a:pt x="4110" y="12986"/>
                </a:lnTo>
                <a:lnTo>
                  <a:pt x="4110" y="20195"/>
                </a:lnTo>
                <a:cubicBezTo>
                  <a:pt x="4110" y="20971"/>
                  <a:pt x="4228" y="21600"/>
                  <a:pt x="4373" y="21600"/>
                </a:cubicBezTo>
                <a:lnTo>
                  <a:pt x="21337" y="21600"/>
                </a:lnTo>
                <a:cubicBezTo>
                  <a:pt x="21482" y="21600"/>
                  <a:pt x="21600" y="20971"/>
                  <a:pt x="21600" y="20195"/>
                </a:cubicBezTo>
                <a:lnTo>
                  <a:pt x="21600" y="1405"/>
                </a:lnTo>
                <a:cubicBezTo>
                  <a:pt x="21600" y="629"/>
                  <a:pt x="21482" y="0"/>
                  <a:pt x="21337" y="0"/>
                </a:cubicBezTo>
                <a:lnTo>
                  <a:pt x="4373" y="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sz="2400">
                <a:solidFill>
                  <a:srgbClr val="FFFFFF"/>
                </a:solidFill>
              </a:rPr>
              <a:t>Vad händer om vi skriver “</a:t>
            </a:r>
            <a:r>
              <a:rPr b="1"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Kalle</a:t>
            </a:r>
            <a:r>
              <a:rPr sz="2400">
                <a:solidFill>
                  <a:srgbClr val="FFFFFF"/>
                </a:solidFill>
              </a:rPr>
              <a:t>” i stället?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6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/>
          <p:nvPr/>
        </p:nvSpPr>
        <p:spPr>
          <a:xfrm>
            <a:off x="63500" y="2159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Att använda String </a:t>
            </a:r>
          </a:p>
        </p:txBody>
      </p:sp>
      <p:sp>
        <p:nvSpPr>
          <p:cNvPr id="250" name="Shape 250"/>
          <p:cNvSpPr/>
          <p:nvPr/>
        </p:nvSpPr>
        <p:spPr>
          <a:xfrm>
            <a:off x="2397975" y="3182184"/>
            <a:ext cx="10002064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2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2800"/>
              <a:t>Skriv kod som vänder om en sträng.</a:t>
            </a:r>
          </a:p>
        </p:txBody>
      </p:sp>
      <p:sp>
        <p:nvSpPr>
          <p:cNvPr id="251" name="Shape 251"/>
          <p:cNvSpPr/>
          <p:nvPr/>
        </p:nvSpPr>
        <p:spPr>
          <a:xfrm>
            <a:off x="2016975" y="2547184"/>
            <a:ext cx="10002064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i="1" sz="2800">
                <a:solidFill>
                  <a:srgbClr val="0365C0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2800">
                <a:solidFill>
                  <a:srgbClr val="0365C0"/>
                </a:solidFill>
              </a:rPr>
              <a:t>Uppgift:</a:t>
            </a:r>
          </a:p>
        </p:txBody>
      </p:sp>
      <p:sp>
        <p:nvSpPr>
          <p:cNvPr id="252" name="Shape 252"/>
          <p:cNvSpPr/>
          <p:nvPr/>
        </p:nvSpPr>
        <p:spPr>
          <a:xfrm>
            <a:off x="2905975" y="3944184"/>
            <a:ext cx="10002064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2800">
                <a:solidFill>
                  <a:srgbClr val="0365C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365C0"/>
                </a:solidFill>
              </a:rPr>
              <a:t>Exempel:  “Hello!” bör bli “!olleH”</a:t>
            </a:r>
          </a:p>
        </p:txBody>
      </p:sp>
    </p:spTree>
  </p:cSld>
  <p:clrMapOvr>
    <a:masterClrMapping/>
  </p:clrMapOvr>
  <p:transition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/>
          <p:nvPr/>
        </p:nvSpPr>
        <p:spPr>
          <a:xfrm>
            <a:off x="63500" y="2159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Att använda Scanner klassen</a:t>
            </a:r>
          </a:p>
        </p:txBody>
      </p:sp>
      <p:sp>
        <p:nvSpPr>
          <p:cNvPr id="255" name="Shape 255"/>
          <p:cNvSpPr/>
          <p:nvPr/>
        </p:nvSpPr>
        <p:spPr>
          <a:xfrm>
            <a:off x="2397975" y="3182184"/>
            <a:ext cx="10002064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2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2800"/>
              <a:t>Räkna medelvärdet av heltals input med Scanner klassen.</a:t>
            </a:r>
          </a:p>
        </p:txBody>
      </p:sp>
      <p:sp>
        <p:nvSpPr>
          <p:cNvPr id="256" name="Shape 256"/>
          <p:cNvSpPr/>
          <p:nvPr/>
        </p:nvSpPr>
        <p:spPr>
          <a:xfrm>
            <a:off x="2016975" y="2547184"/>
            <a:ext cx="10002064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i="1" sz="2800">
                <a:solidFill>
                  <a:srgbClr val="0365C0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2800">
                <a:solidFill>
                  <a:srgbClr val="0365C0"/>
                </a:solidFill>
              </a:rPr>
              <a:t>Uppgift:</a:t>
            </a:r>
          </a:p>
        </p:txBody>
      </p:sp>
    </p:spTree>
  </p:cSld>
  <p:clrMapOvr>
    <a:masterClrMapping/>
  </p:clrMapOvr>
  <p:transition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/>
          <p:nvPr/>
        </p:nvSpPr>
        <p:spPr>
          <a:xfrm>
            <a:off x="-3111500" y="-4445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Unix, Emacs, mm.</a:t>
            </a:r>
          </a:p>
        </p:txBody>
      </p:sp>
      <p:pic>
        <p:nvPicPr>
          <p:cNvPr id="259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8569" y="2389220"/>
            <a:ext cx="6282745" cy="6239283"/>
          </a:xfrm>
          <a:prstGeom prst="rect">
            <a:avLst/>
          </a:prstGeom>
          <a:ln w="12700">
            <a:miter lim="400000"/>
          </a:ln>
        </p:spPr>
      </p:pic>
      <p:pic>
        <p:nvPicPr>
          <p:cNvPr id="260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79509" y="1461716"/>
            <a:ext cx="5420379" cy="78461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9600" y="1674458"/>
            <a:ext cx="5576359" cy="7321262"/>
          </a:xfrm>
          <a:prstGeom prst="rect">
            <a:avLst/>
          </a:prstGeom>
          <a:ln w="12700">
            <a:miter lim="400000"/>
          </a:ln>
        </p:spPr>
      </p:pic>
      <p:pic>
        <p:nvPicPr>
          <p:cNvPr id="263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56767" y="2292525"/>
            <a:ext cx="5602154" cy="7355129"/>
          </a:xfrm>
          <a:prstGeom prst="rect">
            <a:avLst/>
          </a:prstGeom>
          <a:ln w="12700">
            <a:miter lim="400000"/>
          </a:ln>
        </p:spPr>
      </p:pic>
      <p:sp>
        <p:nvSpPr>
          <p:cNvPr id="264" name="Shape 264"/>
          <p:cNvSpPr/>
          <p:nvPr/>
        </p:nvSpPr>
        <p:spPr>
          <a:xfrm>
            <a:off x="-3111500" y="-4445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Unix, Emacs, mm.</a:t>
            </a:r>
          </a:p>
        </p:txBody>
      </p:sp>
    </p:spTree>
  </p:cSld>
  <p:clrMapOvr>
    <a:masterClrMapping/>
  </p:clrMapOvr>
  <p:transition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/>
          <p:nvPr/>
        </p:nvSpPr>
        <p:spPr>
          <a:xfrm>
            <a:off x="-3111500" y="-4445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Unix, Emacs, mm.</a:t>
            </a:r>
          </a:p>
        </p:txBody>
      </p:sp>
      <p:pic>
        <p:nvPicPr>
          <p:cNvPr id="267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9600" y="2073669"/>
            <a:ext cx="5377734" cy="7060482"/>
          </a:xfrm>
          <a:prstGeom prst="rect">
            <a:avLst/>
          </a:prstGeom>
          <a:ln w="12700">
            <a:miter lim="400000"/>
          </a:ln>
        </p:spPr>
      </p:pic>
      <p:pic>
        <p:nvPicPr>
          <p:cNvPr id="268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81152" y="2095178"/>
            <a:ext cx="5456151" cy="71634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/>
          <p:nvPr/>
        </p:nvSpPr>
        <p:spPr>
          <a:xfrm>
            <a:off x="63500" y="635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Moderna texteditorer för kod</a:t>
            </a:r>
          </a:p>
        </p:txBody>
      </p:sp>
      <p:sp>
        <p:nvSpPr>
          <p:cNvPr id="271" name="Shape 271"/>
          <p:cNvSpPr/>
          <p:nvPr/>
        </p:nvSpPr>
        <p:spPr>
          <a:xfrm>
            <a:off x="1756346" y="4711700"/>
            <a:ext cx="3142108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1500" u="sng">
                <a:hlinkClick r:id="rId2" invalidUrl="" action="" tgtFrame="" tooltip="" history="1" highlightClick="0" endSnd="0"/>
              </a:rPr>
              <a:t>https://eclipse.org/home/index.php</a:t>
            </a:r>
            <a:r>
              <a:rPr sz="1500"/>
              <a:t> </a:t>
            </a:r>
          </a:p>
        </p:txBody>
      </p:sp>
      <p:pic>
        <p:nvPicPr>
          <p:cNvPr id="272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22399" y="3683000"/>
            <a:ext cx="3611808" cy="8487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73" name="Screen Shot 2015-09-08 at 09.21.27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296036" y="3314414"/>
            <a:ext cx="2024168" cy="1585946"/>
          </a:xfrm>
          <a:prstGeom prst="rect">
            <a:avLst/>
          </a:prstGeom>
          <a:ln w="12700">
            <a:miter lim="400000"/>
          </a:ln>
        </p:spPr>
      </p:pic>
      <p:sp>
        <p:nvSpPr>
          <p:cNvPr id="274" name="Shape 274"/>
          <p:cNvSpPr/>
          <p:nvPr/>
        </p:nvSpPr>
        <p:spPr>
          <a:xfrm>
            <a:off x="5984525" y="4965700"/>
            <a:ext cx="2559750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1500" u="sng">
                <a:hlinkClick r:id="rId5" invalidUrl="" action="" tgtFrame="" tooltip="" history="1" highlightClick="0" endSnd="0"/>
              </a:rPr>
              <a:t>http://www.sublimetext.com/</a:t>
            </a:r>
            <a:r>
              <a:rPr sz="1500"/>
              <a:t> </a:t>
            </a:r>
          </a:p>
        </p:txBody>
      </p:sp>
      <p:pic>
        <p:nvPicPr>
          <p:cNvPr id="275" name="pasted-imag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981199" y="5992274"/>
            <a:ext cx="2692401" cy="1943101"/>
          </a:xfrm>
          <a:prstGeom prst="rect">
            <a:avLst/>
          </a:prstGeom>
          <a:ln w="12700">
            <a:miter lim="400000"/>
          </a:ln>
        </p:spPr>
      </p:pic>
      <p:sp>
        <p:nvSpPr>
          <p:cNvPr id="276" name="Shape 276"/>
          <p:cNvSpPr/>
          <p:nvPr/>
        </p:nvSpPr>
        <p:spPr>
          <a:xfrm>
            <a:off x="1978755" y="8140700"/>
            <a:ext cx="2697290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1500" u="sng">
                <a:hlinkClick r:id="rId7" invalidUrl="" action="" tgtFrame="" tooltip="" history="1" highlightClick="0" endSnd="0"/>
              </a:rPr>
              <a:t>https://notepad-plus-plus.org/</a:t>
            </a:r>
            <a:r>
              <a:rPr sz="1500"/>
              <a:t> </a:t>
            </a:r>
          </a:p>
        </p:txBody>
      </p:sp>
      <p:pic>
        <p:nvPicPr>
          <p:cNvPr id="277" name="pasted-image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471427" y="5992274"/>
            <a:ext cx="1585946" cy="1585946"/>
          </a:xfrm>
          <a:prstGeom prst="rect">
            <a:avLst/>
          </a:prstGeom>
          <a:ln w="12700">
            <a:miter lim="400000"/>
          </a:ln>
        </p:spPr>
      </p:pic>
      <p:sp>
        <p:nvSpPr>
          <p:cNvPr id="278" name="Shape 278"/>
          <p:cNvSpPr/>
          <p:nvPr/>
        </p:nvSpPr>
        <p:spPr>
          <a:xfrm>
            <a:off x="6365716" y="7772400"/>
            <a:ext cx="1797368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1500" u="sng">
                <a:hlinkClick r:id="rId9" invalidUrl="" action="" tgtFrame="" tooltip="" history="1" highlightClick="0" endSnd="0"/>
              </a:rPr>
              <a:t>http://www.vim.org/</a:t>
            </a:r>
            <a:r>
              <a:rPr sz="1500"/>
              <a:t> </a:t>
            </a:r>
          </a:p>
        </p:txBody>
      </p:sp>
      <p:pic>
        <p:nvPicPr>
          <p:cNvPr id="279" name="pasted-image.pn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9844785" y="4672263"/>
            <a:ext cx="1841501" cy="1778001"/>
          </a:xfrm>
          <a:prstGeom prst="rect">
            <a:avLst/>
          </a:prstGeom>
          <a:ln w="12700">
            <a:miter lim="400000"/>
          </a:ln>
        </p:spPr>
      </p:pic>
      <p:sp>
        <p:nvSpPr>
          <p:cNvPr id="280" name="Shape 280"/>
          <p:cNvSpPr/>
          <p:nvPr/>
        </p:nvSpPr>
        <p:spPr>
          <a:xfrm>
            <a:off x="9208674" y="7124700"/>
            <a:ext cx="3223452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1500" u="sng">
                <a:hlinkClick r:id="rId11" invalidUrl="" action="" tgtFrame="" tooltip="" history="1" highlightClick="0" endSnd="0"/>
              </a:rPr>
              <a:t>http://www.gnu.org/software/emacs/</a:t>
            </a:r>
            <a:r>
              <a:rPr sz="1500"/>
              <a:t> </a:t>
            </a:r>
          </a:p>
        </p:txBody>
      </p:sp>
      <p:sp>
        <p:nvSpPr>
          <p:cNvPr id="281" name="Shape 281"/>
          <p:cNvSpPr/>
          <p:nvPr/>
        </p:nvSpPr>
        <p:spPr>
          <a:xfrm>
            <a:off x="9493148" y="6457950"/>
            <a:ext cx="265450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GNU Emacs</a:t>
            </a: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63500" y="635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Meddelande och metoder</a:t>
            </a:r>
          </a:p>
        </p:txBody>
      </p:sp>
      <p:sp>
        <p:nvSpPr>
          <p:cNvPr id="47" name="Shape 47"/>
          <p:cNvSpPr/>
          <p:nvPr/>
        </p:nvSpPr>
        <p:spPr>
          <a:xfrm>
            <a:off x="2058977" y="2058489"/>
            <a:ext cx="9299453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2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2800"/>
              <a:t>Man kopplar ihop funktionalitet genom att sända meddelanden:</a:t>
            </a:r>
          </a:p>
        </p:txBody>
      </p:sp>
      <p:sp>
        <p:nvSpPr>
          <p:cNvPr id="48" name="Shape 48"/>
          <p:cNvSpPr/>
          <p:nvPr/>
        </p:nvSpPr>
        <p:spPr>
          <a:xfrm>
            <a:off x="2871777" y="3049089"/>
            <a:ext cx="6812369" cy="415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b="1" sz="2500"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pPr lvl="0">
              <a:defRPr b="0" sz="1800"/>
            </a:pPr>
            <a:r>
              <a:rPr b="1" sz="2500"/>
              <a:t>fiasButik.skickaBukett(värde, adress)</a:t>
            </a:r>
          </a:p>
        </p:txBody>
      </p:sp>
      <p:sp>
        <p:nvSpPr>
          <p:cNvPr id="49" name="Shape 49"/>
          <p:cNvSpPr/>
          <p:nvPr/>
        </p:nvSpPr>
        <p:spPr>
          <a:xfrm>
            <a:off x="1974310" y="6071688"/>
            <a:ext cx="8209513" cy="13750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sz="2800">
                <a:latin typeface="Gill Sans"/>
                <a:ea typeface="Gill Sans"/>
                <a:cs typeface="Gill Sans"/>
                <a:sym typeface="Gill Sans"/>
              </a:rPr>
              <a:t>Om objektet kan ”</a:t>
            </a:r>
            <a:r>
              <a:rPr b="1" sz="2500">
                <a:latin typeface="Consolas"/>
                <a:ea typeface="Consolas"/>
                <a:cs typeface="Consolas"/>
                <a:sym typeface="Consolas"/>
              </a:rPr>
              <a:t>skickaBukett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” så är det dess ansvar att utföra åtgärden – klienten vet inte hur objektet utför sysslan (</a:t>
            </a:r>
            <a:r>
              <a:rPr sz="2800">
                <a:solidFill>
                  <a:srgbClr val="00882B"/>
                </a:solidFill>
                <a:latin typeface="Gill Sans"/>
                <a:ea typeface="Gill Sans"/>
                <a:cs typeface="Gill Sans"/>
                <a:sym typeface="Gill Sans"/>
              </a:rPr>
              <a:t>informationsdöljande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!).</a:t>
            </a:r>
          </a:p>
        </p:txBody>
      </p:sp>
      <p:sp>
        <p:nvSpPr>
          <p:cNvPr id="50" name="Shape 50"/>
          <p:cNvSpPr/>
          <p:nvPr/>
        </p:nvSpPr>
        <p:spPr>
          <a:xfrm>
            <a:off x="3795911" y="3514425"/>
            <a:ext cx="3256757" cy="22292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9781" y="0"/>
                </a:moveTo>
                <a:lnTo>
                  <a:pt x="8939" y="11333"/>
                </a:lnTo>
                <a:lnTo>
                  <a:pt x="421" y="11333"/>
                </a:lnTo>
                <a:cubicBezTo>
                  <a:pt x="189" y="11333"/>
                  <a:pt x="0" y="11608"/>
                  <a:pt x="0" y="11948"/>
                </a:cubicBezTo>
                <a:lnTo>
                  <a:pt x="0" y="20985"/>
                </a:lnTo>
                <a:cubicBezTo>
                  <a:pt x="0" y="21325"/>
                  <a:pt x="189" y="21600"/>
                  <a:pt x="421" y="21600"/>
                </a:cubicBezTo>
                <a:lnTo>
                  <a:pt x="21179" y="21600"/>
                </a:lnTo>
                <a:cubicBezTo>
                  <a:pt x="21411" y="21600"/>
                  <a:pt x="21600" y="21325"/>
                  <a:pt x="21600" y="20985"/>
                </a:cubicBezTo>
                <a:lnTo>
                  <a:pt x="21600" y="11948"/>
                </a:lnTo>
                <a:cubicBezTo>
                  <a:pt x="21600" y="11608"/>
                  <a:pt x="21411" y="11333"/>
                  <a:pt x="21179" y="11333"/>
                </a:cubicBezTo>
                <a:lnTo>
                  <a:pt x="10624" y="11333"/>
                </a:lnTo>
                <a:lnTo>
                  <a:pt x="9781" y="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meddelandet vad objektet skall göra</a:t>
            </a:r>
          </a:p>
        </p:txBody>
      </p:sp>
      <p:sp>
        <p:nvSpPr>
          <p:cNvPr id="51" name="Shape 51"/>
          <p:cNvSpPr/>
          <p:nvPr/>
        </p:nvSpPr>
        <p:spPr>
          <a:xfrm>
            <a:off x="7574388" y="3552392"/>
            <a:ext cx="3692922" cy="8969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734" y="11144"/>
                </a:lnTo>
                <a:lnTo>
                  <a:pt x="734" y="20071"/>
                </a:lnTo>
                <a:cubicBezTo>
                  <a:pt x="734" y="20915"/>
                  <a:pt x="900" y="21600"/>
                  <a:pt x="1105" y="21600"/>
                </a:cubicBezTo>
                <a:lnTo>
                  <a:pt x="21229" y="21600"/>
                </a:lnTo>
                <a:cubicBezTo>
                  <a:pt x="21434" y="21600"/>
                  <a:pt x="21600" y="20915"/>
                  <a:pt x="21600" y="20071"/>
                </a:cubicBezTo>
                <a:lnTo>
                  <a:pt x="21600" y="7168"/>
                </a:lnTo>
                <a:cubicBezTo>
                  <a:pt x="21600" y="6324"/>
                  <a:pt x="21434" y="5639"/>
                  <a:pt x="21229" y="5639"/>
                </a:cubicBezTo>
                <a:lnTo>
                  <a:pt x="1609" y="56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argument dvs indata</a:t>
            </a:r>
          </a:p>
        </p:txBody>
      </p:sp>
      <p:sp>
        <p:nvSpPr>
          <p:cNvPr id="52" name="Shape 52"/>
          <p:cNvSpPr/>
          <p:nvPr/>
        </p:nvSpPr>
        <p:spPr>
          <a:xfrm>
            <a:off x="443111" y="3461310"/>
            <a:ext cx="5950745" cy="10382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131" y="0"/>
                </a:moveTo>
                <a:lnTo>
                  <a:pt x="10670" y="7811"/>
                </a:lnTo>
                <a:lnTo>
                  <a:pt x="230" y="7811"/>
                </a:lnTo>
                <a:cubicBezTo>
                  <a:pt x="103" y="7811"/>
                  <a:pt x="0" y="8402"/>
                  <a:pt x="0" y="9132"/>
                </a:cubicBezTo>
                <a:lnTo>
                  <a:pt x="0" y="20279"/>
                </a:lnTo>
                <a:cubicBezTo>
                  <a:pt x="0" y="21009"/>
                  <a:pt x="103" y="21600"/>
                  <a:pt x="230" y="21600"/>
                </a:cubicBezTo>
                <a:lnTo>
                  <a:pt x="21370" y="21600"/>
                </a:lnTo>
                <a:cubicBezTo>
                  <a:pt x="21497" y="21600"/>
                  <a:pt x="21600" y="21009"/>
                  <a:pt x="21600" y="20279"/>
                </a:cubicBezTo>
                <a:lnTo>
                  <a:pt x="21600" y="9132"/>
                </a:lnTo>
                <a:cubicBezTo>
                  <a:pt x="21600" y="8402"/>
                  <a:pt x="21497" y="7811"/>
                  <a:pt x="21370" y="7811"/>
                </a:cubicBezTo>
                <a:lnTo>
                  <a:pt x="11592" y="7811"/>
                </a:lnTo>
                <a:lnTo>
                  <a:pt x="11131" y="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ett objekt - mottagare av meddelandet</a:t>
            </a:r>
          </a:p>
        </p:txBody>
      </p:sp>
      <p:grpSp>
        <p:nvGrpSpPr>
          <p:cNvPr id="58" name="Group 58"/>
          <p:cNvGrpSpPr/>
          <p:nvPr/>
        </p:nvGrpSpPr>
        <p:grpSpPr>
          <a:xfrm>
            <a:off x="1991243" y="7654956"/>
            <a:ext cx="10914140" cy="1545167"/>
            <a:chOff x="0" y="0"/>
            <a:chExt cx="10914138" cy="1545166"/>
          </a:xfrm>
        </p:grpSpPr>
        <p:sp>
          <p:nvSpPr>
            <p:cNvPr id="53" name="Shape 53"/>
            <p:cNvSpPr/>
            <p:nvPr/>
          </p:nvSpPr>
          <p:spPr>
            <a:xfrm>
              <a:off x="0" y="0"/>
              <a:ext cx="9434920" cy="508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l">
                <a:defRPr sz="2800">
                  <a:solidFill>
                    <a:srgbClr val="0365C0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800">
                  <a:solidFill>
                    <a:srgbClr val="0365C0"/>
                  </a:solidFill>
                </a:rPr>
                <a:t>Observera också att olika objekt kan tolka meddelandet olika:</a:t>
              </a:r>
            </a:p>
          </p:txBody>
        </p:sp>
        <p:sp>
          <p:nvSpPr>
            <p:cNvPr id="54" name="Shape 54"/>
            <p:cNvSpPr/>
            <p:nvPr/>
          </p:nvSpPr>
          <p:spPr>
            <a:xfrm>
              <a:off x="6747933" y="529166"/>
              <a:ext cx="3937605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l">
                <a:defRPr sz="280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 lvl="0">
                <a:defRPr sz="1800"/>
              </a:pPr>
              <a:r>
                <a:rPr sz="2800"/>
                <a:t>- ringer sin vän</a:t>
              </a:r>
            </a:p>
          </p:txBody>
        </p:sp>
        <p:sp>
          <p:nvSpPr>
            <p:cNvPr id="55" name="Shape 55"/>
            <p:cNvSpPr/>
            <p:nvPr/>
          </p:nvSpPr>
          <p:spPr>
            <a:xfrm>
              <a:off x="499533" y="601133"/>
              <a:ext cx="6812370" cy="415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l">
                <a:defRPr b="1" sz="2500">
                  <a:latin typeface="Consolas"/>
                  <a:ea typeface="Consolas"/>
                  <a:cs typeface="Consolas"/>
                  <a:sym typeface="Consolas"/>
                </a:defRPr>
              </a:lvl1pPr>
            </a:lstStyle>
            <a:p>
              <a:pPr lvl="0">
                <a:defRPr b="0" sz="1800"/>
              </a:pPr>
              <a:r>
                <a:rPr b="1" sz="2500"/>
                <a:t>minFru.skickaBukett(värde, adress)</a:t>
              </a:r>
            </a:p>
          </p:txBody>
        </p:sp>
        <p:sp>
          <p:nvSpPr>
            <p:cNvPr id="56" name="Shape 56"/>
            <p:cNvSpPr/>
            <p:nvPr/>
          </p:nvSpPr>
          <p:spPr>
            <a:xfrm>
              <a:off x="499533" y="1109133"/>
              <a:ext cx="6812370" cy="415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l">
                <a:defRPr b="1" sz="2500">
                  <a:latin typeface="Consolas"/>
                  <a:ea typeface="Consolas"/>
                  <a:cs typeface="Consolas"/>
                  <a:sym typeface="Consolas"/>
                </a:defRPr>
              </a:lvl1pPr>
            </a:lstStyle>
            <a:p>
              <a:pPr lvl="0">
                <a:defRPr b="0" sz="1800"/>
              </a:pPr>
              <a:r>
                <a:rPr b="1" sz="2500"/>
                <a:t>minBror.skickaBukett(värde, adress)</a:t>
              </a:r>
            </a:p>
          </p:txBody>
        </p:sp>
        <p:sp>
          <p:nvSpPr>
            <p:cNvPr id="57" name="Shape 57"/>
            <p:cNvSpPr/>
            <p:nvPr/>
          </p:nvSpPr>
          <p:spPr>
            <a:xfrm>
              <a:off x="6976533" y="1037166"/>
              <a:ext cx="3937606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l">
                <a:defRPr sz="280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 lvl="0">
                <a:defRPr sz="1800"/>
              </a:pPr>
              <a:r>
                <a:rPr sz="2800"/>
                <a:t>- ringer en butik</a:t>
              </a:r>
            </a:p>
          </p:txBody>
        </p:sp>
      </p:grp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2" grpId="2"/>
      <p:bldP build="whole" bldLvl="1" animBg="1" rev="0" advAuto="0" spid="49" grpId="4"/>
      <p:bldP build="whole" bldLvl="1" animBg="1" rev="0" advAuto="0" spid="50" grpId="3"/>
      <p:bldP build="whole" bldLvl="1" animBg="1" rev="0" advAuto="0" spid="58" grpId="5"/>
      <p:bldP build="whole" bldLvl="1" animBg="1" rev="0" advAuto="0" spid="5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63500" y="635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Informationsdöljande och inkapsling</a:t>
            </a:r>
          </a:p>
        </p:txBody>
      </p:sp>
      <p:sp>
        <p:nvSpPr>
          <p:cNvPr id="61" name="Shape 61"/>
          <p:cNvSpPr/>
          <p:nvPr/>
        </p:nvSpPr>
        <p:spPr>
          <a:xfrm>
            <a:off x="2126710" y="2160089"/>
            <a:ext cx="8883528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sz="2800">
                <a:solidFill>
                  <a:srgbClr val="00882B"/>
                </a:solidFill>
                <a:latin typeface="Gill Sans"/>
                <a:ea typeface="Gill Sans"/>
                <a:cs typeface="Gill Sans"/>
                <a:sym typeface="Gill Sans"/>
              </a:rPr>
              <a:t>Informationsdöljande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 och </a:t>
            </a:r>
            <a:r>
              <a:rPr sz="2800">
                <a:solidFill>
                  <a:srgbClr val="00882B"/>
                </a:solidFill>
                <a:latin typeface="Gill Sans"/>
                <a:ea typeface="Gill Sans"/>
                <a:cs typeface="Gill Sans"/>
                <a:sym typeface="Gill Sans"/>
              </a:rPr>
              <a:t>inkapsling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 stödjer 2 sätt att se på samma komponent och bygger på </a:t>
            </a:r>
            <a:r>
              <a:rPr sz="2800">
                <a:solidFill>
                  <a:srgbClr val="C82506"/>
                </a:solidFill>
                <a:latin typeface="Gill Sans"/>
                <a:ea typeface="Gill Sans"/>
                <a:cs typeface="Gill Sans"/>
                <a:sym typeface="Gill Sans"/>
              </a:rPr>
              <a:t>separation av gränssnitt (interface) och implementation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:</a:t>
            </a:r>
          </a:p>
        </p:txBody>
      </p:sp>
      <p:sp>
        <p:nvSpPr>
          <p:cNvPr id="62" name="Shape 62"/>
          <p:cNvSpPr/>
          <p:nvPr/>
        </p:nvSpPr>
        <p:spPr>
          <a:xfrm>
            <a:off x="2109777" y="5398589"/>
            <a:ext cx="7361710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sz="2800">
                <a:latin typeface="Gill Sans"/>
                <a:ea typeface="Gill Sans"/>
                <a:cs typeface="Gill Sans"/>
                <a:sym typeface="Gill Sans"/>
              </a:rPr>
              <a:t>Beteendet är ”</a:t>
            </a:r>
            <a:r>
              <a:rPr sz="2800">
                <a:solidFill>
                  <a:srgbClr val="00882B"/>
                </a:solidFill>
                <a:latin typeface="Gill Sans"/>
                <a:ea typeface="Gill Sans"/>
                <a:cs typeface="Gill Sans"/>
                <a:sym typeface="Gill Sans"/>
              </a:rPr>
              <a:t>inkapslat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” i klassen.</a:t>
            </a:r>
          </a:p>
        </p:txBody>
      </p:sp>
      <p:sp>
        <p:nvSpPr>
          <p:cNvPr id="63" name="Shape 63"/>
          <p:cNvSpPr/>
          <p:nvPr/>
        </p:nvSpPr>
        <p:spPr>
          <a:xfrm>
            <a:off x="2109777" y="6086444"/>
            <a:ext cx="6915623" cy="517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sz="2800">
                <a:solidFill>
                  <a:srgbClr val="00882B"/>
                </a:solidFill>
                <a:latin typeface="Gill Sans"/>
                <a:ea typeface="Gill Sans"/>
                <a:cs typeface="Gill Sans"/>
                <a:sym typeface="Gill Sans"/>
              </a:rPr>
              <a:t>Informationsdöljandet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 sker med ”</a:t>
            </a:r>
            <a:r>
              <a:rPr b="1" sz="28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private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”.</a:t>
            </a:r>
          </a:p>
        </p:txBody>
      </p:sp>
      <p:sp>
        <p:nvSpPr>
          <p:cNvPr id="64" name="Shape 64"/>
          <p:cNvSpPr/>
          <p:nvPr/>
        </p:nvSpPr>
        <p:spPr>
          <a:xfrm>
            <a:off x="2177510" y="8764089"/>
            <a:ext cx="7122131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2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2800"/>
              <a:t>Hur vet man att det finns en skickaBukett?</a:t>
            </a:r>
          </a:p>
        </p:txBody>
      </p:sp>
      <p:sp>
        <p:nvSpPr>
          <p:cNvPr id="65" name="Shape 65"/>
          <p:cNvSpPr/>
          <p:nvPr/>
        </p:nvSpPr>
        <p:spPr>
          <a:xfrm>
            <a:off x="8485177" y="8764089"/>
            <a:ext cx="4809805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2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2800"/>
              <a:t>Man tittar i specifikationen.</a:t>
            </a:r>
          </a:p>
        </p:txBody>
      </p:sp>
      <p:grpSp>
        <p:nvGrpSpPr>
          <p:cNvPr id="71" name="Group 71"/>
          <p:cNvGrpSpPr/>
          <p:nvPr/>
        </p:nvGrpSpPr>
        <p:grpSpPr>
          <a:xfrm>
            <a:off x="2558510" y="3912689"/>
            <a:ext cx="8128606" cy="927101"/>
            <a:chOff x="0" y="0"/>
            <a:chExt cx="8128604" cy="927100"/>
          </a:xfrm>
        </p:grpSpPr>
        <p:sp>
          <p:nvSpPr>
            <p:cNvPr id="66" name="Shape 66"/>
            <p:cNvSpPr/>
            <p:nvPr/>
          </p:nvSpPr>
          <p:spPr>
            <a:xfrm>
              <a:off x="2610389" y="291010"/>
              <a:ext cx="1402149" cy="1"/>
            </a:xfrm>
            <a:prstGeom prst="line">
              <a:avLst/>
            </a:prstGeom>
            <a:noFill/>
            <a:ln w="38100" cap="flat">
              <a:solidFill>
                <a:srgbClr val="0365C0"/>
              </a:solidFill>
              <a:prstDash val="solid"/>
              <a:miter lim="400000"/>
              <a:headEnd type="triangle" w="med" len="med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</a:p>
          </p:txBody>
        </p:sp>
        <p:grpSp>
          <p:nvGrpSpPr>
            <p:cNvPr id="70" name="Group 70"/>
            <p:cNvGrpSpPr/>
            <p:nvPr/>
          </p:nvGrpSpPr>
          <p:grpSpPr>
            <a:xfrm>
              <a:off x="0" y="0"/>
              <a:ext cx="8128605" cy="927101"/>
              <a:chOff x="0" y="0"/>
              <a:chExt cx="8128604" cy="927100"/>
            </a:xfrm>
          </p:grpSpPr>
          <p:sp>
            <p:nvSpPr>
              <p:cNvPr id="67" name="Shape 67"/>
              <p:cNvSpPr/>
              <p:nvPr/>
            </p:nvSpPr>
            <p:spPr>
              <a:xfrm>
                <a:off x="0" y="0"/>
                <a:ext cx="3937605" cy="9271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/>
              <a:p>
                <a:pPr lvl="0" algn="l">
                  <a:defRPr sz="1800"/>
                </a:pPr>
                <a:r>
                  <a:rPr sz="2800">
                    <a:latin typeface="Gill Sans SemiBold"/>
                    <a:ea typeface="Gill Sans SemiBold"/>
                    <a:cs typeface="Gill Sans SemiBold"/>
                    <a:sym typeface="Gill Sans SemiBold"/>
                  </a:rPr>
                  <a:t>Interface vyn</a:t>
                </a:r>
                <a:endParaRPr sz="2800">
                  <a:latin typeface="Gill Sans SemiBold"/>
                  <a:ea typeface="Gill Sans SemiBold"/>
                  <a:cs typeface="Gill Sans SemiBold"/>
                  <a:sym typeface="Gill Sans SemiBold"/>
                </a:endParaRPr>
              </a:p>
              <a:p>
                <a:pPr lvl="0" algn="l">
                  <a:defRPr sz="1800"/>
                </a:pPr>
                <a:r>
                  <a:rPr sz="2800">
                    <a:latin typeface="Gill Sans"/>
                    <a:ea typeface="Gill Sans"/>
                    <a:cs typeface="Gill Sans"/>
                    <a:sym typeface="Gill Sans"/>
                  </a:rPr>
                  <a:t>vad kan utföras</a:t>
                </a:r>
              </a:p>
            </p:txBody>
          </p:sp>
          <p:sp>
            <p:nvSpPr>
              <p:cNvPr id="68" name="Shape 68"/>
              <p:cNvSpPr/>
              <p:nvPr/>
            </p:nvSpPr>
            <p:spPr>
              <a:xfrm>
                <a:off x="4191000" y="0"/>
                <a:ext cx="3937605" cy="9271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/>
              <a:p>
                <a:pPr lvl="0" algn="l">
                  <a:defRPr sz="1800"/>
                </a:pPr>
                <a:r>
                  <a:rPr sz="2800">
                    <a:latin typeface="Gill Sans SemiBold"/>
                    <a:ea typeface="Gill Sans SemiBold"/>
                    <a:cs typeface="Gill Sans SemiBold"/>
                    <a:sym typeface="Gill Sans SemiBold"/>
                  </a:rPr>
                  <a:t>Implementations vyn</a:t>
                </a:r>
                <a:endParaRPr sz="2800">
                  <a:latin typeface="Gill Sans SemiBold"/>
                  <a:ea typeface="Gill Sans SemiBold"/>
                  <a:cs typeface="Gill Sans SemiBold"/>
                  <a:sym typeface="Gill Sans SemiBold"/>
                </a:endParaRPr>
              </a:p>
              <a:p>
                <a:pPr lvl="0" algn="l">
                  <a:defRPr sz="1800"/>
                </a:pPr>
                <a:r>
                  <a:rPr sz="2800">
                    <a:latin typeface="Gill Sans"/>
                    <a:ea typeface="Gill Sans"/>
                    <a:cs typeface="Gill Sans"/>
                    <a:sym typeface="Gill Sans"/>
                  </a:rPr>
                  <a:t>hur görs det</a:t>
                </a:r>
              </a:p>
            </p:txBody>
          </p:sp>
          <p:sp>
            <p:nvSpPr>
              <p:cNvPr id="69" name="Shape 69"/>
              <p:cNvSpPr/>
              <p:nvPr/>
            </p:nvSpPr>
            <p:spPr>
              <a:xfrm>
                <a:off x="2610389" y="672010"/>
                <a:ext cx="1402149" cy="1"/>
              </a:xfrm>
              <a:prstGeom prst="line">
                <a:avLst/>
              </a:prstGeom>
              <a:noFill/>
              <a:ln w="38100" cap="flat">
                <a:solidFill>
                  <a:srgbClr val="0365C0"/>
                </a:solidFill>
                <a:prstDash val="solid"/>
                <a:miter lim="400000"/>
                <a:headEnd type="triangle" w="med" len="med"/>
                <a:tailEnd type="triangle" w="med" len="med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400"/>
                </a:pPr>
              </a:p>
            </p:txBody>
          </p:sp>
        </p:grpSp>
      </p:grpSp>
      <p:sp>
        <p:nvSpPr>
          <p:cNvPr id="72" name="Shape 72"/>
          <p:cNvSpPr/>
          <p:nvPr/>
        </p:nvSpPr>
        <p:spPr>
          <a:xfrm>
            <a:off x="2275258" y="6655889"/>
            <a:ext cx="8441715" cy="185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370416" indent="-370416" algn="l">
              <a:spcBef>
                <a:spcPts val="500"/>
              </a:spcBef>
              <a:buClr>
                <a:srgbClr val="C82506"/>
              </a:buClr>
              <a:buSzPct val="97000"/>
              <a:buChar char="‣"/>
              <a:defRPr sz="1800"/>
            </a:pPr>
            <a:r>
              <a:rPr sz="2800">
                <a:solidFill>
                  <a:srgbClr val="0365C0"/>
                </a:solidFill>
                <a:latin typeface="Gill Sans"/>
                <a:ea typeface="Gill Sans"/>
                <a:cs typeface="Gill Sans"/>
                <a:sym typeface="Gill Sans"/>
              </a:rPr>
              <a:t>man kan enkelt dela upp arbetet</a:t>
            </a:r>
            <a:endParaRPr sz="2800">
              <a:solidFill>
                <a:srgbClr val="0365C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lvl="0" marL="370416" indent="-370416" algn="l">
              <a:spcBef>
                <a:spcPts val="500"/>
              </a:spcBef>
              <a:buClr>
                <a:srgbClr val="C82506"/>
              </a:buClr>
              <a:buSzPct val="97000"/>
              <a:buChar char="‣"/>
              <a:defRPr sz="1800"/>
            </a:pPr>
            <a:r>
              <a:rPr sz="2800">
                <a:solidFill>
                  <a:srgbClr val="0365C0"/>
                </a:solidFill>
                <a:latin typeface="Gill Sans"/>
                <a:ea typeface="Gill Sans"/>
                <a:cs typeface="Gill Sans"/>
                <a:sym typeface="Gill Sans"/>
              </a:rPr>
              <a:t>man kan byta ut innehållet utan att det märks utifrån (om man fortfarande uppfyller specifikationen)</a:t>
            </a:r>
            <a:endParaRPr sz="2800">
              <a:solidFill>
                <a:srgbClr val="0365C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lvl="0" marL="370416" indent="-370416" algn="l">
              <a:spcBef>
                <a:spcPts val="500"/>
              </a:spcBef>
              <a:buClr>
                <a:srgbClr val="C82506"/>
              </a:buClr>
              <a:buSzPct val="97000"/>
              <a:buChar char="‣"/>
              <a:defRPr sz="1800"/>
            </a:pPr>
            <a:r>
              <a:rPr sz="2800">
                <a:solidFill>
                  <a:srgbClr val="0365C0"/>
                </a:solidFill>
                <a:latin typeface="Gill Sans"/>
                <a:ea typeface="Gill Sans"/>
                <a:cs typeface="Gill Sans"/>
                <a:sym typeface="Gill Sans"/>
              </a:rPr>
              <a:t>återanvändning förenklas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4" grpId="5"/>
      <p:bldP build="whole" bldLvl="1" animBg="1" rev="0" advAuto="0" spid="65" grpId="6"/>
      <p:bldP build="whole" bldLvl="1" animBg="1" rev="0" advAuto="0" spid="72" grpId="4"/>
      <p:bldP build="whole" bldLvl="1" animBg="1" rev="0" advAuto="0" spid="71" grpId="1"/>
      <p:bldP build="whole" bldLvl="1" animBg="1" rev="0" advAuto="0" spid="63" grpId="3"/>
      <p:bldP build="whole" bldLvl="1" animBg="1" rev="0" advAuto="0" spid="62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/>
        </p:nvSpPr>
        <p:spPr>
          <a:xfrm>
            <a:off x="63500" y="635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Att deklarera objekt</a:t>
            </a:r>
          </a:p>
        </p:txBody>
      </p:sp>
      <p:sp>
        <p:nvSpPr>
          <p:cNvPr id="75" name="Shape 75"/>
          <p:cNvSpPr/>
          <p:nvPr/>
        </p:nvSpPr>
        <p:spPr>
          <a:xfrm>
            <a:off x="1991243" y="1931489"/>
            <a:ext cx="9353892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2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2800"/>
              <a:t>Man deklarerar (dvs skapar) ett objekt(" -handtag") genom att associera ett variabelnamn med en klass.</a:t>
            </a:r>
          </a:p>
        </p:txBody>
      </p:sp>
      <p:sp>
        <p:nvSpPr>
          <p:cNvPr id="76" name="Shape 76"/>
          <p:cNvSpPr/>
          <p:nvPr/>
        </p:nvSpPr>
        <p:spPr>
          <a:xfrm>
            <a:off x="2490777" y="3176089"/>
            <a:ext cx="6812369" cy="415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b="1" sz="2500"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pPr lvl="0">
              <a:defRPr b="0" sz="1800"/>
            </a:pPr>
            <a:r>
              <a:rPr b="1" sz="2500"/>
              <a:t>Rectangle rect;</a:t>
            </a:r>
          </a:p>
        </p:txBody>
      </p:sp>
      <p:sp>
        <p:nvSpPr>
          <p:cNvPr id="77" name="Shape 77"/>
          <p:cNvSpPr/>
          <p:nvPr/>
        </p:nvSpPr>
        <p:spPr>
          <a:xfrm>
            <a:off x="337278" y="3591352"/>
            <a:ext cx="3814367" cy="10140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865" y="0"/>
                </a:moveTo>
                <a:lnTo>
                  <a:pt x="16145" y="7482"/>
                </a:lnTo>
                <a:lnTo>
                  <a:pt x="360" y="7482"/>
                </a:lnTo>
                <a:cubicBezTo>
                  <a:pt x="161" y="7482"/>
                  <a:pt x="0" y="8087"/>
                  <a:pt x="0" y="8834"/>
                </a:cubicBezTo>
                <a:lnTo>
                  <a:pt x="0" y="20247"/>
                </a:lnTo>
                <a:cubicBezTo>
                  <a:pt x="0" y="20994"/>
                  <a:pt x="161" y="21600"/>
                  <a:pt x="360" y="21600"/>
                </a:cubicBezTo>
                <a:lnTo>
                  <a:pt x="21240" y="21600"/>
                </a:lnTo>
                <a:cubicBezTo>
                  <a:pt x="21439" y="21600"/>
                  <a:pt x="21600" y="20994"/>
                  <a:pt x="21600" y="20247"/>
                </a:cubicBezTo>
                <a:lnTo>
                  <a:pt x="21600" y="8834"/>
                </a:lnTo>
                <a:cubicBezTo>
                  <a:pt x="21600" y="8087"/>
                  <a:pt x="21439" y="7482"/>
                  <a:pt x="21240" y="7482"/>
                </a:cubicBezTo>
                <a:lnTo>
                  <a:pt x="17584" y="7482"/>
                </a:lnTo>
                <a:lnTo>
                  <a:pt x="16865" y="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klassnamn dvs typnamn</a:t>
            </a:r>
          </a:p>
        </p:txBody>
      </p:sp>
      <p:sp>
        <p:nvSpPr>
          <p:cNvPr id="78" name="Shape 78"/>
          <p:cNvSpPr/>
          <p:nvPr/>
        </p:nvSpPr>
        <p:spPr>
          <a:xfrm>
            <a:off x="4443611" y="3644534"/>
            <a:ext cx="2640807" cy="9608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43" y="0"/>
                </a:moveTo>
                <a:lnTo>
                  <a:pt x="601" y="6700"/>
                </a:lnTo>
                <a:lnTo>
                  <a:pt x="519" y="6700"/>
                </a:lnTo>
                <a:cubicBezTo>
                  <a:pt x="233" y="6700"/>
                  <a:pt x="0" y="7339"/>
                  <a:pt x="0" y="8128"/>
                </a:cubicBezTo>
                <a:lnTo>
                  <a:pt x="0" y="20172"/>
                </a:lnTo>
                <a:cubicBezTo>
                  <a:pt x="0" y="20961"/>
                  <a:pt x="233" y="21600"/>
                  <a:pt x="519" y="21600"/>
                </a:cubicBezTo>
                <a:lnTo>
                  <a:pt x="21081" y="21600"/>
                </a:lnTo>
                <a:cubicBezTo>
                  <a:pt x="21367" y="21600"/>
                  <a:pt x="21600" y="20961"/>
                  <a:pt x="21600" y="20172"/>
                </a:cubicBezTo>
                <a:lnTo>
                  <a:pt x="21600" y="8128"/>
                </a:lnTo>
                <a:cubicBezTo>
                  <a:pt x="21600" y="7339"/>
                  <a:pt x="21367" y="6700"/>
                  <a:pt x="21081" y="6700"/>
                </a:cubicBezTo>
                <a:lnTo>
                  <a:pt x="2681" y="6700"/>
                </a:lnTo>
                <a:lnTo>
                  <a:pt x="1643" y="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variabelnamn</a:t>
            </a:r>
          </a:p>
        </p:txBody>
      </p:sp>
      <p:grpSp>
        <p:nvGrpSpPr>
          <p:cNvPr id="86" name="Group 86"/>
          <p:cNvGrpSpPr/>
          <p:nvPr/>
        </p:nvGrpSpPr>
        <p:grpSpPr>
          <a:xfrm>
            <a:off x="984335" y="4971022"/>
            <a:ext cx="11367708" cy="4001590"/>
            <a:chOff x="0" y="0"/>
            <a:chExt cx="11367706" cy="4001589"/>
          </a:xfrm>
        </p:grpSpPr>
        <p:sp>
          <p:nvSpPr>
            <p:cNvPr id="79" name="Shape 79"/>
            <p:cNvSpPr/>
            <p:nvPr/>
          </p:nvSpPr>
          <p:spPr>
            <a:xfrm>
              <a:off x="998441" y="0"/>
              <a:ext cx="8489034" cy="914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En </a:t>
              </a:r>
              <a:r>
                <a:rPr sz="2800">
                  <a:solidFill>
                    <a:srgbClr val="C82506"/>
                  </a:solidFill>
                  <a:latin typeface="Gill Sans"/>
                  <a:ea typeface="Gill Sans"/>
                  <a:cs typeface="Gill Sans"/>
                  <a:sym typeface="Gill Sans"/>
                </a:rPr>
                <a:t>referensvariabel</a:t>
              </a: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 skapas med innehållet "</a:t>
              </a:r>
              <a:r>
                <a:rPr sz="2800">
                  <a:solidFill>
                    <a:srgbClr val="C82506"/>
                  </a:solidFill>
                  <a:latin typeface="Gill Sans"/>
                  <a:ea typeface="Gill Sans"/>
                  <a:cs typeface="Gill Sans"/>
                  <a:sym typeface="Gill Sans"/>
                </a:rPr>
                <a:t>null</a:t>
              </a: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" som kan innehålla adressen till </a:t>
              </a:r>
              <a:r>
                <a:rPr sz="2800">
                  <a:solidFill>
                    <a:srgbClr val="00882B"/>
                  </a:solidFill>
                  <a:latin typeface="Gill Sans"/>
                  <a:ea typeface="Gill Sans"/>
                  <a:cs typeface="Gill Sans"/>
                  <a:sym typeface="Gill Sans"/>
                </a:rPr>
                <a:t>en instans av klassen</a:t>
              </a: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.</a:t>
              </a:r>
            </a:p>
          </p:txBody>
        </p:sp>
        <p:grpSp>
          <p:nvGrpSpPr>
            <p:cNvPr id="83" name="Group 83"/>
            <p:cNvGrpSpPr/>
            <p:nvPr/>
          </p:nvGrpSpPr>
          <p:grpSpPr>
            <a:xfrm>
              <a:off x="0" y="2785533"/>
              <a:ext cx="11367707" cy="1216057"/>
              <a:chOff x="0" y="0"/>
              <a:chExt cx="11367706" cy="1216055"/>
            </a:xfrm>
          </p:grpSpPr>
          <p:sp>
            <p:nvSpPr>
              <p:cNvPr id="80" name="Shape 80"/>
              <p:cNvSpPr/>
              <p:nvPr/>
            </p:nvSpPr>
            <p:spPr>
              <a:xfrm>
                <a:off x="2364855" y="0"/>
                <a:ext cx="986897" cy="645518"/>
              </a:xfrm>
              <a:prstGeom prst="rect">
                <a:avLst/>
              </a:prstGeom>
              <a:noFill/>
              <a:ln w="50800" cap="flat">
                <a:solidFill>
                  <a:srgbClr val="53585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4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81" name="Shape 81"/>
              <p:cNvSpPr/>
              <p:nvPr/>
            </p:nvSpPr>
            <p:spPr>
              <a:xfrm>
                <a:off x="0" y="708055"/>
                <a:ext cx="11367707" cy="5080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/>
              <a:p>
                <a:pPr lvl="0" algn="l">
                  <a:defRPr sz="1800"/>
                </a:pPr>
                <a:r>
                  <a:rPr sz="2800">
                    <a:latin typeface="Gill Sans"/>
                    <a:ea typeface="Gill Sans"/>
                    <a:cs typeface="Gill Sans"/>
                    <a:sym typeface="Gill Sans"/>
                  </a:rPr>
                  <a:t>namn: </a:t>
                </a:r>
                <a:r>
                  <a:rPr sz="2500">
                    <a:solidFill>
                      <a:srgbClr val="00882B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rect</a:t>
                </a:r>
              </a:p>
            </p:txBody>
          </p:sp>
          <p:sp>
            <p:nvSpPr>
              <p:cNvPr id="82" name="Shape 82"/>
              <p:cNvSpPr/>
              <p:nvPr/>
            </p:nvSpPr>
            <p:spPr>
              <a:xfrm>
                <a:off x="0" y="288182"/>
                <a:ext cx="11367707" cy="5080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/>
              <a:p>
                <a:pPr lvl="0" algn="l">
                  <a:defRPr sz="1800"/>
                </a:pPr>
                <a:r>
                  <a:rPr sz="2800">
                    <a:latin typeface="Gill Sans"/>
                    <a:ea typeface="Gill Sans"/>
                    <a:cs typeface="Gill Sans"/>
                    <a:sym typeface="Gill Sans"/>
                  </a:rPr>
                  <a:t>typ: </a:t>
                </a:r>
                <a:r>
                  <a:rPr sz="2500">
                    <a:solidFill>
                      <a:srgbClr val="00882B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Rectangle</a:t>
                </a:r>
              </a:p>
            </p:txBody>
          </p:sp>
        </p:grpSp>
        <p:sp>
          <p:nvSpPr>
            <p:cNvPr id="84" name="Shape 84"/>
            <p:cNvSpPr/>
            <p:nvPr/>
          </p:nvSpPr>
          <p:spPr>
            <a:xfrm>
              <a:off x="2455469" y="2917405"/>
              <a:ext cx="6812370" cy="415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l">
                <a:defRPr b="1" sz="2500">
                  <a:solidFill>
                    <a:srgbClr val="C82506"/>
                  </a:solidFill>
                  <a:latin typeface="Consolas"/>
                  <a:ea typeface="Consolas"/>
                  <a:cs typeface="Consolas"/>
                  <a:sym typeface="Consolas"/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 b="1" sz="2500">
                  <a:solidFill>
                    <a:srgbClr val="C82506"/>
                  </a:solidFill>
                </a:rPr>
                <a:t>null</a:t>
              </a:r>
            </a:p>
          </p:txBody>
        </p:sp>
        <p:sp>
          <p:nvSpPr>
            <p:cNvPr id="85" name="Shape 85"/>
            <p:cNvSpPr/>
            <p:nvPr/>
          </p:nvSpPr>
          <p:spPr>
            <a:xfrm>
              <a:off x="0" y="2160089"/>
              <a:ext cx="11367707" cy="914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variabel, dvs </a:t>
              </a:r>
              <a:endParaRPr sz="2800">
                <a:latin typeface="Gill Sans"/>
                <a:ea typeface="Gill Sans"/>
                <a:cs typeface="Gill Sans"/>
                <a:sym typeface="Gill Sans"/>
              </a:endParaRPr>
            </a:p>
            <a:p>
              <a:pPr lvl="0" algn="l">
                <a:defRPr sz="1800"/>
              </a:pP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en minnesplats</a:t>
              </a:r>
            </a:p>
          </p:txBody>
        </p:sp>
      </p:grp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6" grpId="3"/>
      <p:bldP build="whole" bldLvl="1" animBg="1" rev="0" advAuto="0" spid="78" grpId="2"/>
      <p:bldP build="whole" bldLvl="1" animBg="1" rev="0" advAuto="0" spid="7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/>
        </p:nvSpPr>
        <p:spPr>
          <a:xfrm>
            <a:off x="63500" y="635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Att skapa objekt</a:t>
            </a:r>
          </a:p>
        </p:txBody>
      </p:sp>
      <p:sp>
        <p:nvSpPr>
          <p:cNvPr id="89" name="Shape 89"/>
          <p:cNvSpPr/>
          <p:nvPr/>
        </p:nvSpPr>
        <p:spPr>
          <a:xfrm>
            <a:off x="2042043" y="2126222"/>
            <a:ext cx="8490832" cy="13750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sz="2800">
                <a:latin typeface="Gill Sans"/>
                <a:ea typeface="Gill Sans"/>
                <a:cs typeface="Gill Sans"/>
                <a:sym typeface="Gill Sans"/>
              </a:rPr>
              <a:t>Man skapar själva objektet (en instans av klassen-man ”instansierar”) genom att anropa </a:t>
            </a: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new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 som anropar </a:t>
            </a:r>
            <a:r>
              <a:rPr sz="2800">
                <a:solidFill>
                  <a:srgbClr val="00882B"/>
                </a:solidFill>
                <a:latin typeface="Gill Sans"/>
                <a:ea typeface="Gill Sans"/>
                <a:cs typeface="Gill Sans"/>
                <a:sym typeface="Gill Sans"/>
              </a:rPr>
              <a:t>klassens konstruktor 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(vars namn är klassens namn).</a:t>
            </a:r>
          </a:p>
        </p:txBody>
      </p:sp>
      <p:sp>
        <p:nvSpPr>
          <p:cNvPr id="90" name="Shape 90"/>
          <p:cNvSpPr/>
          <p:nvPr/>
        </p:nvSpPr>
        <p:spPr>
          <a:xfrm>
            <a:off x="2490777" y="3811089"/>
            <a:ext cx="6812369" cy="415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 sz="2500">
                <a:latin typeface="Consolas"/>
                <a:ea typeface="Consolas"/>
                <a:cs typeface="Consolas"/>
                <a:sym typeface="Consolas"/>
              </a:rPr>
              <a:t>rect = new Rectangle(</a:t>
            </a: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…</a:t>
            </a:r>
            <a:r>
              <a:rPr b="1" sz="2500">
                <a:latin typeface="Consolas"/>
                <a:ea typeface="Consolas"/>
                <a:cs typeface="Consolas"/>
                <a:sym typeface="Consolas"/>
              </a:rPr>
              <a:t>);</a:t>
            </a:r>
          </a:p>
        </p:txBody>
      </p:sp>
      <p:sp>
        <p:nvSpPr>
          <p:cNvPr id="91" name="Shape 91"/>
          <p:cNvSpPr/>
          <p:nvPr/>
        </p:nvSpPr>
        <p:spPr>
          <a:xfrm>
            <a:off x="2042043" y="4412222"/>
            <a:ext cx="8490832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2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2800"/>
              <a:t>Exempel:</a:t>
            </a:r>
          </a:p>
        </p:txBody>
      </p:sp>
      <p:sp>
        <p:nvSpPr>
          <p:cNvPr id="92" name="Shape 92"/>
          <p:cNvSpPr/>
          <p:nvPr/>
        </p:nvSpPr>
        <p:spPr>
          <a:xfrm>
            <a:off x="2490777" y="5081089"/>
            <a:ext cx="6812369" cy="415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b="1" sz="2500"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pPr lvl="0">
              <a:defRPr b="0" sz="1800"/>
            </a:pPr>
            <a:r>
              <a:rPr b="1" sz="2500"/>
              <a:t>rect = new Rectangle(5,10,20,30);</a:t>
            </a:r>
          </a:p>
        </p:txBody>
      </p:sp>
      <p:grpSp>
        <p:nvGrpSpPr>
          <p:cNvPr id="103" name="Group 103"/>
          <p:cNvGrpSpPr/>
          <p:nvPr/>
        </p:nvGrpSpPr>
        <p:grpSpPr>
          <a:xfrm>
            <a:off x="984335" y="6463974"/>
            <a:ext cx="11367708" cy="4285339"/>
            <a:chOff x="0" y="0"/>
            <a:chExt cx="11367706" cy="4285338"/>
          </a:xfrm>
        </p:grpSpPr>
        <p:grpSp>
          <p:nvGrpSpPr>
            <p:cNvPr id="96" name="Group 96"/>
            <p:cNvGrpSpPr/>
            <p:nvPr/>
          </p:nvGrpSpPr>
          <p:grpSpPr>
            <a:xfrm>
              <a:off x="0" y="1292581"/>
              <a:ext cx="11367707" cy="1216057"/>
              <a:chOff x="0" y="0"/>
              <a:chExt cx="11367706" cy="1216055"/>
            </a:xfrm>
          </p:grpSpPr>
          <p:sp>
            <p:nvSpPr>
              <p:cNvPr id="93" name="Shape 93"/>
              <p:cNvSpPr/>
              <p:nvPr/>
            </p:nvSpPr>
            <p:spPr>
              <a:xfrm>
                <a:off x="2364855" y="0"/>
                <a:ext cx="986897" cy="645518"/>
              </a:xfrm>
              <a:prstGeom prst="rect">
                <a:avLst/>
              </a:prstGeom>
              <a:noFill/>
              <a:ln w="50800" cap="flat">
                <a:solidFill>
                  <a:srgbClr val="53585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4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94" name="Shape 94"/>
              <p:cNvSpPr/>
              <p:nvPr/>
            </p:nvSpPr>
            <p:spPr>
              <a:xfrm>
                <a:off x="0" y="708055"/>
                <a:ext cx="11367707" cy="5080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/>
              <a:p>
                <a:pPr lvl="0" algn="l">
                  <a:defRPr sz="1800"/>
                </a:pPr>
                <a:r>
                  <a:rPr sz="2800">
                    <a:latin typeface="Gill Sans"/>
                    <a:ea typeface="Gill Sans"/>
                    <a:cs typeface="Gill Sans"/>
                    <a:sym typeface="Gill Sans"/>
                  </a:rPr>
                  <a:t>namn: </a:t>
                </a:r>
                <a:r>
                  <a:rPr sz="2500">
                    <a:solidFill>
                      <a:srgbClr val="00882B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rect</a:t>
                </a:r>
              </a:p>
            </p:txBody>
          </p:sp>
          <p:sp>
            <p:nvSpPr>
              <p:cNvPr id="95" name="Shape 95"/>
              <p:cNvSpPr/>
              <p:nvPr/>
            </p:nvSpPr>
            <p:spPr>
              <a:xfrm>
                <a:off x="0" y="288182"/>
                <a:ext cx="11367707" cy="5080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/>
              <a:p>
                <a:pPr lvl="0" algn="l">
                  <a:defRPr sz="1800"/>
                </a:pPr>
                <a:r>
                  <a:rPr sz="2800">
                    <a:latin typeface="Gill Sans"/>
                    <a:ea typeface="Gill Sans"/>
                    <a:cs typeface="Gill Sans"/>
                    <a:sym typeface="Gill Sans"/>
                  </a:rPr>
                  <a:t>typ: </a:t>
                </a:r>
                <a:r>
                  <a:rPr sz="2500">
                    <a:solidFill>
                      <a:srgbClr val="00882B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Rectangle</a:t>
                </a:r>
              </a:p>
            </p:txBody>
          </p:sp>
        </p:grpSp>
        <p:sp>
          <p:nvSpPr>
            <p:cNvPr id="97" name="Shape 97"/>
            <p:cNvSpPr/>
            <p:nvPr/>
          </p:nvSpPr>
          <p:spPr>
            <a:xfrm>
              <a:off x="0" y="667136"/>
              <a:ext cx="2325307" cy="914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variabel, dvs </a:t>
              </a:r>
              <a:endParaRPr sz="2800">
                <a:latin typeface="Gill Sans"/>
                <a:ea typeface="Gill Sans"/>
                <a:cs typeface="Gill Sans"/>
                <a:sym typeface="Gill Sans"/>
              </a:endParaRPr>
            </a:p>
            <a:p>
              <a:pPr lvl="0" algn="l">
                <a:defRPr sz="1800"/>
              </a:pP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en minnesplats</a:t>
              </a:r>
            </a:p>
          </p:txBody>
        </p:sp>
        <p:grpSp>
          <p:nvGrpSpPr>
            <p:cNvPr id="102" name="Group 102"/>
            <p:cNvGrpSpPr/>
            <p:nvPr/>
          </p:nvGrpSpPr>
          <p:grpSpPr>
            <a:xfrm>
              <a:off x="2838834" y="0"/>
              <a:ext cx="4840483" cy="4285339"/>
              <a:chOff x="64303" y="0"/>
              <a:chExt cx="4840482" cy="4285338"/>
            </a:xfrm>
          </p:grpSpPr>
          <p:sp>
            <p:nvSpPr>
              <p:cNvPr id="98" name="Shape 98"/>
              <p:cNvSpPr/>
              <p:nvPr/>
            </p:nvSpPr>
            <p:spPr>
              <a:xfrm>
                <a:off x="1433082" y="634132"/>
                <a:ext cx="2494890" cy="1428685"/>
              </a:xfrm>
              <a:prstGeom prst="rect">
                <a:avLst/>
              </a:prstGeom>
              <a:solidFill>
                <a:srgbClr val="DCDEE0"/>
              </a:solidFill>
              <a:ln w="50800" cap="flat">
                <a:solidFill>
                  <a:srgbClr val="53585F"/>
                </a:solidFill>
                <a:prstDash val="solid"/>
                <a:miter lim="400000"/>
              </a:ln>
              <a:effectLst>
                <a:outerShdw sx="100000" sy="100000" kx="0" ky="0" algn="b" rotWithShape="0" blurRad="0" dist="127000" dir="7604374">
                  <a:srgbClr val="000000"/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/>
                </a:pPr>
                <a:r>
                  <a:rPr sz="2400">
                    <a:latin typeface="Helvetica"/>
                    <a:ea typeface="Helvetica"/>
                    <a:cs typeface="Helvetica"/>
                    <a:sym typeface="Helvetica"/>
                  </a:rPr>
                  <a:t>x är 5, y är 10, </a:t>
                </a:r>
                <a:endParaRPr sz="2400">
                  <a:latin typeface="Helvetica"/>
                  <a:ea typeface="Helvetica"/>
                  <a:cs typeface="Helvetica"/>
                  <a:sym typeface="Helvetica"/>
                </a:endParaRPr>
              </a:p>
              <a:p>
                <a:pPr lvl="0">
                  <a:defRPr sz="1800"/>
                </a:pPr>
                <a:r>
                  <a:rPr sz="2400">
                    <a:latin typeface="Helvetica"/>
                    <a:ea typeface="Helvetica"/>
                    <a:cs typeface="Helvetica"/>
                    <a:sym typeface="Helvetica"/>
                  </a:rPr>
                  <a:t>width är 20,</a:t>
                </a:r>
                <a:endParaRPr sz="2400">
                  <a:latin typeface="Helvetica"/>
                  <a:ea typeface="Helvetica"/>
                  <a:cs typeface="Helvetica"/>
                  <a:sym typeface="Helvetica"/>
                </a:endParaRPr>
              </a:p>
              <a:p>
                <a:pPr lvl="0">
                  <a:defRPr sz="1800"/>
                </a:pPr>
                <a:r>
                  <a:rPr sz="2400">
                    <a:latin typeface="Helvetica"/>
                    <a:ea typeface="Helvetica"/>
                    <a:cs typeface="Helvetica"/>
                    <a:sym typeface="Helvetica"/>
                  </a:rPr>
                  <a:t>height är 30</a:t>
                </a:r>
              </a:p>
            </p:txBody>
          </p:sp>
          <p:sp>
            <p:nvSpPr>
              <p:cNvPr id="99" name="Shape 99"/>
              <p:cNvSpPr/>
              <p:nvPr/>
            </p:nvSpPr>
            <p:spPr>
              <a:xfrm flipV="1">
                <a:off x="64303" y="1144480"/>
                <a:ext cx="1325720" cy="490472"/>
              </a:xfrm>
              <a:prstGeom prst="line">
                <a:avLst/>
              </a:prstGeom>
              <a:noFill/>
              <a:ln w="50800" cap="flat">
                <a:solidFill>
                  <a:srgbClr val="C82506"/>
                </a:solidFill>
                <a:prstDash val="solid"/>
                <a:miter lim="400000"/>
                <a:headEnd type="oval" w="med" len="med"/>
                <a:tailEnd type="triangle" w="med" len="med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400"/>
                </a:pPr>
              </a:p>
            </p:txBody>
          </p:sp>
          <p:sp>
            <p:nvSpPr>
              <p:cNvPr id="100" name="Shape 100"/>
              <p:cNvSpPr/>
              <p:nvPr/>
            </p:nvSpPr>
            <p:spPr>
              <a:xfrm>
                <a:off x="1399900" y="0"/>
                <a:ext cx="3504887" cy="50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l">
                  <a:defRPr sz="2800">
                    <a:latin typeface="Gill Sans"/>
                    <a:ea typeface="Gill Sans"/>
                    <a:cs typeface="Gill Sans"/>
                    <a:sym typeface="Gill Sans"/>
                  </a:defRPr>
                </a:lvl1pPr>
              </a:lstStyle>
              <a:p>
                <a:pPr lvl="0">
                  <a:defRPr sz="1800"/>
                </a:pPr>
                <a:r>
                  <a:rPr sz="2800"/>
                  <a:t>ett objekt, dvs instans</a:t>
                </a:r>
              </a:p>
            </p:txBody>
          </p:sp>
          <p:sp>
            <p:nvSpPr>
              <p:cNvPr id="101" name="Shape 101"/>
              <p:cNvSpPr/>
              <p:nvPr/>
            </p:nvSpPr>
            <p:spPr>
              <a:xfrm rot="2700000">
                <a:off x="134133" y="2612569"/>
                <a:ext cx="3504887" cy="5080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l">
                  <a:defRPr sz="2800">
                    <a:solidFill>
                      <a:srgbClr val="C82506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2800">
                    <a:solidFill>
                      <a:srgbClr val="C82506"/>
                    </a:solidFill>
                  </a:rPr>
                  <a:t>referensvärde</a:t>
                </a:r>
              </a:p>
            </p:txBody>
          </p:sp>
        </p:grpSp>
      </p:grpSp>
      <p:sp>
        <p:nvSpPr>
          <p:cNvPr id="104" name="Shape 104"/>
          <p:cNvSpPr/>
          <p:nvPr/>
        </p:nvSpPr>
        <p:spPr>
          <a:xfrm>
            <a:off x="5300464" y="3578387"/>
            <a:ext cx="6316267" cy="15053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7015" y="0"/>
                </a:moveTo>
                <a:cubicBezTo>
                  <a:pt x="6895" y="0"/>
                  <a:pt x="6798" y="408"/>
                  <a:pt x="6798" y="911"/>
                </a:cubicBezTo>
                <a:lnTo>
                  <a:pt x="6798" y="6959"/>
                </a:lnTo>
                <a:lnTo>
                  <a:pt x="0" y="21600"/>
                </a:lnTo>
                <a:lnTo>
                  <a:pt x="7710" y="9510"/>
                </a:lnTo>
                <a:lnTo>
                  <a:pt x="21383" y="9510"/>
                </a:lnTo>
                <a:cubicBezTo>
                  <a:pt x="21503" y="9510"/>
                  <a:pt x="21600" y="9102"/>
                  <a:pt x="21600" y="8599"/>
                </a:cubicBezTo>
                <a:lnTo>
                  <a:pt x="21600" y="911"/>
                </a:lnTo>
                <a:cubicBezTo>
                  <a:pt x="21600" y="408"/>
                  <a:pt x="21503" y="0"/>
                  <a:pt x="21383" y="0"/>
                </a:cubicBezTo>
                <a:lnTo>
                  <a:pt x="7015" y="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konstruktor skapar objektet</a:t>
            </a:r>
          </a:p>
        </p:txBody>
      </p:sp>
      <p:sp>
        <p:nvSpPr>
          <p:cNvPr id="105" name="Shape 105"/>
          <p:cNvSpPr/>
          <p:nvPr/>
        </p:nvSpPr>
        <p:spPr>
          <a:xfrm>
            <a:off x="7071783" y="4322518"/>
            <a:ext cx="5552679" cy="7663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245" y="0"/>
                </a:moveTo>
                <a:cubicBezTo>
                  <a:pt x="3109" y="0"/>
                  <a:pt x="2998" y="801"/>
                  <a:pt x="2998" y="1790"/>
                </a:cubicBezTo>
                <a:lnTo>
                  <a:pt x="2998" y="13479"/>
                </a:lnTo>
                <a:lnTo>
                  <a:pt x="0" y="21600"/>
                </a:lnTo>
                <a:lnTo>
                  <a:pt x="10666" y="18680"/>
                </a:lnTo>
                <a:lnTo>
                  <a:pt x="21353" y="18680"/>
                </a:lnTo>
                <a:cubicBezTo>
                  <a:pt x="21489" y="18680"/>
                  <a:pt x="21600" y="17879"/>
                  <a:pt x="21600" y="16891"/>
                </a:cubicBezTo>
                <a:lnTo>
                  <a:pt x="21600" y="1790"/>
                </a:lnTo>
                <a:cubicBezTo>
                  <a:pt x="21600" y="801"/>
                  <a:pt x="21489" y="0"/>
                  <a:pt x="21353" y="0"/>
                </a:cubicBezTo>
                <a:lnTo>
                  <a:pt x="3245" y="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indata, hurdan Rect skall vi ha?</a:t>
            </a:r>
          </a:p>
        </p:txBody>
      </p:sp>
      <p:sp>
        <p:nvSpPr>
          <p:cNvPr id="106" name="Shape 106"/>
          <p:cNvSpPr/>
          <p:nvPr/>
        </p:nvSpPr>
        <p:spPr>
          <a:xfrm>
            <a:off x="2174412" y="5486939"/>
            <a:ext cx="5052617" cy="8334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7823" y="0"/>
                </a:moveTo>
                <a:lnTo>
                  <a:pt x="7280" y="4423"/>
                </a:lnTo>
                <a:lnTo>
                  <a:pt x="271" y="4423"/>
                </a:lnTo>
                <a:cubicBezTo>
                  <a:pt x="122" y="4423"/>
                  <a:pt x="0" y="5160"/>
                  <a:pt x="0" y="6069"/>
                </a:cubicBezTo>
                <a:lnTo>
                  <a:pt x="0" y="19954"/>
                </a:lnTo>
                <a:cubicBezTo>
                  <a:pt x="0" y="20863"/>
                  <a:pt x="122" y="21600"/>
                  <a:pt x="271" y="21600"/>
                </a:cubicBezTo>
                <a:lnTo>
                  <a:pt x="21329" y="21600"/>
                </a:lnTo>
                <a:cubicBezTo>
                  <a:pt x="21478" y="21600"/>
                  <a:pt x="21600" y="20863"/>
                  <a:pt x="21600" y="19954"/>
                </a:cubicBezTo>
                <a:lnTo>
                  <a:pt x="21600" y="6069"/>
                </a:lnTo>
                <a:cubicBezTo>
                  <a:pt x="21600" y="5160"/>
                  <a:pt x="21478" y="4423"/>
                  <a:pt x="21329" y="4423"/>
                </a:cubicBezTo>
                <a:lnTo>
                  <a:pt x="8366" y="4423"/>
                </a:lnTo>
                <a:lnTo>
                  <a:pt x="7823" y="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b="1"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new</a:t>
            </a:r>
            <a:r>
              <a:rPr sz="2400">
                <a:solidFill>
                  <a:srgbClr val="FFFFFF"/>
                </a:solidFill>
              </a:rPr>
              <a:t> visar att vi skapar nytt objekt</a:t>
            </a:r>
          </a:p>
        </p:txBody>
      </p:sp>
      <p:sp>
        <p:nvSpPr>
          <p:cNvPr id="107" name="Shape 107"/>
          <p:cNvSpPr/>
          <p:nvPr/>
        </p:nvSpPr>
        <p:spPr>
          <a:xfrm>
            <a:off x="201679" y="3299781"/>
            <a:ext cx="2605485" cy="17442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26" y="0"/>
                </a:moveTo>
                <a:cubicBezTo>
                  <a:pt x="236" y="0"/>
                  <a:pt x="0" y="352"/>
                  <a:pt x="0" y="786"/>
                </a:cubicBezTo>
                <a:lnTo>
                  <a:pt x="0" y="16897"/>
                </a:lnTo>
                <a:cubicBezTo>
                  <a:pt x="0" y="17331"/>
                  <a:pt x="236" y="17683"/>
                  <a:pt x="526" y="17683"/>
                </a:cubicBezTo>
                <a:lnTo>
                  <a:pt x="19501" y="17683"/>
                </a:lnTo>
                <a:lnTo>
                  <a:pt x="21600" y="21600"/>
                </a:lnTo>
                <a:lnTo>
                  <a:pt x="20873" y="8537"/>
                </a:lnTo>
                <a:lnTo>
                  <a:pt x="20873" y="786"/>
                </a:lnTo>
                <a:cubicBezTo>
                  <a:pt x="20873" y="352"/>
                  <a:pt x="20637" y="0"/>
                  <a:pt x="20346" y="0"/>
                </a:cubicBezTo>
                <a:lnTo>
                  <a:pt x="526" y="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sz="2400">
                <a:solidFill>
                  <a:srgbClr val="FFFFFF"/>
                </a:solidFill>
              </a:rPr>
              <a:t>referensvärde som pekar på </a:t>
            </a:r>
            <a:endParaRPr sz="2400">
              <a:solidFill>
                <a:srgbClr val="FFFFFF"/>
              </a:solidFill>
            </a:endParaRPr>
          </a:p>
          <a:p>
            <a:pPr lvl="0">
              <a:defRPr sz="1800"/>
            </a:pPr>
            <a:r>
              <a:rPr sz="2400">
                <a:solidFill>
                  <a:srgbClr val="FFFFFF"/>
                </a:solidFill>
              </a:rPr>
              <a:t>det nya objektet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nodeType="clickEffect" presetClass="entr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nodeType="clickEffect" presetClass="entr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5" grpId="4"/>
      <p:bldP build="whole" bldLvl="1" animBg="1" rev="0" advAuto="0" spid="107" grpId="6"/>
      <p:bldP build="whole" bldLvl="1" animBg="1" rev="0" advAuto="0" spid="91" grpId="1"/>
      <p:bldP build="whole" bldLvl="1" animBg="1" rev="0" advAuto="0" spid="103" grpId="7"/>
      <p:bldP build="whole" bldLvl="1" animBg="1" rev="0" advAuto="0" spid="106" grpId="5"/>
      <p:bldP build="whole" bldLvl="1" animBg="1" rev="0" advAuto="0" spid="104" grpId="3"/>
      <p:bldP build="whole" bldLvl="1" animBg="1" rev="0" advAuto="0" spid="92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/>
        </p:nvSpPr>
        <p:spPr>
          <a:xfrm>
            <a:off x="63500" y="635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Abstraktionen</a:t>
            </a:r>
          </a:p>
        </p:txBody>
      </p:sp>
      <p:sp>
        <p:nvSpPr>
          <p:cNvPr id="110" name="Shape 110"/>
          <p:cNvSpPr/>
          <p:nvPr/>
        </p:nvSpPr>
        <p:spPr>
          <a:xfrm>
            <a:off x="2042043" y="1906089"/>
            <a:ext cx="9150426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sz="2800">
                <a:latin typeface="Gill Sans"/>
                <a:ea typeface="Gill Sans"/>
                <a:cs typeface="Gill Sans"/>
                <a:sym typeface="Gill Sans"/>
              </a:rPr>
              <a:t>Ett </a:t>
            </a:r>
            <a:r>
              <a:rPr sz="2800">
                <a:solidFill>
                  <a:srgbClr val="0365C0"/>
                </a:solidFill>
                <a:latin typeface="Gill Sans"/>
                <a:ea typeface="Gill Sans"/>
                <a:cs typeface="Gill Sans"/>
                <a:sym typeface="Gill Sans"/>
              </a:rPr>
              <a:t>rektangelobjekt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sz="2800">
                <a:solidFill>
                  <a:srgbClr val="C82506"/>
                </a:solidFill>
                <a:latin typeface="Gill Sans"/>
                <a:ea typeface="Gill Sans"/>
                <a:cs typeface="Gill Sans"/>
                <a:sym typeface="Gill Sans"/>
              </a:rPr>
              <a:t>är alltså inte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 ett </a:t>
            </a:r>
            <a:r>
              <a:rPr sz="2800">
                <a:solidFill>
                  <a:srgbClr val="00882B"/>
                </a:solidFill>
                <a:latin typeface="Gill Sans"/>
                <a:ea typeface="Gill Sans"/>
                <a:cs typeface="Gill Sans"/>
                <a:sym typeface="Gill Sans"/>
              </a:rPr>
              <a:t>rektangulärt föremål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!</a:t>
            </a:r>
          </a:p>
        </p:txBody>
      </p:sp>
      <p:sp>
        <p:nvSpPr>
          <p:cNvPr id="111" name="Shape 111"/>
          <p:cNvSpPr/>
          <p:nvPr/>
        </p:nvSpPr>
        <p:spPr>
          <a:xfrm>
            <a:off x="2037810" y="2608822"/>
            <a:ext cx="5118110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sz="2800">
                <a:latin typeface="Gill Sans"/>
                <a:ea typeface="Gill Sans"/>
                <a:cs typeface="Gill Sans"/>
                <a:sym typeface="Gill Sans"/>
              </a:rPr>
              <a:t>Det är ett </a:t>
            </a:r>
            <a:r>
              <a:rPr sz="2800">
                <a:solidFill>
                  <a:srgbClr val="C82506"/>
                </a:solidFill>
                <a:latin typeface="Gill Sans"/>
                <a:ea typeface="Gill Sans"/>
                <a:cs typeface="Gill Sans"/>
                <a:sym typeface="Gill Sans"/>
              </a:rPr>
              <a:t>objekt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 som </a:t>
            </a:r>
            <a:r>
              <a:rPr sz="2800">
                <a:solidFill>
                  <a:srgbClr val="0365C0"/>
                </a:solidFill>
                <a:latin typeface="Gill Sans"/>
                <a:ea typeface="Gill Sans"/>
                <a:cs typeface="Gill Sans"/>
                <a:sym typeface="Gill Sans"/>
              </a:rPr>
              <a:t>innehåller fyra tal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 som </a:t>
            </a:r>
            <a:r>
              <a:rPr i="1" sz="2800">
                <a:solidFill>
                  <a:srgbClr val="00882B"/>
                </a:solidFill>
                <a:latin typeface="Gill Sans"/>
                <a:ea typeface="Gill Sans"/>
                <a:cs typeface="Gill Sans"/>
                <a:sym typeface="Gill Sans"/>
              </a:rPr>
              <a:t>beskriver</a:t>
            </a:r>
            <a:r>
              <a:rPr sz="2800">
                <a:solidFill>
                  <a:srgbClr val="00882B"/>
                </a:solidFill>
                <a:latin typeface="Gill Sans"/>
                <a:ea typeface="Gill Sans"/>
                <a:cs typeface="Gill Sans"/>
                <a:sym typeface="Gill Sans"/>
              </a:rPr>
              <a:t> rektangeln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.</a:t>
            </a:r>
          </a:p>
        </p:txBody>
      </p:sp>
      <p:sp>
        <p:nvSpPr>
          <p:cNvPr id="112" name="Shape 112"/>
          <p:cNvSpPr/>
          <p:nvPr/>
        </p:nvSpPr>
        <p:spPr>
          <a:xfrm>
            <a:off x="2075910" y="4818622"/>
            <a:ext cx="8270698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sz="2800">
                <a:latin typeface="Gill Sans"/>
                <a:ea typeface="Gill Sans"/>
                <a:cs typeface="Gill Sans"/>
                <a:sym typeface="Gill Sans"/>
              </a:rPr>
              <a:t>Klassen </a:t>
            </a:r>
            <a:r>
              <a:rPr b="1" sz="2500">
                <a:latin typeface="Consolas"/>
                <a:ea typeface="Consolas"/>
                <a:cs typeface="Consolas"/>
                <a:sym typeface="Consolas"/>
              </a:rPr>
              <a:t>Rectangle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 finns i paketet </a:t>
            </a:r>
            <a:r>
              <a:rPr sz="2800">
                <a:latin typeface="Gill Sans SemiBold"/>
                <a:ea typeface="Gill Sans SemiBold"/>
                <a:cs typeface="Gill Sans SemiBold"/>
                <a:sym typeface="Gill Sans SemiBold"/>
              </a:rPr>
              <a:t>java.awt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 i </a:t>
            </a:r>
            <a:r>
              <a:rPr sz="2800">
                <a:solidFill>
                  <a:srgbClr val="C82506"/>
                </a:solidFill>
                <a:latin typeface="Gill Sans"/>
                <a:ea typeface="Gill Sans"/>
                <a:cs typeface="Gill Sans"/>
                <a:sym typeface="Gill Sans"/>
              </a:rPr>
              <a:t>Javas API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.</a:t>
            </a:r>
          </a:p>
        </p:txBody>
      </p:sp>
      <p:sp>
        <p:nvSpPr>
          <p:cNvPr id="113" name="Shape 113"/>
          <p:cNvSpPr/>
          <p:nvPr/>
        </p:nvSpPr>
        <p:spPr>
          <a:xfrm>
            <a:off x="7178874" y="2816387"/>
            <a:ext cx="4818857" cy="6627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483" y="0"/>
                </a:moveTo>
                <a:cubicBezTo>
                  <a:pt x="2326" y="0"/>
                  <a:pt x="2199" y="927"/>
                  <a:pt x="2199" y="2069"/>
                </a:cubicBezTo>
                <a:lnTo>
                  <a:pt x="2199" y="6493"/>
                </a:lnTo>
                <a:lnTo>
                  <a:pt x="0" y="10632"/>
                </a:lnTo>
                <a:lnTo>
                  <a:pt x="2199" y="14771"/>
                </a:lnTo>
                <a:lnTo>
                  <a:pt x="2199" y="19531"/>
                </a:lnTo>
                <a:cubicBezTo>
                  <a:pt x="2199" y="20673"/>
                  <a:pt x="2326" y="21600"/>
                  <a:pt x="2483" y="21600"/>
                </a:cubicBezTo>
                <a:lnTo>
                  <a:pt x="21315" y="21600"/>
                </a:lnTo>
                <a:cubicBezTo>
                  <a:pt x="21473" y="21600"/>
                  <a:pt x="21600" y="20673"/>
                  <a:pt x="21600" y="19531"/>
                </a:cubicBezTo>
                <a:lnTo>
                  <a:pt x="21600" y="2069"/>
                </a:lnTo>
                <a:cubicBezTo>
                  <a:pt x="21600" y="927"/>
                  <a:pt x="21473" y="0"/>
                  <a:pt x="21315" y="0"/>
                </a:cubicBezTo>
                <a:lnTo>
                  <a:pt x="2483" y="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Vår modell av verkligheten!</a:t>
            </a:r>
          </a:p>
        </p:txBody>
      </p:sp>
      <p:grpSp>
        <p:nvGrpSpPr>
          <p:cNvPr id="117" name="Group 117"/>
          <p:cNvGrpSpPr/>
          <p:nvPr/>
        </p:nvGrpSpPr>
        <p:grpSpPr>
          <a:xfrm>
            <a:off x="984335" y="7756556"/>
            <a:ext cx="11367708" cy="1216056"/>
            <a:chOff x="0" y="0"/>
            <a:chExt cx="11367706" cy="1216055"/>
          </a:xfrm>
        </p:grpSpPr>
        <p:sp>
          <p:nvSpPr>
            <p:cNvPr id="114" name="Shape 114"/>
            <p:cNvSpPr/>
            <p:nvPr/>
          </p:nvSpPr>
          <p:spPr>
            <a:xfrm>
              <a:off x="2364855" y="0"/>
              <a:ext cx="986897" cy="645518"/>
            </a:xfrm>
            <a:prstGeom prst="rect">
              <a:avLst/>
            </a:prstGeom>
            <a:noFill/>
            <a:ln w="508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15" name="Shape 115"/>
            <p:cNvSpPr/>
            <p:nvPr/>
          </p:nvSpPr>
          <p:spPr>
            <a:xfrm>
              <a:off x="0" y="708055"/>
              <a:ext cx="11367707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namn: </a:t>
              </a:r>
              <a:r>
                <a:rPr sz="25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rect</a:t>
              </a:r>
            </a:p>
          </p:txBody>
        </p:sp>
        <p:sp>
          <p:nvSpPr>
            <p:cNvPr id="116" name="Shape 116"/>
            <p:cNvSpPr/>
            <p:nvPr/>
          </p:nvSpPr>
          <p:spPr>
            <a:xfrm>
              <a:off x="0" y="288182"/>
              <a:ext cx="11367707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typ: </a:t>
              </a:r>
              <a:r>
                <a:rPr sz="25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Rectangle</a:t>
              </a:r>
            </a:p>
          </p:txBody>
        </p:sp>
      </p:grpSp>
      <p:sp>
        <p:nvSpPr>
          <p:cNvPr id="118" name="Shape 118"/>
          <p:cNvSpPr/>
          <p:nvPr/>
        </p:nvSpPr>
        <p:spPr>
          <a:xfrm>
            <a:off x="984335" y="7131111"/>
            <a:ext cx="2325308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sz="2800">
                <a:latin typeface="Gill Sans"/>
                <a:ea typeface="Gill Sans"/>
                <a:cs typeface="Gill Sans"/>
                <a:sym typeface="Gill Sans"/>
              </a:rPr>
              <a:t>variabel, dvs </a:t>
            </a:r>
            <a:endParaRPr sz="2800">
              <a:latin typeface="Gill Sans"/>
              <a:ea typeface="Gill Sans"/>
              <a:cs typeface="Gill Sans"/>
              <a:sym typeface="Gill Sans"/>
            </a:endParaRPr>
          </a:p>
          <a:p>
            <a:pPr lvl="0" algn="l">
              <a:defRPr sz="1800"/>
            </a:pPr>
            <a:r>
              <a:rPr sz="2800">
                <a:latin typeface="Gill Sans"/>
                <a:ea typeface="Gill Sans"/>
                <a:cs typeface="Gill Sans"/>
                <a:sym typeface="Gill Sans"/>
              </a:rPr>
              <a:t>en minnesplats</a:t>
            </a:r>
          </a:p>
        </p:txBody>
      </p:sp>
      <p:grpSp>
        <p:nvGrpSpPr>
          <p:cNvPr id="123" name="Group 123"/>
          <p:cNvGrpSpPr/>
          <p:nvPr/>
        </p:nvGrpSpPr>
        <p:grpSpPr>
          <a:xfrm>
            <a:off x="3823169" y="6463974"/>
            <a:ext cx="4840484" cy="4285339"/>
            <a:chOff x="64303" y="0"/>
            <a:chExt cx="4840482" cy="4285338"/>
          </a:xfrm>
        </p:grpSpPr>
        <p:sp>
          <p:nvSpPr>
            <p:cNvPr id="119" name="Shape 119"/>
            <p:cNvSpPr/>
            <p:nvPr/>
          </p:nvSpPr>
          <p:spPr>
            <a:xfrm>
              <a:off x="1433082" y="634132"/>
              <a:ext cx="2494890" cy="1428685"/>
            </a:xfrm>
            <a:prstGeom prst="rect">
              <a:avLst/>
            </a:prstGeom>
            <a:solidFill>
              <a:srgbClr val="DCDEE0"/>
            </a:solidFill>
            <a:ln w="50800" cap="flat">
              <a:solidFill>
                <a:srgbClr val="53585F"/>
              </a:solidFill>
              <a:prstDash val="solid"/>
              <a:miter lim="400000"/>
            </a:ln>
            <a:effectLst>
              <a:outerShdw sx="100000" sy="100000" kx="0" ky="0" algn="b" rotWithShape="0" blurRad="0" dist="127000" dir="7604374">
                <a:srgbClr val="000000"/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800"/>
              </a:pPr>
              <a:r>
                <a:rPr sz="2400">
                  <a:latin typeface="Helvetica"/>
                  <a:ea typeface="Helvetica"/>
                  <a:cs typeface="Helvetica"/>
                  <a:sym typeface="Helvetica"/>
                </a:rPr>
                <a:t>x är 5, y är 10, </a:t>
              </a:r>
              <a:endParaRPr sz="2400">
                <a:latin typeface="Helvetica"/>
                <a:ea typeface="Helvetica"/>
                <a:cs typeface="Helvetica"/>
                <a:sym typeface="Helvetica"/>
              </a:endParaRPr>
            </a:p>
            <a:p>
              <a:pPr lvl="0">
                <a:defRPr sz="1800"/>
              </a:pPr>
              <a:r>
                <a:rPr sz="2400">
                  <a:latin typeface="Helvetica"/>
                  <a:ea typeface="Helvetica"/>
                  <a:cs typeface="Helvetica"/>
                  <a:sym typeface="Helvetica"/>
                </a:rPr>
                <a:t>width är 20,</a:t>
              </a:r>
              <a:endParaRPr sz="2400">
                <a:latin typeface="Helvetica"/>
                <a:ea typeface="Helvetica"/>
                <a:cs typeface="Helvetica"/>
                <a:sym typeface="Helvetica"/>
              </a:endParaRPr>
            </a:p>
            <a:p>
              <a:pPr lvl="0">
                <a:defRPr sz="1800"/>
              </a:pPr>
              <a:r>
                <a:rPr sz="2400">
                  <a:latin typeface="Helvetica"/>
                  <a:ea typeface="Helvetica"/>
                  <a:cs typeface="Helvetica"/>
                  <a:sym typeface="Helvetica"/>
                </a:rPr>
                <a:t>height är 30</a:t>
              </a:r>
            </a:p>
          </p:txBody>
        </p:sp>
        <p:sp>
          <p:nvSpPr>
            <p:cNvPr id="120" name="Shape 120"/>
            <p:cNvSpPr/>
            <p:nvPr/>
          </p:nvSpPr>
          <p:spPr>
            <a:xfrm flipV="1">
              <a:off x="64303" y="1144480"/>
              <a:ext cx="1325720" cy="490472"/>
            </a:xfrm>
            <a:prstGeom prst="line">
              <a:avLst/>
            </a:prstGeom>
            <a:noFill/>
            <a:ln w="50800" cap="flat">
              <a:solidFill>
                <a:srgbClr val="C82506"/>
              </a:solidFill>
              <a:prstDash val="solid"/>
              <a:miter lim="400000"/>
              <a:headEnd type="oval" w="med" len="med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</a:p>
          </p:txBody>
        </p:sp>
        <p:sp>
          <p:nvSpPr>
            <p:cNvPr id="121" name="Shape 121"/>
            <p:cNvSpPr/>
            <p:nvPr/>
          </p:nvSpPr>
          <p:spPr>
            <a:xfrm>
              <a:off x="1399900" y="0"/>
              <a:ext cx="3504887" cy="508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l">
                <a:defRPr sz="280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 lvl="0">
                <a:defRPr sz="1800"/>
              </a:pPr>
              <a:r>
                <a:rPr sz="2800"/>
                <a:t>ett objekt, dvs instans</a:t>
              </a:r>
            </a:p>
          </p:txBody>
        </p:sp>
        <p:sp>
          <p:nvSpPr>
            <p:cNvPr id="122" name="Shape 122"/>
            <p:cNvSpPr/>
            <p:nvPr/>
          </p:nvSpPr>
          <p:spPr>
            <a:xfrm rot="2700000">
              <a:off x="134133" y="2612569"/>
              <a:ext cx="3504887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l">
                <a:defRPr sz="2800">
                  <a:solidFill>
                    <a:srgbClr val="C82506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800">
                  <a:solidFill>
                    <a:srgbClr val="C82506"/>
                  </a:solidFill>
                </a:rPr>
                <a:t>referensvärde</a:t>
              </a:r>
            </a:p>
          </p:txBody>
        </p:sp>
      </p:grpSp>
      <p:sp>
        <p:nvSpPr>
          <p:cNvPr id="124" name="Shape 124"/>
          <p:cNvSpPr/>
          <p:nvPr/>
        </p:nvSpPr>
        <p:spPr>
          <a:xfrm>
            <a:off x="2037810" y="4005822"/>
            <a:ext cx="5118110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2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2800"/>
              <a:t>x, y är övre vänstra hörnet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3" grpId="3"/>
      <p:bldP build="whole" bldLvl="1" animBg="1" rev="0" advAuto="0" spid="110" grpId="1"/>
      <p:bldP build="whole" bldLvl="1" animBg="1" rev="0" advAuto="0" spid="112" grpId="5"/>
      <p:bldP build="whole" bldLvl="1" animBg="1" rev="0" advAuto="0" spid="111" grpId="2"/>
      <p:bldP build="whole" bldLvl="1" animBg="1" rev="0" advAuto="0" spid="124" grpId="4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/>
        </p:nvSpPr>
        <p:spPr>
          <a:xfrm>
            <a:off x="7454159" y="6906053"/>
            <a:ext cx="5097861" cy="10747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9550" y="0"/>
                </a:moveTo>
                <a:cubicBezTo>
                  <a:pt x="9401" y="0"/>
                  <a:pt x="9281" y="571"/>
                  <a:pt x="9281" y="1276"/>
                </a:cubicBezTo>
                <a:lnTo>
                  <a:pt x="9281" y="3318"/>
                </a:lnTo>
                <a:lnTo>
                  <a:pt x="0" y="5225"/>
                </a:lnTo>
                <a:lnTo>
                  <a:pt x="9281" y="7131"/>
                </a:lnTo>
                <a:lnTo>
                  <a:pt x="9281" y="20324"/>
                </a:lnTo>
                <a:cubicBezTo>
                  <a:pt x="9281" y="21029"/>
                  <a:pt x="9401" y="21600"/>
                  <a:pt x="9550" y="21600"/>
                </a:cubicBezTo>
                <a:lnTo>
                  <a:pt x="21331" y="21600"/>
                </a:lnTo>
                <a:cubicBezTo>
                  <a:pt x="21480" y="21600"/>
                  <a:pt x="21600" y="21029"/>
                  <a:pt x="21600" y="20324"/>
                </a:cubicBezTo>
                <a:lnTo>
                  <a:pt x="21600" y="1276"/>
                </a:lnTo>
                <a:cubicBezTo>
                  <a:pt x="21600" y="571"/>
                  <a:pt x="21480" y="0"/>
                  <a:pt x="21331" y="0"/>
                </a:cubicBezTo>
                <a:lnTo>
                  <a:pt x="9550" y="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typen och namnet på parametern</a:t>
            </a:r>
          </a:p>
        </p:txBody>
      </p:sp>
      <p:sp>
        <p:nvSpPr>
          <p:cNvPr id="127" name="Shape 127"/>
          <p:cNvSpPr/>
          <p:nvPr/>
        </p:nvSpPr>
        <p:spPr>
          <a:xfrm>
            <a:off x="63500" y="635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Använda objekt</a:t>
            </a:r>
          </a:p>
        </p:txBody>
      </p:sp>
      <p:sp>
        <p:nvSpPr>
          <p:cNvPr id="128" name="Shape 128"/>
          <p:cNvSpPr/>
          <p:nvPr/>
        </p:nvSpPr>
        <p:spPr>
          <a:xfrm>
            <a:off x="2321443" y="1965355"/>
            <a:ext cx="7529126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sz="2800">
                <a:latin typeface="Gill Sans"/>
                <a:ea typeface="Gill Sans"/>
                <a:cs typeface="Gill Sans"/>
                <a:sym typeface="Gill Sans"/>
              </a:rPr>
              <a:t>Det gör man genom att </a:t>
            </a:r>
            <a:r>
              <a:rPr sz="2800">
                <a:solidFill>
                  <a:srgbClr val="C82506"/>
                </a:solidFill>
                <a:latin typeface="Gill Sans"/>
                <a:ea typeface="Gill Sans"/>
                <a:cs typeface="Gill Sans"/>
                <a:sym typeface="Gill Sans"/>
              </a:rPr>
              <a:t>anropa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 deras </a:t>
            </a:r>
            <a:r>
              <a:rPr sz="2800">
                <a:solidFill>
                  <a:srgbClr val="00882B"/>
                </a:solidFill>
                <a:latin typeface="Gill Sans"/>
                <a:ea typeface="Gill Sans"/>
                <a:cs typeface="Gill Sans"/>
                <a:sym typeface="Gill Sans"/>
              </a:rPr>
              <a:t>metoder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:</a:t>
            </a:r>
          </a:p>
        </p:txBody>
      </p:sp>
      <p:sp>
        <p:nvSpPr>
          <p:cNvPr id="129" name="Shape 129"/>
          <p:cNvSpPr/>
          <p:nvPr/>
        </p:nvSpPr>
        <p:spPr>
          <a:xfrm>
            <a:off x="2329910" y="6063222"/>
            <a:ext cx="5941626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2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2800"/>
              <a:t>En Rectangle har tex metoden</a:t>
            </a:r>
          </a:p>
        </p:txBody>
      </p:sp>
      <p:sp>
        <p:nvSpPr>
          <p:cNvPr id="130" name="Shape 130"/>
          <p:cNvSpPr/>
          <p:nvPr/>
        </p:nvSpPr>
        <p:spPr>
          <a:xfrm>
            <a:off x="2757858" y="2651156"/>
            <a:ext cx="8441715" cy="144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370416" indent="-370416" algn="l">
              <a:spcBef>
                <a:spcPts val="500"/>
              </a:spcBef>
              <a:buClr>
                <a:srgbClr val="C82506"/>
              </a:buClr>
              <a:buSzPct val="97000"/>
              <a:buChar char="‣"/>
              <a:defRPr sz="1800"/>
            </a:pPr>
            <a:r>
              <a:rPr sz="2800">
                <a:solidFill>
                  <a:srgbClr val="0365C0"/>
                </a:solidFill>
                <a:latin typeface="Gill Sans"/>
                <a:ea typeface="Gill Sans"/>
                <a:cs typeface="Gill Sans"/>
                <a:sym typeface="Gill Sans"/>
              </a:rPr>
              <a:t>”skicka ett meddelande”,</a:t>
            </a:r>
            <a:endParaRPr sz="2800">
              <a:solidFill>
                <a:srgbClr val="0365C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lvl="0" marL="370416" indent="-370416" algn="l">
              <a:spcBef>
                <a:spcPts val="500"/>
              </a:spcBef>
              <a:buClr>
                <a:srgbClr val="C82506"/>
              </a:buClr>
              <a:buSzPct val="97000"/>
              <a:buChar char="‣"/>
              <a:defRPr sz="1800"/>
            </a:pPr>
            <a:r>
              <a:rPr sz="2800">
                <a:solidFill>
                  <a:srgbClr val="0365C0"/>
                </a:solidFill>
                <a:latin typeface="Gill Sans"/>
                <a:ea typeface="Gill Sans"/>
                <a:cs typeface="Gill Sans"/>
                <a:sym typeface="Gill Sans"/>
              </a:rPr>
              <a:t>”ställ en fråga”, eller </a:t>
            </a:r>
            <a:endParaRPr sz="2800">
              <a:solidFill>
                <a:srgbClr val="0365C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lvl="0" marL="370416" indent="-370416" algn="l">
              <a:spcBef>
                <a:spcPts val="500"/>
              </a:spcBef>
              <a:buClr>
                <a:srgbClr val="C82506"/>
              </a:buClr>
              <a:buSzPct val="97000"/>
              <a:buChar char="‣"/>
              <a:defRPr sz="1800"/>
            </a:pPr>
            <a:r>
              <a:rPr sz="2800">
                <a:solidFill>
                  <a:srgbClr val="0365C0"/>
                </a:solidFill>
                <a:latin typeface="Gill Sans"/>
                <a:ea typeface="Gill Sans"/>
                <a:cs typeface="Gill Sans"/>
                <a:sym typeface="Gill Sans"/>
              </a:rPr>
              <a:t>”ge ett kommando”</a:t>
            </a:r>
          </a:p>
        </p:txBody>
      </p:sp>
      <p:grpSp>
        <p:nvGrpSpPr>
          <p:cNvPr id="133" name="Group 133"/>
          <p:cNvGrpSpPr/>
          <p:nvPr/>
        </p:nvGrpSpPr>
        <p:grpSpPr>
          <a:xfrm>
            <a:off x="2744777" y="6986089"/>
            <a:ext cx="6812369" cy="1346200"/>
            <a:chOff x="0" y="0"/>
            <a:chExt cx="6812368" cy="1346199"/>
          </a:xfrm>
        </p:grpSpPr>
        <p:sp>
          <p:nvSpPr>
            <p:cNvPr id="131" name="Shape 131"/>
            <p:cNvSpPr/>
            <p:nvPr/>
          </p:nvSpPr>
          <p:spPr>
            <a:xfrm>
              <a:off x="8466" y="431799"/>
              <a:ext cx="6665527" cy="914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sz="2800">
                  <a:solidFill>
                    <a:srgbClr val="00882B"/>
                  </a:solidFill>
                  <a:latin typeface="Gill Sans"/>
                  <a:ea typeface="Gill Sans"/>
                  <a:cs typeface="Gill Sans"/>
                  <a:sym typeface="Gill Sans"/>
                </a:rPr>
                <a:t>Checks whether or not this Rectangle entirely contains the specified Rectangle </a:t>
              </a:r>
              <a:r>
                <a:rPr b="1" sz="2500">
                  <a:latin typeface="Consolas"/>
                  <a:ea typeface="Consolas"/>
                  <a:cs typeface="Consolas"/>
                  <a:sym typeface="Consolas"/>
                </a:rPr>
                <a:t>r</a:t>
              </a:r>
              <a:r>
                <a:rPr sz="2800">
                  <a:solidFill>
                    <a:srgbClr val="00882B"/>
                  </a:solidFill>
                  <a:latin typeface="Gill Sans"/>
                  <a:ea typeface="Gill Sans"/>
                  <a:cs typeface="Gill Sans"/>
                  <a:sym typeface="Gill Sans"/>
                </a:rPr>
                <a:t>.</a:t>
              </a:r>
            </a:p>
          </p:txBody>
        </p:sp>
        <p:sp>
          <p:nvSpPr>
            <p:cNvPr id="132" name="Shape 132"/>
            <p:cNvSpPr/>
            <p:nvPr/>
          </p:nvSpPr>
          <p:spPr>
            <a:xfrm>
              <a:off x="0" y="0"/>
              <a:ext cx="6812369" cy="4156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l">
                <a:defRPr b="1" sz="2500">
                  <a:latin typeface="Consolas"/>
                  <a:ea typeface="Consolas"/>
                  <a:cs typeface="Consolas"/>
                  <a:sym typeface="Consolas"/>
                </a:defRPr>
              </a:lvl1pPr>
            </a:lstStyle>
            <a:p>
              <a:pPr lvl="0">
                <a:defRPr b="0" sz="1800"/>
              </a:pPr>
              <a:r>
                <a:rPr b="1" sz="2500"/>
                <a:t>boolean contains(Rectangle r)</a:t>
              </a:r>
            </a:p>
          </p:txBody>
        </p:sp>
      </p:grpSp>
      <p:sp>
        <p:nvSpPr>
          <p:cNvPr id="134" name="Shape 134"/>
          <p:cNvSpPr/>
          <p:nvPr/>
        </p:nvSpPr>
        <p:spPr>
          <a:xfrm>
            <a:off x="210278" y="6897187"/>
            <a:ext cx="2447132" cy="10862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60" y="0"/>
                </a:moveTo>
                <a:cubicBezTo>
                  <a:pt x="251" y="0"/>
                  <a:pt x="0" y="565"/>
                  <a:pt x="0" y="1263"/>
                </a:cubicBezTo>
                <a:lnTo>
                  <a:pt x="0" y="20337"/>
                </a:lnTo>
                <a:cubicBezTo>
                  <a:pt x="0" y="21035"/>
                  <a:pt x="251" y="21600"/>
                  <a:pt x="560" y="21600"/>
                </a:cubicBezTo>
                <a:lnTo>
                  <a:pt x="18706" y="21600"/>
                </a:lnTo>
                <a:cubicBezTo>
                  <a:pt x="19016" y="21600"/>
                  <a:pt x="19267" y="21035"/>
                  <a:pt x="19267" y="20337"/>
                </a:cubicBezTo>
                <a:lnTo>
                  <a:pt x="19267" y="7008"/>
                </a:lnTo>
                <a:lnTo>
                  <a:pt x="21600" y="5138"/>
                </a:lnTo>
                <a:lnTo>
                  <a:pt x="19267" y="3259"/>
                </a:lnTo>
                <a:lnTo>
                  <a:pt x="19267" y="1263"/>
                </a:lnTo>
                <a:cubicBezTo>
                  <a:pt x="19267" y="565"/>
                  <a:pt x="19016" y="0"/>
                  <a:pt x="18706" y="0"/>
                </a:cubicBezTo>
                <a:lnTo>
                  <a:pt x="560" y="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sz="2400">
                <a:solidFill>
                  <a:srgbClr val="FFFFFF"/>
                </a:solidFill>
              </a:rPr>
              <a:t>typen av </a:t>
            </a:r>
            <a:endParaRPr sz="2400">
              <a:solidFill>
                <a:srgbClr val="FFFFFF"/>
              </a:solidFill>
            </a:endParaRPr>
          </a:p>
          <a:p>
            <a:pPr lvl="0">
              <a:defRPr sz="1800"/>
            </a:pPr>
            <a:r>
              <a:rPr sz="2400">
                <a:solidFill>
                  <a:srgbClr val="FFFFFF"/>
                </a:solidFill>
              </a:rPr>
              <a:t>returvärdet</a:t>
            </a:r>
          </a:p>
        </p:txBody>
      </p:sp>
      <p:sp>
        <p:nvSpPr>
          <p:cNvPr id="135" name="Shape 135"/>
          <p:cNvSpPr/>
          <p:nvPr/>
        </p:nvSpPr>
        <p:spPr>
          <a:xfrm>
            <a:off x="5287764" y="5517121"/>
            <a:ext cx="4158061" cy="14474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591" y="0"/>
                </a:moveTo>
                <a:cubicBezTo>
                  <a:pt x="10409" y="0"/>
                  <a:pt x="10261" y="424"/>
                  <a:pt x="10261" y="948"/>
                </a:cubicBezTo>
                <a:lnTo>
                  <a:pt x="10261" y="14007"/>
                </a:lnTo>
                <a:lnTo>
                  <a:pt x="0" y="21600"/>
                </a:lnTo>
                <a:lnTo>
                  <a:pt x="11733" y="16210"/>
                </a:lnTo>
                <a:lnTo>
                  <a:pt x="21270" y="16210"/>
                </a:lnTo>
                <a:cubicBezTo>
                  <a:pt x="21452" y="16210"/>
                  <a:pt x="21600" y="15786"/>
                  <a:pt x="21600" y="15263"/>
                </a:cubicBezTo>
                <a:lnTo>
                  <a:pt x="21600" y="948"/>
                </a:lnTo>
                <a:cubicBezTo>
                  <a:pt x="21600" y="424"/>
                  <a:pt x="21452" y="0"/>
                  <a:pt x="21270" y="0"/>
                </a:cubicBezTo>
                <a:lnTo>
                  <a:pt x="10591" y="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metodens namn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0" grpId="2"/>
      <p:bldP build="whole" bldLvl="1" animBg="1" rev="0" advAuto="0" spid="128" grpId="1"/>
      <p:bldP build="whole" bldLvl="1" animBg="1" rev="0" advAuto="0" spid="134" grpId="5"/>
      <p:bldP build="whole" bldLvl="1" animBg="1" rev="0" advAuto="0" spid="133" grpId="4"/>
      <p:bldP build="whole" bldLvl="1" animBg="1" rev="0" advAuto="0" spid="135" grpId="6"/>
      <p:bldP build="whole" bldLvl="1" animBg="1" rev="0" advAuto="0" spid="126" grpId="7"/>
      <p:bldP build="whole" bldLvl="1" animBg="1" rev="0" advAuto="0" spid="129" grpId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/>
        </p:nvSpPr>
        <p:spPr>
          <a:xfrm>
            <a:off x="63500" y="635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Använda objekt</a:t>
            </a:r>
          </a:p>
        </p:txBody>
      </p:sp>
      <p:sp>
        <p:nvSpPr>
          <p:cNvPr id="138" name="Shape 138"/>
          <p:cNvSpPr/>
          <p:nvPr/>
        </p:nvSpPr>
        <p:spPr>
          <a:xfrm>
            <a:off x="2744777" y="2541089"/>
            <a:ext cx="6812369" cy="1520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 sz="2500">
                <a:latin typeface="Consolas"/>
                <a:ea typeface="Consolas"/>
                <a:cs typeface="Consolas"/>
                <a:sym typeface="Consolas"/>
              </a:rPr>
              <a:t>Rectangle a = new Rectangle(...); </a:t>
            </a:r>
            <a:endParaRPr b="1" sz="2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latin typeface="Consolas"/>
                <a:ea typeface="Consolas"/>
                <a:cs typeface="Consolas"/>
                <a:sym typeface="Consolas"/>
              </a:rPr>
              <a:t>Rectangle b = new Rectangle(...); </a:t>
            </a:r>
            <a:endParaRPr b="1" sz="2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latin typeface="Consolas"/>
                <a:ea typeface="Consolas"/>
                <a:cs typeface="Consolas"/>
                <a:sym typeface="Consolas"/>
              </a:rPr>
              <a:t>boolean con = a.</a:t>
            </a: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contains</a:t>
            </a:r>
            <a:r>
              <a:rPr b="1" sz="2500">
                <a:latin typeface="Consolas"/>
                <a:ea typeface="Consolas"/>
                <a:cs typeface="Consolas"/>
                <a:sym typeface="Consolas"/>
              </a:rPr>
              <a:t>(b);</a:t>
            </a:r>
            <a:endParaRPr b="1" sz="25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39" name="Shape 139"/>
          <p:cNvSpPr/>
          <p:nvPr/>
        </p:nvSpPr>
        <p:spPr>
          <a:xfrm>
            <a:off x="2329910" y="6063222"/>
            <a:ext cx="5941626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2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2800"/>
              <a:t>En Rectangle har tex metoden</a:t>
            </a:r>
          </a:p>
        </p:txBody>
      </p:sp>
      <p:grpSp>
        <p:nvGrpSpPr>
          <p:cNvPr id="142" name="Group 142"/>
          <p:cNvGrpSpPr/>
          <p:nvPr/>
        </p:nvGrpSpPr>
        <p:grpSpPr>
          <a:xfrm>
            <a:off x="2744777" y="6986089"/>
            <a:ext cx="6812369" cy="1346200"/>
            <a:chOff x="0" y="0"/>
            <a:chExt cx="6812368" cy="1346199"/>
          </a:xfrm>
        </p:grpSpPr>
        <p:sp>
          <p:nvSpPr>
            <p:cNvPr id="140" name="Shape 140"/>
            <p:cNvSpPr/>
            <p:nvPr/>
          </p:nvSpPr>
          <p:spPr>
            <a:xfrm>
              <a:off x="8466" y="431799"/>
              <a:ext cx="6665527" cy="914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sz="2800">
                  <a:solidFill>
                    <a:srgbClr val="00882B"/>
                  </a:solidFill>
                  <a:latin typeface="Gill Sans"/>
                  <a:ea typeface="Gill Sans"/>
                  <a:cs typeface="Gill Sans"/>
                  <a:sym typeface="Gill Sans"/>
                </a:rPr>
                <a:t>Checks whether or not this Rectangle entirely contains the specified Rectangle </a:t>
              </a:r>
              <a:r>
                <a:rPr b="1" sz="2500">
                  <a:latin typeface="Consolas"/>
                  <a:ea typeface="Consolas"/>
                  <a:cs typeface="Consolas"/>
                  <a:sym typeface="Consolas"/>
                </a:rPr>
                <a:t>r</a:t>
              </a:r>
              <a:r>
                <a:rPr sz="2800">
                  <a:solidFill>
                    <a:srgbClr val="00882B"/>
                  </a:solidFill>
                  <a:latin typeface="Gill Sans"/>
                  <a:ea typeface="Gill Sans"/>
                  <a:cs typeface="Gill Sans"/>
                  <a:sym typeface="Gill Sans"/>
                </a:rPr>
                <a:t>.</a:t>
              </a:r>
            </a:p>
          </p:txBody>
        </p:sp>
        <p:sp>
          <p:nvSpPr>
            <p:cNvPr id="141" name="Shape 141"/>
            <p:cNvSpPr/>
            <p:nvPr/>
          </p:nvSpPr>
          <p:spPr>
            <a:xfrm>
              <a:off x="0" y="0"/>
              <a:ext cx="6812369" cy="4156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l">
                <a:defRPr b="1" sz="2500">
                  <a:latin typeface="Consolas"/>
                  <a:ea typeface="Consolas"/>
                  <a:cs typeface="Consolas"/>
                  <a:sym typeface="Consolas"/>
                </a:defRPr>
              </a:lvl1pPr>
            </a:lstStyle>
            <a:p>
              <a:pPr lvl="0">
                <a:defRPr b="0" sz="1800"/>
              </a:pPr>
              <a:r>
                <a:rPr b="1" sz="2500"/>
                <a:t>boolean contains(Rectangle r)</a:t>
              </a:r>
            </a:p>
          </p:txBody>
        </p:sp>
      </p:grpSp>
      <p:sp>
        <p:nvSpPr>
          <p:cNvPr id="143" name="Shape 143"/>
          <p:cNvSpPr/>
          <p:nvPr/>
        </p:nvSpPr>
        <p:spPr>
          <a:xfrm>
            <a:off x="6450211" y="3673164"/>
            <a:ext cx="2129632" cy="12973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316" y="0"/>
                </a:moveTo>
                <a:lnTo>
                  <a:pt x="7382" y="5372"/>
                </a:lnTo>
                <a:lnTo>
                  <a:pt x="628" y="5372"/>
                </a:lnTo>
                <a:cubicBezTo>
                  <a:pt x="281" y="5372"/>
                  <a:pt x="0" y="5833"/>
                  <a:pt x="0" y="6403"/>
                </a:cubicBezTo>
                <a:lnTo>
                  <a:pt x="0" y="20569"/>
                </a:lnTo>
                <a:cubicBezTo>
                  <a:pt x="0" y="21139"/>
                  <a:pt x="281" y="21600"/>
                  <a:pt x="628" y="21600"/>
                </a:cubicBezTo>
                <a:lnTo>
                  <a:pt x="20972" y="21600"/>
                </a:lnTo>
                <a:cubicBezTo>
                  <a:pt x="21319" y="21600"/>
                  <a:pt x="21600" y="21139"/>
                  <a:pt x="21600" y="20569"/>
                </a:cubicBezTo>
                <a:lnTo>
                  <a:pt x="21600" y="6403"/>
                </a:lnTo>
                <a:cubicBezTo>
                  <a:pt x="21600" y="5833"/>
                  <a:pt x="21319" y="5372"/>
                  <a:pt x="20972" y="5372"/>
                </a:cubicBezTo>
                <a:lnTo>
                  <a:pt x="9254" y="5372"/>
                </a:lnTo>
                <a:lnTo>
                  <a:pt x="8316" y="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b="1" i="1"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explicit</a:t>
            </a:r>
            <a:r>
              <a:rPr sz="2400">
                <a:solidFill>
                  <a:srgbClr val="FFFFFF"/>
                </a:solidFill>
              </a:rPr>
              <a:t> parameter</a:t>
            </a:r>
          </a:p>
        </p:txBody>
      </p:sp>
      <p:sp>
        <p:nvSpPr>
          <p:cNvPr id="144" name="Shape 144"/>
          <p:cNvSpPr/>
          <p:nvPr/>
        </p:nvSpPr>
        <p:spPr>
          <a:xfrm>
            <a:off x="4176911" y="3673164"/>
            <a:ext cx="2129632" cy="12973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661" y="0"/>
                </a:moveTo>
                <a:lnTo>
                  <a:pt x="10728" y="5372"/>
                </a:lnTo>
                <a:lnTo>
                  <a:pt x="628" y="5372"/>
                </a:lnTo>
                <a:cubicBezTo>
                  <a:pt x="281" y="5372"/>
                  <a:pt x="0" y="5833"/>
                  <a:pt x="0" y="6403"/>
                </a:cubicBezTo>
                <a:lnTo>
                  <a:pt x="0" y="20569"/>
                </a:lnTo>
                <a:cubicBezTo>
                  <a:pt x="0" y="21139"/>
                  <a:pt x="281" y="21600"/>
                  <a:pt x="628" y="21600"/>
                </a:cubicBezTo>
                <a:lnTo>
                  <a:pt x="20972" y="21600"/>
                </a:lnTo>
                <a:cubicBezTo>
                  <a:pt x="21319" y="21600"/>
                  <a:pt x="21600" y="21139"/>
                  <a:pt x="21600" y="20569"/>
                </a:cubicBezTo>
                <a:lnTo>
                  <a:pt x="21600" y="6403"/>
                </a:lnTo>
                <a:cubicBezTo>
                  <a:pt x="21600" y="5833"/>
                  <a:pt x="21319" y="5372"/>
                  <a:pt x="20972" y="5372"/>
                </a:cubicBezTo>
                <a:lnTo>
                  <a:pt x="12595" y="5372"/>
                </a:lnTo>
                <a:lnTo>
                  <a:pt x="11661" y="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b="1" i="1"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implicit</a:t>
            </a:r>
            <a:r>
              <a:rPr sz="2400">
                <a:solidFill>
                  <a:srgbClr val="FFFFFF"/>
                </a:solidFill>
              </a:rPr>
              <a:t> parameter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4" grpId="2"/>
      <p:bldP build="whole" bldLvl="1" animBg="1" rev="0" advAuto="0" spid="143" grpId="1"/>
    </p:bldLst>
  </p:timing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