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58" r:id="rId4"/>
    <p:sldId id="261" r:id="rId5"/>
    <p:sldId id="259" r:id="rId6"/>
    <p:sldId id="262" r:id="rId7"/>
    <p:sldId id="260" r:id="rId8"/>
    <p:sldId id="271" r:id="rId9"/>
    <p:sldId id="270" r:id="rId10"/>
    <p:sldId id="272" r:id="rId11"/>
    <p:sldId id="264" r:id="rId12"/>
    <p:sldId id="263" r:id="rId13"/>
    <p:sldId id="267" r:id="rId14"/>
    <p:sldId id="266" r:id="rId15"/>
    <p:sldId id="265" r:id="rId16"/>
    <p:sldId id="269" r:id="rId17"/>
    <p:sldId id="26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79751" autoAdjust="0"/>
  </p:normalViewPr>
  <p:slideViewPr>
    <p:cSldViewPr snapToGrid="0" snapToObjects="1">
      <p:cViewPr varScale="1">
        <p:scale>
          <a:sx n="106" d="100"/>
          <a:sy n="106" d="100"/>
        </p:scale>
        <p:origin x="-17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AE5D3-46E4-BD40-8B78-552767191260}" type="datetimeFigureOut">
              <a:rPr lang="en-US" smtClean="0"/>
              <a:t>9/5/2013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0E562-A6C5-EE45-8D9D-DFDB1CB2912D}" type="slidenum">
              <a:rPr lang="en-US" smtClean="0"/>
              <a:t>‹#›</a:t>
            </a:fld>
            <a:endParaRPr lang="en-US"/>
          </a:p>
        </p:txBody>
      </p:sp>
    </p:spTree>
    <p:extLst>
      <p:ext uri="{BB962C8B-B14F-4D97-AF65-F5344CB8AC3E}">
        <p14:creationId xmlns:p14="http://schemas.microsoft.com/office/powerpoint/2010/main" val="23671057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 am Olaf, one of</a:t>
            </a:r>
            <a:r>
              <a:rPr lang="en-US" baseline="0" dirty="0" smtClean="0"/>
              <a:t> the Assistant Prof. in Compute Science</a:t>
            </a:r>
            <a:endParaRPr lang="en-US" dirty="0" smtClean="0"/>
          </a:p>
          <a:p>
            <a:pPr marL="228600" indent="-228600">
              <a:buAutoNum type="arabicPeriod"/>
            </a:pPr>
            <a:r>
              <a:rPr lang="en-US" dirty="0" smtClean="0"/>
              <a:t>Year master course</a:t>
            </a:r>
          </a:p>
          <a:p>
            <a:pPr marL="0" indent="0">
              <a:buNone/>
            </a:pPr>
            <a:endParaRPr lang="en-US" dirty="0" smtClean="0"/>
          </a:p>
        </p:txBody>
      </p:sp>
      <p:sp>
        <p:nvSpPr>
          <p:cNvPr id="4" name="Slide Number Placeholder 3"/>
          <p:cNvSpPr>
            <a:spLocks noGrp="1"/>
          </p:cNvSpPr>
          <p:nvPr>
            <p:ph type="sldNum" sz="quarter" idx="10"/>
          </p:nvPr>
        </p:nvSpPr>
        <p:spPr/>
        <p:txBody>
          <a:bodyPr/>
          <a:lstStyle/>
          <a:p>
            <a:fld id="{2620E562-A6C5-EE45-8D9D-DFDB1CB2912D}" type="slidenum">
              <a:rPr lang="en-US" smtClean="0"/>
              <a:t>1</a:t>
            </a:fld>
            <a:endParaRPr lang="en-US"/>
          </a:p>
        </p:txBody>
      </p:sp>
    </p:spTree>
    <p:extLst>
      <p:ext uri="{BB962C8B-B14F-4D97-AF65-F5344CB8AC3E}">
        <p14:creationId xmlns:p14="http://schemas.microsoft.com/office/powerpoint/2010/main" val="2288649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2F34E-7406-EC4E-9ABA-DA4874A8B4A9}" type="datetime1">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FAC3-38E9-D849-8DC1-E027FD74E998}" type="slidenum">
              <a:rPr lang="en-US" smtClean="0"/>
              <a:t>‹#›</a:t>
            </a:fld>
            <a:endParaRPr lang="en-US" dirty="0"/>
          </a:p>
        </p:txBody>
      </p:sp>
      <p:grpSp>
        <p:nvGrpSpPr>
          <p:cNvPr id="7" name="Group 6"/>
          <p:cNvGrpSpPr/>
          <p:nvPr userDrawn="1"/>
        </p:nvGrpSpPr>
        <p:grpSpPr>
          <a:xfrm>
            <a:off x="258902" y="112249"/>
            <a:ext cx="8626196" cy="434240"/>
            <a:chOff x="324828" y="6272471"/>
            <a:chExt cx="8626196" cy="434240"/>
          </a:xfrm>
        </p:grpSpPr>
        <p:pic>
          <p:nvPicPr>
            <p:cNvPr id="8" name="Bildobjekt 9" descr="Chalmers Univ logo_svart.e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828" y="6364540"/>
              <a:ext cx="1295400" cy="250102"/>
            </a:xfrm>
            <a:prstGeom prst="rect">
              <a:avLst/>
            </a:prstGeom>
          </p:spPr>
        </p:pic>
        <p:grpSp>
          <p:nvGrpSpPr>
            <p:cNvPr id="9" name="Group 8"/>
            <p:cNvGrpSpPr/>
            <p:nvPr/>
          </p:nvGrpSpPr>
          <p:grpSpPr>
            <a:xfrm>
              <a:off x="5360221" y="6272471"/>
              <a:ext cx="3590803" cy="434240"/>
              <a:chOff x="5360221" y="6272471"/>
              <a:chExt cx="3590803" cy="434240"/>
            </a:xfrm>
          </p:grpSpPr>
          <p:pic>
            <p:nvPicPr>
              <p:cNvPr id="10" name="Picture 9"/>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548861" y="6272471"/>
                <a:ext cx="402163" cy="434240"/>
              </a:xfrm>
              <a:prstGeom prst="rect">
                <a:avLst/>
              </a:prstGeom>
              <a:noFill/>
              <a:ln>
                <a:noFill/>
              </a:ln>
              <a:extLst>
                <a:ext uri="{53640926-AAD7-44D8-BBD7-CCE9431645EC}">
                  <a14:shadowObscured xmlns:a14="http://schemas.microsoft.com/office/drawing/2010/main"/>
                </a:ext>
              </a:extLst>
            </p:spPr>
          </p:pic>
          <p:sp>
            <p:nvSpPr>
              <p:cNvPr id="11" name="Text Box 73"/>
              <p:cNvSpPr txBox="1">
                <a:spLocks noChangeArrowheads="1"/>
              </p:cNvSpPr>
              <p:nvPr/>
            </p:nvSpPr>
            <p:spPr bwMode="auto">
              <a:xfrm>
                <a:off x="5360221" y="6377191"/>
                <a:ext cx="3166424" cy="22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a:ext>
              </a:extLst>
            </p:spPr>
            <p:txBody>
              <a:bodyPr rot="0" vert="horz" wrap="square" lIns="0" tIns="0" rIns="91440" bIns="0" anchor="t" anchorCtr="0" upright="1">
                <a:noAutofit/>
              </a:bodyPr>
              <a:lstStyle/>
              <a:p>
                <a:pPr algn="r">
                  <a:spcAft>
                    <a:spcPts val="0"/>
                  </a:spcAft>
                </a:pPr>
                <a:r>
                  <a:rPr lang="en-US" sz="1200" dirty="0" smtClean="0">
                    <a:solidFill>
                      <a:srgbClr val="000000"/>
                    </a:solidFill>
                    <a:effectLst/>
                    <a:latin typeface="Calibri"/>
                    <a:ea typeface="ＭＳ 明朝"/>
                    <a:cs typeface="Times New Roman"/>
                  </a:rPr>
                  <a:t>Distributed </a:t>
                </a:r>
                <a:r>
                  <a:rPr lang="en-US" sz="1200" dirty="0">
                    <a:solidFill>
                      <a:srgbClr val="000000"/>
                    </a:solidFill>
                    <a:effectLst/>
                    <a:latin typeface="Calibri"/>
                    <a:ea typeface="ＭＳ 明朝"/>
                    <a:cs typeface="Times New Roman"/>
                  </a:rPr>
                  <a:t>Computing </a:t>
                </a:r>
                <a:r>
                  <a:rPr lang="en-US" sz="1200" dirty="0" smtClean="0">
                    <a:solidFill>
                      <a:srgbClr val="000000"/>
                    </a:solidFill>
                    <a:effectLst/>
                    <a:latin typeface="Calibri"/>
                    <a:ea typeface="ＭＳ 明朝"/>
                    <a:cs typeface="Times New Roman"/>
                  </a:rPr>
                  <a:t>and </a:t>
                </a:r>
                <a:r>
                  <a:rPr lang="en-US" sz="1200" dirty="0">
                    <a:solidFill>
                      <a:srgbClr val="000000"/>
                    </a:solidFill>
                    <a:effectLst/>
                    <a:latin typeface="Calibri"/>
                    <a:ea typeface="ＭＳ 明朝"/>
                    <a:cs typeface="Times New Roman"/>
                  </a:rPr>
                  <a:t>Systems</a:t>
                </a:r>
                <a:endParaRPr lang="en-US" sz="800" dirty="0">
                  <a:solidFill>
                    <a:srgbClr val="FFFFFF"/>
                  </a:solidFill>
                  <a:effectLst/>
                  <a:latin typeface="Cambria"/>
                  <a:ea typeface="ＭＳ 明朝"/>
                  <a:cs typeface="Times New Roman"/>
                </a:endParaRPr>
              </a:p>
            </p:txBody>
          </p:sp>
        </p:grpSp>
      </p:grpSp>
    </p:spTree>
    <p:extLst>
      <p:ext uri="{BB962C8B-B14F-4D97-AF65-F5344CB8AC3E}">
        <p14:creationId xmlns:p14="http://schemas.microsoft.com/office/powerpoint/2010/main" val="345086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EADB6-F91F-924B-A3DD-E18513D688D7}" type="datetime1">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FAC3-38E9-D849-8DC1-E027FD74E998}" type="slidenum">
              <a:rPr lang="en-US" smtClean="0"/>
              <a:t>‹#›</a:t>
            </a:fld>
            <a:endParaRPr lang="en-US"/>
          </a:p>
        </p:txBody>
      </p:sp>
      <p:sp>
        <p:nvSpPr>
          <p:cNvPr id="7" name="TextBox 6"/>
          <p:cNvSpPr txBox="1"/>
          <p:nvPr userDrawn="1"/>
        </p:nvSpPr>
        <p:spPr>
          <a:xfrm>
            <a:off x="7514444" y="6403757"/>
            <a:ext cx="1172356" cy="276999"/>
          </a:xfrm>
          <a:prstGeom prst="rect">
            <a:avLst/>
          </a:prstGeom>
          <a:noFill/>
        </p:spPr>
        <p:txBody>
          <a:bodyPr wrap="square" rtlCol="0">
            <a:spAutoFit/>
          </a:bodyPr>
          <a:lstStyle/>
          <a:p>
            <a:pPr algn="r"/>
            <a:fld id="{FF56562E-8865-0A42-9D13-6B40B6C9CC0B}" type="slidenum">
              <a:rPr lang="en-US" sz="1200" kern="1200" smtClean="0">
                <a:solidFill>
                  <a:schemeClr val="tx1">
                    <a:tint val="75000"/>
                  </a:schemeClr>
                </a:solidFill>
                <a:latin typeface="+mn-lt"/>
                <a:ea typeface="+mn-ea"/>
                <a:cs typeface="+mn-cs"/>
              </a:rPr>
              <a:t>‹#›</a:t>
            </a:fld>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166404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CF301-2EC7-114A-B257-9B17218654D6}" type="datetime1">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FAC3-38E9-D849-8DC1-E027FD74E998}" type="slidenum">
              <a:rPr lang="en-US" smtClean="0"/>
              <a:t>‹#›</a:t>
            </a:fld>
            <a:endParaRPr lang="en-US"/>
          </a:p>
        </p:txBody>
      </p:sp>
      <p:sp>
        <p:nvSpPr>
          <p:cNvPr id="7" name="TextBox 6"/>
          <p:cNvSpPr txBox="1"/>
          <p:nvPr userDrawn="1"/>
        </p:nvSpPr>
        <p:spPr>
          <a:xfrm>
            <a:off x="7514444" y="6403757"/>
            <a:ext cx="1172356" cy="276999"/>
          </a:xfrm>
          <a:prstGeom prst="rect">
            <a:avLst/>
          </a:prstGeom>
          <a:noFill/>
        </p:spPr>
        <p:txBody>
          <a:bodyPr wrap="square" rtlCol="0">
            <a:spAutoFit/>
          </a:bodyPr>
          <a:lstStyle/>
          <a:p>
            <a:pPr algn="r"/>
            <a:fld id="{FF56562E-8865-0A42-9D13-6B40B6C9CC0B}" type="slidenum">
              <a:rPr lang="en-US" sz="1200" kern="1200" smtClean="0">
                <a:solidFill>
                  <a:schemeClr val="tx1">
                    <a:tint val="75000"/>
                  </a:schemeClr>
                </a:solidFill>
                <a:latin typeface="+mn-lt"/>
                <a:ea typeface="+mn-ea"/>
                <a:cs typeface="+mn-cs"/>
              </a:rPr>
              <a:t>‹#›</a:t>
            </a:fld>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28916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72958-2EE0-424E-B55A-CD2908CF4561}" type="datetime1">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FAC3-38E9-D849-8DC1-E027FD74E998}" type="slidenum">
              <a:rPr lang="en-US" smtClean="0"/>
              <a:t>‹#›</a:t>
            </a:fld>
            <a:endParaRPr lang="en-US"/>
          </a:p>
        </p:txBody>
      </p:sp>
    </p:spTree>
    <p:extLst>
      <p:ext uri="{BB962C8B-B14F-4D97-AF65-F5344CB8AC3E}">
        <p14:creationId xmlns:p14="http://schemas.microsoft.com/office/powerpoint/2010/main" val="403212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7DE66-BC87-3E4A-8B8A-D438A7B51C33}" type="datetime1">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FAC3-38E9-D849-8DC1-E027FD74E998}" type="slidenum">
              <a:rPr lang="en-US" smtClean="0"/>
              <a:t>‹#›</a:t>
            </a:fld>
            <a:endParaRPr lang="en-US" dirty="0"/>
          </a:p>
        </p:txBody>
      </p:sp>
    </p:spTree>
    <p:extLst>
      <p:ext uri="{BB962C8B-B14F-4D97-AF65-F5344CB8AC3E}">
        <p14:creationId xmlns:p14="http://schemas.microsoft.com/office/powerpoint/2010/main" val="213616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A5148-DFA5-9A42-9318-0FD718644FC8}" type="datetime1">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5FAC3-38E9-D849-8DC1-E027FD74E998}" type="slidenum">
              <a:rPr lang="en-US" smtClean="0"/>
              <a:t>‹#›</a:t>
            </a:fld>
            <a:endParaRPr lang="en-US"/>
          </a:p>
        </p:txBody>
      </p:sp>
      <p:sp>
        <p:nvSpPr>
          <p:cNvPr id="8" name="TextBox 7"/>
          <p:cNvSpPr txBox="1"/>
          <p:nvPr userDrawn="1"/>
        </p:nvSpPr>
        <p:spPr>
          <a:xfrm>
            <a:off x="7514444" y="6403757"/>
            <a:ext cx="1172356" cy="276999"/>
          </a:xfrm>
          <a:prstGeom prst="rect">
            <a:avLst/>
          </a:prstGeom>
          <a:noFill/>
        </p:spPr>
        <p:txBody>
          <a:bodyPr wrap="square" rtlCol="0">
            <a:spAutoFit/>
          </a:bodyPr>
          <a:lstStyle/>
          <a:p>
            <a:pPr algn="r"/>
            <a:fld id="{FF56562E-8865-0A42-9D13-6B40B6C9CC0B}" type="slidenum">
              <a:rPr lang="en-US" sz="1200" kern="1200" smtClean="0">
                <a:solidFill>
                  <a:schemeClr val="tx1">
                    <a:tint val="75000"/>
                  </a:schemeClr>
                </a:solidFill>
                <a:latin typeface="+mn-lt"/>
                <a:ea typeface="+mn-ea"/>
                <a:cs typeface="+mn-cs"/>
              </a:rPr>
              <a:t>‹#›</a:t>
            </a:fld>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54008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0F7600-F1D6-5346-897E-F2355CFE530B}" type="datetime1">
              <a:rPr lang="en-US" smtClean="0"/>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5FAC3-38E9-D849-8DC1-E027FD74E998}" type="slidenum">
              <a:rPr lang="en-US" smtClean="0"/>
              <a:t>‹#›</a:t>
            </a:fld>
            <a:endParaRPr lang="en-US"/>
          </a:p>
        </p:txBody>
      </p:sp>
      <p:sp>
        <p:nvSpPr>
          <p:cNvPr id="10" name="TextBox 9"/>
          <p:cNvSpPr txBox="1"/>
          <p:nvPr userDrawn="1"/>
        </p:nvSpPr>
        <p:spPr>
          <a:xfrm>
            <a:off x="7514444" y="6403757"/>
            <a:ext cx="1172356" cy="276999"/>
          </a:xfrm>
          <a:prstGeom prst="rect">
            <a:avLst/>
          </a:prstGeom>
          <a:noFill/>
        </p:spPr>
        <p:txBody>
          <a:bodyPr wrap="square" rtlCol="0">
            <a:spAutoFit/>
          </a:bodyPr>
          <a:lstStyle/>
          <a:p>
            <a:pPr algn="r"/>
            <a:fld id="{FF56562E-8865-0A42-9D13-6B40B6C9CC0B}" type="slidenum">
              <a:rPr lang="en-US" sz="1200" kern="1200" smtClean="0">
                <a:solidFill>
                  <a:schemeClr val="tx1">
                    <a:tint val="75000"/>
                  </a:schemeClr>
                </a:solidFill>
                <a:latin typeface="+mn-lt"/>
                <a:ea typeface="+mn-ea"/>
                <a:cs typeface="+mn-cs"/>
              </a:rPr>
              <a:t>‹#›</a:t>
            </a:fld>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6420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81AE05-629A-1E4E-81DE-81A1DD3D3ED3}" type="datetime1">
              <a:rPr lang="en-US" smtClean="0"/>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5FAC3-38E9-D849-8DC1-E027FD74E998}" type="slidenum">
              <a:rPr lang="en-US" smtClean="0"/>
              <a:t>‹#›</a:t>
            </a:fld>
            <a:endParaRPr lang="en-US"/>
          </a:p>
        </p:txBody>
      </p:sp>
      <p:sp>
        <p:nvSpPr>
          <p:cNvPr id="6" name="TextBox 5"/>
          <p:cNvSpPr txBox="1"/>
          <p:nvPr userDrawn="1"/>
        </p:nvSpPr>
        <p:spPr>
          <a:xfrm>
            <a:off x="7514444" y="6403757"/>
            <a:ext cx="1172356" cy="276999"/>
          </a:xfrm>
          <a:prstGeom prst="rect">
            <a:avLst/>
          </a:prstGeom>
          <a:noFill/>
        </p:spPr>
        <p:txBody>
          <a:bodyPr wrap="square" rtlCol="0">
            <a:spAutoFit/>
          </a:bodyPr>
          <a:lstStyle/>
          <a:p>
            <a:pPr algn="r"/>
            <a:fld id="{FF56562E-8865-0A42-9D13-6B40B6C9CC0B}" type="slidenum">
              <a:rPr lang="en-US" sz="1200" kern="1200" smtClean="0">
                <a:solidFill>
                  <a:schemeClr val="tx1">
                    <a:tint val="75000"/>
                  </a:schemeClr>
                </a:solidFill>
                <a:latin typeface="+mn-lt"/>
                <a:ea typeface="+mn-ea"/>
                <a:cs typeface="+mn-cs"/>
              </a:rPr>
              <a:t>‹#›</a:t>
            </a:fld>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58860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93F11-29F5-9C4D-92B4-764C32E4C626}" type="datetime1">
              <a:rPr lang="en-US" smtClean="0"/>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5FAC3-38E9-D849-8DC1-E027FD74E998}" type="slidenum">
              <a:rPr lang="en-US" smtClean="0"/>
              <a:t>‹#›</a:t>
            </a:fld>
            <a:endParaRPr lang="en-US"/>
          </a:p>
        </p:txBody>
      </p:sp>
      <p:sp>
        <p:nvSpPr>
          <p:cNvPr id="5" name="TextBox 4"/>
          <p:cNvSpPr txBox="1"/>
          <p:nvPr userDrawn="1"/>
        </p:nvSpPr>
        <p:spPr>
          <a:xfrm>
            <a:off x="7514444" y="6403757"/>
            <a:ext cx="1172356" cy="276999"/>
          </a:xfrm>
          <a:prstGeom prst="rect">
            <a:avLst/>
          </a:prstGeom>
          <a:noFill/>
        </p:spPr>
        <p:txBody>
          <a:bodyPr wrap="square" rtlCol="0">
            <a:spAutoFit/>
          </a:bodyPr>
          <a:lstStyle/>
          <a:p>
            <a:pPr algn="r"/>
            <a:fld id="{FF56562E-8865-0A42-9D13-6B40B6C9CC0B}" type="slidenum">
              <a:rPr lang="en-US" sz="1200" kern="1200" smtClean="0">
                <a:solidFill>
                  <a:schemeClr val="tx1">
                    <a:tint val="75000"/>
                  </a:schemeClr>
                </a:solidFill>
                <a:latin typeface="+mn-lt"/>
                <a:ea typeface="+mn-ea"/>
                <a:cs typeface="+mn-cs"/>
              </a:rPr>
              <a:t>‹#›</a:t>
            </a:fld>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92186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1F6EF7-A92C-5744-9F92-7550422F1F01}" type="datetime1">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5FAC3-38E9-D849-8DC1-E027FD74E998}" type="slidenum">
              <a:rPr lang="en-US" smtClean="0"/>
              <a:t>‹#›</a:t>
            </a:fld>
            <a:endParaRPr lang="en-US"/>
          </a:p>
        </p:txBody>
      </p:sp>
      <p:sp>
        <p:nvSpPr>
          <p:cNvPr id="8" name="TextBox 7"/>
          <p:cNvSpPr txBox="1"/>
          <p:nvPr userDrawn="1"/>
        </p:nvSpPr>
        <p:spPr>
          <a:xfrm>
            <a:off x="7514444" y="6403757"/>
            <a:ext cx="1172356" cy="276999"/>
          </a:xfrm>
          <a:prstGeom prst="rect">
            <a:avLst/>
          </a:prstGeom>
          <a:noFill/>
        </p:spPr>
        <p:txBody>
          <a:bodyPr wrap="square" rtlCol="0">
            <a:spAutoFit/>
          </a:bodyPr>
          <a:lstStyle/>
          <a:p>
            <a:pPr algn="r"/>
            <a:fld id="{FF56562E-8865-0A42-9D13-6B40B6C9CC0B}" type="slidenum">
              <a:rPr lang="en-US" sz="1200" kern="1200" smtClean="0">
                <a:solidFill>
                  <a:schemeClr val="tx1">
                    <a:tint val="75000"/>
                  </a:schemeClr>
                </a:solidFill>
                <a:latin typeface="+mn-lt"/>
                <a:ea typeface="+mn-ea"/>
                <a:cs typeface="+mn-cs"/>
              </a:rPr>
              <a:t>‹#›</a:t>
            </a:fld>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05338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D4F2B-6826-244B-925B-B2C5F5FCD641}" type="datetime1">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5FAC3-38E9-D849-8DC1-E027FD74E998}" type="slidenum">
              <a:rPr lang="en-US" smtClean="0"/>
              <a:t>‹#›</a:t>
            </a:fld>
            <a:endParaRPr lang="en-US"/>
          </a:p>
        </p:txBody>
      </p:sp>
      <p:sp>
        <p:nvSpPr>
          <p:cNvPr id="8" name="TextBox 7"/>
          <p:cNvSpPr txBox="1"/>
          <p:nvPr userDrawn="1"/>
        </p:nvSpPr>
        <p:spPr>
          <a:xfrm>
            <a:off x="7514444" y="6403757"/>
            <a:ext cx="1172356" cy="276999"/>
          </a:xfrm>
          <a:prstGeom prst="rect">
            <a:avLst/>
          </a:prstGeom>
          <a:noFill/>
        </p:spPr>
        <p:txBody>
          <a:bodyPr wrap="square" rtlCol="0">
            <a:spAutoFit/>
          </a:bodyPr>
          <a:lstStyle/>
          <a:p>
            <a:pPr algn="r"/>
            <a:fld id="{FF56562E-8865-0A42-9D13-6B40B6C9CC0B}" type="slidenum">
              <a:rPr lang="en-US" sz="1200" kern="1200" smtClean="0">
                <a:solidFill>
                  <a:schemeClr val="tx1">
                    <a:tint val="75000"/>
                  </a:schemeClr>
                </a:solidFill>
                <a:latin typeface="+mn-lt"/>
                <a:ea typeface="+mn-ea"/>
                <a:cs typeface="+mn-cs"/>
              </a:rPr>
              <a:t>‹#›</a:t>
            </a:fld>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19046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031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3664E-1A0F-C841-B74A-CF821B03B428}" type="datetime1">
              <a:rPr lang="en-US" smtClean="0"/>
              <a:t>9/5/2013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5FAC3-38E9-D849-8DC1-E027FD74E998}" type="slidenum">
              <a:rPr lang="en-US" smtClean="0"/>
              <a:t>‹#›</a:t>
            </a:fld>
            <a:endParaRPr lang="en-US" dirty="0"/>
          </a:p>
        </p:txBody>
      </p:sp>
    </p:spTree>
    <p:extLst>
      <p:ext uri="{BB962C8B-B14F-4D97-AF65-F5344CB8AC3E}">
        <p14:creationId xmlns:p14="http://schemas.microsoft.com/office/powerpoint/2010/main" val="1468057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eeexplore.ieee.org/xpls/abs_all.jsp?arnumber=1019408" TargetMode="External"/><Relationship Id="rId2" Type="http://schemas.openxmlformats.org/officeDocument/2006/relationships/hyperlink" Target="http://ieeexplore.ieee.org/stamp/stamp.jsp?arnumber=06569906" TargetMode="External"/><Relationship Id="rId1" Type="http://schemas.openxmlformats.org/officeDocument/2006/relationships/slideLayout" Target="../slideLayouts/slideLayout2.xml"/><Relationship Id="rId5" Type="http://schemas.openxmlformats.org/officeDocument/2006/relationships/hyperlink" Target="http://dl.acm.org/citation.cfm?id=1233309" TargetMode="External"/><Relationship Id="rId4" Type="http://schemas.openxmlformats.org/officeDocument/2006/relationships/hyperlink" Target="http://dl.acm.org/citation.cfm?doid=378580.37861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eeexplore.ieee.org/xpls/abs_all.jsp?arnumber=1410061&amp;tag=1" TargetMode="External"/><Relationship Id="rId2" Type="http://schemas.openxmlformats.org/officeDocument/2006/relationships/hyperlink" Target="http://ieeexplore.ieee.org/xpl/articleDetails.jsp?arnumber=5936698" TargetMode="External"/><Relationship Id="rId1" Type="http://schemas.openxmlformats.org/officeDocument/2006/relationships/slideLayout" Target="../slideLayouts/slideLayout2.xml"/><Relationship Id="rId4" Type="http://schemas.openxmlformats.org/officeDocument/2006/relationships/hyperlink" Target="http://dl.acm.org/citation.cfm?id=173524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l.acm.org/citation.cfm?id=1298311" TargetMode="External"/><Relationship Id="rId2" Type="http://schemas.openxmlformats.org/officeDocument/2006/relationships/hyperlink" Target="http://dl.acm.org/citation.cfm?id=2181185" TargetMode="External"/><Relationship Id="rId1" Type="http://schemas.openxmlformats.org/officeDocument/2006/relationships/slideLayout" Target="../slideLayouts/slideLayout2.xml"/><Relationship Id="rId5" Type="http://schemas.openxmlformats.org/officeDocument/2006/relationships/hyperlink" Target="http://epubs.siam.org/doi/abs/10.1137/S003614450342480" TargetMode="External"/><Relationship Id="rId4" Type="http://schemas.openxmlformats.org/officeDocument/2006/relationships/hyperlink" Target="http://ebiquity.umbc.edu/_file_directory_/papers/407.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ecs.harvard.edu/~mdw/papers/volcano-ieeeic06.pdf" TargetMode="External"/><Relationship Id="rId2" Type="http://schemas.openxmlformats.org/officeDocument/2006/relationships/hyperlink" Target="http://rsta.royalsocietypublishing.org/content/370/1958/136.full.pdf+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l.acm.org/citation.cfm?id=958494" TargetMode="External"/><Relationship Id="rId2" Type="http://schemas.openxmlformats.org/officeDocument/2006/relationships/hyperlink" Target="http://dl.acm.org/citation.cfm?id=115054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900" dirty="0" smtClean="0"/>
              <a:t>Seminar Course</a:t>
            </a:r>
            <a:br>
              <a:rPr lang="en-US" sz="4900" dirty="0" smtClean="0"/>
            </a:br>
            <a:r>
              <a:rPr lang="en-US" sz="2800" dirty="0"/>
              <a:t>Distributed Computing and Systems, Cluster </a:t>
            </a:r>
            <a:r>
              <a:rPr lang="en-US" sz="2800" dirty="0" smtClean="0"/>
              <a:t>2</a:t>
            </a:r>
            <a:endParaRPr lang="en-US" dirty="0"/>
          </a:p>
        </p:txBody>
      </p:sp>
      <p:sp>
        <p:nvSpPr>
          <p:cNvPr id="3" name="Subtitle 2"/>
          <p:cNvSpPr>
            <a:spLocks noGrp="1"/>
          </p:cNvSpPr>
          <p:nvPr>
            <p:ph type="subTitle" idx="1"/>
          </p:nvPr>
        </p:nvSpPr>
        <p:spPr/>
        <p:txBody>
          <a:bodyPr/>
          <a:lstStyle/>
          <a:p>
            <a:r>
              <a:rPr lang="en-US" dirty="0" smtClean="0">
                <a:solidFill>
                  <a:schemeClr val="tx1"/>
                </a:solidFill>
              </a:rPr>
              <a:t>Philippas Tsigas </a:t>
            </a:r>
            <a:r>
              <a:rPr lang="en-US" dirty="0" smtClean="0"/>
              <a:t>and Olaf </a:t>
            </a:r>
            <a:r>
              <a:rPr lang="en-US" dirty="0" smtClean="0"/>
              <a:t>Landsiedel</a:t>
            </a:r>
            <a:endParaRPr lang="en-US" dirty="0"/>
          </a:p>
        </p:txBody>
      </p:sp>
    </p:spTree>
    <p:extLst>
      <p:ext uri="{BB962C8B-B14F-4D97-AF65-F5344CB8AC3E}">
        <p14:creationId xmlns:p14="http://schemas.microsoft.com/office/powerpoint/2010/main" val="1693389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Topic 4</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Main Article:</a:t>
            </a:r>
          </a:p>
          <a:p>
            <a:pPr lvl="1"/>
            <a:r>
              <a:rPr lang="en-US" dirty="0"/>
              <a:t>"On Truth Discovery in Social Sensing: A Maximum Likelihood Estimation </a:t>
            </a:r>
            <a:r>
              <a:rPr lang="en-US" dirty="0" smtClean="0"/>
              <a:t>Approach” </a:t>
            </a:r>
            <a:r>
              <a:rPr lang="en-US" dirty="0"/>
              <a:t/>
            </a:r>
            <a:br>
              <a:rPr lang="en-US" dirty="0"/>
            </a:br>
            <a:r>
              <a:rPr lang="en-US" dirty="0" smtClean="0"/>
              <a:t>Dong </a:t>
            </a:r>
            <a:r>
              <a:rPr lang="en-US" dirty="0"/>
              <a:t>Wang, </a:t>
            </a:r>
            <a:r>
              <a:rPr lang="en-US" dirty="0" err="1"/>
              <a:t>Hieu</a:t>
            </a:r>
            <a:r>
              <a:rPr lang="en-US" dirty="0"/>
              <a:t> Le, Lance Kaplan, </a:t>
            </a:r>
            <a:r>
              <a:rPr lang="en-US" dirty="0" err="1"/>
              <a:t>Tarek</a:t>
            </a:r>
            <a:r>
              <a:rPr lang="en-US" dirty="0"/>
              <a:t> </a:t>
            </a:r>
            <a:r>
              <a:rPr lang="en-US" dirty="0" err="1"/>
              <a:t>Abdelzaher</a:t>
            </a:r>
            <a:r>
              <a:rPr lang="en-US" dirty="0"/>
              <a:t>, </a:t>
            </a:r>
            <a:r>
              <a:rPr lang="en-US" dirty="0" smtClean="0"/>
              <a:t/>
            </a:r>
            <a:br>
              <a:rPr lang="en-US" dirty="0" smtClean="0"/>
            </a:br>
            <a:r>
              <a:rPr lang="en-US" dirty="0" smtClean="0"/>
              <a:t>In </a:t>
            </a:r>
            <a:r>
              <a:rPr lang="en-US" dirty="0"/>
              <a:t>Proc. 11th ACM/IEEE Conference on Information Processing in Sensor Networks (IPSN), April 2012</a:t>
            </a:r>
            <a:r>
              <a:rPr lang="en-US" dirty="0" smtClean="0"/>
              <a:t>.</a:t>
            </a:r>
            <a:r>
              <a:rPr lang="en-US" dirty="0"/>
              <a:t/>
            </a:r>
            <a:br>
              <a:rPr lang="en-US" dirty="0"/>
            </a:br>
            <a:r>
              <a:rPr lang="en-US" dirty="0"/>
              <a:t>(https://www.ideals.illinois.edu/bitstream/handle/2142/25815/Factfinders.pdf?sequence=</a:t>
            </a:r>
            <a:r>
              <a:rPr lang="en-US" dirty="0" smtClean="0"/>
              <a:t>2)</a:t>
            </a:r>
          </a:p>
          <a:p>
            <a:r>
              <a:rPr lang="en-US" dirty="0" smtClean="0"/>
              <a:t>Supporting Article I:</a:t>
            </a:r>
          </a:p>
          <a:p>
            <a:pPr lvl="1"/>
            <a:r>
              <a:rPr lang="en-US" dirty="0" smtClean="0"/>
              <a:t>“</a:t>
            </a:r>
            <a:r>
              <a:rPr lang="en-US" dirty="0" err="1"/>
              <a:t>Mobiscopes</a:t>
            </a:r>
            <a:r>
              <a:rPr lang="en-US" dirty="0"/>
              <a:t> for human </a:t>
            </a:r>
            <a:r>
              <a:rPr lang="en-US" dirty="0" smtClean="0"/>
              <a:t>spaces”</a:t>
            </a:r>
            <a:br>
              <a:rPr lang="en-US" dirty="0" smtClean="0"/>
            </a:br>
            <a:r>
              <a:rPr lang="en-US" dirty="0" smtClean="0"/>
              <a:t>T</a:t>
            </a:r>
            <a:r>
              <a:rPr lang="en-US" dirty="0"/>
              <a:t>. </a:t>
            </a:r>
            <a:r>
              <a:rPr lang="en-US" dirty="0" err="1"/>
              <a:t>Abdelzaher</a:t>
            </a:r>
            <a:r>
              <a:rPr lang="en-US" dirty="0"/>
              <a:t> et al</a:t>
            </a:r>
            <a:r>
              <a:rPr lang="en-US" dirty="0" smtClean="0"/>
              <a:t>..</a:t>
            </a:r>
            <a:br>
              <a:rPr lang="en-US" dirty="0" smtClean="0"/>
            </a:br>
            <a:r>
              <a:rPr lang="en-US" dirty="0" smtClean="0"/>
              <a:t>IEEE Pervasive </a:t>
            </a:r>
            <a:r>
              <a:rPr lang="en-US" dirty="0"/>
              <a:t>Computing, 6(2):20–29, 2007</a:t>
            </a:r>
            <a:br>
              <a:rPr lang="en-US" dirty="0"/>
            </a:br>
            <a:r>
              <a:rPr lang="en-US" dirty="0"/>
              <a:t>(http://research.microsoft.com/pubs/77862/kansal_pervasive2007.</a:t>
            </a:r>
            <a:r>
              <a:rPr lang="en-US" dirty="0" smtClean="0"/>
              <a:t>pdf)</a:t>
            </a:r>
          </a:p>
          <a:p>
            <a:r>
              <a:rPr lang="en-US" dirty="0"/>
              <a:t>Supporting Article </a:t>
            </a:r>
            <a:r>
              <a:rPr lang="en-US" dirty="0" smtClean="0"/>
              <a:t>II:</a:t>
            </a:r>
          </a:p>
          <a:p>
            <a:pPr lvl="1"/>
            <a:r>
              <a:rPr lang="en-US" dirty="0" smtClean="0"/>
              <a:t>“</a:t>
            </a:r>
            <a:r>
              <a:rPr lang="en-US" dirty="0" err="1" smtClean="0"/>
              <a:t>CarTel</a:t>
            </a:r>
            <a:r>
              <a:rPr lang="en-US" dirty="0"/>
              <a:t>: a distributed mobile sensor computing </a:t>
            </a:r>
            <a:r>
              <a:rPr lang="en-US" dirty="0" smtClean="0"/>
              <a:t>system”</a:t>
            </a:r>
            <a:br>
              <a:rPr lang="en-US" dirty="0" smtClean="0"/>
            </a:br>
            <a:r>
              <a:rPr lang="en-US" dirty="0" smtClean="0"/>
              <a:t>B</a:t>
            </a:r>
            <a:r>
              <a:rPr lang="en-US" dirty="0"/>
              <a:t>. Hull et al</a:t>
            </a:r>
            <a:r>
              <a:rPr lang="en-US" dirty="0" smtClean="0"/>
              <a:t>.. </a:t>
            </a:r>
            <a:br>
              <a:rPr lang="en-US" dirty="0" smtClean="0"/>
            </a:br>
            <a:r>
              <a:rPr lang="en-US" dirty="0" smtClean="0"/>
              <a:t>In </a:t>
            </a:r>
            <a:r>
              <a:rPr lang="en-US" dirty="0"/>
              <a:t>SenSys’</a:t>
            </a:r>
            <a:r>
              <a:rPr lang="en-US" dirty="0" smtClean="0"/>
              <a:t>06, </a:t>
            </a:r>
            <a:r>
              <a:rPr lang="en-US" dirty="0"/>
              <a:t>2006.</a:t>
            </a:r>
            <a:r>
              <a:rPr lang="en-US" dirty="0" smtClean="0"/>
              <a:t>	</a:t>
            </a:r>
            <a:r>
              <a:rPr lang="en-US" dirty="0"/>
              <a:t/>
            </a:r>
            <a:br>
              <a:rPr lang="en-US" dirty="0"/>
            </a:br>
            <a:r>
              <a:rPr lang="en-US" dirty="0"/>
              <a:t>(http://db.csail.mit.edu/pubs/fp02-</a:t>
            </a:r>
            <a:r>
              <a:rPr lang="en-US" dirty="0" smtClean="0"/>
              <a:t>hull.pdf)	</a:t>
            </a:r>
          </a:p>
          <a:p>
            <a:r>
              <a:rPr lang="en-US" dirty="0"/>
              <a:t>Supporting Article </a:t>
            </a:r>
            <a:r>
              <a:rPr lang="en-US" dirty="0" smtClean="0"/>
              <a:t>III:</a:t>
            </a:r>
          </a:p>
          <a:p>
            <a:pPr lvl="1"/>
            <a:r>
              <a:rPr lang="en-US" dirty="0" smtClean="0"/>
              <a:t>“</a:t>
            </a:r>
            <a:r>
              <a:rPr lang="en-US" dirty="0"/>
              <a:t>Crowdsourcing urban air temperatures from smartphone battery </a:t>
            </a:r>
            <a:r>
              <a:rPr lang="en-US" dirty="0" smtClean="0"/>
              <a:t>temperatures”</a:t>
            </a:r>
            <a:br>
              <a:rPr lang="en-US" dirty="0" smtClean="0"/>
            </a:br>
            <a:r>
              <a:rPr lang="en-US" dirty="0" err="1" smtClean="0"/>
              <a:t>Overeem</a:t>
            </a:r>
            <a:r>
              <a:rPr lang="en-US" dirty="0"/>
              <a:t>, A., J. C. R. Robinson, H. </a:t>
            </a:r>
            <a:r>
              <a:rPr lang="en-US" dirty="0" err="1"/>
              <a:t>Leijnse</a:t>
            </a:r>
            <a:r>
              <a:rPr lang="en-US" dirty="0"/>
              <a:t>, G. J. </a:t>
            </a:r>
            <a:r>
              <a:rPr lang="en-US" dirty="0" err="1"/>
              <a:t>Steeneveld</a:t>
            </a:r>
            <a:r>
              <a:rPr lang="en-US" dirty="0"/>
              <a:t>, B. K. P. Horn, and R. </a:t>
            </a:r>
            <a:r>
              <a:rPr lang="en-US" dirty="0" err="1"/>
              <a:t>Uijlenhoet</a:t>
            </a:r>
            <a:r>
              <a:rPr lang="en-US" dirty="0"/>
              <a:t> </a:t>
            </a:r>
            <a:r>
              <a:rPr lang="en-US" dirty="0" smtClean="0"/>
              <a:t/>
            </a:r>
            <a:br>
              <a:rPr lang="en-US" dirty="0" smtClean="0"/>
            </a:br>
            <a:r>
              <a:rPr lang="en-US" dirty="0" err="1" smtClean="0"/>
              <a:t>Geophys</a:t>
            </a:r>
            <a:r>
              <a:rPr lang="en-US" dirty="0"/>
              <a:t>. Res. </a:t>
            </a:r>
            <a:r>
              <a:rPr lang="en-US" dirty="0" err="1"/>
              <a:t>Lett</a:t>
            </a:r>
            <a:r>
              <a:rPr lang="en-US" dirty="0"/>
              <a:t>., </a:t>
            </a:r>
            <a:r>
              <a:rPr lang="en-US" dirty="0" smtClean="0"/>
              <a:t>40, 2013</a:t>
            </a:r>
            <a:br>
              <a:rPr lang="en-US" dirty="0" smtClean="0"/>
            </a:br>
            <a:r>
              <a:rPr lang="en-US" dirty="0" smtClean="0"/>
              <a:t>(http</a:t>
            </a:r>
            <a:r>
              <a:rPr lang="en-US" dirty="0"/>
              <a:t>://</a:t>
            </a:r>
            <a:r>
              <a:rPr lang="en-US" dirty="0" err="1"/>
              <a:t>onlinelibrary.wiley.com</a:t>
            </a:r>
            <a:r>
              <a:rPr lang="en-US" dirty="0"/>
              <a:t>/</a:t>
            </a:r>
            <a:r>
              <a:rPr lang="en-US" dirty="0" err="1"/>
              <a:t>doi</a:t>
            </a:r>
            <a:r>
              <a:rPr lang="en-US" dirty="0"/>
              <a:t>/10.1002/grl.50786/</a:t>
            </a:r>
            <a:r>
              <a:rPr lang="en-US" dirty="0" err="1" smtClean="0"/>
              <a:t>pdf</a:t>
            </a:r>
            <a:r>
              <a:rPr lang="en-US" dirty="0" smtClean="0"/>
              <a:t>)</a:t>
            </a:r>
            <a:endParaRPr lang="en-US" dirty="0"/>
          </a:p>
        </p:txBody>
      </p:sp>
      <p:sp>
        <p:nvSpPr>
          <p:cNvPr id="4" name="Slide Number Placeholder 3"/>
          <p:cNvSpPr>
            <a:spLocks noGrp="1"/>
          </p:cNvSpPr>
          <p:nvPr>
            <p:ph type="sldNum" sz="quarter" idx="12"/>
          </p:nvPr>
        </p:nvSpPr>
        <p:spPr/>
        <p:txBody>
          <a:bodyPr/>
          <a:lstStyle/>
          <a:p>
            <a:fld id="{52D5FAC3-38E9-D849-8DC1-E027FD74E998}" type="slidenum">
              <a:rPr lang="en-US" smtClean="0"/>
              <a:t>10</a:t>
            </a:fld>
            <a:endParaRPr lang="en-US"/>
          </a:p>
        </p:txBody>
      </p:sp>
    </p:spTree>
    <p:extLst>
      <p:ext uri="{BB962C8B-B14F-4D97-AF65-F5344CB8AC3E}">
        <p14:creationId xmlns:p14="http://schemas.microsoft.com/office/powerpoint/2010/main" val="419815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Topic </a:t>
            </a:r>
            <a:r>
              <a:rPr lang="en-US" sz="3200" dirty="0"/>
              <a:t>5</a:t>
            </a:r>
            <a:r>
              <a:rPr lang="en-US" sz="3200" dirty="0" smtClean="0"/>
              <a:t/>
            </a:r>
            <a:br>
              <a:rPr lang="en-US" sz="3200" dirty="0" smtClean="0"/>
            </a:br>
            <a:r>
              <a:rPr lang="en-US" sz="3200" dirty="0" smtClean="0"/>
              <a:t>Parallel Programming Methodologies in Distributed Systems</a:t>
            </a:r>
            <a:endParaRPr lang="en-US" sz="3200" dirty="0"/>
          </a:p>
        </p:txBody>
      </p:sp>
      <p:sp>
        <p:nvSpPr>
          <p:cNvPr id="3" name="Content Placeholder 2"/>
          <p:cNvSpPr>
            <a:spLocks noGrp="1"/>
          </p:cNvSpPr>
          <p:nvPr>
            <p:ph idx="1"/>
          </p:nvPr>
        </p:nvSpPr>
        <p:spPr>
          <a:xfrm>
            <a:off x="105941" y="1600200"/>
            <a:ext cx="5442155" cy="4525963"/>
          </a:xfrm>
        </p:spPr>
        <p:txBody>
          <a:bodyPr>
            <a:normAutofit/>
          </a:bodyPr>
          <a:lstStyle/>
          <a:p>
            <a:r>
              <a:rPr lang="en-US" dirty="0" smtClean="0"/>
              <a:t>Distributed </a:t>
            </a:r>
            <a:r>
              <a:rPr lang="en-US" dirty="0"/>
              <a:t>Applications Demand High Level Data </a:t>
            </a:r>
            <a:r>
              <a:rPr lang="en-US" dirty="0" smtClean="0"/>
              <a:t>Sharing</a:t>
            </a:r>
          </a:p>
          <a:p>
            <a:pPr lvl="1"/>
            <a:r>
              <a:rPr lang="en-US" dirty="0"/>
              <a:t>synchronization (shared state concurrency) is </a:t>
            </a:r>
            <a:r>
              <a:rPr lang="en-US" dirty="0" smtClean="0"/>
              <a:t>hopelessly </a:t>
            </a:r>
            <a:r>
              <a:rPr lang="en-US" dirty="0"/>
              <a:t>intractable </a:t>
            </a:r>
            <a:r>
              <a:rPr lang="en-US" dirty="0" smtClean="0"/>
              <a:t>here.</a:t>
            </a:r>
            <a:endParaRPr lang="en-US" dirty="0"/>
          </a:p>
          <a:p>
            <a:pPr marL="457200" lvl="1" indent="0">
              <a:buNone/>
            </a:pPr>
            <a:r>
              <a:rPr lang="en-US" dirty="0" smtClean="0"/>
              <a:t>Solutions</a:t>
            </a:r>
            <a:r>
              <a:rPr lang="en-US" dirty="0"/>
              <a:t>?</a:t>
            </a:r>
          </a:p>
          <a:p>
            <a:pPr lvl="1"/>
            <a:r>
              <a:rPr lang="en-US" dirty="0" smtClean="0"/>
              <a:t>Scalable</a:t>
            </a:r>
          </a:p>
          <a:p>
            <a:pPr lvl="1"/>
            <a:r>
              <a:rPr lang="en-US" dirty="0" smtClean="0"/>
              <a:t>Usable</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52D5FAC3-38E9-D849-8DC1-E027FD74E998}" type="slidenum">
              <a:rPr lang="en-US" smtClean="0"/>
              <a:t>11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323" y="1497106"/>
            <a:ext cx="3879677" cy="418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79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Topic </a:t>
            </a:r>
            <a:r>
              <a:rPr lang="en-US" dirty="0" smtClean="0"/>
              <a:t>5</a:t>
            </a:r>
            <a:endParaRPr lang="en-US" dirty="0"/>
          </a:p>
        </p:txBody>
      </p:sp>
      <p:sp>
        <p:nvSpPr>
          <p:cNvPr id="3" name="Content Placeholder 2"/>
          <p:cNvSpPr>
            <a:spLocks noGrp="1"/>
          </p:cNvSpPr>
          <p:nvPr>
            <p:ph idx="1"/>
          </p:nvPr>
        </p:nvSpPr>
        <p:spPr/>
        <p:txBody>
          <a:bodyPr>
            <a:normAutofit fontScale="47500" lnSpcReduction="20000"/>
          </a:bodyPr>
          <a:lstStyle/>
          <a:p>
            <a:r>
              <a:rPr lang="en-US" dirty="0"/>
              <a:t>Main </a:t>
            </a:r>
            <a:r>
              <a:rPr lang="en-US" dirty="0" smtClean="0"/>
              <a:t>Article:</a:t>
            </a:r>
            <a:endParaRPr lang="en-US" dirty="0"/>
          </a:p>
          <a:p>
            <a:pPr lvl="1"/>
            <a:r>
              <a:rPr lang="en-US" dirty="0"/>
              <a:t>Cederman, Daniel, et al</a:t>
            </a:r>
            <a:r>
              <a:rPr lang="en-US" dirty="0" smtClean="0"/>
              <a:t>. "</a:t>
            </a:r>
            <a:r>
              <a:rPr lang="en-US" dirty="0"/>
              <a:t>A Study of the Behavior of Synchronization Methods in Commonly Used Languages and </a:t>
            </a:r>
            <a:r>
              <a:rPr lang="en-US" dirty="0" smtClean="0"/>
              <a:t>Systems”. </a:t>
            </a:r>
            <a:r>
              <a:rPr lang="en-US" dirty="0"/>
              <a:t>In the Proceedings of the 27th International Parallel and Distributed Symposium (IPDPS 2013), pages  , IEEE Press </a:t>
            </a:r>
            <a:r>
              <a:rPr lang="en-US" dirty="0" smtClean="0"/>
              <a:t>2013.</a:t>
            </a:r>
            <a:r>
              <a:rPr lang="en-US" dirty="0"/>
              <a:t> </a:t>
            </a:r>
            <a:r>
              <a:rPr lang="en-US" dirty="0" smtClean="0"/>
              <a:t>(</a:t>
            </a:r>
            <a:r>
              <a:rPr lang="en-US" dirty="0">
                <a:hlinkClick r:id="rId2"/>
              </a:rPr>
              <a:t>http://</a:t>
            </a:r>
            <a:r>
              <a:rPr lang="en-US" dirty="0" smtClean="0">
                <a:hlinkClick r:id="rId2"/>
              </a:rPr>
              <a:t>ieeexplore.ieee.org/stamp/stamp.jsp?arnumber=06569906</a:t>
            </a:r>
            <a:r>
              <a:rPr lang="en-US" dirty="0"/>
              <a:t>; access from within Chalmers)</a:t>
            </a:r>
          </a:p>
          <a:p>
            <a:pPr lvl="1"/>
            <a:endParaRPr lang="en-US" dirty="0" smtClean="0"/>
          </a:p>
          <a:p>
            <a:r>
              <a:rPr lang="en-US" dirty="0" smtClean="0"/>
              <a:t>Supporting Articles:</a:t>
            </a:r>
          </a:p>
          <a:p>
            <a:pPr lvl="1"/>
            <a:r>
              <a:rPr lang="en-US" dirty="0"/>
              <a:t>M. Michael and M. Scott, “Simple, fast, and practical </a:t>
            </a:r>
            <a:r>
              <a:rPr lang="en-US" dirty="0" err="1"/>
              <a:t>nonblocking</a:t>
            </a:r>
            <a:r>
              <a:rPr lang="en-US" dirty="0"/>
              <a:t> and blocking concurrent queue algorithms,” in Proceedings of the ﬁfteenth annual ACM symposium on Principles of distributed computing. ACM, 1996, pp. </a:t>
            </a:r>
            <a:r>
              <a:rPr lang="en-US" dirty="0" smtClean="0"/>
              <a:t>267–275. (</a:t>
            </a:r>
            <a:r>
              <a:rPr lang="en-US" dirty="0" smtClean="0">
                <a:hlinkClick r:id="rId3"/>
              </a:rPr>
              <a:t>http://ieeexplore.ieee.org/xpls/abs_all.jsp?arnumber=1019408</a:t>
            </a:r>
            <a:r>
              <a:rPr lang="en-US" dirty="0" smtClean="0"/>
              <a:t>; access from within Chalmers)</a:t>
            </a:r>
          </a:p>
          <a:p>
            <a:pPr lvl="1"/>
            <a:endParaRPr lang="en-US" dirty="0" smtClean="0"/>
          </a:p>
          <a:p>
            <a:pPr lvl="1"/>
            <a:r>
              <a:rPr lang="en-US" dirty="0" smtClean="0"/>
              <a:t>Tsigas, </a:t>
            </a:r>
            <a:r>
              <a:rPr lang="en-US" dirty="0" err="1" smtClean="0"/>
              <a:t>Ph</a:t>
            </a:r>
            <a:r>
              <a:rPr lang="en-US" dirty="0" smtClean="0"/>
              <a:t>, et al. “A </a:t>
            </a:r>
            <a:r>
              <a:rPr lang="en-US" dirty="0"/>
              <a:t>simple, fast and scalable non-blocking concurrent FIFO queue for shared memory multiprocessor systems” in </a:t>
            </a:r>
            <a:r>
              <a:rPr lang="en-US" dirty="0" smtClean="0"/>
              <a:t>Proceedings </a:t>
            </a:r>
            <a:r>
              <a:rPr lang="en-US" dirty="0"/>
              <a:t>of the thirteenth annual ACM symposium on Parallel algorithms and </a:t>
            </a:r>
            <a:r>
              <a:rPr lang="en-US" dirty="0" smtClean="0"/>
              <a:t>architectures, Pages 134-143, 2001.  (</a:t>
            </a:r>
            <a:r>
              <a:rPr lang="en-US" dirty="0">
                <a:hlinkClick r:id="rId4"/>
              </a:rPr>
              <a:t>http://</a:t>
            </a:r>
            <a:r>
              <a:rPr lang="en-US" dirty="0" smtClean="0">
                <a:hlinkClick r:id="rId4"/>
              </a:rPr>
              <a:t>dl.acm.org/citation.cfm?doid=378580.378611</a:t>
            </a:r>
            <a:r>
              <a:rPr lang="en-US" dirty="0"/>
              <a:t>; access from within Chalmers)</a:t>
            </a:r>
            <a:endParaRPr lang="en-US" dirty="0" smtClean="0"/>
          </a:p>
          <a:p>
            <a:pPr marL="0" indent="0">
              <a:buNone/>
            </a:pPr>
            <a:endParaRPr lang="en-US" dirty="0" smtClean="0"/>
          </a:p>
          <a:p>
            <a:r>
              <a:rPr lang="en-US" dirty="0"/>
              <a:t>Background </a:t>
            </a:r>
            <a:r>
              <a:rPr lang="en-US" dirty="0" smtClean="0"/>
              <a:t>Article:</a:t>
            </a:r>
          </a:p>
          <a:p>
            <a:pPr lvl="1"/>
            <a:r>
              <a:rPr lang="en-US" dirty="0"/>
              <a:t>K. Fraser and T. L. Harris, “Concurrent programming </a:t>
            </a:r>
            <a:r>
              <a:rPr lang="en-US" dirty="0" smtClean="0"/>
              <a:t>without locks</a:t>
            </a:r>
            <a:r>
              <a:rPr lang="en-US" dirty="0"/>
              <a:t>,” ACM Transactions on Computer Systems (</a:t>
            </a:r>
            <a:r>
              <a:rPr lang="en-US" dirty="0" smtClean="0"/>
              <a:t>TOCS), vol</a:t>
            </a:r>
            <a:r>
              <a:rPr lang="en-US" dirty="0"/>
              <a:t>. 25, no. 2, </a:t>
            </a:r>
            <a:r>
              <a:rPr lang="en-US" dirty="0" smtClean="0"/>
              <a:t>2007</a:t>
            </a:r>
            <a:r>
              <a:rPr lang="en-US" dirty="0"/>
              <a:t>. (</a:t>
            </a:r>
            <a:r>
              <a:rPr lang="en-US" dirty="0">
                <a:hlinkClick r:id="rId5"/>
              </a:rPr>
              <a:t>http://</a:t>
            </a:r>
            <a:r>
              <a:rPr lang="en-US" dirty="0" smtClean="0">
                <a:hlinkClick r:id="rId5"/>
              </a:rPr>
              <a:t>dl.acm.org/citation.cfm?id=1233309</a:t>
            </a:r>
            <a:r>
              <a:rPr lang="en-US" dirty="0"/>
              <a:t>, access from within Chalmers)</a:t>
            </a:r>
          </a:p>
          <a:p>
            <a:pPr lvl="1"/>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fld id="{52D5FAC3-38E9-D849-8DC1-E027FD74E998}" type="slidenum">
              <a:rPr lang="en-US" smtClean="0"/>
              <a:t>12</a:t>
            </a:fld>
            <a:endParaRPr lang="en-US"/>
          </a:p>
        </p:txBody>
      </p:sp>
    </p:spTree>
    <p:extLst>
      <p:ext uri="{BB962C8B-B14F-4D97-AF65-F5344CB8AC3E}">
        <p14:creationId xmlns:p14="http://schemas.microsoft.com/office/powerpoint/2010/main" val="2241865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Topic </a:t>
            </a:r>
            <a:r>
              <a:rPr lang="en-US" dirty="0"/>
              <a:t>6</a:t>
            </a:r>
            <a:r>
              <a:rPr lang="en-US" dirty="0" smtClean="0"/>
              <a:t/>
            </a:r>
            <a:br>
              <a:rPr lang="en-US" dirty="0" smtClean="0"/>
            </a:br>
            <a:r>
              <a:rPr lang="en-US" dirty="0" smtClean="0"/>
              <a:t>Energy </a:t>
            </a:r>
            <a:r>
              <a:rPr lang="en-US" dirty="0" smtClean="0"/>
              <a:t>Efficient Data Sharing </a:t>
            </a:r>
            <a:br>
              <a:rPr lang="en-US" dirty="0" smtClean="0"/>
            </a:br>
            <a:endParaRPr lang="en-US" dirty="0"/>
          </a:p>
        </p:txBody>
      </p:sp>
      <p:sp>
        <p:nvSpPr>
          <p:cNvPr id="3" name="Content Placeholder 2"/>
          <p:cNvSpPr>
            <a:spLocks noGrp="1"/>
          </p:cNvSpPr>
          <p:nvPr>
            <p:ph idx="1"/>
          </p:nvPr>
        </p:nvSpPr>
        <p:spPr>
          <a:xfrm>
            <a:off x="105941" y="1600200"/>
            <a:ext cx="8715330" cy="4525963"/>
          </a:xfrm>
        </p:spPr>
        <p:txBody>
          <a:bodyPr>
            <a:normAutofit lnSpcReduction="10000"/>
          </a:bodyPr>
          <a:lstStyle/>
          <a:p>
            <a:pPr lvl="0" defTabSz="914400">
              <a:buFont typeface="Arial" pitchFamily="34" charset="0"/>
              <a:buChar char="•"/>
            </a:pPr>
            <a:r>
              <a:rPr lang="en-GB" sz="2400" dirty="0">
                <a:solidFill>
                  <a:prstClr val="black"/>
                </a:solidFill>
              </a:rPr>
              <a:t>In order to achieve Europe’s ambitious goals on energy efficiency by 2020, Europe needs to improve the energy efficiency of ICT systems and use ICT as an enabler to improve energy efficiency across the economy. </a:t>
            </a:r>
          </a:p>
          <a:p>
            <a:pPr lvl="0" defTabSz="914400">
              <a:buFont typeface="Arial" pitchFamily="34" charset="0"/>
              <a:buChar char="•"/>
            </a:pPr>
            <a:r>
              <a:rPr lang="en-GB" sz="2400" dirty="0">
                <a:solidFill>
                  <a:srgbClr val="4F81BD"/>
                </a:solidFill>
              </a:rPr>
              <a:t>For ICT systems such as high performance computing (HPC) centres</a:t>
            </a:r>
            <a:r>
              <a:rPr lang="en-GB" sz="2400" dirty="0">
                <a:solidFill>
                  <a:prstClr val="black"/>
                </a:solidFill>
              </a:rPr>
              <a:t>, </a:t>
            </a:r>
            <a:r>
              <a:rPr lang="en-GB" sz="2400" dirty="0">
                <a:solidFill>
                  <a:srgbClr val="C00000"/>
                </a:solidFill>
              </a:rPr>
              <a:t>there is potential for up to 70% </a:t>
            </a:r>
            <a:r>
              <a:rPr lang="en-GB" sz="2400" dirty="0">
                <a:solidFill>
                  <a:srgbClr val="4F81BD"/>
                </a:solidFill>
              </a:rPr>
              <a:t>energy savings through combining computer technologies. </a:t>
            </a:r>
          </a:p>
          <a:p>
            <a:pPr lvl="0" defTabSz="914400">
              <a:buFont typeface="Arial" pitchFamily="34" charset="0"/>
              <a:buChar char="•"/>
            </a:pPr>
            <a:r>
              <a:rPr lang="en-GB" sz="2400" i="1" dirty="0">
                <a:solidFill>
                  <a:srgbClr val="4F81BD"/>
                </a:solidFill>
              </a:rPr>
              <a:t>Reducing the energy consumption of embedded systems would increase their deployment as intelligent components in other sectors of the economy such as energy-smart buildings </a:t>
            </a:r>
            <a:r>
              <a:rPr lang="en-GB" sz="2400" i="1" dirty="0">
                <a:solidFill>
                  <a:srgbClr val="C00000"/>
                </a:solidFill>
              </a:rPr>
              <a:t>(whose energy-saving potential is around 30%)</a:t>
            </a:r>
            <a:r>
              <a:rPr lang="en-GB" sz="2400" i="1" dirty="0">
                <a:solidFill>
                  <a:prstClr val="black"/>
                </a:solidFill>
              </a:rPr>
              <a:t> </a:t>
            </a:r>
            <a:r>
              <a:rPr lang="en-GB" sz="2400" i="1" dirty="0">
                <a:solidFill>
                  <a:srgbClr val="4F81BD"/>
                </a:solidFill>
              </a:rPr>
              <a:t>and the manufacturing industry and transport</a:t>
            </a:r>
            <a:r>
              <a:rPr lang="en-GB" sz="2400" i="1" dirty="0">
                <a:solidFill>
                  <a:prstClr val="black"/>
                </a:solidFill>
              </a:rPr>
              <a:t> </a:t>
            </a:r>
            <a:r>
              <a:rPr lang="en-GB" sz="2400" i="1" dirty="0">
                <a:solidFill>
                  <a:srgbClr val="C00000"/>
                </a:solidFill>
              </a:rPr>
              <a:t>(whose energy-saving potential is around 25</a:t>
            </a:r>
            <a:r>
              <a:rPr lang="en-GB" sz="2400" i="1" dirty="0" smtClean="0">
                <a:solidFill>
                  <a:srgbClr val="C00000"/>
                </a:solidFill>
              </a:rPr>
              <a:t>%)</a:t>
            </a:r>
            <a:r>
              <a:rPr lang="en-GB" sz="2400" dirty="0" smtClean="0">
                <a:solidFill>
                  <a:srgbClr val="C00000"/>
                </a:solidFill>
              </a:rPr>
              <a:t>.</a:t>
            </a:r>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52D5FAC3-38E9-D849-8DC1-E027FD74E998}" type="slidenum">
              <a:rPr lang="en-US" smtClean="0"/>
              <a:t>13</a:t>
            </a:fld>
            <a:endParaRPr lang="en-US"/>
          </a:p>
        </p:txBody>
      </p:sp>
    </p:spTree>
    <p:extLst>
      <p:ext uri="{BB962C8B-B14F-4D97-AF65-F5344CB8AC3E}">
        <p14:creationId xmlns:p14="http://schemas.microsoft.com/office/powerpoint/2010/main" val="243505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Topic </a:t>
            </a:r>
            <a:r>
              <a:rPr lang="en-US" dirty="0" smtClean="0"/>
              <a:t>6</a:t>
            </a:r>
            <a:endParaRPr lang="en-US" dirty="0"/>
          </a:p>
        </p:txBody>
      </p:sp>
      <p:sp>
        <p:nvSpPr>
          <p:cNvPr id="3" name="Content Placeholder 2"/>
          <p:cNvSpPr>
            <a:spLocks noGrp="1"/>
          </p:cNvSpPr>
          <p:nvPr>
            <p:ph idx="1"/>
          </p:nvPr>
        </p:nvSpPr>
        <p:spPr/>
        <p:txBody>
          <a:bodyPr>
            <a:normAutofit fontScale="55000" lnSpcReduction="20000"/>
          </a:bodyPr>
          <a:lstStyle/>
          <a:p>
            <a:r>
              <a:rPr lang="en-US" dirty="0"/>
              <a:t>Main </a:t>
            </a:r>
            <a:r>
              <a:rPr lang="en-US" dirty="0" smtClean="0"/>
              <a:t>Article:</a:t>
            </a:r>
            <a:endParaRPr lang="en-US" dirty="0"/>
          </a:p>
          <a:p>
            <a:pPr lvl="1"/>
            <a:r>
              <a:rPr lang="en-US" dirty="0" smtClean="0"/>
              <a:t>Hunt, N, </a:t>
            </a:r>
            <a:r>
              <a:rPr lang="en-US" dirty="0"/>
              <a:t>et al. “Characterizing the Performance and Energy Efficiency of Lock-Free Data </a:t>
            </a:r>
            <a:r>
              <a:rPr lang="en-US" dirty="0" smtClean="0"/>
              <a:t>Structures”. </a:t>
            </a:r>
            <a:r>
              <a:rPr lang="en-US" dirty="0"/>
              <a:t>In the Proceedings of the 27th International Parallel and Distributed Symposium (IPDPS 2013), pages  , IEEE Press </a:t>
            </a:r>
            <a:r>
              <a:rPr lang="en-US" dirty="0" smtClean="0"/>
              <a:t>2013.</a:t>
            </a:r>
            <a:r>
              <a:rPr lang="en-US" dirty="0"/>
              <a:t> (</a:t>
            </a:r>
            <a:r>
              <a:rPr lang="en-US" dirty="0">
                <a:hlinkClick r:id="rId2"/>
              </a:rPr>
              <a:t>http://</a:t>
            </a:r>
            <a:r>
              <a:rPr lang="en-US" dirty="0" smtClean="0">
                <a:hlinkClick r:id="rId2"/>
              </a:rPr>
              <a:t>ieeexplore.ieee.org/xpl/articleDetails.jsp?arnumber=5936698</a:t>
            </a:r>
            <a:r>
              <a:rPr lang="en-US" dirty="0" smtClean="0"/>
              <a:t>; access </a:t>
            </a:r>
            <a:r>
              <a:rPr lang="en-US" dirty="0"/>
              <a:t>from within Chalmers)</a:t>
            </a:r>
          </a:p>
          <a:p>
            <a:pPr lvl="1"/>
            <a:endParaRPr lang="en-US" dirty="0" smtClean="0"/>
          </a:p>
          <a:p>
            <a:r>
              <a:rPr lang="en-US" dirty="0" smtClean="0"/>
              <a:t>Supporting Article:</a:t>
            </a:r>
          </a:p>
          <a:p>
            <a:pPr lvl="1"/>
            <a:r>
              <a:rPr lang="en-US" dirty="0"/>
              <a:t>J. Li, J. F. </a:t>
            </a:r>
            <a:r>
              <a:rPr lang="en-US" dirty="0" err="1"/>
              <a:t>Mart´ınez</a:t>
            </a:r>
            <a:r>
              <a:rPr lang="en-US" dirty="0"/>
              <a:t>, and M. C. Huang. </a:t>
            </a:r>
            <a:r>
              <a:rPr lang="en-US" dirty="0" smtClean="0"/>
              <a:t>“The </a:t>
            </a:r>
            <a:r>
              <a:rPr lang="en-US" dirty="0"/>
              <a:t>thrifty </a:t>
            </a:r>
            <a:r>
              <a:rPr lang="en-US" dirty="0" smtClean="0"/>
              <a:t>barrier: Energy-aware </a:t>
            </a:r>
            <a:r>
              <a:rPr lang="en-US" dirty="0"/>
              <a:t>synchronization in shared-memory multiprocessors</a:t>
            </a:r>
            <a:r>
              <a:rPr lang="en-US" dirty="0" smtClean="0"/>
              <a:t>.” In </a:t>
            </a:r>
            <a:r>
              <a:rPr lang="en-US" dirty="0"/>
              <a:t>HPCA, </a:t>
            </a:r>
            <a:r>
              <a:rPr lang="en-US" dirty="0" smtClean="0"/>
              <a:t>2004.  </a:t>
            </a:r>
            <a:r>
              <a:rPr lang="en-US" dirty="0"/>
              <a:t>(</a:t>
            </a:r>
            <a:r>
              <a:rPr lang="en-US" dirty="0">
                <a:hlinkClick r:id="rId3"/>
              </a:rPr>
              <a:t>http://</a:t>
            </a:r>
            <a:r>
              <a:rPr lang="en-US" dirty="0" smtClean="0">
                <a:hlinkClick r:id="rId3"/>
              </a:rPr>
              <a:t>ieeexplore.ieee.org/xpls/abs_all.jsp?arnumber=1410061&amp;tag=1</a:t>
            </a:r>
            <a:r>
              <a:rPr lang="en-US" dirty="0" smtClean="0"/>
              <a:t>; access from within Chalmers)</a:t>
            </a:r>
          </a:p>
          <a:p>
            <a:pPr lvl="1"/>
            <a:endParaRPr lang="en-US" dirty="0" smtClean="0"/>
          </a:p>
          <a:p>
            <a:pPr marL="0" indent="0">
              <a:buNone/>
            </a:pPr>
            <a:endParaRPr lang="en-US" dirty="0" smtClean="0"/>
          </a:p>
          <a:p>
            <a:r>
              <a:rPr lang="en-US" dirty="0"/>
              <a:t>Background </a:t>
            </a:r>
            <a:r>
              <a:rPr lang="en-US" dirty="0" smtClean="0"/>
              <a:t>Article:</a:t>
            </a:r>
          </a:p>
          <a:p>
            <a:pPr lvl="1"/>
            <a:r>
              <a:rPr lang="en-US" dirty="0" smtClean="0"/>
              <a:t>Susanne Albers, “Energy efficient Algorithms”. </a:t>
            </a:r>
            <a:r>
              <a:rPr lang="en-US" dirty="0"/>
              <a:t>In  Communications of the </a:t>
            </a:r>
            <a:r>
              <a:rPr lang="en-US" dirty="0" smtClean="0"/>
              <a:t>ACM, Volume </a:t>
            </a:r>
            <a:r>
              <a:rPr lang="en-US" dirty="0"/>
              <a:t>53 Issue 5, May 2010 (</a:t>
            </a:r>
            <a:r>
              <a:rPr lang="en-US" dirty="0">
                <a:hlinkClick r:id="rId4"/>
              </a:rPr>
              <a:t>http://</a:t>
            </a:r>
            <a:r>
              <a:rPr lang="en-US" dirty="0" smtClean="0">
                <a:hlinkClick r:id="rId4"/>
              </a:rPr>
              <a:t>dl.acm.org/citation.cfm?id=1735245</a:t>
            </a:r>
            <a:r>
              <a:rPr lang="en-US" dirty="0" smtClean="0"/>
              <a:t>; </a:t>
            </a:r>
            <a:r>
              <a:rPr lang="en-US" dirty="0"/>
              <a:t>access from within Chalmers)</a:t>
            </a:r>
          </a:p>
          <a:p>
            <a:pPr lvl="1"/>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fld id="{52D5FAC3-38E9-D849-8DC1-E027FD74E998}" type="slidenum">
              <a:rPr lang="en-US" smtClean="0"/>
              <a:t>14</a:t>
            </a:fld>
            <a:endParaRPr lang="en-US"/>
          </a:p>
        </p:txBody>
      </p:sp>
    </p:spTree>
    <p:extLst>
      <p:ext uri="{BB962C8B-B14F-4D97-AF65-F5344CB8AC3E}">
        <p14:creationId xmlns:p14="http://schemas.microsoft.com/office/powerpoint/2010/main" val="403353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94" y="578553"/>
            <a:ext cx="8229600" cy="1143000"/>
          </a:xfrm>
        </p:spPr>
        <p:txBody>
          <a:bodyPr>
            <a:normAutofit fontScale="90000"/>
          </a:bodyPr>
          <a:lstStyle/>
          <a:p>
            <a:r>
              <a:rPr lang="en-US" dirty="0" smtClean="0"/>
              <a:t>Topic </a:t>
            </a:r>
            <a:r>
              <a:rPr lang="en-US" dirty="0" smtClean="0"/>
              <a:t>7</a:t>
            </a:r>
            <a:r>
              <a:rPr lang="en-US" dirty="0" smtClean="0"/>
              <a:t/>
            </a:r>
            <a:br>
              <a:rPr lang="en-US" dirty="0" smtClean="0"/>
            </a:br>
            <a:r>
              <a:rPr lang="en-US" dirty="0"/>
              <a:t>Ways of leveraging social networks in </a:t>
            </a:r>
            <a:r>
              <a:rPr lang="en-US" dirty="0" smtClean="0"/>
              <a:t>distributed systems design: The case of Spam filtering.</a:t>
            </a:r>
            <a:endParaRPr lang="en-US" dirty="0"/>
          </a:p>
        </p:txBody>
      </p:sp>
      <p:sp>
        <p:nvSpPr>
          <p:cNvPr id="3" name="Content Placeholder 2"/>
          <p:cNvSpPr>
            <a:spLocks noGrp="1"/>
          </p:cNvSpPr>
          <p:nvPr>
            <p:ph idx="1"/>
          </p:nvPr>
        </p:nvSpPr>
        <p:spPr>
          <a:xfrm>
            <a:off x="105941" y="1600200"/>
            <a:ext cx="5442155" cy="4525963"/>
          </a:xfrm>
        </p:spPr>
        <p:txBody>
          <a:bodyPr>
            <a:normAutofit/>
          </a:bodyPr>
          <a:lstStyle/>
          <a:p>
            <a:endParaRPr lang="en-US" dirty="0" smtClean="0"/>
          </a:p>
          <a:p>
            <a:pPr lvl="1"/>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52D5FAC3-38E9-D849-8DC1-E027FD74E998}" type="slidenum">
              <a:rPr lang="en-US" smtClean="0"/>
              <a:t>15</a:t>
            </a:fld>
            <a:endParaRPr lang="en-US"/>
          </a:p>
        </p:txBody>
      </p:sp>
    </p:spTree>
    <p:extLst>
      <p:ext uri="{BB962C8B-B14F-4D97-AF65-F5344CB8AC3E}">
        <p14:creationId xmlns:p14="http://schemas.microsoft.com/office/powerpoint/2010/main" val="245410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33" t="24903" r="15863" b="16846"/>
          <a:stretch/>
        </p:blipFill>
        <p:spPr>
          <a:xfrm>
            <a:off x="-1" y="487680"/>
            <a:ext cx="9144001" cy="5868149"/>
          </a:xfrm>
        </p:spPr>
      </p:pic>
      <p:sp>
        <p:nvSpPr>
          <p:cNvPr id="6" name="Rectangle 5"/>
          <p:cNvSpPr/>
          <p:nvPr/>
        </p:nvSpPr>
        <p:spPr>
          <a:xfrm>
            <a:off x="346022" y="1142999"/>
            <a:ext cx="3616377" cy="2769989"/>
          </a:xfrm>
          <a:prstGeom prst="rect">
            <a:avLst/>
          </a:prstGeom>
          <a:solidFill>
            <a:schemeClr val="lt1">
              <a:alpha val="80000"/>
            </a:schemeClr>
          </a:solidFill>
          <a:ln>
            <a:no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itchFamily="34" charset="0"/>
              <a:buChar char="•"/>
            </a:pPr>
            <a:r>
              <a:rPr lang="sv-SE" sz="2600" dirty="0"/>
              <a:t>Separating </a:t>
            </a:r>
            <a:r>
              <a:rPr lang="sv-SE" sz="2600" dirty="0" smtClean="0">
                <a:solidFill>
                  <a:schemeClr val="tx1"/>
                </a:solidFill>
              </a:rPr>
              <a:t>legitimate (</a:t>
            </a:r>
            <a:r>
              <a:rPr lang="sv-SE" sz="2600" dirty="0" smtClean="0">
                <a:solidFill>
                  <a:schemeClr val="accent6"/>
                </a:solidFill>
              </a:rPr>
              <a:t>ham</a:t>
            </a:r>
            <a:r>
              <a:rPr lang="sv-SE" sz="2600" dirty="0" smtClean="0">
                <a:solidFill>
                  <a:schemeClr val="tx1"/>
                </a:solidFill>
              </a:rPr>
              <a:t>) </a:t>
            </a:r>
            <a:r>
              <a:rPr lang="sv-SE" sz="2600" dirty="0"/>
              <a:t>and </a:t>
            </a:r>
            <a:r>
              <a:rPr lang="sv-SE" sz="2600" dirty="0" smtClean="0"/>
              <a:t>unsolicited (</a:t>
            </a:r>
            <a:r>
              <a:rPr lang="sv-SE" sz="2600" dirty="0">
                <a:solidFill>
                  <a:srgbClr val="C00000"/>
                </a:solidFill>
              </a:rPr>
              <a:t>spam</a:t>
            </a:r>
            <a:r>
              <a:rPr lang="sv-SE" sz="2600" dirty="0"/>
              <a:t>) </a:t>
            </a:r>
            <a:r>
              <a:rPr lang="sv-SE" sz="2600" dirty="0" smtClean="0"/>
              <a:t>email in a large-scale email network generated from real email traffic.</a:t>
            </a:r>
          </a:p>
          <a:p>
            <a:pPr marL="1257300" lvl="2" indent="-342900">
              <a:buFont typeface="Arial" pitchFamily="34" charset="0"/>
              <a:buChar char="•"/>
            </a:pPr>
            <a:endParaRPr lang="sv-SE" sz="1800" dirty="0" smtClean="0"/>
          </a:p>
        </p:txBody>
      </p:sp>
    </p:spTree>
    <p:extLst>
      <p:ext uri="{BB962C8B-B14F-4D97-AF65-F5344CB8AC3E}">
        <p14:creationId xmlns:p14="http://schemas.microsoft.com/office/powerpoint/2010/main" val="272176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Topic </a:t>
            </a:r>
            <a:r>
              <a:rPr lang="en-US" dirty="0" smtClean="0"/>
              <a:t>7</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Main Article:</a:t>
            </a:r>
            <a:endParaRPr lang="sv-SE" sz="2400" dirty="0"/>
          </a:p>
          <a:p>
            <a:pPr lvl="1"/>
            <a:r>
              <a:rPr lang="en-US" dirty="0"/>
              <a:t>Moradi, F., Olovsson, T., and Tsigas, Ph. “Towards Modeling Legitimate and Unsolicited Email Traffic Using Social Network Properties,” in Proceedings of the 5th Workshop on Social Network Systems (SNS’12), </a:t>
            </a:r>
            <a:r>
              <a:rPr lang="de-DE" dirty="0"/>
              <a:t>pp. 9:1 - 9:6, </a:t>
            </a:r>
            <a:r>
              <a:rPr lang="en-US" dirty="0"/>
              <a:t>ACM, 2012. (</a:t>
            </a:r>
            <a:r>
              <a:rPr lang="en-US" u="sng" dirty="0">
                <a:hlinkClick r:id="rId2"/>
              </a:rPr>
              <a:t>http://dl.acm.org/citation.cfm?id=2181185</a:t>
            </a:r>
            <a:r>
              <a:rPr lang="en-US" dirty="0"/>
              <a:t>; access from within Chalmers)</a:t>
            </a:r>
            <a:endParaRPr lang="sv-SE" sz="2400" dirty="0"/>
          </a:p>
          <a:p>
            <a:pPr lvl="0"/>
            <a:r>
              <a:rPr lang="en-US" dirty="0"/>
              <a:t>Supporting Articles:</a:t>
            </a:r>
            <a:endParaRPr lang="sv-SE" sz="2400" dirty="0"/>
          </a:p>
          <a:p>
            <a:pPr lvl="1"/>
            <a:r>
              <a:rPr lang="en-US" dirty="0" err="1"/>
              <a:t>Mislove</a:t>
            </a:r>
            <a:r>
              <a:rPr lang="en-US" dirty="0"/>
              <a:t>, </a:t>
            </a:r>
            <a:r>
              <a:rPr lang="en-US" dirty="0" err="1"/>
              <a:t>Alen</a:t>
            </a:r>
            <a:r>
              <a:rPr lang="en-US" dirty="0"/>
              <a:t>, et al. “Measurement and Analysis of Online Social Networks,” In Proceedings of the 7th ACM SIGCOMM conference on Internet measurement, </a:t>
            </a:r>
            <a:r>
              <a:rPr lang="de-DE" dirty="0"/>
              <a:t>pp. 29-42, ACM, </a:t>
            </a:r>
            <a:r>
              <a:rPr lang="en-US" dirty="0"/>
              <a:t>2007. (</a:t>
            </a:r>
            <a:r>
              <a:rPr lang="en-US" u="sng" dirty="0">
                <a:hlinkClick r:id="rId3"/>
              </a:rPr>
              <a:t>http://dl.acm.org/citation.cfm?id=1298311</a:t>
            </a:r>
            <a:r>
              <a:rPr lang="en-US" dirty="0"/>
              <a:t>; access from within Chalmers)</a:t>
            </a:r>
            <a:endParaRPr lang="sv-SE" sz="2400" dirty="0"/>
          </a:p>
          <a:p>
            <a:pPr lvl="1"/>
            <a:r>
              <a:rPr lang="sv-SE" dirty="0" err="1"/>
              <a:t>Nanavati</a:t>
            </a:r>
            <a:r>
              <a:rPr lang="sv-SE" dirty="0"/>
              <a:t>, A. A., et al. </a:t>
            </a:r>
            <a:r>
              <a:rPr lang="en-US" dirty="0"/>
              <a:t>“Analyzing the Structure and Evolution of Massive Telecom Graphs,” IEEE Transactions on Knowledge &amp; Data Engineering, vol. 20 no. 5, pp. 703-718, 2008.  (</a:t>
            </a:r>
            <a:r>
              <a:rPr lang="en-US" u="sng" dirty="0">
                <a:hlinkClick r:id="rId4"/>
              </a:rPr>
              <a:t>http://ebiquity.umbc.edu/_file_directory_/papers/407.pdf</a:t>
            </a:r>
            <a:r>
              <a:rPr lang="en-US" dirty="0"/>
              <a:t>)</a:t>
            </a:r>
            <a:endParaRPr lang="sv-SE" sz="2400" dirty="0"/>
          </a:p>
          <a:p>
            <a:pPr lvl="0"/>
            <a:r>
              <a:rPr lang="en-US" dirty="0"/>
              <a:t>Background Article:</a:t>
            </a:r>
            <a:endParaRPr lang="sv-SE" sz="2400" dirty="0"/>
          </a:p>
          <a:p>
            <a:pPr lvl="1"/>
            <a:r>
              <a:rPr lang="en-US" dirty="0"/>
              <a:t>Newman, M. E. J. “The Structure and Function of Complex Networks,” SIAM Review, vol. 45, no. 2, pp. 167-256, 2003. (Sections I-III) (</a:t>
            </a:r>
            <a:r>
              <a:rPr lang="en-US" u="sng" dirty="0">
                <a:hlinkClick r:id="rId5"/>
              </a:rPr>
              <a:t>http://epubs.siam.org/doi/abs/10.1137/S003614450342480</a:t>
            </a:r>
            <a:r>
              <a:rPr lang="en-US" dirty="0"/>
              <a:t>, access from within Chalmers)</a:t>
            </a:r>
            <a:endParaRPr lang="sv-SE" sz="2400" dirty="0"/>
          </a:p>
          <a:p>
            <a:pPr lvl="1"/>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fld id="{52D5FAC3-38E9-D849-8DC1-E027FD74E998}" type="slidenum">
              <a:rPr lang="en-US" smtClean="0"/>
              <a:t>17</a:t>
            </a:fld>
            <a:endParaRPr lang="en-US"/>
          </a:p>
        </p:txBody>
      </p:sp>
    </p:spTree>
    <p:extLst>
      <p:ext uri="{BB962C8B-B14F-4D97-AF65-F5344CB8AC3E}">
        <p14:creationId xmlns:p14="http://schemas.microsoft.com/office/powerpoint/2010/main" val="63915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Wireless </a:t>
            </a:r>
            <a:r>
              <a:rPr lang="en-US" dirty="0" smtClean="0"/>
              <a:t>Sensor Networks</a:t>
            </a:r>
            <a:endParaRPr lang="en-US" dirty="0"/>
          </a:p>
        </p:txBody>
      </p:sp>
      <p:sp>
        <p:nvSpPr>
          <p:cNvPr id="3" name="Content Placeholder 2"/>
          <p:cNvSpPr>
            <a:spLocks noGrp="1"/>
          </p:cNvSpPr>
          <p:nvPr>
            <p:ph idx="1"/>
          </p:nvPr>
        </p:nvSpPr>
        <p:spPr>
          <a:xfrm>
            <a:off x="203200" y="1520197"/>
            <a:ext cx="7862420" cy="5406819"/>
          </a:xfrm>
        </p:spPr>
        <p:txBody>
          <a:bodyPr>
            <a:normAutofit lnSpcReduction="10000"/>
          </a:bodyPr>
          <a:lstStyle/>
          <a:p>
            <a:r>
              <a:rPr lang="en-US" dirty="0" smtClean="0"/>
              <a:t>What is a Wireless Sensor Network?</a:t>
            </a:r>
          </a:p>
          <a:p>
            <a:pPr lvl="1"/>
            <a:r>
              <a:rPr lang="en-US" dirty="0" smtClean="0"/>
              <a:t>Wireless network of</a:t>
            </a:r>
          </a:p>
          <a:p>
            <a:pPr lvl="2"/>
            <a:r>
              <a:rPr lang="en-US" dirty="0" smtClean="0"/>
              <a:t>Small, embedded computing devices</a:t>
            </a:r>
          </a:p>
          <a:p>
            <a:pPr lvl="1"/>
            <a:r>
              <a:rPr lang="en-US" dirty="0"/>
              <a:t>Embedded into the environment</a:t>
            </a:r>
          </a:p>
          <a:p>
            <a:pPr lvl="2"/>
            <a:r>
              <a:rPr lang="en-US" dirty="0"/>
              <a:t>Sense and interact with the </a:t>
            </a:r>
            <a:r>
              <a:rPr lang="en-US" dirty="0" smtClean="0"/>
              <a:t>surroundings</a:t>
            </a:r>
          </a:p>
          <a:p>
            <a:pPr lvl="4"/>
            <a:endParaRPr lang="en-US" dirty="0" smtClean="0"/>
          </a:p>
          <a:p>
            <a:r>
              <a:rPr lang="en-US" dirty="0" smtClean="0"/>
              <a:t>WSNs are key building blocks</a:t>
            </a:r>
          </a:p>
          <a:p>
            <a:pPr lvl="1"/>
            <a:r>
              <a:rPr lang="en-US" dirty="0" smtClean="0"/>
              <a:t>For our networked society</a:t>
            </a:r>
          </a:p>
          <a:p>
            <a:pPr lvl="2"/>
            <a:r>
              <a:rPr lang="en-US" dirty="0" smtClean="0"/>
              <a:t>Smart meters, smart buildings, …</a:t>
            </a:r>
          </a:p>
          <a:p>
            <a:pPr lvl="2"/>
            <a:r>
              <a:rPr lang="en-US" dirty="0" smtClean="0"/>
              <a:t>Cyber Physical System (CPS)</a:t>
            </a:r>
          </a:p>
          <a:p>
            <a:pPr lvl="2"/>
            <a:r>
              <a:rPr lang="en-US" dirty="0" smtClean="0"/>
              <a:t>Internet of Things (</a:t>
            </a:r>
            <a:r>
              <a:rPr lang="en-US" dirty="0" err="1" smtClean="0"/>
              <a:t>IoT</a:t>
            </a:r>
            <a:r>
              <a:rPr lang="en-US" dirty="0"/>
              <a:t>)</a:t>
            </a:r>
            <a:endParaRPr lang="en-US" dirty="0" smtClean="0"/>
          </a:p>
          <a:p>
            <a:pPr lvl="2"/>
            <a:r>
              <a:rPr lang="en-US" dirty="0" smtClean="0"/>
              <a:t>Machine-To-Machine (M2M)</a:t>
            </a:r>
          </a:p>
        </p:txBody>
      </p:sp>
      <p:sp>
        <p:nvSpPr>
          <p:cNvPr id="4" name="Slide Number Placeholder 3"/>
          <p:cNvSpPr>
            <a:spLocks noGrp="1"/>
          </p:cNvSpPr>
          <p:nvPr>
            <p:ph type="sldNum" sz="quarter" idx="12"/>
          </p:nvPr>
        </p:nvSpPr>
        <p:spPr/>
        <p:txBody>
          <a:bodyPr/>
          <a:lstStyle/>
          <a:p>
            <a:fld id="{52D5FAC3-38E9-D849-8DC1-E027FD74E998}" type="slidenum">
              <a:rPr lang="en-US" smtClean="0"/>
              <a:t>2</a:t>
            </a:fld>
            <a:endParaRPr lang="en-US"/>
          </a:p>
        </p:txBody>
      </p:sp>
      <p:grpSp>
        <p:nvGrpSpPr>
          <p:cNvPr id="5" name="Group 4"/>
          <p:cNvGrpSpPr>
            <a:grpSpLocks/>
          </p:cNvGrpSpPr>
          <p:nvPr/>
        </p:nvGrpSpPr>
        <p:grpSpPr bwMode="auto">
          <a:xfrm>
            <a:off x="6707932" y="1641243"/>
            <a:ext cx="2352675" cy="2110825"/>
            <a:chOff x="3379" y="1248"/>
            <a:chExt cx="2173" cy="1828"/>
          </a:xfrm>
        </p:grpSpPr>
        <p:sp>
          <p:nvSpPr>
            <p:cNvPr id="6" name="Oval 5"/>
            <p:cNvSpPr>
              <a:spLocks noChangeArrowheads="1"/>
            </p:cNvSpPr>
            <p:nvPr/>
          </p:nvSpPr>
          <p:spPr bwMode="auto">
            <a:xfrm>
              <a:off x="4562" y="1605"/>
              <a:ext cx="110" cy="117"/>
            </a:xfrm>
            <a:prstGeom prst="ellipse">
              <a:avLst/>
            </a:prstGeom>
            <a:solidFill>
              <a:schemeClr val="hlink"/>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4779" y="2079"/>
              <a:ext cx="110" cy="117"/>
            </a:xfrm>
            <a:prstGeom prst="ellipse">
              <a:avLst/>
            </a:prstGeom>
            <a:solidFill>
              <a:schemeClr val="hlink"/>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7"/>
            <p:cNvSpPr>
              <a:spLocks noChangeArrowheads="1"/>
            </p:cNvSpPr>
            <p:nvPr/>
          </p:nvSpPr>
          <p:spPr bwMode="auto">
            <a:xfrm>
              <a:off x="4470" y="2435"/>
              <a:ext cx="109" cy="117"/>
            </a:xfrm>
            <a:prstGeom prst="ellipse">
              <a:avLst/>
            </a:prstGeom>
            <a:solidFill>
              <a:schemeClr val="hlink"/>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8"/>
            <p:cNvSpPr>
              <a:spLocks noChangeArrowheads="1"/>
            </p:cNvSpPr>
            <p:nvPr/>
          </p:nvSpPr>
          <p:spPr bwMode="auto">
            <a:xfrm>
              <a:off x="5059" y="2495"/>
              <a:ext cx="110" cy="117"/>
            </a:xfrm>
            <a:prstGeom prst="ellipse">
              <a:avLst/>
            </a:prstGeom>
            <a:solidFill>
              <a:schemeClr val="hlink"/>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9"/>
            <p:cNvSpPr>
              <a:spLocks noChangeArrowheads="1"/>
            </p:cNvSpPr>
            <p:nvPr/>
          </p:nvSpPr>
          <p:spPr bwMode="auto">
            <a:xfrm>
              <a:off x="5122" y="1768"/>
              <a:ext cx="110" cy="117"/>
            </a:xfrm>
            <a:prstGeom prst="ellipse">
              <a:avLst/>
            </a:prstGeom>
            <a:solidFill>
              <a:schemeClr val="hlink"/>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0"/>
            <p:cNvSpPr>
              <a:spLocks noChangeArrowheads="1"/>
            </p:cNvSpPr>
            <p:nvPr/>
          </p:nvSpPr>
          <p:spPr bwMode="auto">
            <a:xfrm>
              <a:off x="5442" y="2226"/>
              <a:ext cx="110" cy="117"/>
            </a:xfrm>
            <a:prstGeom prst="ellipse">
              <a:avLst/>
            </a:prstGeom>
            <a:solidFill>
              <a:schemeClr val="hlink"/>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1"/>
            <p:cNvSpPr>
              <a:spLocks noChangeArrowheads="1"/>
            </p:cNvSpPr>
            <p:nvPr/>
          </p:nvSpPr>
          <p:spPr bwMode="auto">
            <a:xfrm>
              <a:off x="5353" y="1328"/>
              <a:ext cx="110" cy="117"/>
            </a:xfrm>
            <a:prstGeom prst="ellipse">
              <a:avLst/>
            </a:prstGeom>
            <a:solidFill>
              <a:schemeClr val="hlink"/>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2"/>
            <p:cNvSpPr>
              <a:spLocks noChangeArrowheads="1"/>
            </p:cNvSpPr>
            <p:nvPr/>
          </p:nvSpPr>
          <p:spPr bwMode="auto">
            <a:xfrm>
              <a:off x="4268" y="1299"/>
              <a:ext cx="109" cy="117"/>
            </a:xfrm>
            <a:prstGeom prst="ellipse">
              <a:avLst/>
            </a:prstGeom>
            <a:solidFill>
              <a:schemeClr val="hlink"/>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3"/>
            <p:cNvSpPr>
              <a:spLocks noChangeArrowheads="1"/>
            </p:cNvSpPr>
            <p:nvPr/>
          </p:nvSpPr>
          <p:spPr bwMode="auto">
            <a:xfrm>
              <a:off x="4903" y="1248"/>
              <a:ext cx="110" cy="117"/>
            </a:xfrm>
            <a:prstGeom prst="ellipse">
              <a:avLst/>
            </a:prstGeom>
            <a:solidFill>
              <a:schemeClr val="hlink"/>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4"/>
            <p:cNvSpPr>
              <a:spLocks noChangeArrowheads="1"/>
            </p:cNvSpPr>
            <p:nvPr/>
          </p:nvSpPr>
          <p:spPr bwMode="auto">
            <a:xfrm>
              <a:off x="3868" y="1606"/>
              <a:ext cx="172" cy="183"/>
            </a:xfrm>
            <a:prstGeom prst="ellipse">
              <a:avLst/>
            </a:prstGeom>
            <a:solidFill>
              <a:srgbClr val="99CCFF"/>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16" name="AutoShape 15"/>
            <p:cNvCxnSpPr>
              <a:cxnSpLocks noChangeShapeType="1"/>
              <a:stCxn id="15" idx="7"/>
            </p:cNvCxnSpPr>
            <p:nvPr/>
          </p:nvCxnSpPr>
          <p:spPr bwMode="auto">
            <a:xfrm flipV="1">
              <a:off x="4015" y="1398"/>
              <a:ext cx="270" cy="235"/>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AutoShape 16"/>
            <p:cNvCxnSpPr>
              <a:cxnSpLocks noChangeShapeType="1"/>
              <a:stCxn id="15" idx="6"/>
            </p:cNvCxnSpPr>
            <p:nvPr/>
          </p:nvCxnSpPr>
          <p:spPr bwMode="auto">
            <a:xfrm flipV="1">
              <a:off x="4040" y="1664"/>
              <a:ext cx="522" cy="34"/>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AutoShape 17"/>
            <p:cNvCxnSpPr>
              <a:cxnSpLocks noChangeShapeType="1"/>
              <a:stCxn id="28" idx="6"/>
              <a:endCxn id="7" idx="2"/>
            </p:cNvCxnSpPr>
            <p:nvPr/>
          </p:nvCxnSpPr>
          <p:spPr bwMode="auto">
            <a:xfrm>
              <a:off x="4370" y="2028"/>
              <a:ext cx="409" cy="110"/>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18"/>
            <p:cNvCxnSpPr>
              <a:cxnSpLocks noChangeShapeType="1"/>
              <a:endCxn id="14" idx="3"/>
            </p:cNvCxnSpPr>
            <p:nvPr/>
          </p:nvCxnSpPr>
          <p:spPr bwMode="auto">
            <a:xfrm flipV="1">
              <a:off x="4655" y="1348"/>
              <a:ext cx="264" cy="275"/>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AutoShape 19"/>
            <p:cNvCxnSpPr>
              <a:cxnSpLocks noChangeShapeType="1"/>
              <a:stCxn id="6" idx="6"/>
            </p:cNvCxnSpPr>
            <p:nvPr/>
          </p:nvCxnSpPr>
          <p:spPr bwMode="auto">
            <a:xfrm>
              <a:off x="4672" y="1664"/>
              <a:ext cx="450" cy="163"/>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AutoShape 20"/>
            <p:cNvCxnSpPr>
              <a:cxnSpLocks noChangeShapeType="1"/>
            </p:cNvCxnSpPr>
            <p:nvPr/>
          </p:nvCxnSpPr>
          <p:spPr bwMode="auto">
            <a:xfrm>
              <a:off x="4872" y="2179"/>
              <a:ext cx="204" cy="333"/>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AutoShape 21"/>
            <p:cNvCxnSpPr>
              <a:cxnSpLocks noChangeShapeType="1"/>
            </p:cNvCxnSpPr>
            <p:nvPr/>
          </p:nvCxnSpPr>
          <p:spPr bwMode="auto">
            <a:xfrm>
              <a:off x="5216" y="1868"/>
              <a:ext cx="243" cy="376"/>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AutoShape 22"/>
            <p:cNvCxnSpPr>
              <a:cxnSpLocks noChangeShapeType="1"/>
              <a:stCxn id="14" idx="6"/>
            </p:cNvCxnSpPr>
            <p:nvPr/>
          </p:nvCxnSpPr>
          <p:spPr bwMode="auto">
            <a:xfrm>
              <a:off x="5013" y="1307"/>
              <a:ext cx="340" cy="80"/>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4" name="Group 23"/>
            <p:cNvGrpSpPr>
              <a:grpSpLocks/>
            </p:cNvGrpSpPr>
            <p:nvPr/>
          </p:nvGrpSpPr>
          <p:grpSpPr bwMode="auto">
            <a:xfrm rot="2967222">
              <a:off x="4124" y="2396"/>
              <a:ext cx="563" cy="638"/>
              <a:chOff x="3304" y="1092"/>
              <a:chExt cx="453" cy="547"/>
            </a:xfrm>
          </p:grpSpPr>
          <p:sp>
            <p:nvSpPr>
              <p:cNvPr id="33" name="Arc 24"/>
              <p:cNvSpPr>
                <a:spLocks/>
              </p:cNvSpPr>
              <p:nvPr/>
            </p:nvSpPr>
            <p:spPr bwMode="auto">
              <a:xfrm rot="7006584">
                <a:off x="3304" y="1186"/>
                <a:ext cx="453" cy="4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rgbClr val="DADAF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Arc 25"/>
              <p:cNvSpPr>
                <a:spLocks/>
              </p:cNvSpPr>
              <p:nvPr/>
            </p:nvSpPr>
            <p:spPr bwMode="auto">
              <a:xfrm rot="7006584">
                <a:off x="3329" y="1131"/>
                <a:ext cx="340" cy="3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rgbClr val="DADAF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Arc 26"/>
              <p:cNvSpPr>
                <a:spLocks/>
              </p:cNvSpPr>
              <p:nvPr/>
            </p:nvSpPr>
            <p:spPr bwMode="auto">
              <a:xfrm rot="7006584">
                <a:off x="3350" y="1092"/>
                <a:ext cx="227" cy="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FF0000"/>
                </a:solidFill>
                <a:round/>
                <a:headEnd/>
                <a:tailEnd/>
              </a:ln>
              <a:effectLst/>
              <a:extLst>
                <a:ext uri="{909E8E84-426E-40DD-AFC4-6F175D3DCCD1}">
                  <a14:hiddenFill xmlns:a14="http://schemas.microsoft.com/office/drawing/2010/main">
                    <a:solidFill>
                      <a:srgbClr val="DADAF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25" name="Picture 2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9" y="2711"/>
              <a:ext cx="996" cy="365"/>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AutoShape 28"/>
            <p:cNvCxnSpPr>
              <a:cxnSpLocks noChangeShapeType="1"/>
              <a:stCxn id="28" idx="5"/>
              <a:endCxn id="27" idx="1"/>
            </p:cNvCxnSpPr>
            <p:nvPr/>
          </p:nvCxnSpPr>
          <p:spPr bwMode="auto">
            <a:xfrm>
              <a:off x="4353" y="2070"/>
              <a:ext cx="132" cy="383"/>
            </a:xfrm>
            <a:prstGeom prst="straightConnector1">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Oval 29"/>
            <p:cNvSpPr>
              <a:spLocks noChangeArrowheads="1"/>
            </p:cNvSpPr>
            <p:nvPr/>
          </p:nvSpPr>
          <p:spPr bwMode="auto">
            <a:xfrm>
              <a:off x="4468" y="2435"/>
              <a:ext cx="114" cy="121"/>
            </a:xfrm>
            <a:prstGeom prst="ellipse">
              <a:avLst/>
            </a:prstGeom>
            <a:solidFill>
              <a:srgbClr val="FF0000"/>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30"/>
            <p:cNvSpPr>
              <a:spLocks noChangeArrowheads="1"/>
            </p:cNvSpPr>
            <p:nvPr/>
          </p:nvSpPr>
          <p:spPr bwMode="auto">
            <a:xfrm>
              <a:off x="4257" y="1967"/>
              <a:ext cx="113" cy="121"/>
            </a:xfrm>
            <a:prstGeom prst="ellipse">
              <a:avLst/>
            </a:prstGeom>
            <a:solidFill>
              <a:srgbClr val="FF0000"/>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29" name="AutoShape 31"/>
            <p:cNvCxnSpPr>
              <a:cxnSpLocks noChangeShapeType="1"/>
              <a:stCxn id="15" idx="5"/>
              <a:endCxn id="28" idx="1"/>
            </p:cNvCxnSpPr>
            <p:nvPr/>
          </p:nvCxnSpPr>
          <p:spPr bwMode="auto">
            <a:xfrm>
              <a:off x="4015" y="1762"/>
              <a:ext cx="259" cy="223"/>
            </a:xfrm>
            <a:prstGeom prst="straightConnector1">
              <a:avLst/>
            </a:prstGeom>
            <a:noFill/>
            <a:ln w="412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Oval 32"/>
            <p:cNvSpPr>
              <a:spLocks noChangeArrowheads="1"/>
            </p:cNvSpPr>
            <p:nvPr/>
          </p:nvSpPr>
          <p:spPr bwMode="auto">
            <a:xfrm>
              <a:off x="3861" y="1603"/>
              <a:ext cx="178" cy="189"/>
            </a:xfrm>
            <a:prstGeom prst="ellipse">
              <a:avLst/>
            </a:prstGeom>
            <a:solidFill>
              <a:srgbClr val="FF0000"/>
            </a:solidFill>
            <a:ln>
              <a:noFill/>
            </a:ln>
            <a:effectLst/>
            <a:extLst>
              <a:ext uri="{91240B29-F687-4F45-9708-019B960494DF}">
                <a14:hiddenLine xmlns:a14="http://schemas.microsoft.com/office/drawing/2010/main" w="38100">
                  <a:solidFill>
                    <a:srgbClr val="99CCF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Line 33"/>
            <p:cNvSpPr>
              <a:spLocks noChangeShapeType="1"/>
            </p:cNvSpPr>
            <p:nvPr/>
          </p:nvSpPr>
          <p:spPr bwMode="auto">
            <a:xfrm flipH="1" flipV="1">
              <a:off x="4438" y="2134"/>
              <a:ext cx="77" cy="2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4"/>
            <p:cNvSpPr>
              <a:spLocks noChangeShapeType="1"/>
            </p:cNvSpPr>
            <p:nvPr/>
          </p:nvSpPr>
          <p:spPr bwMode="auto">
            <a:xfrm flipH="1" flipV="1">
              <a:off x="4092" y="1741"/>
              <a:ext cx="186" cy="17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pic>
        <p:nvPicPr>
          <p:cNvPr id="37"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516" y="4229713"/>
            <a:ext cx="1970612" cy="197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 name="Picture 35" descr="mica2do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4508417"/>
            <a:ext cx="1975375" cy="221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9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 1: </a:t>
            </a:r>
            <a:br>
              <a:rPr lang="en-US" dirty="0" smtClean="0"/>
            </a:br>
            <a:r>
              <a:rPr lang="en-US" dirty="0" smtClean="0"/>
              <a:t>Applications, Use Cases and Vision</a:t>
            </a:r>
            <a:endParaRPr lang="en-US" dirty="0"/>
          </a:p>
        </p:txBody>
      </p:sp>
      <p:sp>
        <p:nvSpPr>
          <p:cNvPr id="3" name="Content Placeholder 2"/>
          <p:cNvSpPr>
            <a:spLocks noGrp="1"/>
          </p:cNvSpPr>
          <p:nvPr>
            <p:ph idx="1"/>
          </p:nvPr>
        </p:nvSpPr>
        <p:spPr>
          <a:xfrm>
            <a:off x="457200" y="1600200"/>
            <a:ext cx="4019104" cy="5121275"/>
          </a:xfrm>
        </p:spPr>
        <p:txBody>
          <a:bodyPr>
            <a:normAutofit lnSpcReduction="10000"/>
          </a:bodyPr>
          <a:lstStyle/>
          <a:p>
            <a:r>
              <a:rPr lang="en-US" dirty="0" smtClean="0"/>
              <a:t>What are wireless sensor networks?</a:t>
            </a:r>
          </a:p>
          <a:p>
            <a:r>
              <a:rPr lang="en-US" dirty="0" smtClean="0"/>
              <a:t>What can we do with them?</a:t>
            </a:r>
          </a:p>
          <a:p>
            <a:r>
              <a:rPr lang="en-US" dirty="0" smtClean="0"/>
              <a:t>Challenges for application development?</a:t>
            </a:r>
          </a:p>
          <a:p>
            <a:r>
              <a:rPr lang="en-US" dirty="0" smtClean="0"/>
              <a:t>Relation to the Internet of Things etc.</a:t>
            </a:r>
            <a:endParaRPr lang="en-US" dirty="0"/>
          </a:p>
        </p:txBody>
      </p:sp>
      <p:sp>
        <p:nvSpPr>
          <p:cNvPr id="4" name="Slide Number Placeholder 3"/>
          <p:cNvSpPr>
            <a:spLocks noGrp="1"/>
          </p:cNvSpPr>
          <p:nvPr>
            <p:ph type="sldNum" sz="quarter" idx="12"/>
          </p:nvPr>
        </p:nvSpPr>
        <p:spPr/>
        <p:txBody>
          <a:bodyPr/>
          <a:lstStyle/>
          <a:p>
            <a:fld id="{52D5FAC3-38E9-D849-8DC1-E027FD74E998}" type="slidenum">
              <a:rPr lang="en-US" smtClean="0"/>
              <a:t>3</a:t>
            </a:fld>
            <a:endParaRPr lang="en-US"/>
          </a:p>
        </p:txBody>
      </p:sp>
      <p:pic>
        <p:nvPicPr>
          <p:cNvPr id="5" name="Picture 4"/>
          <p:cNvPicPr/>
          <p:nvPr/>
        </p:nvPicPr>
        <p:blipFill rotWithShape="1">
          <a:blip r:embed="rId2">
            <a:extLst>
              <a:ext uri="{28A0092B-C50C-407E-A947-70E740481C1C}">
                <a14:useLocalDpi xmlns:a14="http://schemas.microsoft.com/office/drawing/2010/main" val="0"/>
              </a:ext>
            </a:extLst>
          </a:blip>
          <a:srcRect t="4688" b="-2381"/>
          <a:stretch/>
        </p:blipFill>
        <p:spPr bwMode="auto">
          <a:xfrm>
            <a:off x="5480661" y="1600200"/>
            <a:ext cx="3098059" cy="1861415"/>
          </a:xfrm>
          <a:prstGeom prst="rect">
            <a:avLst/>
          </a:prstGeom>
          <a:noFill/>
          <a:ln>
            <a:noFill/>
          </a:ln>
          <a:extLst>
            <a:ext uri="{53640926-AAD7-44D8-BBD7-CCE9431645EC}">
              <a14:shadowObscured xmlns:a14="http://schemas.microsoft.com/office/drawing/2010/main"/>
            </a:ext>
          </a:extLst>
        </p:spPr>
      </p:pic>
      <p:pic>
        <p:nvPicPr>
          <p:cNvPr id="161" name="Picture 160"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608" y="3011680"/>
            <a:ext cx="4913049" cy="3846320"/>
          </a:xfrm>
          <a:prstGeom prst="rect">
            <a:avLst/>
          </a:prstGeom>
        </p:spPr>
      </p:pic>
    </p:spTree>
    <p:extLst>
      <p:ext uri="{BB962C8B-B14F-4D97-AF65-F5344CB8AC3E}">
        <p14:creationId xmlns:p14="http://schemas.microsoft.com/office/powerpoint/2010/main" val="177926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Topic 1</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Main article:</a:t>
            </a:r>
          </a:p>
          <a:p>
            <a:pPr lvl="1"/>
            <a:r>
              <a:rPr lang="en-US" dirty="0" smtClean="0"/>
              <a:t>“Sensing </a:t>
            </a:r>
            <a:r>
              <a:rPr lang="en-US" dirty="0"/>
              <a:t>data </a:t>
            </a:r>
            <a:r>
              <a:rPr lang="en-US" dirty="0" err="1"/>
              <a:t>centres</a:t>
            </a:r>
            <a:r>
              <a:rPr lang="en-US" dirty="0"/>
              <a:t> for energy efﬁciency</a:t>
            </a:r>
            <a:r>
              <a:rPr lang="en-US" dirty="0" smtClean="0"/>
              <a:t>”</a:t>
            </a:r>
            <a:br>
              <a:rPr lang="en-US" dirty="0" smtClean="0"/>
            </a:br>
            <a:r>
              <a:rPr lang="en-US" dirty="0" err="1" smtClean="0"/>
              <a:t>Jie</a:t>
            </a:r>
            <a:r>
              <a:rPr lang="en-US" dirty="0" smtClean="0"/>
              <a:t> </a:t>
            </a:r>
            <a:r>
              <a:rPr lang="en-US" dirty="0"/>
              <a:t>Liu and Andreas </a:t>
            </a:r>
            <a:r>
              <a:rPr lang="en-US" dirty="0" err="1" smtClean="0"/>
              <a:t>Terzis</a:t>
            </a:r>
            <a:r>
              <a:rPr lang="en-US" dirty="0" smtClean="0"/>
              <a:t/>
            </a:r>
            <a:br>
              <a:rPr lang="en-US" dirty="0" smtClean="0"/>
            </a:br>
            <a:r>
              <a:rPr lang="en-US" dirty="0" smtClean="0"/>
              <a:t>Philos. Trans. A. (Math </a:t>
            </a:r>
            <a:r>
              <a:rPr lang="en-US" dirty="0" err="1"/>
              <a:t>Phys</a:t>
            </a:r>
            <a:r>
              <a:rPr lang="en-US" dirty="0"/>
              <a:t> </a:t>
            </a:r>
            <a:r>
              <a:rPr lang="en-US" dirty="0" err="1"/>
              <a:t>Eng</a:t>
            </a:r>
            <a:r>
              <a:rPr lang="en-US" dirty="0"/>
              <a:t> </a:t>
            </a:r>
            <a:r>
              <a:rPr lang="en-US" dirty="0" err="1" smtClean="0"/>
              <a:t>Sci</a:t>
            </a:r>
            <a:r>
              <a:rPr lang="en-US" dirty="0" smtClean="0"/>
              <a:t>), 2012</a:t>
            </a:r>
            <a:br>
              <a:rPr lang="en-US" dirty="0" smtClean="0"/>
            </a:br>
            <a:r>
              <a:rPr lang="en-US" dirty="0" smtClean="0"/>
              <a:t>(</a:t>
            </a:r>
            <a:r>
              <a:rPr lang="en-US" dirty="0" smtClean="0">
                <a:hlinkClick r:id="rId2"/>
              </a:rPr>
              <a:t>http</a:t>
            </a:r>
            <a:r>
              <a:rPr lang="en-US" dirty="0">
                <a:hlinkClick r:id="rId2"/>
              </a:rPr>
              <a:t>://rsta.royalsocietypublishing.org/content/370/1958/136.full.pdf+</a:t>
            </a:r>
            <a:r>
              <a:rPr lang="en-US" dirty="0" smtClean="0">
                <a:hlinkClick r:id="rId2"/>
              </a:rPr>
              <a:t>html</a:t>
            </a:r>
            <a:r>
              <a:rPr lang="en-US" dirty="0" smtClean="0"/>
              <a:t>)</a:t>
            </a:r>
          </a:p>
          <a:p>
            <a:r>
              <a:rPr lang="en-US" dirty="0" smtClean="0"/>
              <a:t>Extension article I:</a:t>
            </a:r>
          </a:p>
          <a:p>
            <a:pPr lvl="1"/>
            <a:r>
              <a:rPr lang="en-US" dirty="0" smtClean="0"/>
              <a:t>“</a:t>
            </a:r>
            <a:r>
              <a:rPr lang="en-US" dirty="0"/>
              <a:t>Deploying a Wireless Sensor Network on an Active </a:t>
            </a:r>
            <a:r>
              <a:rPr lang="en-US" dirty="0" smtClean="0"/>
              <a:t>Volcano”</a:t>
            </a:r>
            <a:br>
              <a:rPr lang="en-US" dirty="0" smtClean="0"/>
            </a:br>
            <a:r>
              <a:rPr lang="en-US" dirty="0"/>
              <a:t>Geoff Werner-Allen; </a:t>
            </a:r>
            <a:r>
              <a:rPr lang="en-US" dirty="0" err="1"/>
              <a:t>Konrad</a:t>
            </a:r>
            <a:r>
              <a:rPr lang="en-US" dirty="0"/>
              <a:t> </a:t>
            </a:r>
            <a:r>
              <a:rPr lang="en-US" dirty="0" err="1"/>
              <a:t>Lorincz</a:t>
            </a:r>
            <a:r>
              <a:rPr lang="en-US" dirty="0"/>
              <a:t>; Mario Ruiz; Omar </a:t>
            </a:r>
            <a:r>
              <a:rPr lang="en-US" dirty="0" err="1"/>
              <a:t>Marcillo</a:t>
            </a:r>
            <a:r>
              <a:rPr lang="en-US" dirty="0"/>
              <a:t>; Jeffrey B. Johnson; Jonathan Lees; Matt </a:t>
            </a:r>
            <a:r>
              <a:rPr lang="en-US" dirty="0" smtClean="0"/>
              <a:t>Welsh</a:t>
            </a:r>
            <a:br>
              <a:rPr lang="en-US" dirty="0" smtClean="0"/>
            </a:br>
            <a:r>
              <a:rPr lang="en-US" dirty="0"/>
              <a:t>IEEE Internet </a:t>
            </a:r>
            <a:r>
              <a:rPr lang="en-US" dirty="0" smtClean="0"/>
              <a:t>Computing, 2006</a:t>
            </a:r>
            <a:br>
              <a:rPr lang="en-US" dirty="0" smtClean="0"/>
            </a:br>
            <a:r>
              <a:rPr lang="en-US" dirty="0" smtClean="0"/>
              <a:t>(</a:t>
            </a:r>
            <a:r>
              <a:rPr lang="en-US" dirty="0">
                <a:hlinkClick r:id="rId3"/>
              </a:rPr>
              <a:t>http://www.eecs.harvard.edu/~mdw/papers/volcano-ieeeic06.</a:t>
            </a:r>
            <a:r>
              <a:rPr lang="en-US" dirty="0" smtClean="0">
                <a:hlinkClick r:id="rId3"/>
              </a:rPr>
              <a:t>pdf</a:t>
            </a:r>
            <a:r>
              <a:rPr lang="en-US" dirty="0" smtClean="0"/>
              <a:t>)</a:t>
            </a:r>
          </a:p>
          <a:p>
            <a:r>
              <a:rPr lang="en-US" dirty="0"/>
              <a:t>Extension article </a:t>
            </a:r>
            <a:r>
              <a:rPr lang="en-US" dirty="0" smtClean="0"/>
              <a:t>II:</a:t>
            </a:r>
          </a:p>
          <a:p>
            <a:pPr lvl="1"/>
            <a:r>
              <a:rPr lang="en-US" dirty="0" smtClean="0"/>
              <a:t>"</a:t>
            </a:r>
            <a:r>
              <a:rPr lang="en-US" dirty="0"/>
              <a:t>Sensor network-based </a:t>
            </a:r>
            <a:r>
              <a:rPr lang="en-US" dirty="0" err="1"/>
              <a:t>countersniper</a:t>
            </a:r>
            <a:r>
              <a:rPr lang="en-US" dirty="0"/>
              <a:t> </a:t>
            </a:r>
            <a:r>
              <a:rPr lang="en-US" dirty="0" smtClean="0"/>
              <a:t>system.</a:t>
            </a:r>
            <a:br>
              <a:rPr lang="en-US" dirty="0" smtClean="0"/>
            </a:br>
            <a:r>
              <a:rPr lang="en-US" dirty="0"/>
              <a:t>Simon, </a:t>
            </a:r>
            <a:r>
              <a:rPr lang="en-US" dirty="0" err="1"/>
              <a:t>Gyula</a:t>
            </a:r>
            <a:r>
              <a:rPr lang="en-US" dirty="0"/>
              <a:t>, et al. </a:t>
            </a:r>
            <a:r>
              <a:rPr lang="en-US" dirty="0" smtClean="0"/>
              <a:t/>
            </a:r>
            <a:br>
              <a:rPr lang="en-US" dirty="0" smtClean="0"/>
            </a:br>
            <a:r>
              <a:rPr lang="en-US" dirty="0" smtClean="0"/>
              <a:t>Proceedings </a:t>
            </a:r>
            <a:r>
              <a:rPr lang="en-US" dirty="0"/>
              <a:t>of the 2nd international conference on Embedded networked sensor systems. ACM, 2004</a:t>
            </a:r>
            <a:r>
              <a:rPr lang="en-US" dirty="0" smtClean="0"/>
              <a:t>.</a:t>
            </a:r>
            <a:br>
              <a:rPr lang="en-US" dirty="0" smtClean="0"/>
            </a:br>
            <a:r>
              <a:rPr lang="en-US" dirty="0" smtClean="0"/>
              <a:t>(http</a:t>
            </a:r>
            <a:r>
              <a:rPr lang="en-US" dirty="0"/>
              <a:t>://</a:t>
            </a:r>
            <a:r>
              <a:rPr lang="en-US" dirty="0" err="1"/>
              <a:t>www.isis.vanderbilt.edu</a:t>
            </a:r>
            <a:r>
              <a:rPr lang="en-US" dirty="0"/>
              <a:t>/sites/default/files/</a:t>
            </a:r>
            <a:r>
              <a:rPr lang="en-US" dirty="0" smtClean="0"/>
              <a:t>Simon_G_11_3_2004_Sensor_Net.pdf)</a:t>
            </a:r>
            <a:endParaRPr lang="en-US" dirty="0"/>
          </a:p>
          <a:p>
            <a:pPr marL="0" indent="0">
              <a:buNone/>
            </a:pPr>
            <a:endParaRPr lang="en-US" dirty="0"/>
          </a:p>
          <a:p>
            <a:r>
              <a:rPr lang="en-US" dirty="0"/>
              <a:t>Background Article (Base paper on WSNs to introduce you to the area):</a:t>
            </a:r>
          </a:p>
          <a:p>
            <a:pPr lvl="1"/>
            <a:r>
              <a:rPr lang="en-US" dirty="0" smtClean="0"/>
              <a:t>“Sensor </a:t>
            </a:r>
            <a:r>
              <a:rPr lang="en-US" dirty="0"/>
              <a:t>network algorithms and </a:t>
            </a:r>
            <a:r>
              <a:rPr lang="en-US" dirty="0" smtClean="0"/>
              <a:t>applications”</a:t>
            </a:r>
            <a:br>
              <a:rPr lang="en-US" dirty="0" smtClean="0"/>
            </a:br>
            <a:r>
              <a:rPr lang="en-US" dirty="0" err="1" smtClean="0"/>
              <a:t>Niki</a:t>
            </a:r>
            <a:r>
              <a:rPr lang="en-US" dirty="0" smtClean="0"/>
              <a:t> </a:t>
            </a:r>
            <a:r>
              <a:rPr lang="en-US" dirty="0" err="1"/>
              <a:t>Trigoni</a:t>
            </a:r>
            <a:r>
              <a:rPr lang="en-US" dirty="0"/>
              <a:t> and </a:t>
            </a:r>
            <a:r>
              <a:rPr lang="en-US" dirty="0" err="1"/>
              <a:t>Bhaskar</a:t>
            </a:r>
            <a:r>
              <a:rPr lang="en-US" dirty="0"/>
              <a:t> </a:t>
            </a:r>
            <a:r>
              <a:rPr lang="en-US" dirty="0" err="1" smtClean="0"/>
              <a:t>Krishnamachar</a:t>
            </a:r>
            <a:r>
              <a:rPr lang="en-US" dirty="0" smtClean="0"/>
              <a:t> </a:t>
            </a:r>
            <a:br>
              <a:rPr lang="en-US" dirty="0" smtClean="0"/>
            </a:br>
            <a:r>
              <a:rPr lang="en-US" dirty="0"/>
              <a:t>Philos. Trans. A. (Math </a:t>
            </a:r>
            <a:r>
              <a:rPr lang="en-US" dirty="0" err="1"/>
              <a:t>Phys</a:t>
            </a:r>
            <a:r>
              <a:rPr lang="en-US" dirty="0"/>
              <a:t> </a:t>
            </a:r>
            <a:r>
              <a:rPr lang="en-US" dirty="0" err="1"/>
              <a:t>Eng</a:t>
            </a:r>
            <a:r>
              <a:rPr lang="en-US" dirty="0"/>
              <a:t> </a:t>
            </a:r>
            <a:r>
              <a:rPr lang="en-US" dirty="0" err="1"/>
              <a:t>Sci</a:t>
            </a:r>
            <a:r>
              <a:rPr lang="en-US" dirty="0"/>
              <a:t>), </a:t>
            </a:r>
            <a:r>
              <a:rPr lang="en-US" dirty="0" smtClean="0"/>
              <a:t>2012</a:t>
            </a:r>
            <a:br>
              <a:rPr lang="en-US" dirty="0" smtClean="0"/>
            </a:br>
            <a:r>
              <a:rPr lang="en-US" dirty="0" smtClean="0"/>
              <a:t>(http</a:t>
            </a:r>
            <a:r>
              <a:rPr lang="en-US" dirty="0"/>
              <a:t>://</a:t>
            </a:r>
            <a:r>
              <a:rPr lang="en-US" dirty="0" err="1"/>
              <a:t>rsta.royalsocietypublishing.org</a:t>
            </a:r>
            <a:r>
              <a:rPr lang="en-US" dirty="0"/>
              <a:t>/content/370/1958/5.full.pdf+</a:t>
            </a:r>
            <a:r>
              <a:rPr lang="en-US" dirty="0" smtClean="0"/>
              <a:t>html)</a:t>
            </a:r>
            <a:endParaRPr lang="en-US" dirty="0"/>
          </a:p>
        </p:txBody>
      </p:sp>
      <p:sp>
        <p:nvSpPr>
          <p:cNvPr id="4" name="Slide Number Placeholder 3"/>
          <p:cNvSpPr>
            <a:spLocks noGrp="1"/>
          </p:cNvSpPr>
          <p:nvPr>
            <p:ph type="sldNum" sz="quarter" idx="12"/>
          </p:nvPr>
        </p:nvSpPr>
        <p:spPr/>
        <p:txBody>
          <a:bodyPr/>
          <a:lstStyle/>
          <a:p>
            <a:fld id="{52D5FAC3-38E9-D849-8DC1-E027FD74E998}" type="slidenum">
              <a:rPr lang="en-US" smtClean="0"/>
              <a:t>4</a:t>
            </a:fld>
            <a:endParaRPr lang="en-US"/>
          </a:p>
        </p:txBody>
      </p:sp>
    </p:spTree>
    <p:extLst>
      <p:ext uri="{BB962C8B-B14F-4D97-AF65-F5344CB8AC3E}">
        <p14:creationId xmlns:p14="http://schemas.microsoft.com/office/powerpoint/2010/main" val="285413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 2:</a:t>
            </a:r>
            <a:br>
              <a:rPr lang="en-US" dirty="0" smtClean="0"/>
            </a:br>
            <a:r>
              <a:rPr lang="en-US" dirty="0" smtClean="0"/>
              <a:t>Energy Efficient Routing in WSNs</a:t>
            </a:r>
            <a:endParaRPr lang="en-US" dirty="0"/>
          </a:p>
        </p:txBody>
      </p:sp>
      <p:sp>
        <p:nvSpPr>
          <p:cNvPr id="3" name="Content Placeholder 2"/>
          <p:cNvSpPr>
            <a:spLocks noGrp="1"/>
          </p:cNvSpPr>
          <p:nvPr>
            <p:ph idx="1"/>
          </p:nvPr>
        </p:nvSpPr>
        <p:spPr>
          <a:xfrm>
            <a:off x="207153" y="1681266"/>
            <a:ext cx="5253015" cy="4525963"/>
          </a:xfrm>
        </p:spPr>
        <p:txBody>
          <a:bodyPr>
            <a:normAutofit fontScale="92500" lnSpcReduction="10000"/>
          </a:bodyPr>
          <a:lstStyle/>
          <a:p>
            <a:r>
              <a:rPr lang="en-US" dirty="0" smtClean="0"/>
              <a:t>Routing Metrics</a:t>
            </a:r>
          </a:p>
          <a:p>
            <a:pPr lvl="1"/>
            <a:r>
              <a:rPr lang="en-US" dirty="0" smtClean="0"/>
              <a:t>Which nodes provide routing progress?</a:t>
            </a:r>
          </a:p>
          <a:p>
            <a:r>
              <a:rPr lang="en-US" dirty="0" smtClean="0"/>
              <a:t>Link estimation</a:t>
            </a:r>
          </a:p>
          <a:p>
            <a:pPr lvl="1"/>
            <a:r>
              <a:rPr lang="en-US" dirty="0" smtClean="0"/>
              <a:t>Which neighbors are reliably reachable?</a:t>
            </a:r>
          </a:p>
          <a:p>
            <a:r>
              <a:rPr lang="en-US" dirty="0" smtClean="0"/>
              <a:t>Routing protocols</a:t>
            </a:r>
          </a:p>
          <a:p>
            <a:pPr lvl="1"/>
            <a:r>
              <a:rPr lang="en-US" dirty="0" smtClean="0"/>
              <a:t>Combing metrics and link estimation to a protocol</a:t>
            </a:r>
          </a:p>
          <a:p>
            <a:pPr lvl="1"/>
            <a:r>
              <a:rPr lang="en-US" dirty="0" smtClean="0"/>
              <a:t>Energy efficiency?</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52D5FAC3-38E9-D849-8DC1-E027FD74E998}" type="slidenum">
              <a:rPr lang="en-US" smtClean="0"/>
              <a:t>5</a:t>
            </a:fld>
            <a:endParaRPr lang="en-US"/>
          </a:p>
        </p:txBody>
      </p:sp>
      <p:pic>
        <p:nvPicPr>
          <p:cNvPr id="6" name="Picture 5"/>
          <p:cNvPicPr>
            <a:picLocks noChangeAspect="1"/>
          </p:cNvPicPr>
          <p:nvPr/>
        </p:nvPicPr>
        <p:blipFill>
          <a:blip r:embed="rId2"/>
          <a:stretch>
            <a:fillRect/>
          </a:stretch>
        </p:blipFill>
        <p:spPr>
          <a:xfrm>
            <a:off x="5349995" y="1853687"/>
            <a:ext cx="3794005" cy="2001475"/>
          </a:xfrm>
          <a:prstGeom prst="rect">
            <a:avLst/>
          </a:prstGeom>
        </p:spPr>
      </p:pic>
      <p:pic>
        <p:nvPicPr>
          <p:cNvPr id="7" name="Picture 6"/>
          <p:cNvPicPr>
            <a:picLocks noChangeAspect="1"/>
          </p:cNvPicPr>
          <p:nvPr/>
        </p:nvPicPr>
        <p:blipFill>
          <a:blip r:embed="rId3"/>
          <a:stretch>
            <a:fillRect/>
          </a:stretch>
        </p:blipFill>
        <p:spPr>
          <a:xfrm>
            <a:off x="5460168" y="4173831"/>
            <a:ext cx="3226632" cy="1912078"/>
          </a:xfrm>
          <a:prstGeom prst="rect">
            <a:avLst/>
          </a:prstGeom>
        </p:spPr>
      </p:pic>
    </p:spTree>
    <p:extLst>
      <p:ext uri="{BB962C8B-B14F-4D97-AF65-F5344CB8AC3E}">
        <p14:creationId xmlns:p14="http://schemas.microsoft.com/office/powerpoint/2010/main" val="117845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Topic 2</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Main Article (Routing Protocol):</a:t>
            </a:r>
            <a:endParaRPr lang="en-US" dirty="0"/>
          </a:p>
          <a:p>
            <a:pPr lvl="1"/>
            <a:r>
              <a:rPr lang="en-US" dirty="0"/>
              <a:t>"Collection tree </a:t>
            </a:r>
            <a:r>
              <a:rPr lang="en-US" dirty="0" smtClean="0"/>
              <a:t>protocol" </a:t>
            </a:r>
            <a:r>
              <a:rPr lang="en-US" dirty="0"/>
              <a:t/>
            </a:r>
            <a:br>
              <a:rPr lang="en-US" dirty="0"/>
            </a:br>
            <a:r>
              <a:rPr lang="en-US" dirty="0" err="1"/>
              <a:t>Gnawali</a:t>
            </a:r>
            <a:r>
              <a:rPr lang="en-US" dirty="0"/>
              <a:t>, </a:t>
            </a:r>
            <a:r>
              <a:rPr lang="en-US" dirty="0" err="1"/>
              <a:t>Omprakash</a:t>
            </a:r>
            <a:r>
              <a:rPr lang="en-US" dirty="0"/>
              <a:t>, et al. </a:t>
            </a:r>
            <a:br>
              <a:rPr lang="en-US" dirty="0"/>
            </a:br>
            <a:r>
              <a:rPr lang="en-US" dirty="0"/>
              <a:t>Proceedings of the 7th ACM Conference on Embedded Networked Sensor Systems</a:t>
            </a:r>
            <a:r>
              <a:rPr lang="en-US" dirty="0" smtClean="0"/>
              <a:t>. 2009</a:t>
            </a:r>
            <a:r>
              <a:rPr lang="en-US" dirty="0"/>
              <a:t/>
            </a:r>
            <a:br>
              <a:rPr lang="en-US" dirty="0"/>
            </a:br>
            <a:r>
              <a:rPr lang="en-US" dirty="0"/>
              <a:t>(http://</a:t>
            </a:r>
            <a:r>
              <a:rPr lang="en-US" dirty="0" err="1"/>
              <a:t>sing.stanford.edu</a:t>
            </a:r>
            <a:r>
              <a:rPr lang="en-US" dirty="0"/>
              <a:t>/pubs/sensys09-</a:t>
            </a:r>
            <a:r>
              <a:rPr lang="en-US" dirty="0" smtClean="0"/>
              <a:t>ctp.pdf)</a:t>
            </a:r>
          </a:p>
          <a:p>
            <a:r>
              <a:rPr lang="en-US" dirty="0" smtClean="0"/>
              <a:t>Supporting Article I (Routing Metric):</a:t>
            </a:r>
          </a:p>
          <a:p>
            <a:pPr lvl="1"/>
            <a:r>
              <a:rPr lang="en-US" dirty="0" smtClean="0"/>
              <a:t>"</a:t>
            </a:r>
            <a:r>
              <a:rPr lang="en-US" dirty="0"/>
              <a:t>A high-throughput path metric for multi-hop wireless routing." </a:t>
            </a:r>
            <a:r>
              <a:rPr lang="en-US" dirty="0" smtClean="0"/>
              <a:t/>
            </a:r>
            <a:br>
              <a:rPr lang="en-US" dirty="0" smtClean="0"/>
            </a:br>
            <a:r>
              <a:rPr lang="en-US" dirty="0"/>
              <a:t>De </a:t>
            </a:r>
            <a:r>
              <a:rPr lang="en-US" dirty="0" err="1"/>
              <a:t>Couto</a:t>
            </a:r>
            <a:r>
              <a:rPr lang="en-US" dirty="0"/>
              <a:t>, Douglas SJ, et al. </a:t>
            </a:r>
            <a:r>
              <a:rPr lang="en-US" dirty="0" smtClean="0"/>
              <a:t/>
            </a:r>
            <a:br>
              <a:rPr lang="en-US" dirty="0" smtClean="0"/>
            </a:br>
            <a:r>
              <a:rPr lang="en-US" dirty="0" smtClean="0"/>
              <a:t>Wireless </a:t>
            </a:r>
            <a:r>
              <a:rPr lang="en-US" dirty="0"/>
              <a:t>Networks 11.4 (2005)</a:t>
            </a:r>
            <a:br>
              <a:rPr lang="en-US" dirty="0"/>
            </a:br>
            <a:r>
              <a:rPr lang="en-US" dirty="0"/>
              <a:t>(</a:t>
            </a:r>
            <a:r>
              <a:rPr lang="en-US" dirty="0">
                <a:hlinkClick r:id="rId2"/>
              </a:rPr>
              <a:t>http://dl.acm.org/citation.cfm?id=</a:t>
            </a:r>
            <a:r>
              <a:rPr lang="en-US" dirty="0" smtClean="0">
                <a:hlinkClick r:id="rId2"/>
              </a:rPr>
              <a:t>1150541</a:t>
            </a:r>
            <a:r>
              <a:rPr lang="en-US" dirty="0" smtClean="0"/>
              <a:t>; access from within Chalmers)</a:t>
            </a:r>
          </a:p>
          <a:p>
            <a:r>
              <a:rPr lang="en-US" dirty="0"/>
              <a:t>Supporting Article </a:t>
            </a:r>
            <a:r>
              <a:rPr lang="en-US" dirty="0" smtClean="0"/>
              <a:t>II (Link Estimation + Routing Protocol):</a:t>
            </a:r>
          </a:p>
          <a:p>
            <a:pPr lvl="1"/>
            <a:r>
              <a:rPr lang="en-US" dirty="0"/>
              <a:t>Woo, Alec, Terence Tong, and David Culler. "Taming the underlying challenges of reliable </a:t>
            </a:r>
            <a:r>
              <a:rPr lang="en-US" dirty="0" err="1"/>
              <a:t>multihop</a:t>
            </a:r>
            <a:r>
              <a:rPr lang="en-US" dirty="0"/>
              <a:t> routing in sensor networks." Proceedings of the 1st international conference on Embedded networked sensor systems. ACM, 2003</a:t>
            </a:r>
            <a:r>
              <a:rPr lang="en-US" dirty="0" smtClean="0"/>
              <a:t>.</a:t>
            </a:r>
            <a:r>
              <a:rPr lang="en-US" dirty="0"/>
              <a:t/>
            </a:r>
            <a:br>
              <a:rPr lang="en-US" dirty="0"/>
            </a:br>
            <a:r>
              <a:rPr lang="en-US" dirty="0"/>
              <a:t>(</a:t>
            </a:r>
            <a:r>
              <a:rPr lang="en-US" dirty="0">
                <a:hlinkClick r:id="rId3"/>
              </a:rPr>
              <a:t>http://dl.acm.org/citation.cfm?id=</a:t>
            </a:r>
            <a:r>
              <a:rPr lang="en-US" dirty="0" smtClean="0">
                <a:hlinkClick r:id="rId3"/>
              </a:rPr>
              <a:t>958494</a:t>
            </a:r>
            <a:r>
              <a:rPr lang="en-US" dirty="0" smtClean="0"/>
              <a:t>; access from within Chalmers)</a:t>
            </a:r>
          </a:p>
          <a:p>
            <a:pPr lvl="1"/>
            <a:endParaRPr lang="en-US" dirty="0"/>
          </a:p>
          <a:p>
            <a:pPr marL="0" indent="0">
              <a:buNone/>
            </a:pPr>
            <a:endParaRPr lang="en-US" dirty="0"/>
          </a:p>
          <a:p>
            <a:r>
              <a:rPr lang="en-US" dirty="0" smtClean="0"/>
              <a:t>Background Article (Base </a:t>
            </a:r>
            <a:r>
              <a:rPr lang="en-US" dirty="0"/>
              <a:t>paper on WSNs </a:t>
            </a:r>
            <a:r>
              <a:rPr lang="en-US" dirty="0" smtClean="0"/>
              <a:t>to </a:t>
            </a:r>
            <a:r>
              <a:rPr lang="en-US" dirty="0"/>
              <a:t>introduce you to the area):</a:t>
            </a:r>
          </a:p>
          <a:p>
            <a:pPr lvl="1"/>
            <a:r>
              <a:rPr lang="en-US" dirty="0"/>
              <a:t>“Sensor network algorithms and applications”</a:t>
            </a:r>
            <a:br>
              <a:rPr lang="en-US" dirty="0"/>
            </a:br>
            <a:r>
              <a:rPr lang="en-US" dirty="0" err="1"/>
              <a:t>Niki</a:t>
            </a:r>
            <a:r>
              <a:rPr lang="en-US" dirty="0"/>
              <a:t> </a:t>
            </a:r>
            <a:r>
              <a:rPr lang="en-US" dirty="0" err="1"/>
              <a:t>Trigoni</a:t>
            </a:r>
            <a:r>
              <a:rPr lang="en-US" dirty="0"/>
              <a:t> and </a:t>
            </a:r>
            <a:r>
              <a:rPr lang="en-US" dirty="0" err="1"/>
              <a:t>Bhaskar</a:t>
            </a:r>
            <a:r>
              <a:rPr lang="en-US" dirty="0"/>
              <a:t> </a:t>
            </a:r>
            <a:r>
              <a:rPr lang="en-US" dirty="0" err="1"/>
              <a:t>Krishnamachar</a:t>
            </a:r>
            <a:r>
              <a:rPr lang="en-US" dirty="0"/>
              <a:t> </a:t>
            </a:r>
            <a:br>
              <a:rPr lang="en-US" dirty="0"/>
            </a:br>
            <a:r>
              <a:rPr lang="en-US" dirty="0"/>
              <a:t>Philos. Trans. A. (Math </a:t>
            </a:r>
            <a:r>
              <a:rPr lang="en-US" dirty="0" err="1"/>
              <a:t>Phys</a:t>
            </a:r>
            <a:r>
              <a:rPr lang="en-US" dirty="0"/>
              <a:t> </a:t>
            </a:r>
            <a:r>
              <a:rPr lang="en-US" dirty="0" err="1"/>
              <a:t>Eng</a:t>
            </a:r>
            <a:r>
              <a:rPr lang="en-US" dirty="0"/>
              <a:t> </a:t>
            </a:r>
            <a:r>
              <a:rPr lang="en-US" dirty="0" err="1"/>
              <a:t>Sci</a:t>
            </a:r>
            <a:r>
              <a:rPr lang="en-US" dirty="0"/>
              <a:t>), 2012</a:t>
            </a:r>
            <a:br>
              <a:rPr lang="en-US" dirty="0"/>
            </a:br>
            <a:r>
              <a:rPr lang="en-US" dirty="0"/>
              <a:t>(http://</a:t>
            </a:r>
            <a:r>
              <a:rPr lang="en-US" dirty="0" err="1"/>
              <a:t>rsta.royalsocietypublishing.org</a:t>
            </a:r>
            <a:r>
              <a:rPr lang="en-US" dirty="0"/>
              <a:t>/content/370/1958/5.full.pdf+html)</a:t>
            </a:r>
          </a:p>
          <a:p>
            <a:endParaRPr lang="en-US" dirty="0"/>
          </a:p>
        </p:txBody>
      </p:sp>
      <p:sp>
        <p:nvSpPr>
          <p:cNvPr id="4" name="Slide Number Placeholder 3"/>
          <p:cNvSpPr>
            <a:spLocks noGrp="1"/>
          </p:cNvSpPr>
          <p:nvPr>
            <p:ph type="sldNum" sz="quarter" idx="12"/>
          </p:nvPr>
        </p:nvSpPr>
        <p:spPr/>
        <p:txBody>
          <a:bodyPr/>
          <a:lstStyle/>
          <a:p>
            <a:fld id="{52D5FAC3-38E9-D849-8DC1-E027FD74E998}" type="slidenum">
              <a:rPr lang="en-US" smtClean="0"/>
              <a:t>6</a:t>
            </a:fld>
            <a:endParaRPr lang="en-US"/>
          </a:p>
        </p:txBody>
      </p:sp>
    </p:spTree>
    <p:extLst>
      <p:ext uri="{BB962C8B-B14F-4D97-AF65-F5344CB8AC3E}">
        <p14:creationId xmlns:p14="http://schemas.microsoft.com/office/powerpoint/2010/main" val="224186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 3</a:t>
            </a:r>
            <a:br>
              <a:rPr lang="en-US" dirty="0" smtClean="0"/>
            </a:br>
            <a:r>
              <a:rPr lang="en-US" dirty="0" smtClean="0"/>
              <a:t>Energy Efficient Medium Access</a:t>
            </a:r>
            <a:endParaRPr lang="en-US" dirty="0"/>
          </a:p>
        </p:txBody>
      </p:sp>
      <p:sp>
        <p:nvSpPr>
          <p:cNvPr id="3" name="Content Placeholder 2"/>
          <p:cNvSpPr>
            <a:spLocks noGrp="1"/>
          </p:cNvSpPr>
          <p:nvPr>
            <p:ph idx="1"/>
          </p:nvPr>
        </p:nvSpPr>
        <p:spPr>
          <a:xfrm>
            <a:off x="105941" y="1600200"/>
            <a:ext cx="5442155" cy="4525963"/>
          </a:xfrm>
        </p:spPr>
        <p:txBody>
          <a:bodyPr/>
          <a:lstStyle/>
          <a:p>
            <a:r>
              <a:rPr lang="en-US" dirty="0" smtClean="0"/>
              <a:t>Sensor nodes are commonly </a:t>
            </a:r>
            <a:r>
              <a:rPr lang="en-US" dirty="0" smtClean="0"/>
              <a:t>battery </a:t>
            </a:r>
            <a:r>
              <a:rPr lang="en-US" dirty="0" smtClean="0"/>
              <a:t>driven</a:t>
            </a:r>
          </a:p>
          <a:p>
            <a:pPr lvl="1"/>
            <a:r>
              <a:rPr lang="en-US" dirty="0" smtClean="0"/>
              <a:t>-&gt;Nodes turn radios on sporadically</a:t>
            </a:r>
          </a:p>
          <a:p>
            <a:pPr lvl="1"/>
            <a:r>
              <a:rPr lang="en-US" dirty="0" smtClean="0"/>
              <a:t>How can nodes communicate in this setup?</a:t>
            </a:r>
          </a:p>
          <a:p>
            <a:pPr lvl="1"/>
            <a:r>
              <a:rPr lang="en-US" dirty="0" smtClean="0"/>
              <a:t>How do we make this reliable?</a:t>
            </a:r>
          </a:p>
          <a:p>
            <a:pPr lvl="1"/>
            <a:r>
              <a:rPr lang="en-US" dirty="0"/>
              <a:t>How do we make this </a:t>
            </a:r>
            <a:r>
              <a:rPr lang="en-US" dirty="0" smtClean="0"/>
              <a:t>energy </a:t>
            </a:r>
            <a:r>
              <a:rPr lang="en-US" dirty="0" smtClean="0"/>
              <a:t>efficient?</a:t>
            </a:r>
            <a:endParaRPr lang="en-US" dirty="0"/>
          </a:p>
        </p:txBody>
      </p:sp>
      <p:sp>
        <p:nvSpPr>
          <p:cNvPr id="4" name="Slide Number Placeholder 3"/>
          <p:cNvSpPr>
            <a:spLocks noGrp="1"/>
          </p:cNvSpPr>
          <p:nvPr>
            <p:ph type="sldNum" sz="quarter" idx="12"/>
          </p:nvPr>
        </p:nvSpPr>
        <p:spPr/>
        <p:txBody>
          <a:bodyPr/>
          <a:lstStyle/>
          <a:p>
            <a:fld id="{52D5FAC3-38E9-D849-8DC1-E027FD74E998}" type="slidenum">
              <a:rPr lang="en-US" smtClean="0"/>
              <a:t>7</a:t>
            </a:fld>
            <a:endParaRPr lang="en-US"/>
          </a:p>
        </p:txBody>
      </p:sp>
      <p:pic>
        <p:nvPicPr>
          <p:cNvPr id="6" name="Picture 5"/>
          <p:cNvPicPr>
            <a:picLocks noChangeAspect="1"/>
          </p:cNvPicPr>
          <p:nvPr/>
        </p:nvPicPr>
        <p:blipFill>
          <a:blip r:embed="rId2"/>
          <a:stretch>
            <a:fillRect/>
          </a:stretch>
        </p:blipFill>
        <p:spPr>
          <a:xfrm>
            <a:off x="5685334" y="1600200"/>
            <a:ext cx="3226632" cy="1912078"/>
          </a:xfrm>
          <a:prstGeom prst="rect">
            <a:avLst/>
          </a:prstGeom>
        </p:spPr>
      </p:pic>
      <p:pic>
        <p:nvPicPr>
          <p:cNvPr id="7" name="Picture 6"/>
          <p:cNvPicPr>
            <a:picLocks noChangeAspect="1"/>
          </p:cNvPicPr>
          <p:nvPr/>
        </p:nvPicPr>
        <p:blipFill>
          <a:blip r:embed="rId3"/>
          <a:stretch>
            <a:fillRect/>
          </a:stretch>
        </p:blipFill>
        <p:spPr>
          <a:xfrm>
            <a:off x="5466198" y="4190848"/>
            <a:ext cx="3605748" cy="2232559"/>
          </a:xfrm>
          <a:prstGeom prst="rect">
            <a:avLst/>
          </a:prstGeom>
        </p:spPr>
      </p:pic>
    </p:spTree>
    <p:extLst>
      <p:ext uri="{BB962C8B-B14F-4D97-AF65-F5344CB8AC3E}">
        <p14:creationId xmlns:p14="http://schemas.microsoft.com/office/powerpoint/2010/main" val="311709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Distributed System</a:t>
            </a:r>
            <a:endParaRPr lang="en-US" dirty="0"/>
          </a:p>
        </p:txBody>
      </p:sp>
      <p:sp>
        <p:nvSpPr>
          <p:cNvPr id="3" name="Content Placeholder 2"/>
          <p:cNvSpPr>
            <a:spLocks noGrp="1"/>
          </p:cNvSpPr>
          <p:nvPr>
            <p:ph idx="1"/>
          </p:nvPr>
        </p:nvSpPr>
        <p:spPr>
          <a:xfrm>
            <a:off x="203200" y="1520197"/>
            <a:ext cx="7862420" cy="5406819"/>
          </a:xfrm>
        </p:spPr>
        <p:txBody>
          <a:bodyPr>
            <a:normAutofit/>
          </a:bodyPr>
          <a:lstStyle/>
          <a:p>
            <a:pPr lvl="2"/>
            <a:endParaRPr lang="en-US" dirty="0" smtClean="0"/>
          </a:p>
        </p:txBody>
      </p:sp>
      <p:sp>
        <p:nvSpPr>
          <p:cNvPr id="4" name="Slide Number Placeholder 3"/>
          <p:cNvSpPr>
            <a:spLocks noGrp="1"/>
          </p:cNvSpPr>
          <p:nvPr>
            <p:ph type="sldNum" sz="quarter" idx="12"/>
          </p:nvPr>
        </p:nvSpPr>
        <p:spPr/>
        <p:txBody>
          <a:bodyPr/>
          <a:lstStyle/>
          <a:p>
            <a:fld id="{52D5FAC3-38E9-D849-8DC1-E027FD74E998}" type="slidenum">
              <a:rPr lang="en-US" smtClean="0"/>
              <a:t>8</a:t>
            </a:fld>
            <a:endParaRPr lang="en-US"/>
          </a:p>
        </p:txBody>
      </p:sp>
    </p:spTree>
    <p:extLst>
      <p:ext uri="{BB962C8B-B14F-4D97-AF65-F5344CB8AC3E}">
        <p14:creationId xmlns:p14="http://schemas.microsoft.com/office/powerpoint/2010/main" val="289398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 4</a:t>
            </a:r>
            <a:br>
              <a:rPr lang="en-US" dirty="0" smtClean="0"/>
            </a:br>
            <a:r>
              <a:rPr lang="en-US" dirty="0" smtClean="0"/>
              <a:t>Social Sensing and Crowdsourcing</a:t>
            </a:r>
            <a:endParaRPr lang="en-US" dirty="0"/>
          </a:p>
        </p:txBody>
      </p:sp>
      <p:sp>
        <p:nvSpPr>
          <p:cNvPr id="3" name="Content Placeholder 2"/>
          <p:cNvSpPr>
            <a:spLocks noGrp="1"/>
          </p:cNvSpPr>
          <p:nvPr>
            <p:ph idx="1"/>
          </p:nvPr>
        </p:nvSpPr>
        <p:spPr>
          <a:xfrm>
            <a:off x="268060" y="1600200"/>
            <a:ext cx="5198976" cy="5011223"/>
          </a:xfrm>
        </p:spPr>
        <p:txBody>
          <a:bodyPr>
            <a:normAutofit fontScale="92500" lnSpcReduction="20000"/>
          </a:bodyPr>
          <a:lstStyle/>
          <a:p>
            <a:r>
              <a:rPr lang="en-US" dirty="0" smtClean="0"/>
              <a:t>People, their smart phones, and social media are a big “sensor”</a:t>
            </a:r>
          </a:p>
          <a:p>
            <a:pPr lvl="1"/>
            <a:r>
              <a:rPr lang="en-US" dirty="0" smtClean="0"/>
              <a:t>What are people doing</a:t>
            </a:r>
          </a:p>
          <a:p>
            <a:pPr lvl="1"/>
            <a:r>
              <a:rPr lang="en-US" dirty="0" smtClean="0"/>
              <a:t>Where?</a:t>
            </a:r>
          </a:p>
          <a:p>
            <a:pPr lvl="1"/>
            <a:r>
              <a:rPr lang="en-US" dirty="0"/>
              <a:t>What are people thinking</a:t>
            </a:r>
            <a:r>
              <a:rPr lang="en-US" dirty="0" smtClean="0"/>
              <a:t>?</a:t>
            </a:r>
          </a:p>
          <a:p>
            <a:r>
              <a:rPr lang="en-US" dirty="0" smtClean="0"/>
              <a:t>Problem</a:t>
            </a:r>
          </a:p>
          <a:p>
            <a:pPr lvl="1"/>
            <a:r>
              <a:rPr lang="en-US" dirty="0" smtClean="0"/>
              <a:t>Who is telling the truth?</a:t>
            </a:r>
          </a:p>
          <a:p>
            <a:pPr lvl="1"/>
            <a:r>
              <a:rPr lang="en-US" dirty="0" smtClean="0"/>
              <a:t>Privacy?</a:t>
            </a:r>
          </a:p>
          <a:p>
            <a:r>
              <a:rPr lang="en-US" dirty="0" smtClean="0"/>
              <a:t>Approach</a:t>
            </a:r>
          </a:p>
          <a:p>
            <a:pPr lvl="1"/>
            <a:r>
              <a:rPr lang="en-US" dirty="0" smtClean="0"/>
              <a:t>Identify “trusted” sources</a:t>
            </a:r>
          </a:p>
          <a:p>
            <a:pPr lvl="1"/>
            <a:r>
              <a:rPr lang="en-US" dirty="0" smtClean="0"/>
              <a:t>Aggregate many sources</a:t>
            </a:r>
            <a:endParaRPr lang="en-US" dirty="0"/>
          </a:p>
        </p:txBody>
      </p:sp>
      <p:sp>
        <p:nvSpPr>
          <p:cNvPr id="4" name="Slide Number Placeholder 3"/>
          <p:cNvSpPr>
            <a:spLocks noGrp="1"/>
          </p:cNvSpPr>
          <p:nvPr>
            <p:ph type="sldNum" sz="quarter" idx="12"/>
          </p:nvPr>
        </p:nvSpPr>
        <p:spPr/>
        <p:txBody>
          <a:bodyPr/>
          <a:lstStyle/>
          <a:p>
            <a:fld id="{52D5FAC3-38E9-D849-8DC1-E027FD74E998}" type="slidenum">
              <a:rPr lang="en-US" smtClean="0"/>
              <a:t>9</a:t>
            </a:fld>
            <a:endParaRPr lang="en-US"/>
          </a:p>
        </p:txBody>
      </p:sp>
      <p:pic>
        <p:nvPicPr>
          <p:cNvPr id="5" name="Picture 4"/>
          <p:cNvPicPr>
            <a:picLocks noChangeAspect="1"/>
          </p:cNvPicPr>
          <p:nvPr/>
        </p:nvPicPr>
        <p:blipFill>
          <a:blip r:embed="rId2"/>
          <a:stretch>
            <a:fillRect/>
          </a:stretch>
        </p:blipFill>
        <p:spPr>
          <a:xfrm>
            <a:off x="5016500" y="2156416"/>
            <a:ext cx="4127500" cy="4292600"/>
          </a:xfrm>
          <a:prstGeom prst="rect">
            <a:avLst/>
          </a:prstGeom>
        </p:spPr>
      </p:pic>
    </p:spTree>
    <p:extLst>
      <p:ext uri="{BB962C8B-B14F-4D97-AF65-F5344CB8AC3E}">
        <p14:creationId xmlns:p14="http://schemas.microsoft.com/office/powerpoint/2010/main" val="255481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1576</TotalTime>
  <Words>963</Words>
  <Application>Microsoft Office PowerPoint</Application>
  <PresentationFormat>On-screen Show (4:3)</PresentationFormat>
  <Paragraphs>139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Seminar Course Distributed Computing and Systems, Cluster 2</vt:lpstr>
      <vt:lpstr>Wireless Sensor Networks</vt:lpstr>
      <vt:lpstr>Topic 1:  Applications, Use Cases and Vision</vt:lpstr>
      <vt:lpstr>Papers Topic 1</vt:lpstr>
      <vt:lpstr>Topic 2: Energy Efficient Routing in WSNs</vt:lpstr>
      <vt:lpstr>Papers Topic 2</vt:lpstr>
      <vt:lpstr>Topic 3 Energy Efficient Medium Access</vt:lpstr>
      <vt:lpstr>General Distributed System</vt:lpstr>
      <vt:lpstr>Topic 4 Social Sensing and Crowdsourcing</vt:lpstr>
      <vt:lpstr>Papers Topic 4</vt:lpstr>
      <vt:lpstr>Topic 5 Parallel Programming Methodologies in Distributed Systems</vt:lpstr>
      <vt:lpstr>Papers Topic 5</vt:lpstr>
      <vt:lpstr>Topic 6 Energy Efficient Data Sharing  </vt:lpstr>
      <vt:lpstr>Papers Topic 6</vt:lpstr>
      <vt:lpstr>Topic 7 Ways of leveraging social networks in distributed systems design: The case of Spam filtering.</vt:lpstr>
      <vt:lpstr>PowerPoint Presentation</vt:lpstr>
      <vt:lpstr>Papers Topic 7</vt:lpstr>
    </vt:vector>
  </TitlesOfParts>
  <Company>Chalmers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Olaf Landsiedel</dc:creator>
  <cp:lastModifiedBy>Philippas Tsigas</cp:lastModifiedBy>
  <cp:revision>237</cp:revision>
  <cp:lastPrinted>2012-09-17T18:19:56Z</cp:lastPrinted>
  <dcterms:created xsi:type="dcterms:W3CDTF">2012-08-30T09:59:11Z</dcterms:created>
  <dcterms:modified xsi:type="dcterms:W3CDTF">2013-09-05T07:39:55Z</dcterms:modified>
</cp:coreProperties>
</file>