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6"/>
  </p:notesMasterIdLst>
  <p:handoutMasterIdLst>
    <p:handoutMasterId r:id="rId7"/>
  </p:handoutMasterIdLst>
  <p:sldIdLst>
    <p:sldId id="374" r:id="rId2"/>
    <p:sldId id="375" r:id="rId3"/>
    <p:sldId id="376" r:id="rId4"/>
    <p:sldId id="362" r:id="rId5"/>
  </p:sldIdLst>
  <p:sldSz cx="9144000" cy="6858000" type="screen4x3"/>
  <p:notesSz cx="6794500" cy="9906000"/>
  <p:defaultTextStyle>
    <a:defPPr>
      <a:defRPr lang="sv-SE"/>
    </a:defPPr>
    <a:lvl1pPr algn="ctr" rtl="0" fontAlgn="base">
      <a:spcBef>
        <a:spcPct val="20000"/>
      </a:spcBef>
      <a:spcAft>
        <a:spcPct val="0"/>
      </a:spcAft>
      <a:buClr>
        <a:schemeClr val="hlink"/>
      </a:buClr>
      <a:buFont typeface="Wingdings" pitchFamily="2" charset="2"/>
      <a:defRPr sz="3200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20000"/>
      </a:spcBef>
      <a:spcAft>
        <a:spcPct val="0"/>
      </a:spcAft>
      <a:buClr>
        <a:schemeClr val="hlink"/>
      </a:buClr>
      <a:buFont typeface="Wingdings" pitchFamily="2" charset="2"/>
      <a:defRPr sz="3200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20000"/>
      </a:spcBef>
      <a:spcAft>
        <a:spcPct val="0"/>
      </a:spcAft>
      <a:buClr>
        <a:schemeClr val="hlink"/>
      </a:buClr>
      <a:buFont typeface="Wingdings" pitchFamily="2" charset="2"/>
      <a:defRPr sz="3200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20000"/>
      </a:spcBef>
      <a:spcAft>
        <a:spcPct val="0"/>
      </a:spcAft>
      <a:buClr>
        <a:schemeClr val="hlink"/>
      </a:buClr>
      <a:buFont typeface="Wingdings" pitchFamily="2" charset="2"/>
      <a:defRPr sz="3200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20000"/>
      </a:spcBef>
      <a:spcAft>
        <a:spcPct val="0"/>
      </a:spcAft>
      <a:buClr>
        <a:schemeClr val="hlink"/>
      </a:buClr>
      <a:buFont typeface="Wingdings" pitchFamily="2" charset="2"/>
      <a:defRPr sz="32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rgbClr val="000000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00"/>
    <a:srgbClr val="FF9999"/>
    <a:srgbClr val="FFFF00"/>
    <a:srgbClr val="000066"/>
    <a:srgbClr val="000099"/>
    <a:srgbClr val="00FF00"/>
    <a:srgbClr val="EDC3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74" autoAdjust="0"/>
    <p:restoredTop sz="94561" autoAdjust="0"/>
  </p:normalViewPr>
  <p:slideViewPr>
    <p:cSldViewPr>
      <p:cViewPr>
        <p:scale>
          <a:sx n="70" d="100"/>
          <a:sy n="70" d="100"/>
        </p:scale>
        <p:origin x="-1596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224" y="-102"/>
      </p:cViewPr>
      <p:guideLst>
        <p:guide orient="horz" pos="3120"/>
        <p:guide pos="214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3254" cy="495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l" defTabSz="914333"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703" y="1"/>
            <a:ext cx="2943254" cy="495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r" defTabSz="914333"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8836"/>
            <a:ext cx="2943254" cy="495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algn="l" defTabSz="914333"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703" y="9408836"/>
            <a:ext cx="2943254" cy="495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algn="r" defTabSz="914333"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472CB06-C618-4920-BA98-2693BA96936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75710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3254" cy="495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l" defTabSz="914333"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703" y="1"/>
            <a:ext cx="2943254" cy="495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r" defTabSz="914333"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972"/>
            <a:ext cx="5435600" cy="4457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 smtClean="0"/>
              <a:t>Click to edit Master text styles</a:t>
            </a:r>
          </a:p>
          <a:p>
            <a:pPr lvl="1"/>
            <a:r>
              <a:rPr lang="sv-SE" noProof="0" smtClean="0"/>
              <a:t>Second level</a:t>
            </a:r>
          </a:p>
          <a:p>
            <a:pPr lvl="2"/>
            <a:r>
              <a:rPr lang="sv-SE" noProof="0" smtClean="0"/>
              <a:t>Third level</a:t>
            </a:r>
          </a:p>
          <a:p>
            <a:pPr lvl="3"/>
            <a:r>
              <a:rPr lang="sv-SE" noProof="0" smtClean="0"/>
              <a:t>Fourth level</a:t>
            </a:r>
          </a:p>
          <a:p>
            <a:pPr lvl="4"/>
            <a:r>
              <a:rPr lang="sv-SE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8836"/>
            <a:ext cx="2943254" cy="495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algn="l" defTabSz="914333"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703" y="9408836"/>
            <a:ext cx="2943254" cy="495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algn="r" defTabSz="914333"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75F5061-2B43-4319-B3D9-C4BE26BD0D8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98695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94009">
              <a:defRPr/>
            </a:pPr>
            <a:r>
              <a:rPr lang="sv-SE" dirty="0" smtClean="0"/>
              <a:t>In the workshop, </a:t>
            </a:r>
            <a:r>
              <a:rPr lang="sv-SE" baseline="0" dirty="0" smtClean="0"/>
              <a:t> analyses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text parts</a:t>
            </a:r>
          </a:p>
          <a:p>
            <a:pPr defTabSz="894009">
              <a:defRPr/>
            </a:pPr>
            <a:endParaRPr lang="sv-SE" baseline="0" dirty="0" smtClean="0"/>
          </a:p>
          <a:p>
            <a:pPr defTabSz="894009">
              <a:defRPr/>
            </a:pPr>
            <a:r>
              <a:rPr lang="sv-SE" dirty="0" smtClean="0"/>
              <a:t>The information </a:t>
            </a:r>
            <a:r>
              <a:rPr lang="sv-SE" dirty="0" err="1" smtClean="0"/>
              <a:t>flow</a:t>
            </a:r>
            <a:r>
              <a:rPr lang="sv-SE" dirty="0" smtClean="0"/>
              <a:t> and </a:t>
            </a:r>
            <a:r>
              <a:rPr lang="sv-SE" dirty="0" err="1" smtClean="0"/>
              <a:t>logic</a:t>
            </a:r>
            <a:r>
              <a:rPr lang="sv-SE" baseline="0" dirty="0" smtClean="0"/>
              <a:t> in the text</a:t>
            </a:r>
          </a:p>
          <a:p>
            <a:pPr defTabSz="894009">
              <a:defRPr/>
            </a:pPr>
            <a:r>
              <a:rPr lang="sv-SE" baseline="0" dirty="0" err="1" smtClean="0"/>
              <a:t>Based</a:t>
            </a:r>
            <a:r>
              <a:rPr lang="sv-SE" baseline="0" dirty="0" smtClean="0"/>
              <a:t> on </a:t>
            </a:r>
            <a:r>
              <a:rPr lang="sv-SE" baseline="0" dirty="0" err="1" smtClean="0"/>
              <a:t>Feak</a:t>
            </a:r>
            <a:r>
              <a:rPr lang="sv-SE" baseline="0" dirty="0" smtClean="0"/>
              <a:t> and </a:t>
            </a:r>
            <a:r>
              <a:rPr lang="sv-SE" baseline="0" dirty="0" err="1" smtClean="0"/>
              <a:t>Swales</a:t>
            </a:r>
            <a:r>
              <a:rPr lang="sv-SE" baseline="0" dirty="0" smtClean="0"/>
              <a:t> - analyses </a:t>
            </a:r>
            <a:r>
              <a:rPr lang="sv-SE" baseline="0" dirty="0" err="1" smtClean="0"/>
              <a:t>through</a:t>
            </a:r>
            <a:r>
              <a:rPr lang="sv-SE" baseline="0" dirty="0" smtClean="0"/>
              <a:t> a set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examples from </a:t>
            </a:r>
            <a:r>
              <a:rPr lang="sv-SE" baseline="0" dirty="0" err="1" smtClean="0"/>
              <a:t>Nicol</a:t>
            </a:r>
            <a:r>
              <a:rPr lang="sv-SE" baseline="0" dirty="0" smtClean="0"/>
              <a:t> et al, </a:t>
            </a:r>
            <a:r>
              <a:rPr lang="sv-SE" baseline="0" dirty="0" err="1" smtClean="0"/>
              <a:t>to</a:t>
            </a:r>
            <a:r>
              <a:rPr lang="sv-SE" baseline="0" dirty="0" smtClean="0"/>
              <a:t> get an in-</a:t>
            </a:r>
            <a:r>
              <a:rPr lang="sv-SE" baseline="0" dirty="0" err="1" smtClean="0"/>
              <a:t>depth</a:t>
            </a:r>
            <a:r>
              <a:rPr lang="sv-SE" baseline="0" dirty="0" smtClean="0"/>
              <a:t> </a:t>
            </a:r>
            <a:r>
              <a:rPr lang="sv-SE" baseline="0" dirty="0" err="1" smtClean="0"/>
              <a:t>understanding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the text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5F5061-2B43-4319-B3D9-C4BE26BD0D81}" type="slidenum">
              <a:rPr lang="sv-SE" smtClean="0"/>
              <a:pPr>
                <a:defRPr/>
              </a:pPr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04273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29879E-580F-4ED2-ACC8-609FE2603F8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CF549-6552-499C-9B74-8E4A8BB5EAC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78849-5764-4E29-A31E-E800C144468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BFF6E-3CF8-4EE5-95B7-EE8B1DCE23D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0FAD3-19B1-4667-8D47-F04A4B23E12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890F0-639E-4D0F-9C50-4060DD4E05F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55D07-8FE8-4138-AB64-46B1536CA02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060B6-0127-4C1D-AD3C-C6C0FE1C23B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491A5-A6A6-4ACD-8B10-36844E0D355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AB26E-9775-446B-8156-50DF6FA2452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ight Triangle 14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7" name="Freeform 15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Freeform 16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450BE-BD9D-48AA-A57B-4760756293D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2052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274149A9-7C8D-45FC-A356-3DB3C27DC35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grpSp>
        <p:nvGrpSpPr>
          <p:cNvPr id="2057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71" r:id="rId2"/>
    <p:sldLayoutId id="2147483780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81" r:id="rId9"/>
    <p:sldLayoutId id="2147483777" r:id="rId10"/>
    <p:sldLayoutId id="21474837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971550"/>
          </a:xfrm>
        </p:spPr>
        <p:txBody>
          <a:bodyPr/>
          <a:lstStyle/>
          <a:p>
            <a:pPr eaLnBrk="1" hangingPunct="1"/>
            <a:r>
              <a:rPr lang="sv-SE" sz="3600" dirty="0" err="1" smtClean="0"/>
              <a:t>Welcome</a:t>
            </a:r>
            <a:r>
              <a:rPr lang="sv-SE" sz="3600" dirty="0" smtClean="0"/>
              <a:t> </a:t>
            </a:r>
            <a:r>
              <a:rPr lang="sv-SE" sz="3600" dirty="0" err="1" smtClean="0"/>
              <a:t>this</a:t>
            </a:r>
            <a:r>
              <a:rPr lang="sv-SE" sz="3600" dirty="0" smtClean="0"/>
              <a:t> </a:t>
            </a:r>
            <a:r>
              <a:rPr lang="sv-SE" sz="3600" dirty="0" err="1" smtClean="0"/>
              <a:t>Monday</a:t>
            </a:r>
            <a:r>
              <a:rPr lang="sv-SE" sz="3600" dirty="0" smtClean="0"/>
              <a:t> </a:t>
            </a:r>
            <a:r>
              <a:rPr lang="sv-SE" sz="3600" dirty="0" err="1" smtClean="0"/>
              <a:t>to</a:t>
            </a:r>
            <a:r>
              <a:rPr lang="sv-SE" sz="3600" dirty="0" smtClean="0"/>
              <a:t> … </a:t>
            </a:r>
            <a:endParaRPr lang="en-US" sz="3600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599"/>
            <a:ext cx="8229600" cy="4572001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r>
              <a:rPr lang="en-US" sz="2400" dirty="0"/>
              <a:t>a</a:t>
            </a:r>
            <a:r>
              <a:rPr lang="en-US" sz="2400" dirty="0" smtClean="0"/>
              <a:t>n afternoon with a lecture </a:t>
            </a:r>
            <a:r>
              <a:rPr lang="en-US" sz="2400" dirty="0"/>
              <a:t>and workshop on </a:t>
            </a:r>
            <a:br>
              <a:rPr lang="en-US" sz="2400" dirty="0"/>
            </a:br>
            <a:r>
              <a:rPr lang="en-US" sz="2400" dirty="0" smtClean="0"/>
              <a:t>scientific </a:t>
            </a:r>
            <a:r>
              <a:rPr lang="en-US" sz="2400" dirty="0"/>
              <a:t>reading, writing and </a:t>
            </a:r>
            <a:r>
              <a:rPr lang="en-US" sz="2400" dirty="0" smtClean="0"/>
              <a:t>reviewing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sz="2400" dirty="0" smtClean="0"/>
          </a:p>
          <a:p>
            <a:pPr marL="0" eaLnBrk="1" hangingPunct="1">
              <a:lnSpc>
                <a:spcPct val="90000"/>
              </a:lnSpc>
              <a:buNone/>
            </a:pPr>
            <a:r>
              <a:rPr lang="en-US" sz="2400" dirty="0" smtClean="0"/>
              <a:t>Before the first language lecture on Sept, 8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please </a:t>
            </a:r>
            <a:br>
              <a:rPr lang="en-US" sz="2400" dirty="0" smtClean="0"/>
            </a:br>
            <a:r>
              <a:rPr lang="en-US" sz="2400" dirty="0" smtClean="0">
                <a:solidFill>
                  <a:srgbClr val="FF0000"/>
                </a:solidFill>
              </a:rPr>
              <a:t>read the three survey examples </a:t>
            </a:r>
            <a:r>
              <a:rPr lang="en-US" sz="2400" dirty="0" smtClean="0"/>
              <a:t>that can be found on the</a:t>
            </a:r>
            <a:br>
              <a:rPr lang="en-US" sz="2400" dirty="0" smtClean="0"/>
            </a:br>
            <a:r>
              <a:rPr lang="en-US" sz="2400" dirty="0" smtClean="0"/>
              <a:t>course homepage!</a:t>
            </a:r>
          </a:p>
          <a:p>
            <a:pPr marL="0" eaLnBrk="1" hangingPunct="1">
              <a:lnSpc>
                <a:spcPct val="90000"/>
              </a:lnSpc>
              <a:buNone/>
            </a:pPr>
            <a:r>
              <a:rPr lang="en-US" sz="2400" dirty="0" smtClean="0"/>
              <a:t>You do not have to read them in detail. Rather, get acquainted with them, </a:t>
            </a:r>
            <a:r>
              <a:rPr lang="en-US" sz="2400" dirty="0" smtClean="0">
                <a:solidFill>
                  <a:srgbClr val="FF0000"/>
                </a:solidFill>
              </a:rPr>
              <a:t>browse</a:t>
            </a:r>
            <a:r>
              <a:rPr lang="en-US" sz="2400" dirty="0" smtClean="0"/>
              <a:t> them and pay attention</a:t>
            </a:r>
            <a:br>
              <a:rPr lang="en-US" sz="2400" dirty="0" smtClean="0"/>
            </a:br>
            <a:r>
              <a:rPr lang="en-US" sz="2400" dirty="0" smtClean="0"/>
              <a:t>to how they are </a:t>
            </a:r>
            <a:r>
              <a:rPr lang="en-US" sz="2400" dirty="0" smtClean="0">
                <a:solidFill>
                  <a:srgbClr val="FF0000"/>
                </a:solidFill>
              </a:rPr>
              <a:t>structured</a:t>
            </a:r>
            <a:r>
              <a:rPr lang="en-US" sz="2400" dirty="0" smtClean="0"/>
              <a:t>. They will be discussed and</a:t>
            </a:r>
            <a:br>
              <a:rPr lang="en-US" sz="2400" dirty="0" smtClean="0"/>
            </a:br>
            <a:r>
              <a:rPr lang="en-US" sz="2400" dirty="0" smtClean="0"/>
              <a:t>further </a:t>
            </a:r>
            <a:r>
              <a:rPr lang="en-US" sz="2400" dirty="0" err="1" smtClean="0"/>
              <a:t>analysed</a:t>
            </a:r>
            <a:r>
              <a:rPr lang="en-US" sz="2400" dirty="0" smtClean="0"/>
              <a:t> in class.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</p:txBody>
      </p:sp>
      <p:pic>
        <p:nvPicPr>
          <p:cNvPr id="7" name="Picture 4" descr="D:\Users\jonsson.NET\Desktop\DAT147\ulag\writin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399" y="4657725"/>
            <a:ext cx="1367883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D:\Users\jonsson.NET\Desktop\DAT147\ulag\writer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5538" y="762000"/>
            <a:ext cx="1708978" cy="1777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890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Three diverse texts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All examples </a:t>
            </a:r>
            <a:r>
              <a:rPr lang="sv-SE" dirty="0" err="1" smtClean="0"/>
              <a:t>of</a:t>
            </a:r>
            <a:r>
              <a:rPr lang="sv-SE" dirty="0" smtClean="0"/>
              <a:t> survey </a:t>
            </a:r>
            <a:r>
              <a:rPr lang="sv-SE" dirty="0" err="1" smtClean="0"/>
              <a:t>papers</a:t>
            </a:r>
            <a:endParaRPr lang="sv-SE" dirty="0" smtClean="0"/>
          </a:p>
          <a:p>
            <a:pPr marL="393700" lvl="1" indent="0">
              <a:buNone/>
            </a:pPr>
            <a:r>
              <a:rPr lang="en-US" sz="2000" i="1" dirty="0"/>
              <a:t>Model-Based Evaluation: From Dependability to Security</a:t>
            </a:r>
            <a:r>
              <a:rPr lang="en-US" sz="2000" dirty="0"/>
              <a:t> by </a:t>
            </a:r>
            <a:r>
              <a:rPr lang="en-US" sz="2000" dirty="0" err="1"/>
              <a:t>Nicol</a:t>
            </a:r>
            <a:r>
              <a:rPr lang="en-US" sz="2000" dirty="0"/>
              <a:t> et al</a:t>
            </a:r>
            <a:br>
              <a:rPr lang="en-US" sz="2000" dirty="0"/>
            </a:br>
            <a:r>
              <a:rPr lang="en-US" sz="2000" i="1" dirty="0"/>
              <a:t/>
            </a:r>
            <a:br>
              <a:rPr lang="en-US" sz="2000" i="1" dirty="0"/>
            </a:br>
            <a:r>
              <a:rPr lang="en-US" sz="2000" i="1" dirty="0"/>
              <a:t>Prudent Practices for Designing Malware </a:t>
            </a:r>
            <a:r>
              <a:rPr lang="en-US" sz="2000" i="1" dirty="0" smtClean="0"/>
              <a:t>Experiments: </a:t>
            </a:r>
            <a:r>
              <a:rPr lang="en-US" sz="2000" i="1" dirty="0"/>
              <a:t>Status Quo and Outlook</a:t>
            </a:r>
            <a:r>
              <a:rPr lang="en-US" sz="2000" dirty="0"/>
              <a:t> by </a:t>
            </a:r>
            <a:r>
              <a:rPr lang="en-US" sz="2000" dirty="0" err="1"/>
              <a:t>Rossow</a:t>
            </a:r>
            <a:r>
              <a:rPr lang="en-US" sz="2000" dirty="0"/>
              <a:t> et al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i="1" dirty="0"/>
              <a:t>Little words can make a big difference for text classification</a:t>
            </a:r>
            <a:r>
              <a:rPr lang="en-US" sz="2000" dirty="0"/>
              <a:t> by </a:t>
            </a:r>
            <a:r>
              <a:rPr lang="en-US" sz="2000" dirty="0" err="1"/>
              <a:t>Riloff</a:t>
            </a:r>
            <a:endParaRPr lang="sv-SE" sz="2000" dirty="0"/>
          </a:p>
          <a:p>
            <a:endParaRPr lang="sv-SE" sz="2000" dirty="0" smtClean="0"/>
          </a:p>
          <a:p>
            <a:r>
              <a:rPr lang="en-US" dirty="0"/>
              <a:t>Introducing </a:t>
            </a:r>
            <a:r>
              <a:rPr lang="en-US" dirty="0" smtClean="0"/>
              <a:t>scientific writing, function, structure and organization of survey papers</a:t>
            </a:r>
            <a:endParaRPr lang="en-US" dirty="0"/>
          </a:p>
          <a:p>
            <a:r>
              <a:rPr lang="en-US" dirty="0" smtClean="0"/>
              <a:t>How </a:t>
            </a:r>
            <a:r>
              <a:rPr lang="en-US" dirty="0"/>
              <a:t>to work with reviewing strategies</a:t>
            </a:r>
            <a:endParaRPr lang="sv-SE" dirty="0"/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2741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sv-SE" sz="4400" dirty="0" smtClean="0"/>
              <a:t>Analyses </a:t>
            </a:r>
            <a:r>
              <a:rPr lang="sv-SE" sz="4400" dirty="0" err="1" smtClean="0"/>
              <a:t>of</a:t>
            </a:r>
            <a:endParaRPr lang="sv-SE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7963"/>
            <a:ext cx="8229600" cy="4389437"/>
          </a:xfrm>
        </p:spPr>
        <p:txBody>
          <a:bodyPr/>
          <a:lstStyle/>
          <a:p>
            <a:pPr marL="0" indent="0">
              <a:buNone/>
            </a:pPr>
            <a:endParaRPr lang="sv-SE" dirty="0"/>
          </a:p>
          <a:p>
            <a:pPr lvl="1"/>
            <a:r>
              <a:rPr lang="sv-SE" dirty="0" smtClean="0"/>
              <a:t>Text </a:t>
            </a:r>
            <a:r>
              <a:rPr lang="sv-SE" dirty="0" err="1" smtClean="0"/>
              <a:t>structure</a:t>
            </a:r>
            <a:r>
              <a:rPr lang="sv-SE" dirty="0" smtClean="0"/>
              <a:t>, </a:t>
            </a:r>
            <a:r>
              <a:rPr lang="sv-SE" dirty="0" err="1" smtClean="0"/>
              <a:t>logic</a:t>
            </a:r>
            <a:r>
              <a:rPr lang="sv-SE" dirty="0" smtClean="0"/>
              <a:t>, </a:t>
            </a:r>
            <a:r>
              <a:rPr lang="sv-SE" dirty="0"/>
              <a:t>text </a:t>
            </a:r>
            <a:r>
              <a:rPr lang="sv-SE" dirty="0" err="1" smtClean="0"/>
              <a:t>building</a:t>
            </a:r>
            <a:r>
              <a:rPr lang="sv-SE" dirty="0" smtClean="0"/>
              <a:t>, general </a:t>
            </a:r>
            <a:r>
              <a:rPr lang="sv-SE" dirty="0" err="1"/>
              <a:t>to</a:t>
            </a:r>
            <a:r>
              <a:rPr lang="sv-SE" dirty="0"/>
              <a:t> </a:t>
            </a:r>
            <a:r>
              <a:rPr lang="sv-SE" dirty="0" err="1"/>
              <a:t>specific</a:t>
            </a:r>
            <a:r>
              <a:rPr lang="sv-SE" dirty="0"/>
              <a:t>, </a:t>
            </a:r>
            <a:r>
              <a:rPr lang="sv-SE" dirty="0" err="1"/>
              <a:t>topic</a:t>
            </a:r>
            <a:r>
              <a:rPr lang="sv-SE" dirty="0"/>
              <a:t> </a:t>
            </a:r>
            <a:r>
              <a:rPr lang="sv-SE" dirty="0" err="1" smtClean="0"/>
              <a:t>sentences</a:t>
            </a:r>
            <a:endParaRPr lang="sv-SE" dirty="0" smtClean="0"/>
          </a:p>
          <a:p>
            <a:pPr lvl="1"/>
            <a:r>
              <a:rPr lang="sv-SE" dirty="0" smtClean="0"/>
              <a:t>Definitions </a:t>
            </a:r>
            <a:r>
              <a:rPr lang="sv-SE" dirty="0"/>
              <a:t>and </a:t>
            </a:r>
            <a:r>
              <a:rPr lang="sv-SE" dirty="0" err="1"/>
              <a:t>explanations</a:t>
            </a:r>
            <a:endParaRPr lang="sv-SE" dirty="0"/>
          </a:p>
          <a:p>
            <a:pPr lvl="1"/>
            <a:r>
              <a:rPr lang="sv-SE" dirty="0"/>
              <a:t>Problem, process, and solution, argumentation</a:t>
            </a:r>
          </a:p>
          <a:p>
            <a:pPr lvl="1"/>
            <a:r>
              <a:rPr lang="sv-SE" dirty="0"/>
              <a:t>Data </a:t>
            </a:r>
            <a:r>
              <a:rPr lang="sv-SE" dirty="0" err="1"/>
              <a:t>commentary</a:t>
            </a:r>
            <a:endParaRPr lang="sv-SE" dirty="0"/>
          </a:p>
          <a:p>
            <a:pPr lvl="1"/>
            <a:r>
              <a:rPr lang="sv-SE" dirty="0"/>
              <a:t>Style and </a:t>
            </a:r>
            <a:r>
              <a:rPr lang="sv-SE" dirty="0" err="1"/>
              <a:t>language</a:t>
            </a:r>
            <a:endParaRPr lang="sv-SE" dirty="0"/>
          </a:p>
          <a:p>
            <a:pPr lvl="1"/>
            <a:r>
              <a:rPr lang="sv-SE" dirty="0"/>
              <a:t>In-text </a:t>
            </a:r>
            <a:r>
              <a:rPr lang="sv-SE" dirty="0" err="1"/>
              <a:t>referencing</a:t>
            </a:r>
            <a:endParaRPr lang="sv-SE" dirty="0"/>
          </a:p>
          <a:p>
            <a:pPr lvl="1"/>
            <a:r>
              <a:rPr lang="sv-SE" dirty="0" err="1" smtClean="0"/>
              <a:t>Summary</a:t>
            </a:r>
            <a:r>
              <a:rPr lang="sv-SE" dirty="0" smtClean="0"/>
              <a:t> </a:t>
            </a:r>
            <a:r>
              <a:rPr lang="sv-SE" dirty="0" err="1" smtClean="0"/>
              <a:t>writing</a:t>
            </a:r>
            <a:r>
              <a:rPr lang="sv-SE" dirty="0" smtClean="0"/>
              <a:t> </a:t>
            </a:r>
            <a:r>
              <a:rPr lang="sv-SE" dirty="0" err="1" smtClean="0"/>
              <a:t>strategies</a:t>
            </a:r>
            <a:r>
              <a:rPr lang="sv-SE" dirty="0" smtClean="0"/>
              <a:t>, </a:t>
            </a:r>
            <a:r>
              <a:rPr lang="sv-SE" dirty="0" err="1" smtClean="0"/>
              <a:t>paraphrasing</a:t>
            </a: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8993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/>
            <a:r>
              <a:rPr lang="sv-SE" sz="3600" dirty="0" err="1" smtClean="0"/>
              <a:t>Finally</a:t>
            </a:r>
            <a:r>
              <a:rPr lang="sv-SE" sz="3600" dirty="0" smtClean="0"/>
              <a:t>….</a:t>
            </a:r>
            <a:endParaRPr lang="en-US" sz="3600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217987"/>
          </a:xfrm>
        </p:spPr>
        <p:txBody>
          <a:bodyPr/>
          <a:lstStyle/>
          <a:p>
            <a:pPr marL="0" algn="ctr" eaLnBrk="1" hangingPunct="1">
              <a:lnSpc>
                <a:spcPct val="90000"/>
              </a:lnSpc>
              <a:buNone/>
            </a:pPr>
            <a:endParaRPr lang="en-US" sz="2800" dirty="0" smtClean="0"/>
          </a:p>
          <a:p>
            <a:pPr marL="0" algn="ctr" eaLnBrk="1" hangingPunct="1">
              <a:lnSpc>
                <a:spcPct val="90000"/>
              </a:lnSpc>
              <a:buNone/>
            </a:pPr>
            <a:r>
              <a:rPr lang="en-US" sz="2800" dirty="0" smtClean="0"/>
              <a:t>In this course a large number of teachers</a:t>
            </a:r>
            <a:br>
              <a:rPr lang="en-US" sz="2800" dirty="0" smtClean="0"/>
            </a:br>
            <a:r>
              <a:rPr lang="en-US" sz="2800" dirty="0" smtClean="0"/>
              <a:t>and</a:t>
            </a:r>
            <a:r>
              <a:rPr lang="en-US" sz="2800" dirty="0"/>
              <a:t> </a:t>
            </a:r>
            <a:r>
              <a:rPr lang="en-US" sz="2800" dirty="0" smtClean="0"/>
              <a:t>TAs are involved. We are all here to help you </a:t>
            </a:r>
            <a:br>
              <a:rPr lang="en-US" sz="2800" dirty="0" smtClean="0"/>
            </a:br>
            <a:r>
              <a:rPr lang="en-US" sz="2800" dirty="0" smtClean="0"/>
              <a:t>improve your writing, reading and reviewing skills,</a:t>
            </a:r>
            <a:br>
              <a:rPr lang="en-US" sz="2800" dirty="0" smtClean="0"/>
            </a:br>
            <a:r>
              <a:rPr lang="en-US" sz="2800" dirty="0" smtClean="0"/>
              <a:t>something that is of value in a much wider context than </a:t>
            </a:r>
            <a:r>
              <a:rPr lang="en-US" sz="2800" dirty="0"/>
              <a:t>c</a:t>
            </a:r>
            <a:r>
              <a:rPr lang="en-US" sz="2800" dirty="0" smtClean="0"/>
              <a:t>omputer science. </a:t>
            </a:r>
          </a:p>
          <a:p>
            <a:pPr marL="0" algn="ctr" eaLnBrk="1" hangingPunct="1">
              <a:lnSpc>
                <a:spcPct val="90000"/>
              </a:lnSpc>
              <a:buNone/>
            </a:pPr>
            <a:r>
              <a:rPr lang="en-US" sz="2800" dirty="0" smtClean="0">
                <a:solidFill>
                  <a:srgbClr val="0070C0"/>
                </a:solidFill>
              </a:rPr>
              <a:t>Do take advantage of this opportunity!</a:t>
            </a:r>
          </a:p>
          <a:p>
            <a:pPr marL="0" algn="ctr" eaLnBrk="1" hangingPunct="1">
              <a:lnSpc>
                <a:spcPct val="90000"/>
              </a:lnSpc>
              <a:buNone/>
            </a:pPr>
            <a:r>
              <a:rPr lang="en-US" sz="2800" dirty="0" smtClean="0">
                <a:solidFill>
                  <a:srgbClr val="0070C0"/>
                </a:solidFill>
              </a:rPr>
              <a:t>		Looking forward seeing you </a:t>
            </a:r>
            <a:br>
              <a:rPr lang="en-US" sz="2800" dirty="0" smtClean="0">
                <a:solidFill>
                  <a:srgbClr val="0070C0"/>
                </a:solidFill>
              </a:rPr>
            </a:br>
            <a:r>
              <a:rPr lang="en-US" sz="2800" dirty="0" smtClean="0">
                <a:solidFill>
                  <a:srgbClr val="0070C0"/>
                </a:solidFill>
              </a:rPr>
              <a:t>          Monday 8 Sept in EB!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sz="3600" dirty="0" smtClean="0"/>
          </a:p>
          <a:p>
            <a:pPr eaLnBrk="1" hangingPunct="1">
              <a:lnSpc>
                <a:spcPct val="90000"/>
              </a:lnSpc>
              <a:buNone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</p:txBody>
      </p:sp>
      <p:pic>
        <p:nvPicPr>
          <p:cNvPr id="6" name="Picture 4" descr="D:\Users\jonsson.NET\Desktop\DAT147\ulag\writin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4800600"/>
            <a:ext cx="1367883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794" name="Picture 2" descr="D:\Users\jonsson.NET\Desktop\DAT147\ulag\writer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609600"/>
            <a:ext cx="1550716" cy="1612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S:\Desktop\DAT147\the-writer2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791075"/>
            <a:ext cx="2362200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13591</TotalTime>
  <Words>123</Words>
  <Application>Microsoft Office PowerPoint</Application>
  <PresentationFormat>On-screen Show (4:3)</PresentationFormat>
  <Paragraphs>33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Welcome this Monday to … </vt:lpstr>
      <vt:lpstr>Three diverse texts</vt:lpstr>
      <vt:lpstr>Analyses of</vt:lpstr>
      <vt:lpstr>Finally….</vt:lpstr>
    </vt:vector>
  </TitlesOfParts>
  <Company>Chalmers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EDA263 course intro</dc:title>
  <dc:creator>Erland Jonsson</dc:creator>
  <cp:lastModifiedBy>Linda Bradley</cp:lastModifiedBy>
  <cp:revision>269</cp:revision>
  <cp:lastPrinted>2014-08-28T13:24:19Z</cp:lastPrinted>
  <dcterms:created xsi:type="dcterms:W3CDTF">2004-10-11T11:20:09Z</dcterms:created>
  <dcterms:modified xsi:type="dcterms:W3CDTF">2014-09-04T07:21:02Z</dcterms:modified>
</cp:coreProperties>
</file>