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  <p:sldMasterId id="2147483702" r:id="rId3"/>
  </p:sldMasterIdLst>
  <p:notesMasterIdLst>
    <p:notesMasterId r:id="rId26"/>
  </p:notesMasterIdLst>
  <p:sldIdLst>
    <p:sldId id="256" r:id="rId4"/>
    <p:sldId id="258" r:id="rId5"/>
    <p:sldId id="259" r:id="rId6"/>
    <p:sldId id="264" r:id="rId7"/>
    <p:sldId id="283" r:id="rId8"/>
    <p:sldId id="260" r:id="rId9"/>
    <p:sldId id="286" r:id="rId10"/>
    <p:sldId id="262" r:id="rId11"/>
    <p:sldId id="263" r:id="rId12"/>
    <p:sldId id="265" r:id="rId13"/>
    <p:sldId id="284" r:id="rId14"/>
    <p:sldId id="266" r:id="rId15"/>
    <p:sldId id="278" r:id="rId16"/>
    <p:sldId id="269" r:id="rId17"/>
    <p:sldId id="279" r:id="rId18"/>
    <p:sldId id="268" r:id="rId19"/>
    <p:sldId id="285" r:id="rId20"/>
    <p:sldId id="272" r:id="rId21"/>
    <p:sldId id="271" r:id="rId22"/>
    <p:sldId id="280" r:id="rId23"/>
    <p:sldId id="281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67" autoAdjust="0"/>
  </p:normalViewPr>
  <p:slideViewPr>
    <p:cSldViewPr snapToGrid="0" snapToObjects="1">
      <p:cViewPr>
        <p:scale>
          <a:sx n="80" d="100"/>
          <a:sy n="80" d="100"/>
        </p:scale>
        <p:origin x="-2514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hann.NET\Documents\My%20Dropbox\Work\phdthesis\presentation\collectiontime-combin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hann.NET\Documents\My%20Dropbox\Work\phdthesis\presentation\collectiontime-combin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nhann.NET\Documents\My%20Dropbox\Work\phdthesis\presentation\bmresult-combinePLDIm.xlsm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nhann.NET\Documents\My%20Dropbox\Work\phdthesis\presentation\bmresult-combinePLDIm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w/ lazy splitting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avrora</c:v>
                </c:pt>
                <c:pt idx="1">
                  <c:v>lusearch</c:v>
                </c:pt>
                <c:pt idx="2">
                  <c:v>sunflow</c:v>
                </c:pt>
                <c:pt idx="3">
                  <c:v>tomcat</c:v>
                </c:pt>
                <c:pt idx="4">
                  <c:v>xalan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</c:v>
                </c:pt>
                <c:pt idx="1">
                  <c:v>70</c:v>
                </c:pt>
                <c:pt idx="2">
                  <c:v>45</c:v>
                </c:pt>
                <c:pt idx="3">
                  <c:v>75</c:v>
                </c:pt>
                <c:pt idx="4">
                  <c:v>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noFill/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noFill/>
            </c:spPr>
          </c:dPt>
          <c:dPt>
            <c:idx val="4"/>
            <c:invertIfNegative val="0"/>
            <c:bubble3D val="0"/>
            <c:spPr>
              <a:noFill/>
            </c:spPr>
          </c:dPt>
          <c:cat>
            <c:strRef>
              <c:f>Sheet1!$A$2:$A$6</c:f>
              <c:strCache>
                <c:ptCount val="5"/>
                <c:pt idx="0">
                  <c:v>avrora</c:v>
                </c:pt>
                <c:pt idx="1">
                  <c:v>lusearch</c:v>
                </c:pt>
                <c:pt idx="2">
                  <c:v>sunflow</c:v>
                </c:pt>
                <c:pt idx="3">
                  <c:v>tomcat</c:v>
                </c:pt>
                <c:pt idx="4">
                  <c:v>xalan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</c:v>
                </c:pt>
                <c:pt idx="1">
                  <c:v>30</c:v>
                </c:pt>
                <c:pt idx="2">
                  <c:v>55</c:v>
                </c:pt>
                <c:pt idx="3">
                  <c:v>25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981248"/>
        <c:axId val="60982784"/>
      </c:barChart>
      <c:catAx>
        <c:axId val="6098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0982784"/>
        <c:crosses val="autoZero"/>
        <c:auto val="1"/>
        <c:lblAlgn val="ctr"/>
        <c:lblOffset val="100"/>
        <c:noMultiLvlLbl val="0"/>
      </c:catAx>
      <c:valAx>
        <c:axId val="60982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0981248"/>
        <c:crosses val="autoZero"/>
        <c:crossBetween val="between"/>
      </c:valAx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tomcat</a:t>
            </a:r>
            <a:endParaRPr lang="en-US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5577684782409201"/>
          <c:y val="0.13435407035532801"/>
          <c:w val="0.70456363149880696"/>
          <c:h val="0.601603752622874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tomcat!$A$19</c:f>
              <c:strCache>
                <c:ptCount val="1"/>
                <c:pt idx="0">
                  <c:v>PMS</c:v>
                </c:pt>
              </c:strCache>
            </c:strRef>
          </c:tx>
          <c:spPr>
            <a:pattFill prst="pct80">
              <a:fgClr>
                <a:srgbClr val="C0504D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(tomcat!$G$23:$G$27,tomcat!$G$32:$G$35)</c:f>
              <c:numCache>
                <c:formatCode>General</c:formatCode>
                <c:ptCount val="9"/>
                <c:pt idx="0">
                  <c:v>0.18152033333333301</c:v>
                </c:pt>
                <c:pt idx="1">
                  <c:v>0.1438055</c:v>
                </c:pt>
                <c:pt idx="2">
                  <c:v>0.143094</c:v>
                </c:pt>
                <c:pt idx="3">
                  <c:v>0.15965299999999999</c:v>
                </c:pt>
                <c:pt idx="4">
                  <c:v>0</c:v>
                </c:pt>
                <c:pt idx="5">
                  <c:v>0.44921183333333298</c:v>
                </c:pt>
                <c:pt idx="6">
                  <c:v>0.373639</c:v>
                </c:pt>
                <c:pt idx="7">
                  <c:v>0.34569466666666698</c:v>
                </c:pt>
                <c:pt idx="8">
                  <c:v>0.35804999999999998</c:v>
                </c:pt>
              </c:numCache>
            </c:numRef>
          </c:val>
        </c:ser>
        <c:ser>
          <c:idx val="2"/>
          <c:order val="1"/>
          <c:tx>
            <c:strRef>
              <c:f>tomcat!$A$36</c:f>
              <c:strCache>
                <c:ptCount val="1"/>
                <c:pt idx="0">
                  <c:v>PMS_Lock</c:v>
                </c:pt>
              </c:strCache>
            </c:strRef>
          </c:tx>
          <c:spPr>
            <a:pattFill prst="dkUpDiag">
              <a:fgClr>
                <a:srgbClr val="9BBB59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(tomcat!$G$40:$G$44,tomcat!$G$49:$G$52)</c:f>
              <c:numCache>
                <c:formatCode>General</c:formatCode>
                <c:ptCount val="9"/>
                <c:pt idx="0">
                  <c:v>0.35041</c:v>
                </c:pt>
                <c:pt idx="1">
                  <c:v>0.39438849999999998</c:v>
                </c:pt>
                <c:pt idx="2">
                  <c:v>0.38821016666666702</c:v>
                </c:pt>
                <c:pt idx="3">
                  <c:v>0.41824616666666697</c:v>
                </c:pt>
                <c:pt idx="4">
                  <c:v>0</c:v>
                </c:pt>
                <c:pt idx="5">
                  <c:v>0.69330083333333403</c:v>
                </c:pt>
                <c:pt idx="6">
                  <c:v>0.71544516666666702</c:v>
                </c:pt>
                <c:pt idx="7">
                  <c:v>0.79665949999999996</c:v>
                </c:pt>
                <c:pt idx="8">
                  <c:v>0.90663566666666695</c:v>
                </c:pt>
              </c:numCache>
            </c:numRef>
          </c:val>
        </c:ser>
        <c:ser>
          <c:idx val="4"/>
          <c:order val="2"/>
          <c:tx>
            <c:strRef>
              <c:f>tomcat!$A$53</c:f>
              <c:strCache>
                <c:ptCount val="1"/>
                <c:pt idx="0">
                  <c:v>CMS</c:v>
                </c:pt>
              </c:strCache>
            </c:strRef>
          </c:tx>
          <c:spPr>
            <a:pattFill prst="pct30">
              <a:fgClr>
                <a:srgbClr val="4BACC6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(tomcat!$G$57:$G$61,tomcat!$G$66:$G$69)</c:f>
              <c:numCache>
                <c:formatCode>General</c:formatCode>
                <c:ptCount val="9"/>
                <c:pt idx="0">
                  <c:v>8.7559666666666702E-2</c:v>
                </c:pt>
                <c:pt idx="1">
                  <c:v>7.7386499999999997E-2</c:v>
                </c:pt>
                <c:pt idx="2">
                  <c:v>7.3610333333333305E-2</c:v>
                </c:pt>
                <c:pt idx="3">
                  <c:v>7.4912833333333401E-2</c:v>
                </c:pt>
                <c:pt idx="4">
                  <c:v>0</c:v>
                </c:pt>
                <c:pt idx="5">
                  <c:v>0.110929666666667</c:v>
                </c:pt>
                <c:pt idx="6">
                  <c:v>0.11830033333333299</c:v>
                </c:pt>
                <c:pt idx="7">
                  <c:v>0.11182350000000001</c:v>
                </c:pt>
                <c:pt idx="8">
                  <c:v>0.12754499999999999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796672"/>
        <c:axId val="54798592"/>
      </c:barChart>
      <c:catAx>
        <c:axId val="54796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GC Threads</a:t>
                </a:r>
              </a:p>
            </c:rich>
          </c:tx>
          <c:layout>
            <c:manualLayout>
              <c:xMode val="edge"/>
              <c:yMode val="edge"/>
              <c:x val="0.43366031746031702"/>
              <c:y val="0.793488354543416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4798592"/>
        <c:crosses val="autoZero"/>
        <c:auto val="1"/>
        <c:lblAlgn val="ctr"/>
        <c:lblOffset val="100"/>
        <c:noMultiLvlLbl val="0"/>
      </c:catAx>
      <c:valAx>
        <c:axId val="5479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796672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09865662444368"/>
          <c:y val="0.90532262662639196"/>
          <c:w val="0.57347027273764695"/>
          <c:h val="9.4677373373608403E-2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sunflow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5577684782409201"/>
          <c:y val="0.13435407035532801"/>
          <c:w val="0.74488115079365103"/>
          <c:h val="0.5755264566563309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sunflow!$A$19</c:f>
              <c:strCache>
                <c:ptCount val="1"/>
                <c:pt idx="0">
                  <c:v>PMS</c:v>
                </c:pt>
              </c:strCache>
            </c:strRef>
          </c:tx>
          <c:spPr>
            <a:pattFill prst="pct80">
              <a:fgClr>
                <a:srgbClr val="C0504D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(sunflow!$G$23:$G$27,sunflow!$G$32:$G$35)</c:f>
              <c:numCache>
                <c:formatCode>General</c:formatCode>
                <c:ptCount val="9"/>
                <c:pt idx="0">
                  <c:v>8.7094166666666695E-2</c:v>
                </c:pt>
                <c:pt idx="1">
                  <c:v>6.2924333333333304E-2</c:v>
                </c:pt>
                <c:pt idx="2">
                  <c:v>6.7408833333333307E-2</c:v>
                </c:pt>
                <c:pt idx="3">
                  <c:v>6.5840333333333306E-2</c:v>
                </c:pt>
                <c:pt idx="4">
                  <c:v>0</c:v>
                </c:pt>
                <c:pt idx="5">
                  <c:v>0.16900699999999999</c:v>
                </c:pt>
                <c:pt idx="6">
                  <c:v>0.138783666666667</c:v>
                </c:pt>
                <c:pt idx="7">
                  <c:v>0.126248</c:v>
                </c:pt>
                <c:pt idx="8">
                  <c:v>0.14117150000000001</c:v>
                </c:pt>
              </c:numCache>
            </c:numRef>
          </c:val>
        </c:ser>
        <c:ser>
          <c:idx val="2"/>
          <c:order val="1"/>
          <c:tx>
            <c:strRef>
              <c:f>sunflow!$A$36</c:f>
              <c:strCache>
                <c:ptCount val="1"/>
                <c:pt idx="0">
                  <c:v>PMS_Lock</c:v>
                </c:pt>
              </c:strCache>
            </c:strRef>
          </c:tx>
          <c:spPr>
            <a:pattFill prst="dkUpDiag">
              <a:fgClr>
                <a:srgbClr val="9BBB59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(sunflow!$G$40:$G$44,sunflow!$G$49:$G$52)</c:f>
              <c:numCache>
                <c:formatCode>General</c:formatCode>
                <c:ptCount val="9"/>
                <c:pt idx="0">
                  <c:v>0.20770216666666699</c:v>
                </c:pt>
                <c:pt idx="1">
                  <c:v>0.225662</c:v>
                </c:pt>
                <c:pt idx="2">
                  <c:v>0.24222333333333301</c:v>
                </c:pt>
                <c:pt idx="3">
                  <c:v>0.26262249999999998</c:v>
                </c:pt>
                <c:pt idx="4">
                  <c:v>0</c:v>
                </c:pt>
                <c:pt idx="5">
                  <c:v>0.25433699999999998</c:v>
                </c:pt>
                <c:pt idx="6">
                  <c:v>0.29286266666666699</c:v>
                </c:pt>
                <c:pt idx="7">
                  <c:v>0.32105566666666702</c:v>
                </c:pt>
                <c:pt idx="8">
                  <c:v>0.35967500000000002</c:v>
                </c:pt>
              </c:numCache>
            </c:numRef>
          </c:val>
        </c:ser>
        <c:ser>
          <c:idx val="4"/>
          <c:order val="2"/>
          <c:tx>
            <c:strRef>
              <c:f>sunflow!$A$53</c:f>
              <c:strCache>
                <c:ptCount val="1"/>
                <c:pt idx="0">
                  <c:v>CMS</c:v>
                </c:pt>
              </c:strCache>
            </c:strRef>
          </c:tx>
          <c:spPr>
            <a:pattFill prst="pct30">
              <a:fgClr>
                <a:srgbClr val="4BACC6"/>
              </a:fgClr>
              <a:bgClr>
                <a:srgbClr val="FFFFFF"/>
              </a:bgClr>
            </a:pattFill>
          </c:spPr>
          <c:invertIfNegative val="0"/>
          <c:cat>
            <c:numRef>
              <c:f>(sunflow!$E$23:$E$26,sunflow!$E$27,sunflow!$E$32:$E$35)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(sunflow!$G$57:$G$61,sunflow!$G$66:$G$69)</c:f>
              <c:numCache>
                <c:formatCode>General</c:formatCode>
                <c:ptCount val="9"/>
                <c:pt idx="0">
                  <c:v>0.24826616666666701</c:v>
                </c:pt>
                <c:pt idx="1">
                  <c:v>0.25458983333333302</c:v>
                </c:pt>
                <c:pt idx="2">
                  <c:v>0.25634499999999999</c:v>
                </c:pt>
                <c:pt idx="3">
                  <c:v>0.23827533333333301</c:v>
                </c:pt>
                <c:pt idx="4">
                  <c:v>0</c:v>
                </c:pt>
                <c:pt idx="5">
                  <c:v>0.40582049999999997</c:v>
                </c:pt>
                <c:pt idx="6">
                  <c:v>0.38751849999999999</c:v>
                </c:pt>
                <c:pt idx="7">
                  <c:v>0.39380933333333301</c:v>
                </c:pt>
                <c:pt idx="8">
                  <c:v>0.42292483333333297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731520"/>
        <c:axId val="54733440"/>
      </c:barChart>
      <c:catAx>
        <c:axId val="54731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GC Threads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8779365079365"/>
              <c:y val="0.765319004959045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4733440"/>
        <c:crosses val="autoZero"/>
        <c:auto val="1"/>
        <c:lblAlgn val="ctr"/>
        <c:lblOffset val="100"/>
        <c:noMultiLvlLbl val="0"/>
      </c:catAx>
      <c:valAx>
        <c:axId val="54733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731520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4667301587301599"/>
          <c:y val="0.87573628182727203"/>
          <c:w val="0.51486686507936497"/>
          <c:h val="0.108230146145378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sunflow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0286011904761901"/>
          <c:y val="0.13435407035532801"/>
          <c:w val="0.84819464285714297"/>
          <c:h val="0.622317790977650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sunflow!$A$18</c:f>
              <c:strCache>
                <c:ptCount val="1"/>
                <c:pt idx="0">
                  <c:v>PMS</c:v>
                </c:pt>
              </c:strCache>
            </c:strRef>
          </c:tx>
          <c:spPr>
            <a:pattFill prst="pct80">
              <a:fgClr>
                <a:srgbClr val="C0504D"/>
              </a:fgClr>
              <a:bgClr>
                <a:srgbClr val="FFFFFF"/>
              </a:bgClr>
            </a:pattFill>
          </c:spPr>
          <c:invertIfNegative val="0"/>
          <c:cat>
            <c:numRef>
              <c:f>(sunflow!$E$22:$E$25,sunflow!$L$34,sunflow!$E$30:$E$33)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(sunflow!$G$22:$G$25,sunflow!$L$33,sunflow!$G$30:$G$33)</c:f>
              <c:numCache>
                <c:formatCode>General</c:formatCode>
                <c:ptCount val="9"/>
                <c:pt idx="0">
                  <c:v>5345</c:v>
                </c:pt>
                <c:pt idx="1">
                  <c:v>5360.4</c:v>
                </c:pt>
                <c:pt idx="2">
                  <c:v>5764.5</c:v>
                </c:pt>
                <c:pt idx="3">
                  <c:v>5837.75</c:v>
                </c:pt>
                <c:pt idx="4">
                  <c:v>0</c:v>
                </c:pt>
                <c:pt idx="5">
                  <c:v>6198</c:v>
                </c:pt>
                <c:pt idx="6">
                  <c:v>5854.8</c:v>
                </c:pt>
                <c:pt idx="7">
                  <c:v>5819</c:v>
                </c:pt>
                <c:pt idx="8">
                  <c:v>6111.4</c:v>
                </c:pt>
              </c:numCache>
            </c:numRef>
          </c:val>
        </c:ser>
        <c:ser>
          <c:idx val="2"/>
          <c:order val="1"/>
          <c:tx>
            <c:strRef>
              <c:f>sunflow!$A$34</c:f>
              <c:strCache>
                <c:ptCount val="1"/>
                <c:pt idx="0">
                  <c:v>PMS_Lock</c:v>
                </c:pt>
              </c:strCache>
            </c:strRef>
          </c:tx>
          <c:spPr>
            <a:pattFill prst="dkUpDiag">
              <a:fgClr>
                <a:srgbClr val="9BBB59"/>
              </a:fgClr>
              <a:bgClr>
                <a:srgbClr val="FFFFFF"/>
              </a:bgClr>
            </a:pattFill>
          </c:spPr>
          <c:invertIfNegative val="0"/>
          <c:cat>
            <c:numRef>
              <c:f>(sunflow!$E$22:$E$25,sunflow!$L$34,sunflow!$E$30:$E$33)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(sunflow!$G$38:$G$41,sunflow!$L$33,sunflow!$G$46:$G$49)</c:f>
              <c:numCache>
                <c:formatCode>General</c:formatCode>
                <c:ptCount val="9"/>
                <c:pt idx="0">
                  <c:v>5361.8</c:v>
                </c:pt>
                <c:pt idx="1">
                  <c:v>5550.2</c:v>
                </c:pt>
                <c:pt idx="2">
                  <c:v>5815.6</c:v>
                </c:pt>
                <c:pt idx="3">
                  <c:v>5953.8</c:v>
                </c:pt>
                <c:pt idx="4">
                  <c:v>0</c:v>
                </c:pt>
                <c:pt idx="5">
                  <c:v>5846</c:v>
                </c:pt>
                <c:pt idx="6">
                  <c:v>6679.2</c:v>
                </c:pt>
                <c:pt idx="7">
                  <c:v>6179.8</c:v>
                </c:pt>
                <c:pt idx="8">
                  <c:v>6592.4</c:v>
                </c:pt>
              </c:numCache>
            </c:numRef>
          </c:val>
        </c:ser>
        <c:ser>
          <c:idx val="4"/>
          <c:order val="2"/>
          <c:tx>
            <c:strRef>
              <c:f>sunflow!$A$50</c:f>
              <c:strCache>
                <c:ptCount val="1"/>
                <c:pt idx="0">
                  <c:v>CMS</c:v>
                </c:pt>
              </c:strCache>
            </c:strRef>
          </c:tx>
          <c:spPr>
            <a:pattFill prst="pct30">
              <a:fgClr>
                <a:srgbClr val="4BACC6"/>
              </a:fgClr>
              <a:bgClr>
                <a:srgbClr val="FFFFFF"/>
              </a:bgClr>
            </a:pattFill>
          </c:spPr>
          <c:invertIfNegative val="0"/>
          <c:cat>
            <c:numRef>
              <c:f>(sunflow!$E$22:$E$25,sunflow!$L$34,sunflow!$E$30:$E$33)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(sunflow!$G$54:$G$57,sunflow!$L$33,sunflow!$G$62:$G$65)</c:f>
              <c:numCache>
                <c:formatCode>General</c:formatCode>
                <c:ptCount val="9"/>
                <c:pt idx="0">
                  <c:v>5301.6</c:v>
                </c:pt>
                <c:pt idx="1">
                  <c:v>5489.2</c:v>
                </c:pt>
                <c:pt idx="2">
                  <c:v>5784</c:v>
                </c:pt>
                <c:pt idx="3">
                  <c:v>5960</c:v>
                </c:pt>
                <c:pt idx="4">
                  <c:v>0</c:v>
                </c:pt>
                <c:pt idx="5">
                  <c:v>5772.8</c:v>
                </c:pt>
                <c:pt idx="6">
                  <c:v>5946.2</c:v>
                </c:pt>
                <c:pt idx="7">
                  <c:v>6061.2</c:v>
                </c:pt>
                <c:pt idx="8">
                  <c:v>6514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54560"/>
        <c:axId val="55156736"/>
      </c:barChart>
      <c:catAx>
        <c:axId val="5515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GC Threads</a:t>
                </a:r>
              </a:p>
            </c:rich>
          </c:tx>
          <c:layout>
            <c:manualLayout>
              <c:xMode val="edge"/>
              <c:yMode val="edge"/>
              <c:x val="0.44801532468614602"/>
              <c:y val="0.819940196128656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5156736"/>
        <c:crosses val="autoZero"/>
        <c:auto val="1"/>
        <c:lblAlgn val="ctr"/>
        <c:lblOffset val="100"/>
        <c:noMultiLvlLbl val="0"/>
      </c:catAx>
      <c:valAx>
        <c:axId val="5515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154560"/>
        <c:crosses val="autoZero"/>
        <c:crossBetween val="between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0.25423253968254"/>
          <c:y val="0.88535633318314799"/>
          <c:w val="0.55014464285714304"/>
          <c:h val="0.11464366681685199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tomcat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378200756401501"/>
          <c:y val="0.13435407035532801"/>
          <c:w val="0.84905635811271596"/>
          <c:h val="0.627278565656132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tomcat!$A$18</c:f>
              <c:strCache>
                <c:ptCount val="1"/>
                <c:pt idx="0">
                  <c:v>PMS</c:v>
                </c:pt>
              </c:strCache>
            </c:strRef>
          </c:tx>
          <c:spPr>
            <a:pattFill prst="pct80">
              <a:fgClr>
                <a:srgbClr val="C0504D"/>
              </a:fgClr>
              <a:bgClr>
                <a:srgbClr val="FFFFFF"/>
              </a:bgClr>
            </a:pattFill>
          </c:spPr>
          <c:invertIfNegative val="0"/>
          <c:cat>
            <c:numRef>
              <c:f>(tomcat!$E$22:$E$25,tomcat!$L$34,tomcat!$E$30:$E$33)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(tomcat!$G$22:$G$25,tomcat!$L$33,tomcat!$G$30:$G$33)</c:f>
              <c:numCache>
                <c:formatCode>General</c:formatCode>
                <c:ptCount val="9"/>
                <c:pt idx="0">
                  <c:v>4804.2</c:v>
                </c:pt>
                <c:pt idx="1">
                  <c:v>4825.8</c:v>
                </c:pt>
                <c:pt idx="2">
                  <c:v>4860</c:v>
                </c:pt>
                <c:pt idx="3">
                  <c:v>4923.4000000000005</c:v>
                </c:pt>
                <c:pt idx="4">
                  <c:v>0</c:v>
                </c:pt>
                <c:pt idx="5">
                  <c:v>6535</c:v>
                </c:pt>
                <c:pt idx="6">
                  <c:v>6361.8</c:v>
                </c:pt>
                <c:pt idx="7">
                  <c:v>6404.2</c:v>
                </c:pt>
                <c:pt idx="8">
                  <c:v>6402.2</c:v>
                </c:pt>
              </c:numCache>
            </c:numRef>
          </c:val>
        </c:ser>
        <c:ser>
          <c:idx val="2"/>
          <c:order val="1"/>
          <c:tx>
            <c:strRef>
              <c:f>tomcat!$A$34</c:f>
              <c:strCache>
                <c:ptCount val="1"/>
                <c:pt idx="0">
                  <c:v>PMS_Lock</c:v>
                </c:pt>
              </c:strCache>
            </c:strRef>
          </c:tx>
          <c:spPr>
            <a:pattFill prst="dkUpDiag">
              <a:fgClr>
                <a:srgbClr val="9BBB59"/>
              </a:fgClr>
              <a:bgClr>
                <a:srgbClr val="FFFFFF"/>
              </a:bgClr>
            </a:pattFill>
          </c:spPr>
          <c:invertIfNegative val="0"/>
          <c:cat>
            <c:numRef>
              <c:f>(tomcat!$E$22:$E$25,tomcat!$L$34,tomcat!$E$30:$E$33)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(tomcat!$G$38:$G$41,tomcat!$L$33,tomcat!$G$46:$G$49)</c:f>
              <c:numCache>
                <c:formatCode>General</c:formatCode>
                <c:ptCount val="9"/>
                <c:pt idx="0">
                  <c:v>4878</c:v>
                </c:pt>
                <c:pt idx="1">
                  <c:v>4962.2</c:v>
                </c:pt>
                <c:pt idx="2">
                  <c:v>5005</c:v>
                </c:pt>
                <c:pt idx="3">
                  <c:v>5104</c:v>
                </c:pt>
                <c:pt idx="4">
                  <c:v>0</c:v>
                </c:pt>
                <c:pt idx="5">
                  <c:v>6598</c:v>
                </c:pt>
                <c:pt idx="6">
                  <c:v>6644.4</c:v>
                </c:pt>
                <c:pt idx="7">
                  <c:v>6572</c:v>
                </c:pt>
                <c:pt idx="8">
                  <c:v>6630.4</c:v>
                </c:pt>
              </c:numCache>
            </c:numRef>
          </c:val>
        </c:ser>
        <c:ser>
          <c:idx val="4"/>
          <c:order val="2"/>
          <c:tx>
            <c:strRef>
              <c:f>tomcat!$A$50</c:f>
              <c:strCache>
                <c:ptCount val="1"/>
                <c:pt idx="0">
                  <c:v>CMS</c:v>
                </c:pt>
              </c:strCache>
            </c:strRef>
          </c:tx>
          <c:spPr>
            <a:pattFill prst="pct30">
              <a:fgClr>
                <a:srgbClr val="4BACC6"/>
              </a:fgClr>
              <a:bgClr>
                <a:srgbClr val="FFFFFF"/>
              </a:bgClr>
            </a:pattFill>
          </c:spPr>
          <c:invertIfNegative val="0"/>
          <c:cat>
            <c:numRef>
              <c:f>(tomcat!$E$22:$E$25,tomcat!$L$34,tomcat!$E$30:$E$33)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15</c:v>
                </c:pt>
              </c:numCache>
            </c:numRef>
          </c:cat>
          <c:val>
            <c:numRef>
              <c:f>(tomcat!$G$54:$G$57,tomcat!$L$33,tomcat!$G$62:$G$65)</c:f>
              <c:numCache>
                <c:formatCode>General</c:formatCode>
                <c:ptCount val="9"/>
                <c:pt idx="0">
                  <c:v>4656.6000000000004</c:v>
                </c:pt>
                <c:pt idx="1">
                  <c:v>4688.2</c:v>
                </c:pt>
                <c:pt idx="2">
                  <c:v>4734.8</c:v>
                </c:pt>
                <c:pt idx="3">
                  <c:v>4799.6000000000004</c:v>
                </c:pt>
                <c:pt idx="4">
                  <c:v>0</c:v>
                </c:pt>
                <c:pt idx="5">
                  <c:v>5990.6</c:v>
                </c:pt>
                <c:pt idx="6">
                  <c:v>5926.8</c:v>
                </c:pt>
                <c:pt idx="7">
                  <c:v>6022.8</c:v>
                </c:pt>
                <c:pt idx="8">
                  <c:v>6039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869376"/>
        <c:axId val="54879744"/>
      </c:barChart>
      <c:catAx>
        <c:axId val="54869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GCThreads</a:t>
                </a:r>
              </a:p>
            </c:rich>
          </c:tx>
          <c:layout>
            <c:manualLayout>
              <c:xMode val="edge"/>
              <c:yMode val="edge"/>
              <c:x val="0.464340509786"/>
              <c:y val="0.81356259343601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4879744"/>
        <c:crosses val="autoZero"/>
        <c:auto val="1"/>
        <c:lblAlgn val="ctr"/>
        <c:lblOffset val="100"/>
        <c:noMultiLvlLbl val="0"/>
      </c:catAx>
      <c:valAx>
        <c:axId val="5487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869376"/>
        <c:crosses val="autoZero"/>
        <c:crossBetween val="between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0.27015551751683198"/>
          <c:y val="0.88535633318314799"/>
          <c:w val="0.489992011868082"/>
          <c:h val="0.11464366681685199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0.63474</cdr:x>
      <cdr:y>0.20329</cdr:y>
    </cdr:from>
    <cdr:to>
      <cdr:x>0.7528</cdr:x>
      <cdr:y>0.27756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3482445" y="677435"/>
          <a:ext cx="647702" cy="2474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AMD</a:t>
          </a:r>
        </a:p>
      </cdr:txBody>
    </cdr:sp>
  </cdr:relSizeAnchor>
  <cdr:relSizeAnchor xmlns:cdr="http://schemas.openxmlformats.org/drawingml/2006/chartDrawing">
    <cdr:from>
      <cdr:x>0.26927</cdr:x>
      <cdr:y>0.19808</cdr:y>
    </cdr:from>
    <cdr:to>
      <cdr:x>0.37552</cdr:x>
      <cdr:y>0.27621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467058" y="652531"/>
          <a:ext cx="578883" cy="2573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Intel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0.63474</cdr:x>
      <cdr:y>0.20329</cdr:y>
    </cdr:from>
    <cdr:to>
      <cdr:x>0.7528</cdr:x>
      <cdr:y>0.27756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3482445" y="677435"/>
          <a:ext cx="647702" cy="2474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AMD</a:t>
          </a:r>
        </a:p>
      </cdr:txBody>
    </cdr:sp>
  </cdr:relSizeAnchor>
  <cdr:relSizeAnchor xmlns:cdr="http://schemas.openxmlformats.org/drawingml/2006/chartDrawing">
    <cdr:from>
      <cdr:x>0.26927</cdr:x>
      <cdr:y>0.19808</cdr:y>
    </cdr:from>
    <cdr:to>
      <cdr:x>0.37552</cdr:x>
      <cdr:y>0.27621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467058" y="652531"/>
          <a:ext cx="578883" cy="2573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Intel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0.68781</cdr:x>
      <cdr:y>0.13533</cdr:y>
    </cdr:from>
    <cdr:to>
      <cdr:x>0.80587</cdr:x>
      <cdr:y>0.2096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3466550" y="487181"/>
          <a:ext cx="595022" cy="2673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AMD</a:t>
          </a:r>
        </a:p>
      </cdr:txBody>
    </cdr:sp>
  </cdr:relSizeAnchor>
  <cdr:relSizeAnchor xmlns:cdr="http://schemas.openxmlformats.org/drawingml/2006/chartDrawing">
    <cdr:from>
      <cdr:x>0.26927</cdr:x>
      <cdr:y>0.14086</cdr:y>
    </cdr:from>
    <cdr:to>
      <cdr:x>0.37552</cdr:x>
      <cdr:y>0.21899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474758" y="492398"/>
          <a:ext cx="581918" cy="2731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/>
            <a:t>Intel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0.72319</cdr:x>
      <cdr:y>0.12155</cdr:y>
    </cdr:from>
    <cdr:to>
      <cdr:x>0.86522</cdr:x>
      <cdr:y>0.1933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3198151" y="452791"/>
          <a:ext cx="628116" cy="2672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AMD</a:t>
          </a:r>
        </a:p>
      </cdr:txBody>
    </cdr:sp>
  </cdr:relSizeAnchor>
  <cdr:relSizeAnchor xmlns:cdr="http://schemas.openxmlformats.org/drawingml/2006/chartDrawing">
    <cdr:from>
      <cdr:x>0.2347</cdr:x>
      <cdr:y>0.14086</cdr:y>
    </cdr:from>
    <cdr:to>
      <cdr:x>0.37552</cdr:x>
      <cdr:y>0.21899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037911" y="524724"/>
          <a:ext cx="622746" cy="2910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Intel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66A9F-15E7-E14C-9A84-C792BDAFCBF3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44306-299B-F942-9B3F-EFCA90C02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2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9428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87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822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9394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87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676D6-2006-453B-A51A-43814DA772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83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676D6-2006-453B-A51A-43814DA772B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0440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87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87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DD784-4203-42F5-85A0-DA245ABC3281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48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DE6F225A-DFCA-064A-9E41-94E749CA5837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7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4688"/>
            <a:ext cx="4603750" cy="3452812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217" y="4353095"/>
            <a:ext cx="5078037" cy="41279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3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20290C9F-0A6F-D549-9629-5490CC83C77D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8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4688"/>
            <a:ext cx="4603750" cy="3452812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217" y="4353095"/>
            <a:ext cx="5078037" cy="41279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20290C9F-0A6F-D549-9629-5490CC83C77D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9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4688"/>
            <a:ext cx="4603750" cy="3452812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217" y="4353095"/>
            <a:ext cx="5078037" cy="41279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13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1C3EF-FD14-4F83-88F8-D1699B26C78F}" type="slidenum">
              <a:rPr lang="he-IL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2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58902" y="112249"/>
            <a:ext cx="8626196" cy="434240"/>
            <a:chOff x="324828" y="6272471"/>
            <a:chExt cx="8626196" cy="434240"/>
          </a:xfrm>
        </p:grpSpPr>
        <p:pic>
          <p:nvPicPr>
            <p:cNvPr id="8" name="Bildobjekt 9" descr="Chalmers Univ logo_svart.em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828" y="6364540"/>
              <a:ext cx="1295400" cy="250102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5360221" y="6272471"/>
              <a:ext cx="3590803" cy="434240"/>
              <a:chOff x="5360221" y="6272471"/>
              <a:chExt cx="3590803" cy="434240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548861" y="6272471"/>
                <a:ext cx="402163" cy="43424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1" name="Text Box 73"/>
              <p:cNvSpPr txBox="1">
                <a:spLocks noChangeArrowheads="1"/>
              </p:cNvSpPr>
              <p:nvPr/>
            </p:nvSpPr>
            <p:spPr bwMode="auto">
              <a:xfrm>
                <a:off x="5360221" y="6377191"/>
                <a:ext cx="3166424" cy="224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FAA26D3D-D897-4be2-8F04-BA451C77F1D7}">
                  <ma14:placeholderFlag xmlns="" xmlns:ma14="http://schemas.microsoft.com/office/mac/drawingml/2011/main"/>
                </a:ext>
              </a:extLst>
            </p:spPr>
            <p:txBody>
              <a:bodyPr rot="0" vert="horz" wrap="square" lIns="0" tIns="0" rIns="91440" bIns="0" anchor="t" anchorCtr="0" upright="1">
                <a:noAutofit/>
              </a:bodyPr>
              <a:lstStyle/>
              <a:p>
                <a:pPr algn="r">
                  <a:spcAft>
                    <a:spcPts val="0"/>
                  </a:spcAft>
                </a:pPr>
                <a:r>
                  <a:rPr lang="en-US" sz="1200" dirty="0" smtClean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Distributed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Computing </a:t>
                </a:r>
                <a:r>
                  <a:rPr lang="en-US" sz="1200" dirty="0" smtClean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and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Systems</a:t>
                </a:r>
                <a:endParaRPr lang="en-US" sz="800" dirty="0">
                  <a:solidFill>
                    <a:srgbClr val="FFFFFF"/>
                  </a:solidFill>
                  <a:effectLst/>
                  <a:latin typeface="Cambria"/>
                  <a:ea typeface="ＭＳ 明朝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086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167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58902" y="112249"/>
            <a:ext cx="8626196" cy="434240"/>
            <a:chOff x="324828" y="6272471"/>
            <a:chExt cx="8626196" cy="434240"/>
          </a:xfrm>
        </p:grpSpPr>
        <p:pic>
          <p:nvPicPr>
            <p:cNvPr id="8" name="Bildobjekt 9" descr="Chalmers Univ logo_svart.emf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828" y="6364540"/>
              <a:ext cx="1295400" cy="250102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5360221" y="6272471"/>
              <a:ext cx="3590803" cy="434240"/>
              <a:chOff x="5360221" y="6272471"/>
              <a:chExt cx="3590803" cy="434240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screen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548861" y="6272471"/>
                <a:ext cx="402163" cy="43424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1" name="Text Box 73"/>
              <p:cNvSpPr txBox="1">
                <a:spLocks noChangeArrowheads="1"/>
              </p:cNvSpPr>
              <p:nvPr/>
            </p:nvSpPr>
            <p:spPr bwMode="auto">
              <a:xfrm>
                <a:off x="5360221" y="6377191"/>
                <a:ext cx="3166424" cy="224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FAA26D3D-D897-4be2-8F04-BA451C77F1D7}">
                  <ma14:placeholderFlag xmlns="" xmlns:ma14="http://schemas.microsoft.com/office/mac/drawingml/2011/main"/>
                </a:ext>
              </a:extLst>
            </p:spPr>
            <p:txBody>
              <a:bodyPr rot="0" vert="horz" wrap="square" lIns="0" tIns="0" rIns="91440" bIns="0" anchor="t" anchorCtr="0" upright="1">
                <a:noAutofit/>
              </a:bodyPr>
              <a:lstStyle/>
              <a:p>
                <a:pPr algn="r">
                  <a:spcAft>
                    <a:spcPts val="0"/>
                  </a:spcAft>
                </a:pPr>
                <a:r>
                  <a:rPr lang="en-US" sz="1200" dirty="0" smtClean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Distributed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Computing </a:t>
                </a:r>
                <a:r>
                  <a:rPr lang="en-US" sz="1200" dirty="0" smtClean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and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/>
                    <a:ea typeface="ＭＳ 明朝"/>
                    <a:cs typeface="Times New Roman"/>
                  </a:rPr>
                  <a:t>Systems</a:t>
                </a:r>
                <a:endParaRPr lang="en-US" sz="800" dirty="0">
                  <a:solidFill>
                    <a:srgbClr val="FFFFFF"/>
                  </a:solidFill>
                  <a:effectLst/>
                  <a:latin typeface="Cambria"/>
                  <a:ea typeface="ＭＳ 明朝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0860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20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67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088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05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606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868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38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203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467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40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167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4384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371600"/>
            <a:ext cx="60198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DCS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054" y="1371600"/>
            <a:ext cx="1601346" cy="1752600"/>
          </a:xfrm>
          <a:prstGeom prst="rect">
            <a:avLst/>
          </a:prstGeom>
          <a:noFill/>
        </p:spPr>
      </p:pic>
      <p:pic>
        <p:nvPicPr>
          <p:cNvPr id="12" name="Picture 11" descr="DCS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054" y="1371600"/>
            <a:ext cx="1601346" cy="1752600"/>
          </a:xfrm>
          <a:prstGeom prst="rect">
            <a:avLst/>
          </a:prstGeom>
          <a:noFill/>
        </p:spPr>
      </p:pic>
      <p:pic>
        <p:nvPicPr>
          <p:cNvPr id="14" name="Picture 13" descr="DCS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054" y="1371600"/>
            <a:ext cx="1601346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1628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74838"/>
            <a:ext cx="35067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2" y="2514599"/>
            <a:ext cx="3506788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1874838"/>
            <a:ext cx="3429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514599"/>
            <a:ext cx="3429000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676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08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0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60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86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38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14444" y="6403757"/>
            <a:ext cx="117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F56562E-8865-0A42-9D13-6B40B6C9CC0B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‹#›</a:t>
            </a:fld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46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0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5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03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5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fld id="{A2F0292D-1797-49A5-8D2D-8D50C72EF3CC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V="1">
            <a:off x="14478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11" descr="DCS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6448" y="358840"/>
            <a:ext cx="1071678" cy="117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Relationship Id="rId4" Type="http://schemas.openxmlformats.org/officeDocument/2006/relationships/chart" Target="../charts/char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 smtClean="0"/>
              <a:t>ParMarkSplit</a:t>
            </a:r>
            <a:r>
              <a:rPr lang="en-US" sz="3200" dirty="0" smtClean="0"/>
              <a:t>: </a:t>
            </a:r>
            <a:r>
              <a:rPr lang="en-US" sz="3200" dirty="0"/>
              <a:t>A Parallel Mark-Split </a:t>
            </a:r>
            <a:r>
              <a:rPr lang="en-US" sz="3200" dirty="0" smtClean="0"/>
              <a:t>Garbage Collector </a:t>
            </a:r>
            <a:r>
              <a:rPr lang="en-US" sz="3200" dirty="0"/>
              <a:t>Based on a Lock-Free Skip-List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1393" y="4238861"/>
            <a:ext cx="3913093" cy="802705"/>
          </a:xfrm>
        </p:spPr>
        <p:txBody>
          <a:bodyPr/>
          <a:lstStyle/>
          <a:p>
            <a:r>
              <a:rPr lang="en-US" sz="2400" dirty="0" smtClean="0"/>
              <a:t>Nhan Nguyen</a:t>
            </a:r>
          </a:p>
          <a:p>
            <a:r>
              <a:rPr lang="en-US" sz="2400" u="sng" dirty="0" err="1" smtClean="0"/>
              <a:t>Philippas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Tsigas</a:t>
            </a:r>
            <a:endParaRPr lang="en-US" sz="2400" u="sng" dirty="0" smtClean="0"/>
          </a:p>
          <a:p>
            <a:r>
              <a:rPr lang="en-US" sz="2400" dirty="0" err="1" smtClean="0"/>
              <a:t>Håkan</a:t>
            </a:r>
            <a:r>
              <a:rPr lang="en-US" sz="2400" dirty="0" smtClean="0"/>
              <a:t> </a:t>
            </a:r>
            <a:r>
              <a:rPr lang="en-US" sz="2400" dirty="0" err="1" smtClean="0"/>
              <a:t>Sundell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94569" y="129873"/>
            <a:ext cx="66816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Distributed Computing and Systems</a:t>
            </a:r>
          </a:p>
          <a:p>
            <a:r>
              <a:rPr lang="en-US" sz="2800" dirty="0" smtClean="0">
                <a:latin typeface="Avenir Black"/>
                <a:cs typeface="Avenir Black"/>
              </a:rPr>
              <a:t>Chalmers University of Technology</a:t>
            </a:r>
            <a:endParaRPr lang="en-US" sz="2800" dirty="0"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41107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Mark-Split Algorithm</a:t>
            </a:r>
            <a:br>
              <a:rPr lang="en-US" dirty="0" smtClean="0"/>
            </a:br>
            <a:r>
              <a:rPr lang="en-US" dirty="0" smtClean="0"/>
              <a:t>for Multi-core Architectures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6A15-4B9C-431F-BA9B-74C30C5ABE7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974830" y="1717675"/>
            <a:ext cx="7748755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Most </a:t>
            </a:r>
            <a:r>
              <a:rPr lang="en-US" sz="2400" dirty="0">
                <a:solidFill>
                  <a:schemeClr val="tx1"/>
                </a:solidFill>
              </a:rPr>
              <a:t>frequent </a:t>
            </a:r>
            <a:r>
              <a:rPr lang="en-US" sz="2400" dirty="0" smtClean="0">
                <a:solidFill>
                  <a:schemeClr val="tx1"/>
                </a:solidFill>
              </a:rPr>
              <a:t>operation in Mark-Split</a:t>
            </a:r>
          </a:p>
          <a:p>
            <a:pPr marL="742950" lvl="2" indent="-342900"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000" i="1" dirty="0" smtClean="0"/>
              <a:t>“search </a:t>
            </a:r>
            <a:r>
              <a:rPr lang="en-US" sz="2000" i="1" dirty="0"/>
              <a:t>and </a:t>
            </a:r>
            <a:r>
              <a:rPr lang="en-US" sz="2000" i="1" dirty="0" smtClean="0"/>
              <a:t>split”</a:t>
            </a:r>
          </a:p>
          <a:p>
            <a:pPr marL="0" indent="-400050"/>
            <a:r>
              <a:rPr lang="en-US" sz="2400" dirty="0" smtClean="0">
                <a:solidFill>
                  <a:schemeClr val="tx1"/>
                </a:solidFill>
              </a:rPr>
              <a:t>Free-list implementation in a sequential context:</a:t>
            </a:r>
          </a:p>
          <a:p>
            <a:pPr marL="742950" lvl="2" indent="-342900"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000" dirty="0" smtClean="0"/>
              <a:t>Fast search is enough!</a:t>
            </a:r>
          </a:p>
          <a:p>
            <a:pPr marL="742950" lvl="2" indent="-342900"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000" dirty="0" smtClean="0"/>
              <a:t>Balanced search tree, skip-list, hash table</a:t>
            </a:r>
          </a:p>
          <a:p>
            <a:pPr marL="342900" lvl="1" indent="-342900"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400" dirty="0" smtClean="0">
                <a:solidFill>
                  <a:schemeClr val="tx1"/>
                </a:solidFill>
              </a:rPr>
              <a:t>Free-list implementation in a multi-threaded context: </a:t>
            </a:r>
          </a:p>
          <a:p>
            <a:pPr marL="742950" lvl="2" indent="-342900"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000" dirty="0" smtClean="0"/>
              <a:t>atomic </a:t>
            </a:r>
            <a:r>
              <a:rPr lang="en-US" sz="2000" i="1" dirty="0"/>
              <a:t>“search and split</a:t>
            </a:r>
            <a:r>
              <a:rPr lang="en-US" sz="2000" i="1" dirty="0" smtClean="0"/>
              <a:t>” is needed</a:t>
            </a:r>
            <a:br>
              <a:rPr lang="en-US" sz="2000" i="1" dirty="0" smtClean="0"/>
            </a:br>
            <a:r>
              <a:rPr lang="en-US" sz="2400" b="1" i="1" dirty="0">
                <a:solidFill>
                  <a:srgbClr val="FF3300"/>
                </a:solidFill>
              </a:rPr>
              <a:t>split</a:t>
            </a:r>
            <a:r>
              <a:rPr lang="en-US" sz="2400" i="1" dirty="0">
                <a:solidFill>
                  <a:srgbClr val="FF3300"/>
                </a:solidFill>
              </a:rPr>
              <a:t> = </a:t>
            </a:r>
            <a:r>
              <a:rPr lang="en-US" sz="2400" i="1" dirty="0" err="1">
                <a:solidFill>
                  <a:srgbClr val="FF3300"/>
                </a:solidFill>
              </a:rPr>
              <a:t>find_interval</a:t>
            </a:r>
            <a:r>
              <a:rPr lang="en-US" sz="2400" i="1" dirty="0">
                <a:solidFill>
                  <a:srgbClr val="FF3300"/>
                </a:solidFill>
              </a:rPr>
              <a:t> + delete [+ </a:t>
            </a:r>
            <a:r>
              <a:rPr lang="en-US" sz="2400" i="1" dirty="0" err="1">
                <a:solidFill>
                  <a:srgbClr val="FF3300"/>
                </a:solidFill>
              </a:rPr>
              <a:t>insert_intervals</a:t>
            </a:r>
            <a:r>
              <a:rPr lang="en-US" sz="2400" i="1" dirty="0" smtClean="0">
                <a:solidFill>
                  <a:srgbClr val="FF3300"/>
                </a:solidFill>
              </a:rPr>
              <a:t>]</a:t>
            </a:r>
            <a:endParaRPr lang="en-US" sz="2400" dirty="0" smtClean="0">
              <a:sym typeface="Wingding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1F497D"/>
                </a:solidFill>
                <a:sym typeface="Wingdings"/>
              </a:rPr>
              <a:t> Suitable search data structure to adapt? </a:t>
            </a:r>
            <a:r>
              <a:rPr lang="en-US" sz="2400" dirty="0">
                <a:solidFill>
                  <a:srgbClr val="1F497D"/>
                </a:solidFill>
                <a:sym typeface="Wingdings"/>
              </a:rPr>
              <a:t>	</a:t>
            </a:r>
            <a:endParaRPr lang="en-US" sz="2400" dirty="0" smtClean="0">
              <a:solidFill>
                <a:srgbClr val="1F497D"/>
              </a:solidFill>
              <a:sym typeface="Wingdings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	Skip-list </a:t>
            </a:r>
            <a:r>
              <a:rPr lang="en-US" sz="2400" b="1" dirty="0">
                <a:sym typeface="Wingding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324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</a:t>
            </a:r>
          </a:p>
          <a:p>
            <a:pPr lvl="1"/>
            <a:r>
              <a:rPr lang="en-US" sz="2600" dirty="0"/>
              <a:t>Mark-split algorithm</a:t>
            </a:r>
          </a:p>
          <a:p>
            <a:r>
              <a:rPr lang="en-US" dirty="0">
                <a:solidFill>
                  <a:srgbClr val="800000"/>
                </a:solidFill>
              </a:rPr>
              <a:t>Contribution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Skip-list with extended functionality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Parallelization of mark-split</a:t>
            </a:r>
          </a:p>
          <a:p>
            <a:r>
              <a:rPr lang="en-US" dirty="0"/>
              <a:t>Evaluation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Skip-list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47700" y="3387725"/>
            <a:ext cx="446088" cy="276225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7700" y="3663950"/>
            <a:ext cx="446088" cy="277813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47700" y="3941763"/>
            <a:ext cx="446088" cy="276225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843838" y="3387725"/>
            <a:ext cx="444500" cy="276225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843838" y="3663950"/>
            <a:ext cx="444500" cy="277813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843838" y="3941763"/>
            <a:ext cx="444500" cy="276225"/>
          </a:xfrm>
          <a:prstGeom prst="rect">
            <a:avLst/>
          </a:prstGeom>
          <a:solidFill>
            <a:srgbClr val="0003E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38288" y="3941763"/>
            <a:ext cx="444500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428875" y="3663950"/>
            <a:ext cx="444500" cy="277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428875" y="3941763"/>
            <a:ext cx="444500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317875" y="3941763"/>
            <a:ext cx="446088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208463" y="3941763"/>
            <a:ext cx="446087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208463" y="3663950"/>
            <a:ext cx="446087" cy="277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5099050" y="3941763"/>
            <a:ext cx="444500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989638" y="3941763"/>
            <a:ext cx="444500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5989638" y="3663950"/>
            <a:ext cx="444500" cy="277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6878638" y="3941763"/>
            <a:ext cx="446087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208463" y="3387725"/>
            <a:ext cx="446087" cy="276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38288" y="4217988"/>
            <a:ext cx="444500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1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428875" y="4217988"/>
            <a:ext cx="444500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2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317875" y="4217988"/>
            <a:ext cx="446088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3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4208463" y="4217988"/>
            <a:ext cx="446087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4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099050" y="4217988"/>
            <a:ext cx="444500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5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5989638" y="4217988"/>
            <a:ext cx="444500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6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6878638" y="4217988"/>
            <a:ext cx="446087" cy="277812"/>
          </a:xfrm>
          <a:prstGeom prst="rect">
            <a:avLst/>
          </a:prstGeom>
          <a:solidFill>
            <a:srgbClr val="2F6A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762000"/>
            <a:r>
              <a:rPr lang="sv-SE" sz="2400" b="1">
                <a:solidFill>
                  <a:srgbClr val="FFFFFF"/>
                </a:solidFill>
                <a:latin typeface="Times" charset="0"/>
              </a:rPr>
              <a:t>7</a:t>
            </a:r>
            <a:endParaRPr lang="en-GB" sz="2400" b="1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1093788" y="40798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1093788" y="3803650"/>
            <a:ext cx="1335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1093788" y="3525838"/>
            <a:ext cx="3114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1982788" y="4079875"/>
            <a:ext cx="446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2873375" y="40798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2873375" y="3803650"/>
            <a:ext cx="1335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3763963" y="40798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4654550" y="3525838"/>
            <a:ext cx="3189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4654550" y="3803650"/>
            <a:ext cx="1335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4654550" y="40798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5543550" y="4079875"/>
            <a:ext cx="446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6434138" y="3803650"/>
            <a:ext cx="140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6434138" y="40798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7324725" y="4079875"/>
            <a:ext cx="519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425450" y="29718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sv-SE" sz="2400">
                <a:latin typeface="Times" charset="0"/>
              </a:rPr>
              <a:t>Head</a:t>
            </a:r>
            <a:endParaRPr lang="en-GB" sz="2400">
              <a:latin typeface="Times" charset="0"/>
            </a:endParaRP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7696200" y="2971800"/>
            <a:ext cx="671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sv-SE" sz="2400">
                <a:latin typeface="Times" charset="0"/>
              </a:rPr>
              <a:t>Tail</a:t>
            </a:r>
            <a:endParaRPr lang="en-GB" sz="2400">
              <a:latin typeface="Times" charset="0"/>
            </a:endParaRP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8305800" y="3671887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b="1"/>
              <a:t>50%</a:t>
            </a:r>
          </a:p>
        </p:txBody>
      </p:sp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8305800" y="3367087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b="1" dirty="0"/>
              <a:t>25%</a:t>
            </a: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8502650" y="3062287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b="1"/>
              <a:t>…</a:t>
            </a:r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1524000" y="1905000"/>
            <a:ext cx="7010400" cy="47244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Layers of ordered lists with different densities, achieve tree-like behavior </a:t>
            </a: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Search: O(log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N) – probabilistic!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Lock-free skip-list </a:t>
            </a:r>
            <a:r>
              <a:rPr lang="en-US" sz="2400" dirty="0" smtClean="0">
                <a:solidFill>
                  <a:schemeClr val="tx1"/>
                </a:solidFill>
              </a:rPr>
              <a:t>[</a:t>
            </a:r>
            <a:r>
              <a:rPr lang="en-US" sz="2400" dirty="0" err="1" smtClean="0"/>
              <a:t>Sundell</a:t>
            </a:r>
            <a:r>
              <a:rPr lang="en-US" sz="2400" dirty="0" smtClean="0"/>
              <a:t> &amp; </a:t>
            </a:r>
            <a:r>
              <a:rPr lang="en-US" sz="2400" dirty="0" err="1" smtClean="0"/>
              <a:t>Tsigas</a:t>
            </a:r>
            <a:r>
              <a:rPr lang="en-US" sz="2400" dirty="0" smtClean="0"/>
              <a:t> 2003</a:t>
            </a:r>
            <a:r>
              <a:rPr lang="en-US" sz="2400" dirty="0" smtClean="0">
                <a:solidFill>
                  <a:schemeClr val="tx1"/>
                </a:solidFill>
              </a:rPr>
              <a:t>]</a:t>
            </a:r>
            <a:endParaRPr lang="en-US" sz="2400" dirty="0"/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Extension needed to perform </a:t>
            </a:r>
            <a:r>
              <a:rPr lang="en-US" sz="2400" i="1" dirty="0" smtClean="0">
                <a:solidFill>
                  <a:srgbClr val="800000"/>
                </a:solidFill>
              </a:rPr>
              <a:t>split</a:t>
            </a:r>
            <a:endParaRPr lang="en-US" sz="2400" i="1" dirty="0">
              <a:solidFill>
                <a:srgbClr val="800000"/>
              </a:solidFill>
            </a:endParaRP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6A15-4B9C-431F-BA9B-74C30C5ABE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functionality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1524000" y="6382869"/>
            <a:ext cx="1295400" cy="45720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13</a:t>
            </a:fld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73" y="1710767"/>
            <a:ext cx="7850827" cy="1397000"/>
          </a:xfrm>
        </p:spPr>
        <p:txBody>
          <a:bodyPr/>
          <a:lstStyle/>
          <a:p>
            <a:r>
              <a:rPr lang="en-US" sz="2400" dirty="0" smtClean="0"/>
              <a:t>Search data structure for parallelization of mark-split:</a:t>
            </a:r>
            <a:endParaRPr lang="en-US" sz="2400" dirty="0"/>
          </a:p>
          <a:p>
            <a:pPr lvl="1"/>
            <a:r>
              <a:rPr lang="en-US" sz="2200" dirty="0" smtClean="0"/>
              <a:t>To store </a:t>
            </a:r>
            <a:r>
              <a:rPr lang="en-US" sz="2200" dirty="0"/>
              <a:t>and efficiently search for free memory </a:t>
            </a:r>
            <a:r>
              <a:rPr lang="en-US" sz="2200" dirty="0" smtClean="0"/>
              <a:t>chunks.</a:t>
            </a:r>
            <a:endParaRPr lang="en-US" sz="2200" dirty="0"/>
          </a:p>
          <a:p>
            <a:pPr lvl="1"/>
            <a:r>
              <a:rPr lang="en-US" sz="2200" dirty="0" smtClean="0"/>
              <a:t>Can perform </a:t>
            </a:r>
            <a:r>
              <a:rPr lang="en-US" sz="2200" dirty="0"/>
              <a:t>a special, composite </a:t>
            </a:r>
            <a:r>
              <a:rPr lang="en-US" sz="2200" dirty="0">
                <a:solidFill>
                  <a:srgbClr val="FF0000"/>
                </a:solidFill>
              </a:rPr>
              <a:t>split</a:t>
            </a:r>
            <a:r>
              <a:rPr lang="en-US" sz="2200" dirty="0"/>
              <a:t> operation</a:t>
            </a:r>
            <a:r>
              <a:rPr lang="en-US" sz="2200" dirty="0" smtClean="0"/>
              <a:t>.</a:t>
            </a:r>
            <a:endParaRPr lang="en-US" sz="2200" i="1" dirty="0" smtClean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split</a:t>
            </a:r>
            <a:r>
              <a:rPr lang="en-US" sz="2000" i="1" dirty="0" smtClean="0">
                <a:latin typeface="Calibri" pitchFamily="34" charset="0"/>
              </a:rPr>
              <a:t> = </a:t>
            </a:r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2000" i="1" dirty="0" smtClean="0">
                <a:latin typeface="Calibri" pitchFamily="34" charset="0"/>
              </a:rPr>
              <a:t> delete + </a:t>
            </a:r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2000" i="1" dirty="0" smtClean="0">
                <a:latin typeface="Calibri" pitchFamily="34" charset="0"/>
              </a:rPr>
              <a:t> inserts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73" y="3649206"/>
            <a:ext cx="1279525" cy="643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5445224"/>
            <a:ext cx="1271270" cy="75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9173" y="3583166"/>
            <a:ext cx="2583815" cy="70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9173" y="4509120"/>
            <a:ext cx="4449445" cy="76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5368" y="5469597"/>
            <a:ext cx="3516630" cy="76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43608" y="309738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00FF"/>
                </a:solidFill>
              </a:rPr>
              <a:t>Atomic, CAS</a:t>
            </a:r>
            <a:endParaRPr lang="en-US" u="sng" dirty="0">
              <a:solidFill>
                <a:srgbClr val="0000FF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 rot="9981566">
            <a:off x="2543155" y="3124878"/>
            <a:ext cx="720080" cy="216024"/>
          </a:xfrm>
          <a:prstGeom prst="lef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93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215"/>
    </mc:Choice>
    <mc:Fallback xmlns="">
      <p:transition xmlns:p14="http://schemas.microsoft.com/office/powerpoint/2010/main" spd="slow" advTm="1372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Lazy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118" y="1905000"/>
            <a:ext cx="7802282" cy="4242308"/>
          </a:xfrm>
        </p:spPr>
        <p:txBody>
          <a:bodyPr/>
          <a:lstStyle/>
          <a:p>
            <a:r>
              <a:rPr lang="en-US" sz="2600" dirty="0" smtClean="0"/>
              <a:t>Reduce the number of splitting interval operations</a:t>
            </a:r>
          </a:p>
          <a:p>
            <a:pPr lvl="1"/>
            <a:r>
              <a:rPr lang="en-US" sz="2200" dirty="0" smtClean="0"/>
              <a:t>Lowers the contention at the shared skip-list</a:t>
            </a:r>
          </a:p>
          <a:p>
            <a:r>
              <a:rPr lang="en-US" sz="2600" dirty="0" smtClean="0"/>
              <a:t>Observation: several adjacent objects are marked consecutively</a:t>
            </a:r>
          </a:p>
          <a:p>
            <a:pPr lvl="1"/>
            <a:r>
              <a:rPr lang="en-US" sz="2200" dirty="0" smtClean="0"/>
              <a:t>10-60% total objects</a:t>
            </a:r>
          </a:p>
          <a:p>
            <a:pPr lvl="1"/>
            <a:r>
              <a:rPr lang="en-US" sz="2200" dirty="0" smtClean="0"/>
              <a:t>Degree of adjacency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Mark-split </a:t>
            </a:r>
            <a:r>
              <a:rPr lang="en-US" sz="2600" dirty="0" smtClean="0">
                <a:solidFill>
                  <a:srgbClr val="FF0000"/>
                </a:solidFill>
                <a:sym typeface="Wingdings"/>
              </a:rPr>
              <a:t> </a:t>
            </a:r>
            <a:r>
              <a:rPr lang="en-US" sz="2600" dirty="0" smtClean="0">
                <a:solidFill>
                  <a:srgbClr val="FF0000"/>
                </a:solidFill>
              </a:rPr>
              <a:t>Mark-mark…-mark-split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161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Our parallelization of mark-split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2118" y="1927412"/>
            <a:ext cx="8411882" cy="42295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Our Parallel Mark-Split (PMS)- naturally achieved by: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extended skip-list to store free memory </a:t>
            </a:r>
            <a:r>
              <a:rPr lang="en-US" dirty="0" smtClean="0"/>
              <a:t>intervals for splitting.</a:t>
            </a:r>
          </a:p>
          <a:p>
            <a:pPr lvl="1"/>
            <a:r>
              <a:rPr lang="en-US" dirty="0"/>
              <a:t>Integrating concurrent </a:t>
            </a:r>
            <a:r>
              <a:rPr lang="en-US" dirty="0" smtClean="0"/>
              <a:t>splitting into parallel </a:t>
            </a:r>
            <a:r>
              <a:rPr lang="en-US" dirty="0"/>
              <a:t>marking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Implementation: </a:t>
            </a:r>
          </a:p>
          <a:p>
            <a:pPr lvl="1"/>
            <a:r>
              <a:rPr lang="en-US" dirty="0" smtClean="0"/>
              <a:t>New GC available for </a:t>
            </a:r>
            <a:r>
              <a:rPr lang="en-US" dirty="0" err="1" smtClean="0"/>
              <a:t>HotSpot</a:t>
            </a:r>
            <a:r>
              <a:rPr lang="en-US" dirty="0" smtClean="0"/>
              <a:t> – an industry-level Java Virtual Machine.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Evaluation using </a:t>
            </a:r>
            <a:r>
              <a:rPr lang="en-US" dirty="0" err="1" smtClean="0"/>
              <a:t>DaCapo</a:t>
            </a:r>
            <a:r>
              <a:rPr lang="en-US" dirty="0" smtClean="0"/>
              <a:t> benchmarks on Intel and AMD systems.</a:t>
            </a:r>
          </a:p>
          <a:p>
            <a:pPr lvl="1"/>
            <a:r>
              <a:rPr lang="en-US" dirty="0" smtClean="0"/>
              <a:t>Compare with </a:t>
            </a:r>
            <a:r>
              <a:rPr lang="en-US" dirty="0"/>
              <a:t>Lock-based PMS and Concurrent Mark-Sweep (CMS).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0692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962"/>
    </mc:Choice>
    <mc:Fallback xmlns="">
      <p:transition xmlns:p14="http://schemas.microsoft.com/office/powerpoint/2010/main" spd="slow" advTm="8696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comparison to Concurrent Mark-Sweep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751012" y="2332038"/>
            <a:ext cx="3354388" cy="639762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Concurrent 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Mark-Sweep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524000" y="2971800"/>
            <a:ext cx="3049588" cy="3078162"/>
          </a:xfrm>
        </p:spPr>
        <p:txBody>
          <a:bodyPr/>
          <a:lstStyle/>
          <a:p>
            <a:r>
              <a:rPr lang="en-US" dirty="0" smtClean="0"/>
              <a:t>Initial Mark</a:t>
            </a:r>
          </a:p>
          <a:p>
            <a:r>
              <a:rPr lang="en-US" dirty="0" smtClean="0"/>
              <a:t>Concurrent Mark</a:t>
            </a:r>
          </a:p>
          <a:p>
            <a:r>
              <a:rPr lang="en-US" dirty="0" smtClean="0"/>
              <a:t>Final Mark</a:t>
            </a:r>
          </a:p>
          <a:p>
            <a:r>
              <a:rPr lang="en-US" dirty="0" smtClean="0"/>
              <a:t>Sweep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181600" y="2057400"/>
            <a:ext cx="3429000" cy="639762"/>
          </a:xfrm>
        </p:spPr>
        <p:txBody>
          <a:bodyPr anchor="t" anchorCtr="0"/>
          <a:lstStyle/>
          <a:p>
            <a:r>
              <a:rPr lang="en-US" dirty="0" smtClean="0">
                <a:solidFill>
                  <a:srgbClr val="800000"/>
                </a:solidFill>
              </a:rPr>
              <a:t>Parallel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Mark-Split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953000" y="2971800"/>
            <a:ext cx="4038600" cy="3154362"/>
          </a:xfrm>
        </p:spPr>
        <p:txBody>
          <a:bodyPr/>
          <a:lstStyle/>
          <a:p>
            <a:r>
              <a:rPr lang="en-US" dirty="0" smtClean="0"/>
              <a:t>Initial Mark &amp; Split</a:t>
            </a:r>
          </a:p>
          <a:p>
            <a:r>
              <a:rPr lang="en-US" dirty="0" smtClean="0"/>
              <a:t>Concurrent Mark &amp; Split</a:t>
            </a:r>
          </a:p>
          <a:p>
            <a:r>
              <a:rPr lang="en-US" dirty="0" smtClean="0"/>
              <a:t>Final Mark &amp; Split</a:t>
            </a:r>
          </a:p>
          <a:p>
            <a:pPr lvl="1"/>
            <a:r>
              <a:rPr lang="en-US" dirty="0" smtClean="0"/>
              <a:t>Translate the skip-list to free-list for allocation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411F7-7723-4717-B119-E0B5FC80E7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</a:t>
            </a:r>
          </a:p>
          <a:p>
            <a:pPr lvl="1"/>
            <a:r>
              <a:rPr lang="en-US" sz="2600" dirty="0"/>
              <a:t>Mark-split algorithm</a:t>
            </a:r>
          </a:p>
          <a:p>
            <a:r>
              <a:rPr lang="en-US" dirty="0"/>
              <a:t>Contribution</a:t>
            </a:r>
          </a:p>
          <a:p>
            <a:pPr lvl="1"/>
            <a:r>
              <a:rPr lang="en-US" sz="2600" dirty="0"/>
              <a:t>Skip-list with extended functionality</a:t>
            </a:r>
          </a:p>
          <a:p>
            <a:pPr lvl="1"/>
            <a:r>
              <a:rPr lang="en-US" sz="2600" dirty="0"/>
              <a:t>Parallelization of mark-split</a:t>
            </a:r>
          </a:p>
          <a:p>
            <a:r>
              <a:rPr lang="en-US" dirty="0">
                <a:solidFill>
                  <a:srgbClr val="800000"/>
                </a:solidFill>
              </a:rPr>
              <a:t>Evaluation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DaCapo</a:t>
            </a:r>
            <a:r>
              <a:rPr lang="en-US" dirty="0" smtClean="0"/>
              <a:t> benchmarks</a:t>
            </a:r>
          </a:p>
          <a:p>
            <a:pPr lvl="1"/>
            <a:r>
              <a:rPr lang="en-US" dirty="0" err="1" smtClean="0"/>
              <a:t>Avrora</a:t>
            </a:r>
            <a:r>
              <a:rPr lang="en-US" dirty="0" smtClean="0"/>
              <a:t>, tomcat, </a:t>
            </a:r>
            <a:r>
              <a:rPr lang="en-US" dirty="0" err="1" smtClean="0"/>
              <a:t>sunflow</a:t>
            </a:r>
            <a:r>
              <a:rPr lang="en-US" dirty="0" smtClean="0"/>
              <a:t>, </a:t>
            </a:r>
            <a:r>
              <a:rPr lang="en-US" dirty="0" err="1" smtClean="0"/>
              <a:t>lusearch</a:t>
            </a:r>
            <a:r>
              <a:rPr lang="en-US" dirty="0" smtClean="0"/>
              <a:t>, </a:t>
            </a:r>
            <a:r>
              <a:rPr lang="en-US" dirty="0" err="1" smtClean="0"/>
              <a:t>xalan</a:t>
            </a:r>
            <a:endParaRPr lang="en-US" dirty="0" smtClean="0"/>
          </a:p>
          <a:p>
            <a:r>
              <a:rPr lang="en-US" dirty="0" smtClean="0"/>
              <a:t>2 Intel </a:t>
            </a:r>
            <a:r>
              <a:rPr lang="en-US" dirty="0" err="1" smtClean="0"/>
              <a:t>Nahalem</a:t>
            </a:r>
            <a:r>
              <a:rPr lang="en-US" dirty="0" smtClean="0"/>
              <a:t> x 6 HT cores</a:t>
            </a:r>
          </a:p>
          <a:p>
            <a:r>
              <a:rPr lang="en-US" dirty="0" smtClean="0"/>
              <a:t>4 AMD Bulldozer x 12 cores</a:t>
            </a:r>
          </a:p>
          <a:p>
            <a:r>
              <a:rPr lang="en-US" dirty="0" smtClean="0"/>
              <a:t>Linux Ubuntu 11.10</a:t>
            </a:r>
          </a:p>
          <a:p>
            <a:pPr lvl="1"/>
            <a:r>
              <a:rPr lang="en-US" dirty="0" err="1" smtClean="0"/>
              <a:t>OpenJDK</a:t>
            </a:r>
            <a:r>
              <a:rPr lang="en-US" dirty="0" smtClean="0"/>
              <a:t>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2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Lazy Splitting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01600858"/>
              </p:ext>
            </p:extLst>
          </p:nvPr>
        </p:nvGraphicFramePr>
        <p:xfrm>
          <a:off x="2003719" y="171767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54331" y="5974144"/>
            <a:ext cx="502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</a:t>
            </a:r>
            <a:r>
              <a:rPr lang="en-US" dirty="0" err="1" smtClean="0"/>
              <a:t>split_interval</a:t>
            </a:r>
            <a:r>
              <a:rPr lang="en-US" dirty="0" smtClean="0"/>
              <a:t> operations when using lazy splitting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Garbage Collection (GC)</a:t>
            </a:r>
            <a:endParaRPr lang="en-US" dirty="0"/>
          </a:p>
        </p:txBody>
      </p:sp>
      <p:sp>
        <p:nvSpPr>
          <p:cNvPr id="57" name="Content Placeholder 56"/>
          <p:cNvSpPr>
            <a:spLocks noGrp="1"/>
          </p:cNvSpPr>
          <p:nvPr>
            <p:ph idx="1"/>
          </p:nvPr>
        </p:nvSpPr>
        <p:spPr>
          <a:xfrm>
            <a:off x="1524000" y="1905000"/>
            <a:ext cx="73152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Reclaim memory no longer used by programs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Algorithms: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800000"/>
                </a:solidFill>
              </a:rPr>
              <a:t>Mark-sweep </a:t>
            </a:r>
            <a:r>
              <a:rPr lang="en-US" sz="2000" dirty="0" smtClean="0"/>
              <a:t>(McCarthy 1959), </a:t>
            </a:r>
            <a:r>
              <a:rPr lang="en-US" sz="2000" dirty="0">
                <a:solidFill>
                  <a:srgbClr val="800000"/>
                </a:solidFill>
              </a:rPr>
              <a:t>c</a:t>
            </a:r>
            <a:r>
              <a:rPr lang="en-US" sz="2000" dirty="0" smtClean="0">
                <a:solidFill>
                  <a:srgbClr val="800000"/>
                </a:solidFill>
              </a:rPr>
              <a:t>opying</a:t>
            </a:r>
            <a:r>
              <a:rPr lang="en-US" sz="2000" dirty="0" smtClean="0"/>
              <a:t> (</a:t>
            </a:r>
            <a:r>
              <a:rPr lang="en-US" sz="2000" dirty="0" err="1" smtClean="0"/>
              <a:t>Fenichel</a:t>
            </a:r>
            <a:r>
              <a:rPr lang="en-US" sz="2000" dirty="0" smtClean="0"/>
              <a:t> &amp; </a:t>
            </a:r>
            <a:r>
              <a:rPr lang="en-US" sz="2000" dirty="0" err="1" smtClean="0"/>
              <a:t>Yochelsom</a:t>
            </a:r>
            <a:r>
              <a:rPr lang="en-US" sz="2000" dirty="0" smtClean="0"/>
              <a:t> 1969, Cheney 1970), </a:t>
            </a:r>
            <a:r>
              <a:rPr lang="en-US" sz="2000" dirty="0">
                <a:solidFill>
                  <a:srgbClr val="800000"/>
                </a:solidFill>
              </a:rPr>
              <a:t>r</a:t>
            </a:r>
            <a:r>
              <a:rPr lang="en-US" sz="2000" dirty="0" smtClean="0">
                <a:solidFill>
                  <a:srgbClr val="800000"/>
                </a:solidFill>
              </a:rPr>
              <a:t>eference </a:t>
            </a:r>
            <a:r>
              <a:rPr lang="en-US" sz="2000" dirty="0">
                <a:solidFill>
                  <a:srgbClr val="800000"/>
                </a:solidFill>
              </a:rPr>
              <a:t>c</a:t>
            </a:r>
            <a:r>
              <a:rPr lang="en-US" sz="2000" dirty="0" smtClean="0">
                <a:solidFill>
                  <a:srgbClr val="800000"/>
                </a:solidFill>
              </a:rPr>
              <a:t>ounting</a:t>
            </a:r>
            <a:r>
              <a:rPr lang="en-US" sz="2000" dirty="0" smtClean="0"/>
              <a:t> (Collins 1960), </a:t>
            </a:r>
            <a:r>
              <a:rPr lang="en-US" sz="2000" dirty="0">
                <a:solidFill>
                  <a:srgbClr val="800000"/>
                </a:solidFill>
              </a:rPr>
              <a:t>m</a:t>
            </a:r>
            <a:r>
              <a:rPr lang="en-US" sz="2000" dirty="0" smtClean="0">
                <a:solidFill>
                  <a:srgbClr val="800000"/>
                </a:solidFill>
              </a:rPr>
              <a:t>ark-compact </a:t>
            </a:r>
            <a:r>
              <a:rPr lang="en-US" sz="2000" dirty="0" smtClean="0"/>
              <a:t>(Cohen &amp; </a:t>
            </a:r>
            <a:r>
              <a:rPr lang="en-US" sz="2000" dirty="0" err="1" smtClean="0"/>
              <a:t>Nicolau</a:t>
            </a:r>
            <a:r>
              <a:rPr lang="en-US" sz="2000" dirty="0" smtClean="0"/>
              <a:t> 1983), </a:t>
            </a:r>
            <a:r>
              <a:rPr lang="en-US" sz="2000" dirty="0" smtClean="0">
                <a:solidFill>
                  <a:srgbClr val="800000"/>
                </a:solidFill>
              </a:rPr>
              <a:t>mark-split </a:t>
            </a:r>
            <a:r>
              <a:rPr lang="en-US" sz="2000" dirty="0" smtClean="0"/>
              <a:t>(</a:t>
            </a:r>
            <a:r>
              <a:rPr lang="en-US" sz="2000" dirty="0" err="1" smtClean="0"/>
              <a:t>Sagonas</a:t>
            </a:r>
            <a:r>
              <a:rPr lang="en-US" sz="2000" dirty="0" smtClean="0"/>
              <a:t> &amp; </a:t>
            </a:r>
            <a:r>
              <a:rPr lang="en-US" sz="2000" dirty="0" err="1" smtClean="0"/>
              <a:t>Wilhelmsson</a:t>
            </a:r>
            <a:r>
              <a:rPr lang="en-US" sz="2000" dirty="0" smtClean="0"/>
              <a:t> 2006), </a:t>
            </a:r>
            <a:r>
              <a:rPr lang="en-US" sz="2000" dirty="0">
                <a:solidFill>
                  <a:srgbClr val="800000"/>
                </a:solidFill>
              </a:rPr>
              <a:t>m</a:t>
            </a:r>
            <a:r>
              <a:rPr lang="en-US" sz="2000" dirty="0" smtClean="0">
                <a:solidFill>
                  <a:srgbClr val="800000"/>
                </a:solidFill>
              </a:rPr>
              <a:t>ark-region </a:t>
            </a:r>
            <a:r>
              <a:rPr lang="en-US" sz="2000" dirty="0" smtClean="0"/>
              <a:t>(Blackburn &amp; McKinley 2008), etc.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Multicore era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Garbage collectors need to be parallelized!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6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90066758"/>
              </p:ext>
            </p:extLst>
          </p:nvPr>
        </p:nvGraphicFramePr>
        <p:xfrm>
          <a:off x="4283968" y="2094668"/>
          <a:ext cx="50400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Garbage </a:t>
            </a:r>
            <a:r>
              <a:rPr lang="en-US" dirty="0"/>
              <a:t>c</a:t>
            </a:r>
            <a:r>
              <a:rPr lang="en-US" dirty="0" smtClean="0"/>
              <a:t>ollection </a:t>
            </a:r>
            <a:r>
              <a:rPr lang="en-US" dirty="0"/>
              <a:t>t</a:t>
            </a:r>
            <a:r>
              <a:rPr lang="en-US" dirty="0" smtClean="0"/>
              <a:t>ime</a:t>
            </a: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517911"/>
              </p:ext>
            </p:extLst>
          </p:nvPr>
        </p:nvGraphicFramePr>
        <p:xfrm>
          <a:off x="-27752" y="2094668"/>
          <a:ext cx="50400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289682" y="3800573"/>
            <a:ext cx="10608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GC Time (s)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6101387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Stop-the-world scenario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734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Good case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03648" y="2094668"/>
            <a:ext cx="504056" cy="360040"/>
          </a:xfrm>
          <a:prstGeom prst="straightConnector1">
            <a:avLst/>
          </a:prstGeom>
          <a:ln w="76200" cmpd="sng">
            <a:solidFill>
              <a:srgbClr val="3366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0352" y="1734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Bad case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7524328" y="2094668"/>
            <a:ext cx="576064" cy="36004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1065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888"/>
    </mc:Choice>
    <mc:Fallback xmlns="">
      <p:transition xmlns:p14="http://schemas.microsoft.com/office/powerpoint/2010/main" spd="slow" advTm="101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2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Benchmark time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21</a:t>
            </a:fld>
            <a:endParaRPr kumimoji="0"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917848"/>
              </p:ext>
            </p:extLst>
          </p:nvPr>
        </p:nvGraphicFramePr>
        <p:xfrm>
          <a:off x="179512" y="2202302"/>
          <a:ext cx="4608512" cy="370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26241741"/>
              </p:ext>
            </p:extLst>
          </p:nvPr>
        </p:nvGraphicFramePr>
        <p:xfrm>
          <a:off x="4542201" y="2166676"/>
          <a:ext cx="4422287" cy="37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 rot="16200000">
            <a:off x="-622841" y="3638940"/>
            <a:ext cx="1781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Benchmark time (s)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75856" y="596691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Concurrent GC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734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Good case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03648" y="2094668"/>
            <a:ext cx="504056" cy="360040"/>
          </a:xfrm>
          <a:prstGeom prst="straightConnector1">
            <a:avLst/>
          </a:prstGeom>
          <a:ln w="76200" cmpd="sng">
            <a:solidFill>
              <a:srgbClr val="3366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40352" y="1734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Bad case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24328" y="2094668"/>
            <a:ext cx="576064" cy="36004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6342" y="2205205"/>
            <a:ext cx="8558145" cy="264687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  <a:p>
            <a:pPr indent="268288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Characterizes applications that benefit from </a:t>
            </a:r>
            <a:r>
              <a:rPr lang="en-US" sz="2400" dirty="0" err="1" smtClean="0">
                <a:solidFill>
                  <a:schemeClr val="bg1"/>
                </a:solidFill>
              </a:rPr>
              <a:t>ParMarkSplit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pPr marL="717550" indent="-358775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High garbage to live ratio</a:t>
            </a:r>
          </a:p>
          <a:p>
            <a:pPr marL="717550" indent="-358775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Live objects reside adjacent </a:t>
            </a:r>
            <a:r>
              <a:rPr lang="en-US" sz="2200" dirty="0" smtClean="0">
                <a:solidFill>
                  <a:schemeClr val="bg1"/>
                </a:solidFill>
                <a:sym typeface="Wingdings"/>
              </a:rPr>
              <a:t> being marked consecutively</a:t>
            </a:r>
          </a:p>
          <a:p>
            <a:pPr marL="717550" indent="-358775">
              <a:buFont typeface="Arial"/>
              <a:buChar char="•"/>
            </a:pPr>
            <a:endParaRPr lang="en-US" sz="22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1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19"/>
    </mc:Choice>
    <mc:Fallback xmlns="">
      <p:transition xmlns:p14="http://schemas.microsoft.com/office/powerpoint/2010/main" spd="slow" advTm="360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Parallel </a:t>
            </a:r>
            <a:r>
              <a:rPr lang="en-US" sz="2400" dirty="0"/>
              <a:t>and Concurrent Mark-Split </a:t>
            </a:r>
            <a:r>
              <a:rPr lang="en-US" sz="2400" dirty="0" smtClean="0"/>
              <a:t>GC</a:t>
            </a:r>
            <a:endParaRPr lang="en-US" sz="2400" dirty="0"/>
          </a:p>
          <a:p>
            <a:pPr lvl="1">
              <a:lnSpc>
                <a:spcPct val="110000"/>
              </a:lnSpc>
            </a:pPr>
            <a:r>
              <a:rPr lang="en-US" sz="2000" dirty="0"/>
              <a:t>An extended lock-free skip-list to handle </a:t>
            </a:r>
            <a:r>
              <a:rPr lang="en-US" sz="2000" dirty="0" smtClean="0"/>
              <a:t>free-intervals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Lazy splitting mechanism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400" dirty="0" smtClean="0"/>
              <a:t>Implemented as a garbage collector </a:t>
            </a:r>
            <a:r>
              <a:rPr lang="en-US" sz="2400" dirty="0"/>
              <a:t>in </a:t>
            </a:r>
            <a:r>
              <a:rPr lang="en-US" sz="2400" dirty="0" smtClean="0"/>
              <a:t>industrial-standard OpenJDK7 </a:t>
            </a:r>
            <a:r>
              <a:rPr lang="en-US" sz="2400" dirty="0" err="1" smtClean="0"/>
              <a:t>HotSpot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Evaluation 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ParMarkSplit</a:t>
            </a:r>
            <a:r>
              <a:rPr lang="en-US" sz="2000" dirty="0" smtClean="0"/>
              <a:t> performs well with applications with certain characteristics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598" y="4944712"/>
            <a:ext cx="3401401" cy="191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parallelize GCs?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>
                <a:solidFill>
                  <a:srgbClr val="000000"/>
                </a:solidFill>
              </a:rPr>
              <a:t>The answer is not limited to one algorithm!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Several algorithms have been parallelized: mark-</a:t>
            </a:r>
            <a:r>
              <a:rPr lang="en-US" sz="2200" dirty="0">
                <a:solidFill>
                  <a:srgbClr val="000000"/>
                </a:solidFill>
              </a:rPr>
              <a:t>s</a:t>
            </a:r>
            <a:r>
              <a:rPr lang="en-US" sz="2200" dirty="0" smtClean="0">
                <a:solidFill>
                  <a:srgbClr val="000000"/>
                </a:solidFill>
              </a:rPr>
              <a:t>weep, mark-compact, copying, mark-region, </a:t>
            </a:r>
            <a:r>
              <a:rPr lang="en-US" sz="2200" dirty="0" err="1" smtClean="0">
                <a:solidFill>
                  <a:srgbClr val="000000"/>
                </a:solidFill>
              </a:rPr>
              <a:t>etc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342900" lvl="1" indent="-342900">
              <a:lnSpc>
                <a:spcPct val="110000"/>
              </a:lnSpc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600" dirty="0" smtClean="0">
                <a:solidFill>
                  <a:srgbClr val="000000"/>
                </a:solidFill>
              </a:rPr>
              <a:t>Mark-Split [</a:t>
            </a:r>
            <a:r>
              <a:rPr lang="en-US" sz="2000" dirty="0" err="1" smtClean="0">
                <a:solidFill>
                  <a:srgbClr val="800000"/>
                </a:solidFill>
                <a:latin typeface="Calibri"/>
                <a:cs typeface="Calibri"/>
              </a:rPr>
              <a:t>Sagonas</a:t>
            </a:r>
            <a:r>
              <a:rPr lang="en-US" sz="2000" dirty="0" smtClean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solidFill>
                  <a:srgbClr val="800000"/>
                </a:solidFill>
                <a:latin typeface="Calibri"/>
                <a:cs typeface="Calibri"/>
              </a:rPr>
              <a:t>et al</a:t>
            </a:r>
            <a:r>
              <a:rPr lang="en-US" sz="2000" dirty="0" smtClean="0">
                <a:solidFill>
                  <a:srgbClr val="800000"/>
                </a:solidFill>
                <a:latin typeface="Calibri"/>
                <a:cs typeface="Calibri"/>
              </a:rPr>
              <a:t>. ISMM2006</a:t>
            </a:r>
            <a:r>
              <a:rPr lang="en-US" sz="2600" dirty="0" smtClean="0">
                <a:solidFill>
                  <a:srgbClr val="000000"/>
                </a:solidFill>
              </a:rPr>
              <a:t>]</a:t>
            </a:r>
            <a:endParaRPr lang="en-US" sz="2600" dirty="0">
              <a:solidFill>
                <a:srgbClr val="000000"/>
              </a:solidFill>
            </a:endParaRPr>
          </a:p>
          <a:p>
            <a:pPr marL="742950" lvl="2" indent="-342900">
              <a:lnSpc>
                <a:spcPct val="110000"/>
              </a:lnSpc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200" dirty="0" smtClean="0">
                <a:solidFill>
                  <a:srgbClr val="000000"/>
                </a:solidFill>
              </a:rPr>
              <a:t>Can Mark-Split be parallelized?</a:t>
            </a:r>
          </a:p>
          <a:p>
            <a:pPr marL="742950" lvl="2" indent="-342900">
              <a:lnSpc>
                <a:spcPct val="110000"/>
              </a:lnSpc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US" sz="2200" dirty="0" smtClean="0">
                <a:solidFill>
                  <a:srgbClr val="000000"/>
                </a:solidFill>
              </a:rPr>
              <a:t>Is it a challenging problem to solve?</a:t>
            </a:r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ParMarkSplit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 Parallel and Concurrent Mark</a:t>
            </a:r>
            <a:r>
              <a:rPr lang="en-US" sz="2800" dirty="0">
                <a:solidFill>
                  <a:srgbClr val="000000"/>
                </a:solidFill>
              </a:rPr>
              <a:t>-split Garbage Collector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/>
              <a:t>L</a:t>
            </a:r>
            <a:r>
              <a:rPr lang="en-US" sz="2200" dirty="0" smtClean="0"/>
              <a:t>ock</a:t>
            </a:r>
            <a:r>
              <a:rPr lang="en-US" sz="2200" dirty="0"/>
              <a:t>-</a:t>
            </a:r>
            <a:r>
              <a:rPr lang="en-US" sz="2200" dirty="0" smtClean="0"/>
              <a:t>free skip-list with extended functionality</a:t>
            </a:r>
          </a:p>
          <a:p>
            <a:pPr lvl="1"/>
            <a:r>
              <a:rPr lang="en-US" sz="2200" dirty="0" smtClean="0"/>
              <a:t>Lazy splitting mechanism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Implementation in </a:t>
            </a:r>
            <a:r>
              <a:rPr lang="en-US" sz="2800" dirty="0" err="1" smtClean="0">
                <a:solidFill>
                  <a:srgbClr val="000000"/>
                </a:solidFill>
              </a:rPr>
              <a:t>OpenJDK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HotSpot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/>
              <a:t>A collector for the old generation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Evaluation using the </a:t>
            </a:r>
            <a:r>
              <a:rPr lang="en-US" sz="2800" dirty="0" err="1" smtClean="0">
                <a:solidFill>
                  <a:srgbClr val="000000"/>
                </a:solidFill>
              </a:rPr>
              <a:t>DaCapo</a:t>
            </a:r>
            <a:r>
              <a:rPr lang="en-US" sz="2800" dirty="0" smtClean="0">
                <a:solidFill>
                  <a:srgbClr val="000000"/>
                </a:solidFill>
              </a:rPr>
              <a:t> benchmarks </a:t>
            </a:r>
            <a:r>
              <a:rPr lang="en-US" sz="2400" dirty="0" smtClean="0">
                <a:solidFill>
                  <a:srgbClr val="1F497D"/>
                </a:solidFill>
              </a:rPr>
              <a:t>(Blackburn et al. 2006)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>
                <a:solidFill>
                  <a:srgbClr val="800000"/>
                </a:solidFill>
              </a:rPr>
              <a:t>Background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Mark-split algorithm</a:t>
            </a:r>
          </a:p>
          <a:p>
            <a:r>
              <a:rPr lang="en-US" dirty="0"/>
              <a:t>Contribution</a:t>
            </a:r>
          </a:p>
          <a:p>
            <a:pPr lvl="1"/>
            <a:r>
              <a:rPr lang="en-US" sz="2600" dirty="0"/>
              <a:t>Skip-list with extended functionality</a:t>
            </a:r>
          </a:p>
          <a:p>
            <a:pPr lvl="1"/>
            <a:r>
              <a:rPr lang="en-US" sz="2600" dirty="0"/>
              <a:t>Parallelization of mark-split</a:t>
            </a:r>
          </a:p>
          <a:p>
            <a:r>
              <a:rPr lang="en-US" dirty="0"/>
              <a:t>Evaluation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Mark-split </a:t>
            </a:r>
            <a:r>
              <a:rPr lang="en-US" dirty="0" smtClean="0"/>
              <a:t>algorithm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>
                <a:solidFill>
                  <a:schemeClr val="accent1"/>
                </a:solidFill>
              </a:rPr>
              <a:t>(</a:t>
            </a:r>
            <a:r>
              <a:rPr lang="en-US" sz="2800" dirty="0" err="1">
                <a:solidFill>
                  <a:schemeClr val="accent1"/>
                </a:solidFill>
              </a:rPr>
              <a:t>Sagonas</a:t>
            </a:r>
            <a:r>
              <a:rPr lang="en-US" sz="2800" dirty="0">
                <a:solidFill>
                  <a:schemeClr val="accent1"/>
                </a:solidFill>
              </a:rPr>
              <a:t> &amp; </a:t>
            </a:r>
            <a:r>
              <a:rPr lang="en-US" sz="2800" dirty="0" err="1" smtClean="0">
                <a:solidFill>
                  <a:schemeClr val="accent1"/>
                </a:solidFill>
              </a:rPr>
              <a:t>Wilhelmsson</a:t>
            </a:r>
            <a:r>
              <a:rPr lang="en-US" sz="2800" dirty="0" smtClean="0">
                <a:solidFill>
                  <a:schemeClr val="accent1"/>
                </a:solidFill>
              </a:rPr>
              <a:t>, ISMM </a:t>
            </a:r>
            <a:r>
              <a:rPr lang="en-US" sz="2800" dirty="0">
                <a:solidFill>
                  <a:schemeClr val="accent1"/>
                </a:solidFill>
              </a:rPr>
              <a:t>2006)</a:t>
            </a:r>
            <a:endParaRPr lang="en-US" sz="2800" dirty="0">
              <a:solidFill>
                <a:schemeClr val="accent1"/>
              </a:solidFill>
              <a:latin typeface="Tahoma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Mark-Sweep: </a:t>
            </a:r>
          </a:p>
          <a:p>
            <a:pPr lvl="1"/>
            <a:r>
              <a:rPr lang="en-US" sz="2000" dirty="0" smtClean="0">
                <a:solidFill>
                  <a:srgbClr val="800000"/>
                </a:solidFill>
              </a:rPr>
              <a:t>MARK </a:t>
            </a:r>
            <a:r>
              <a:rPr lang="en-US" sz="2000" dirty="0" smtClean="0">
                <a:solidFill>
                  <a:srgbClr val="1F497D"/>
                </a:solidFill>
              </a:rPr>
              <a:t>reachable objects as LIVE</a:t>
            </a:r>
          </a:p>
          <a:p>
            <a:pPr lvl="1"/>
            <a:r>
              <a:rPr lang="en-US" sz="2000" dirty="0" smtClean="0"/>
              <a:t>Scan the heap to</a:t>
            </a:r>
            <a:r>
              <a:rPr lang="en-US" sz="2000" dirty="0" smtClean="0">
                <a:solidFill>
                  <a:srgbClr val="800000"/>
                </a:solidFill>
              </a:rPr>
              <a:t> SWEEP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over unmarked objects</a:t>
            </a:r>
          </a:p>
          <a:p>
            <a:pPr lvl="1">
              <a:buFont typeface="Wingdings" charset="0"/>
              <a:buChar char="è"/>
            </a:pPr>
            <a:r>
              <a:rPr lang="en-US" sz="2000" dirty="0" smtClean="0">
                <a:sym typeface="Wingdings"/>
              </a:rPr>
              <a:t>Create free-list: list of free spaces</a:t>
            </a:r>
            <a:r>
              <a:rPr lang="en-US" sz="2000" dirty="0">
                <a:sym typeface="Wingdings"/>
              </a:rPr>
              <a:t>.</a:t>
            </a:r>
            <a:endParaRPr lang="en-US" sz="2000" dirty="0" smtClean="0">
              <a:sym typeface="Wingdings"/>
            </a:endParaRPr>
          </a:p>
          <a:p>
            <a:pPr lvl="1">
              <a:buFont typeface="Wingdings" charset="0"/>
              <a:buChar char="è"/>
            </a:pPr>
            <a:endParaRPr lang="en-US" sz="2000" dirty="0" smtClean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Mark-Split: </a:t>
            </a:r>
            <a:r>
              <a:rPr lang="en-US" sz="2400" i="1" dirty="0" smtClean="0">
                <a:solidFill>
                  <a:srgbClr val="000000"/>
                </a:solidFill>
              </a:rPr>
              <a:t>mark without sweep </a:t>
            </a:r>
          </a:p>
          <a:p>
            <a:pPr lvl="1"/>
            <a:r>
              <a:rPr lang="en-US" sz="2000" dirty="0" smtClean="0">
                <a:solidFill>
                  <a:srgbClr val="800000"/>
                </a:solidFill>
              </a:rPr>
              <a:t>MARK</a:t>
            </a:r>
            <a:r>
              <a:rPr lang="en-US" sz="2000" dirty="0" smtClean="0">
                <a:solidFill>
                  <a:srgbClr val="1F497D"/>
                </a:solidFill>
              </a:rPr>
              <a:t> live objects</a:t>
            </a:r>
          </a:p>
          <a:p>
            <a:pPr lvl="1"/>
            <a:r>
              <a:rPr lang="en-US" sz="2000" dirty="0" smtClean="0">
                <a:solidFill>
                  <a:srgbClr val="1F497D"/>
                </a:solidFill>
              </a:rPr>
              <a:t>Create the free-list during the mark phase, using an operation called </a:t>
            </a:r>
            <a:r>
              <a:rPr lang="en-US" sz="2000" i="1" dirty="0" smtClean="0">
                <a:solidFill>
                  <a:srgbClr val="800000"/>
                </a:solidFill>
              </a:rPr>
              <a:t>SPLIT</a:t>
            </a:r>
            <a:r>
              <a:rPr lang="en-US" sz="2000" dirty="0" smtClean="0"/>
              <a:t>!</a:t>
            </a:r>
            <a:endParaRPr lang="en-US" sz="1600" dirty="0">
              <a:sym typeface="Wingdings"/>
            </a:endParaRPr>
          </a:p>
          <a:p>
            <a:pPr marL="57150" indent="0">
              <a:buNone/>
            </a:pPr>
            <a:r>
              <a:rPr lang="en-US" sz="2600" dirty="0" smtClean="0">
                <a:sym typeface="Wingdings"/>
              </a:rPr>
              <a:t> </a:t>
            </a:r>
            <a:r>
              <a:rPr lang="en-US" sz="2400" dirty="0" smtClean="0">
                <a:sym typeface="Wingdings"/>
              </a:rPr>
              <a:t>In some cases, this replacement of the sweep phase pays off!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FA7-616A-4BCB-AFF7-09FB634EDD4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3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Mark-</a:t>
            </a:r>
            <a:r>
              <a:rPr lang="en-US" dirty="0" smtClean="0">
                <a:latin typeface="Tahoma" charset="0"/>
              </a:rPr>
              <a:t>Split (</a:t>
            </a:r>
            <a:r>
              <a:rPr lang="en-US" dirty="0">
                <a:latin typeface="Tahoma" charset="0"/>
              </a:rPr>
              <a:t>1</a:t>
            </a:r>
            <a:r>
              <a:rPr lang="en-US" dirty="0" smtClean="0">
                <a:latin typeface="Tahoma" charset="0"/>
              </a:rPr>
              <a:t>)</a:t>
            </a:r>
            <a:endParaRPr lang="en-US" dirty="0">
              <a:latin typeface="Tahoma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1900143" y="3200400"/>
            <a:ext cx="624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989535" y="3204054"/>
            <a:ext cx="8739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2204943" y="3200400"/>
            <a:ext cx="457200" cy="381000"/>
          </a:xfrm>
          <a:prstGeom prst="rect">
            <a:avLst/>
          </a:prstGeom>
          <a:solidFill>
            <a:srgbClr val="CCCCCC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2204943" y="3200400"/>
            <a:ext cx="91440" cy="190500"/>
          </a:xfrm>
          <a:prstGeom prst="rect">
            <a:avLst/>
          </a:prstGeom>
          <a:solidFill>
            <a:srgbClr val="BFBFBF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3"/>
          <p:cNvSpPr>
            <a:spLocks noChangeArrowheads="1"/>
          </p:cNvSpPr>
          <p:nvPr/>
        </p:nvSpPr>
        <p:spPr bwMode="auto">
          <a:xfrm>
            <a:off x="4948143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 flipV="1">
            <a:off x="5176743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4948143" y="3200400"/>
            <a:ext cx="76200" cy="152400"/>
          </a:xfrm>
          <a:prstGeom prst="rect">
            <a:avLst/>
          </a:prstGeom>
          <a:solidFill>
            <a:srgbClr val="BFBFB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119343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5405343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" name="Group 32"/>
          <p:cNvGrpSpPr>
            <a:grpSpLocks/>
          </p:cNvGrpSpPr>
          <p:nvPr/>
        </p:nvGrpSpPr>
        <p:grpSpPr bwMode="auto">
          <a:xfrm>
            <a:off x="6472143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2" name="Rectangle 33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4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oup 35"/>
          <p:cNvGrpSpPr>
            <a:grpSpLocks/>
          </p:cNvGrpSpPr>
          <p:nvPr/>
        </p:nvGrpSpPr>
        <p:grpSpPr bwMode="auto">
          <a:xfrm>
            <a:off x="7615143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5" name="Rectangle 36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7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ectangle 42"/>
          <p:cNvSpPr>
            <a:spLocks noChangeArrowheads="1"/>
          </p:cNvSpPr>
          <p:nvPr/>
        </p:nvSpPr>
        <p:spPr bwMode="auto">
          <a:xfrm>
            <a:off x="4033743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44"/>
          <p:cNvSpPr>
            <a:spLocks noChangeArrowheads="1"/>
          </p:cNvSpPr>
          <p:nvPr/>
        </p:nvSpPr>
        <p:spPr bwMode="auto">
          <a:xfrm>
            <a:off x="6472143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45"/>
          <p:cNvSpPr>
            <a:spLocks noChangeArrowheads="1"/>
          </p:cNvSpPr>
          <p:nvPr/>
        </p:nvSpPr>
        <p:spPr bwMode="auto">
          <a:xfrm>
            <a:off x="3119343" y="3200400"/>
            <a:ext cx="91440" cy="190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46"/>
          <p:cNvSpPr>
            <a:spLocks noChangeArrowheads="1"/>
          </p:cNvSpPr>
          <p:nvPr/>
        </p:nvSpPr>
        <p:spPr bwMode="auto">
          <a:xfrm>
            <a:off x="5405343" y="3200400"/>
            <a:ext cx="76200" cy="152400"/>
          </a:xfrm>
          <a:prstGeom prst="rect">
            <a:avLst/>
          </a:prstGeom>
          <a:solidFill>
            <a:srgbClr val="CCCCCC"/>
          </a:solidFill>
          <a:ln w="6350" cmpd="sng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1" name="Rectangle 48"/>
          <p:cNvSpPr>
            <a:spLocks noChangeArrowheads="1"/>
          </p:cNvSpPr>
          <p:nvPr/>
        </p:nvSpPr>
        <p:spPr bwMode="auto">
          <a:xfrm>
            <a:off x="7615143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49"/>
          <p:cNvSpPr>
            <a:spLocks noChangeArrowheads="1"/>
          </p:cNvSpPr>
          <p:nvPr/>
        </p:nvSpPr>
        <p:spPr bwMode="auto">
          <a:xfrm>
            <a:off x="4033743" y="3200400"/>
            <a:ext cx="91440" cy="1905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 bwMode="auto">
          <a:xfrm>
            <a:off x="2738343" y="2286000"/>
            <a:ext cx="914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3043143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347943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Curved Connector 75"/>
          <p:cNvCxnSpPr>
            <a:endCxn id="55" idx="0"/>
          </p:cNvCxnSpPr>
          <p:nvPr/>
        </p:nvCxnSpPr>
        <p:spPr bwMode="auto">
          <a:xfrm rot="5400000">
            <a:off x="2189703" y="2499360"/>
            <a:ext cx="762000" cy="640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/>
          <p:nvPr/>
        </p:nvCxnSpPr>
        <p:spPr bwMode="auto">
          <a:xfrm rot="5400000">
            <a:off x="2776443" y="2781300"/>
            <a:ext cx="762000" cy="7620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endCxn id="52" idx="0"/>
          </p:cNvCxnSpPr>
          <p:nvPr/>
        </p:nvCxnSpPr>
        <p:spPr bwMode="auto">
          <a:xfrm>
            <a:off x="3500343" y="2438400"/>
            <a:ext cx="1524000" cy="76200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endCxn id="72" idx="0"/>
          </p:cNvCxnSpPr>
          <p:nvPr/>
        </p:nvCxnSpPr>
        <p:spPr bwMode="auto">
          <a:xfrm flipV="1">
            <a:off x="3424143" y="3200400"/>
            <a:ext cx="655320" cy="152400"/>
          </a:xfrm>
          <a:prstGeom prst="curvedConnector4">
            <a:avLst>
              <a:gd name="adj1" fmla="val 2907"/>
              <a:gd name="adj2" fmla="val 2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0" name="Curved Connector 79"/>
          <p:cNvCxnSpPr/>
          <p:nvPr/>
        </p:nvCxnSpPr>
        <p:spPr bwMode="auto">
          <a:xfrm flipV="1">
            <a:off x="5252943" y="3204054"/>
            <a:ext cx="190500" cy="73083"/>
          </a:xfrm>
          <a:prstGeom prst="curvedConnector4">
            <a:avLst>
              <a:gd name="adj1" fmla="val 40000"/>
              <a:gd name="adj2" fmla="val 38436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2" name="Straight Connector 81"/>
          <p:cNvCxnSpPr>
            <a:stCxn id="54" idx="0"/>
            <a:endCxn id="54" idx="2"/>
          </p:cNvCxnSpPr>
          <p:nvPr/>
        </p:nvCxnSpPr>
        <p:spPr bwMode="auto">
          <a:xfrm>
            <a:off x="2433543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59" idx="2"/>
          </p:cNvCxnSpPr>
          <p:nvPr/>
        </p:nvCxnSpPr>
        <p:spPr bwMode="auto">
          <a:xfrm>
            <a:off x="3347943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endCxn id="67" idx="2"/>
          </p:cNvCxnSpPr>
          <p:nvPr/>
        </p:nvCxnSpPr>
        <p:spPr bwMode="auto">
          <a:xfrm>
            <a:off x="4262343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0" idx="0"/>
            <a:endCxn id="60" idx="2"/>
          </p:cNvCxnSpPr>
          <p:nvPr/>
        </p:nvCxnSpPr>
        <p:spPr bwMode="auto">
          <a:xfrm>
            <a:off x="5633943" y="3217718"/>
            <a:ext cx="0" cy="3463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1297713" y="2247900"/>
            <a:ext cx="14253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oot set: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1910243" y="5029200"/>
            <a:ext cx="62484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327769" y="4961462"/>
            <a:ext cx="15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Free-list: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6A15-4B9C-431F-BA9B-74C30C5ABE7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910243" y="5029200"/>
            <a:ext cx="3048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672243" y="5029200"/>
            <a:ext cx="54864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672243" y="5029200"/>
            <a:ext cx="457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3586643" y="5029200"/>
            <a:ext cx="4572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586643" y="5029200"/>
            <a:ext cx="13716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15443" y="5029200"/>
            <a:ext cx="2743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8" idx="3"/>
            <a:endCxn id="50" idx="1"/>
          </p:cNvCxnSpPr>
          <p:nvPr/>
        </p:nvCxnSpPr>
        <p:spPr bwMode="auto">
          <a:xfrm>
            <a:off x="2215043" y="5143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0" name="Straight Arrow Connector 89"/>
          <p:cNvCxnSpPr>
            <a:stCxn id="88" idx="3"/>
            <a:endCxn id="89" idx="1"/>
          </p:cNvCxnSpPr>
          <p:nvPr/>
        </p:nvCxnSpPr>
        <p:spPr bwMode="auto">
          <a:xfrm>
            <a:off x="4958243" y="5143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1" name="Straight Arrow Connector 90"/>
          <p:cNvCxnSpPr>
            <a:stCxn id="51" idx="3"/>
            <a:endCxn id="87" idx="1"/>
          </p:cNvCxnSpPr>
          <p:nvPr/>
        </p:nvCxnSpPr>
        <p:spPr bwMode="auto">
          <a:xfrm>
            <a:off x="3129443" y="5143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" name="Straight Arrow Connector 3"/>
          <p:cNvCxnSpPr/>
          <p:nvPr/>
        </p:nvCxnSpPr>
        <p:spPr bwMode="auto">
          <a:xfrm>
            <a:off x="2443643" y="3657600"/>
            <a:ext cx="0" cy="121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5186843" y="3733800"/>
            <a:ext cx="0" cy="121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3358043" y="3657600"/>
            <a:ext cx="0" cy="121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Curved Connector 80"/>
          <p:cNvCxnSpPr/>
          <p:nvPr/>
        </p:nvCxnSpPr>
        <p:spPr bwMode="auto">
          <a:xfrm flipV="1">
            <a:off x="6939871" y="3200400"/>
            <a:ext cx="723900" cy="76200"/>
          </a:xfrm>
          <a:prstGeom prst="curvedConnector4">
            <a:avLst>
              <a:gd name="adj1" fmla="val 3508"/>
              <a:gd name="adj2" fmla="val 4833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1600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8" grpId="0" animBg="1"/>
      <p:bldP spid="69" grpId="0" animBg="1"/>
      <p:bldP spid="38" grpId="0" animBg="1"/>
      <p:bldP spid="8" grpId="0" animBg="1"/>
      <p:bldP spid="50" grpId="0" animBg="1"/>
      <p:bldP spid="50" grpId="1" animBg="1"/>
      <p:bldP spid="51" grpId="0" animBg="1"/>
      <p:bldP spid="87" grpId="0" animBg="1"/>
      <p:bldP spid="87" grpId="1" animBg="1"/>
      <p:bldP spid="88" grpId="0" animBg="1"/>
      <p:bldP spid="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7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Mark</a:t>
            </a:r>
            <a:r>
              <a:rPr lang="en-US" dirty="0" smtClean="0">
                <a:latin typeface="Tahoma" charset="0"/>
              </a:rPr>
              <a:t>-Split (</a:t>
            </a:r>
            <a:r>
              <a:rPr lang="en-US" dirty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)</a:t>
            </a:r>
            <a:endParaRPr lang="en-US" dirty="0">
              <a:latin typeface="Tahoma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1910671" y="3200400"/>
            <a:ext cx="624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2215471" y="3200400"/>
            <a:ext cx="457200" cy="381000"/>
          </a:xfrm>
          <a:prstGeom prst="rect">
            <a:avLst/>
          </a:prstGeom>
          <a:solidFill>
            <a:srgbClr val="CCCCCC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2215471" y="3200400"/>
            <a:ext cx="91440" cy="190500"/>
          </a:xfrm>
          <a:prstGeom prst="rect">
            <a:avLst/>
          </a:prstGeom>
          <a:solidFill>
            <a:srgbClr val="800000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3"/>
          <p:cNvSpPr>
            <a:spLocks noChangeArrowheads="1"/>
          </p:cNvSpPr>
          <p:nvPr/>
        </p:nvSpPr>
        <p:spPr bwMode="auto">
          <a:xfrm>
            <a:off x="4958671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 flipV="1">
            <a:off x="5187271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4958671" y="3200400"/>
            <a:ext cx="76200" cy="1524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129871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5415871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" name="Group 32"/>
          <p:cNvGrpSpPr>
            <a:grpSpLocks/>
          </p:cNvGrpSpPr>
          <p:nvPr/>
        </p:nvGrpSpPr>
        <p:grpSpPr bwMode="auto">
          <a:xfrm>
            <a:off x="6482671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2" name="Rectangle 33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4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oup 35"/>
          <p:cNvGrpSpPr>
            <a:grpSpLocks/>
          </p:cNvGrpSpPr>
          <p:nvPr/>
        </p:nvGrpSpPr>
        <p:grpSpPr bwMode="auto">
          <a:xfrm>
            <a:off x="7625671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5" name="Rectangle 36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7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ectangle 42"/>
          <p:cNvSpPr>
            <a:spLocks noChangeArrowheads="1"/>
          </p:cNvSpPr>
          <p:nvPr/>
        </p:nvSpPr>
        <p:spPr bwMode="auto">
          <a:xfrm>
            <a:off x="4044271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44"/>
          <p:cNvSpPr>
            <a:spLocks noChangeArrowheads="1"/>
          </p:cNvSpPr>
          <p:nvPr/>
        </p:nvSpPr>
        <p:spPr bwMode="auto">
          <a:xfrm>
            <a:off x="6482671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45"/>
          <p:cNvSpPr>
            <a:spLocks noChangeArrowheads="1"/>
          </p:cNvSpPr>
          <p:nvPr/>
        </p:nvSpPr>
        <p:spPr bwMode="auto">
          <a:xfrm>
            <a:off x="3129871" y="3200400"/>
            <a:ext cx="91440" cy="1905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46"/>
          <p:cNvSpPr>
            <a:spLocks noChangeArrowheads="1"/>
          </p:cNvSpPr>
          <p:nvPr/>
        </p:nvSpPr>
        <p:spPr bwMode="auto">
          <a:xfrm>
            <a:off x="5415871" y="3200400"/>
            <a:ext cx="76200" cy="152400"/>
          </a:xfrm>
          <a:prstGeom prst="rect">
            <a:avLst/>
          </a:prstGeom>
          <a:solidFill>
            <a:srgbClr val="800000"/>
          </a:solidFill>
          <a:ln w="9525" cmpd="sng"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1" name="Rectangle 48"/>
          <p:cNvSpPr>
            <a:spLocks noChangeArrowheads="1"/>
          </p:cNvSpPr>
          <p:nvPr/>
        </p:nvSpPr>
        <p:spPr bwMode="auto">
          <a:xfrm>
            <a:off x="7625671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49"/>
          <p:cNvSpPr>
            <a:spLocks noChangeArrowheads="1"/>
          </p:cNvSpPr>
          <p:nvPr/>
        </p:nvSpPr>
        <p:spPr bwMode="auto">
          <a:xfrm>
            <a:off x="4044271" y="3200400"/>
            <a:ext cx="91440" cy="190500"/>
          </a:xfrm>
          <a:prstGeom prst="rect">
            <a:avLst/>
          </a:prstGeom>
          <a:solidFill>
            <a:srgbClr val="800000"/>
          </a:solidFill>
          <a:ln w="3175"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 bwMode="auto">
          <a:xfrm>
            <a:off x="2748871" y="2286000"/>
            <a:ext cx="914400" cy="304800"/>
          </a:xfrm>
          <a:prstGeom prst="rect">
            <a:avLst/>
          </a:prstGeom>
          <a:solidFill>
            <a:srgbClr val="BFBFB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3053671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358471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Curved Connector 75"/>
          <p:cNvCxnSpPr>
            <a:endCxn id="55" idx="0"/>
          </p:cNvCxnSpPr>
          <p:nvPr/>
        </p:nvCxnSpPr>
        <p:spPr bwMode="auto">
          <a:xfrm rot="5400000">
            <a:off x="2200231" y="2499360"/>
            <a:ext cx="762000" cy="640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/>
          <p:nvPr/>
        </p:nvCxnSpPr>
        <p:spPr bwMode="auto">
          <a:xfrm rot="5400000">
            <a:off x="2786971" y="2781300"/>
            <a:ext cx="762000" cy="7620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endCxn id="52" idx="0"/>
          </p:cNvCxnSpPr>
          <p:nvPr/>
        </p:nvCxnSpPr>
        <p:spPr bwMode="auto">
          <a:xfrm>
            <a:off x="3510871" y="2438400"/>
            <a:ext cx="1524000" cy="76200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endCxn id="72" idx="0"/>
          </p:cNvCxnSpPr>
          <p:nvPr/>
        </p:nvCxnSpPr>
        <p:spPr bwMode="auto">
          <a:xfrm flipV="1">
            <a:off x="3434671" y="3200400"/>
            <a:ext cx="655320" cy="152400"/>
          </a:xfrm>
          <a:prstGeom prst="curvedConnector4">
            <a:avLst>
              <a:gd name="adj1" fmla="val 2907"/>
              <a:gd name="adj2" fmla="val 2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0" name="Curved Connector 79"/>
          <p:cNvCxnSpPr>
            <a:endCxn id="70" idx="0"/>
          </p:cNvCxnSpPr>
          <p:nvPr/>
        </p:nvCxnSpPr>
        <p:spPr bwMode="auto">
          <a:xfrm flipV="1">
            <a:off x="5263471" y="3204054"/>
            <a:ext cx="190500" cy="73083"/>
          </a:xfrm>
          <a:prstGeom prst="curvedConnector4">
            <a:avLst>
              <a:gd name="adj1" fmla="val 40000"/>
              <a:gd name="adj2" fmla="val 38436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1" name="Curved Connector 80"/>
          <p:cNvCxnSpPr>
            <a:endCxn id="71" idx="0"/>
          </p:cNvCxnSpPr>
          <p:nvPr/>
        </p:nvCxnSpPr>
        <p:spPr bwMode="auto">
          <a:xfrm flipV="1">
            <a:off x="6939871" y="3200400"/>
            <a:ext cx="723900" cy="76200"/>
          </a:xfrm>
          <a:prstGeom prst="curvedConnector4">
            <a:avLst>
              <a:gd name="adj1" fmla="val 3508"/>
              <a:gd name="adj2" fmla="val 4833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2" name="Straight Connector 81"/>
          <p:cNvCxnSpPr>
            <a:stCxn id="54" idx="0"/>
            <a:endCxn id="54" idx="2"/>
          </p:cNvCxnSpPr>
          <p:nvPr/>
        </p:nvCxnSpPr>
        <p:spPr bwMode="auto">
          <a:xfrm>
            <a:off x="2444071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59" idx="2"/>
          </p:cNvCxnSpPr>
          <p:nvPr/>
        </p:nvCxnSpPr>
        <p:spPr bwMode="auto">
          <a:xfrm>
            <a:off x="3358471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endCxn id="67" idx="2"/>
          </p:cNvCxnSpPr>
          <p:nvPr/>
        </p:nvCxnSpPr>
        <p:spPr bwMode="auto">
          <a:xfrm>
            <a:off x="4272871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0" idx="0"/>
            <a:endCxn id="60" idx="2"/>
          </p:cNvCxnSpPr>
          <p:nvPr/>
        </p:nvCxnSpPr>
        <p:spPr bwMode="auto">
          <a:xfrm>
            <a:off x="5644471" y="3217718"/>
            <a:ext cx="0" cy="3463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6A15-4B9C-431F-BA9B-74C30C5ABE7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1920771" y="5034477"/>
            <a:ext cx="3048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682771" y="5034477"/>
            <a:ext cx="457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597171" y="5034477"/>
            <a:ext cx="457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883171" y="5034477"/>
            <a:ext cx="2286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0" name="Straight Arrow Connector 89"/>
          <p:cNvCxnSpPr>
            <a:stCxn id="49" idx="3"/>
          </p:cNvCxnSpPr>
          <p:nvPr/>
        </p:nvCxnSpPr>
        <p:spPr bwMode="auto">
          <a:xfrm>
            <a:off x="2225571" y="5148777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1" name="Straight Arrow Connector 90"/>
          <p:cNvCxnSpPr>
            <a:stCxn id="93" idx="3"/>
            <a:endCxn id="89" idx="1"/>
          </p:cNvCxnSpPr>
          <p:nvPr/>
        </p:nvCxnSpPr>
        <p:spPr bwMode="auto">
          <a:xfrm>
            <a:off x="4892571" y="5148777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2" name="Straight Arrow Connector 91"/>
          <p:cNvCxnSpPr>
            <a:stCxn id="51" idx="3"/>
          </p:cNvCxnSpPr>
          <p:nvPr/>
        </p:nvCxnSpPr>
        <p:spPr bwMode="auto">
          <a:xfrm>
            <a:off x="3139971" y="5148777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93" name="Rectangle 92"/>
          <p:cNvSpPr/>
          <p:nvPr/>
        </p:nvSpPr>
        <p:spPr bwMode="auto">
          <a:xfrm>
            <a:off x="4511571" y="5034477"/>
            <a:ext cx="381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88" idx="3"/>
            <a:endCxn id="93" idx="1"/>
          </p:cNvCxnSpPr>
          <p:nvPr/>
        </p:nvCxnSpPr>
        <p:spPr bwMode="auto">
          <a:xfrm>
            <a:off x="4054371" y="5148777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989535" y="3204054"/>
            <a:ext cx="8739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1297713" y="2247900"/>
            <a:ext cx="14253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oot set: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5" name="Text Box 5"/>
          <p:cNvSpPr txBox="1">
            <a:spLocks noChangeArrowheads="1"/>
          </p:cNvSpPr>
          <p:nvPr/>
        </p:nvSpPr>
        <p:spPr bwMode="auto">
          <a:xfrm>
            <a:off x="327769" y="4961462"/>
            <a:ext cx="15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Free-list: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88" grpId="0" animBg="1"/>
      <p:bldP spid="89" grpId="0" animBg="1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7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Mark</a:t>
            </a:r>
            <a:r>
              <a:rPr lang="en-US" dirty="0" smtClean="0">
                <a:latin typeface="Tahoma" charset="0"/>
              </a:rPr>
              <a:t>-Split (</a:t>
            </a:r>
            <a:r>
              <a:rPr lang="en-US" dirty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)</a:t>
            </a:r>
            <a:endParaRPr lang="en-US" dirty="0">
              <a:latin typeface="Tahoma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1437700" y="3200400"/>
            <a:ext cx="624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3968729" y="3790890"/>
            <a:ext cx="25030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</a:rPr>
              <a:t>Heap </a:t>
            </a:r>
            <a:r>
              <a:rPr lang="en-US" sz="2000" dirty="0" smtClean="0">
                <a:solidFill>
                  <a:schemeClr val="tx1"/>
                </a:solidFill>
              </a:rPr>
              <a:t>to be collected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2194438" y="3200400"/>
            <a:ext cx="457200" cy="381000"/>
          </a:xfrm>
          <a:prstGeom prst="rect">
            <a:avLst/>
          </a:prstGeom>
          <a:solidFill>
            <a:srgbClr val="CCCCCC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2194438" y="3200400"/>
            <a:ext cx="91440" cy="190500"/>
          </a:xfrm>
          <a:prstGeom prst="rect">
            <a:avLst/>
          </a:prstGeom>
          <a:solidFill>
            <a:srgbClr val="800000"/>
          </a:solidFill>
          <a:ln w="127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3"/>
          <p:cNvSpPr>
            <a:spLocks noChangeArrowheads="1"/>
          </p:cNvSpPr>
          <p:nvPr/>
        </p:nvSpPr>
        <p:spPr bwMode="auto">
          <a:xfrm>
            <a:off x="4937638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 flipV="1">
            <a:off x="5166238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4937638" y="3200400"/>
            <a:ext cx="76200" cy="1524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108838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5394838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" name="Group 32"/>
          <p:cNvGrpSpPr>
            <a:grpSpLocks/>
          </p:cNvGrpSpPr>
          <p:nvPr/>
        </p:nvGrpSpPr>
        <p:grpSpPr bwMode="auto">
          <a:xfrm>
            <a:off x="6461638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2" name="Rectangle 33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4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oup 35"/>
          <p:cNvGrpSpPr>
            <a:grpSpLocks/>
          </p:cNvGrpSpPr>
          <p:nvPr/>
        </p:nvGrpSpPr>
        <p:grpSpPr bwMode="auto">
          <a:xfrm>
            <a:off x="7604638" y="3200400"/>
            <a:ext cx="533400" cy="381000"/>
            <a:chOff x="2928" y="2208"/>
            <a:chExt cx="480" cy="192"/>
          </a:xfrm>
          <a:solidFill>
            <a:srgbClr val="CCCCCC"/>
          </a:solidFill>
        </p:grpSpPr>
        <p:sp>
          <p:nvSpPr>
            <p:cNvPr id="65" name="Rectangle 36"/>
            <p:cNvSpPr>
              <a:spLocks noChangeArrowheads="1"/>
            </p:cNvSpPr>
            <p:nvPr/>
          </p:nvSpPr>
          <p:spPr bwMode="auto">
            <a:xfrm>
              <a:off x="2928" y="2208"/>
              <a:ext cx="480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7"/>
            <p:cNvSpPr>
              <a:spLocks noChangeShapeType="1"/>
            </p:cNvSpPr>
            <p:nvPr/>
          </p:nvSpPr>
          <p:spPr bwMode="auto">
            <a:xfrm flipV="1">
              <a:off x="3168" y="2208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ectangle 42"/>
          <p:cNvSpPr>
            <a:spLocks noChangeArrowheads="1"/>
          </p:cNvSpPr>
          <p:nvPr/>
        </p:nvSpPr>
        <p:spPr bwMode="auto">
          <a:xfrm>
            <a:off x="4023238" y="3200400"/>
            <a:ext cx="457200" cy="3810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44"/>
          <p:cNvSpPr>
            <a:spLocks noChangeArrowheads="1"/>
          </p:cNvSpPr>
          <p:nvPr/>
        </p:nvSpPr>
        <p:spPr bwMode="auto">
          <a:xfrm>
            <a:off x="6461638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45"/>
          <p:cNvSpPr>
            <a:spLocks noChangeArrowheads="1"/>
          </p:cNvSpPr>
          <p:nvPr/>
        </p:nvSpPr>
        <p:spPr bwMode="auto">
          <a:xfrm>
            <a:off x="3108838" y="3200400"/>
            <a:ext cx="91440" cy="1905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46"/>
          <p:cNvSpPr>
            <a:spLocks noChangeArrowheads="1"/>
          </p:cNvSpPr>
          <p:nvPr/>
        </p:nvSpPr>
        <p:spPr bwMode="auto">
          <a:xfrm>
            <a:off x="5394838" y="3200400"/>
            <a:ext cx="76200" cy="152400"/>
          </a:xfrm>
          <a:prstGeom prst="rect">
            <a:avLst/>
          </a:prstGeom>
          <a:solidFill>
            <a:srgbClr val="800000"/>
          </a:solidFill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1" name="Rectangle 48"/>
          <p:cNvSpPr>
            <a:spLocks noChangeArrowheads="1"/>
          </p:cNvSpPr>
          <p:nvPr/>
        </p:nvSpPr>
        <p:spPr bwMode="auto">
          <a:xfrm>
            <a:off x="7604638" y="3200400"/>
            <a:ext cx="76200" cy="152400"/>
          </a:xfrm>
          <a:prstGeom prst="rect">
            <a:avLst/>
          </a:prstGeom>
          <a:solidFill>
            <a:srgbClr val="CC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49"/>
          <p:cNvSpPr>
            <a:spLocks noChangeArrowheads="1"/>
          </p:cNvSpPr>
          <p:nvPr/>
        </p:nvSpPr>
        <p:spPr bwMode="auto">
          <a:xfrm>
            <a:off x="4023238" y="3200400"/>
            <a:ext cx="91440" cy="190500"/>
          </a:xfrm>
          <a:prstGeom prst="rect">
            <a:avLst/>
          </a:prstGeom>
          <a:solidFill>
            <a:srgbClr val="800000"/>
          </a:solidFill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 bwMode="auto">
          <a:xfrm>
            <a:off x="2727838" y="2286000"/>
            <a:ext cx="914400" cy="304800"/>
          </a:xfrm>
          <a:prstGeom prst="rect">
            <a:avLst/>
          </a:prstGeom>
          <a:solidFill>
            <a:srgbClr val="BFBFB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3032638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337438" y="2286000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Curved Connector 75"/>
          <p:cNvCxnSpPr>
            <a:endCxn id="55" idx="0"/>
          </p:cNvCxnSpPr>
          <p:nvPr/>
        </p:nvCxnSpPr>
        <p:spPr bwMode="auto">
          <a:xfrm rot="5400000">
            <a:off x="2179198" y="2499360"/>
            <a:ext cx="762000" cy="640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/>
          <p:nvPr/>
        </p:nvCxnSpPr>
        <p:spPr bwMode="auto">
          <a:xfrm rot="5400000">
            <a:off x="2765938" y="2781300"/>
            <a:ext cx="762000" cy="7620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/>
          <p:nvPr/>
        </p:nvCxnSpPr>
        <p:spPr bwMode="auto">
          <a:xfrm>
            <a:off x="3489838" y="2438400"/>
            <a:ext cx="1524000" cy="76200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endCxn id="72" idx="0"/>
          </p:cNvCxnSpPr>
          <p:nvPr/>
        </p:nvCxnSpPr>
        <p:spPr bwMode="auto">
          <a:xfrm flipV="1">
            <a:off x="3413638" y="3200400"/>
            <a:ext cx="655320" cy="152400"/>
          </a:xfrm>
          <a:prstGeom prst="curvedConnector4">
            <a:avLst>
              <a:gd name="adj1" fmla="val 2907"/>
              <a:gd name="adj2" fmla="val 2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0" name="Curved Connector 79"/>
          <p:cNvCxnSpPr>
            <a:endCxn id="70" idx="0"/>
          </p:cNvCxnSpPr>
          <p:nvPr/>
        </p:nvCxnSpPr>
        <p:spPr bwMode="auto">
          <a:xfrm flipV="1">
            <a:off x="5242438" y="3204054"/>
            <a:ext cx="190500" cy="73083"/>
          </a:xfrm>
          <a:prstGeom prst="curvedConnector4">
            <a:avLst>
              <a:gd name="adj1" fmla="val 40000"/>
              <a:gd name="adj2" fmla="val 38436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1" name="Curved Connector 80"/>
          <p:cNvCxnSpPr>
            <a:endCxn id="71" idx="0"/>
          </p:cNvCxnSpPr>
          <p:nvPr/>
        </p:nvCxnSpPr>
        <p:spPr bwMode="auto">
          <a:xfrm flipV="1">
            <a:off x="6918838" y="3200400"/>
            <a:ext cx="723900" cy="76200"/>
          </a:xfrm>
          <a:prstGeom prst="curvedConnector4">
            <a:avLst>
              <a:gd name="adj1" fmla="val 3508"/>
              <a:gd name="adj2" fmla="val 4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2" name="Straight Connector 81"/>
          <p:cNvCxnSpPr>
            <a:stCxn id="54" idx="0"/>
            <a:endCxn id="54" idx="2"/>
          </p:cNvCxnSpPr>
          <p:nvPr/>
        </p:nvCxnSpPr>
        <p:spPr bwMode="auto">
          <a:xfrm>
            <a:off x="2423038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59" idx="2"/>
          </p:cNvCxnSpPr>
          <p:nvPr/>
        </p:nvCxnSpPr>
        <p:spPr bwMode="auto">
          <a:xfrm>
            <a:off x="3337438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endCxn id="67" idx="2"/>
          </p:cNvCxnSpPr>
          <p:nvPr/>
        </p:nvCxnSpPr>
        <p:spPr bwMode="auto">
          <a:xfrm>
            <a:off x="4251838" y="3200400"/>
            <a:ext cx="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0" idx="0"/>
            <a:endCxn id="60" idx="2"/>
          </p:cNvCxnSpPr>
          <p:nvPr/>
        </p:nvCxnSpPr>
        <p:spPr bwMode="auto">
          <a:xfrm>
            <a:off x="5623438" y="3217718"/>
            <a:ext cx="0" cy="3463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6A15-4B9C-431F-BA9B-74C30C5ABE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1920765" y="5026570"/>
            <a:ext cx="3048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682765" y="5026570"/>
            <a:ext cx="457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597165" y="5026570"/>
            <a:ext cx="4572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883165" y="5026570"/>
            <a:ext cx="2286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0" name="Straight Arrow Connector 89"/>
          <p:cNvCxnSpPr>
            <a:stCxn id="49" idx="3"/>
          </p:cNvCxnSpPr>
          <p:nvPr/>
        </p:nvCxnSpPr>
        <p:spPr bwMode="auto">
          <a:xfrm>
            <a:off x="2225565" y="514087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93" idx="3"/>
            <a:endCxn id="89" idx="1"/>
          </p:cNvCxnSpPr>
          <p:nvPr/>
        </p:nvCxnSpPr>
        <p:spPr bwMode="auto">
          <a:xfrm>
            <a:off x="4892565" y="5140870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1" idx="3"/>
          </p:cNvCxnSpPr>
          <p:nvPr/>
        </p:nvCxnSpPr>
        <p:spPr bwMode="auto">
          <a:xfrm>
            <a:off x="3139965" y="514087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Rectangle 92"/>
          <p:cNvSpPr/>
          <p:nvPr/>
        </p:nvSpPr>
        <p:spPr bwMode="auto">
          <a:xfrm>
            <a:off x="4511565" y="5026570"/>
            <a:ext cx="381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88" idx="3"/>
            <a:endCxn id="93" idx="1"/>
          </p:cNvCxnSpPr>
          <p:nvPr/>
        </p:nvCxnSpPr>
        <p:spPr bwMode="auto">
          <a:xfrm>
            <a:off x="4054365" y="514087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580700" y="3581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7162800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Sequential </a:t>
            </a:r>
            <a:r>
              <a:rPr lang="en-US" sz="2400" dirty="0" smtClean="0"/>
              <a:t>Mark-</a:t>
            </a:r>
            <a:r>
              <a:rPr lang="en-US" sz="2400" dirty="0"/>
              <a:t>S</a:t>
            </a:r>
            <a:r>
              <a:rPr lang="en-US" sz="2400" dirty="0" smtClean="0"/>
              <a:t>plit outperforms </a:t>
            </a:r>
            <a:r>
              <a:rPr lang="en-US" sz="2400" dirty="0"/>
              <a:t>M</a:t>
            </a:r>
            <a:r>
              <a:rPr lang="en-US" sz="2400" dirty="0" smtClean="0"/>
              <a:t>ark-Sweep</a:t>
            </a:r>
            <a:r>
              <a:rPr lang="en-US" sz="2400" dirty="0"/>
              <a:t> </a:t>
            </a:r>
            <a:r>
              <a:rPr lang="en-US" sz="2400" dirty="0" smtClean="0"/>
              <a:t>in certain cases (ISMM 2006)</a:t>
            </a:r>
          </a:p>
          <a:p>
            <a:endParaRPr lang="en-US" sz="2400" dirty="0" smtClean="0"/>
          </a:p>
        </p:txBody>
      </p:sp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327769" y="4961462"/>
            <a:ext cx="15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Free-list: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5" name="Text Box 5"/>
          <p:cNvSpPr txBox="1">
            <a:spLocks noChangeArrowheads="1"/>
          </p:cNvSpPr>
          <p:nvPr/>
        </p:nvSpPr>
        <p:spPr bwMode="auto">
          <a:xfrm>
            <a:off x="1297713" y="2247900"/>
            <a:ext cx="14253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oot set: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|8.9|23.3|14|18.2|1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9|49.4"/>
</p:tagLst>
</file>

<file path=ppt/theme/theme1.xml><?xml version="1.0" encoding="utf-8"?>
<a:theme xmlns:a="http://schemas.openxmlformats.org/drawingml/2006/main" name="DS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S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han-L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785</Words>
  <Application>Microsoft Office PowerPoint</Application>
  <PresentationFormat>On-screen Show (4:3)</PresentationFormat>
  <Paragraphs>222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DScourse</vt:lpstr>
      <vt:lpstr>1_DScourse</vt:lpstr>
      <vt:lpstr>Nhan-Lic</vt:lpstr>
      <vt:lpstr>ParMarkSplit: A Parallel Mark-Split Garbage Collector Based on a Lock-Free Skip-List</vt:lpstr>
      <vt:lpstr>Garbage Collection (GC)</vt:lpstr>
      <vt:lpstr>How do we parallelize GCs?</vt:lpstr>
      <vt:lpstr>Contributions</vt:lpstr>
      <vt:lpstr>Contributions</vt:lpstr>
      <vt:lpstr>Mark-split algorithm (Sagonas &amp; Wilhelmsson, ISMM 2006)</vt:lpstr>
      <vt:lpstr>Mark-Split (1)</vt:lpstr>
      <vt:lpstr>Mark-Split (2)</vt:lpstr>
      <vt:lpstr>Mark-Split (2)</vt:lpstr>
      <vt:lpstr>Mark-Split Algorithm for Multi-core Architectures</vt:lpstr>
      <vt:lpstr>Contributions</vt:lpstr>
      <vt:lpstr>Skip-list</vt:lpstr>
      <vt:lpstr>Extended functionality</vt:lpstr>
      <vt:lpstr>Lazy Splitting</vt:lpstr>
      <vt:lpstr>Our parallelization of mark-split</vt:lpstr>
      <vt:lpstr>A comparison to Concurrent Mark-Sweep</vt:lpstr>
      <vt:lpstr>Contributions</vt:lpstr>
      <vt:lpstr>Evaluation setup</vt:lpstr>
      <vt:lpstr>Lazy Splitting</vt:lpstr>
      <vt:lpstr>Evaluation – Garbage collection time</vt:lpstr>
      <vt:lpstr>Evaluation – Benchmark time</vt:lpstr>
      <vt:lpstr>Conclusion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Mark-Split Garbage Collector</dc:title>
  <dc:creator>Nhan Nguyen</dc:creator>
  <cp:lastModifiedBy>Philippas Tsigas</cp:lastModifiedBy>
  <cp:revision>62</cp:revision>
  <dcterms:created xsi:type="dcterms:W3CDTF">2013-01-13T21:50:52Z</dcterms:created>
  <dcterms:modified xsi:type="dcterms:W3CDTF">2015-01-14T13:00:33Z</dcterms:modified>
</cp:coreProperties>
</file>