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8" r:id="rId2"/>
    <p:sldId id="350" r:id="rId3"/>
    <p:sldId id="352" r:id="rId4"/>
    <p:sldId id="351" r:id="rId5"/>
    <p:sldId id="330" r:id="rId6"/>
    <p:sldId id="341" r:id="rId7"/>
    <p:sldId id="343" r:id="rId8"/>
    <p:sldId id="333" r:id="rId9"/>
    <p:sldId id="356" r:id="rId10"/>
    <p:sldId id="337" r:id="rId11"/>
    <p:sldId id="339" r:id="rId12"/>
    <p:sldId id="345" r:id="rId13"/>
    <p:sldId id="355" r:id="rId14"/>
    <p:sldId id="340" r:id="rId15"/>
    <p:sldId id="338" r:id="rId16"/>
    <p:sldId id="342" r:id="rId17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B41AD"/>
    <a:srgbClr val="FD2703"/>
    <a:srgbClr val="CCCCFF"/>
    <a:srgbClr val="CC3300"/>
    <a:srgbClr val="E97D11"/>
    <a:srgbClr val="FEB8CC"/>
    <a:srgbClr val="800000"/>
    <a:srgbClr val="DDDDD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84" autoAdjust="0"/>
  </p:normalViewPr>
  <p:slideViewPr>
    <p:cSldViewPr>
      <p:cViewPr>
        <p:scale>
          <a:sx n="70" d="100"/>
          <a:sy n="70" d="100"/>
        </p:scale>
        <p:origin x="-15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98" y="-84"/>
      </p:cViewPr>
      <p:guideLst>
        <p:guide orient="horz" pos="3080"/>
        <p:guide pos="20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2649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76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8572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90920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5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1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9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13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3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6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0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Towards Modeling Legitimate and Unsolicited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Email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Traffic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Using Social Network Properties 		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</a:t>
            </a:r>
            <a:fld id="{D9F329AE-BE02-4652-BACE-6CCD8608A50E}" type="slidenum">
              <a:rPr lang="en-US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/>
              <a:t>‹#›</a:t>
            </a:fld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810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163" y="42863"/>
            <a:ext cx="1641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bakgrundsrubriken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mail_spa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1405" y="0"/>
            <a:ext cx="9155405" cy="6172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/>
          <a:stretch/>
        </p:blipFill>
        <p:spPr>
          <a:xfrm>
            <a:off x="0" y="0"/>
            <a:ext cx="9144000" cy="6303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6303064"/>
            <a:ext cx="9144000" cy="5668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 descr="S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399" y="6427546"/>
            <a:ext cx="685801" cy="305973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0" y="2297118"/>
            <a:ext cx="9144000" cy="2427282"/>
            <a:chOff x="0" y="1905000"/>
            <a:chExt cx="9144000" cy="2427282"/>
          </a:xfrm>
        </p:grpSpPr>
        <p:sp>
          <p:nvSpPr>
            <p:cNvPr id="7" name="TextBox 6"/>
            <p:cNvSpPr txBox="1"/>
            <p:nvPr/>
          </p:nvSpPr>
          <p:spPr>
            <a:xfrm>
              <a:off x="0" y="1905000"/>
              <a:ext cx="9144000" cy="1569660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  <a:p>
              <a:pPr algn="ctr"/>
              <a:r>
                <a:rPr lang="en-US" sz="3200" b="1" dirty="0"/>
                <a:t>Towards Modeling Legitimate and Unsolicited</a:t>
              </a:r>
            </a:p>
            <a:p>
              <a:pPr algn="ctr"/>
              <a:r>
                <a:rPr lang="en-US" sz="3200" b="1" dirty="0"/>
                <a:t>Email Traffic Using Social Network </a:t>
              </a:r>
              <a:r>
                <a:rPr lang="en-US" sz="3200" b="1" dirty="0" smtClean="0"/>
                <a:t>Properties</a:t>
              </a:r>
            </a:p>
            <a:p>
              <a:pPr algn="ctr"/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624396"/>
              <a:ext cx="9144000" cy="707886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Farnaz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Moradi</a:t>
              </a:r>
              <a:r>
                <a:rPr lang="en-US" sz="2000" dirty="0" smtClean="0"/>
                <a:t>,</a:t>
              </a:r>
            </a:p>
            <a:p>
              <a:pPr algn="ctr"/>
              <a:r>
                <a:rPr lang="en-US" sz="2000" dirty="0" smtClean="0"/>
                <a:t>Tomas Olovsson, Philippas Tsigas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326814"/>
            <a:ext cx="2209800" cy="50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Small-World Networks</a:t>
            </a:r>
            <a:endParaRPr lang="en-US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90" y="61983"/>
            <a:ext cx="1856875" cy="1856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752600"/>
            <a:ext cx="7696200" cy="4343400"/>
          </a:xfrm>
        </p:spPr>
        <p:txBody>
          <a:bodyPr/>
          <a:lstStyle/>
          <a:p>
            <a:pPr algn="just"/>
            <a:r>
              <a:rPr lang="sv-SE" sz="2400" dirty="0" smtClean="0"/>
              <a:t>Small average shortest path length</a:t>
            </a:r>
          </a:p>
          <a:p>
            <a:pPr algn="just"/>
            <a:r>
              <a:rPr lang="sv-SE" sz="2400" dirty="0" smtClean="0"/>
              <a:t>High average clustering coefficient</a:t>
            </a:r>
            <a:endParaRPr lang="en-US" sz="2400" dirty="0"/>
          </a:p>
        </p:txBody>
      </p:sp>
      <p:pic>
        <p:nvPicPr>
          <p:cNvPr id="11" name="Content Placeholder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9179" y="4449733"/>
            <a:ext cx="3066206" cy="1910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73733"/>
            <a:ext cx="3050957" cy="18832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9002" y="3678204"/>
            <a:ext cx="553998" cy="13138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dirty="0" smtClean="0"/>
              <a:t>Dataset </a:t>
            </a:r>
            <a:r>
              <a:rPr lang="sv-SE" b="1" dirty="0" smtClean="0"/>
              <a:t>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28002" y="3695516"/>
            <a:ext cx="553998" cy="129618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v-SE" dirty="0" smtClean="0"/>
              <a:t>Dataset </a:t>
            </a:r>
            <a:r>
              <a:rPr lang="sv-SE" b="1" dirty="0" smtClean="0"/>
              <a:t>B</a:t>
            </a:r>
            <a:endParaRPr lang="en-US" b="1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9179" y="2721331"/>
            <a:ext cx="3066206" cy="1815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87" y="2721331"/>
            <a:ext cx="3079470" cy="18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Connected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sv-SE" sz="2400" dirty="0" smtClean="0"/>
              <a:t>Giant connected component</a:t>
            </a:r>
          </a:p>
          <a:p>
            <a:r>
              <a:rPr lang="sv-SE" sz="2400" dirty="0" smtClean="0"/>
              <a:t>Power law component size distribution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78334"/>
            <a:ext cx="3334895" cy="1973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66" y="4396970"/>
            <a:ext cx="3358596" cy="1954925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668" y="2567588"/>
            <a:ext cx="3334894" cy="18281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" name="Content Placeholder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567588"/>
            <a:ext cx="3334895" cy="18281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89002" y="3660888"/>
            <a:ext cx="553998" cy="13138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dirty="0" smtClean="0"/>
              <a:t>Dataset </a:t>
            </a:r>
            <a:r>
              <a:rPr lang="sv-SE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05001" y="3678520"/>
            <a:ext cx="553998" cy="129618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v-SE" dirty="0" smtClean="0"/>
              <a:t>Dataset </a:t>
            </a:r>
            <a:r>
              <a:rPr lang="sv-SE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25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26" y="4103999"/>
            <a:ext cx="3956174" cy="2232000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6086" y="4104000"/>
            <a:ext cx="3957114" cy="2231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r>
              <a:rPr lang="en-US" sz="2400" dirty="0" smtClean="0"/>
              <a:t>Spam does </a:t>
            </a:r>
            <a:r>
              <a:rPr lang="en-US" sz="2400" dirty="0"/>
              <a:t>not exhibit the social network properties of human-generated communications</a:t>
            </a:r>
          </a:p>
          <a:p>
            <a:r>
              <a:rPr lang="en-US" sz="2400" dirty="0" smtClean="0"/>
              <a:t>The unsolicited email traffic causes anomalies in the structural properties of email networks</a:t>
            </a:r>
          </a:p>
          <a:p>
            <a:r>
              <a:rPr lang="en-US" sz="2400" dirty="0" smtClean="0"/>
              <a:t>These anomalies can be identified by </a:t>
            </a:r>
            <a:r>
              <a:rPr lang="en-US" sz="2400" dirty="0"/>
              <a:t>using an </a:t>
            </a:r>
            <a:r>
              <a:rPr lang="en-US" sz="2400" dirty="0" smtClean="0"/>
              <a:t>outlier detection mechanism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1344" y="4781794"/>
            <a:ext cx="142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0B41AD"/>
                </a:solidFill>
              </a:rPr>
              <a:t>Complete</a:t>
            </a:r>
            <a:endParaRPr lang="en-US" dirty="0">
              <a:solidFill>
                <a:srgbClr val="0B41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64860"/>
            <a:ext cx="3886200" cy="2233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06" y="1764860"/>
            <a:ext cx="3927194" cy="22396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Identifying Spamming Nodes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46307"/>
              </p:ext>
            </p:extLst>
          </p:nvPr>
        </p:nvGraphicFramePr>
        <p:xfrm>
          <a:off x="2057400" y="4134263"/>
          <a:ext cx="5257799" cy="2043625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998316"/>
                <a:gridCol w="1197980"/>
                <a:gridCol w="931762"/>
                <a:gridCol w="2129741"/>
              </a:tblGrid>
              <a:tr h="455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Dataset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Network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 spam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Spam sent by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outliers</a:t>
                      </a:r>
                      <a:r>
                        <a:rPr lang="en-US" sz="1600" b="1" i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i="1" u="none" strike="noStrike" dirty="0">
                          <a:effectLst/>
                        </a:rPr>
                        <a:t>(1&lt;k&lt;100)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 day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95.5%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 days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96.8%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 days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96.9%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 day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82.7%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6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 days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81.3%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1726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 days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87.3%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562728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0B41AD"/>
                </a:solidFill>
              </a:rPr>
              <a:t>1 day</a:t>
            </a:r>
            <a:endParaRPr lang="en-US" dirty="0">
              <a:solidFill>
                <a:srgbClr val="0B41A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569024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B41AD"/>
                </a:solidFill>
              </a:rPr>
              <a:t>7</a:t>
            </a:r>
            <a:r>
              <a:rPr lang="sv-SE" dirty="0" smtClean="0">
                <a:solidFill>
                  <a:srgbClr val="0B41AD"/>
                </a:solidFill>
              </a:rPr>
              <a:t> days</a:t>
            </a:r>
            <a:endParaRPr lang="en-US" dirty="0">
              <a:solidFill>
                <a:srgbClr val="0B41A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718" y="2134450"/>
            <a:ext cx="553998" cy="13138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dirty="0" smtClean="0"/>
              <a:t>Dataset </a:t>
            </a:r>
            <a:r>
              <a:rPr lang="sv-SE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08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Conclusions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2133600"/>
            <a:ext cx="8229600" cy="35051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21256"/>
            <a:ext cx="8382000" cy="3546144"/>
          </a:xfrm>
        </p:spPr>
        <p:txBody>
          <a:bodyPr/>
          <a:lstStyle/>
          <a:p>
            <a:r>
              <a:rPr lang="sv-SE" sz="2400" dirty="0" smtClean="0"/>
              <a:t>A network of legitimate email traffic can be modeled similar to other social networks</a:t>
            </a:r>
          </a:p>
          <a:p>
            <a:pPr lvl="1"/>
            <a:r>
              <a:rPr lang="sv-SE" sz="20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Small-world, scale-free network</a:t>
            </a:r>
          </a:p>
          <a:p>
            <a:r>
              <a:rPr lang="sv-SE" sz="2400" dirty="0"/>
              <a:t>A network of </a:t>
            </a:r>
            <a:r>
              <a:rPr lang="sv-SE" sz="2400" dirty="0" smtClean="0"/>
              <a:t>unsolicited traffic differs from social networks</a:t>
            </a:r>
          </a:p>
          <a:p>
            <a:pPr lvl="1"/>
            <a:r>
              <a:rPr lang="sv-SE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Spammers do </a:t>
            </a:r>
            <a:r>
              <a:rPr lang="sv-S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emulate a social network</a:t>
            </a:r>
          </a:p>
          <a:p>
            <a:r>
              <a:rPr lang="sv-SE" sz="2400" dirty="0" smtClean="0"/>
              <a:t>This unsocial behavior of spam is not hidden in </a:t>
            </a:r>
            <a:r>
              <a:rPr lang="en-US" sz="2400" dirty="0" smtClean="0"/>
              <a:t>the mixture </a:t>
            </a:r>
            <a:r>
              <a:rPr lang="en-US" sz="2400" dirty="0"/>
              <a:t>of </a:t>
            </a:r>
            <a:r>
              <a:rPr lang="en-US" sz="2400" dirty="0" smtClean="0"/>
              <a:t>email traffic</a:t>
            </a:r>
          </a:p>
          <a:p>
            <a:pPr lvl="1"/>
            <a:r>
              <a:rPr lang="sv-SE" sz="2000" dirty="0"/>
              <a:t>S</a:t>
            </a:r>
            <a:r>
              <a:rPr lang="sv-SE" sz="2000" dirty="0" smtClean="0"/>
              <a:t>pammers can be identified without inspecting the content of the emails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20614145">
            <a:off x="5474353" y="5498554"/>
            <a:ext cx="3825183" cy="1068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72970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   Thank You!</a:t>
            </a:r>
          </a:p>
        </p:txBody>
      </p:sp>
    </p:spTree>
    <p:extLst>
      <p:ext uri="{BB962C8B-B14F-4D97-AF65-F5344CB8AC3E}">
        <p14:creationId xmlns:p14="http://schemas.microsoft.com/office/powerpoint/2010/main" val="13779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905000"/>
            <a:ext cx="6341497" cy="4114800"/>
          </a:xfrm>
        </p:spPr>
        <p:txBody>
          <a:bodyPr/>
          <a:lstStyle/>
          <a:p>
            <a:r>
              <a:rPr lang="sv-SE" sz="2400" dirty="0" smtClean="0"/>
              <a:t>SMTP traffic collected on a backbone link can reveal the unsocial behavior of spam</a:t>
            </a:r>
          </a:p>
          <a:p>
            <a:r>
              <a:rPr lang="sv-SE" sz="2400" dirty="0" smtClean="0"/>
              <a:t>Dataset features:</a:t>
            </a:r>
            <a:endParaRPr lang="en-US" sz="2400" dirty="0" smtClean="0"/>
          </a:p>
          <a:p>
            <a:pPr lvl="1"/>
            <a:r>
              <a:rPr lang="en-US" sz="2400" dirty="0" smtClean="0"/>
              <a:t>Asymmetric Routing</a:t>
            </a:r>
          </a:p>
          <a:p>
            <a:pPr lvl="2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comparative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analysis of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the distinguishing behavior of spam and ham traffic</a:t>
            </a:r>
            <a:endParaRPr lang="sv-SE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sv-SE" sz="2400" dirty="0" smtClean="0"/>
              <a:t>Missing Past</a:t>
            </a:r>
          </a:p>
          <a:p>
            <a:pPr lvl="2"/>
            <a:r>
              <a:rPr lang="sv-SE" sz="2000" dirty="0" smtClean="0">
                <a:solidFill>
                  <a:schemeClr val="bg2">
                    <a:lumMod val="50000"/>
                  </a:schemeClr>
                </a:solidFill>
              </a:rPr>
              <a:t>Minor effects on the structural properties</a:t>
            </a:r>
          </a:p>
          <a:p>
            <a:pPr lvl="1"/>
            <a:r>
              <a:rPr lang="sv-SE" sz="2400" dirty="0"/>
              <a:t>Measurement </a:t>
            </a:r>
            <a:r>
              <a:rPr lang="sv-SE" sz="2400" dirty="0" smtClean="0"/>
              <a:t>Duration</a:t>
            </a:r>
          </a:p>
          <a:p>
            <a:pPr lvl="2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Evidence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on how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structural properties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might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change with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longer periods of measurements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3200" y="2667000"/>
            <a:ext cx="2362199" cy="3048000"/>
            <a:chOff x="5181600" y="1700150"/>
            <a:chExt cx="3945046" cy="4780587"/>
          </a:xfrm>
        </p:grpSpPr>
        <p:sp>
          <p:nvSpPr>
            <p:cNvPr id="6" name="Cloud 5"/>
            <p:cNvSpPr/>
            <p:nvPr/>
          </p:nvSpPr>
          <p:spPr bwMode="auto">
            <a:xfrm>
              <a:off x="5448328" y="5562598"/>
              <a:ext cx="2769386" cy="918139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0" y="1700150"/>
              <a:ext cx="3657600" cy="30003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                                   </a:t>
              </a:r>
              <a:br>
                <a:rPr lang="en-US" sz="1000" dirty="0" smtClean="0">
                  <a:solidFill>
                    <a:schemeClr val="tx1"/>
                  </a:solidFill>
                </a:rPr>
              </a:br>
              <a:r>
                <a:rPr lang="en-US" sz="1000" dirty="0" smtClean="0">
                  <a:solidFill>
                    <a:schemeClr val="tx1"/>
                  </a:solidFill>
                </a:rPr>
                <a:t>                                          </a:t>
              </a:r>
            </a:p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                                           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4977" y="2986034"/>
              <a:ext cx="523879" cy="357190"/>
            </a:xfrm>
            <a:prstGeom prst="rect">
              <a:avLst/>
            </a:prstGeom>
          </p:spPr>
        </p:pic>
        <p:pic>
          <p:nvPicPr>
            <p:cNvPr id="9" name="Picture 8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7484" y="2986034"/>
              <a:ext cx="523879" cy="357190"/>
            </a:xfrm>
            <a:prstGeom prst="rect">
              <a:avLst/>
            </a:prstGeom>
          </p:spPr>
        </p:pic>
        <p:pic>
          <p:nvPicPr>
            <p:cNvPr id="10" name="Picture 9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16" y="2986034"/>
              <a:ext cx="523879" cy="357190"/>
            </a:xfrm>
            <a:prstGeom prst="rect">
              <a:avLst/>
            </a:prstGeom>
          </p:spPr>
        </p:pic>
        <p:pic>
          <p:nvPicPr>
            <p:cNvPr id="11" name="Picture 10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053" y="3771852"/>
              <a:ext cx="733431" cy="500066"/>
            </a:xfrm>
            <a:prstGeom prst="rect">
              <a:avLst/>
            </a:prstGeom>
          </p:spPr>
        </p:pic>
        <p:pic>
          <p:nvPicPr>
            <p:cNvPr id="12" name="Picture 11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7550" y="3771852"/>
              <a:ext cx="733431" cy="50006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46492" y="2232845"/>
              <a:ext cx="1883064" cy="3959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SUNET </a:t>
              </a:r>
              <a:r>
                <a:rPr lang="en-US" sz="800" dirty="0" smtClean="0">
                  <a:solidFill>
                    <a:schemeClr val="tx1"/>
                  </a:solidFill>
                </a:rPr>
                <a:t>Customers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6162" y="5690233"/>
              <a:ext cx="2528105" cy="612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Main Internet</a:t>
              </a:r>
            </a:p>
          </p:txBody>
        </p:sp>
        <p:cxnSp>
          <p:nvCxnSpPr>
            <p:cNvPr id="15" name="Straight Connector 14"/>
            <p:cNvCxnSpPr>
              <a:stCxn id="8" idx="0"/>
            </p:cNvCxnSpPr>
            <p:nvPr/>
          </p:nvCxnSpPr>
          <p:spPr>
            <a:xfrm rot="5400000" flipH="1" flipV="1">
              <a:off x="5765011" y="2640750"/>
              <a:ext cx="357190" cy="3333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0"/>
              <a:endCxn id="13" idx="2"/>
            </p:cNvCxnSpPr>
            <p:nvPr/>
          </p:nvCxnSpPr>
          <p:spPr>
            <a:xfrm flipV="1">
              <a:off x="6729423" y="2628844"/>
              <a:ext cx="58602" cy="35719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0"/>
            </p:cNvCxnSpPr>
            <p:nvPr/>
          </p:nvCxnSpPr>
          <p:spPr>
            <a:xfrm rot="16200000" flipV="1">
              <a:off x="7384272" y="2640750"/>
              <a:ext cx="357190" cy="3333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0"/>
              <a:endCxn id="8" idx="2"/>
            </p:cNvCxnSpPr>
            <p:nvPr/>
          </p:nvCxnSpPr>
          <p:spPr>
            <a:xfrm rot="16200000" flipV="1">
              <a:off x="5724529" y="3395612"/>
              <a:ext cx="428628" cy="32385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0"/>
              <a:endCxn id="8" idx="2"/>
            </p:cNvCxnSpPr>
            <p:nvPr/>
          </p:nvCxnSpPr>
          <p:spPr>
            <a:xfrm rot="16200000" flipV="1">
              <a:off x="6341278" y="2778863"/>
              <a:ext cx="428628" cy="155734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0"/>
              <a:endCxn id="9" idx="2"/>
            </p:cNvCxnSpPr>
            <p:nvPr/>
          </p:nvCxnSpPr>
          <p:spPr>
            <a:xfrm rot="5400000" flipH="1" flipV="1">
              <a:off x="6200782" y="3243211"/>
              <a:ext cx="428628" cy="62865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0"/>
              <a:endCxn id="9" idx="2"/>
            </p:cNvCxnSpPr>
            <p:nvPr/>
          </p:nvCxnSpPr>
          <p:spPr>
            <a:xfrm rot="16200000" flipV="1">
              <a:off x="6817531" y="3255117"/>
              <a:ext cx="428628" cy="60484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0"/>
              <a:endCxn id="10" idx="2"/>
            </p:cNvCxnSpPr>
            <p:nvPr/>
          </p:nvCxnSpPr>
          <p:spPr>
            <a:xfrm rot="5400000" flipH="1" flipV="1">
              <a:off x="7317597" y="3359893"/>
              <a:ext cx="428628" cy="39529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0"/>
              <a:endCxn id="10" idx="2"/>
            </p:cNvCxnSpPr>
            <p:nvPr/>
          </p:nvCxnSpPr>
          <p:spPr>
            <a:xfrm rot="5400000" flipH="1" flipV="1">
              <a:off x="6700848" y="2743145"/>
              <a:ext cx="428628" cy="16287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1"/>
              <a:endCxn id="11" idx="3"/>
            </p:cNvCxnSpPr>
            <p:nvPr/>
          </p:nvCxnSpPr>
          <p:spPr>
            <a:xfrm rot="10800000">
              <a:off x="6467484" y="4021885"/>
              <a:ext cx="500066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1" idx="2"/>
            </p:cNvCxnSpPr>
            <p:nvPr/>
          </p:nvCxnSpPr>
          <p:spPr>
            <a:xfrm rot="16200000" flipV="1">
              <a:off x="5926937" y="4445750"/>
              <a:ext cx="642942" cy="295277"/>
            </a:xfrm>
            <a:prstGeom prst="line">
              <a:avLst/>
            </a:prstGeom>
            <a:ln w="762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12" idx="2"/>
            </p:cNvCxnSpPr>
            <p:nvPr/>
          </p:nvCxnSpPr>
          <p:spPr>
            <a:xfrm rot="5400000" flipH="1" flipV="1">
              <a:off x="6865156" y="4445750"/>
              <a:ext cx="642942" cy="295278"/>
            </a:xfrm>
            <a:prstGeom prst="line">
              <a:avLst/>
            </a:prstGeom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38" idx="2"/>
            </p:cNvCxnSpPr>
            <p:nvPr/>
          </p:nvCxnSpPr>
          <p:spPr>
            <a:xfrm rot="5400000" flipH="1" flipV="1">
              <a:off x="6594046" y="5470050"/>
              <a:ext cx="31838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6784192" y="4445750"/>
              <a:ext cx="642942" cy="295278"/>
            </a:xfrm>
            <a:prstGeom prst="line">
              <a:avLst/>
            </a:prstGeom>
            <a:ln w="3810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181600" y="1700150"/>
              <a:ext cx="3929090" cy="396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050" dirty="0" err="1" smtClean="0">
                  <a:solidFill>
                    <a:schemeClr val="tx1"/>
                  </a:solidFill>
                </a:rPr>
                <a:t>OptoSUNET</a:t>
              </a:r>
              <a:r>
                <a:rPr lang="en-US" sz="1050" dirty="0" smtClean="0">
                  <a:solidFill>
                    <a:schemeClr val="tx1"/>
                  </a:solidFill>
                </a:rPr>
                <a:t> Core Network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83572" y="2674235"/>
              <a:ext cx="1643074" cy="395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Access Routers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08511" y="3526000"/>
              <a:ext cx="1236346" cy="41977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2 Core Routers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81600" y="4271918"/>
              <a:ext cx="1071571" cy="395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40 </a:t>
              </a:r>
              <a:r>
                <a:rPr lang="en-US" sz="900" dirty="0" err="1" smtClean="0">
                  <a:solidFill>
                    <a:schemeClr val="tx1"/>
                  </a:solidFill>
                </a:rPr>
                <a:t>Gb</a:t>
              </a:r>
              <a:r>
                <a:rPr lang="en-US" sz="900" dirty="0" smtClean="0">
                  <a:solidFill>
                    <a:schemeClr val="tx1"/>
                  </a:solidFill>
                </a:rPr>
                <a:t>/s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9508" y="4287520"/>
              <a:ext cx="1554455" cy="42862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10 </a:t>
              </a:r>
              <a:r>
                <a:rPr lang="en-US" sz="900" dirty="0" err="1" smtClean="0">
                  <a:solidFill>
                    <a:schemeClr val="tx1"/>
                  </a:solidFill>
                </a:rPr>
                <a:t>Gb</a:t>
              </a:r>
              <a:r>
                <a:rPr lang="en-US" sz="900" dirty="0" smtClean="0">
                  <a:solidFill>
                    <a:schemeClr val="tx1"/>
                  </a:solidFill>
                </a:rPr>
                <a:t>/s (x2)</a:t>
              </a:r>
            </a:p>
          </p:txBody>
        </p:sp>
        <p:cxnSp>
          <p:nvCxnSpPr>
            <p:cNvPr id="34" name="Straight Connector 33"/>
            <p:cNvCxnSpPr>
              <a:endCxn id="12" idx="3"/>
            </p:cNvCxnSpPr>
            <p:nvPr/>
          </p:nvCxnSpPr>
          <p:spPr>
            <a:xfrm rot="10800000">
              <a:off x="7700982" y="4021886"/>
              <a:ext cx="266701" cy="17859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12" idx="3"/>
            </p:cNvCxnSpPr>
            <p:nvPr/>
          </p:nvCxnSpPr>
          <p:spPr>
            <a:xfrm rot="10800000" flipV="1">
              <a:off x="7700982" y="3914727"/>
              <a:ext cx="266701" cy="10715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11" idx="1"/>
            </p:cNvCxnSpPr>
            <p:nvPr/>
          </p:nvCxnSpPr>
          <p:spPr>
            <a:xfrm flipV="1">
              <a:off x="5467352" y="4021885"/>
              <a:ext cx="266701" cy="10715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1" idx="1"/>
            </p:cNvCxnSpPr>
            <p:nvPr/>
          </p:nvCxnSpPr>
          <p:spPr>
            <a:xfrm>
              <a:off x="5467352" y="3843290"/>
              <a:ext cx="266701" cy="17859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824542" y="4914860"/>
              <a:ext cx="1857388" cy="396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NORDUnet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 flipH="1" flipV="1">
              <a:off x="6868467" y="4441032"/>
              <a:ext cx="642942" cy="295278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50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2111676" y="1960181"/>
            <a:ext cx="5065799" cy="2627768"/>
            <a:chOff x="1142999" y="2659051"/>
            <a:chExt cx="7158347" cy="3769136"/>
          </a:xfrm>
        </p:grpSpPr>
        <p:cxnSp>
          <p:nvCxnSpPr>
            <p:cNvPr id="114" name="Straight Connector 113"/>
            <p:cNvCxnSpPr>
              <a:stCxn id="110" idx="3"/>
            </p:cNvCxnSpPr>
            <p:nvPr/>
          </p:nvCxnSpPr>
          <p:spPr bwMode="auto">
            <a:xfrm flipH="1">
              <a:off x="7314134" y="3051555"/>
              <a:ext cx="578668" cy="5223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2079506" y="5312756"/>
              <a:ext cx="203197" cy="8163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H="1" flipV="1">
              <a:off x="2386644" y="3650867"/>
              <a:ext cx="813756" cy="6417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Cloud 85"/>
            <p:cNvSpPr/>
            <p:nvPr/>
          </p:nvSpPr>
          <p:spPr bwMode="auto">
            <a:xfrm>
              <a:off x="1906359" y="2667001"/>
              <a:ext cx="5594757" cy="3287886"/>
            </a:xfrm>
            <a:prstGeom prst="cloud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 flipV="1">
              <a:off x="3301862" y="3324827"/>
              <a:ext cx="965338" cy="9677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 bwMode="auto">
            <a:xfrm>
              <a:off x="4313893" y="3324827"/>
              <a:ext cx="264063" cy="8270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4344326" y="3296171"/>
              <a:ext cx="1334818" cy="286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3301862" y="4359413"/>
              <a:ext cx="806859" cy="95334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4108721" y="4153182"/>
              <a:ext cx="469235" cy="11595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4599352" y="4153181"/>
              <a:ext cx="1676419" cy="6472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6275771" y="3918439"/>
              <a:ext cx="275057" cy="88194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>
              <a:off x="4110696" y="5312756"/>
              <a:ext cx="1175017" cy="1550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flipV="1">
              <a:off x="5285713" y="4818991"/>
              <a:ext cx="990058" cy="64877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4599352" y="3369478"/>
              <a:ext cx="1092752" cy="7607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>
              <a:off x="5692104" y="3353484"/>
              <a:ext cx="858724" cy="56495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6550828" y="3650866"/>
              <a:ext cx="747091" cy="26757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 flipH="1">
              <a:off x="4802548" y="5467764"/>
              <a:ext cx="434082" cy="4871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flipH="1">
              <a:off x="2281126" y="4310944"/>
              <a:ext cx="1020737" cy="10018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Picture 100" descr="Router copy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BFFFF"/>
                </a:clrFrom>
                <a:clrTo>
                  <a:srgbClr val="E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46910" y="4153181"/>
              <a:ext cx="406393" cy="301816"/>
            </a:xfrm>
            <a:prstGeom prst="rect">
              <a:avLst/>
            </a:prstGeom>
          </p:spPr>
        </p:pic>
        <p:pic>
          <p:nvPicPr>
            <p:cNvPr id="102" name="Picture 101" descr="Router copy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BFFFF"/>
                </a:clrFrom>
                <a:clrTo>
                  <a:srgbClr val="E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517" y="5312756"/>
              <a:ext cx="406393" cy="301816"/>
            </a:xfrm>
            <a:prstGeom prst="rect">
              <a:avLst/>
            </a:prstGeom>
          </p:spPr>
        </p:pic>
        <p:pic>
          <p:nvPicPr>
            <p:cNvPr id="103" name="Picture 102" descr="Router copy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BFFFF"/>
                </a:clrFrom>
                <a:clrTo>
                  <a:srgbClr val="E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7500" y="5161848"/>
              <a:ext cx="406393" cy="301816"/>
            </a:xfrm>
            <a:prstGeom prst="rect">
              <a:avLst/>
            </a:prstGeom>
          </p:spPr>
        </p:pic>
        <p:pic>
          <p:nvPicPr>
            <p:cNvPr id="104" name="Picture 103" descr="Router copy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BFFFF"/>
                </a:clrFrom>
                <a:clrTo>
                  <a:srgbClr val="E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2843" y="3145263"/>
              <a:ext cx="406393" cy="301816"/>
            </a:xfrm>
            <a:prstGeom prst="rect">
              <a:avLst/>
            </a:prstGeom>
          </p:spPr>
        </p:pic>
        <p:pic>
          <p:nvPicPr>
            <p:cNvPr id="105" name="Picture 104" descr="Router copy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BFFFF"/>
                </a:clrFrom>
                <a:clrTo>
                  <a:srgbClr val="E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72575" y="4649480"/>
              <a:ext cx="406393" cy="301816"/>
            </a:xfrm>
            <a:prstGeom prst="rect">
              <a:avLst/>
            </a:prstGeom>
          </p:spPr>
        </p:pic>
        <p:pic>
          <p:nvPicPr>
            <p:cNvPr id="106" name="Picture 105" descr="Router copy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BFFFF"/>
                </a:clrFrom>
                <a:clrTo>
                  <a:srgbClr val="E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74760" y="4000974"/>
              <a:ext cx="406393" cy="301816"/>
            </a:xfrm>
            <a:prstGeom prst="rect">
              <a:avLst/>
            </a:prstGeom>
          </p:spPr>
        </p:pic>
        <p:pic>
          <p:nvPicPr>
            <p:cNvPr id="107" name="Picture 106" descr="Router copy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BFFFF"/>
                </a:clrFrom>
                <a:clrTo>
                  <a:srgbClr val="E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75948" y="3202576"/>
              <a:ext cx="406393" cy="301816"/>
            </a:xfrm>
            <a:prstGeom prst="rect">
              <a:avLst/>
            </a:prstGeom>
          </p:spPr>
        </p:pic>
        <p:pic>
          <p:nvPicPr>
            <p:cNvPr id="108" name="Picture 107" descr="Router copy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BFFFF"/>
                </a:clrFrom>
                <a:clrTo>
                  <a:srgbClr val="EB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47632" y="3767530"/>
              <a:ext cx="406393" cy="301816"/>
            </a:xfrm>
            <a:prstGeom prst="rect">
              <a:avLst/>
            </a:prstGeom>
          </p:spPr>
        </p:pic>
        <p:sp>
          <p:nvSpPr>
            <p:cNvPr id="109" name="Oval 108"/>
            <p:cNvSpPr/>
            <p:nvPr/>
          </p:nvSpPr>
          <p:spPr bwMode="auto">
            <a:xfrm>
              <a:off x="1608747" y="2659051"/>
              <a:ext cx="301831" cy="28998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848600" y="2804041"/>
              <a:ext cx="301831" cy="289981"/>
            </a:xfrm>
            <a:prstGeom prst="ellipse">
              <a:avLst/>
            </a:prstGeom>
            <a:solidFill>
              <a:srgbClr val="FD2703"/>
            </a:soli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11" name="Straight Connector 110"/>
            <p:cNvCxnSpPr>
              <a:endCxn id="109" idx="5"/>
            </p:cNvCxnSpPr>
            <p:nvPr/>
          </p:nvCxnSpPr>
          <p:spPr bwMode="auto">
            <a:xfrm flipH="1" flipV="1">
              <a:off x="1866376" y="2906565"/>
              <a:ext cx="520268" cy="674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H="1" flipV="1">
              <a:off x="1293915" y="3505877"/>
              <a:ext cx="1092730" cy="1449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H="1">
              <a:off x="1293914" y="5312753"/>
              <a:ext cx="987213" cy="2535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7297920" y="3700659"/>
              <a:ext cx="852510" cy="2530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16" name="Picture 115" descr="Router copy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D4FFFF"/>
                </a:clrFrom>
                <a:clrTo>
                  <a:srgbClr val="D4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94723" y="3499957"/>
              <a:ext cx="406393" cy="301816"/>
            </a:xfrm>
            <a:prstGeom prst="rect">
              <a:avLst/>
            </a:prstGeom>
          </p:spPr>
        </p:pic>
        <p:cxnSp>
          <p:nvCxnSpPr>
            <p:cNvPr id="117" name="Straight Connector 116"/>
            <p:cNvCxnSpPr/>
            <p:nvPr/>
          </p:nvCxnSpPr>
          <p:spPr bwMode="auto">
            <a:xfrm flipH="1" flipV="1">
              <a:off x="4855884" y="5975016"/>
              <a:ext cx="875541" cy="3081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 bwMode="auto">
            <a:xfrm>
              <a:off x="1143000" y="3360886"/>
              <a:ext cx="301831" cy="28998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119" name="Picture 118" descr="Router copy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D4FFFF"/>
                </a:clrFrom>
                <a:clrTo>
                  <a:srgbClr val="D4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79506" y="5161845"/>
              <a:ext cx="406393" cy="301816"/>
            </a:xfrm>
            <a:prstGeom prst="rect">
              <a:avLst/>
            </a:prstGeom>
          </p:spPr>
        </p:pic>
        <p:pic>
          <p:nvPicPr>
            <p:cNvPr id="120" name="Picture 119" descr="Router copy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D4FFFF"/>
                </a:clrFrom>
                <a:clrTo>
                  <a:srgbClr val="D4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1126" y="3499957"/>
              <a:ext cx="406393" cy="301816"/>
            </a:xfrm>
            <a:prstGeom prst="rect">
              <a:avLst/>
            </a:prstGeom>
          </p:spPr>
        </p:pic>
        <p:pic>
          <p:nvPicPr>
            <p:cNvPr id="121" name="Picture 120" descr="Router copy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D4FFFF"/>
                </a:clrFrom>
                <a:clrTo>
                  <a:srgbClr val="D4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9352" y="5803977"/>
              <a:ext cx="406393" cy="301816"/>
            </a:xfrm>
            <a:prstGeom prst="rect">
              <a:avLst/>
            </a:prstGeom>
          </p:spPr>
        </p:pic>
        <p:sp>
          <p:nvSpPr>
            <p:cNvPr id="122" name="Oval 121"/>
            <p:cNvSpPr/>
            <p:nvPr/>
          </p:nvSpPr>
          <p:spPr bwMode="auto">
            <a:xfrm>
              <a:off x="1142999" y="5421343"/>
              <a:ext cx="301831" cy="28998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999515" y="3808725"/>
              <a:ext cx="301831" cy="28998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5580510" y="6138206"/>
              <a:ext cx="301831" cy="28998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1906359" y="5981400"/>
              <a:ext cx="301831" cy="28998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611172" y="1843230"/>
            <a:ext cx="345396" cy="186946"/>
            <a:chOff x="304799" y="2116403"/>
            <a:chExt cx="533401" cy="289983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304800" y="2116406"/>
              <a:ext cx="533400" cy="28998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6" name="Isosceles Triangle 135"/>
            <p:cNvSpPr/>
            <p:nvPr/>
          </p:nvSpPr>
          <p:spPr bwMode="auto">
            <a:xfrm>
              <a:off x="304799" y="2188899"/>
              <a:ext cx="533400" cy="217487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7" name="Isosceles Triangle 136"/>
            <p:cNvSpPr/>
            <p:nvPr/>
          </p:nvSpPr>
          <p:spPr bwMode="auto">
            <a:xfrm rot="10800000">
              <a:off x="304800" y="2116403"/>
              <a:ext cx="533400" cy="181238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611170" y="1830904"/>
            <a:ext cx="345396" cy="186946"/>
            <a:chOff x="304799" y="2116403"/>
            <a:chExt cx="533401" cy="289983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04800" y="2116406"/>
              <a:ext cx="533400" cy="28998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0" name="Isosceles Triangle 139"/>
            <p:cNvSpPr/>
            <p:nvPr/>
          </p:nvSpPr>
          <p:spPr bwMode="auto">
            <a:xfrm>
              <a:off x="304799" y="2188899"/>
              <a:ext cx="533400" cy="217487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1" name="Isosceles Triangle 140"/>
            <p:cNvSpPr/>
            <p:nvPr/>
          </p:nvSpPr>
          <p:spPr bwMode="auto">
            <a:xfrm rot="10800000">
              <a:off x="304800" y="2116403"/>
              <a:ext cx="533400" cy="181238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618481" y="1830904"/>
            <a:ext cx="345396" cy="186946"/>
            <a:chOff x="304799" y="2116403"/>
            <a:chExt cx="533401" cy="289983"/>
          </a:xfrm>
        </p:grpSpPr>
        <p:sp>
          <p:nvSpPr>
            <p:cNvPr id="143" name="Rectangle 142"/>
            <p:cNvSpPr/>
            <p:nvPr/>
          </p:nvSpPr>
          <p:spPr bwMode="auto">
            <a:xfrm>
              <a:off x="304800" y="2116406"/>
              <a:ext cx="533400" cy="28998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4" name="Isosceles Triangle 143"/>
            <p:cNvSpPr/>
            <p:nvPr/>
          </p:nvSpPr>
          <p:spPr bwMode="auto">
            <a:xfrm>
              <a:off x="304799" y="2188899"/>
              <a:ext cx="533400" cy="217487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5" name="Isosceles Triangle 144"/>
            <p:cNvSpPr/>
            <p:nvPr/>
          </p:nvSpPr>
          <p:spPr bwMode="auto">
            <a:xfrm rot="10800000">
              <a:off x="304800" y="2116403"/>
              <a:ext cx="533400" cy="181238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611171" y="1828802"/>
            <a:ext cx="345396" cy="186946"/>
            <a:chOff x="304799" y="2116403"/>
            <a:chExt cx="533401" cy="289983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04800" y="2116406"/>
              <a:ext cx="533400" cy="28998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8" name="Isosceles Triangle 127"/>
            <p:cNvSpPr/>
            <p:nvPr/>
          </p:nvSpPr>
          <p:spPr bwMode="auto">
            <a:xfrm>
              <a:off x="304799" y="2188899"/>
              <a:ext cx="533400" cy="217487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9" name="Isosceles Triangle 128"/>
            <p:cNvSpPr/>
            <p:nvPr/>
          </p:nvSpPr>
          <p:spPr bwMode="auto">
            <a:xfrm rot="10800000">
              <a:off x="304800" y="2116403"/>
              <a:ext cx="533400" cy="181238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618482" y="1828800"/>
            <a:ext cx="345396" cy="186946"/>
            <a:chOff x="304799" y="2116403"/>
            <a:chExt cx="533401" cy="289983"/>
          </a:xfrm>
        </p:grpSpPr>
        <p:sp>
          <p:nvSpPr>
            <p:cNvPr id="131" name="Rectangle 130"/>
            <p:cNvSpPr/>
            <p:nvPr/>
          </p:nvSpPr>
          <p:spPr bwMode="auto">
            <a:xfrm>
              <a:off x="304800" y="2116406"/>
              <a:ext cx="533400" cy="28998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2" name="Isosceles Triangle 131"/>
            <p:cNvSpPr/>
            <p:nvPr/>
          </p:nvSpPr>
          <p:spPr bwMode="auto">
            <a:xfrm>
              <a:off x="304799" y="2188899"/>
              <a:ext cx="533400" cy="217487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3" name="Isosceles Triangle 132"/>
            <p:cNvSpPr/>
            <p:nvPr/>
          </p:nvSpPr>
          <p:spPr bwMode="auto">
            <a:xfrm rot="10800000">
              <a:off x="304800" y="2116403"/>
              <a:ext cx="533400" cy="181238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Unsolicited Email Traffic</a:t>
            </a:r>
            <a:endParaRPr lang="en-US" dirty="0"/>
          </a:p>
        </p:txBody>
      </p:sp>
      <p:sp>
        <p:nvSpPr>
          <p:cNvPr id="146" name="Content Placeholder 1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2800" dirty="0" smtClean="0"/>
              <a:t>Consumes network and mail server resources</a:t>
            </a:r>
            <a:endParaRPr lang="sv-SE" sz="2800" dirty="0"/>
          </a:p>
          <a:p>
            <a:pPr marL="0" indent="0" algn="ctr">
              <a:buNone/>
            </a:pPr>
            <a:r>
              <a:rPr lang="sv-SE" sz="2800" dirty="0" smtClean="0">
                <a:solidFill>
                  <a:srgbClr val="FF0000"/>
                </a:solidFill>
              </a:rPr>
              <a:t>Goal:</a:t>
            </a:r>
            <a:r>
              <a:rPr lang="sv-SE" sz="2800" dirty="0" smtClean="0"/>
              <a:t> stop spam as close to its source as possible</a:t>
            </a:r>
            <a:endParaRPr lang="en-US" sz="2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495800" y="312420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Core </a:t>
            </a:r>
          </a:p>
          <a:p>
            <a:r>
              <a:rPr lang="sv-SE" sz="1200" dirty="0"/>
              <a:t>R</a:t>
            </a:r>
            <a:r>
              <a:rPr lang="sv-SE" sz="1200" dirty="0" smtClean="0"/>
              <a:t>outers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438400" y="293122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Access</a:t>
            </a:r>
          </a:p>
          <a:p>
            <a:r>
              <a:rPr lang="sv-SE" sz="1200" dirty="0"/>
              <a:t>R</a:t>
            </a:r>
            <a:r>
              <a:rPr lang="sv-SE" sz="1200" dirty="0" smtClean="0"/>
              <a:t>outers</a:t>
            </a:r>
            <a:endParaRPr lang="en-US" sz="1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2020424" y="4201627"/>
            <a:ext cx="573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MTAs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39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74283E-6 C -0.00087 0.01873 0.00052 0.03052 -0.0066 0.04509 C -0.00903 0.0555 -0.00573 0.04532 -0.01181 0.05365 C -0.0165 0.06012 -0.01216 0.06267 -0.01945 0.06567 C -0.02327 0.07076 -0.02483 0.07539 -0.02986 0.07793 C -0.03351 0.08487 -0.03525 0.08788 -0.04167 0.08996 C -0.04914 0.09505 -0.05677 0.09828 -0.06493 0.10036 C -0.06667 0.10152 -0.06841 0.10291 -0.07014 0.10383 C -0.07275 0.10522 -0.07796 0.1073 -0.07796 0.1073 C -0.08282 0.1117 -0.08976 0.11632 -0.09358 0.1228 C -0.09549 0.12604 -0.09705 0.12974 -0.09879 0.1332 C -0.09966 0.13506 -0.10139 0.13852 -0.10139 0.13852 C -0.104 0.14916 -0.10816 0.15841 -0.11042 0.16951 C -0.11268 0.18061 -0.11355 0.19102 -0.11823 0.20073 C -0.12118 0.21276 -0.12552 0.22247 -0.13507 0.22664 C -0.14792 0.23774 -0.13108 0.22363 -0.14289 0.23196 C -0.1474 0.23519 -0.14948 0.24005 -0.15452 0.24213 C -0.15834 0.25254 -0.15955 0.24861 -0.16632 0.25439 C -0.17188 0.26526 -0.17535 0.26618 -0.18438 0.26988 C -0.18837 0.27335 -0.19219 0.27682 -0.19618 0.28029 C -0.1974 0.28145 -0.2 0.28376 -0.2 0.28376 C -0.20365 0.29694 -0.20851 0.30827 -0.21424 0.32007 C -0.21615 0.324 -0.21893 0.32678 -0.22084 0.33048 C -0.21615 0.3536 -0.19341 0.3506 -0.17917 0.35638 C -0.17796 0.35753 -0.17674 0.35892 -0.17535 0.35985 C -0.17414 0.36077 -0.17275 0.36077 -0.17153 0.3617 C -0.16146 0.36933 -0.16719 0.36864 -0.16111 0.36864 " pathEditMode="relative" ptsTypes="ffffffffffffffffffffffffffA">
                                      <p:cBhvr>
                                        <p:cTn id="6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2858E-6 C -0.00122 0.00693 -0.00226 0.01133 -0.00521 0.01734 C -0.00764 0.02729 -0.00851 0.03723 -0.01424 0.04486 C -0.0158 0.05203 -0.01893 0.05943 -0.02205 0.06568 C -0.02309 0.06961 -0.02431 0.0777 -0.02726 0.08117 C -0.02969 0.08395 -0.03247 0.0858 -0.03507 0.08811 C -0.03629 0.08927 -0.03889 0.09158 -0.03889 0.09158 C -0.0474 0.10892 -0.06042 0.11355 -0.07535 0.11586 C -0.0842 0.11864 -0.08594 0.12002 -0.09861 0.11586 C -0.10295 0.11447 -0.10608 0.10915 -0.11042 0.1073 C -0.11615 0.09921 -0.12396 0.09736 -0.13108 0.09158 C -0.14202 0.08279 -0.13507 0.08626 -0.14288 0.08302 C -0.14913 0.07724 -0.15625 0.07562 -0.16354 0.07261 C -0.18247 0.05619 -0.22222 0.06429 -0.23507 0.06383 C -0.25278 0.06521 -0.2566 0.06521 -0.27014 0.06914 C -0.27865 0.08048 -0.26893 0.06914 -0.27917 0.07608 C -0.28195 0.07793 -0.28698 0.08302 -0.28698 0.08302 C -0.28872 0.08996 -0.2915 0.09273 -0.29601 0.0969 C -0.30278 0.11031 -0.29393 0.09412 -0.30261 0.10545 C -0.31042 0.11563 -0.29913 0.10545 -0.30903 0.11586 C -0.31337 0.12049 -0.32066 0.12442 -0.32466 0.12974 C -0.32952 0.13621 -0.32691 0.13344 -0.33247 0.13829 C -0.33681 0.14708 -0.34358 0.14731 -0.35052 0.15055 C -0.35486 0.14986 -0.35938 0.15009 -0.36354 0.1487 C -0.36771 0.14731 -0.37049 0.13991 -0.37396 0.13668 C -0.38056 0.12326 -0.39063 0.1191 -0.39861 0.10892 C -0.40434 0.10175 -0.41146 0.09412 -0.41806 0.08811 C -0.42535 0.07377 -0.41545 0.09181 -0.42466 0.07955 C -0.42813 0.07493 -0.43091 0.06984 -0.43507 0.06568 C -0.4375 0.06313 -0.44028 0.06105 -0.44288 0.05874 C -0.4441 0.05758 -0.4467 0.05527 -0.4467 0.05527 C -0.44948 0.0444 -0.45295 0.03816 -0.45834 0.02937 C -0.45938 0.02775 -0.4599 0.02567 -0.46094 0.02405 C -0.46216 0.0222 -0.46493 0.01896 -0.46493 0.01896 " pathEditMode="relative" ptsTypes="fffffffffffffffffffffffffffffffffA">
                                      <p:cBhvr>
                                        <p:cTn id="8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73265E-6 C -0.00087 0.01619 0.00017 0.03146 -0.0066 0.0451 C -0.0099 0.05921 -0.01684 0.07262 -0.02466 0.08303 C -0.02674 0.09089 -0.03195 0.09506 -0.03646 0.10038 C -0.04705 0.11286 -0.04636 0.1168 -0.05973 0.12281 C -0.06355 0.12443 -0.06754 0.12397 -0.07153 0.12466 C -0.08316 0.12397 -0.09497 0.12397 -0.1066 0.12281 C -0.11546 0.12212 -0.12587 0.10546 -0.13646 0.10223 C -0.14393 0.09552 -0.15122 0.08858 -0.15973 0.08488 C -0.16841 0.08534 -0.17709 0.08511 -0.18577 0.0865 C -0.18924 0.08719 -0.19202 0.09043 -0.1948 0.09344 C -0.19775 0.09644 -0.20261 0.10384 -0.20261 0.10384 C -0.204 0.1094 -0.20921 0.11934 -0.20921 0.11934 C -0.21181 0.1309 -0.22118 0.14062 -0.22865 0.14709 C -0.23403 0.15819 -0.22796 0.14732 -0.23507 0.15565 C -0.23785 0.15889 -0.24289 0.16606 -0.24289 0.16606 C -0.24723 0.1834 -0.25105 0.20861 -0.25851 0.22318 C -0.26077 0.23289 -0.2658 0.24076 -0.27014 0.24908 C -0.27171 0.25232 -0.27257 0.25625 -0.27414 0.25949 C -0.27622 0.26874 -0.27743 0.27175 -0.28438 0.27521 C -0.28785 0.27429 -0.29202 0.27475 -0.2948 0.27175 C -0.29601 0.27036 -0.29636 0.26781 -0.2974 0.26643 C -0.29844 0.26504 -0.3 0.26411 -0.30139 0.26296 C -0.30452 0.25671 -0.30434 0.25324 -0.30921 0.24908 C -0.31493 0.2248 -0.33073 0.1945 -0.34671 0.17993 C -0.3533 0.18063 -0.36007 0.17901 -0.36632 0.18178 C -0.37118 0.18409 -0.37361 0.19173 -0.37796 0.19566 C -0.37952 0.1989 -0.38004 0.20283 -0.38177 0.20583 C -0.38455 0.21069 -0.39202 0.22133 -0.39618 0.22503 C -0.39792 0.23197 -0.4 0.23544 -0.404 0.24052 C -0.40608 0.24885 -0.40886 0.25463 -0.41424 0.25949 C -0.41684 0.26966 -0.42205 0.27845 -0.42986 0.28215 C -0.43282 0.28793 -0.43403 0.29256 -0.43768 0.29765 C -0.44011 0.30667 -0.44236 0.31592 -0.44427 0.3254 C -0.44462 0.33049 -0.44549 0.33581 -0.44549 0.34089 C -0.44549 0.34829 -0.44289 0.35338 -0.44289 0.35986 " pathEditMode="relative" ptsTypes="fffffffffffffffffffffffffffffffffffA">
                                      <p:cBhvr>
                                        <p:cTn id="10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9593E-6 C -0.00347 0.02428 -0.01077 0.04972 -0.02466 0.06729 C -0.02657 0.07608 -0.02952 0.08163 -0.03507 0.08649 C -0.04323 0.10245 -0.07153 0.10915 -0.08559 0.11586 C -0.09132 0.11517 -0.09705 0.1154 -0.10261 0.11401 C -0.10504 0.11332 -0.10868 0.10684 -0.11042 0.10545 C -0.11111 0.10476 -0.11945 0.10198 -0.11945 0.10198 C -0.13403 0.0888 -0.14722 0.08533 -0.16493 0.08302 C -0.17153 0.07978 -0.17743 0.07747 -0.18438 0.07608 C -0.1941 0.07146 -0.204 0.06961 -0.21424 0.06729 C -0.23629 0.06845 -0.25504 0.07123 -0.27657 0.07423 C -0.28038 0.0777 -0.28438 0.08117 -0.2882 0.08464 C -0.28959 0.0858 -0.29219 0.08811 -0.29219 0.08811 C -0.29879 0.10152 -0.29045 0.08603 -0.29861 0.0969 C -0.29966 0.09828 -0.3 0.1006 -0.30122 0.10198 C -0.30365 0.10476 -0.30903 0.10892 -0.30903 0.10892 C -0.31337 0.11725 -0.32084 0.12072 -0.32726 0.12627 C -0.33038 0.13922 -0.3257 0.12326 -0.33247 0.13482 C -0.33472 0.13876 -0.3342 0.14639 -0.33629 0.15055 C -0.33733 0.15263 -0.33889 0.15402 -0.34028 0.15564 C -0.34462 0.17368 -0.33733 0.14708 -0.34532 0.1642 C -0.3467 0.1672 -0.34705 0.17113 -0.34792 0.1746 C -0.34896 0.17853 -0.35313 0.17923 -0.35573 0.18154 C -0.35729 0.18293 -0.35816 0.18524 -0.35972 0.18686 C -0.36198 0.18917 -0.36823 0.19426 -0.37136 0.19704 C -0.37535 0.2005 -0.37917 0.20397 -0.38299 0.20744 C -0.38438 0.2086 -0.38698 0.21091 -0.38698 0.21091 C -0.39306 0.22317 -0.39045 0.21785 -0.39479 0.22664 C -0.39532 0.22756 -0.40608 0.23103 -0.40782 0.23173 C -0.40903 0.23288 -0.41059 0.23381 -0.41163 0.23519 C -0.41268 0.23681 -0.41302 0.23913 -0.41424 0.24051 C -0.41927 0.2463 -0.42084 0.24676 -0.42587 0.24907 C -0.43299 0.26295 -0.44184 0.26526 -0.45313 0.26803 C -0.45955 0.26965 -0.46441 0.27312 -0.47014 0.27682 C -0.47483 0.27983 -0.48056 0.28168 -0.48559 0.28376 C -0.4882 0.28492 -0.49341 0.287 -0.49341 0.287 C -0.49827 0.29116 -0.49601 0.28954 -0.5 0.29232 " pathEditMode="relative" ptsTypes="ffffffffffffffffffffffffffffffffffffA">
                                      <p:cBhvr>
                                        <p:cTn id="12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73543E-7 C -0.0026 0.00232 -0.00521 0.00463 -0.00781 0.00694 C -0.01198 0.01064 -0.01285 0.02221 -0.01562 0.02752 C -0.01788 0.03724 -0.0191 0.04672 -0.02344 0.05528 C -0.02517 0.06245 -0.02812 0.06985 -0.03125 0.07609 C -0.03715 0.10061 -0.05712 0.10916 -0.07274 0.11934 C -0.07691 0.12188 -0.07656 0.1198 -0.08056 0.12281 C -0.09306 0.13229 -0.08403 0.12789 -0.09219 0.13136 C -0.09375 0.13252 -0.09514 0.13321 -0.09618 0.13483 C -0.09844 0.13807 -0.10139 0.14524 -0.10139 0.14524 C -0.1033 0.15287 -0.10451 0.1575 -0.10781 0.1642 C -0.10955 0.16767 -0.11302 0.17461 -0.11302 0.17461 C -0.11441 0.1871 -0.11788 0.21046 -0.12344 0.22133 C -0.12639 0.23428 -0.12205 0.21925 -0.12865 0.23012 C -0.13368 0.23844 -0.125 0.23335 -0.13385 0.23682 C -0.1408 0.25093 -0.15208 0.25787 -0.16371 0.26296 C -0.16753 0.26457 -0.17153 0.26642 -0.17535 0.26804 C -0.17674 0.26874 -0.17934 0.26989 -0.17934 0.26989 C -0.21094 0.2692 -0.2467 0.28539 -0.27413 0.26457 C -0.28681 0.25509 -0.27708 0.25949 -0.28576 0.25602 C -0.29149 0.25024 -0.29757 0.24538 -0.3026 0.23867 C -0.30712 0.22248 -0.3 0.24515 -0.30781 0.23012 C -0.31181 0.22248 -0.31302 0.21161 -0.31684 0.20398 C -0.31892 0.19982 -0.3283 0.18664 -0.33125 0.1834 C -0.33229 0.18224 -0.33385 0.18247 -0.33507 0.18155 C -0.33785 0.17947 -0.34028 0.17692 -0.34288 0.17461 C -0.34705 0.17091 -0.35052 0.16629 -0.35451 0.16259 C -0.36163 0.15634 -0.36701 0.14709 -0.37535 0.14362 C -0.38455 0.13136 -0.39444 0.12211 -0.40521 0.1124 C -0.40799 0.10986 -0.41007 0.10569 -0.41302 0.10361 C -0.42517 0.09459 -0.44496 0.09598 -0.45712 0.09505 C -0.47361 0.08997 -0.48351 0.08997 -0.5026 0.08997 " pathEditMode="relative" ptsTypes="fffffffffffffffffffffffffffffffA">
                                      <p:cBhvr>
                                        <p:cTn id="14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Legitimate and Unsolicited </a:t>
            </a:r>
            <a:br>
              <a:rPr lang="en-US" dirty="0" smtClean="0"/>
            </a:br>
            <a:r>
              <a:rPr lang="en-US" dirty="0" smtClean="0"/>
              <a:t>Email </a:t>
            </a:r>
            <a:r>
              <a:rPr lang="en-US" dirty="0"/>
              <a:t>Traffic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The </a:t>
            </a:r>
            <a:r>
              <a:rPr lang="en-US" sz="2800" dirty="0"/>
              <a:t>battle between spammers and anti-spam strategies is not </a:t>
            </a:r>
            <a:r>
              <a:rPr lang="en-US" sz="2800" dirty="0" smtClean="0"/>
              <a:t>over yet.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63526"/>
            <a:ext cx="5892421" cy="318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\Pictures\social-n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52" y="1537088"/>
            <a:ext cx="3124200" cy="20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sv-SE" sz="2800" dirty="0" smtClean="0"/>
              <a:t>Human-generated communications </a:t>
            </a:r>
            <a:r>
              <a:rPr lang="sv-SE" sz="2800" dirty="0"/>
              <a:t> </a:t>
            </a:r>
            <a:r>
              <a:rPr lang="sv-SE" sz="2800" dirty="0" smtClean="0"/>
              <a:t>               create implicit social networks</a:t>
            </a:r>
            <a:endParaRPr lang="en-US" sz="2800" dirty="0" smtClean="0"/>
          </a:p>
          <a:p>
            <a:r>
              <a:rPr lang="en-US" sz="2800" dirty="0" smtClean="0"/>
              <a:t>Spam </a:t>
            </a:r>
            <a:r>
              <a:rPr lang="en-US" sz="2800" dirty="0"/>
              <a:t>is sent </a:t>
            </a:r>
            <a:r>
              <a:rPr lang="en-US" sz="2800" dirty="0" smtClean="0"/>
              <a:t>automatically</a:t>
            </a:r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is expected that it does not </a:t>
            </a:r>
            <a:r>
              <a:rPr lang="en-US" sz="2400" dirty="0" smtClean="0"/>
              <a:t>exhibit the </a:t>
            </a:r>
            <a:r>
              <a:rPr lang="en-US" sz="2400" dirty="0"/>
              <a:t>social network </a:t>
            </a:r>
            <a:r>
              <a:rPr lang="en-US" sz="2400" dirty="0" smtClean="0"/>
              <a:t>properties </a:t>
            </a:r>
            <a:r>
              <a:rPr lang="en-US" sz="2400" dirty="0"/>
              <a:t>of human-generated </a:t>
            </a:r>
            <a:r>
              <a:rPr lang="en-US" sz="2400" dirty="0" smtClean="0"/>
              <a:t>communications</a:t>
            </a:r>
          </a:p>
          <a:p>
            <a:r>
              <a:rPr lang="en-US" sz="2800" dirty="0" smtClean="0"/>
              <a:t>Spam can be identified based </a:t>
            </a:r>
            <a:r>
              <a:rPr lang="en-US" sz="2800" dirty="0"/>
              <a:t>on how it is sent </a:t>
            </a:r>
          </a:p>
          <a:p>
            <a:pPr lvl="1"/>
            <a:r>
              <a:rPr lang="en-US" sz="2400" dirty="0"/>
              <a:t>It is expected that </a:t>
            </a:r>
            <a:r>
              <a:rPr lang="en-US" sz="2400" dirty="0" smtClean="0"/>
              <a:t>this behavior is </a:t>
            </a:r>
            <a:r>
              <a:rPr lang="en-US" sz="2400" dirty="0"/>
              <a:t>more difficult for the spammers to change than the content of </a:t>
            </a:r>
            <a:r>
              <a:rPr lang="en-US" sz="2400" dirty="0" smtClean="0"/>
              <a:t>the email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Legitimate and Unsolicited </a:t>
            </a:r>
            <a:br>
              <a:rPr lang="en-US" dirty="0"/>
            </a:br>
            <a:r>
              <a:rPr lang="en-US" dirty="0" smtClean="0"/>
              <a:t>Email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343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457200" y="2133600"/>
            <a:ext cx="8229600" cy="3200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37096"/>
            <a:ext cx="7772400" cy="4114800"/>
          </a:xfrm>
        </p:spPr>
        <p:txBody>
          <a:bodyPr/>
          <a:lstStyle/>
          <a:p>
            <a:r>
              <a:rPr lang="sv-SE" dirty="0" smtClean="0"/>
              <a:t>Email Dataset</a:t>
            </a:r>
          </a:p>
          <a:p>
            <a:r>
              <a:rPr lang="sv-SE" dirty="0" smtClean="0"/>
              <a:t>Email Networks</a:t>
            </a:r>
          </a:p>
          <a:p>
            <a:r>
              <a:rPr lang="sv-SE" dirty="0" smtClean="0"/>
              <a:t>Social Network Properties</a:t>
            </a:r>
          </a:p>
          <a:p>
            <a:r>
              <a:rPr lang="sv-SE" dirty="0" smtClean="0"/>
              <a:t>Implication</a:t>
            </a:r>
          </a:p>
          <a:p>
            <a:r>
              <a:rPr lang="sv-SE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Email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416" y="1828800"/>
            <a:ext cx="4971475" cy="4114800"/>
          </a:xfrm>
        </p:spPr>
        <p:txBody>
          <a:bodyPr/>
          <a:lstStyle/>
          <a:p>
            <a:pPr lvl="0">
              <a:defRPr/>
            </a:pPr>
            <a:r>
              <a:rPr lang="en-US" sz="2000" dirty="0"/>
              <a:t>SMTP packets </a:t>
            </a:r>
            <a:r>
              <a:rPr lang="en-US" sz="2000" dirty="0" smtClean="0"/>
              <a:t>were collected (port 25)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defRPr/>
            </a:pPr>
            <a:r>
              <a:rPr lang="en-US" sz="2000" dirty="0" smtClean="0"/>
              <a:t>Packets </a:t>
            </a:r>
            <a:r>
              <a:rPr lang="en-US" sz="2000" dirty="0"/>
              <a:t>were aggregated into </a:t>
            </a:r>
            <a:r>
              <a:rPr lang="en-US" sz="2000" dirty="0" smtClean="0"/>
              <a:t>TCP flows </a:t>
            </a:r>
          </a:p>
          <a:p>
            <a:pPr lvl="0">
              <a:defRPr/>
            </a:pPr>
            <a:r>
              <a:rPr lang="en-US" sz="2000" dirty="0" smtClean="0"/>
              <a:t>Emails were re-constructed from flows</a:t>
            </a:r>
            <a:endParaRPr lang="en-US" sz="2000" dirty="0"/>
          </a:p>
          <a:p>
            <a:pPr marL="400050"/>
            <a:r>
              <a:rPr lang="en-US" sz="2000" dirty="0"/>
              <a:t>Emails were classified </a:t>
            </a:r>
            <a:r>
              <a:rPr lang="en-US" sz="2000" dirty="0" smtClean="0"/>
              <a:t>into Accepted and Rejected by receiving mail servers </a:t>
            </a:r>
          </a:p>
          <a:p>
            <a:pPr marL="400050"/>
            <a:r>
              <a:rPr lang="en-US" sz="2000" dirty="0" smtClean="0"/>
              <a:t>Accepted emails classified into            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Ham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Spam</a:t>
            </a:r>
            <a:r>
              <a:rPr lang="en-US" sz="2000" dirty="0" smtClean="0"/>
              <a:t> using a                                well-trained </a:t>
            </a:r>
            <a:r>
              <a:rPr lang="en-US" sz="2000" dirty="0" err="1" smtClean="0"/>
              <a:t>SpamAssassin</a:t>
            </a:r>
            <a:r>
              <a:rPr lang="en-US" sz="2000" dirty="0" smtClean="0"/>
              <a:t> </a:t>
            </a:r>
            <a:endParaRPr lang="en-US" sz="2000" dirty="0"/>
          </a:p>
          <a:p>
            <a:pPr lvl="0">
              <a:defRPr/>
            </a:pPr>
            <a:r>
              <a:rPr lang="en-US" sz="2000" dirty="0" smtClean="0"/>
              <a:t>Automatic </a:t>
            </a:r>
            <a:r>
              <a:rPr lang="en-US" sz="2000" dirty="0" err="1" smtClean="0"/>
              <a:t>anonymization</a:t>
            </a:r>
            <a:r>
              <a:rPr lang="en-US" sz="2000" dirty="0" smtClean="0"/>
              <a:t> of		          email addresses extracted                       from SMTP headers and                   removal of packet content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77242" y="1988849"/>
            <a:ext cx="2785168" cy="3264339"/>
            <a:chOff x="5181600" y="1700150"/>
            <a:chExt cx="3945046" cy="4780587"/>
          </a:xfrm>
        </p:grpSpPr>
        <p:sp>
          <p:nvSpPr>
            <p:cNvPr id="5" name="Cloud 4"/>
            <p:cNvSpPr/>
            <p:nvPr/>
          </p:nvSpPr>
          <p:spPr bwMode="auto">
            <a:xfrm>
              <a:off x="5448328" y="5562598"/>
              <a:ext cx="2769386" cy="918139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0" y="1700150"/>
              <a:ext cx="3657600" cy="30003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                                   </a:t>
              </a:r>
              <a:br>
                <a:rPr lang="en-US" sz="1400" dirty="0" smtClean="0">
                  <a:solidFill>
                    <a:schemeClr val="tx1"/>
                  </a:solidFill>
                </a:rPr>
              </a:br>
              <a:r>
                <a:rPr lang="en-US" sz="1400" dirty="0" smtClean="0">
                  <a:solidFill>
                    <a:schemeClr val="tx1"/>
                  </a:solidFill>
                </a:rPr>
                <a:t>                                          </a:t>
              </a: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                                          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4977" y="2986034"/>
              <a:ext cx="523879" cy="357190"/>
            </a:xfrm>
            <a:prstGeom prst="rect">
              <a:avLst/>
            </a:prstGeom>
          </p:spPr>
        </p:pic>
        <p:pic>
          <p:nvPicPr>
            <p:cNvPr id="8" name="Picture 7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7484" y="2986034"/>
              <a:ext cx="523879" cy="357190"/>
            </a:xfrm>
            <a:prstGeom prst="rect">
              <a:avLst/>
            </a:prstGeom>
          </p:spPr>
        </p:pic>
        <p:pic>
          <p:nvPicPr>
            <p:cNvPr id="9" name="Picture 8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16" y="2986034"/>
              <a:ext cx="523879" cy="357190"/>
            </a:xfrm>
            <a:prstGeom prst="rect">
              <a:avLst/>
            </a:prstGeom>
          </p:spPr>
        </p:pic>
        <p:pic>
          <p:nvPicPr>
            <p:cNvPr id="10" name="Picture 9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053" y="3771852"/>
              <a:ext cx="733431" cy="500066"/>
            </a:xfrm>
            <a:prstGeom prst="rect">
              <a:avLst/>
            </a:prstGeom>
          </p:spPr>
        </p:pic>
        <p:pic>
          <p:nvPicPr>
            <p:cNvPr id="11" name="Picture 10" descr="Router copy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7550" y="3771852"/>
              <a:ext cx="733431" cy="50006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46492" y="2232845"/>
              <a:ext cx="1883064" cy="3959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SUNET </a:t>
              </a:r>
              <a:r>
                <a:rPr lang="en-US" sz="1100" dirty="0" smtClean="0">
                  <a:solidFill>
                    <a:schemeClr val="tx1"/>
                  </a:solidFill>
                </a:rPr>
                <a:t>Customers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43373" y="5813039"/>
              <a:ext cx="1857388" cy="4286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Main Internet</a:t>
              </a:r>
            </a:p>
          </p:txBody>
        </p:sp>
        <p:cxnSp>
          <p:nvCxnSpPr>
            <p:cNvPr id="14" name="Straight Connector 13"/>
            <p:cNvCxnSpPr>
              <a:stCxn id="7" idx="0"/>
            </p:cNvCxnSpPr>
            <p:nvPr/>
          </p:nvCxnSpPr>
          <p:spPr>
            <a:xfrm rot="5400000" flipH="1" flipV="1">
              <a:off x="5765011" y="2640750"/>
              <a:ext cx="357190" cy="33337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0"/>
              <a:endCxn id="12" idx="2"/>
            </p:cNvCxnSpPr>
            <p:nvPr/>
          </p:nvCxnSpPr>
          <p:spPr>
            <a:xfrm flipV="1">
              <a:off x="6729423" y="2628844"/>
              <a:ext cx="58602" cy="35719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0"/>
            </p:cNvCxnSpPr>
            <p:nvPr/>
          </p:nvCxnSpPr>
          <p:spPr>
            <a:xfrm rot="16200000" flipV="1">
              <a:off x="7384272" y="2640750"/>
              <a:ext cx="357190" cy="33337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0"/>
              <a:endCxn id="7" idx="2"/>
            </p:cNvCxnSpPr>
            <p:nvPr/>
          </p:nvCxnSpPr>
          <p:spPr>
            <a:xfrm rot="16200000" flipV="1">
              <a:off x="5724529" y="3395612"/>
              <a:ext cx="428628" cy="32385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0"/>
              <a:endCxn id="7" idx="2"/>
            </p:cNvCxnSpPr>
            <p:nvPr/>
          </p:nvCxnSpPr>
          <p:spPr>
            <a:xfrm rot="16200000" flipV="1">
              <a:off x="6341278" y="2778863"/>
              <a:ext cx="428628" cy="155734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0"/>
              <a:endCxn id="8" idx="2"/>
            </p:cNvCxnSpPr>
            <p:nvPr/>
          </p:nvCxnSpPr>
          <p:spPr>
            <a:xfrm rot="5400000" flipH="1" flipV="1">
              <a:off x="6200782" y="3243211"/>
              <a:ext cx="428628" cy="62865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0"/>
              <a:endCxn id="8" idx="2"/>
            </p:cNvCxnSpPr>
            <p:nvPr/>
          </p:nvCxnSpPr>
          <p:spPr>
            <a:xfrm rot="16200000" flipV="1">
              <a:off x="6817531" y="3255117"/>
              <a:ext cx="428628" cy="60484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0"/>
              <a:endCxn id="9" idx="2"/>
            </p:cNvCxnSpPr>
            <p:nvPr/>
          </p:nvCxnSpPr>
          <p:spPr>
            <a:xfrm rot="5400000" flipH="1" flipV="1">
              <a:off x="7317597" y="3359893"/>
              <a:ext cx="428628" cy="39529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0"/>
              <a:endCxn id="9" idx="2"/>
            </p:cNvCxnSpPr>
            <p:nvPr/>
          </p:nvCxnSpPr>
          <p:spPr>
            <a:xfrm rot="5400000" flipH="1" flipV="1">
              <a:off x="6700848" y="2743145"/>
              <a:ext cx="428628" cy="1628787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1"/>
              <a:endCxn id="10" idx="3"/>
            </p:cNvCxnSpPr>
            <p:nvPr/>
          </p:nvCxnSpPr>
          <p:spPr>
            <a:xfrm rot="10800000">
              <a:off x="6467484" y="4021885"/>
              <a:ext cx="500066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0" idx="2"/>
            </p:cNvCxnSpPr>
            <p:nvPr/>
          </p:nvCxnSpPr>
          <p:spPr>
            <a:xfrm rot="16200000" flipV="1">
              <a:off x="5926937" y="4445750"/>
              <a:ext cx="642942" cy="295277"/>
            </a:xfrm>
            <a:prstGeom prst="line">
              <a:avLst/>
            </a:prstGeom>
            <a:ln w="762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1" idx="2"/>
            </p:cNvCxnSpPr>
            <p:nvPr/>
          </p:nvCxnSpPr>
          <p:spPr>
            <a:xfrm rot="5400000" flipH="1" flipV="1">
              <a:off x="6865156" y="4445750"/>
              <a:ext cx="642942" cy="295278"/>
            </a:xfrm>
            <a:prstGeom prst="line">
              <a:avLst/>
            </a:prstGeom>
            <a:ln w="381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37" idx="2"/>
            </p:cNvCxnSpPr>
            <p:nvPr/>
          </p:nvCxnSpPr>
          <p:spPr>
            <a:xfrm rot="5400000" flipH="1" flipV="1">
              <a:off x="6594046" y="5470050"/>
              <a:ext cx="31838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6784192" y="4445750"/>
              <a:ext cx="642942" cy="295278"/>
            </a:xfrm>
            <a:prstGeom prst="line">
              <a:avLst/>
            </a:prstGeom>
            <a:ln w="38100" cap="rnd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181600" y="1700150"/>
              <a:ext cx="3929090" cy="396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OptoSUNET</a:t>
              </a:r>
              <a:r>
                <a:rPr lang="en-US" sz="1600" dirty="0" smtClean="0">
                  <a:solidFill>
                    <a:schemeClr val="tx1"/>
                  </a:solidFill>
                </a:rPr>
                <a:t> Core Network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83572" y="2674235"/>
              <a:ext cx="1643074" cy="395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Access Routers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67617" y="3548533"/>
              <a:ext cx="1643074" cy="396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2 Core Routers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1600" y="4271918"/>
              <a:ext cx="1071571" cy="395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40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Gb</a:t>
              </a:r>
              <a:r>
                <a:rPr lang="en-US" sz="1100" dirty="0" smtClean="0">
                  <a:solidFill>
                    <a:schemeClr val="tx1"/>
                  </a:solidFill>
                </a:rPr>
                <a:t>/s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07024" y="4287519"/>
              <a:ext cx="1554455" cy="4286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10 </a:t>
              </a:r>
              <a:r>
                <a:rPr lang="en-US" sz="1100" dirty="0" err="1" smtClean="0">
                  <a:solidFill>
                    <a:schemeClr val="tx1"/>
                  </a:solidFill>
                </a:rPr>
                <a:t>Gb</a:t>
              </a:r>
              <a:r>
                <a:rPr lang="en-US" sz="1100" dirty="0" smtClean="0">
                  <a:solidFill>
                    <a:schemeClr val="tx1"/>
                  </a:solidFill>
                </a:rPr>
                <a:t>/s (x2)</a:t>
              </a:r>
            </a:p>
          </p:txBody>
        </p:sp>
        <p:cxnSp>
          <p:nvCxnSpPr>
            <p:cNvPr id="33" name="Straight Connector 32"/>
            <p:cNvCxnSpPr>
              <a:endCxn id="11" idx="3"/>
            </p:cNvCxnSpPr>
            <p:nvPr/>
          </p:nvCxnSpPr>
          <p:spPr>
            <a:xfrm rot="10800000">
              <a:off x="7700982" y="4021886"/>
              <a:ext cx="266701" cy="17859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1" idx="3"/>
            </p:cNvCxnSpPr>
            <p:nvPr/>
          </p:nvCxnSpPr>
          <p:spPr>
            <a:xfrm rot="10800000" flipV="1">
              <a:off x="7700982" y="3914727"/>
              <a:ext cx="266701" cy="10715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10" idx="1"/>
            </p:cNvCxnSpPr>
            <p:nvPr/>
          </p:nvCxnSpPr>
          <p:spPr>
            <a:xfrm flipV="1">
              <a:off x="5467352" y="4021885"/>
              <a:ext cx="266701" cy="107157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10" idx="1"/>
            </p:cNvCxnSpPr>
            <p:nvPr/>
          </p:nvCxnSpPr>
          <p:spPr>
            <a:xfrm>
              <a:off x="5467352" y="3843290"/>
              <a:ext cx="266701" cy="17859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824542" y="4914860"/>
              <a:ext cx="1857388" cy="396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NORDUnet</a:t>
              </a:r>
              <a:endParaRPr lang="en-US" sz="14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5400000" flipH="1" flipV="1">
              <a:off x="6868467" y="4441032"/>
              <a:ext cx="642942" cy="295278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ight Arrow 39"/>
          <p:cNvSpPr/>
          <p:nvPr/>
        </p:nvSpPr>
        <p:spPr bwMode="auto">
          <a:xfrm rot="5400000">
            <a:off x="7327271" y="3788758"/>
            <a:ext cx="202590" cy="2157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997019" y="3433489"/>
            <a:ext cx="863094" cy="3038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" pitchFamily="18" charset="0"/>
              </a:rPr>
              <a:t>Packets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997019" y="4041265"/>
            <a:ext cx="863094" cy="3038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Flows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8143257" y="5763296"/>
            <a:ext cx="647320" cy="315672"/>
          </a:xfrm>
          <a:prstGeom prst="roundRect">
            <a:avLst/>
          </a:prstGeom>
          <a:solidFill>
            <a:srgbClr val="CC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Spam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7336392" y="5762685"/>
            <a:ext cx="647320" cy="3038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Ham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6367867" y="5176877"/>
            <a:ext cx="863094" cy="303887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Rejected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997019" y="4641107"/>
            <a:ext cx="863094" cy="3038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Emails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7666455" y="5184200"/>
            <a:ext cx="863094" cy="3038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Accepted</a:t>
            </a:r>
          </a:p>
        </p:txBody>
      </p:sp>
      <p:sp>
        <p:nvSpPr>
          <p:cNvPr id="48" name="Right Arrow 47"/>
          <p:cNvSpPr/>
          <p:nvPr/>
        </p:nvSpPr>
        <p:spPr bwMode="auto">
          <a:xfrm rot="5400000">
            <a:off x="7327271" y="4389210"/>
            <a:ext cx="202592" cy="2157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8333229">
            <a:off x="6785209" y="4944627"/>
            <a:ext cx="215774" cy="2025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3222531">
            <a:off x="7872043" y="4951204"/>
            <a:ext cx="202592" cy="21577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 rot="8333229">
            <a:off x="7690948" y="5543384"/>
            <a:ext cx="215774" cy="2025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2654148">
            <a:off x="8171783" y="5555896"/>
            <a:ext cx="215774" cy="2025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51495" y="3442990"/>
            <a:ext cx="723275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Comic Sans MS" pitchFamily="66" charset="0"/>
              </a:rPr>
              <a:t>797 M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51495" y="4053230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Comic Sans MS" pitchFamily="66" charset="0"/>
              </a:rPr>
              <a:t>46.8 M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1495" y="464522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Comic Sans MS" pitchFamily="66" charset="0"/>
              </a:rPr>
              <a:t>20 M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29762" y="5526975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Comic Sans MS" pitchFamily="66" charset="0"/>
              </a:rPr>
              <a:t>16.6 M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84845" y="5204595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Comic Sans MS" pitchFamily="66" charset="0"/>
              </a:rPr>
              <a:t>3.4 M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44902" y="6078968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Comic Sans MS" pitchFamily="66" charset="0"/>
              </a:rPr>
              <a:t>1.5 M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51767" y="6078968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Comic Sans MS" pitchFamily="66" charset="0"/>
              </a:rPr>
              <a:t>1.9 M</a:t>
            </a:r>
            <a:endParaRPr 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Email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sv-SE" sz="2800" dirty="0" smtClean="0"/>
              <a:t>Implicit social networks:</a:t>
            </a:r>
            <a:endParaRPr lang="en-US" sz="2800" dirty="0" smtClean="0"/>
          </a:p>
          <a:p>
            <a:pPr lvl="1"/>
            <a:r>
              <a:rPr lang="en-US" sz="2400" dirty="0" smtClean="0"/>
              <a:t>Nodes (V): </a:t>
            </a:r>
            <a:r>
              <a:rPr lang="en-US" sz="2400" dirty="0"/>
              <a:t>Email </a:t>
            </a:r>
            <a:r>
              <a:rPr lang="en-US" sz="2400" dirty="0" smtClean="0"/>
              <a:t>addresses</a:t>
            </a:r>
          </a:p>
          <a:p>
            <a:pPr lvl="1"/>
            <a:r>
              <a:rPr lang="en-US" sz="2400" dirty="0" smtClean="0"/>
              <a:t>Edges (E): </a:t>
            </a:r>
            <a:r>
              <a:rPr lang="en-US" sz="2400" dirty="0"/>
              <a:t>Transmitted Emails </a:t>
            </a:r>
            <a:endParaRPr lang="sv-SE" sz="2400" dirty="0"/>
          </a:p>
          <a:p>
            <a:r>
              <a:rPr lang="sv-SE" sz="2800" dirty="0" smtClean="0"/>
              <a:t>Dataset </a:t>
            </a:r>
            <a:r>
              <a:rPr lang="sv-SE" sz="2800" b="1" dirty="0" smtClean="0"/>
              <a:t>A</a:t>
            </a:r>
            <a:r>
              <a:rPr lang="sv-SE" sz="2800" dirty="0" smtClean="0"/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|V| = 10,544,647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|E| = 21,562,306 </a:t>
            </a:r>
          </a:p>
          <a:p>
            <a:r>
              <a:rPr lang="sv-SE" sz="2800" dirty="0" smtClean="0"/>
              <a:t>Dataset </a:t>
            </a:r>
            <a:r>
              <a:rPr lang="sv-SE" sz="2800" b="1" dirty="0" smtClean="0"/>
              <a:t>B</a:t>
            </a:r>
            <a:r>
              <a:rPr lang="sv-SE" sz="2800" dirty="0" smtClean="0"/>
              <a:t>: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|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V|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= 4,525,687 </a:t>
            </a:r>
            <a:endParaRPr lang="en-US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|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E|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= 8,709,216</a:t>
            </a:r>
          </a:p>
          <a:p>
            <a:endParaRPr lang="sv-SE" sz="2400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2200">
            <a:off x="4935512" y="1553294"/>
            <a:ext cx="4604350" cy="5028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6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sv-SE" sz="4000" dirty="0" smtClean="0"/>
              <a:t>Structural and Temporal Properties    of </a:t>
            </a:r>
            <a:r>
              <a:rPr lang="sv-SE" sz="4000" dirty="0"/>
              <a:t>Email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4114800"/>
          </a:xfrm>
        </p:spPr>
        <p:txBody>
          <a:bodyPr/>
          <a:lstStyle/>
          <a:p>
            <a:r>
              <a:rPr lang="sv-SE" sz="2800" dirty="0" smtClean="0"/>
              <a:t>Do email networks exhibit similar structural and temporal properties to other </a:t>
            </a:r>
            <a:r>
              <a:rPr lang="sv-SE" sz="2800" dirty="0">
                <a:solidFill>
                  <a:srgbClr val="0070C0"/>
                </a:solidFill>
              </a:rPr>
              <a:t>S</a:t>
            </a:r>
            <a:r>
              <a:rPr lang="sv-SE" sz="2800" dirty="0" smtClean="0">
                <a:solidFill>
                  <a:srgbClr val="0070C0"/>
                </a:solidFill>
              </a:rPr>
              <a:t>ocial </a:t>
            </a:r>
            <a:r>
              <a:rPr lang="sv-SE" sz="2800" dirty="0">
                <a:solidFill>
                  <a:srgbClr val="0070C0"/>
                </a:solidFill>
              </a:rPr>
              <a:t>N</a:t>
            </a:r>
            <a:r>
              <a:rPr lang="sv-SE" sz="2800" dirty="0" smtClean="0">
                <a:solidFill>
                  <a:srgbClr val="0070C0"/>
                </a:solidFill>
              </a:rPr>
              <a:t>etworks</a:t>
            </a:r>
            <a:r>
              <a:rPr lang="sv-SE" sz="2800" dirty="0" smtClean="0"/>
              <a:t>?</a:t>
            </a:r>
          </a:p>
          <a:p>
            <a:pPr lvl="2"/>
            <a:endParaRPr lang="sv-SE" sz="2000" dirty="0" smtClean="0"/>
          </a:p>
          <a:p>
            <a:pPr lvl="1"/>
            <a:r>
              <a:rPr lang="sv-SE" sz="2400" dirty="0" smtClean="0"/>
              <a:t>Scale free (power law </a:t>
            </a:r>
            <a:r>
              <a:rPr lang="sv-SE" sz="2400" dirty="0"/>
              <a:t>degree </a:t>
            </a:r>
            <a:r>
              <a:rPr lang="sv-SE" sz="2400" dirty="0" smtClean="0"/>
              <a:t>distribution)</a:t>
            </a:r>
          </a:p>
          <a:p>
            <a:pPr lvl="1"/>
            <a:r>
              <a:rPr lang="sv-SE" sz="2400" dirty="0" smtClean="0"/>
              <a:t>Small world (short path length &amp; high clustering)</a:t>
            </a:r>
          </a:p>
          <a:p>
            <a:pPr lvl="1"/>
            <a:r>
              <a:rPr lang="sv-SE" sz="2400" dirty="0" smtClean="0"/>
              <a:t>Connected components (giant core)</a:t>
            </a:r>
            <a:endParaRPr lang="sv-SE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71541" y="4775796"/>
            <a:ext cx="5600919" cy="1864237"/>
            <a:chOff x="1856048" y="4775796"/>
            <a:chExt cx="5600919" cy="18642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048" y="5116033"/>
              <a:ext cx="1245117" cy="1219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5192233"/>
              <a:ext cx="1066800" cy="1066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119" y="4775796"/>
              <a:ext cx="1805483" cy="18054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67" y="4811233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0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Scale-Free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sv-SE" sz="2800" dirty="0"/>
              <a:t>Power law degree distribution</a:t>
            </a:r>
            <a:endParaRPr lang="en-US" sz="2800" dirty="0"/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315864"/>
            <a:ext cx="3387238" cy="20244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834" y="2326944"/>
            <a:ext cx="3475719" cy="2005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54" y="4344332"/>
            <a:ext cx="3425433" cy="1976049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60" y="4347126"/>
            <a:ext cx="3461294" cy="19967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54282" y="3026971"/>
            <a:ext cx="6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2"/>
                </a:solidFill>
              </a:rPr>
              <a:t>Ham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6291" y="5010090"/>
            <a:ext cx="77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FF0000"/>
                </a:solidFill>
              </a:rPr>
              <a:t>Spam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4410" y="5010090"/>
            <a:ext cx="110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Rejected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115090" y="2952690"/>
            <a:ext cx="121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0B41AD"/>
                </a:solidFill>
              </a:rPr>
              <a:t>Complete</a:t>
            </a:r>
            <a:endParaRPr lang="en-US" sz="2000" dirty="0">
              <a:solidFill>
                <a:srgbClr val="0B41A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201" y="3412009"/>
            <a:ext cx="553998" cy="13138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dirty="0" smtClean="0"/>
              <a:t>Dataset </a:t>
            </a:r>
            <a:r>
              <a:rPr lang="sv-SE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09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dirty="0" smtClean="0"/>
              <a:t>Scale-Free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sv-SE" sz="2800" dirty="0"/>
              <a:t>Power law degree distribution</a:t>
            </a:r>
            <a:endParaRPr lang="en-US" sz="2800" dirty="0"/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327132"/>
            <a:ext cx="3387238" cy="19916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835" y="2327131"/>
            <a:ext cx="3340166" cy="20050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54" y="4344332"/>
            <a:ext cx="3425432" cy="1976049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61" y="4347126"/>
            <a:ext cx="3325740" cy="19967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54282" y="3026971"/>
            <a:ext cx="6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accent2"/>
                </a:solidFill>
              </a:rPr>
              <a:t>Ham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6291" y="5010090"/>
            <a:ext cx="77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FF0000"/>
                </a:solidFill>
              </a:rPr>
              <a:t>Spam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4410" y="5010090"/>
            <a:ext cx="1108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Rejected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115090" y="2952690"/>
            <a:ext cx="121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0B41AD"/>
                </a:solidFill>
              </a:rPr>
              <a:t>Complete</a:t>
            </a:r>
            <a:endParaRPr lang="en-US" sz="2000" dirty="0">
              <a:solidFill>
                <a:srgbClr val="0B41A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201" y="3429641"/>
            <a:ext cx="553998" cy="12961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dirty="0" smtClean="0"/>
              <a:t>Dataset </a:t>
            </a:r>
            <a:r>
              <a:rPr lang="sv-SE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60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72970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ACBB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592</Words>
  <Application>Microsoft Office PowerPoint</Application>
  <PresentationFormat>On-screen Show (4:3)</PresentationFormat>
  <Paragraphs>176</Paragraphs>
  <Slides>16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Microsoft Office 98</vt:lpstr>
      <vt:lpstr>PowerPoint Presentation</vt:lpstr>
      <vt:lpstr>Legitimate and Unsolicited  Email Traffic</vt:lpstr>
      <vt:lpstr>Legitimate and Unsolicited  Email Communications</vt:lpstr>
      <vt:lpstr>Outline</vt:lpstr>
      <vt:lpstr>Email Dataset</vt:lpstr>
      <vt:lpstr>Email Networks</vt:lpstr>
      <vt:lpstr>Structural and Temporal Properties    of Email Networks</vt:lpstr>
      <vt:lpstr>Scale-Free Networks</vt:lpstr>
      <vt:lpstr>Scale-Free Networks</vt:lpstr>
      <vt:lpstr>Small-World Networks</vt:lpstr>
      <vt:lpstr>Connected Components</vt:lpstr>
      <vt:lpstr>Implications</vt:lpstr>
      <vt:lpstr>Identifying Spamming Nodes</vt:lpstr>
      <vt:lpstr>Conclusions</vt:lpstr>
      <vt:lpstr>Discussion</vt:lpstr>
      <vt:lpstr>Unsolicited Email Traffic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FARNAZ MORADI</dc:creator>
  <dc:description>Detta är ett första utkast till PowerPoint-mall.</dc:description>
  <cp:lastModifiedBy>Philippas Tsigas</cp:lastModifiedBy>
  <cp:revision>932</cp:revision>
  <cp:lastPrinted>1998-09-09T14:00:36Z</cp:lastPrinted>
  <dcterms:created xsi:type="dcterms:W3CDTF">1998-08-14T15:36:27Z</dcterms:created>
  <dcterms:modified xsi:type="dcterms:W3CDTF">2012-05-29T18:29:25Z</dcterms:modified>
</cp:coreProperties>
</file>