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6" r:id="rId2"/>
    <p:sldId id="370" r:id="rId3"/>
    <p:sldId id="410" r:id="rId4"/>
    <p:sldId id="372" r:id="rId5"/>
    <p:sldId id="397" r:id="rId6"/>
    <p:sldId id="359" r:id="rId7"/>
    <p:sldId id="398" r:id="rId8"/>
    <p:sldId id="399" r:id="rId9"/>
    <p:sldId id="400" r:id="rId10"/>
    <p:sldId id="411" r:id="rId11"/>
    <p:sldId id="409" r:id="rId12"/>
  </p:sldIdLst>
  <p:sldSz cx="9144000" cy="6858000" type="screen4x3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1AD"/>
    <a:srgbClr val="CC0000"/>
    <a:srgbClr val="FF66CC"/>
    <a:srgbClr val="800000"/>
    <a:srgbClr val="663300"/>
    <a:srgbClr val="AB1901"/>
    <a:srgbClr val="6600CC"/>
    <a:srgbClr val="FC8004"/>
    <a:srgbClr val="229C1C"/>
    <a:srgbClr val="FD2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876" autoAdjust="0"/>
  </p:normalViewPr>
  <p:slideViewPr>
    <p:cSldViewPr>
      <p:cViewPr varScale="1">
        <p:scale>
          <a:sx n="65" d="100"/>
          <a:sy n="65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98" y="-84"/>
      </p:cViewPr>
      <p:guideLst>
        <p:guide orient="horz" pos="3080"/>
        <p:guide pos="20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9767E-D073-479E-ABA9-AC506DA09AF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A13A54-3F64-4F7F-AE31-CA060B519E35}">
      <dgm:prSet phldrT="[Text]" custT="1"/>
      <dgm:spPr/>
      <dgm:t>
        <a:bodyPr/>
        <a:lstStyle/>
        <a:p>
          <a:r>
            <a:rPr lang="sv-SE" sz="1000" dirty="0" smtClean="0"/>
            <a:t>Overlapping communities</a:t>
          </a:r>
          <a:endParaRPr lang="en-US" sz="1000" dirty="0"/>
        </a:p>
      </dgm:t>
    </dgm:pt>
    <dgm:pt modelId="{4A05AC01-BCCC-4102-890D-C9DC053F5830}" type="parTrans" cxnId="{FC7571CD-8768-4FE7-BA1B-82BD8AA1DA77}">
      <dgm:prSet/>
      <dgm:spPr/>
      <dgm:t>
        <a:bodyPr/>
        <a:lstStyle/>
        <a:p>
          <a:endParaRPr lang="en-US"/>
        </a:p>
      </dgm:t>
    </dgm:pt>
    <dgm:pt modelId="{9D8D3D87-647E-4860-916F-69A5DD66C77D}" type="sibTrans" cxnId="{FC7571CD-8768-4FE7-BA1B-82BD8AA1DA77}">
      <dgm:prSet/>
      <dgm:spPr/>
      <dgm:t>
        <a:bodyPr/>
        <a:lstStyle/>
        <a:p>
          <a:endParaRPr lang="en-US"/>
        </a:p>
      </dgm:t>
    </dgm:pt>
    <dgm:pt modelId="{A0E544A8-2EBC-4396-B433-89C31A67127F}">
      <dgm:prSet phldrT="[Text]" custT="1"/>
      <dgm:spPr/>
      <dgm:t>
        <a:bodyPr/>
        <a:lstStyle/>
        <a:p>
          <a:r>
            <a:rPr lang="sv-SE" sz="1000" dirty="0" smtClean="0"/>
            <a:t>Neighbor properties</a:t>
          </a:r>
          <a:endParaRPr lang="en-US" sz="1000" dirty="0"/>
        </a:p>
      </dgm:t>
    </dgm:pt>
    <dgm:pt modelId="{4DB822D4-D34F-4FC5-AB1B-7BC1E3C6737E}" type="parTrans" cxnId="{E7CF676C-BF91-41D8-B604-8BB7DF608AC9}">
      <dgm:prSet/>
      <dgm:spPr/>
      <dgm:t>
        <a:bodyPr/>
        <a:lstStyle/>
        <a:p>
          <a:endParaRPr lang="en-US"/>
        </a:p>
      </dgm:t>
    </dgm:pt>
    <dgm:pt modelId="{C9CB88A5-A30B-412A-B40A-0CA2F34D1BB7}" type="sibTrans" cxnId="{E7CF676C-BF91-41D8-B604-8BB7DF608AC9}">
      <dgm:prSet/>
      <dgm:spPr/>
      <dgm:t>
        <a:bodyPr/>
        <a:lstStyle/>
        <a:p>
          <a:endParaRPr lang="en-US"/>
        </a:p>
      </dgm:t>
    </dgm:pt>
    <dgm:pt modelId="{5C159623-5285-4559-ABC6-85DABF81347D}">
      <dgm:prSet phldrT="[Text]"/>
      <dgm:spPr/>
      <dgm:t>
        <a:bodyPr/>
        <a:lstStyle/>
        <a:p>
          <a:r>
            <a:rPr lang="sv-SE" dirty="0" smtClean="0"/>
            <a:t>Community properties</a:t>
          </a:r>
          <a:endParaRPr lang="en-US" dirty="0"/>
        </a:p>
      </dgm:t>
    </dgm:pt>
    <dgm:pt modelId="{028DA34F-4DB8-45E4-9049-B229BA7170DE}" type="parTrans" cxnId="{4FC455D0-E393-449B-88C2-D0C5924A9CAF}">
      <dgm:prSet/>
      <dgm:spPr/>
      <dgm:t>
        <a:bodyPr/>
        <a:lstStyle/>
        <a:p>
          <a:endParaRPr lang="en-US"/>
        </a:p>
      </dgm:t>
    </dgm:pt>
    <dgm:pt modelId="{D9E9E941-F715-418E-886B-0D7A5FA8B654}" type="sibTrans" cxnId="{4FC455D0-E393-449B-88C2-D0C5924A9CAF}">
      <dgm:prSet/>
      <dgm:spPr/>
      <dgm:t>
        <a:bodyPr/>
        <a:lstStyle/>
        <a:p>
          <a:endParaRPr lang="en-US"/>
        </a:p>
      </dgm:t>
    </dgm:pt>
    <dgm:pt modelId="{769F6576-5F12-474C-94E2-10FEE6000D5C}">
      <dgm:prSet phldrT="[Text]"/>
      <dgm:spPr/>
      <dgm:t>
        <a:bodyPr/>
        <a:lstStyle/>
        <a:p>
          <a:r>
            <a:rPr lang="sv-SE" dirty="0" smtClean="0"/>
            <a:t>Anomaly Score</a:t>
          </a:r>
          <a:endParaRPr lang="en-US" dirty="0"/>
        </a:p>
      </dgm:t>
    </dgm:pt>
    <dgm:pt modelId="{0A8EEA87-D0DD-4506-B32E-C6BEC018BD72}" type="parTrans" cxnId="{938EABAE-2EA8-4F47-B7AD-481C0107601B}">
      <dgm:prSet/>
      <dgm:spPr/>
      <dgm:t>
        <a:bodyPr/>
        <a:lstStyle/>
        <a:p>
          <a:endParaRPr lang="en-US"/>
        </a:p>
      </dgm:t>
    </dgm:pt>
    <dgm:pt modelId="{E83AADD8-BC96-4A28-B340-88B71EE06010}" type="sibTrans" cxnId="{938EABAE-2EA8-4F47-B7AD-481C0107601B}">
      <dgm:prSet/>
      <dgm:spPr/>
      <dgm:t>
        <a:bodyPr/>
        <a:lstStyle/>
        <a:p>
          <a:endParaRPr lang="en-US"/>
        </a:p>
      </dgm:t>
    </dgm:pt>
    <dgm:pt modelId="{12ADC7C1-376A-442C-946E-654F0E3952BA}" type="pres">
      <dgm:prSet presAssocID="{0559767E-D073-479E-ABA9-AC506DA09AF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A34C0-0F76-4491-8D73-B6B1702A41E0}" type="pres">
      <dgm:prSet presAssocID="{0559767E-D073-479E-ABA9-AC506DA09AFE}" presName="ellipse" presStyleLbl="trBgShp" presStyleIdx="0" presStyleCnt="1"/>
      <dgm:spPr/>
    </dgm:pt>
    <dgm:pt modelId="{336652FC-B335-47A7-ACAA-ED3BF14ABB50}" type="pres">
      <dgm:prSet presAssocID="{0559767E-D073-479E-ABA9-AC506DA09AFE}" presName="arrow1" presStyleLbl="fgShp" presStyleIdx="0" presStyleCnt="1"/>
      <dgm:spPr/>
    </dgm:pt>
    <dgm:pt modelId="{C17447E8-EC41-40FC-B608-F116935D347B}" type="pres">
      <dgm:prSet presAssocID="{0559767E-D073-479E-ABA9-AC506DA09AF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2C1FC-5755-4F77-916C-AD9114CC039C}" type="pres">
      <dgm:prSet presAssocID="{A0E544A8-2EBC-4396-B433-89C31A67127F}" presName="item1" presStyleLbl="node1" presStyleIdx="0" presStyleCnt="3" custScaleX="119992" custScaleY="115375" custLinFactNeighborX="-10826" custLinFactNeighborY="16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7A6C3-7AF3-46E6-BF14-5185C7AC5579}" type="pres">
      <dgm:prSet presAssocID="{5C159623-5285-4559-ABC6-85DABF81347D}" presName="item2" presStyleLbl="node1" presStyleIdx="1" presStyleCnt="3" custScaleX="123607" custScaleY="12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FAA85-A93E-4B8E-ADB2-9CF538918681}" type="pres">
      <dgm:prSet presAssocID="{769F6576-5F12-474C-94E2-10FEE6000D5C}" presName="item3" presStyleLbl="node1" presStyleIdx="2" presStyleCnt="3" custScaleX="133115" custScaleY="133115" custLinFactNeighborX="6634" custLinFactNeighborY="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3664E-D177-46E6-BB7F-483F8FAA4178}" type="pres">
      <dgm:prSet presAssocID="{0559767E-D073-479E-ABA9-AC506DA09AFE}" presName="funnel" presStyleLbl="trAlignAcc1" presStyleIdx="0" presStyleCnt="1" custScaleX="103504" custScaleY="108718" custLinFactNeighborX="-422"/>
      <dgm:spPr/>
    </dgm:pt>
  </dgm:ptLst>
  <dgm:cxnLst>
    <dgm:cxn modelId="{FC7571CD-8768-4FE7-BA1B-82BD8AA1DA77}" srcId="{0559767E-D073-479E-ABA9-AC506DA09AFE}" destId="{80A13A54-3F64-4F7F-AE31-CA060B519E35}" srcOrd="0" destOrd="0" parTransId="{4A05AC01-BCCC-4102-890D-C9DC053F5830}" sibTransId="{9D8D3D87-647E-4860-916F-69A5DD66C77D}"/>
    <dgm:cxn modelId="{938EABAE-2EA8-4F47-B7AD-481C0107601B}" srcId="{0559767E-D073-479E-ABA9-AC506DA09AFE}" destId="{769F6576-5F12-474C-94E2-10FEE6000D5C}" srcOrd="3" destOrd="0" parTransId="{0A8EEA87-D0DD-4506-B32E-C6BEC018BD72}" sibTransId="{E83AADD8-BC96-4A28-B340-88B71EE06010}"/>
    <dgm:cxn modelId="{E6C6B666-C9A6-4BA7-A7DE-8E0439CCB41B}" type="presOf" srcId="{A0E544A8-2EBC-4396-B433-89C31A67127F}" destId="{5B67A6C3-7AF3-46E6-BF14-5185C7AC5579}" srcOrd="0" destOrd="0" presId="urn:microsoft.com/office/officeart/2005/8/layout/funnel1"/>
    <dgm:cxn modelId="{6CAF1799-0DB4-4687-8BE9-7667A64757A3}" type="presOf" srcId="{769F6576-5F12-474C-94E2-10FEE6000D5C}" destId="{C17447E8-EC41-40FC-B608-F116935D347B}" srcOrd="0" destOrd="0" presId="urn:microsoft.com/office/officeart/2005/8/layout/funnel1"/>
    <dgm:cxn modelId="{E6871F01-70F2-41AD-88C7-EFE28E1A455C}" type="presOf" srcId="{80A13A54-3F64-4F7F-AE31-CA060B519E35}" destId="{0FDFAA85-A93E-4B8E-ADB2-9CF538918681}" srcOrd="0" destOrd="0" presId="urn:microsoft.com/office/officeart/2005/8/layout/funnel1"/>
    <dgm:cxn modelId="{E7CF676C-BF91-41D8-B604-8BB7DF608AC9}" srcId="{0559767E-D073-479E-ABA9-AC506DA09AFE}" destId="{A0E544A8-2EBC-4396-B433-89C31A67127F}" srcOrd="1" destOrd="0" parTransId="{4DB822D4-D34F-4FC5-AB1B-7BC1E3C6737E}" sibTransId="{C9CB88A5-A30B-412A-B40A-0CA2F34D1BB7}"/>
    <dgm:cxn modelId="{5F355475-9801-426D-BFA1-FD2EC149BAE6}" type="presOf" srcId="{0559767E-D073-479E-ABA9-AC506DA09AFE}" destId="{12ADC7C1-376A-442C-946E-654F0E3952BA}" srcOrd="0" destOrd="0" presId="urn:microsoft.com/office/officeart/2005/8/layout/funnel1"/>
    <dgm:cxn modelId="{E754FCA1-38C4-4AC0-831A-5C59E6C90838}" type="presOf" srcId="{5C159623-5285-4559-ABC6-85DABF81347D}" destId="{E842C1FC-5755-4F77-916C-AD9114CC039C}" srcOrd="0" destOrd="0" presId="urn:microsoft.com/office/officeart/2005/8/layout/funnel1"/>
    <dgm:cxn modelId="{4FC455D0-E393-449B-88C2-D0C5924A9CAF}" srcId="{0559767E-D073-479E-ABA9-AC506DA09AFE}" destId="{5C159623-5285-4559-ABC6-85DABF81347D}" srcOrd="2" destOrd="0" parTransId="{028DA34F-4DB8-45E4-9049-B229BA7170DE}" sibTransId="{D9E9E941-F715-418E-886B-0D7A5FA8B654}"/>
    <dgm:cxn modelId="{ECA51A48-809F-4191-B9B3-36554FA31F76}" type="presParOf" srcId="{12ADC7C1-376A-442C-946E-654F0E3952BA}" destId="{840A34C0-0F76-4491-8D73-B6B1702A41E0}" srcOrd="0" destOrd="0" presId="urn:microsoft.com/office/officeart/2005/8/layout/funnel1"/>
    <dgm:cxn modelId="{2172575E-3174-4352-B874-1353EB6FA920}" type="presParOf" srcId="{12ADC7C1-376A-442C-946E-654F0E3952BA}" destId="{336652FC-B335-47A7-ACAA-ED3BF14ABB50}" srcOrd="1" destOrd="0" presId="urn:microsoft.com/office/officeart/2005/8/layout/funnel1"/>
    <dgm:cxn modelId="{CD27373C-C5D1-4CC3-876D-21D875146A71}" type="presParOf" srcId="{12ADC7C1-376A-442C-946E-654F0E3952BA}" destId="{C17447E8-EC41-40FC-B608-F116935D347B}" srcOrd="2" destOrd="0" presId="urn:microsoft.com/office/officeart/2005/8/layout/funnel1"/>
    <dgm:cxn modelId="{70335384-A12B-4709-A403-131173AFF637}" type="presParOf" srcId="{12ADC7C1-376A-442C-946E-654F0E3952BA}" destId="{E842C1FC-5755-4F77-916C-AD9114CC039C}" srcOrd="3" destOrd="0" presId="urn:microsoft.com/office/officeart/2005/8/layout/funnel1"/>
    <dgm:cxn modelId="{DAD58131-D493-4402-ACA6-EFE8536511BF}" type="presParOf" srcId="{12ADC7C1-376A-442C-946E-654F0E3952BA}" destId="{5B67A6C3-7AF3-46E6-BF14-5185C7AC5579}" srcOrd="4" destOrd="0" presId="urn:microsoft.com/office/officeart/2005/8/layout/funnel1"/>
    <dgm:cxn modelId="{1C66FE39-5DC6-4880-B753-8D6E9E60178F}" type="presParOf" srcId="{12ADC7C1-376A-442C-946E-654F0E3952BA}" destId="{0FDFAA85-A93E-4B8E-ADB2-9CF538918681}" srcOrd="5" destOrd="0" presId="urn:microsoft.com/office/officeart/2005/8/layout/funnel1"/>
    <dgm:cxn modelId="{C4E561D1-7F4E-465F-8478-F5DBD83A9F3F}" type="presParOf" srcId="{12ADC7C1-376A-442C-946E-654F0E3952BA}" destId="{7253664E-D177-46E6-BB7F-483F8FAA41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A34C0-0F76-4491-8D73-B6B1702A41E0}">
      <dsp:nvSpPr>
        <dsp:cNvPr id="0" name=""/>
        <dsp:cNvSpPr/>
      </dsp:nvSpPr>
      <dsp:spPr>
        <a:xfrm>
          <a:off x="1197260" y="150455"/>
          <a:ext cx="2170747" cy="7538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652FC-B335-47A7-ACAA-ED3BF14ABB50}">
      <dsp:nvSpPr>
        <dsp:cNvPr id="0" name=""/>
        <dsp:cNvSpPr/>
      </dsp:nvSpPr>
      <dsp:spPr>
        <a:xfrm>
          <a:off x="2075656" y="1996432"/>
          <a:ext cx="420687" cy="2692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447E8-EC41-40FC-B608-F116935D347B}">
      <dsp:nvSpPr>
        <dsp:cNvPr id="0" name=""/>
        <dsp:cNvSpPr/>
      </dsp:nvSpPr>
      <dsp:spPr>
        <a:xfrm>
          <a:off x="1276350" y="2211824"/>
          <a:ext cx="2019300" cy="504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Anomaly Score</a:t>
          </a:r>
          <a:endParaRPr lang="en-US" sz="1800" kern="1200" dirty="0"/>
        </a:p>
      </dsp:txBody>
      <dsp:txXfrm>
        <a:off x="1276350" y="2211824"/>
        <a:ext cx="2019300" cy="504825"/>
      </dsp:txXfrm>
    </dsp:sp>
    <dsp:sp modelId="{E842C1FC-5755-4F77-916C-AD9114CC039C}">
      <dsp:nvSpPr>
        <dsp:cNvPr id="0" name=""/>
        <dsp:cNvSpPr/>
      </dsp:nvSpPr>
      <dsp:spPr>
        <a:xfrm>
          <a:off x="1828798" y="1030251"/>
          <a:ext cx="908624" cy="873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Community properties</a:t>
          </a:r>
          <a:endParaRPr lang="en-US" sz="900" kern="1200" dirty="0"/>
        </a:p>
      </dsp:txBody>
      <dsp:txXfrm>
        <a:off x="1961863" y="1158196"/>
        <a:ext cx="642494" cy="617772"/>
      </dsp:txXfrm>
    </dsp:sp>
    <dsp:sp modelId="{5B67A6C3-7AF3-46E6-BF14-5185C7AC5579}">
      <dsp:nvSpPr>
        <dsp:cNvPr id="0" name=""/>
        <dsp:cNvSpPr/>
      </dsp:nvSpPr>
      <dsp:spPr>
        <a:xfrm>
          <a:off x="1355244" y="305073"/>
          <a:ext cx="935998" cy="935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Neighbor properties</a:t>
          </a:r>
          <a:endParaRPr lang="en-US" sz="1000" kern="1200" dirty="0"/>
        </a:p>
      </dsp:txBody>
      <dsp:txXfrm>
        <a:off x="1492318" y="442147"/>
        <a:ext cx="661850" cy="661850"/>
      </dsp:txXfrm>
    </dsp:sp>
    <dsp:sp modelId="{0FDFAA85-A93E-4B8E-ADB2-9CF538918681}">
      <dsp:nvSpPr>
        <dsp:cNvPr id="0" name=""/>
        <dsp:cNvSpPr/>
      </dsp:nvSpPr>
      <dsp:spPr>
        <a:xfrm>
          <a:off x="2143545" y="100151"/>
          <a:ext cx="1007996" cy="1007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Overlapping communities</a:t>
          </a:r>
          <a:endParaRPr lang="en-US" sz="1000" kern="1200" dirty="0"/>
        </a:p>
      </dsp:txBody>
      <dsp:txXfrm>
        <a:off x="2291163" y="247769"/>
        <a:ext cx="712760" cy="712760"/>
      </dsp:txXfrm>
    </dsp:sp>
    <dsp:sp modelId="{7253664E-D177-46E6-BB7F-483F8FAA4178}">
      <dsp:nvSpPr>
        <dsp:cNvPr id="0" name=""/>
        <dsp:cNvSpPr/>
      </dsp:nvSpPr>
      <dsp:spPr>
        <a:xfrm>
          <a:off x="1056858" y="-24249"/>
          <a:ext cx="2438398" cy="20489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2649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768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8572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90920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Overlap: a person</a:t>
            </a:r>
            <a:r>
              <a:rPr lang="sv-SE" baseline="0" dirty="0" smtClean="0"/>
              <a:t> is in a community of friends, colleagues, family, sport club, ...</a:t>
            </a:r>
            <a:endParaRPr lang="en-US" dirty="0" smtClean="0"/>
          </a:p>
          <a:p>
            <a:r>
              <a:rPr lang="sv-SE" dirty="0" smtClean="0"/>
              <a:t>... Different algs use very different approaches to identify these different type of communities 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5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2988" y="8572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Infomap: a group of nodes among</a:t>
            </a:r>
            <a:r>
              <a:rPr lang="sv-SE" baseline="0" dirty="0" smtClean="0"/>
              <a:t> which information flows quickly can be aggregated and described as a single well-connected module.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376988"/>
            <a:ext cx="9144000" cy="481012"/>
          </a:xfrm>
          <a:prstGeom prst="rect">
            <a:avLst/>
          </a:prstGeom>
          <a:solidFill>
            <a:srgbClr val="00328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Overlapping Communities for Identifying Misbehavior in Network Communications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                                             </a:t>
            </a:r>
            <a:r>
              <a:rPr lang="en-US" sz="1400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</a:t>
            </a:r>
            <a:fld id="{D9F329AE-BE02-4652-BACE-6CCD8608A50E}" type="slidenum">
              <a:rPr lang="en-US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/>
              <a:t>‹#›</a:t>
            </a:fld>
            <a:endParaRPr lang="en-US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810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163" y="42863"/>
            <a:ext cx="1641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bakgrundsrubriken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rgbClr val="072970"/>
          </a:solidFill>
          <a:latin typeface="Times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29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5452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2" name="Picture 2" descr="http://mrvar.fdv.uni-lj.si/pajek/community/vosmoo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7E2"/>
              </a:clrFrom>
              <a:clrTo>
                <a:srgbClr val="FFF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t="16950" r="7955" b="1"/>
          <a:stretch/>
        </p:blipFill>
        <p:spPr bwMode="auto">
          <a:xfrm>
            <a:off x="-1" y="0"/>
            <a:ext cx="9155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-1" y="6096000"/>
            <a:ext cx="9155405" cy="77387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-1" y="2609671"/>
            <a:ext cx="9155405" cy="1738194"/>
            <a:chOff x="-1" y="2217553"/>
            <a:chExt cx="9155405" cy="1738194"/>
          </a:xfrm>
        </p:grpSpPr>
        <p:sp>
          <p:nvSpPr>
            <p:cNvPr id="7" name="TextBox 6"/>
            <p:cNvSpPr txBox="1"/>
            <p:nvPr/>
          </p:nvSpPr>
          <p:spPr>
            <a:xfrm>
              <a:off x="-1" y="2217553"/>
              <a:ext cx="9155405" cy="1200329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3600" b="1" dirty="0" smtClean="0"/>
                <a:t>Overlapping Communities for Identifying Misbehavior in Network Communications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" y="3494082"/>
              <a:ext cx="9155405" cy="461665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Farnaz Moradi, Tomas Olovsson, Philippas Tsigas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235320"/>
            <a:ext cx="2209800" cy="50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6172200"/>
            <a:ext cx="4600575" cy="63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v-SE" dirty="0"/>
              <a:t>Experimental Results</a:t>
            </a:r>
            <a:br>
              <a:rPr lang="sv-SE" dirty="0"/>
            </a:br>
            <a:r>
              <a:rPr lang="sv-SE" sz="4000" i="1" dirty="0"/>
              <a:t>Spam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/>
          <a:lstStyle/>
          <a:p>
            <a:pPr algn="ctr"/>
            <a:r>
              <a:rPr lang="sv-SE" dirty="0" smtClean="0"/>
              <a:t>Overlapping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0611"/>
            <a:ext cx="4040188" cy="3478506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/>
          <a:lstStyle/>
          <a:p>
            <a:pPr algn="ctr"/>
            <a:r>
              <a:rPr lang="sv-SE" dirty="0" smtClean="0"/>
              <a:t>Non-overlapping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539928"/>
            <a:ext cx="4041773" cy="3479872"/>
          </a:xfrm>
        </p:spPr>
      </p:pic>
    </p:spTree>
    <p:extLst>
      <p:ext uri="{BB962C8B-B14F-4D97-AF65-F5344CB8AC3E}">
        <p14:creationId xmlns:p14="http://schemas.microsoft.com/office/powerpoint/2010/main" val="36622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r>
              <a:rPr lang="en-US" sz="2800" dirty="0" smtClean="0"/>
              <a:t>Community detection algorithms </a:t>
            </a:r>
            <a:r>
              <a:rPr lang="en-US" sz="2800" dirty="0"/>
              <a:t>can </a:t>
            </a:r>
            <a:r>
              <a:rPr lang="en-US" sz="2800" dirty="0" smtClean="0"/>
              <a:t>be </a:t>
            </a:r>
            <a:r>
              <a:rPr lang="en-US" sz="2800" dirty="0"/>
              <a:t>deployed as </a:t>
            </a:r>
            <a:r>
              <a:rPr lang="en-US" sz="2800" dirty="0" smtClean="0"/>
              <a:t>the basis </a:t>
            </a:r>
            <a:r>
              <a:rPr lang="en-US" sz="2800" dirty="0"/>
              <a:t>for network </a:t>
            </a:r>
            <a:r>
              <a:rPr lang="en-US" sz="2800" dirty="0" smtClean="0"/>
              <a:t>misbehavior detection</a:t>
            </a:r>
          </a:p>
          <a:p>
            <a:pPr lvl="1"/>
            <a:r>
              <a:rPr lang="en-US" sz="2400" dirty="0" smtClean="0"/>
              <a:t>auxiliary </a:t>
            </a:r>
            <a:r>
              <a:rPr lang="en-US" sz="2400" dirty="0"/>
              <a:t>communities </a:t>
            </a:r>
            <a:endParaRPr lang="en-US" sz="2400" dirty="0" smtClean="0"/>
          </a:p>
          <a:p>
            <a:pPr lvl="1"/>
            <a:r>
              <a:rPr lang="en-US" sz="2400" dirty="0" smtClean="0"/>
              <a:t>overlapping algorithms</a:t>
            </a:r>
            <a:endParaRPr lang="en-US" sz="2000" dirty="0" smtClean="0"/>
          </a:p>
          <a:p>
            <a:r>
              <a:rPr lang="sv-SE" sz="2800" dirty="0" smtClean="0"/>
              <a:t>Algorithms which identify coarse-grained communities are not suitable for anomaly detection </a:t>
            </a:r>
          </a:p>
          <a:p>
            <a:r>
              <a:rPr lang="sv-SE" sz="2800" dirty="0" smtClean="0"/>
              <a:t>EA auxiliary communities are more useful than NA communities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Conclusions</a:t>
            </a:r>
            <a:br>
              <a:rPr lang="sv-SE" dirty="0" smtClean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 rot="20614145">
            <a:off x="4552744" y="4908427"/>
            <a:ext cx="4688215" cy="1068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8800" b="1" dirty="0" smtClean="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Freestyle Script" pitchFamily="66" charset="0"/>
              </a:rPr>
              <a:t>   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648200"/>
          </a:xfrm>
        </p:spPr>
        <p:txBody>
          <a:bodyPr/>
          <a:lstStyle/>
          <a:p>
            <a:r>
              <a:rPr lang="sv-SE" sz="2800" dirty="0" smtClean="0"/>
              <a:t>Identifying anomalies/intrusions in a graph generated from Internet traffic</a:t>
            </a:r>
          </a:p>
          <a:p>
            <a:r>
              <a:rPr lang="sv-SE" sz="2800" dirty="0" smtClean="0"/>
              <a:t>Intrusion can be defined as </a:t>
            </a:r>
            <a:r>
              <a:rPr lang="sv-SE" sz="2800" b="1" dirty="0" smtClean="0"/>
              <a:t>entering communities </a:t>
            </a:r>
            <a:r>
              <a:rPr lang="sv-SE" sz="2800" dirty="0" smtClean="0"/>
              <a:t>to which one does not belong </a:t>
            </a:r>
            <a:r>
              <a:rPr lang="sv-SE" sz="2800" i="1" dirty="0" smtClean="0"/>
              <a:t>[Ding et al. 2012]</a:t>
            </a:r>
          </a:p>
          <a:p>
            <a:pPr lvl="1"/>
            <a:r>
              <a:rPr lang="sv-S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modularity-based community detection algorithm is not useful</a:t>
            </a:r>
            <a:endParaRPr lang="sv-SE" sz="2200" dirty="0"/>
          </a:p>
          <a:p>
            <a:r>
              <a:rPr lang="sv-SE" sz="2800" dirty="0" smtClean="0"/>
              <a:t>Our alternative definition</a:t>
            </a:r>
            <a:r>
              <a:rPr lang="sv-SE" sz="2800" dirty="0"/>
              <a:t> </a:t>
            </a:r>
            <a:r>
              <a:rPr lang="sv-SE" sz="2800" dirty="0" smtClean="0"/>
              <a:t>is being </a:t>
            </a:r>
            <a:r>
              <a:rPr lang="sv-SE" sz="2800" b="1" dirty="0" smtClean="0"/>
              <a:t>member of multiple communities</a:t>
            </a:r>
          </a:p>
          <a:p>
            <a:pPr lvl="1"/>
            <a:r>
              <a:rPr lang="sv-S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Algorithms which find overlapping communities can be used for intrusion detection</a:t>
            </a:r>
          </a:p>
          <a:p>
            <a:pPr lvl="1"/>
            <a:r>
              <a:rPr lang="sv-S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Non-overlapping communities can be enhanced with </a:t>
            </a:r>
            <a:r>
              <a:rPr lang="sv-SE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auxiliary communities</a:t>
            </a:r>
            <a:r>
              <a:rPr lang="sv-S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sv-S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intrusion detection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Network Misbehavior</a:t>
            </a:r>
            <a:br>
              <a:rPr lang="sv-SE" dirty="0" smtClean="0"/>
            </a:b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78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91000"/>
          </a:xfrm>
        </p:spPr>
        <p:txBody>
          <a:bodyPr/>
          <a:lstStyle/>
          <a:p>
            <a:r>
              <a:rPr lang="sv-SE" sz="2800" dirty="0" smtClean="0"/>
              <a:t>Community detection algorithms</a:t>
            </a:r>
          </a:p>
          <a:p>
            <a:pPr lvl="1"/>
            <a:r>
              <a:rPr lang="sv-SE" sz="2400" dirty="0" smtClean="0"/>
              <a:t>Overlapping</a:t>
            </a:r>
          </a:p>
          <a:p>
            <a:pPr lvl="1"/>
            <a:r>
              <a:rPr lang="sv-SE" sz="2400" dirty="0" smtClean="0"/>
              <a:t>Non-overlapping</a:t>
            </a:r>
          </a:p>
          <a:p>
            <a:r>
              <a:rPr lang="sv-SE" sz="2800" dirty="0" smtClean="0"/>
              <a:t>Framework for network misbehavior detection</a:t>
            </a:r>
            <a:endParaRPr lang="sv-SE" sz="3000" dirty="0" smtClean="0"/>
          </a:p>
          <a:p>
            <a:r>
              <a:rPr lang="sv-SE" sz="2800" dirty="0" smtClean="0"/>
              <a:t>Experimental results</a:t>
            </a:r>
          </a:p>
          <a:p>
            <a:pPr lvl="1"/>
            <a:r>
              <a:rPr lang="sv-SE" sz="2600" dirty="0" smtClean="0"/>
              <a:t>Scanning</a:t>
            </a:r>
          </a:p>
          <a:p>
            <a:pPr lvl="1"/>
            <a:r>
              <a:rPr lang="sv-SE" sz="2600" dirty="0" smtClean="0"/>
              <a:t>Spamming</a:t>
            </a:r>
          </a:p>
          <a:p>
            <a:r>
              <a:rPr lang="sv-SE" sz="2800" dirty="0" smtClean="0"/>
              <a:t>Conclusions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300" dirty="0" smtClean="0"/>
              <a:t>Community Detection</a:t>
            </a:r>
            <a:br>
              <a:rPr lang="sv-SE" sz="4300" dirty="0" smtClean="0"/>
            </a:br>
            <a:endParaRPr lang="en-US" sz="4300" dirty="0"/>
          </a:p>
        </p:txBody>
      </p:sp>
      <p:sp>
        <p:nvSpPr>
          <p:cNvPr id="302" name="Oval 301"/>
          <p:cNvSpPr/>
          <p:nvPr/>
        </p:nvSpPr>
        <p:spPr>
          <a:xfrm rot="19907736">
            <a:off x="1786622" y="3808570"/>
            <a:ext cx="1012608" cy="10432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val 302"/>
          <p:cNvSpPr/>
          <p:nvPr/>
        </p:nvSpPr>
        <p:spPr>
          <a:xfrm rot="2320089">
            <a:off x="278794" y="3656942"/>
            <a:ext cx="1180389" cy="11094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Oval 303"/>
          <p:cNvSpPr/>
          <p:nvPr/>
        </p:nvSpPr>
        <p:spPr>
          <a:xfrm rot="1282930">
            <a:off x="2070049" y="2401346"/>
            <a:ext cx="976624" cy="108978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0" name="Oval 309"/>
          <p:cNvSpPr/>
          <p:nvPr/>
        </p:nvSpPr>
        <p:spPr>
          <a:xfrm>
            <a:off x="644720" y="2405290"/>
            <a:ext cx="1021192" cy="1089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4" name="Oval 313"/>
          <p:cNvSpPr/>
          <p:nvPr/>
        </p:nvSpPr>
        <p:spPr>
          <a:xfrm>
            <a:off x="2540723" y="2464772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5" name="Oval 314"/>
          <p:cNvSpPr/>
          <p:nvPr/>
        </p:nvSpPr>
        <p:spPr>
          <a:xfrm>
            <a:off x="2182639" y="3114023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6" name="Oval 315"/>
          <p:cNvSpPr/>
          <p:nvPr/>
        </p:nvSpPr>
        <p:spPr>
          <a:xfrm>
            <a:off x="2886108" y="2891987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Oval 316"/>
          <p:cNvSpPr/>
          <p:nvPr/>
        </p:nvSpPr>
        <p:spPr>
          <a:xfrm>
            <a:off x="2142428" y="2748823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8" name="Oval 317"/>
          <p:cNvSpPr/>
          <p:nvPr/>
        </p:nvSpPr>
        <p:spPr>
          <a:xfrm>
            <a:off x="2766518" y="3185212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9" name="Oval 318"/>
          <p:cNvSpPr/>
          <p:nvPr/>
        </p:nvSpPr>
        <p:spPr>
          <a:xfrm>
            <a:off x="2372225" y="3294227"/>
            <a:ext cx="77263" cy="822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0" name="Straight Connector 319"/>
          <p:cNvCxnSpPr>
            <a:stCxn id="317" idx="7"/>
            <a:endCxn id="316" idx="1"/>
          </p:cNvCxnSpPr>
          <p:nvPr/>
        </p:nvCxnSpPr>
        <p:spPr>
          <a:xfrm>
            <a:off x="2208376" y="2760869"/>
            <a:ext cx="689047" cy="143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17" idx="4"/>
            <a:endCxn id="315" idx="0"/>
          </p:cNvCxnSpPr>
          <p:nvPr/>
        </p:nvCxnSpPr>
        <p:spPr>
          <a:xfrm>
            <a:off x="2181060" y="2831077"/>
            <a:ext cx="40211" cy="2829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15" idx="5"/>
            <a:endCxn id="318" idx="2"/>
          </p:cNvCxnSpPr>
          <p:nvPr/>
        </p:nvCxnSpPr>
        <p:spPr>
          <a:xfrm>
            <a:off x="2248587" y="3184231"/>
            <a:ext cx="517931" cy="421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15" idx="7"/>
            <a:endCxn id="314" idx="3"/>
          </p:cNvCxnSpPr>
          <p:nvPr/>
        </p:nvCxnSpPr>
        <p:spPr>
          <a:xfrm flipV="1">
            <a:off x="2248587" y="2534980"/>
            <a:ext cx="303451" cy="5910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19" idx="0"/>
            <a:endCxn id="314" idx="4"/>
          </p:cNvCxnSpPr>
          <p:nvPr/>
        </p:nvCxnSpPr>
        <p:spPr>
          <a:xfrm flipV="1">
            <a:off x="2410857" y="2547026"/>
            <a:ext cx="168498" cy="7472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stCxn id="319" idx="6"/>
            <a:endCxn id="318" idx="3"/>
          </p:cNvCxnSpPr>
          <p:nvPr/>
        </p:nvCxnSpPr>
        <p:spPr>
          <a:xfrm flipV="1">
            <a:off x="2449488" y="3255420"/>
            <a:ext cx="328345" cy="79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stCxn id="318" idx="0"/>
            <a:endCxn id="316" idx="4"/>
          </p:cNvCxnSpPr>
          <p:nvPr/>
        </p:nvCxnSpPr>
        <p:spPr>
          <a:xfrm flipV="1">
            <a:off x="2805150" y="2974241"/>
            <a:ext cx="119590" cy="210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stCxn id="316" idx="0"/>
            <a:endCxn id="314" idx="5"/>
          </p:cNvCxnSpPr>
          <p:nvPr/>
        </p:nvCxnSpPr>
        <p:spPr>
          <a:xfrm flipH="1" flipV="1">
            <a:off x="2606671" y="2534980"/>
            <a:ext cx="318069" cy="357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Oval 327"/>
          <p:cNvSpPr/>
          <p:nvPr/>
        </p:nvSpPr>
        <p:spPr>
          <a:xfrm>
            <a:off x="739124" y="2677449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9" name="Oval 328"/>
          <p:cNvSpPr/>
          <p:nvPr/>
        </p:nvSpPr>
        <p:spPr>
          <a:xfrm>
            <a:off x="1502729" y="2679062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0" name="Oval 329"/>
          <p:cNvSpPr/>
          <p:nvPr/>
        </p:nvSpPr>
        <p:spPr>
          <a:xfrm>
            <a:off x="1402260" y="3097920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1" name="Oval 330"/>
          <p:cNvSpPr/>
          <p:nvPr/>
        </p:nvSpPr>
        <p:spPr>
          <a:xfrm>
            <a:off x="794257" y="3182759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2" name="Oval 331"/>
          <p:cNvSpPr/>
          <p:nvPr/>
        </p:nvSpPr>
        <p:spPr>
          <a:xfrm>
            <a:off x="1037070" y="2914123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3" name="Oval 332"/>
          <p:cNvSpPr/>
          <p:nvPr/>
        </p:nvSpPr>
        <p:spPr>
          <a:xfrm>
            <a:off x="1069353" y="2482477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4" name="Straight Connector 333"/>
          <p:cNvCxnSpPr>
            <a:stCxn id="328" idx="7"/>
            <a:endCxn id="333" idx="2"/>
          </p:cNvCxnSpPr>
          <p:nvPr/>
        </p:nvCxnSpPr>
        <p:spPr>
          <a:xfrm flipV="1">
            <a:off x="805072" y="2523604"/>
            <a:ext cx="264281" cy="1640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stCxn id="332" idx="2"/>
            <a:endCxn id="331" idx="0"/>
          </p:cNvCxnSpPr>
          <p:nvPr/>
        </p:nvCxnSpPr>
        <p:spPr>
          <a:xfrm flipH="1">
            <a:off x="832889" y="2955250"/>
            <a:ext cx="204181" cy="227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stCxn id="328" idx="5"/>
            <a:endCxn id="332" idx="1"/>
          </p:cNvCxnSpPr>
          <p:nvPr/>
        </p:nvCxnSpPr>
        <p:spPr>
          <a:xfrm>
            <a:off x="805072" y="2747657"/>
            <a:ext cx="243313" cy="178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stCxn id="333" idx="6"/>
            <a:endCxn id="329" idx="1"/>
          </p:cNvCxnSpPr>
          <p:nvPr/>
        </p:nvCxnSpPr>
        <p:spPr>
          <a:xfrm>
            <a:off x="1146616" y="2523605"/>
            <a:ext cx="367428" cy="165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>
            <a:stCxn id="332" idx="6"/>
            <a:endCxn id="330" idx="1"/>
          </p:cNvCxnSpPr>
          <p:nvPr/>
        </p:nvCxnSpPr>
        <p:spPr>
          <a:xfrm>
            <a:off x="1114333" y="2955250"/>
            <a:ext cx="299242" cy="1547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stCxn id="331" idx="7"/>
            <a:endCxn id="330" idx="2"/>
          </p:cNvCxnSpPr>
          <p:nvPr/>
        </p:nvCxnSpPr>
        <p:spPr>
          <a:xfrm flipV="1">
            <a:off x="860205" y="3139047"/>
            <a:ext cx="542055" cy="557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33" idx="5"/>
            <a:endCxn id="330" idx="0"/>
          </p:cNvCxnSpPr>
          <p:nvPr/>
        </p:nvCxnSpPr>
        <p:spPr>
          <a:xfrm>
            <a:off x="1135301" y="2552685"/>
            <a:ext cx="305591" cy="545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stCxn id="332" idx="7"/>
            <a:endCxn id="329" idx="3"/>
          </p:cNvCxnSpPr>
          <p:nvPr/>
        </p:nvCxnSpPr>
        <p:spPr>
          <a:xfrm flipV="1">
            <a:off x="1103018" y="2749270"/>
            <a:ext cx="411026" cy="1768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2" name="Oval 341"/>
          <p:cNvSpPr/>
          <p:nvPr/>
        </p:nvSpPr>
        <p:spPr>
          <a:xfrm>
            <a:off x="1200982" y="3319245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3" name="Straight Connector 342"/>
          <p:cNvCxnSpPr>
            <a:stCxn id="331" idx="5"/>
            <a:endCxn id="342" idx="2"/>
          </p:cNvCxnSpPr>
          <p:nvPr/>
        </p:nvCxnSpPr>
        <p:spPr>
          <a:xfrm>
            <a:off x="860205" y="3252967"/>
            <a:ext cx="340777" cy="107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>
            <a:stCxn id="332" idx="5"/>
            <a:endCxn id="342" idx="1"/>
          </p:cNvCxnSpPr>
          <p:nvPr/>
        </p:nvCxnSpPr>
        <p:spPr>
          <a:xfrm>
            <a:off x="1103018" y="2984331"/>
            <a:ext cx="109279" cy="3469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30" idx="3"/>
            <a:endCxn id="342" idx="7"/>
          </p:cNvCxnSpPr>
          <p:nvPr/>
        </p:nvCxnSpPr>
        <p:spPr>
          <a:xfrm flipH="1">
            <a:off x="1266930" y="3168128"/>
            <a:ext cx="146645" cy="163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6" name="Oval 345"/>
          <p:cNvSpPr/>
          <p:nvPr/>
        </p:nvSpPr>
        <p:spPr>
          <a:xfrm>
            <a:off x="574361" y="3754728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Oval 346"/>
          <p:cNvSpPr/>
          <p:nvPr/>
        </p:nvSpPr>
        <p:spPr>
          <a:xfrm>
            <a:off x="435597" y="4389427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" name="Oval 347"/>
          <p:cNvSpPr/>
          <p:nvPr/>
        </p:nvSpPr>
        <p:spPr>
          <a:xfrm>
            <a:off x="381000" y="3982093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9" name="Oval 348"/>
          <p:cNvSpPr/>
          <p:nvPr/>
        </p:nvSpPr>
        <p:spPr>
          <a:xfrm>
            <a:off x="792860" y="4304991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0" name="Oval 349"/>
          <p:cNvSpPr/>
          <p:nvPr/>
        </p:nvSpPr>
        <p:spPr>
          <a:xfrm>
            <a:off x="1191506" y="4038472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1" name="Oval 350"/>
          <p:cNvSpPr/>
          <p:nvPr/>
        </p:nvSpPr>
        <p:spPr>
          <a:xfrm>
            <a:off x="903901" y="3728403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Oval 351"/>
          <p:cNvSpPr/>
          <p:nvPr/>
        </p:nvSpPr>
        <p:spPr>
          <a:xfrm>
            <a:off x="1253067" y="4415859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3" name="Oval 352"/>
          <p:cNvSpPr/>
          <p:nvPr/>
        </p:nvSpPr>
        <p:spPr>
          <a:xfrm>
            <a:off x="807458" y="4656677"/>
            <a:ext cx="77263" cy="82254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4" name="Straight Connector 353"/>
          <p:cNvCxnSpPr>
            <a:stCxn id="346" idx="5"/>
            <a:endCxn id="349" idx="1"/>
          </p:cNvCxnSpPr>
          <p:nvPr/>
        </p:nvCxnSpPr>
        <p:spPr>
          <a:xfrm>
            <a:off x="640309" y="3824936"/>
            <a:ext cx="163866" cy="4921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349" idx="0"/>
            <a:endCxn id="351" idx="4"/>
          </p:cNvCxnSpPr>
          <p:nvPr/>
        </p:nvCxnSpPr>
        <p:spPr>
          <a:xfrm flipV="1">
            <a:off x="831492" y="3810657"/>
            <a:ext cx="111041" cy="494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>
            <a:stCxn id="347" idx="6"/>
            <a:endCxn id="349" idx="2"/>
          </p:cNvCxnSpPr>
          <p:nvPr/>
        </p:nvCxnSpPr>
        <p:spPr>
          <a:xfrm flipV="1">
            <a:off x="512860" y="4346118"/>
            <a:ext cx="280000" cy="844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stCxn id="353" idx="7"/>
            <a:endCxn id="349" idx="3"/>
          </p:cNvCxnSpPr>
          <p:nvPr/>
        </p:nvCxnSpPr>
        <p:spPr>
          <a:xfrm flipH="1" flipV="1">
            <a:off x="804175" y="4375199"/>
            <a:ext cx="69231" cy="2935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347" idx="2"/>
            <a:endCxn id="348" idx="3"/>
          </p:cNvCxnSpPr>
          <p:nvPr/>
        </p:nvCxnSpPr>
        <p:spPr>
          <a:xfrm flipH="1" flipV="1">
            <a:off x="392315" y="4052301"/>
            <a:ext cx="43282" cy="3782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stCxn id="348" idx="7"/>
            <a:endCxn id="346" idx="3"/>
          </p:cNvCxnSpPr>
          <p:nvPr/>
        </p:nvCxnSpPr>
        <p:spPr>
          <a:xfrm flipV="1">
            <a:off x="446948" y="3824936"/>
            <a:ext cx="138728" cy="1692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49" idx="5"/>
            <a:endCxn id="352" idx="2"/>
          </p:cNvCxnSpPr>
          <p:nvPr/>
        </p:nvCxnSpPr>
        <p:spPr>
          <a:xfrm>
            <a:off x="858808" y="4375199"/>
            <a:ext cx="394259" cy="817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346" idx="7"/>
            <a:endCxn id="350" idx="1"/>
          </p:cNvCxnSpPr>
          <p:nvPr/>
        </p:nvCxnSpPr>
        <p:spPr>
          <a:xfrm>
            <a:off x="640309" y="3766774"/>
            <a:ext cx="562512" cy="2837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>
            <a:stCxn id="350" idx="0"/>
            <a:endCxn id="351" idx="5"/>
          </p:cNvCxnSpPr>
          <p:nvPr/>
        </p:nvCxnSpPr>
        <p:spPr>
          <a:xfrm flipH="1" flipV="1">
            <a:off x="969849" y="3798611"/>
            <a:ext cx="260289" cy="2398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stCxn id="353" idx="1"/>
            <a:endCxn id="348" idx="4"/>
          </p:cNvCxnSpPr>
          <p:nvPr/>
        </p:nvCxnSpPr>
        <p:spPr>
          <a:xfrm flipH="1" flipV="1">
            <a:off x="419632" y="4064347"/>
            <a:ext cx="399141" cy="604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348" idx="6"/>
            <a:endCxn id="350" idx="2"/>
          </p:cNvCxnSpPr>
          <p:nvPr/>
        </p:nvCxnSpPr>
        <p:spPr>
          <a:xfrm>
            <a:off x="458263" y="4023220"/>
            <a:ext cx="733243" cy="563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stCxn id="352" idx="0"/>
            <a:endCxn id="346" idx="6"/>
          </p:cNvCxnSpPr>
          <p:nvPr/>
        </p:nvCxnSpPr>
        <p:spPr>
          <a:xfrm flipH="1" flipV="1">
            <a:off x="651624" y="3795855"/>
            <a:ext cx="640075" cy="6200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Oval 365"/>
          <p:cNvSpPr/>
          <p:nvPr/>
        </p:nvSpPr>
        <p:spPr>
          <a:xfrm>
            <a:off x="2435410" y="3937781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Oval 366"/>
          <p:cNvSpPr/>
          <p:nvPr/>
        </p:nvSpPr>
        <p:spPr>
          <a:xfrm>
            <a:off x="1824150" y="4322650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Oval 367"/>
          <p:cNvSpPr/>
          <p:nvPr/>
        </p:nvSpPr>
        <p:spPr>
          <a:xfrm>
            <a:off x="2103797" y="3942749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9" name="Oval 368"/>
          <p:cNvSpPr/>
          <p:nvPr/>
        </p:nvSpPr>
        <p:spPr>
          <a:xfrm>
            <a:off x="1958053" y="4567295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0" name="Oval 369"/>
          <p:cNvSpPr/>
          <p:nvPr/>
        </p:nvSpPr>
        <p:spPr>
          <a:xfrm>
            <a:off x="2361250" y="4704138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1" name="Oval 370"/>
          <p:cNvSpPr/>
          <p:nvPr/>
        </p:nvSpPr>
        <p:spPr>
          <a:xfrm>
            <a:off x="2640865" y="4338674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2" name="Oval 371"/>
          <p:cNvSpPr/>
          <p:nvPr/>
        </p:nvSpPr>
        <p:spPr>
          <a:xfrm>
            <a:off x="2220673" y="4300298"/>
            <a:ext cx="77263" cy="82254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3" name="Straight Connector 372"/>
          <p:cNvCxnSpPr>
            <a:stCxn id="367" idx="0"/>
            <a:endCxn id="368" idx="4"/>
          </p:cNvCxnSpPr>
          <p:nvPr/>
        </p:nvCxnSpPr>
        <p:spPr>
          <a:xfrm flipV="1">
            <a:off x="1862782" y="4025003"/>
            <a:ext cx="279647" cy="297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>
            <a:stCxn id="372" idx="6"/>
            <a:endCxn id="371" idx="2"/>
          </p:cNvCxnSpPr>
          <p:nvPr/>
        </p:nvCxnSpPr>
        <p:spPr>
          <a:xfrm>
            <a:off x="2297936" y="4341425"/>
            <a:ext cx="342929" cy="383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>
            <a:stCxn id="370" idx="1"/>
            <a:endCxn id="372" idx="4"/>
          </p:cNvCxnSpPr>
          <p:nvPr/>
        </p:nvCxnSpPr>
        <p:spPr>
          <a:xfrm flipH="1" flipV="1">
            <a:off x="2259305" y="4382552"/>
            <a:ext cx="113260" cy="333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369" idx="6"/>
            <a:endCxn id="371" idx="3"/>
          </p:cNvCxnSpPr>
          <p:nvPr/>
        </p:nvCxnSpPr>
        <p:spPr>
          <a:xfrm flipV="1">
            <a:off x="2035316" y="4408882"/>
            <a:ext cx="616864" cy="199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>
            <a:stCxn id="370" idx="0"/>
            <a:endCxn id="366" idx="5"/>
          </p:cNvCxnSpPr>
          <p:nvPr/>
        </p:nvCxnSpPr>
        <p:spPr>
          <a:xfrm flipV="1">
            <a:off x="2399882" y="4007989"/>
            <a:ext cx="101476" cy="696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>
            <a:stCxn id="369" idx="0"/>
            <a:endCxn id="368" idx="5"/>
          </p:cNvCxnSpPr>
          <p:nvPr/>
        </p:nvCxnSpPr>
        <p:spPr>
          <a:xfrm flipV="1">
            <a:off x="1996685" y="4012957"/>
            <a:ext cx="173060" cy="5543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372" idx="2"/>
            <a:endCxn id="367" idx="6"/>
          </p:cNvCxnSpPr>
          <p:nvPr/>
        </p:nvCxnSpPr>
        <p:spPr>
          <a:xfrm flipH="1">
            <a:off x="1901413" y="4341425"/>
            <a:ext cx="319260" cy="223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68" idx="6"/>
            <a:endCxn id="371" idx="2"/>
          </p:cNvCxnSpPr>
          <p:nvPr/>
        </p:nvCxnSpPr>
        <p:spPr>
          <a:xfrm>
            <a:off x="2181060" y="3983876"/>
            <a:ext cx="459805" cy="395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366" idx="0"/>
            <a:endCxn id="319" idx="4"/>
          </p:cNvCxnSpPr>
          <p:nvPr/>
        </p:nvCxnSpPr>
        <p:spPr>
          <a:xfrm flipH="1" flipV="1">
            <a:off x="2410857" y="3376481"/>
            <a:ext cx="63185" cy="5613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330" idx="6"/>
            <a:endCxn id="317" idx="3"/>
          </p:cNvCxnSpPr>
          <p:nvPr/>
        </p:nvCxnSpPr>
        <p:spPr>
          <a:xfrm flipV="1">
            <a:off x="1479523" y="2819031"/>
            <a:ext cx="674220" cy="32001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>
            <a:stCxn id="368" idx="1"/>
            <a:endCxn id="342" idx="5"/>
          </p:cNvCxnSpPr>
          <p:nvPr/>
        </p:nvCxnSpPr>
        <p:spPr>
          <a:xfrm flipH="1" flipV="1">
            <a:off x="1266930" y="3389453"/>
            <a:ext cx="848182" cy="565342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stCxn id="346" idx="0"/>
            <a:endCxn id="331" idx="3"/>
          </p:cNvCxnSpPr>
          <p:nvPr/>
        </p:nvCxnSpPr>
        <p:spPr>
          <a:xfrm flipV="1">
            <a:off x="612993" y="3252967"/>
            <a:ext cx="192579" cy="50176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352" idx="6"/>
            <a:endCxn id="367" idx="2"/>
          </p:cNvCxnSpPr>
          <p:nvPr/>
        </p:nvCxnSpPr>
        <p:spPr>
          <a:xfrm flipV="1">
            <a:off x="1330330" y="4363777"/>
            <a:ext cx="493820" cy="9320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>
            <a:stCxn id="350" idx="7"/>
            <a:endCxn id="342" idx="4"/>
          </p:cNvCxnSpPr>
          <p:nvPr/>
        </p:nvCxnSpPr>
        <p:spPr>
          <a:xfrm flipH="1" flipV="1">
            <a:off x="1239614" y="3401499"/>
            <a:ext cx="17840" cy="64901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>
            <a:stCxn id="328" idx="6"/>
            <a:endCxn id="329" idx="2"/>
          </p:cNvCxnSpPr>
          <p:nvPr/>
        </p:nvCxnSpPr>
        <p:spPr bwMode="auto">
          <a:xfrm>
            <a:off x="816387" y="2718576"/>
            <a:ext cx="686342" cy="16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8" name="Straight Connector 387"/>
          <p:cNvCxnSpPr>
            <a:stCxn id="352" idx="2"/>
            <a:endCxn id="353" idx="6"/>
          </p:cNvCxnSpPr>
          <p:nvPr/>
        </p:nvCxnSpPr>
        <p:spPr bwMode="auto">
          <a:xfrm flipH="1">
            <a:off x="884721" y="4456986"/>
            <a:ext cx="368346" cy="240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9" name="Straight Connector 388"/>
          <p:cNvCxnSpPr>
            <a:stCxn id="352" idx="2"/>
            <a:endCxn id="347" idx="6"/>
          </p:cNvCxnSpPr>
          <p:nvPr/>
        </p:nvCxnSpPr>
        <p:spPr bwMode="auto">
          <a:xfrm flipH="1" flipV="1">
            <a:off x="512860" y="4430554"/>
            <a:ext cx="740207" cy="2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0" name="Straight Connector 389"/>
          <p:cNvCxnSpPr>
            <a:stCxn id="370" idx="2"/>
            <a:endCxn id="369" idx="6"/>
          </p:cNvCxnSpPr>
          <p:nvPr/>
        </p:nvCxnSpPr>
        <p:spPr bwMode="auto">
          <a:xfrm flipH="1" flipV="1">
            <a:off x="2035316" y="4608422"/>
            <a:ext cx="325934" cy="1368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1" name="Straight Connector 390"/>
          <p:cNvCxnSpPr>
            <a:stCxn id="353" idx="1"/>
            <a:endCxn id="347" idx="5"/>
          </p:cNvCxnSpPr>
          <p:nvPr/>
        </p:nvCxnSpPr>
        <p:spPr bwMode="auto">
          <a:xfrm flipH="1" flipV="1">
            <a:off x="501545" y="4459635"/>
            <a:ext cx="317228" cy="209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/>
          <p:cNvCxnSpPr>
            <a:stCxn id="319" idx="7"/>
            <a:endCxn id="316" idx="2"/>
          </p:cNvCxnSpPr>
          <p:nvPr/>
        </p:nvCxnSpPr>
        <p:spPr bwMode="auto">
          <a:xfrm flipV="1">
            <a:off x="2438173" y="2933114"/>
            <a:ext cx="447935" cy="3731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3" name="Straight Connector 392"/>
          <p:cNvCxnSpPr>
            <a:stCxn id="366" idx="2"/>
            <a:endCxn id="368" idx="6"/>
          </p:cNvCxnSpPr>
          <p:nvPr/>
        </p:nvCxnSpPr>
        <p:spPr bwMode="auto">
          <a:xfrm flipH="1">
            <a:off x="2181060" y="3978908"/>
            <a:ext cx="254350" cy="49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4" name="Straight Connector 393"/>
          <p:cNvCxnSpPr>
            <a:stCxn id="366" idx="3"/>
            <a:endCxn id="367" idx="6"/>
          </p:cNvCxnSpPr>
          <p:nvPr/>
        </p:nvCxnSpPr>
        <p:spPr bwMode="auto">
          <a:xfrm flipH="1">
            <a:off x="1901413" y="4007989"/>
            <a:ext cx="545312" cy="3557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>
            <a:stCxn id="371" idx="4"/>
            <a:endCxn id="370" idx="0"/>
          </p:cNvCxnSpPr>
          <p:nvPr/>
        </p:nvCxnSpPr>
        <p:spPr bwMode="auto">
          <a:xfrm flipH="1">
            <a:off x="2399882" y="4420928"/>
            <a:ext cx="279615" cy="2832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6" name="Straight Connector 495"/>
          <p:cNvCxnSpPr>
            <a:stCxn id="366" idx="7"/>
            <a:endCxn id="318" idx="3"/>
          </p:cNvCxnSpPr>
          <p:nvPr/>
        </p:nvCxnSpPr>
        <p:spPr>
          <a:xfrm flipV="1">
            <a:off x="2501358" y="3255420"/>
            <a:ext cx="276475" cy="69440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5" name="Oval 484"/>
          <p:cNvSpPr/>
          <p:nvPr/>
        </p:nvSpPr>
        <p:spPr bwMode="auto">
          <a:xfrm rot="1049626">
            <a:off x="3199134" y="3501027"/>
            <a:ext cx="1436166" cy="2747451"/>
          </a:xfrm>
          <a:prstGeom prst="ellipse">
            <a:avLst/>
          </a:prstGeom>
          <a:solidFill>
            <a:schemeClr val="accent6">
              <a:lumMod val="50000"/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4700258" y="3550305"/>
            <a:ext cx="1413477" cy="2698095"/>
          </a:xfrm>
          <a:prstGeom prst="ellipse">
            <a:avLst/>
          </a:prstGeom>
          <a:solidFill>
            <a:schemeClr val="accent1">
              <a:alpha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 rot="19907736">
            <a:off x="4808631" y="4871805"/>
            <a:ext cx="1169664" cy="1156459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 rot="21009130">
            <a:off x="3161861" y="4834975"/>
            <a:ext cx="1100608" cy="12624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 rot="1282930">
            <a:off x="4903083" y="3700151"/>
            <a:ext cx="1043443" cy="111424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Oval 242"/>
          <p:cNvSpPr/>
          <p:nvPr/>
        </p:nvSpPr>
        <p:spPr bwMode="auto">
          <a:xfrm rot="447912">
            <a:off x="4948066" y="3863757"/>
            <a:ext cx="264558" cy="63000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22" name="Oval 221"/>
          <p:cNvSpPr/>
          <p:nvPr/>
        </p:nvSpPr>
        <p:spPr bwMode="auto">
          <a:xfrm rot="303636">
            <a:off x="5245063" y="3784718"/>
            <a:ext cx="649255" cy="9225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 rot="19020805">
            <a:off x="4750045" y="5018015"/>
            <a:ext cx="921980" cy="486092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 rot="19912904">
            <a:off x="5073711" y="5430371"/>
            <a:ext cx="917117" cy="506504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6" name="Oval 205"/>
          <p:cNvSpPr/>
          <p:nvPr/>
        </p:nvSpPr>
        <p:spPr bwMode="auto">
          <a:xfrm rot="887509">
            <a:off x="3273837" y="4909226"/>
            <a:ext cx="874146" cy="577386"/>
          </a:xfrm>
          <a:prstGeom prst="ellipse">
            <a:avLst/>
          </a:prstGeom>
          <a:solidFill>
            <a:srgbClr val="FC8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 rot="20504708">
            <a:off x="3627137" y="3711015"/>
            <a:ext cx="1014358" cy="11626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Oval 200"/>
          <p:cNvSpPr/>
          <p:nvPr/>
        </p:nvSpPr>
        <p:spPr bwMode="auto">
          <a:xfrm rot="20927087">
            <a:off x="3646058" y="3790983"/>
            <a:ext cx="816234" cy="39864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 rot="678312">
            <a:off x="3208178" y="5497600"/>
            <a:ext cx="940783" cy="496154"/>
          </a:xfrm>
          <a:prstGeom prst="ellipse">
            <a:avLst/>
          </a:prstGeom>
          <a:solidFill>
            <a:srgbClr val="FC8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3751813" y="4195773"/>
            <a:ext cx="817653" cy="5697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509059" y="3858901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Oval 179"/>
          <p:cNvSpPr/>
          <p:nvPr/>
        </p:nvSpPr>
        <p:spPr>
          <a:xfrm>
            <a:off x="5014746" y="4332377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Oval 180"/>
          <p:cNvSpPr/>
          <p:nvPr/>
        </p:nvSpPr>
        <p:spPr>
          <a:xfrm>
            <a:off x="5777796" y="4141943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Oval 181"/>
          <p:cNvSpPr/>
          <p:nvPr/>
        </p:nvSpPr>
        <p:spPr>
          <a:xfrm>
            <a:off x="5065241" y="3935192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/>
          <p:cNvSpPr/>
          <p:nvPr/>
        </p:nvSpPr>
        <p:spPr>
          <a:xfrm>
            <a:off x="5728936" y="4429589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183"/>
          <p:cNvSpPr/>
          <p:nvPr/>
        </p:nvSpPr>
        <p:spPr>
          <a:xfrm>
            <a:off x="5390624" y="4464753"/>
            <a:ext cx="83220" cy="89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5" name="Straight Connector 184"/>
          <p:cNvCxnSpPr>
            <a:stCxn id="182" idx="7"/>
            <a:endCxn id="181" idx="1"/>
          </p:cNvCxnSpPr>
          <p:nvPr/>
        </p:nvCxnSpPr>
        <p:spPr>
          <a:xfrm>
            <a:off x="5136274" y="3948283"/>
            <a:ext cx="653710" cy="206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2" idx="4"/>
            <a:endCxn id="180" idx="0"/>
          </p:cNvCxnSpPr>
          <p:nvPr/>
        </p:nvCxnSpPr>
        <p:spPr>
          <a:xfrm flipH="1">
            <a:off x="5056356" y="4024574"/>
            <a:ext cx="50495" cy="307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80" idx="5"/>
            <a:endCxn id="183" idx="2"/>
          </p:cNvCxnSpPr>
          <p:nvPr/>
        </p:nvCxnSpPr>
        <p:spPr>
          <a:xfrm>
            <a:off x="5085779" y="4408669"/>
            <a:ext cx="643157" cy="656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0" idx="7"/>
            <a:endCxn id="179" idx="3"/>
          </p:cNvCxnSpPr>
          <p:nvPr/>
        </p:nvCxnSpPr>
        <p:spPr>
          <a:xfrm flipV="1">
            <a:off x="5085779" y="3935193"/>
            <a:ext cx="435467" cy="4102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4" idx="0"/>
            <a:endCxn id="179" idx="4"/>
          </p:cNvCxnSpPr>
          <p:nvPr/>
        </p:nvCxnSpPr>
        <p:spPr>
          <a:xfrm flipV="1">
            <a:off x="5432234" y="3948283"/>
            <a:ext cx="118435" cy="5164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4" idx="6"/>
            <a:endCxn id="183" idx="3"/>
          </p:cNvCxnSpPr>
          <p:nvPr/>
        </p:nvCxnSpPr>
        <p:spPr>
          <a:xfrm flipV="1">
            <a:off x="5473844" y="4505881"/>
            <a:ext cx="267279" cy="3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183" idx="0"/>
            <a:endCxn id="181" idx="4"/>
          </p:cNvCxnSpPr>
          <p:nvPr/>
        </p:nvCxnSpPr>
        <p:spPr>
          <a:xfrm flipV="1">
            <a:off x="5770546" y="4231324"/>
            <a:ext cx="48860" cy="198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81" idx="0"/>
            <a:endCxn id="179" idx="5"/>
          </p:cNvCxnSpPr>
          <p:nvPr/>
        </p:nvCxnSpPr>
        <p:spPr>
          <a:xfrm flipH="1" flipV="1">
            <a:off x="5580092" y="3935193"/>
            <a:ext cx="239314" cy="206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687914" y="4038215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Oval 160"/>
          <p:cNvSpPr/>
          <p:nvPr/>
        </p:nvSpPr>
        <p:spPr>
          <a:xfrm>
            <a:off x="4251876" y="3874562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/>
          <p:cNvSpPr/>
          <p:nvPr/>
        </p:nvSpPr>
        <p:spPr>
          <a:xfrm>
            <a:off x="4432055" y="4411076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Oval 162"/>
          <p:cNvSpPr/>
          <p:nvPr/>
        </p:nvSpPr>
        <p:spPr>
          <a:xfrm>
            <a:off x="3789882" y="4490270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Oval 163"/>
          <p:cNvSpPr/>
          <p:nvPr/>
        </p:nvSpPr>
        <p:spPr>
          <a:xfrm>
            <a:off x="3962740" y="4242995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3899659" y="3852419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6" name="Straight Connector 165"/>
          <p:cNvCxnSpPr>
            <a:stCxn id="160" idx="7"/>
            <a:endCxn id="165" idx="2"/>
          </p:cNvCxnSpPr>
          <p:nvPr/>
        </p:nvCxnSpPr>
        <p:spPr>
          <a:xfrm flipV="1">
            <a:off x="3758947" y="3897110"/>
            <a:ext cx="140712" cy="154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64" idx="2"/>
            <a:endCxn id="163" idx="0"/>
          </p:cNvCxnSpPr>
          <p:nvPr/>
        </p:nvCxnSpPr>
        <p:spPr>
          <a:xfrm flipH="1">
            <a:off x="3831492" y="4287686"/>
            <a:ext cx="131248" cy="202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0" idx="6"/>
            <a:endCxn id="164" idx="1"/>
          </p:cNvCxnSpPr>
          <p:nvPr/>
        </p:nvCxnSpPr>
        <p:spPr>
          <a:xfrm>
            <a:off x="3771134" y="4082906"/>
            <a:ext cx="203793" cy="1731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5" idx="6"/>
            <a:endCxn id="161" idx="1"/>
          </p:cNvCxnSpPr>
          <p:nvPr/>
        </p:nvCxnSpPr>
        <p:spPr>
          <a:xfrm flipV="1">
            <a:off x="3982879" y="3887652"/>
            <a:ext cx="281184" cy="9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64" idx="6"/>
            <a:endCxn id="162" idx="1"/>
          </p:cNvCxnSpPr>
          <p:nvPr/>
        </p:nvCxnSpPr>
        <p:spPr>
          <a:xfrm>
            <a:off x="4045960" y="4287686"/>
            <a:ext cx="398282" cy="136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163" idx="7"/>
            <a:endCxn id="162" idx="2"/>
          </p:cNvCxnSpPr>
          <p:nvPr/>
        </p:nvCxnSpPr>
        <p:spPr>
          <a:xfrm flipV="1">
            <a:off x="3860915" y="4455767"/>
            <a:ext cx="571140" cy="475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5" idx="5"/>
            <a:endCxn id="162" idx="0"/>
          </p:cNvCxnSpPr>
          <p:nvPr/>
        </p:nvCxnSpPr>
        <p:spPr>
          <a:xfrm>
            <a:off x="3970692" y="3928711"/>
            <a:ext cx="502973" cy="482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4" idx="7"/>
            <a:endCxn id="161" idx="2"/>
          </p:cNvCxnSpPr>
          <p:nvPr/>
        </p:nvCxnSpPr>
        <p:spPr>
          <a:xfrm flipV="1">
            <a:off x="4033773" y="3919253"/>
            <a:ext cx="218103" cy="336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>
            <a:off x="4187225" y="4618618"/>
            <a:ext cx="89721" cy="76293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6" name="Straight Connector 175"/>
          <p:cNvCxnSpPr>
            <a:stCxn id="163" idx="5"/>
            <a:endCxn id="175" idx="2"/>
          </p:cNvCxnSpPr>
          <p:nvPr/>
        </p:nvCxnSpPr>
        <p:spPr>
          <a:xfrm>
            <a:off x="3860915" y="4566562"/>
            <a:ext cx="326310" cy="902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164" idx="5"/>
            <a:endCxn id="175" idx="1"/>
          </p:cNvCxnSpPr>
          <p:nvPr/>
        </p:nvCxnSpPr>
        <p:spPr>
          <a:xfrm>
            <a:off x="4033773" y="4319287"/>
            <a:ext cx="166591" cy="310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62" idx="3"/>
            <a:endCxn id="175" idx="7"/>
          </p:cNvCxnSpPr>
          <p:nvPr/>
        </p:nvCxnSpPr>
        <p:spPr>
          <a:xfrm flipH="1">
            <a:off x="4263807" y="4487368"/>
            <a:ext cx="180435" cy="142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5" name="Oval 134"/>
          <p:cNvSpPr/>
          <p:nvPr/>
        </p:nvSpPr>
        <p:spPr>
          <a:xfrm>
            <a:off x="3483568" y="4978141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Oval 135"/>
          <p:cNvSpPr/>
          <p:nvPr/>
        </p:nvSpPr>
        <p:spPr>
          <a:xfrm>
            <a:off x="3289182" y="5638932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/>
          <p:cNvSpPr/>
          <p:nvPr/>
        </p:nvSpPr>
        <p:spPr>
          <a:xfrm>
            <a:off x="3380090" y="5166311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/>
          <p:cNvSpPr/>
          <p:nvPr/>
        </p:nvSpPr>
        <p:spPr>
          <a:xfrm>
            <a:off x="3666161" y="5569343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3974927" y="5268252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Oval 139"/>
          <p:cNvSpPr/>
          <p:nvPr/>
        </p:nvSpPr>
        <p:spPr>
          <a:xfrm>
            <a:off x="3732723" y="4914215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546445" y="5872774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3" name="Straight Connector 142"/>
          <p:cNvCxnSpPr>
            <a:stCxn id="135" idx="5"/>
            <a:endCxn id="138" idx="1"/>
          </p:cNvCxnSpPr>
          <p:nvPr/>
        </p:nvCxnSpPr>
        <p:spPr>
          <a:xfrm>
            <a:off x="3554601" y="5054433"/>
            <a:ext cx="123747" cy="52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0"/>
            <a:endCxn id="140" idx="4"/>
          </p:cNvCxnSpPr>
          <p:nvPr/>
        </p:nvCxnSpPr>
        <p:spPr>
          <a:xfrm flipV="1">
            <a:off x="3707771" y="5003597"/>
            <a:ext cx="66562" cy="565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6" idx="6"/>
            <a:endCxn id="138" idx="2"/>
          </p:cNvCxnSpPr>
          <p:nvPr/>
        </p:nvCxnSpPr>
        <p:spPr>
          <a:xfrm flipV="1">
            <a:off x="3372402" y="5614034"/>
            <a:ext cx="293759" cy="69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42" idx="7"/>
            <a:endCxn id="138" idx="3"/>
          </p:cNvCxnSpPr>
          <p:nvPr/>
        </p:nvCxnSpPr>
        <p:spPr>
          <a:xfrm flipV="1">
            <a:off x="3617478" y="5645635"/>
            <a:ext cx="60870" cy="240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6" idx="2"/>
            <a:endCxn id="137" idx="3"/>
          </p:cNvCxnSpPr>
          <p:nvPr/>
        </p:nvCxnSpPr>
        <p:spPr>
          <a:xfrm flipV="1">
            <a:off x="3289182" y="5242603"/>
            <a:ext cx="103095" cy="4410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7" idx="7"/>
            <a:endCxn id="135" idx="3"/>
          </p:cNvCxnSpPr>
          <p:nvPr/>
        </p:nvCxnSpPr>
        <p:spPr>
          <a:xfrm flipV="1">
            <a:off x="3451123" y="5054433"/>
            <a:ext cx="44632" cy="12496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38" idx="5"/>
            <a:endCxn id="484" idx="1"/>
          </p:cNvCxnSpPr>
          <p:nvPr/>
        </p:nvCxnSpPr>
        <p:spPr>
          <a:xfrm>
            <a:off x="3737194" y="5645635"/>
            <a:ext cx="212905" cy="128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5" idx="7"/>
            <a:endCxn id="139" idx="1"/>
          </p:cNvCxnSpPr>
          <p:nvPr/>
        </p:nvCxnSpPr>
        <p:spPr>
          <a:xfrm>
            <a:off x="3554601" y="4991231"/>
            <a:ext cx="432513" cy="290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9" idx="0"/>
            <a:endCxn id="140" idx="5"/>
          </p:cNvCxnSpPr>
          <p:nvPr/>
        </p:nvCxnSpPr>
        <p:spPr>
          <a:xfrm flipH="1" flipV="1">
            <a:off x="3803756" y="4990507"/>
            <a:ext cx="212781" cy="277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42" idx="1"/>
            <a:endCxn id="137" idx="4"/>
          </p:cNvCxnSpPr>
          <p:nvPr/>
        </p:nvCxnSpPr>
        <p:spPr>
          <a:xfrm flipH="1" flipV="1">
            <a:off x="3421700" y="5255693"/>
            <a:ext cx="136932" cy="6301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7" idx="6"/>
            <a:endCxn id="139" idx="2"/>
          </p:cNvCxnSpPr>
          <p:nvPr/>
        </p:nvCxnSpPr>
        <p:spPr>
          <a:xfrm>
            <a:off x="3463310" y="5211002"/>
            <a:ext cx="511617" cy="101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484" idx="0"/>
            <a:endCxn id="135" idx="6"/>
          </p:cNvCxnSpPr>
          <p:nvPr/>
        </p:nvCxnSpPr>
        <p:spPr>
          <a:xfrm flipH="1" flipV="1">
            <a:off x="3566788" y="5022832"/>
            <a:ext cx="412734" cy="737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345022" y="5063839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938385" y="5440801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4990354" y="5185268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5178930" y="5844117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5515466" y="5812049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5779995" y="5495695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360023" y="5538579"/>
            <a:ext cx="83220" cy="8938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3" name="Straight Connector 122"/>
          <p:cNvCxnSpPr>
            <a:stCxn id="117" idx="0"/>
            <a:endCxn id="118" idx="4"/>
          </p:cNvCxnSpPr>
          <p:nvPr/>
        </p:nvCxnSpPr>
        <p:spPr>
          <a:xfrm flipV="1">
            <a:off x="4979995" y="5274650"/>
            <a:ext cx="51969" cy="166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2" idx="6"/>
            <a:endCxn id="121" idx="2"/>
          </p:cNvCxnSpPr>
          <p:nvPr/>
        </p:nvCxnSpPr>
        <p:spPr>
          <a:xfrm flipV="1">
            <a:off x="5443243" y="5540386"/>
            <a:ext cx="336752" cy="428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0" idx="1"/>
            <a:endCxn id="122" idx="4"/>
          </p:cNvCxnSpPr>
          <p:nvPr/>
        </p:nvCxnSpPr>
        <p:spPr>
          <a:xfrm flipH="1" flipV="1">
            <a:off x="5401633" y="5627961"/>
            <a:ext cx="126020" cy="1971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6"/>
            <a:endCxn id="121" idx="3"/>
          </p:cNvCxnSpPr>
          <p:nvPr/>
        </p:nvCxnSpPr>
        <p:spPr>
          <a:xfrm flipV="1">
            <a:off x="5262150" y="5571987"/>
            <a:ext cx="530032" cy="3168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0" idx="0"/>
            <a:endCxn id="116" idx="5"/>
          </p:cNvCxnSpPr>
          <p:nvPr/>
        </p:nvCxnSpPr>
        <p:spPr>
          <a:xfrm flipH="1" flipV="1">
            <a:off x="5416055" y="5140131"/>
            <a:ext cx="141021" cy="67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19" idx="0"/>
            <a:endCxn id="118" idx="5"/>
          </p:cNvCxnSpPr>
          <p:nvPr/>
        </p:nvCxnSpPr>
        <p:spPr>
          <a:xfrm flipH="1" flipV="1">
            <a:off x="5061387" y="5261560"/>
            <a:ext cx="159153" cy="582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2" idx="2"/>
            <a:endCxn id="117" idx="6"/>
          </p:cNvCxnSpPr>
          <p:nvPr/>
        </p:nvCxnSpPr>
        <p:spPr>
          <a:xfrm flipH="1" flipV="1">
            <a:off x="5021605" y="5485492"/>
            <a:ext cx="338418" cy="977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18" idx="6"/>
            <a:endCxn id="121" idx="2"/>
          </p:cNvCxnSpPr>
          <p:nvPr/>
        </p:nvCxnSpPr>
        <p:spPr>
          <a:xfrm>
            <a:off x="5073574" y="5229959"/>
            <a:ext cx="706421" cy="3104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16" idx="0"/>
            <a:endCxn id="184" idx="4"/>
          </p:cNvCxnSpPr>
          <p:nvPr/>
        </p:nvCxnSpPr>
        <p:spPr>
          <a:xfrm flipV="1">
            <a:off x="5386632" y="4554135"/>
            <a:ext cx="45602" cy="509704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62" idx="6"/>
            <a:endCxn id="182" idx="3"/>
          </p:cNvCxnSpPr>
          <p:nvPr/>
        </p:nvCxnSpPr>
        <p:spPr>
          <a:xfrm flipV="1">
            <a:off x="4515275" y="4011484"/>
            <a:ext cx="562153" cy="44428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18" idx="1"/>
            <a:endCxn id="175" idx="5"/>
          </p:cNvCxnSpPr>
          <p:nvPr/>
        </p:nvCxnSpPr>
        <p:spPr>
          <a:xfrm flipH="1" flipV="1">
            <a:off x="4263807" y="4683738"/>
            <a:ext cx="738734" cy="51462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35" idx="0"/>
            <a:endCxn id="163" idx="2"/>
          </p:cNvCxnSpPr>
          <p:nvPr/>
        </p:nvCxnSpPr>
        <p:spPr>
          <a:xfrm flipV="1">
            <a:off x="3525178" y="4534961"/>
            <a:ext cx="264704" cy="44318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484" idx="7"/>
            <a:endCxn id="117" idx="2"/>
          </p:cNvCxnSpPr>
          <p:nvPr/>
        </p:nvCxnSpPr>
        <p:spPr>
          <a:xfrm flipV="1">
            <a:off x="4008945" y="5485492"/>
            <a:ext cx="929440" cy="288193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39" idx="7"/>
            <a:endCxn id="175" idx="4"/>
          </p:cNvCxnSpPr>
          <p:nvPr/>
        </p:nvCxnSpPr>
        <p:spPr>
          <a:xfrm flipV="1">
            <a:off x="4045960" y="4694911"/>
            <a:ext cx="186126" cy="58643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0" idx="6"/>
            <a:endCxn id="161" idx="2"/>
          </p:cNvCxnSpPr>
          <p:nvPr/>
        </p:nvCxnSpPr>
        <p:spPr bwMode="auto">
          <a:xfrm flipV="1">
            <a:off x="3771134" y="3919253"/>
            <a:ext cx="480742" cy="16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>
            <a:stCxn id="484" idx="3"/>
            <a:endCxn id="142" idx="6"/>
          </p:cNvCxnSpPr>
          <p:nvPr/>
        </p:nvCxnSpPr>
        <p:spPr bwMode="auto">
          <a:xfrm flipH="1">
            <a:off x="3629665" y="5836887"/>
            <a:ext cx="320434" cy="805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>
            <a:stCxn id="484" idx="2"/>
            <a:endCxn id="136" idx="6"/>
          </p:cNvCxnSpPr>
          <p:nvPr/>
        </p:nvCxnSpPr>
        <p:spPr bwMode="auto">
          <a:xfrm flipH="1" flipV="1">
            <a:off x="3372402" y="5683623"/>
            <a:ext cx="565510" cy="1216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>
            <a:stCxn id="120" idx="2"/>
            <a:endCxn id="119" idx="6"/>
          </p:cNvCxnSpPr>
          <p:nvPr/>
        </p:nvCxnSpPr>
        <p:spPr bwMode="auto">
          <a:xfrm flipH="1">
            <a:off x="5262150" y="5856740"/>
            <a:ext cx="253316" cy="32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stCxn id="142" idx="1"/>
            <a:endCxn id="136" idx="5"/>
          </p:cNvCxnSpPr>
          <p:nvPr/>
        </p:nvCxnSpPr>
        <p:spPr bwMode="auto">
          <a:xfrm flipH="1" flipV="1">
            <a:off x="3360215" y="5715224"/>
            <a:ext cx="198417" cy="170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>
            <a:stCxn id="184" idx="7"/>
            <a:endCxn id="181" idx="2"/>
          </p:cNvCxnSpPr>
          <p:nvPr/>
        </p:nvCxnSpPr>
        <p:spPr bwMode="auto">
          <a:xfrm flipV="1">
            <a:off x="5461657" y="4186634"/>
            <a:ext cx="316139" cy="2912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>
            <a:stCxn id="116" idx="2"/>
            <a:endCxn id="118" idx="7"/>
          </p:cNvCxnSpPr>
          <p:nvPr/>
        </p:nvCxnSpPr>
        <p:spPr bwMode="auto">
          <a:xfrm flipH="1">
            <a:off x="5061387" y="5108530"/>
            <a:ext cx="283635" cy="898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>
            <a:stCxn id="116" idx="4"/>
            <a:endCxn id="117" idx="6"/>
          </p:cNvCxnSpPr>
          <p:nvPr/>
        </p:nvCxnSpPr>
        <p:spPr bwMode="auto">
          <a:xfrm flipH="1">
            <a:off x="5021605" y="5153221"/>
            <a:ext cx="365027" cy="3322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0" name="Straight Connector 279"/>
          <p:cNvCxnSpPr>
            <a:stCxn id="121" idx="4"/>
            <a:endCxn id="120" idx="0"/>
          </p:cNvCxnSpPr>
          <p:nvPr/>
        </p:nvCxnSpPr>
        <p:spPr bwMode="auto">
          <a:xfrm flipH="1">
            <a:off x="5557076" y="5585077"/>
            <a:ext cx="264529" cy="226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3" name="Straight Connector 492"/>
          <p:cNvCxnSpPr>
            <a:stCxn id="116" idx="6"/>
            <a:endCxn id="183" idx="3"/>
          </p:cNvCxnSpPr>
          <p:nvPr/>
        </p:nvCxnSpPr>
        <p:spPr>
          <a:xfrm flipV="1">
            <a:off x="5428242" y="4505881"/>
            <a:ext cx="312881" cy="60264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4" name="Oval 483"/>
          <p:cNvSpPr/>
          <p:nvPr/>
        </p:nvSpPr>
        <p:spPr>
          <a:xfrm>
            <a:off x="3937912" y="5760595"/>
            <a:ext cx="83220" cy="89382"/>
          </a:xfrm>
          <a:prstGeom prst="ellipse">
            <a:avLst/>
          </a:prstGeom>
          <a:solidFill>
            <a:srgbClr val="FD2703"/>
          </a:solidFill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4352" y="5100584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Non-overlapping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371600"/>
            <a:ext cx="78054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Community: </a:t>
            </a:r>
            <a:r>
              <a:rPr lang="sv-SE" dirty="0" smtClean="0"/>
              <a:t>a </a:t>
            </a:r>
            <a:r>
              <a:rPr lang="sv-SE" dirty="0"/>
              <a:t>group of </a:t>
            </a:r>
            <a:r>
              <a:rPr lang="sv-SE" dirty="0" smtClean="0"/>
              <a:t>densly connected nodes with sparse </a:t>
            </a:r>
            <a:r>
              <a:rPr lang="sv-SE" dirty="0"/>
              <a:t>connections with the rest of the </a:t>
            </a:r>
            <a:r>
              <a:rPr lang="sv-SE" dirty="0" smtClean="0"/>
              <a:t>network</a:t>
            </a:r>
            <a:endParaRPr lang="sv-SE" sz="900" dirty="0"/>
          </a:p>
        </p:txBody>
      </p:sp>
      <p:sp>
        <p:nvSpPr>
          <p:cNvPr id="396" name="Oval 395"/>
          <p:cNvSpPr/>
          <p:nvPr/>
        </p:nvSpPr>
        <p:spPr>
          <a:xfrm rot="1282930">
            <a:off x="7632367" y="2464501"/>
            <a:ext cx="1306290" cy="1268711"/>
          </a:xfrm>
          <a:prstGeom prst="ellipse">
            <a:avLst/>
          </a:prstGeom>
          <a:solidFill>
            <a:srgbClr val="00B0F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3" name="Oval 482"/>
          <p:cNvSpPr/>
          <p:nvPr/>
        </p:nvSpPr>
        <p:spPr>
          <a:xfrm rot="19921857">
            <a:off x="6876013" y="2294873"/>
            <a:ext cx="1076145" cy="1423031"/>
          </a:xfrm>
          <a:prstGeom prst="ellipse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6" name="Oval 485"/>
          <p:cNvSpPr/>
          <p:nvPr/>
        </p:nvSpPr>
        <p:spPr>
          <a:xfrm rot="20495081">
            <a:off x="7369220" y="3339438"/>
            <a:ext cx="1543560" cy="1283907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7" name="Oval 486"/>
          <p:cNvSpPr/>
          <p:nvPr/>
        </p:nvSpPr>
        <p:spPr>
          <a:xfrm rot="2320089">
            <a:off x="6430893" y="3180923"/>
            <a:ext cx="1285356" cy="1396991"/>
          </a:xfrm>
          <a:prstGeom prst="ellipse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8" name="Group 487"/>
          <p:cNvGrpSpPr/>
          <p:nvPr/>
        </p:nvGrpSpPr>
        <p:grpSpPr>
          <a:xfrm>
            <a:off x="6522202" y="2499053"/>
            <a:ext cx="2262061" cy="2010069"/>
            <a:chOff x="3112223" y="3918117"/>
            <a:chExt cx="2262061" cy="2010069"/>
          </a:xfrm>
        </p:grpSpPr>
        <p:sp>
          <p:nvSpPr>
            <p:cNvPr id="489" name="Oval 488"/>
            <p:cNvSpPr/>
            <p:nvPr/>
          </p:nvSpPr>
          <p:spPr>
            <a:xfrm>
              <a:off x="4984176" y="3979501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0" name="Oval 489"/>
            <p:cNvSpPr/>
            <p:nvPr/>
          </p:nvSpPr>
          <p:spPr>
            <a:xfrm>
              <a:off x="4647488" y="4446727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1" name="Oval 490"/>
            <p:cNvSpPr/>
            <p:nvPr/>
          </p:nvSpPr>
          <p:spPr>
            <a:xfrm>
              <a:off x="5284284" y="4225564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2" name="Oval 491"/>
            <p:cNvSpPr/>
            <p:nvPr/>
          </p:nvSpPr>
          <p:spPr>
            <a:xfrm>
              <a:off x="4590955" y="4010454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70632" y="4552862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5" name="Oval 494"/>
            <p:cNvSpPr/>
            <p:nvPr/>
          </p:nvSpPr>
          <p:spPr>
            <a:xfrm>
              <a:off x="4789893" y="4630437"/>
              <a:ext cx="90000" cy="9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7" name="Straight Connector 496"/>
            <p:cNvCxnSpPr>
              <a:stCxn id="492" idx="6"/>
              <a:endCxn id="491" idx="1"/>
            </p:cNvCxnSpPr>
            <p:nvPr/>
          </p:nvCxnSpPr>
          <p:spPr>
            <a:xfrm>
              <a:off x="4680955" y="4055454"/>
              <a:ext cx="616509" cy="1832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>
              <a:stCxn id="492" idx="4"/>
              <a:endCxn id="490" idx="0"/>
            </p:cNvCxnSpPr>
            <p:nvPr/>
          </p:nvCxnSpPr>
          <p:spPr>
            <a:xfrm>
              <a:off x="4635955" y="4100454"/>
              <a:ext cx="56533" cy="3462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/>
            <p:cNvCxnSpPr>
              <a:stCxn id="490" idx="5"/>
              <a:endCxn id="494" idx="2"/>
            </p:cNvCxnSpPr>
            <p:nvPr/>
          </p:nvCxnSpPr>
          <p:spPr>
            <a:xfrm>
              <a:off x="4724308" y="4523547"/>
              <a:ext cx="546324" cy="74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/>
            <p:cNvCxnSpPr>
              <a:stCxn id="490" idx="7"/>
              <a:endCxn id="489" idx="3"/>
            </p:cNvCxnSpPr>
            <p:nvPr/>
          </p:nvCxnSpPr>
          <p:spPr>
            <a:xfrm flipV="1">
              <a:off x="4724308" y="4056321"/>
              <a:ext cx="273048" cy="4035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>
              <a:stCxn id="495" idx="0"/>
              <a:endCxn id="489" idx="4"/>
            </p:cNvCxnSpPr>
            <p:nvPr/>
          </p:nvCxnSpPr>
          <p:spPr>
            <a:xfrm flipV="1">
              <a:off x="4834893" y="4069501"/>
              <a:ext cx="194283" cy="56093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/>
            <p:cNvCxnSpPr>
              <a:stCxn id="495" idx="6"/>
              <a:endCxn id="494" idx="3"/>
            </p:cNvCxnSpPr>
            <p:nvPr/>
          </p:nvCxnSpPr>
          <p:spPr>
            <a:xfrm flipV="1">
              <a:off x="4879893" y="4629682"/>
              <a:ext cx="403919" cy="457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>
              <a:stCxn id="494" idx="0"/>
              <a:endCxn id="491" idx="5"/>
            </p:cNvCxnSpPr>
            <p:nvPr/>
          </p:nvCxnSpPr>
          <p:spPr>
            <a:xfrm flipV="1">
              <a:off x="5315632" y="4302384"/>
              <a:ext cx="45472" cy="25047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>
              <a:stCxn id="491" idx="0"/>
              <a:endCxn id="489" idx="5"/>
            </p:cNvCxnSpPr>
            <p:nvPr/>
          </p:nvCxnSpPr>
          <p:spPr>
            <a:xfrm flipH="1" flipV="1">
              <a:off x="5060996" y="4056321"/>
              <a:ext cx="268288" cy="16924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>
              <a:stCxn id="571" idx="7"/>
              <a:endCxn id="574" idx="2"/>
            </p:cNvCxnSpPr>
            <p:nvPr/>
          </p:nvCxnSpPr>
          <p:spPr>
            <a:xfrm flipV="1">
              <a:off x="3564197" y="3963117"/>
              <a:ext cx="101757" cy="22315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>
              <a:stCxn id="573" idx="2"/>
              <a:endCxn id="554" idx="0"/>
            </p:cNvCxnSpPr>
            <p:nvPr/>
          </p:nvCxnSpPr>
          <p:spPr>
            <a:xfrm flipH="1">
              <a:off x="3685134" y="4367719"/>
              <a:ext cx="55100" cy="30923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71" idx="5"/>
              <a:endCxn id="573" idx="1"/>
            </p:cNvCxnSpPr>
            <p:nvPr/>
          </p:nvCxnSpPr>
          <p:spPr>
            <a:xfrm>
              <a:off x="3564197" y="4249916"/>
              <a:ext cx="189217" cy="8598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>
              <a:stCxn id="574" idx="6"/>
              <a:endCxn id="572" idx="1"/>
            </p:cNvCxnSpPr>
            <p:nvPr/>
          </p:nvCxnSpPr>
          <p:spPr>
            <a:xfrm>
              <a:off x="3755954" y="3963117"/>
              <a:ext cx="335040" cy="1276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>
              <a:stCxn id="573" idx="6"/>
              <a:endCxn id="553" idx="1"/>
            </p:cNvCxnSpPr>
            <p:nvPr/>
          </p:nvCxnSpPr>
          <p:spPr>
            <a:xfrm flipV="1">
              <a:off x="3830234" y="4294621"/>
              <a:ext cx="528438" cy="7309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>
              <a:stCxn id="554" idx="7"/>
              <a:endCxn id="553" idx="2"/>
            </p:cNvCxnSpPr>
            <p:nvPr/>
          </p:nvCxnSpPr>
          <p:spPr>
            <a:xfrm flipV="1">
              <a:off x="3716954" y="4326441"/>
              <a:ext cx="628538" cy="36369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>
              <a:stCxn id="574" idx="5"/>
              <a:endCxn id="553" idx="0"/>
            </p:cNvCxnSpPr>
            <p:nvPr/>
          </p:nvCxnSpPr>
          <p:spPr>
            <a:xfrm>
              <a:off x="3742774" y="3994937"/>
              <a:ext cx="647718" cy="28650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>
              <a:stCxn id="573" idx="7"/>
              <a:endCxn id="572" idx="3"/>
            </p:cNvCxnSpPr>
            <p:nvPr/>
          </p:nvCxnSpPr>
          <p:spPr>
            <a:xfrm flipV="1">
              <a:off x="3817054" y="4039526"/>
              <a:ext cx="273940" cy="2963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>
              <a:stCxn id="554" idx="5"/>
              <a:endCxn id="555" idx="2"/>
            </p:cNvCxnSpPr>
            <p:nvPr/>
          </p:nvCxnSpPr>
          <p:spPr>
            <a:xfrm>
              <a:off x="3716954" y="4753774"/>
              <a:ext cx="221786" cy="71958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>
              <a:stCxn id="573" idx="5"/>
              <a:endCxn id="555" idx="1"/>
            </p:cNvCxnSpPr>
            <p:nvPr/>
          </p:nvCxnSpPr>
          <p:spPr>
            <a:xfrm>
              <a:off x="3817054" y="4399539"/>
              <a:ext cx="134866" cy="39437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>
              <a:stCxn id="553" idx="3"/>
              <a:endCxn id="555" idx="7"/>
            </p:cNvCxnSpPr>
            <p:nvPr/>
          </p:nvCxnSpPr>
          <p:spPr>
            <a:xfrm flipH="1">
              <a:off x="4015560" y="4358261"/>
              <a:ext cx="343112" cy="43565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>
              <a:stCxn id="559" idx="5"/>
              <a:endCxn id="562" idx="1"/>
            </p:cNvCxnSpPr>
            <p:nvPr/>
          </p:nvCxnSpPr>
          <p:spPr>
            <a:xfrm>
              <a:off x="3406780" y="4999807"/>
              <a:ext cx="134387" cy="412488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>
              <a:stCxn id="562" idx="0"/>
              <a:endCxn id="564" idx="4"/>
            </p:cNvCxnSpPr>
            <p:nvPr/>
          </p:nvCxnSpPr>
          <p:spPr>
            <a:xfrm flipV="1">
              <a:off x="3572987" y="4989796"/>
              <a:ext cx="61171" cy="409319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>
              <a:stCxn id="560" idx="6"/>
              <a:endCxn id="562" idx="2"/>
            </p:cNvCxnSpPr>
            <p:nvPr/>
          </p:nvCxnSpPr>
          <p:spPr>
            <a:xfrm flipV="1">
              <a:off x="3220502" y="5444115"/>
              <a:ext cx="307485" cy="184102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>
              <a:stCxn id="565" idx="7"/>
              <a:endCxn id="562" idx="3"/>
            </p:cNvCxnSpPr>
            <p:nvPr/>
          </p:nvCxnSpPr>
          <p:spPr>
            <a:xfrm flipH="1" flipV="1">
              <a:off x="3541167" y="5475935"/>
              <a:ext cx="40218" cy="270043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>
              <a:stCxn id="560" idx="2"/>
              <a:endCxn id="561" idx="3"/>
            </p:cNvCxnSpPr>
            <p:nvPr/>
          </p:nvCxnSpPr>
          <p:spPr>
            <a:xfrm flipH="1" flipV="1">
              <a:off x="3125403" y="5272124"/>
              <a:ext cx="5099" cy="356093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>
              <a:stCxn id="561" idx="7"/>
              <a:endCxn id="559" idx="3"/>
            </p:cNvCxnSpPr>
            <p:nvPr/>
          </p:nvCxnSpPr>
          <p:spPr>
            <a:xfrm flipV="1">
              <a:off x="3189043" y="4999807"/>
              <a:ext cx="154097" cy="208677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>
              <a:stCxn id="562" idx="5"/>
              <a:endCxn id="557" idx="2"/>
            </p:cNvCxnSpPr>
            <p:nvPr/>
          </p:nvCxnSpPr>
          <p:spPr>
            <a:xfrm>
              <a:off x="3604807" y="5475935"/>
              <a:ext cx="439901" cy="41322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>
              <a:stCxn id="559" idx="7"/>
              <a:endCxn id="563" idx="1"/>
            </p:cNvCxnSpPr>
            <p:nvPr/>
          </p:nvCxnSpPr>
          <p:spPr>
            <a:xfrm>
              <a:off x="3406780" y="4936167"/>
              <a:ext cx="427854" cy="326542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>
              <a:stCxn id="563" idx="0"/>
              <a:endCxn id="564" idx="5"/>
            </p:cNvCxnSpPr>
            <p:nvPr/>
          </p:nvCxnSpPr>
          <p:spPr>
            <a:xfrm flipH="1" flipV="1">
              <a:off x="3665978" y="4976616"/>
              <a:ext cx="200476" cy="272913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>
              <a:stCxn id="565" idx="1"/>
              <a:endCxn id="561" idx="4"/>
            </p:cNvCxnSpPr>
            <p:nvPr/>
          </p:nvCxnSpPr>
          <p:spPr>
            <a:xfrm flipH="1" flipV="1">
              <a:off x="3157223" y="5285304"/>
              <a:ext cx="360522" cy="460674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>
              <a:stCxn id="561" idx="6"/>
              <a:endCxn id="563" idx="2"/>
            </p:cNvCxnSpPr>
            <p:nvPr/>
          </p:nvCxnSpPr>
          <p:spPr>
            <a:xfrm>
              <a:off x="3202223" y="5240304"/>
              <a:ext cx="619231" cy="54225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>
              <a:stCxn id="557" idx="0"/>
              <a:endCxn id="559" idx="6"/>
            </p:cNvCxnSpPr>
            <p:nvPr/>
          </p:nvCxnSpPr>
          <p:spPr>
            <a:xfrm flipH="1" flipV="1">
              <a:off x="3419960" y="4967987"/>
              <a:ext cx="669748" cy="504270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>
              <a:stCxn id="566" idx="0"/>
              <a:endCxn id="552" idx="4"/>
            </p:cNvCxnSpPr>
            <p:nvPr/>
          </p:nvCxnSpPr>
          <p:spPr>
            <a:xfrm flipV="1">
              <a:off x="4421688" y="4963786"/>
              <a:ext cx="30092" cy="602170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>
              <a:stCxn id="570" idx="6"/>
              <a:endCxn id="569" idx="2"/>
            </p:cNvCxnSpPr>
            <p:nvPr/>
          </p:nvCxnSpPr>
          <p:spPr>
            <a:xfrm>
              <a:off x="4860234" y="5488704"/>
              <a:ext cx="410398" cy="50335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>
              <a:stCxn id="568" idx="1"/>
              <a:endCxn id="570" idx="4"/>
            </p:cNvCxnSpPr>
            <p:nvPr/>
          </p:nvCxnSpPr>
          <p:spPr>
            <a:xfrm flipH="1" flipV="1">
              <a:off x="4815234" y="5533704"/>
              <a:ext cx="210838" cy="317662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>
              <a:stCxn id="567" idx="6"/>
              <a:endCxn id="569" idx="3"/>
            </p:cNvCxnSpPr>
            <p:nvPr/>
          </p:nvCxnSpPr>
          <p:spPr>
            <a:xfrm flipV="1">
              <a:off x="4651197" y="5570859"/>
              <a:ext cx="632615" cy="296580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>
              <a:stCxn id="568" idx="0"/>
              <a:endCxn id="556" idx="5"/>
            </p:cNvCxnSpPr>
            <p:nvPr/>
          </p:nvCxnSpPr>
          <p:spPr>
            <a:xfrm flipV="1">
              <a:off x="5057892" y="4976616"/>
              <a:ext cx="115114" cy="861570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>
              <a:stCxn id="567" idx="0"/>
              <a:endCxn id="552" idx="5"/>
            </p:cNvCxnSpPr>
            <p:nvPr/>
          </p:nvCxnSpPr>
          <p:spPr>
            <a:xfrm flipH="1" flipV="1">
              <a:off x="4483600" y="4950606"/>
              <a:ext cx="122597" cy="871833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>
              <a:stCxn id="570" idx="2"/>
              <a:endCxn id="566" idx="6"/>
            </p:cNvCxnSpPr>
            <p:nvPr/>
          </p:nvCxnSpPr>
          <p:spPr>
            <a:xfrm flipH="1">
              <a:off x="4466688" y="5488704"/>
              <a:ext cx="303546" cy="122252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>
              <a:stCxn id="552" idx="6"/>
              <a:endCxn id="569" idx="2"/>
            </p:cNvCxnSpPr>
            <p:nvPr/>
          </p:nvCxnSpPr>
          <p:spPr>
            <a:xfrm>
              <a:off x="4496780" y="4918786"/>
              <a:ext cx="773852" cy="620253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>
              <a:stCxn id="556" idx="0"/>
              <a:endCxn id="495" idx="4"/>
            </p:cNvCxnSpPr>
            <p:nvPr/>
          </p:nvCxnSpPr>
          <p:spPr>
            <a:xfrm flipH="1" flipV="1">
              <a:off x="4834893" y="4720437"/>
              <a:ext cx="306293" cy="1793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>
              <a:stCxn id="553" idx="7"/>
              <a:endCxn id="492" idx="3"/>
            </p:cNvCxnSpPr>
            <p:nvPr/>
          </p:nvCxnSpPr>
          <p:spPr>
            <a:xfrm flipV="1">
              <a:off x="4422312" y="4087274"/>
              <a:ext cx="181823" cy="20734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>
              <a:stCxn id="552" idx="1"/>
              <a:endCxn id="555" idx="5"/>
            </p:cNvCxnSpPr>
            <p:nvPr/>
          </p:nvCxnSpPr>
          <p:spPr>
            <a:xfrm flipH="1" flipV="1">
              <a:off x="4015560" y="4857552"/>
              <a:ext cx="404400" cy="29414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>
              <a:stCxn id="559" idx="0"/>
              <a:endCxn id="554" idx="2"/>
            </p:cNvCxnSpPr>
            <p:nvPr/>
          </p:nvCxnSpPr>
          <p:spPr>
            <a:xfrm flipV="1">
              <a:off x="3374960" y="4721954"/>
              <a:ext cx="265174" cy="201033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>
              <a:stCxn id="557" idx="6"/>
              <a:endCxn id="566" idx="2"/>
            </p:cNvCxnSpPr>
            <p:nvPr/>
          </p:nvCxnSpPr>
          <p:spPr>
            <a:xfrm>
              <a:off x="4134708" y="5517257"/>
              <a:ext cx="241980" cy="93699"/>
            </a:xfrm>
            <a:prstGeom prst="line">
              <a:avLst/>
            </a:prstGeom>
            <a:ln w="19050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>
              <a:stCxn id="563" idx="7"/>
              <a:endCxn id="555" idx="4"/>
            </p:cNvCxnSpPr>
            <p:nvPr/>
          </p:nvCxnSpPr>
          <p:spPr>
            <a:xfrm flipV="1">
              <a:off x="3898274" y="4870732"/>
              <a:ext cx="85466" cy="391977"/>
            </a:xfrm>
            <a:prstGeom prst="line">
              <a:avLst/>
            </a:prstGeom>
            <a:ln w="19050">
              <a:solidFill>
                <a:srgbClr val="FC800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>
              <a:stCxn id="571" idx="6"/>
              <a:endCxn id="572" idx="2"/>
            </p:cNvCxnSpPr>
            <p:nvPr/>
          </p:nvCxnSpPr>
          <p:spPr bwMode="auto">
            <a:xfrm flipV="1">
              <a:off x="3577377" y="4007706"/>
              <a:ext cx="500437" cy="21039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>
              <a:stCxn id="557" idx="2"/>
              <a:endCxn id="565" idx="6"/>
            </p:cNvCxnSpPr>
            <p:nvPr/>
          </p:nvCxnSpPr>
          <p:spPr bwMode="auto">
            <a:xfrm flipH="1">
              <a:off x="3594565" y="5517257"/>
              <a:ext cx="450143" cy="260541"/>
            </a:xfrm>
            <a:prstGeom prst="line">
              <a:avLst/>
            </a:prstGeom>
            <a:ln w="19050"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>
              <a:stCxn id="557" idx="2"/>
              <a:endCxn id="560" idx="6"/>
            </p:cNvCxnSpPr>
            <p:nvPr/>
          </p:nvCxnSpPr>
          <p:spPr bwMode="auto">
            <a:xfrm flipH="1">
              <a:off x="3220502" y="5517257"/>
              <a:ext cx="824206" cy="110960"/>
            </a:xfrm>
            <a:prstGeom prst="line">
              <a:avLst/>
            </a:prstGeom>
            <a:ln w="19050"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>
              <a:stCxn id="568" idx="2"/>
              <a:endCxn id="567" idx="6"/>
            </p:cNvCxnSpPr>
            <p:nvPr/>
          </p:nvCxnSpPr>
          <p:spPr bwMode="auto">
            <a:xfrm flipH="1" flipV="1">
              <a:off x="4651197" y="5867439"/>
              <a:ext cx="361695" cy="15747"/>
            </a:xfrm>
            <a:prstGeom prst="line">
              <a:avLst/>
            </a:prstGeom>
            <a:ln w="19050"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>
              <a:stCxn id="565" idx="1"/>
              <a:endCxn id="560" idx="5"/>
            </p:cNvCxnSpPr>
            <p:nvPr/>
          </p:nvCxnSpPr>
          <p:spPr bwMode="auto">
            <a:xfrm flipH="1" flipV="1">
              <a:off x="3207322" y="5660037"/>
              <a:ext cx="310423" cy="85941"/>
            </a:xfrm>
            <a:prstGeom prst="line">
              <a:avLst/>
            </a:prstGeom>
            <a:ln w="19050">
              <a:solidFill>
                <a:srgbClr val="FC8004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>
              <a:stCxn id="495" idx="7"/>
              <a:endCxn id="491" idx="2"/>
            </p:cNvCxnSpPr>
            <p:nvPr/>
          </p:nvCxnSpPr>
          <p:spPr bwMode="auto">
            <a:xfrm flipV="1">
              <a:off x="4866713" y="4270564"/>
              <a:ext cx="417571" cy="373053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>
              <a:stCxn id="556" idx="2"/>
              <a:endCxn id="552" idx="7"/>
            </p:cNvCxnSpPr>
            <p:nvPr/>
          </p:nvCxnSpPr>
          <p:spPr bwMode="auto">
            <a:xfrm flipH="1" flipV="1">
              <a:off x="4483600" y="4886966"/>
              <a:ext cx="612586" cy="57830"/>
            </a:xfrm>
            <a:prstGeom prst="line">
              <a:avLst/>
            </a:prstGeom>
            <a:ln w="19050"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>
              <a:stCxn id="556" idx="4"/>
              <a:endCxn id="566" idx="6"/>
            </p:cNvCxnSpPr>
            <p:nvPr/>
          </p:nvCxnSpPr>
          <p:spPr bwMode="auto">
            <a:xfrm flipH="1">
              <a:off x="4466688" y="4989796"/>
              <a:ext cx="674498" cy="621160"/>
            </a:xfrm>
            <a:prstGeom prst="line">
              <a:avLst/>
            </a:prstGeom>
            <a:ln w="19050"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>
              <a:stCxn id="569" idx="4"/>
              <a:endCxn id="568" idx="0"/>
            </p:cNvCxnSpPr>
            <p:nvPr/>
          </p:nvCxnSpPr>
          <p:spPr bwMode="auto">
            <a:xfrm flipH="1">
              <a:off x="5057892" y="5584039"/>
              <a:ext cx="257740" cy="254147"/>
            </a:xfrm>
            <a:prstGeom prst="line">
              <a:avLst/>
            </a:prstGeom>
            <a:ln w="19050"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52" name="Oval 551"/>
            <p:cNvSpPr/>
            <p:nvPr/>
          </p:nvSpPr>
          <p:spPr>
            <a:xfrm>
              <a:off x="4406780" y="4873786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3" name="Oval 552"/>
            <p:cNvSpPr/>
            <p:nvPr/>
          </p:nvSpPr>
          <p:spPr>
            <a:xfrm>
              <a:off x="4345492" y="4281441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>
            <a:xfrm>
              <a:off x="3640134" y="4676954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5" name="Oval 554"/>
            <p:cNvSpPr/>
            <p:nvPr/>
          </p:nvSpPr>
          <p:spPr>
            <a:xfrm>
              <a:off x="3938740" y="4780732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>
            <a:xfrm>
              <a:off x="5096186" y="4899796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7" name="Oval 556"/>
            <p:cNvSpPr/>
            <p:nvPr/>
          </p:nvSpPr>
          <p:spPr>
            <a:xfrm>
              <a:off x="4044708" y="5472257"/>
              <a:ext cx="90000" cy="9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58" name="Straight Connector 557"/>
            <p:cNvCxnSpPr>
              <a:stCxn id="556" idx="7"/>
              <a:endCxn id="494" idx="3"/>
            </p:cNvCxnSpPr>
            <p:nvPr/>
          </p:nvCxnSpPr>
          <p:spPr>
            <a:xfrm flipV="1">
              <a:off x="5173006" y="4629682"/>
              <a:ext cx="110806" cy="28329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9" name="Oval 558"/>
            <p:cNvSpPr/>
            <p:nvPr/>
          </p:nvSpPr>
          <p:spPr>
            <a:xfrm>
              <a:off x="3329960" y="4922987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0" name="Oval 559"/>
            <p:cNvSpPr/>
            <p:nvPr/>
          </p:nvSpPr>
          <p:spPr>
            <a:xfrm>
              <a:off x="3130502" y="5583217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1" name="Oval 560"/>
            <p:cNvSpPr/>
            <p:nvPr/>
          </p:nvSpPr>
          <p:spPr>
            <a:xfrm>
              <a:off x="3112223" y="5195304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2" name="Oval 561"/>
            <p:cNvSpPr/>
            <p:nvPr/>
          </p:nvSpPr>
          <p:spPr>
            <a:xfrm>
              <a:off x="3527987" y="5399115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>
            <a:xfrm>
              <a:off x="3821454" y="5249529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4" name="Oval 563"/>
            <p:cNvSpPr/>
            <p:nvPr/>
          </p:nvSpPr>
          <p:spPr>
            <a:xfrm>
              <a:off x="3589158" y="4899796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5" name="Oval 564"/>
            <p:cNvSpPr/>
            <p:nvPr/>
          </p:nvSpPr>
          <p:spPr>
            <a:xfrm>
              <a:off x="3504565" y="5732798"/>
              <a:ext cx="90000" cy="90000"/>
            </a:xfrm>
            <a:prstGeom prst="ellipse">
              <a:avLst/>
            </a:prstGeom>
            <a:solidFill>
              <a:srgbClr val="FD270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>
            <a:xfrm>
              <a:off x="4376688" y="5565956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7" name="Oval 566"/>
            <p:cNvSpPr/>
            <p:nvPr/>
          </p:nvSpPr>
          <p:spPr>
            <a:xfrm>
              <a:off x="4561197" y="5822439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8" name="Oval 567"/>
            <p:cNvSpPr/>
            <p:nvPr/>
          </p:nvSpPr>
          <p:spPr>
            <a:xfrm>
              <a:off x="5012892" y="5838186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9" name="Oval 568"/>
            <p:cNvSpPr/>
            <p:nvPr/>
          </p:nvSpPr>
          <p:spPr>
            <a:xfrm>
              <a:off x="5270632" y="5494039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0" name="Oval 569"/>
            <p:cNvSpPr/>
            <p:nvPr/>
          </p:nvSpPr>
          <p:spPr>
            <a:xfrm>
              <a:off x="4770234" y="5443704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1" name="Oval 570"/>
            <p:cNvSpPr/>
            <p:nvPr/>
          </p:nvSpPr>
          <p:spPr>
            <a:xfrm>
              <a:off x="3487377" y="4173096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>
            <a:xfrm>
              <a:off x="4077814" y="3962706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3" name="Oval 572"/>
            <p:cNvSpPr/>
            <p:nvPr/>
          </p:nvSpPr>
          <p:spPr>
            <a:xfrm>
              <a:off x="3740234" y="4322719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4" name="Oval 573"/>
            <p:cNvSpPr/>
            <p:nvPr/>
          </p:nvSpPr>
          <p:spPr>
            <a:xfrm>
              <a:off x="3665954" y="3918117"/>
              <a:ext cx="90000" cy="900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5" name="TextBox 574"/>
          <p:cNvSpPr txBox="1"/>
          <p:nvPr/>
        </p:nvSpPr>
        <p:spPr>
          <a:xfrm>
            <a:off x="7041107" y="483834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Overlapping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5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03" grpId="0" animBg="1"/>
      <p:bldP spid="304" grpId="0" animBg="1"/>
      <p:bldP spid="310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42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485" grpId="0" animBg="1"/>
      <p:bldP spid="155" grpId="0" animBg="1"/>
      <p:bldP spid="102" grpId="0" animBg="1"/>
      <p:bldP spid="100" grpId="0" animBg="1"/>
      <p:bldP spid="103" grpId="0" animBg="1"/>
      <p:bldP spid="243" grpId="0" animBg="1"/>
      <p:bldP spid="222" grpId="0" animBg="1"/>
      <p:bldP spid="216" grpId="0" animBg="1"/>
      <p:bldP spid="215" grpId="0" animBg="1"/>
      <p:bldP spid="206" grpId="0" animBg="1"/>
      <p:bldP spid="101" grpId="0" animBg="1"/>
      <p:bldP spid="201" grpId="0" animBg="1"/>
      <p:bldP spid="198" grpId="0" animBg="1"/>
      <p:bldP spid="194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75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484" grpId="0" animBg="1"/>
      <p:bldP spid="20" grpId="0"/>
      <p:bldP spid="396" grpId="0" animBg="1"/>
      <p:bldP spid="483" grpId="0" animBg="1"/>
      <p:bldP spid="486" grpId="0" animBg="1"/>
      <p:bldP spid="487" grpId="0" animBg="1"/>
      <p:bldP spid="5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sv-SE" sz="2800" dirty="0" smtClean="0"/>
              <a:t>Enhancing non-overlapping communities</a:t>
            </a:r>
            <a:endParaRPr lang="en-US" sz="2800" dirty="0" smtClean="0"/>
          </a:p>
          <a:p>
            <a:r>
              <a:rPr lang="en-US" sz="2800" b="1" dirty="0" smtClean="0"/>
              <a:t>NA</a:t>
            </a:r>
            <a:r>
              <a:rPr lang="en-US" sz="2800" dirty="0" smtClean="0"/>
              <a:t>: Neighboring Auxiliary communities</a:t>
            </a:r>
          </a:p>
          <a:p>
            <a:r>
              <a:rPr lang="en-US" sz="2800" b="1" dirty="0" smtClean="0"/>
              <a:t>EA</a:t>
            </a:r>
            <a:r>
              <a:rPr lang="en-US" sz="2800" dirty="0" smtClean="0"/>
              <a:t>: Egonet Auxiliary communities of sink nodes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Auxiliary Communities</a:t>
            </a:r>
            <a:br>
              <a:rPr lang="sv-SE" dirty="0" smtClean="0"/>
            </a:br>
            <a:endParaRPr lang="en-US" dirty="0"/>
          </a:p>
        </p:txBody>
      </p:sp>
      <p:sp>
        <p:nvSpPr>
          <p:cNvPr id="110" name="Oval 109"/>
          <p:cNvSpPr/>
          <p:nvPr/>
        </p:nvSpPr>
        <p:spPr>
          <a:xfrm rot="3506433">
            <a:off x="6267285" y="3242108"/>
            <a:ext cx="973832" cy="1885759"/>
          </a:xfrm>
          <a:prstGeom prst="ellipse">
            <a:avLst/>
          </a:prstGeom>
          <a:solidFill>
            <a:srgbClr val="00B0F0">
              <a:alpha val="6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 rot="18835947">
            <a:off x="6222591" y="4275483"/>
            <a:ext cx="663975" cy="1533728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57302" y="3468720"/>
            <a:ext cx="3772298" cy="2508233"/>
            <a:chOff x="4457302" y="3468720"/>
            <a:chExt cx="3772298" cy="2508233"/>
          </a:xfrm>
        </p:grpSpPr>
        <p:grpSp>
          <p:nvGrpSpPr>
            <p:cNvPr id="72" name="Group 71"/>
            <p:cNvGrpSpPr/>
            <p:nvPr/>
          </p:nvGrpSpPr>
          <p:grpSpPr>
            <a:xfrm>
              <a:off x="4457302" y="3468720"/>
              <a:ext cx="3772298" cy="2508233"/>
              <a:chOff x="173419" y="1008355"/>
              <a:chExt cx="3772298" cy="2508233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747975" y="20608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326555" y="1484784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866569" y="2019260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434567" y="248824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82593" y="248824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8" name="Straight Arrow Connector 77"/>
              <p:cNvCxnSpPr>
                <a:stCxn id="73" idx="7"/>
                <a:endCxn id="74" idx="3"/>
              </p:cNvCxnSpPr>
              <p:nvPr/>
            </p:nvCxnSpPr>
            <p:spPr>
              <a:xfrm flipV="1">
                <a:off x="1932363" y="1669172"/>
                <a:ext cx="425828" cy="423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73" idx="2"/>
                <a:endCxn id="75" idx="6"/>
              </p:cNvCxnSpPr>
              <p:nvPr/>
            </p:nvCxnSpPr>
            <p:spPr>
              <a:xfrm flipH="1" flipV="1">
                <a:off x="1082593" y="2127272"/>
                <a:ext cx="665382" cy="4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3" idx="3"/>
                <a:endCxn id="77" idx="7"/>
              </p:cNvCxnSpPr>
              <p:nvPr/>
            </p:nvCxnSpPr>
            <p:spPr>
              <a:xfrm flipH="1">
                <a:off x="1266981" y="2245236"/>
                <a:ext cx="512630" cy="2746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3" idx="5"/>
                <a:endCxn id="76" idx="1"/>
              </p:cNvCxnSpPr>
              <p:nvPr/>
            </p:nvCxnSpPr>
            <p:spPr>
              <a:xfrm>
                <a:off x="1932363" y="2245236"/>
                <a:ext cx="533840" cy="2746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81"/>
              <p:cNvSpPr/>
              <p:nvPr/>
            </p:nvSpPr>
            <p:spPr>
              <a:xfrm rot="10356685">
                <a:off x="2176614" y="1008355"/>
                <a:ext cx="1769103" cy="1051118"/>
              </a:xfrm>
              <a:prstGeom prst="arc">
                <a:avLst>
                  <a:gd name="adj1" fmla="val 15679398"/>
                  <a:gd name="adj2" fmla="val 7276757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Arc 82"/>
              <p:cNvSpPr/>
              <p:nvPr/>
            </p:nvSpPr>
            <p:spPr>
              <a:xfrm rot="20549825">
                <a:off x="173419" y="1856450"/>
                <a:ext cx="1915100" cy="1051118"/>
              </a:xfrm>
              <a:prstGeom prst="arc">
                <a:avLst>
                  <a:gd name="adj1" fmla="val 13907379"/>
                  <a:gd name="adj2" fmla="val 8179617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Arc 83"/>
              <p:cNvSpPr/>
              <p:nvPr/>
            </p:nvSpPr>
            <p:spPr>
              <a:xfrm rot="13113159">
                <a:off x="2119859" y="2395602"/>
                <a:ext cx="1775095" cy="1120986"/>
              </a:xfrm>
              <a:prstGeom prst="arc">
                <a:avLst>
                  <a:gd name="adj1" fmla="val 15679398"/>
                  <a:gd name="adj2" fmla="val 8063124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893917" y="1129112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791572" y="1678670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7" name="Straight Arrow Connector 86"/>
              <p:cNvCxnSpPr>
                <a:stCxn id="85" idx="3"/>
                <a:endCxn id="74" idx="7"/>
              </p:cNvCxnSpPr>
              <p:nvPr/>
            </p:nvCxnSpPr>
            <p:spPr>
              <a:xfrm flipH="1">
                <a:off x="2510943" y="1313500"/>
                <a:ext cx="414610" cy="2029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6" idx="1"/>
                <a:endCxn id="74" idx="6"/>
              </p:cNvCxnSpPr>
              <p:nvPr/>
            </p:nvCxnSpPr>
            <p:spPr>
              <a:xfrm flipH="1" flipV="1">
                <a:off x="2542579" y="1592796"/>
                <a:ext cx="280629" cy="117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6" idx="0"/>
                <a:endCxn id="85" idx="4"/>
              </p:cNvCxnSpPr>
              <p:nvPr/>
            </p:nvCxnSpPr>
            <p:spPr>
              <a:xfrm flipV="1">
                <a:off x="2899584" y="1345136"/>
                <a:ext cx="102345" cy="333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5" idx="6"/>
              </p:cNvCxnSpPr>
              <p:nvPr/>
            </p:nvCxnSpPr>
            <p:spPr>
              <a:xfrm flipV="1">
                <a:off x="3109941" y="1129112"/>
                <a:ext cx="265436" cy="108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endCxn id="86" idx="6"/>
              </p:cNvCxnSpPr>
              <p:nvPr/>
            </p:nvCxnSpPr>
            <p:spPr>
              <a:xfrm flipH="1">
                <a:off x="3007596" y="1710306"/>
                <a:ext cx="235063" cy="7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endCxn id="85" idx="5"/>
              </p:cNvCxnSpPr>
              <p:nvPr/>
            </p:nvCxnSpPr>
            <p:spPr>
              <a:xfrm flipH="1" flipV="1">
                <a:off x="3078305" y="1313500"/>
                <a:ext cx="237436" cy="1712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endCxn id="75" idx="3"/>
              </p:cNvCxnSpPr>
              <p:nvPr/>
            </p:nvCxnSpPr>
            <p:spPr>
              <a:xfrm flipV="1">
                <a:off x="755576" y="2203648"/>
                <a:ext cx="142629" cy="2845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endCxn id="75" idx="2"/>
              </p:cNvCxnSpPr>
              <p:nvPr/>
            </p:nvCxnSpPr>
            <p:spPr>
              <a:xfrm flipV="1">
                <a:off x="611560" y="2127272"/>
                <a:ext cx="255009" cy="7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2560718" y="2922732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868123" y="2532633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7" name="Straight Arrow Connector 96"/>
              <p:cNvCxnSpPr>
                <a:stCxn id="95" idx="1"/>
                <a:endCxn id="76" idx="4"/>
              </p:cNvCxnSpPr>
              <p:nvPr/>
            </p:nvCxnSpPr>
            <p:spPr>
              <a:xfrm flipH="1" flipV="1">
                <a:off x="2542579" y="2704269"/>
                <a:ext cx="49775" cy="2500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5" idx="7"/>
                <a:endCxn id="96" idx="4"/>
              </p:cNvCxnSpPr>
              <p:nvPr/>
            </p:nvCxnSpPr>
            <p:spPr>
              <a:xfrm flipV="1">
                <a:off x="2745106" y="2748657"/>
                <a:ext cx="231029" cy="2057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96" idx="5"/>
              </p:cNvCxnSpPr>
              <p:nvPr/>
            </p:nvCxnSpPr>
            <p:spPr>
              <a:xfrm>
                <a:off x="3052511" y="2717021"/>
                <a:ext cx="106842" cy="313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95" idx="5"/>
              </p:cNvCxnSpPr>
              <p:nvPr/>
            </p:nvCxnSpPr>
            <p:spPr>
              <a:xfrm>
                <a:off x="2745106" y="3107120"/>
                <a:ext cx="316059" cy="316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96" idx="6"/>
              </p:cNvCxnSpPr>
              <p:nvPr/>
            </p:nvCxnSpPr>
            <p:spPr>
              <a:xfrm>
                <a:off x="3084147" y="2640645"/>
                <a:ext cx="291230" cy="319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endCxn id="77" idx="2"/>
              </p:cNvCxnSpPr>
              <p:nvPr/>
            </p:nvCxnSpPr>
            <p:spPr>
              <a:xfrm flipV="1">
                <a:off x="826890" y="2596257"/>
                <a:ext cx="255703" cy="44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3242659" y="1379039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032182" y="2883753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69794" y="2339588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 flipH="1" flipV="1">
              <a:off x="7178505" y="4346680"/>
              <a:ext cx="76551" cy="637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val 113"/>
          <p:cNvSpPr/>
          <p:nvPr/>
        </p:nvSpPr>
        <p:spPr>
          <a:xfrm rot="10351763">
            <a:off x="3094484" y="3982818"/>
            <a:ext cx="457505" cy="1282949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/>
          <p:nvPr/>
        </p:nvSpPr>
        <p:spPr>
          <a:xfrm rot="5400000">
            <a:off x="1768481" y="4023237"/>
            <a:ext cx="1717244" cy="1110260"/>
          </a:xfrm>
          <a:prstGeom prst="ellipse">
            <a:avLst/>
          </a:prstGeom>
          <a:solidFill>
            <a:srgbClr val="FFFF00">
              <a:alpha val="6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 rot="7289339">
            <a:off x="2391878" y="4190735"/>
            <a:ext cx="457505" cy="1282949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 rot="2708948">
            <a:off x="2299334" y="3683582"/>
            <a:ext cx="457505" cy="1282949"/>
          </a:xfrm>
          <a:prstGeom prst="ellipse">
            <a:avLst/>
          </a:prstGeom>
          <a:solidFill>
            <a:srgbClr val="CC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102" y="3429000"/>
            <a:ext cx="3772298" cy="2508233"/>
            <a:chOff x="571102" y="3429000"/>
            <a:chExt cx="3772298" cy="2508233"/>
          </a:xfrm>
        </p:grpSpPr>
        <p:grpSp>
          <p:nvGrpSpPr>
            <p:cNvPr id="38" name="Group 37"/>
            <p:cNvGrpSpPr/>
            <p:nvPr/>
          </p:nvGrpSpPr>
          <p:grpSpPr>
            <a:xfrm>
              <a:off x="571102" y="3429000"/>
              <a:ext cx="3772298" cy="2508233"/>
              <a:chOff x="173419" y="1008355"/>
              <a:chExt cx="3772298" cy="250823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47975" y="20608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26555" y="1484784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66569" y="2019260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34567" y="248824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82593" y="2488245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4" name="Straight Arrow Connector 43"/>
              <p:cNvCxnSpPr>
                <a:stCxn id="39" idx="7"/>
                <a:endCxn id="40" idx="3"/>
              </p:cNvCxnSpPr>
              <p:nvPr/>
            </p:nvCxnSpPr>
            <p:spPr>
              <a:xfrm flipV="1">
                <a:off x="1932363" y="1669172"/>
                <a:ext cx="425828" cy="423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9" idx="2"/>
                <a:endCxn id="41" idx="6"/>
              </p:cNvCxnSpPr>
              <p:nvPr/>
            </p:nvCxnSpPr>
            <p:spPr>
              <a:xfrm flipH="1" flipV="1">
                <a:off x="1082593" y="2127272"/>
                <a:ext cx="665382" cy="4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39" idx="3"/>
                <a:endCxn id="43" idx="7"/>
              </p:cNvCxnSpPr>
              <p:nvPr/>
            </p:nvCxnSpPr>
            <p:spPr>
              <a:xfrm flipH="1">
                <a:off x="1266981" y="2245236"/>
                <a:ext cx="512630" cy="2746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39" idx="5"/>
                <a:endCxn id="42" idx="1"/>
              </p:cNvCxnSpPr>
              <p:nvPr/>
            </p:nvCxnSpPr>
            <p:spPr>
              <a:xfrm>
                <a:off x="1932363" y="2245236"/>
                <a:ext cx="533840" cy="2746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/>
              <p:cNvSpPr/>
              <p:nvPr/>
            </p:nvSpPr>
            <p:spPr>
              <a:xfrm rot="10356685">
                <a:off x="2176614" y="1008355"/>
                <a:ext cx="1769103" cy="1051118"/>
              </a:xfrm>
              <a:prstGeom prst="arc">
                <a:avLst>
                  <a:gd name="adj1" fmla="val 15679398"/>
                  <a:gd name="adj2" fmla="val 7276757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Arc 48"/>
              <p:cNvSpPr/>
              <p:nvPr/>
            </p:nvSpPr>
            <p:spPr>
              <a:xfrm rot="20549825">
                <a:off x="173419" y="1856450"/>
                <a:ext cx="1915100" cy="1051118"/>
              </a:xfrm>
              <a:prstGeom prst="arc">
                <a:avLst>
                  <a:gd name="adj1" fmla="val 13907379"/>
                  <a:gd name="adj2" fmla="val 8179617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Arc 49"/>
              <p:cNvSpPr/>
              <p:nvPr/>
            </p:nvSpPr>
            <p:spPr>
              <a:xfrm rot="13113159">
                <a:off x="2119859" y="2395602"/>
                <a:ext cx="1775095" cy="1120986"/>
              </a:xfrm>
              <a:prstGeom prst="arc">
                <a:avLst>
                  <a:gd name="adj1" fmla="val 15679398"/>
                  <a:gd name="adj2" fmla="val 8063124"/>
                </a:avLst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893917" y="1129112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791572" y="1678670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3" name="Straight Arrow Connector 52"/>
              <p:cNvCxnSpPr>
                <a:stCxn id="51" idx="3"/>
                <a:endCxn id="40" idx="7"/>
              </p:cNvCxnSpPr>
              <p:nvPr/>
            </p:nvCxnSpPr>
            <p:spPr>
              <a:xfrm flipH="1">
                <a:off x="2510943" y="1313500"/>
                <a:ext cx="414610" cy="2029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stCxn id="52" idx="1"/>
                <a:endCxn id="40" idx="6"/>
              </p:cNvCxnSpPr>
              <p:nvPr/>
            </p:nvCxnSpPr>
            <p:spPr>
              <a:xfrm flipH="1" flipV="1">
                <a:off x="2542579" y="1592796"/>
                <a:ext cx="280629" cy="1175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stCxn id="52" idx="0"/>
                <a:endCxn id="51" idx="4"/>
              </p:cNvCxnSpPr>
              <p:nvPr/>
            </p:nvCxnSpPr>
            <p:spPr>
              <a:xfrm flipV="1">
                <a:off x="2899584" y="1345136"/>
                <a:ext cx="102345" cy="3335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51" idx="6"/>
              </p:cNvCxnSpPr>
              <p:nvPr/>
            </p:nvCxnSpPr>
            <p:spPr>
              <a:xfrm flipV="1">
                <a:off x="3109941" y="1129112"/>
                <a:ext cx="265436" cy="108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endCxn id="52" idx="6"/>
              </p:cNvCxnSpPr>
              <p:nvPr/>
            </p:nvCxnSpPr>
            <p:spPr>
              <a:xfrm flipH="1">
                <a:off x="3007596" y="1710306"/>
                <a:ext cx="235063" cy="7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endCxn id="51" idx="5"/>
              </p:cNvCxnSpPr>
              <p:nvPr/>
            </p:nvCxnSpPr>
            <p:spPr>
              <a:xfrm flipH="1" flipV="1">
                <a:off x="3078305" y="1313500"/>
                <a:ext cx="237436" cy="1712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endCxn id="41" idx="3"/>
              </p:cNvCxnSpPr>
              <p:nvPr/>
            </p:nvCxnSpPr>
            <p:spPr>
              <a:xfrm flipV="1">
                <a:off x="755576" y="2203648"/>
                <a:ext cx="142629" cy="2845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endCxn id="41" idx="2"/>
              </p:cNvCxnSpPr>
              <p:nvPr/>
            </p:nvCxnSpPr>
            <p:spPr>
              <a:xfrm flipV="1">
                <a:off x="611560" y="2127272"/>
                <a:ext cx="255009" cy="763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2560718" y="2922732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68123" y="2532633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Arrow Connector 62"/>
              <p:cNvCxnSpPr>
                <a:stCxn id="61" idx="1"/>
                <a:endCxn id="42" idx="5"/>
              </p:cNvCxnSpPr>
              <p:nvPr/>
            </p:nvCxnSpPr>
            <p:spPr>
              <a:xfrm flipV="1">
                <a:off x="2592354" y="2672633"/>
                <a:ext cx="26601" cy="2817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1" idx="7"/>
                <a:endCxn id="62" idx="4"/>
              </p:cNvCxnSpPr>
              <p:nvPr/>
            </p:nvCxnSpPr>
            <p:spPr>
              <a:xfrm flipV="1">
                <a:off x="2745106" y="2748657"/>
                <a:ext cx="231029" cy="2057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2" idx="5"/>
              </p:cNvCxnSpPr>
              <p:nvPr/>
            </p:nvCxnSpPr>
            <p:spPr>
              <a:xfrm>
                <a:off x="3052511" y="2717021"/>
                <a:ext cx="106842" cy="3137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1" idx="5"/>
              </p:cNvCxnSpPr>
              <p:nvPr/>
            </p:nvCxnSpPr>
            <p:spPr>
              <a:xfrm>
                <a:off x="2745106" y="3107120"/>
                <a:ext cx="316059" cy="316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62" idx="6"/>
              </p:cNvCxnSpPr>
              <p:nvPr/>
            </p:nvCxnSpPr>
            <p:spPr>
              <a:xfrm>
                <a:off x="3084147" y="2640645"/>
                <a:ext cx="291230" cy="319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endCxn id="43" idx="2"/>
              </p:cNvCxnSpPr>
              <p:nvPr/>
            </p:nvCxnSpPr>
            <p:spPr>
              <a:xfrm flipV="1">
                <a:off x="826890" y="2596257"/>
                <a:ext cx="255703" cy="443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242659" y="1379039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032182" y="2883753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69794" y="2339588"/>
                <a:ext cx="357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/>
                  <a:t>...</a:t>
                </a:r>
                <a:endParaRPr lang="en-US" dirty="0"/>
              </a:p>
            </p:txBody>
          </p:sp>
        </p:grpSp>
        <p:cxnSp>
          <p:nvCxnSpPr>
            <p:cNvPr id="107" name="Straight Arrow Connector 106"/>
            <p:cNvCxnSpPr/>
            <p:nvPr/>
          </p:nvCxnSpPr>
          <p:spPr>
            <a:xfrm flipH="1" flipV="1">
              <a:off x="3310163" y="4304408"/>
              <a:ext cx="76551" cy="6379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Oval 105"/>
          <p:cNvSpPr/>
          <p:nvPr/>
        </p:nvSpPr>
        <p:spPr>
          <a:xfrm>
            <a:off x="6608640" y="3948122"/>
            <a:ext cx="216024" cy="21602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6716652" y="4951583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0429" y="5851150"/>
            <a:ext cx="227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NA communities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486400" y="5852649"/>
            <a:ext cx="224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EA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9" grpId="0" animBg="1"/>
      <p:bldP spid="114" grpId="0" animBg="1"/>
      <p:bldP spid="115" grpId="0" animBg="1"/>
      <p:bldP spid="117" grpId="0" animBg="1"/>
      <p:bldP spid="116" grpId="0" animBg="1"/>
      <p:bldP spid="106" grpId="0" animBg="1"/>
      <p:bldP spid="111" grpId="0" animBg="1"/>
      <p:bldP spid="4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503">
            <a:off x="5041635" y="930462"/>
            <a:ext cx="4264560" cy="50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sv-SE" sz="2800" dirty="0" smtClean="0"/>
              <a:t>Non-overlapping algorithms</a:t>
            </a:r>
          </a:p>
          <a:p>
            <a:pPr lvl="1"/>
            <a:r>
              <a:rPr lang="sv-SE" sz="2000" b="1" dirty="0" smtClean="0"/>
              <a:t>Blondel</a:t>
            </a:r>
            <a:r>
              <a:rPr lang="sv-SE" sz="2000" dirty="0" smtClean="0"/>
              <a:t> (Louvain method), </a:t>
            </a:r>
            <a:r>
              <a:rPr lang="sv-SE" sz="2000" i="1" dirty="0" smtClean="0"/>
              <a:t>[Blondel et al. 2008]</a:t>
            </a:r>
          </a:p>
          <a:p>
            <a:pPr lvl="2"/>
            <a:r>
              <a:rPr lang="sv-SE" sz="1800" dirty="0" smtClean="0"/>
              <a:t>Fast </a:t>
            </a:r>
            <a:r>
              <a:rPr lang="sv-SE" sz="1800" b="1" dirty="0" smtClean="0"/>
              <a:t>Modularity</a:t>
            </a:r>
            <a:r>
              <a:rPr lang="sv-SE" sz="1800" dirty="0" smtClean="0"/>
              <a:t> Optimization</a:t>
            </a:r>
          </a:p>
          <a:p>
            <a:pPr lvl="2"/>
            <a:r>
              <a:rPr lang="sv-SE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Blondel L1</a:t>
            </a:r>
            <a:r>
              <a:rPr lang="sv-SE" sz="18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sv-SE" sz="1800" dirty="0" smtClean="0"/>
              <a:t>the first level of clustering hierarchy</a:t>
            </a:r>
          </a:p>
          <a:p>
            <a:pPr lvl="1"/>
            <a:r>
              <a:rPr lang="sv-SE" sz="2000" b="1" dirty="0" smtClean="0"/>
              <a:t>Infomap</a:t>
            </a:r>
            <a:r>
              <a:rPr lang="sv-SE" sz="2000" dirty="0" smtClean="0"/>
              <a:t>, </a:t>
            </a:r>
            <a:r>
              <a:rPr lang="sv-SE" sz="2000" i="1" dirty="0" smtClean="0"/>
              <a:t>[Rosvall &amp; Bergstrom 2008]</a:t>
            </a:r>
          </a:p>
          <a:p>
            <a:r>
              <a:rPr lang="sv-SE" sz="2800" dirty="0" smtClean="0"/>
              <a:t>Overlapping algorithms</a:t>
            </a:r>
          </a:p>
          <a:p>
            <a:pPr lvl="1"/>
            <a:r>
              <a:rPr lang="sv-SE" sz="2000" b="1" dirty="0" smtClean="0"/>
              <a:t>LC</a:t>
            </a:r>
            <a:r>
              <a:rPr lang="sv-SE" sz="2000" dirty="0" smtClean="0"/>
              <a:t>,</a:t>
            </a:r>
            <a:r>
              <a:rPr lang="sv-SE" sz="2000" b="1" dirty="0" smtClean="0"/>
              <a:t> </a:t>
            </a:r>
            <a:r>
              <a:rPr lang="sv-SE" sz="2000" i="1" dirty="0" smtClean="0"/>
              <a:t>[Ahn et al. 2010]</a:t>
            </a:r>
          </a:p>
          <a:p>
            <a:pPr lvl="1"/>
            <a:r>
              <a:rPr lang="sv-SE" sz="2000" b="1" dirty="0" smtClean="0"/>
              <a:t>LG</a:t>
            </a:r>
            <a:r>
              <a:rPr lang="sv-SE" sz="2000" dirty="0" smtClean="0"/>
              <a:t>,</a:t>
            </a:r>
            <a:r>
              <a:rPr lang="sv-SE" sz="2000" b="1" dirty="0" smtClean="0"/>
              <a:t> </a:t>
            </a:r>
            <a:r>
              <a:rPr lang="sv-SE" sz="2000" b="1" i="1" dirty="0" smtClean="0"/>
              <a:t>[</a:t>
            </a:r>
            <a:r>
              <a:rPr lang="en-US" sz="2000" i="1" dirty="0" smtClean="0"/>
              <a:t>Evans &amp; Lambiotte</a:t>
            </a:r>
            <a:r>
              <a:rPr lang="en-US" sz="2000" i="1" dirty="0"/>
              <a:t> </a:t>
            </a:r>
            <a:r>
              <a:rPr lang="en-US" sz="2000" i="1" dirty="0" smtClean="0"/>
              <a:t>2009</a:t>
            </a:r>
            <a:r>
              <a:rPr lang="sv-SE" sz="2000" b="1" i="1" dirty="0" smtClean="0"/>
              <a:t>]</a:t>
            </a:r>
          </a:p>
          <a:p>
            <a:pPr lvl="1"/>
            <a:r>
              <a:rPr lang="sv-SE" sz="2000" b="1" dirty="0" smtClean="0"/>
              <a:t>SLPA</a:t>
            </a:r>
            <a:r>
              <a:rPr lang="sv-SE" sz="2000" dirty="0" smtClean="0"/>
              <a:t>, </a:t>
            </a:r>
            <a:r>
              <a:rPr lang="sv-SE" sz="2000" i="1" dirty="0" smtClean="0"/>
              <a:t>[</a:t>
            </a:r>
            <a:r>
              <a:rPr lang="en-US" sz="2000" i="1" dirty="0" smtClean="0"/>
              <a:t>Xie &amp; Szymanski 2012</a:t>
            </a:r>
            <a:r>
              <a:rPr lang="sv-SE" sz="2000" i="1" dirty="0" smtClean="0"/>
              <a:t>]</a:t>
            </a:r>
          </a:p>
          <a:p>
            <a:pPr lvl="1"/>
            <a:r>
              <a:rPr lang="sv-SE" sz="2000" b="1" dirty="0" smtClean="0"/>
              <a:t>OSLOM</a:t>
            </a:r>
            <a:r>
              <a:rPr lang="sv-SE" sz="2000" dirty="0" smtClean="0"/>
              <a:t>, </a:t>
            </a:r>
            <a:r>
              <a:rPr lang="sv-SE" sz="2000" i="1" dirty="0" smtClean="0"/>
              <a:t>[</a:t>
            </a:r>
            <a:r>
              <a:rPr lang="en-US" sz="2000" i="1" dirty="0" smtClean="0"/>
              <a:t>Lancichinetti et al. 2011</a:t>
            </a:r>
            <a:r>
              <a:rPr lang="sv-SE" sz="2000" i="1" dirty="0" smtClean="0"/>
              <a:t>]</a:t>
            </a:r>
            <a:endParaRPr lang="sv-SE" sz="2000" b="1" i="1" dirty="0" smtClean="0"/>
          </a:p>
          <a:p>
            <a:pPr lvl="1"/>
            <a:r>
              <a:rPr lang="sv-SE" sz="2000" b="1" dirty="0" smtClean="0"/>
              <a:t>DEMON</a:t>
            </a:r>
            <a:r>
              <a:rPr lang="sv-SE" sz="2000" dirty="0" smtClean="0"/>
              <a:t>, </a:t>
            </a:r>
            <a:r>
              <a:rPr lang="sv-SE" sz="2000" i="1" dirty="0" smtClean="0"/>
              <a:t>[</a:t>
            </a:r>
            <a:r>
              <a:rPr lang="en-US" sz="2000" i="1" dirty="0" smtClean="0"/>
              <a:t>Coscia et al. 2012</a:t>
            </a:r>
            <a:r>
              <a:rPr lang="sv-SE" sz="2000" i="1" dirty="0" smtClean="0"/>
              <a:t>]</a:t>
            </a:r>
            <a:endParaRPr lang="sv-SE" sz="2000" b="1" i="1" dirty="0"/>
          </a:p>
          <a:p>
            <a:pPr lvl="1"/>
            <a:endParaRPr lang="sv-SE" sz="18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300" dirty="0"/>
              <a:t>Community Detection Algorithms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5418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8153400" cy="4648200"/>
          </a:xfrm>
        </p:spPr>
        <p:txBody>
          <a:bodyPr/>
          <a:lstStyle/>
          <a:p>
            <a:r>
              <a:rPr lang="sv-SE" sz="2800" dirty="0" smtClean="0"/>
              <a:t>The network misbehavior detection framework uses:</a:t>
            </a:r>
          </a:p>
          <a:p>
            <a:pPr lvl="1"/>
            <a:r>
              <a:rPr lang="sv-SE" sz="2400" dirty="0"/>
              <a:t>A</a:t>
            </a:r>
            <a:r>
              <a:rPr lang="sv-SE" sz="2400" dirty="0" smtClean="0"/>
              <a:t> community detection algorithm</a:t>
            </a:r>
          </a:p>
          <a:p>
            <a:pPr lvl="2"/>
            <a:r>
              <a:rPr lang="sv-SE" sz="2000" dirty="0" smtClean="0"/>
              <a:t>overlapping algorithm</a:t>
            </a:r>
          </a:p>
          <a:p>
            <a:pPr lvl="2"/>
            <a:r>
              <a:rPr lang="sv-SE" sz="2000" dirty="0" smtClean="0"/>
              <a:t>non-overlapping algorithm enhanced with auxiliary communities</a:t>
            </a:r>
          </a:p>
          <a:p>
            <a:pPr lvl="1"/>
            <a:r>
              <a:rPr lang="sv-SE" sz="2400" dirty="0" smtClean="0"/>
              <a:t>Filters</a:t>
            </a:r>
          </a:p>
          <a:p>
            <a:pPr lvl="2"/>
            <a:r>
              <a:rPr lang="sv-SE" sz="2000" dirty="0" smtClean="0"/>
              <a:t>Community-based properties</a:t>
            </a:r>
          </a:p>
          <a:p>
            <a:pPr lvl="2"/>
            <a:r>
              <a:rPr lang="sv-SE" sz="2000" dirty="0" smtClean="0"/>
              <a:t>Application specific properties</a:t>
            </a:r>
          </a:p>
          <a:p>
            <a:r>
              <a:rPr lang="sv-SE" sz="2800" dirty="0" smtClean="0"/>
              <a:t>An anomaly score is assigned</a:t>
            </a:r>
          </a:p>
          <a:p>
            <a:pPr marL="0" indent="0">
              <a:buNone/>
            </a:pPr>
            <a:r>
              <a:rPr lang="sv-SE" sz="2800" dirty="0"/>
              <a:t> </a:t>
            </a:r>
            <a:r>
              <a:rPr lang="sv-SE" sz="2800" dirty="0" smtClean="0"/>
              <a:t>   to each node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Framework</a:t>
            </a:r>
            <a:br>
              <a:rPr lang="sv-SE" dirty="0" smtClean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8228246"/>
              </p:ext>
            </p:extLst>
          </p:nvPr>
        </p:nvGraphicFramePr>
        <p:xfrm>
          <a:off x="5181600" y="3632200"/>
          <a:ext cx="4572000" cy="26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1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Experimental Results</a:t>
            </a:r>
            <a:br>
              <a:rPr lang="sv-SE" dirty="0"/>
            </a:br>
            <a:r>
              <a:rPr lang="sv-SE" sz="4000" i="1" dirty="0" smtClean="0"/>
              <a:t>Scan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800" dirty="0" smtClean="0"/>
              <a:t>Incoming traffic flows to SUNET</a:t>
            </a:r>
            <a:endParaRPr lang="sv-SE" sz="2800" dirty="0"/>
          </a:p>
          <a:p>
            <a:r>
              <a:rPr lang="sv-SE" sz="2800" dirty="0" smtClean="0"/>
              <a:t>Malicious sources</a:t>
            </a:r>
          </a:p>
          <a:p>
            <a:pPr lvl="1"/>
            <a:r>
              <a:rPr lang="en-US" sz="2400" dirty="0"/>
              <a:t>DShield/SRI </a:t>
            </a:r>
            <a:r>
              <a:rPr lang="en-US" sz="2400" dirty="0" smtClean="0"/>
              <a:t>reports</a:t>
            </a:r>
          </a:p>
          <a:p>
            <a:r>
              <a:rPr lang="en-US" sz="2800" dirty="0"/>
              <a:t>Blondel L1 enhanced with </a:t>
            </a:r>
            <a:r>
              <a:rPr lang="en-US" sz="2800" dirty="0" smtClean="0"/>
              <a:t>EA communities</a:t>
            </a:r>
          </a:p>
          <a:p>
            <a:r>
              <a:rPr lang="sv-SE" sz="2800" dirty="0" smtClean="0"/>
              <a:t>Community properties</a:t>
            </a:r>
          </a:p>
          <a:p>
            <a:pPr lvl="1"/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62201"/>
            <a:ext cx="4175836" cy="3429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1688" y="5391090"/>
                <a:ext cx="32443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sv-SE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latin typeface="Cambria Math"/>
                            </a:rPr>
                            <m:t>𝑐𝑜𝑚𝑚𝑢𝑛𝑖𝑡𝑖𝑒𝑠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88" y="5391090"/>
                <a:ext cx="324435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5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33600"/>
            <a:ext cx="7772400" cy="3962400"/>
          </a:xfrm>
        </p:spPr>
        <p:txBody>
          <a:bodyPr/>
          <a:lstStyle/>
          <a:p>
            <a:r>
              <a:rPr lang="sv-SE" sz="2800" dirty="0" smtClean="0"/>
              <a:t>Incoming and outgoing SMTP traffic on SUNET</a:t>
            </a:r>
          </a:p>
          <a:p>
            <a:r>
              <a:rPr lang="sv-SE" sz="2800" dirty="0" smtClean="0"/>
              <a:t>Spam senders </a:t>
            </a:r>
          </a:p>
          <a:p>
            <a:pPr lvl="1"/>
            <a:r>
              <a:rPr lang="sv-SE" sz="2400" dirty="0" smtClean="0"/>
              <a:t>Content-based filter</a:t>
            </a:r>
            <a:endParaRPr lang="en-US" sz="2400" dirty="0" smtClean="0"/>
          </a:p>
          <a:p>
            <a:r>
              <a:rPr lang="en-US" sz="2800" dirty="0" smtClean="0"/>
              <a:t>Community </a:t>
            </a:r>
            <a:r>
              <a:rPr lang="en-US" sz="2800" dirty="0"/>
              <a:t>properties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Experimental Results</a:t>
            </a:r>
            <a:br>
              <a:rPr lang="sv-SE" dirty="0"/>
            </a:br>
            <a:r>
              <a:rPr lang="sv-SE" sz="4000" i="1" dirty="0"/>
              <a:t>Spam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4885620"/>
                <a:ext cx="3250313" cy="741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latin typeface="Cambria Math"/>
                                </a:rPr>
                                <m:t>𝑐𝑜𝑚𝑚𝑢𝑛𝑖𝑡𝑖𝑒𝑠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sv-SE" sz="2000" b="0" i="1" smtClean="0">
                                  <a:latin typeface="Cambria Math"/>
                                </a:rPr>
                                <m:t>𝑛𝑒𝑖𝑔h𝑏𝑜𝑟𝑠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sv-SE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85620"/>
                <a:ext cx="3250313" cy="741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343400"/>
                <a:ext cx="32443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v-SE" sz="2000" i="1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sv-SE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d>
                        <m:dPr>
                          <m:begChr m:val="|"/>
                          <m:endChr m:val="|"/>
                          <m:ctrlPr>
                            <a:rPr lang="sv-SE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latin typeface="Cambria Math"/>
                            </a:rPr>
                            <m:t>𝑐𝑜𝑚𝑚𝑢𝑛𝑖𝑡𝑖𝑒𝑠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sv-SE" sz="20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3400"/>
                <a:ext cx="324435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72970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CBB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54243</TotalTime>
  <Pages>1</Pages>
  <Words>453</Words>
  <Application>Microsoft Office PowerPoint</Application>
  <PresentationFormat>On-screen Show (4:3)</PresentationFormat>
  <Paragraphs>87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Microsoft Office 98</vt:lpstr>
      <vt:lpstr>PowerPoint Presentation</vt:lpstr>
      <vt:lpstr>Network Misbehavior </vt:lpstr>
      <vt:lpstr>Outline</vt:lpstr>
      <vt:lpstr>Community Detection </vt:lpstr>
      <vt:lpstr>Auxiliary Communities </vt:lpstr>
      <vt:lpstr>Community Detection Algorithms</vt:lpstr>
      <vt:lpstr>Framework </vt:lpstr>
      <vt:lpstr>Experimental Results Scan</vt:lpstr>
      <vt:lpstr>Experimental Results Spam</vt:lpstr>
      <vt:lpstr>Experimental Results Spam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FARNAZ MORADI</dc:creator>
  <dc:description>Detta är ett första utkast till PowerPoint-mall.</dc:description>
  <cp:lastModifiedBy>FARNAZ MORADI</cp:lastModifiedBy>
  <cp:revision>1495</cp:revision>
  <cp:lastPrinted>1998-09-09T14:00:36Z</cp:lastPrinted>
  <dcterms:created xsi:type="dcterms:W3CDTF">1998-08-14T15:36:27Z</dcterms:created>
  <dcterms:modified xsi:type="dcterms:W3CDTF">2014-05-16T15:31:43Z</dcterms:modified>
</cp:coreProperties>
</file>