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77" r:id="rId4"/>
    <p:sldId id="260" r:id="rId5"/>
    <p:sldId id="259" r:id="rId6"/>
    <p:sldId id="278" r:id="rId7"/>
    <p:sldId id="263" r:id="rId8"/>
    <p:sldId id="265" r:id="rId9"/>
    <p:sldId id="258" r:id="rId10"/>
    <p:sldId id="262" r:id="rId11"/>
    <p:sldId id="266" r:id="rId12"/>
    <p:sldId id="267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41" autoAdjust="0"/>
  </p:normalViewPr>
  <p:slideViewPr>
    <p:cSldViewPr>
      <p:cViewPr varScale="1">
        <p:scale>
          <a:sx n="97" d="100"/>
          <a:sy n="97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355DA-D2AC-4871-9BE7-04A65BFCB89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0233A-B699-44AD-9910-05D59AF5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233A-B699-44AD-9910-05D59AF5E8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1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Aggregate search data is used for estimating flu activities. Certain</a:t>
            </a:r>
            <a:r>
              <a:rPr lang="sv-SE" baseline="0" dirty="0" smtClean="0"/>
              <a:t> search terms are good indicators of flu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233A-B699-44AD-9910-05D59AF5E8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Vårdguiden.se: official health information website of the county of Stockholm</a:t>
            </a:r>
          </a:p>
          <a:p>
            <a:r>
              <a:rPr lang="sv-SE" dirty="0" smtClean="0"/>
              <a:t>1177.se:</a:t>
            </a:r>
            <a:r>
              <a:rPr lang="sv-SE" baseline="0" dirty="0" smtClean="0"/>
              <a:t> a common website for Swedish regions and counties and official national phone number for health information and advice</a:t>
            </a:r>
          </a:p>
          <a:p>
            <a:r>
              <a:rPr lang="sv-SE" baseline="0" dirty="0" smtClean="0"/>
              <a:t>Merged together in November 2013</a:t>
            </a:r>
          </a:p>
          <a:p>
            <a:r>
              <a:rPr lang="sv-SE" baseline="0" dirty="0" smtClean="0"/>
              <a:t>Euroling AB: provides indexing and search functionality to vårdguiden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233A-B699-44AD-9910-05D59AF5E8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SNOMED CT: systematically organized collection of medical terms. Provides code and concept definitions</a:t>
            </a:r>
            <a:r>
              <a:rPr lang="sv-SE" baseline="0" dirty="0" smtClean="0"/>
              <a:t> for most clinical areas. 18 top-level hierarchies. 280000 terms</a:t>
            </a:r>
          </a:p>
          <a:p>
            <a:r>
              <a:rPr lang="sv-SE" baseline="0" dirty="0" smtClean="0"/>
              <a:t>NPL: official Swedish product registry for drugs. 11250 enteries</a:t>
            </a:r>
          </a:p>
          <a:p>
            <a:r>
              <a:rPr lang="sv-SE" baseline="0" dirty="0" smtClean="0"/>
              <a:t>Named entity recognizer. Ontological categories location, organization, person, time, measure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233A-B699-44AD-9910-05D59AF5E8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4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6F101A3-036B-412B-8E9A-53CF73C650AB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70B1-33CC-4F65-BAE7-3DF45FC0FC1B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Graph-Based Analysis of Medical Queries  of a Swedish Health Care Portal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3734-6143-4F9E-9B90-72621D4FA11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Graph-Based Analysis of Medical Queries  of a Swedish Health Care Portal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356350"/>
            <a:ext cx="1453552" cy="365760"/>
          </a:xfrm>
        </p:spPr>
        <p:txBody>
          <a:bodyPr/>
          <a:lstStyle/>
          <a:p>
            <a:fld id="{0F8D2AAA-EF49-4ED9-A5CA-A534D42B724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5688632" cy="365760"/>
          </a:xfrm>
        </p:spPr>
        <p:txBody>
          <a:bodyPr/>
          <a:lstStyle/>
          <a:p>
            <a:r>
              <a:rPr lang="en-US" smtClean="0"/>
              <a:t>A Graph-Based Analysis of Medical Queries  of a Swedish Health Care Portal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358952" cy="365760"/>
          </a:xfrm>
        </p:spPr>
        <p:txBody>
          <a:bodyPr/>
          <a:lstStyle/>
          <a:p>
            <a:fld id="{6A2FF17A-327B-4F30-A160-82548C1E56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AB3606E-1118-4B6F-ACFB-C68272F03AD5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A Graph-Based Analysis of Medical Queries  of a Swedish Health Care Portal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A2FF17A-327B-4F30-A160-82548C1E56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38F2-BB22-47C4-ABEA-7E79AE06758F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Graph-Based Analysis of Medical Queries  of a Swedish Health Care Portal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B1DC-C98E-451D-A134-597ECEFCB020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Graph-Based Analysis of Medical Queries  of a Swedish Health Care Portal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4DC0-C38D-49B8-B9D5-B6A0F1C9EB75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Graph-Based Analysis of Medical Queries  of a Swedish Health Care Portal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BF08-761C-41AB-8565-4D9934B5A99C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Graph-Based Analysis of Medical Queries  of a Swedish Health Care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48DA-E021-4ABB-95CA-52B04E8CFE15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Graph-Based Analysis of Medical Queries  of a Swedish Health Care Portal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6739-12CD-499D-8AB8-0BCD0AEE8859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Graph-Based Analysis of Medical Queries  of a Swedish Health Care Portal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FE4541-A566-4616-A45E-23C5D2C34DBB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43608" y="6356350"/>
            <a:ext cx="536024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 Graph-Based Analysis of Medical Queries </a:t>
            </a:r>
            <a:r>
              <a:rPr lang="en-US" dirty="0" smtClean="0"/>
              <a:t>of </a:t>
            </a:r>
            <a:r>
              <a:rPr lang="en-US" dirty="0" smtClean="0"/>
              <a:t>a Swedish Health Care Portal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3589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2FF17A-327B-4F30-A160-82548C1E56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95"/>
            <a:ext cx="9144000" cy="5907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1023"/>
            <a:ext cx="9144000" cy="1037977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A Graph-Based Analysis of Medical </a:t>
            </a:r>
            <a:r>
              <a:rPr lang="en-US" sz="2800" b="1" dirty="0" smtClean="0"/>
              <a:t>Queries </a:t>
            </a:r>
            <a:br>
              <a:rPr lang="en-US" sz="2800" b="1" dirty="0" smtClean="0"/>
            </a:br>
            <a:r>
              <a:rPr lang="en-US" sz="2800" b="1" dirty="0" smtClean="0"/>
              <a:t>of </a:t>
            </a:r>
            <a:r>
              <a:rPr lang="en-US" sz="2800" b="1" dirty="0"/>
              <a:t>a Swedish Health Care Portal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9144000" cy="792088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Farnaz </a:t>
            </a:r>
            <a:r>
              <a:rPr lang="en-US" sz="1800" dirty="0" smtClean="0">
                <a:solidFill>
                  <a:schemeClr val="tx1"/>
                </a:solidFill>
              </a:rPr>
              <a:t>Moradi, Ann-Marie Eklund, </a:t>
            </a:r>
            <a:r>
              <a:rPr lang="en-US" sz="1800" dirty="0">
                <a:solidFill>
                  <a:schemeClr val="tx1"/>
                </a:solidFill>
              </a:rPr>
              <a:t>Dimitrios </a:t>
            </a:r>
            <a:r>
              <a:rPr lang="en-US" sz="1800" dirty="0" smtClean="0">
                <a:solidFill>
                  <a:schemeClr val="tx1"/>
                </a:solidFill>
              </a:rPr>
              <a:t>Kokkinakis,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Tomas Olovsson, </a:t>
            </a:r>
            <a:r>
              <a:rPr lang="en-US" sz="1800" dirty="0">
                <a:solidFill>
                  <a:schemeClr val="tx1"/>
                </a:solidFill>
              </a:rPr>
              <a:t>Philippas Tsigas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57445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0727"/>
            <a:ext cx="8763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79790"/>
            <a:ext cx="2143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490"/>
            <a:ext cx="4953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71" y="6308365"/>
            <a:ext cx="9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0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Graph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Word co-occurrence network</a:t>
            </a:r>
          </a:p>
          <a:p>
            <a:pPr lvl="1"/>
            <a:r>
              <a:rPr lang="sv-SE" sz="2400" dirty="0" smtClean="0"/>
              <a:t>Nodes= 265,785</a:t>
            </a:r>
          </a:p>
          <a:p>
            <a:pPr lvl="1"/>
            <a:r>
              <a:rPr lang="sv-SE" sz="2400" dirty="0" smtClean="0"/>
              <a:t>Edges= 1,555,149</a:t>
            </a:r>
          </a:p>
          <a:p>
            <a:pPr lvl="1"/>
            <a:r>
              <a:rPr lang="sv-SE" sz="2400" dirty="0" smtClean="0"/>
              <a:t>Small </a:t>
            </a:r>
            <a:r>
              <a:rPr lang="sv-SE" sz="2400" dirty="0" smtClean="0"/>
              <a:t>world</a:t>
            </a:r>
          </a:p>
          <a:p>
            <a:pPr lvl="2"/>
            <a:r>
              <a:rPr lang="sv-SE" dirty="0" smtClean="0"/>
              <a:t>Clustering coefficient = 0.34</a:t>
            </a:r>
          </a:p>
          <a:p>
            <a:pPr lvl="2"/>
            <a:r>
              <a:rPr lang="sv-SE" dirty="0" smtClean="0"/>
              <a:t>Effective diameter = 4.88</a:t>
            </a:r>
          </a:p>
          <a:p>
            <a:pPr lvl="1"/>
            <a:r>
              <a:rPr lang="sv-SE" sz="2400" dirty="0"/>
              <a:t>Scale </a:t>
            </a:r>
            <a:r>
              <a:rPr lang="sv-SE" sz="2400" dirty="0" smtClean="0"/>
              <a:t>free</a:t>
            </a:r>
          </a:p>
          <a:p>
            <a:pPr lvl="2"/>
            <a:r>
              <a:rPr lang="sv-SE" sz="2100" dirty="0" smtClean="0"/>
              <a:t>Power-law degree distribution</a:t>
            </a:r>
            <a:endParaRPr lang="sv-SE" sz="2100" dirty="0"/>
          </a:p>
          <a:p>
            <a:pPr lvl="1"/>
            <a:endParaRPr lang="sv-SE" sz="2400" dirty="0" smtClean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lgorithms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introduced 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analysis of social and information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networks can be directly deployed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 analysis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word co-occurrence graphs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sv-S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62686"/>
            <a:ext cx="4311925" cy="28464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3608" y="637560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10</a:t>
            </a:fld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5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Graph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Personalized PageRank-based community </a:t>
            </a:r>
            <a:r>
              <a:rPr lang="sv-SE" dirty="0" smtClean="0"/>
              <a:t>detection algorithm</a:t>
            </a:r>
            <a:endParaRPr lang="sv-SE" dirty="0" smtClean="0"/>
          </a:p>
          <a:p>
            <a:r>
              <a:rPr lang="sv-SE" dirty="0" smtClean="0"/>
              <a:t>Random walk-based</a:t>
            </a:r>
          </a:p>
          <a:p>
            <a:r>
              <a:rPr lang="sv-SE" dirty="0"/>
              <a:t>Seed </a:t>
            </a:r>
            <a:r>
              <a:rPr lang="sv-SE" dirty="0" smtClean="0"/>
              <a:t>expansion</a:t>
            </a:r>
          </a:p>
          <a:p>
            <a:pPr lvl="1"/>
            <a:r>
              <a:rPr lang="sv-SE" dirty="0" smtClean="0"/>
              <a:t>Local</a:t>
            </a:r>
          </a:p>
          <a:p>
            <a:pPr lvl="1"/>
            <a:r>
              <a:rPr lang="sv-SE" dirty="0" smtClean="0"/>
              <a:t>Overlapping</a:t>
            </a:r>
          </a:p>
          <a:p>
            <a:pPr lvl="1"/>
            <a:r>
              <a:rPr lang="sv-SE" dirty="0" smtClean="0"/>
              <a:t>High quality</a:t>
            </a:r>
            <a:endParaRPr lang="sv-SE" dirty="0" smtClean="0"/>
          </a:p>
          <a:p>
            <a:pPr lvl="1"/>
            <a:r>
              <a:rPr lang="sv-SE" dirty="0" smtClean="0"/>
              <a:t>Low complexity</a:t>
            </a:r>
            <a:endParaRPr lang="sv-SE" dirty="0" smtClean="0"/>
          </a:p>
        </p:txBody>
      </p:sp>
      <p:grpSp>
        <p:nvGrpSpPr>
          <p:cNvPr id="73" name="Group 72"/>
          <p:cNvGrpSpPr/>
          <p:nvPr/>
        </p:nvGrpSpPr>
        <p:grpSpPr>
          <a:xfrm>
            <a:off x="3005198" y="2036355"/>
            <a:ext cx="5967327" cy="3886953"/>
            <a:chOff x="2752924" y="1705715"/>
            <a:chExt cx="5967327" cy="3886953"/>
          </a:xfrm>
        </p:grpSpPr>
        <p:sp>
          <p:nvSpPr>
            <p:cNvPr id="6" name="Freeform 5"/>
            <p:cNvSpPr/>
            <p:nvPr/>
          </p:nvSpPr>
          <p:spPr>
            <a:xfrm>
              <a:off x="3386532" y="2018195"/>
              <a:ext cx="4535054" cy="3574473"/>
            </a:xfrm>
            <a:custGeom>
              <a:avLst/>
              <a:gdLst>
                <a:gd name="connsiteX0" fmla="*/ 138545 w 4535054"/>
                <a:gd name="connsiteY0" fmla="*/ 2576946 h 3574473"/>
                <a:gd name="connsiteX1" fmla="*/ 101600 w 4535054"/>
                <a:gd name="connsiteY1" fmla="*/ 2530764 h 3574473"/>
                <a:gd name="connsiteX2" fmla="*/ 92363 w 4535054"/>
                <a:gd name="connsiteY2" fmla="*/ 2503055 h 3574473"/>
                <a:gd name="connsiteX3" fmla="*/ 73890 w 4535054"/>
                <a:gd name="connsiteY3" fmla="*/ 2475346 h 3574473"/>
                <a:gd name="connsiteX4" fmla="*/ 36945 w 4535054"/>
                <a:gd name="connsiteY4" fmla="*/ 2382982 h 3574473"/>
                <a:gd name="connsiteX5" fmla="*/ 27709 w 4535054"/>
                <a:gd name="connsiteY5" fmla="*/ 2318328 h 3574473"/>
                <a:gd name="connsiteX6" fmla="*/ 18472 w 4535054"/>
                <a:gd name="connsiteY6" fmla="*/ 2290619 h 3574473"/>
                <a:gd name="connsiteX7" fmla="*/ 9236 w 4535054"/>
                <a:gd name="connsiteY7" fmla="*/ 2244437 h 3574473"/>
                <a:gd name="connsiteX8" fmla="*/ 0 w 4535054"/>
                <a:gd name="connsiteY8" fmla="*/ 2207491 h 3574473"/>
                <a:gd name="connsiteX9" fmla="*/ 18472 w 4535054"/>
                <a:gd name="connsiteY9" fmla="*/ 2013528 h 3574473"/>
                <a:gd name="connsiteX10" fmla="*/ 36945 w 4535054"/>
                <a:gd name="connsiteY10" fmla="*/ 1939637 h 3574473"/>
                <a:gd name="connsiteX11" fmla="*/ 46181 w 4535054"/>
                <a:gd name="connsiteY11" fmla="*/ 1856509 h 3574473"/>
                <a:gd name="connsiteX12" fmla="*/ 64654 w 4535054"/>
                <a:gd name="connsiteY12" fmla="*/ 1801091 h 3574473"/>
                <a:gd name="connsiteX13" fmla="*/ 73890 w 4535054"/>
                <a:gd name="connsiteY13" fmla="*/ 1773382 h 3574473"/>
                <a:gd name="connsiteX14" fmla="*/ 101600 w 4535054"/>
                <a:gd name="connsiteY14" fmla="*/ 1634837 h 3574473"/>
                <a:gd name="connsiteX15" fmla="*/ 138545 w 4535054"/>
                <a:gd name="connsiteY15" fmla="*/ 1579419 h 3574473"/>
                <a:gd name="connsiteX16" fmla="*/ 175490 w 4535054"/>
                <a:gd name="connsiteY16" fmla="*/ 1514764 h 3574473"/>
                <a:gd name="connsiteX17" fmla="*/ 230909 w 4535054"/>
                <a:gd name="connsiteY17" fmla="*/ 1459346 h 3574473"/>
                <a:gd name="connsiteX18" fmla="*/ 249381 w 4535054"/>
                <a:gd name="connsiteY18" fmla="*/ 1431637 h 3574473"/>
                <a:gd name="connsiteX19" fmla="*/ 277090 w 4535054"/>
                <a:gd name="connsiteY19" fmla="*/ 1413164 h 3574473"/>
                <a:gd name="connsiteX20" fmla="*/ 304800 w 4535054"/>
                <a:gd name="connsiteY20" fmla="*/ 1385455 h 3574473"/>
                <a:gd name="connsiteX21" fmla="*/ 387927 w 4535054"/>
                <a:gd name="connsiteY21" fmla="*/ 1330037 h 3574473"/>
                <a:gd name="connsiteX22" fmla="*/ 415636 w 4535054"/>
                <a:gd name="connsiteY22" fmla="*/ 1311564 h 3574473"/>
                <a:gd name="connsiteX23" fmla="*/ 443345 w 4535054"/>
                <a:gd name="connsiteY23" fmla="*/ 1293091 h 3574473"/>
                <a:gd name="connsiteX24" fmla="*/ 480290 w 4535054"/>
                <a:gd name="connsiteY24" fmla="*/ 1237673 h 3574473"/>
                <a:gd name="connsiteX25" fmla="*/ 508000 w 4535054"/>
                <a:gd name="connsiteY25" fmla="*/ 1163782 h 3574473"/>
                <a:gd name="connsiteX26" fmla="*/ 517236 w 4535054"/>
                <a:gd name="connsiteY26" fmla="*/ 1136073 h 3574473"/>
                <a:gd name="connsiteX27" fmla="*/ 563418 w 4535054"/>
                <a:gd name="connsiteY27" fmla="*/ 1071419 h 3574473"/>
                <a:gd name="connsiteX28" fmla="*/ 581890 w 4535054"/>
                <a:gd name="connsiteY28" fmla="*/ 1006764 h 3574473"/>
                <a:gd name="connsiteX29" fmla="*/ 618836 w 4535054"/>
                <a:gd name="connsiteY29" fmla="*/ 942109 h 3574473"/>
                <a:gd name="connsiteX30" fmla="*/ 628072 w 4535054"/>
                <a:gd name="connsiteY30" fmla="*/ 914400 h 3574473"/>
                <a:gd name="connsiteX31" fmla="*/ 637309 w 4535054"/>
                <a:gd name="connsiteY31" fmla="*/ 877455 h 3574473"/>
                <a:gd name="connsiteX32" fmla="*/ 674254 w 4535054"/>
                <a:gd name="connsiteY32" fmla="*/ 812800 h 3574473"/>
                <a:gd name="connsiteX33" fmla="*/ 683490 w 4535054"/>
                <a:gd name="connsiteY33" fmla="*/ 757382 h 3574473"/>
                <a:gd name="connsiteX34" fmla="*/ 701963 w 4535054"/>
                <a:gd name="connsiteY34" fmla="*/ 729673 h 3574473"/>
                <a:gd name="connsiteX35" fmla="*/ 748145 w 4535054"/>
                <a:gd name="connsiteY35" fmla="*/ 646546 h 3574473"/>
                <a:gd name="connsiteX36" fmla="*/ 803563 w 4535054"/>
                <a:gd name="connsiteY36" fmla="*/ 600364 h 3574473"/>
                <a:gd name="connsiteX37" fmla="*/ 831272 w 4535054"/>
                <a:gd name="connsiteY37" fmla="*/ 581891 h 3574473"/>
                <a:gd name="connsiteX38" fmla="*/ 877454 w 4535054"/>
                <a:gd name="connsiteY38" fmla="*/ 535709 h 3574473"/>
                <a:gd name="connsiteX39" fmla="*/ 932872 w 4535054"/>
                <a:gd name="connsiteY39" fmla="*/ 517237 h 3574473"/>
                <a:gd name="connsiteX40" fmla="*/ 960581 w 4535054"/>
                <a:gd name="connsiteY40" fmla="*/ 498764 h 3574473"/>
                <a:gd name="connsiteX41" fmla="*/ 1293090 w 4535054"/>
                <a:gd name="connsiteY41" fmla="*/ 489528 h 3574473"/>
                <a:gd name="connsiteX42" fmla="*/ 1542472 w 4535054"/>
                <a:gd name="connsiteY42" fmla="*/ 480291 h 3574473"/>
                <a:gd name="connsiteX43" fmla="*/ 1736436 w 4535054"/>
                <a:gd name="connsiteY43" fmla="*/ 461819 h 3574473"/>
                <a:gd name="connsiteX44" fmla="*/ 1782618 w 4535054"/>
                <a:gd name="connsiteY44" fmla="*/ 452582 h 3574473"/>
                <a:gd name="connsiteX45" fmla="*/ 1856509 w 4535054"/>
                <a:gd name="connsiteY45" fmla="*/ 434109 h 3574473"/>
                <a:gd name="connsiteX46" fmla="*/ 1939636 w 4535054"/>
                <a:gd name="connsiteY46" fmla="*/ 387928 h 3574473"/>
                <a:gd name="connsiteX47" fmla="*/ 1967345 w 4535054"/>
                <a:gd name="connsiteY47" fmla="*/ 369455 h 3574473"/>
                <a:gd name="connsiteX48" fmla="*/ 2041236 w 4535054"/>
                <a:gd name="connsiteY48" fmla="*/ 332509 h 3574473"/>
                <a:gd name="connsiteX49" fmla="*/ 2133600 w 4535054"/>
                <a:gd name="connsiteY49" fmla="*/ 277091 h 3574473"/>
                <a:gd name="connsiteX50" fmla="*/ 2161309 w 4535054"/>
                <a:gd name="connsiteY50" fmla="*/ 267855 h 3574473"/>
                <a:gd name="connsiteX51" fmla="*/ 2225963 w 4535054"/>
                <a:gd name="connsiteY51" fmla="*/ 221673 h 3574473"/>
                <a:gd name="connsiteX52" fmla="*/ 2253672 w 4535054"/>
                <a:gd name="connsiteY52" fmla="*/ 203200 h 3574473"/>
                <a:gd name="connsiteX53" fmla="*/ 2281381 w 4535054"/>
                <a:gd name="connsiteY53" fmla="*/ 175491 h 3574473"/>
                <a:gd name="connsiteX54" fmla="*/ 2318327 w 4535054"/>
                <a:gd name="connsiteY54" fmla="*/ 147782 h 3574473"/>
                <a:gd name="connsiteX55" fmla="*/ 2364509 w 4535054"/>
                <a:gd name="connsiteY55" fmla="*/ 92364 h 3574473"/>
                <a:gd name="connsiteX56" fmla="*/ 2392218 w 4535054"/>
                <a:gd name="connsiteY56" fmla="*/ 73891 h 3574473"/>
                <a:gd name="connsiteX57" fmla="*/ 2447636 w 4535054"/>
                <a:gd name="connsiteY57" fmla="*/ 36946 h 3574473"/>
                <a:gd name="connsiteX58" fmla="*/ 2475345 w 4535054"/>
                <a:gd name="connsiteY58" fmla="*/ 18473 h 3574473"/>
                <a:gd name="connsiteX59" fmla="*/ 2530763 w 4535054"/>
                <a:gd name="connsiteY59" fmla="*/ 0 h 3574473"/>
                <a:gd name="connsiteX60" fmla="*/ 2918690 w 4535054"/>
                <a:gd name="connsiteY60" fmla="*/ 9237 h 3574473"/>
                <a:gd name="connsiteX61" fmla="*/ 3001818 w 4535054"/>
                <a:gd name="connsiteY61" fmla="*/ 36946 h 3574473"/>
                <a:gd name="connsiteX62" fmla="*/ 3057236 w 4535054"/>
                <a:gd name="connsiteY62" fmla="*/ 55419 h 3574473"/>
                <a:gd name="connsiteX63" fmla="*/ 3094181 w 4535054"/>
                <a:gd name="connsiteY63" fmla="*/ 73891 h 3574473"/>
                <a:gd name="connsiteX64" fmla="*/ 3140363 w 4535054"/>
                <a:gd name="connsiteY64" fmla="*/ 101600 h 3574473"/>
                <a:gd name="connsiteX65" fmla="*/ 3195781 w 4535054"/>
                <a:gd name="connsiteY65" fmla="*/ 120073 h 3574473"/>
                <a:gd name="connsiteX66" fmla="*/ 3260436 w 4535054"/>
                <a:gd name="connsiteY66" fmla="*/ 147782 h 3574473"/>
                <a:gd name="connsiteX67" fmla="*/ 3288145 w 4535054"/>
                <a:gd name="connsiteY67" fmla="*/ 175491 h 3574473"/>
                <a:gd name="connsiteX68" fmla="*/ 3315854 w 4535054"/>
                <a:gd name="connsiteY68" fmla="*/ 184728 h 3574473"/>
                <a:gd name="connsiteX69" fmla="*/ 3334327 w 4535054"/>
                <a:gd name="connsiteY69" fmla="*/ 212437 h 3574473"/>
                <a:gd name="connsiteX70" fmla="*/ 3362036 w 4535054"/>
                <a:gd name="connsiteY70" fmla="*/ 230909 h 3574473"/>
                <a:gd name="connsiteX71" fmla="*/ 3408218 w 4535054"/>
                <a:gd name="connsiteY71" fmla="*/ 286328 h 3574473"/>
                <a:gd name="connsiteX72" fmla="*/ 3426690 w 4535054"/>
                <a:gd name="connsiteY72" fmla="*/ 314037 h 3574473"/>
                <a:gd name="connsiteX73" fmla="*/ 3445163 w 4535054"/>
                <a:gd name="connsiteY73" fmla="*/ 350982 h 3574473"/>
                <a:gd name="connsiteX74" fmla="*/ 3509818 w 4535054"/>
                <a:gd name="connsiteY74" fmla="*/ 397164 h 3574473"/>
                <a:gd name="connsiteX75" fmla="*/ 3528290 w 4535054"/>
                <a:gd name="connsiteY75" fmla="*/ 424873 h 3574473"/>
                <a:gd name="connsiteX76" fmla="*/ 3592945 w 4535054"/>
                <a:gd name="connsiteY76" fmla="*/ 471055 h 3574473"/>
                <a:gd name="connsiteX77" fmla="*/ 3611418 w 4535054"/>
                <a:gd name="connsiteY77" fmla="*/ 498764 h 3574473"/>
                <a:gd name="connsiteX78" fmla="*/ 3676072 w 4535054"/>
                <a:gd name="connsiteY78" fmla="*/ 554182 h 3574473"/>
                <a:gd name="connsiteX79" fmla="*/ 3749963 w 4535054"/>
                <a:gd name="connsiteY79" fmla="*/ 628073 h 3574473"/>
                <a:gd name="connsiteX80" fmla="*/ 3796145 w 4535054"/>
                <a:gd name="connsiteY80" fmla="*/ 683491 h 3574473"/>
                <a:gd name="connsiteX81" fmla="*/ 3851563 w 4535054"/>
                <a:gd name="connsiteY81" fmla="*/ 729673 h 3574473"/>
                <a:gd name="connsiteX82" fmla="*/ 3860800 w 4535054"/>
                <a:gd name="connsiteY82" fmla="*/ 757382 h 3574473"/>
                <a:gd name="connsiteX83" fmla="*/ 3897745 w 4535054"/>
                <a:gd name="connsiteY83" fmla="*/ 812800 h 3574473"/>
                <a:gd name="connsiteX84" fmla="*/ 3925454 w 4535054"/>
                <a:gd name="connsiteY84" fmla="*/ 868219 h 3574473"/>
                <a:gd name="connsiteX85" fmla="*/ 3934690 w 4535054"/>
                <a:gd name="connsiteY85" fmla="*/ 895928 h 3574473"/>
                <a:gd name="connsiteX86" fmla="*/ 3990109 w 4535054"/>
                <a:gd name="connsiteY86" fmla="*/ 969819 h 3574473"/>
                <a:gd name="connsiteX87" fmla="*/ 3999345 w 4535054"/>
                <a:gd name="connsiteY87" fmla="*/ 997528 h 3574473"/>
                <a:gd name="connsiteX88" fmla="*/ 4017818 w 4535054"/>
                <a:gd name="connsiteY88" fmla="*/ 1025237 h 3574473"/>
                <a:gd name="connsiteX89" fmla="*/ 4064000 w 4535054"/>
                <a:gd name="connsiteY89" fmla="*/ 1089891 h 3574473"/>
                <a:gd name="connsiteX90" fmla="*/ 4100945 w 4535054"/>
                <a:gd name="connsiteY90" fmla="*/ 1173019 h 3574473"/>
                <a:gd name="connsiteX91" fmla="*/ 4110181 w 4535054"/>
                <a:gd name="connsiteY91" fmla="*/ 1200728 h 3574473"/>
                <a:gd name="connsiteX92" fmla="*/ 4128654 w 4535054"/>
                <a:gd name="connsiteY92" fmla="*/ 1228437 h 3574473"/>
                <a:gd name="connsiteX93" fmla="*/ 4137890 w 4535054"/>
                <a:gd name="connsiteY93" fmla="*/ 1283855 h 3574473"/>
                <a:gd name="connsiteX94" fmla="*/ 4156363 w 4535054"/>
                <a:gd name="connsiteY94" fmla="*/ 1403928 h 3574473"/>
                <a:gd name="connsiteX95" fmla="*/ 4165600 w 4535054"/>
                <a:gd name="connsiteY95" fmla="*/ 1542473 h 3574473"/>
                <a:gd name="connsiteX96" fmla="*/ 4174836 w 4535054"/>
                <a:gd name="connsiteY96" fmla="*/ 1570182 h 3574473"/>
                <a:gd name="connsiteX97" fmla="*/ 4184072 w 4535054"/>
                <a:gd name="connsiteY97" fmla="*/ 1625600 h 3574473"/>
                <a:gd name="connsiteX98" fmla="*/ 4174836 w 4535054"/>
                <a:gd name="connsiteY98" fmla="*/ 1819564 h 3574473"/>
                <a:gd name="connsiteX99" fmla="*/ 4165600 w 4535054"/>
                <a:gd name="connsiteY99" fmla="*/ 1847273 h 3574473"/>
                <a:gd name="connsiteX100" fmla="*/ 4147127 w 4535054"/>
                <a:gd name="connsiteY100" fmla="*/ 1874982 h 3574473"/>
                <a:gd name="connsiteX101" fmla="*/ 4128654 w 4535054"/>
                <a:gd name="connsiteY101" fmla="*/ 1958109 h 3574473"/>
                <a:gd name="connsiteX102" fmla="*/ 4110181 w 4535054"/>
                <a:gd name="connsiteY102" fmla="*/ 2013528 h 3574473"/>
                <a:gd name="connsiteX103" fmla="*/ 4100945 w 4535054"/>
                <a:gd name="connsiteY103" fmla="*/ 2041237 h 3574473"/>
                <a:gd name="connsiteX104" fmla="*/ 4091709 w 4535054"/>
                <a:gd name="connsiteY104" fmla="*/ 2068946 h 3574473"/>
                <a:gd name="connsiteX105" fmla="*/ 4082472 w 4535054"/>
                <a:gd name="connsiteY105" fmla="*/ 2105891 h 3574473"/>
                <a:gd name="connsiteX106" fmla="*/ 4073236 w 4535054"/>
                <a:gd name="connsiteY106" fmla="*/ 2161309 h 3574473"/>
                <a:gd name="connsiteX107" fmla="*/ 4054763 w 4535054"/>
                <a:gd name="connsiteY107" fmla="*/ 2216728 h 3574473"/>
                <a:gd name="connsiteX108" fmla="*/ 4045527 w 4535054"/>
                <a:gd name="connsiteY108" fmla="*/ 2244437 h 3574473"/>
                <a:gd name="connsiteX109" fmla="*/ 4027054 w 4535054"/>
                <a:gd name="connsiteY109" fmla="*/ 2346037 h 3574473"/>
                <a:gd name="connsiteX110" fmla="*/ 4036290 w 4535054"/>
                <a:gd name="connsiteY110" fmla="*/ 2484582 h 3574473"/>
                <a:gd name="connsiteX111" fmla="*/ 4073236 w 4535054"/>
                <a:gd name="connsiteY111" fmla="*/ 2567709 h 3574473"/>
                <a:gd name="connsiteX112" fmla="*/ 4156363 w 4535054"/>
                <a:gd name="connsiteY112" fmla="*/ 2613891 h 3574473"/>
                <a:gd name="connsiteX113" fmla="*/ 4184072 w 4535054"/>
                <a:gd name="connsiteY113" fmla="*/ 2632364 h 3574473"/>
                <a:gd name="connsiteX114" fmla="*/ 4211781 w 4535054"/>
                <a:gd name="connsiteY114" fmla="*/ 2641600 h 3574473"/>
                <a:gd name="connsiteX115" fmla="*/ 4230254 w 4535054"/>
                <a:gd name="connsiteY115" fmla="*/ 2669309 h 3574473"/>
                <a:gd name="connsiteX116" fmla="*/ 4322618 w 4535054"/>
                <a:gd name="connsiteY116" fmla="*/ 2724728 h 3574473"/>
                <a:gd name="connsiteX117" fmla="*/ 4350327 w 4535054"/>
                <a:gd name="connsiteY117" fmla="*/ 2733964 h 3574473"/>
                <a:gd name="connsiteX118" fmla="*/ 4378036 w 4535054"/>
                <a:gd name="connsiteY118" fmla="*/ 2761673 h 3574473"/>
                <a:gd name="connsiteX119" fmla="*/ 4405745 w 4535054"/>
                <a:gd name="connsiteY119" fmla="*/ 2780146 h 3574473"/>
                <a:gd name="connsiteX120" fmla="*/ 4451927 w 4535054"/>
                <a:gd name="connsiteY120" fmla="*/ 2817091 h 3574473"/>
                <a:gd name="connsiteX121" fmla="*/ 4479636 w 4535054"/>
                <a:gd name="connsiteY121" fmla="*/ 2835564 h 3574473"/>
                <a:gd name="connsiteX122" fmla="*/ 4488872 w 4535054"/>
                <a:gd name="connsiteY122" fmla="*/ 2863273 h 3574473"/>
                <a:gd name="connsiteX123" fmla="*/ 4507345 w 4535054"/>
                <a:gd name="connsiteY123" fmla="*/ 2890982 h 3574473"/>
                <a:gd name="connsiteX124" fmla="*/ 4525818 w 4535054"/>
                <a:gd name="connsiteY124" fmla="*/ 2992582 h 3574473"/>
                <a:gd name="connsiteX125" fmla="*/ 4535054 w 4535054"/>
                <a:gd name="connsiteY125" fmla="*/ 3084946 h 3574473"/>
                <a:gd name="connsiteX126" fmla="*/ 4516581 w 4535054"/>
                <a:gd name="connsiteY126" fmla="*/ 3168073 h 3574473"/>
                <a:gd name="connsiteX127" fmla="*/ 4498109 w 4535054"/>
                <a:gd name="connsiteY127" fmla="*/ 3232728 h 3574473"/>
                <a:gd name="connsiteX128" fmla="*/ 4479636 w 4535054"/>
                <a:gd name="connsiteY128" fmla="*/ 3260437 h 3574473"/>
                <a:gd name="connsiteX129" fmla="*/ 4470400 w 4535054"/>
                <a:gd name="connsiteY129" fmla="*/ 3288146 h 3574473"/>
                <a:gd name="connsiteX130" fmla="*/ 4387272 w 4535054"/>
                <a:gd name="connsiteY130" fmla="*/ 3380509 h 3574473"/>
                <a:gd name="connsiteX131" fmla="*/ 4331854 w 4535054"/>
                <a:gd name="connsiteY131" fmla="*/ 3417455 h 3574473"/>
                <a:gd name="connsiteX132" fmla="*/ 4267200 w 4535054"/>
                <a:gd name="connsiteY132" fmla="*/ 3463637 h 3574473"/>
                <a:gd name="connsiteX133" fmla="*/ 4230254 w 4535054"/>
                <a:gd name="connsiteY133" fmla="*/ 3482109 h 3574473"/>
                <a:gd name="connsiteX134" fmla="*/ 4137890 w 4535054"/>
                <a:gd name="connsiteY134" fmla="*/ 3528291 h 3574473"/>
                <a:gd name="connsiteX135" fmla="*/ 4110181 w 4535054"/>
                <a:gd name="connsiteY135" fmla="*/ 3537528 h 3574473"/>
                <a:gd name="connsiteX136" fmla="*/ 3897745 w 4535054"/>
                <a:gd name="connsiteY136" fmla="*/ 3546764 h 3574473"/>
                <a:gd name="connsiteX137" fmla="*/ 3574472 w 4535054"/>
                <a:gd name="connsiteY137" fmla="*/ 3565237 h 3574473"/>
                <a:gd name="connsiteX138" fmla="*/ 3445163 w 4535054"/>
                <a:gd name="connsiteY138" fmla="*/ 3574473 h 3574473"/>
                <a:gd name="connsiteX139" fmla="*/ 2918690 w 4535054"/>
                <a:gd name="connsiteY139" fmla="*/ 3565237 h 3574473"/>
                <a:gd name="connsiteX140" fmla="*/ 2770909 w 4535054"/>
                <a:gd name="connsiteY140" fmla="*/ 3546764 h 3574473"/>
                <a:gd name="connsiteX141" fmla="*/ 2743200 w 4535054"/>
                <a:gd name="connsiteY141" fmla="*/ 3537528 h 3574473"/>
                <a:gd name="connsiteX142" fmla="*/ 2623127 w 4535054"/>
                <a:gd name="connsiteY142" fmla="*/ 3519055 h 3574473"/>
                <a:gd name="connsiteX143" fmla="*/ 2567709 w 4535054"/>
                <a:gd name="connsiteY143" fmla="*/ 3500582 h 3574473"/>
                <a:gd name="connsiteX144" fmla="*/ 2503054 w 4535054"/>
                <a:gd name="connsiteY144" fmla="*/ 3482109 h 3574473"/>
                <a:gd name="connsiteX145" fmla="*/ 2466109 w 4535054"/>
                <a:gd name="connsiteY145" fmla="*/ 3463637 h 3574473"/>
                <a:gd name="connsiteX146" fmla="*/ 2392218 w 4535054"/>
                <a:gd name="connsiteY146" fmla="*/ 3445164 h 3574473"/>
                <a:gd name="connsiteX147" fmla="*/ 2318327 w 4535054"/>
                <a:gd name="connsiteY147" fmla="*/ 3426691 h 3574473"/>
                <a:gd name="connsiteX148" fmla="*/ 2290618 w 4535054"/>
                <a:gd name="connsiteY148" fmla="*/ 3417455 h 3574473"/>
                <a:gd name="connsiteX149" fmla="*/ 2041236 w 4535054"/>
                <a:gd name="connsiteY149" fmla="*/ 3398982 h 3574473"/>
                <a:gd name="connsiteX150" fmla="*/ 1810327 w 4535054"/>
                <a:gd name="connsiteY150" fmla="*/ 3389746 h 3574473"/>
                <a:gd name="connsiteX151" fmla="*/ 1773381 w 4535054"/>
                <a:gd name="connsiteY151" fmla="*/ 3380509 h 3574473"/>
                <a:gd name="connsiteX152" fmla="*/ 1625600 w 4535054"/>
                <a:gd name="connsiteY152" fmla="*/ 3362037 h 3574473"/>
                <a:gd name="connsiteX153" fmla="*/ 1551709 w 4535054"/>
                <a:gd name="connsiteY153" fmla="*/ 3343564 h 3574473"/>
                <a:gd name="connsiteX154" fmla="*/ 1459345 w 4535054"/>
                <a:gd name="connsiteY154" fmla="*/ 3325091 h 3574473"/>
                <a:gd name="connsiteX155" fmla="*/ 1422400 w 4535054"/>
                <a:gd name="connsiteY155" fmla="*/ 3306619 h 3574473"/>
                <a:gd name="connsiteX156" fmla="*/ 1357745 w 4535054"/>
                <a:gd name="connsiteY156" fmla="*/ 3288146 h 3574473"/>
                <a:gd name="connsiteX157" fmla="*/ 1330036 w 4535054"/>
                <a:gd name="connsiteY157" fmla="*/ 3269673 h 3574473"/>
                <a:gd name="connsiteX158" fmla="*/ 1274618 w 4535054"/>
                <a:gd name="connsiteY158" fmla="*/ 3223491 h 3574473"/>
                <a:gd name="connsiteX159" fmla="*/ 1246909 w 4535054"/>
                <a:gd name="connsiteY159" fmla="*/ 3214255 h 3574473"/>
                <a:gd name="connsiteX160" fmla="*/ 1219200 w 4535054"/>
                <a:gd name="connsiteY160" fmla="*/ 3195782 h 3574473"/>
                <a:gd name="connsiteX161" fmla="*/ 1182254 w 4535054"/>
                <a:gd name="connsiteY161" fmla="*/ 3140364 h 3574473"/>
                <a:gd name="connsiteX162" fmla="*/ 1145309 w 4535054"/>
                <a:gd name="connsiteY162" fmla="*/ 3103419 h 3574473"/>
                <a:gd name="connsiteX163" fmla="*/ 1117600 w 4535054"/>
                <a:gd name="connsiteY163" fmla="*/ 3075709 h 3574473"/>
                <a:gd name="connsiteX164" fmla="*/ 1016000 w 4535054"/>
                <a:gd name="connsiteY164" fmla="*/ 3048000 h 3574473"/>
                <a:gd name="connsiteX165" fmla="*/ 951345 w 4535054"/>
                <a:gd name="connsiteY165" fmla="*/ 3038764 h 3574473"/>
                <a:gd name="connsiteX166" fmla="*/ 886690 w 4535054"/>
                <a:gd name="connsiteY166" fmla="*/ 3020291 h 3574473"/>
                <a:gd name="connsiteX167" fmla="*/ 849745 w 4535054"/>
                <a:gd name="connsiteY167" fmla="*/ 3011055 h 3574473"/>
                <a:gd name="connsiteX168" fmla="*/ 794327 w 4535054"/>
                <a:gd name="connsiteY168" fmla="*/ 2992582 h 3574473"/>
                <a:gd name="connsiteX169" fmla="*/ 665018 w 4535054"/>
                <a:gd name="connsiteY169" fmla="*/ 2974109 h 3574473"/>
                <a:gd name="connsiteX170" fmla="*/ 637309 w 4535054"/>
                <a:gd name="connsiteY170" fmla="*/ 2964873 h 3574473"/>
                <a:gd name="connsiteX171" fmla="*/ 609600 w 4535054"/>
                <a:gd name="connsiteY171" fmla="*/ 2946400 h 3574473"/>
                <a:gd name="connsiteX172" fmla="*/ 517236 w 4535054"/>
                <a:gd name="connsiteY172" fmla="*/ 2918691 h 3574473"/>
                <a:gd name="connsiteX173" fmla="*/ 461818 w 4535054"/>
                <a:gd name="connsiteY173" fmla="*/ 2890982 h 3574473"/>
                <a:gd name="connsiteX174" fmla="*/ 397163 w 4535054"/>
                <a:gd name="connsiteY174" fmla="*/ 2872509 h 3574473"/>
                <a:gd name="connsiteX175" fmla="*/ 341745 w 4535054"/>
                <a:gd name="connsiteY175" fmla="*/ 2835564 h 3574473"/>
                <a:gd name="connsiteX176" fmla="*/ 314036 w 4535054"/>
                <a:gd name="connsiteY176" fmla="*/ 2817091 h 3574473"/>
                <a:gd name="connsiteX177" fmla="*/ 258618 w 4535054"/>
                <a:gd name="connsiteY177" fmla="*/ 2761673 h 3574473"/>
                <a:gd name="connsiteX178" fmla="*/ 230909 w 4535054"/>
                <a:gd name="connsiteY178" fmla="*/ 2733964 h 3574473"/>
                <a:gd name="connsiteX179" fmla="*/ 212436 w 4535054"/>
                <a:gd name="connsiteY179" fmla="*/ 2706255 h 3574473"/>
                <a:gd name="connsiteX180" fmla="*/ 166254 w 4535054"/>
                <a:gd name="connsiteY180" fmla="*/ 2650837 h 3574473"/>
                <a:gd name="connsiteX181" fmla="*/ 138545 w 4535054"/>
                <a:gd name="connsiteY181" fmla="*/ 2595419 h 3574473"/>
                <a:gd name="connsiteX182" fmla="*/ 129309 w 4535054"/>
                <a:gd name="connsiteY182" fmla="*/ 2567709 h 3574473"/>
                <a:gd name="connsiteX183" fmla="*/ 138545 w 4535054"/>
                <a:gd name="connsiteY183" fmla="*/ 2576946 h 3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4535054" h="3574473">
                  <a:moveTo>
                    <a:pt x="138545" y="2576946"/>
                  </a:moveTo>
                  <a:cubicBezTo>
                    <a:pt x="133927" y="2570789"/>
                    <a:pt x="112048" y="2547481"/>
                    <a:pt x="101600" y="2530764"/>
                  </a:cubicBezTo>
                  <a:cubicBezTo>
                    <a:pt x="96440" y="2522508"/>
                    <a:pt x="96717" y="2511763"/>
                    <a:pt x="92363" y="2503055"/>
                  </a:cubicBezTo>
                  <a:cubicBezTo>
                    <a:pt x="87398" y="2493126"/>
                    <a:pt x="80048" y="2484582"/>
                    <a:pt x="73890" y="2475346"/>
                  </a:cubicBezTo>
                  <a:cubicBezTo>
                    <a:pt x="51064" y="2406866"/>
                    <a:pt x="64126" y="2437344"/>
                    <a:pt x="36945" y="2382982"/>
                  </a:cubicBezTo>
                  <a:cubicBezTo>
                    <a:pt x="33866" y="2361431"/>
                    <a:pt x="31979" y="2339675"/>
                    <a:pt x="27709" y="2318328"/>
                  </a:cubicBezTo>
                  <a:cubicBezTo>
                    <a:pt x="25800" y="2308781"/>
                    <a:pt x="20833" y="2300064"/>
                    <a:pt x="18472" y="2290619"/>
                  </a:cubicBezTo>
                  <a:cubicBezTo>
                    <a:pt x="14664" y="2275389"/>
                    <a:pt x="12641" y="2259762"/>
                    <a:pt x="9236" y="2244437"/>
                  </a:cubicBezTo>
                  <a:cubicBezTo>
                    <a:pt x="6482" y="2232045"/>
                    <a:pt x="3079" y="2219806"/>
                    <a:pt x="0" y="2207491"/>
                  </a:cubicBezTo>
                  <a:cubicBezTo>
                    <a:pt x="2222" y="2180831"/>
                    <a:pt x="12158" y="2049307"/>
                    <a:pt x="18472" y="2013528"/>
                  </a:cubicBezTo>
                  <a:cubicBezTo>
                    <a:pt x="22884" y="1988526"/>
                    <a:pt x="36945" y="1939637"/>
                    <a:pt x="36945" y="1939637"/>
                  </a:cubicBezTo>
                  <a:cubicBezTo>
                    <a:pt x="40024" y="1911928"/>
                    <a:pt x="40713" y="1883847"/>
                    <a:pt x="46181" y="1856509"/>
                  </a:cubicBezTo>
                  <a:cubicBezTo>
                    <a:pt x="50000" y="1837415"/>
                    <a:pt x="58496" y="1819564"/>
                    <a:pt x="64654" y="1801091"/>
                  </a:cubicBezTo>
                  <a:lnTo>
                    <a:pt x="73890" y="1773382"/>
                  </a:lnTo>
                  <a:cubicBezTo>
                    <a:pt x="77459" y="1748402"/>
                    <a:pt x="88645" y="1654270"/>
                    <a:pt x="101600" y="1634837"/>
                  </a:cubicBezTo>
                  <a:cubicBezTo>
                    <a:pt x="113915" y="1616364"/>
                    <a:pt x="128616" y="1599276"/>
                    <a:pt x="138545" y="1579419"/>
                  </a:cubicBezTo>
                  <a:cubicBezTo>
                    <a:pt x="148101" y="1560308"/>
                    <a:pt x="160572" y="1531547"/>
                    <a:pt x="175490" y="1514764"/>
                  </a:cubicBezTo>
                  <a:cubicBezTo>
                    <a:pt x="192846" y="1495238"/>
                    <a:pt x="216418" y="1481083"/>
                    <a:pt x="230909" y="1459346"/>
                  </a:cubicBezTo>
                  <a:cubicBezTo>
                    <a:pt x="237066" y="1450110"/>
                    <a:pt x="241532" y="1439486"/>
                    <a:pt x="249381" y="1431637"/>
                  </a:cubicBezTo>
                  <a:cubicBezTo>
                    <a:pt x="257230" y="1423787"/>
                    <a:pt x="268562" y="1420270"/>
                    <a:pt x="277090" y="1413164"/>
                  </a:cubicBezTo>
                  <a:cubicBezTo>
                    <a:pt x="287125" y="1404802"/>
                    <a:pt x="294489" y="1393475"/>
                    <a:pt x="304800" y="1385455"/>
                  </a:cubicBezTo>
                  <a:cubicBezTo>
                    <a:pt x="304825" y="1385435"/>
                    <a:pt x="374059" y="1339282"/>
                    <a:pt x="387927" y="1330037"/>
                  </a:cubicBezTo>
                  <a:lnTo>
                    <a:pt x="415636" y="1311564"/>
                  </a:lnTo>
                  <a:lnTo>
                    <a:pt x="443345" y="1293091"/>
                  </a:lnTo>
                  <a:cubicBezTo>
                    <a:pt x="455660" y="1274618"/>
                    <a:pt x="474905" y="1259211"/>
                    <a:pt x="480290" y="1237673"/>
                  </a:cubicBezTo>
                  <a:cubicBezTo>
                    <a:pt x="497321" y="1169555"/>
                    <a:pt x="479019" y="1231406"/>
                    <a:pt x="508000" y="1163782"/>
                  </a:cubicBezTo>
                  <a:cubicBezTo>
                    <a:pt x="511835" y="1154833"/>
                    <a:pt x="511836" y="1144174"/>
                    <a:pt x="517236" y="1136073"/>
                  </a:cubicBezTo>
                  <a:cubicBezTo>
                    <a:pt x="567919" y="1060047"/>
                    <a:pt x="525149" y="1160715"/>
                    <a:pt x="563418" y="1071419"/>
                  </a:cubicBezTo>
                  <a:cubicBezTo>
                    <a:pt x="585746" y="1019321"/>
                    <a:pt x="558457" y="1069251"/>
                    <a:pt x="581890" y="1006764"/>
                  </a:cubicBezTo>
                  <a:cubicBezTo>
                    <a:pt x="591934" y="979982"/>
                    <a:pt x="603525" y="965076"/>
                    <a:pt x="618836" y="942109"/>
                  </a:cubicBezTo>
                  <a:cubicBezTo>
                    <a:pt x="621915" y="932873"/>
                    <a:pt x="625397" y="923761"/>
                    <a:pt x="628072" y="914400"/>
                  </a:cubicBezTo>
                  <a:cubicBezTo>
                    <a:pt x="631559" y="902194"/>
                    <a:pt x="632852" y="889341"/>
                    <a:pt x="637309" y="877455"/>
                  </a:cubicBezTo>
                  <a:cubicBezTo>
                    <a:pt x="647355" y="850664"/>
                    <a:pt x="658938" y="835773"/>
                    <a:pt x="674254" y="812800"/>
                  </a:cubicBezTo>
                  <a:cubicBezTo>
                    <a:pt x="677333" y="794327"/>
                    <a:pt x="677568" y="775148"/>
                    <a:pt x="683490" y="757382"/>
                  </a:cubicBezTo>
                  <a:cubicBezTo>
                    <a:pt x="687000" y="746851"/>
                    <a:pt x="696998" y="739602"/>
                    <a:pt x="701963" y="729673"/>
                  </a:cubicBezTo>
                  <a:cubicBezTo>
                    <a:pt x="718807" y="695987"/>
                    <a:pt x="704464" y="675667"/>
                    <a:pt x="748145" y="646546"/>
                  </a:cubicBezTo>
                  <a:cubicBezTo>
                    <a:pt x="816941" y="600681"/>
                    <a:pt x="732446" y="659628"/>
                    <a:pt x="803563" y="600364"/>
                  </a:cubicBezTo>
                  <a:cubicBezTo>
                    <a:pt x="812091" y="593257"/>
                    <a:pt x="822036" y="588049"/>
                    <a:pt x="831272" y="581891"/>
                  </a:cubicBezTo>
                  <a:cubicBezTo>
                    <a:pt x="848124" y="556614"/>
                    <a:pt x="848287" y="548672"/>
                    <a:pt x="877454" y="535709"/>
                  </a:cubicBezTo>
                  <a:cubicBezTo>
                    <a:pt x="895248" y="527801"/>
                    <a:pt x="932872" y="517237"/>
                    <a:pt x="932872" y="517237"/>
                  </a:cubicBezTo>
                  <a:cubicBezTo>
                    <a:pt x="942108" y="511079"/>
                    <a:pt x="949513" y="499615"/>
                    <a:pt x="960581" y="498764"/>
                  </a:cubicBezTo>
                  <a:cubicBezTo>
                    <a:pt x="1071133" y="490260"/>
                    <a:pt x="1182267" y="493046"/>
                    <a:pt x="1293090" y="489528"/>
                  </a:cubicBezTo>
                  <a:lnTo>
                    <a:pt x="1542472" y="480291"/>
                  </a:lnTo>
                  <a:cubicBezTo>
                    <a:pt x="1675361" y="458144"/>
                    <a:pt x="1500570" y="485406"/>
                    <a:pt x="1736436" y="461819"/>
                  </a:cubicBezTo>
                  <a:cubicBezTo>
                    <a:pt x="1752057" y="460257"/>
                    <a:pt x="1767321" y="456112"/>
                    <a:pt x="1782618" y="452582"/>
                  </a:cubicBezTo>
                  <a:cubicBezTo>
                    <a:pt x="1807356" y="446873"/>
                    <a:pt x="1856509" y="434109"/>
                    <a:pt x="1856509" y="434109"/>
                  </a:cubicBezTo>
                  <a:cubicBezTo>
                    <a:pt x="1920028" y="391764"/>
                    <a:pt x="1890865" y="404184"/>
                    <a:pt x="1939636" y="387928"/>
                  </a:cubicBezTo>
                  <a:cubicBezTo>
                    <a:pt x="1948872" y="381770"/>
                    <a:pt x="1957600" y="374771"/>
                    <a:pt x="1967345" y="369455"/>
                  </a:cubicBezTo>
                  <a:cubicBezTo>
                    <a:pt x="1991520" y="356268"/>
                    <a:pt x="2018323" y="347784"/>
                    <a:pt x="2041236" y="332509"/>
                  </a:cubicBezTo>
                  <a:cubicBezTo>
                    <a:pt x="2080631" y="306246"/>
                    <a:pt x="2093839" y="294131"/>
                    <a:pt x="2133600" y="277091"/>
                  </a:cubicBezTo>
                  <a:cubicBezTo>
                    <a:pt x="2142549" y="273256"/>
                    <a:pt x="2152073" y="270934"/>
                    <a:pt x="2161309" y="267855"/>
                  </a:cubicBezTo>
                  <a:cubicBezTo>
                    <a:pt x="2226611" y="224320"/>
                    <a:pt x="2145768" y="278956"/>
                    <a:pt x="2225963" y="221673"/>
                  </a:cubicBezTo>
                  <a:cubicBezTo>
                    <a:pt x="2234996" y="215221"/>
                    <a:pt x="2245144" y="210307"/>
                    <a:pt x="2253672" y="203200"/>
                  </a:cubicBezTo>
                  <a:cubicBezTo>
                    <a:pt x="2263707" y="194838"/>
                    <a:pt x="2271463" y="183992"/>
                    <a:pt x="2281381" y="175491"/>
                  </a:cubicBezTo>
                  <a:cubicBezTo>
                    <a:pt x="2293069" y="165473"/>
                    <a:pt x="2306639" y="157800"/>
                    <a:pt x="2318327" y="147782"/>
                  </a:cubicBezTo>
                  <a:cubicBezTo>
                    <a:pt x="2424235" y="57005"/>
                    <a:pt x="2279004" y="177869"/>
                    <a:pt x="2364509" y="92364"/>
                  </a:cubicBezTo>
                  <a:cubicBezTo>
                    <a:pt x="2372358" y="84515"/>
                    <a:pt x="2383690" y="80998"/>
                    <a:pt x="2392218" y="73891"/>
                  </a:cubicBezTo>
                  <a:cubicBezTo>
                    <a:pt x="2438342" y="35454"/>
                    <a:pt x="2398941" y="53177"/>
                    <a:pt x="2447636" y="36946"/>
                  </a:cubicBezTo>
                  <a:cubicBezTo>
                    <a:pt x="2456872" y="30788"/>
                    <a:pt x="2465201" y="22982"/>
                    <a:pt x="2475345" y="18473"/>
                  </a:cubicBezTo>
                  <a:cubicBezTo>
                    <a:pt x="2493139" y="10565"/>
                    <a:pt x="2530763" y="0"/>
                    <a:pt x="2530763" y="0"/>
                  </a:cubicBezTo>
                  <a:cubicBezTo>
                    <a:pt x="2660072" y="3079"/>
                    <a:pt x="2789596" y="1169"/>
                    <a:pt x="2918690" y="9237"/>
                  </a:cubicBezTo>
                  <a:cubicBezTo>
                    <a:pt x="2918702" y="9238"/>
                    <a:pt x="2987958" y="32326"/>
                    <a:pt x="3001818" y="36946"/>
                  </a:cubicBezTo>
                  <a:lnTo>
                    <a:pt x="3057236" y="55419"/>
                  </a:lnTo>
                  <a:cubicBezTo>
                    <a:pt x="3069551" y="61576"/>
                    <a:pt x="3082145" y="67204"/>
                    <a:pt x="3094181" y="73891"/>
                  </a:cubicBezTo>
                  <a:cubicBezTo>
                    <a:pt x="3109874" y="82609"/>
                    <a:pt x="3124020" y="94171"/>
                    <a:pt x="3140363" y="101600"/>
                  </a:cubicBezTo>
                  <a:cubicBezTo>
                    <a:pt x="3158090" y="109658"/>
                    <a:pt x="3178365" y="111365"/>
                    <a:pt x="3195781" y="120073"/>
                  </a:cubicBezTo>
                  <a:cubicBezTo>
                    <a:pt x="3241435" y="142900"/>
                    <a:pt x="3219665" y="134192"/>
                    <a:pt x="3260436" y="147782"/>
                  </a:cubicBezTo>
                  <a:cubicBezTo>
                    <a:pt x="3269672" y="157018"/>
                    <a:pt x="3277277" y="168245"/>
                    <a:pt x="3288145" y="175491"/>
                  </a:cubicBezTo>
                  <a:cubicBezTo>
                    <a:pt x="3296246" y="180892"/>
                    <a:pt x="3308251" y="178646"/>
                    <a:pt x="3315854" y="184728"/>
                  </a:cubicBezTo>
                  <a:cubicBezTo>
                    <a:pt x="3324522" y="191663"/>
                    <a:pt x="3326477" y="204588"/>
                    <a:pt x="3334327" y="212437"/>
                  </a:cubicBezTo>
                  <a:cubicBezTo>
                    <a:pt x="3342176" y="220286"/>
                    <a:pt x="3352800" y="224752"/>
                    <a:pt x="3362036" y="230909"/>
                  </a:cubicBezTo>
                  <a:cubicBezTo>
                    <a:pt x="3407902" y="299710"/>
                    <a:pt x="3348952" y="215208"/>
                    <a:pt x="3408218" y="286328"/>
                  </a:cubicBezTo>
                  <a:cubicBezTo>
                    <a:pt x="3415324" y="294856"/>
                    <a:pt x="3421183" y="304399"/>
                    <a:pt x="3426690" y="314037"/>
                  </a:cubicBezTo>
                  <a:cubicBezTo>
                    <a:pt x="3433521" y="325992"/>
                    <a:pt x="3436202" y="340528"/>
                    <a:pt x="3445163" y="350982"/>
                  </a:cubicBezTo>
                  <a:cubicBezTo>
                    <a:pt x="3452799" y="359890"/>
                    <a:pt x="3496840" y="388512"/>
                    <a:pt x="3509818" y="397164"/>
                  </a:cubicBezTo>
                  <a:cubicBezTo>
                    <a:pt x="3515975" y="406400"/>
                    <a:pt x="3520441" y="417024"/>
                    <a:pt x="3528290" y="424873"/>
                  </a:cubicBezTo>
                  <a:cubicBezTo>
                    <a:pt x="3539744" y="436327"/>
                    <a:pt x="3577214" y="460568"/>
                    <a:pt x="3592945" y="471055"/>
                  </a:cubicBezTo>
                  <a:cubicBezTo>
                    <a:pt x="3599103" y="480291"/>
                    <a:pt x="3603569" y="490915"/>
                    <a:pt x="3611418" y="498764"/>
                  </a:cubicBezTo>
                  <a:cubicBezTo>
                    <a:pt x="3674297" y="561643"/>
                    <a:pt x="3598834" y="454876"/>
                    <a:pt x="3676072" y="554182"/>
                  </a:cubicBezTo>
                  <a:cubicBezTo>
                    <a:pt x="3733542" y="628073"/>
                    <a:pt x="3667862" y="578813"/>
                    <a:pt x="3749963" y="628073"/>
                  </a:cubicBezTo>
                  <a:cubicBezTo>
                    <a:pt x="3768127" y="655318"/>
                    <a:pt x="3769476" y="661267"/>
                    <a:pt x="3796145" y="683491"/>
                  </a:cubicBezTo>
                  <a:cubicBezTo>
                    <a:pt x="3873300" y="747787"/>
                    <a:pt x="3770611" y="648721"/>
                    <a:pt x="3851563" y="729673"/>
                  </a:cubicBezTo>
                  <a:cubicBezTo>
                    <a:pt x="3854642" y="738909"/>
                    <a:pt x="3856072" y="748871"/>
                    <a:pt x="3860800" y="757382"/>
                  </a:cubicBezTo>
                  <a:cubicBezTo>
                    <a:pt x="3871582" y="776789"/>
                    <a:pt x="3897745" y="812800"/>
                    <a:pt x="3897745" y="812800"/>
                  </a:cubicBezTo>
                  <a:cubicBezTo>
                    <a:pt x="3920960" y="882446"/>
                    <a:pt x="3889644" y="796599"/>
                    <a:pt x="3925454" y="868219"/>
                  </a:cubicBezTo>
                  <a:cubicBezTo>
                    <a:pt x="3929808" y="876927"/>
                    <a:pt x="3929463" y="887714"/>
                    <a:pt x="3934690" y="895928"/>
                  </a:cubicBezTo>
                  <a:cubicBezTo>
                    <a:pt x="3951219" y="921903"/>
                    <a:pt x="3990109" y="969819"/>
                    <a:pt x="3990109" y="969819"/>
                  </a:cubicBezTo>
                  <a:cubicBezTo>
                    <a:pt x="3993188" y="979055"/>
                    <a:pt x="3994991" y="988820"/>
                    <a:pt x="3999345" y="997528"/>
                  </a:cubicBezTo>
                  <a:cubicBezTo>
                    <a:pt x="4004309" y="1007457"/>
                    <a:pt x="4011366" y="1016204"/>
                    <a:pt x="4017818" y="1025237"/>
                  </a:cubicBezTo>
                  <a:cubicBezTo>
                    <a:pt x="4075101" y="1105432"/>
                    <a:pt x="4020465" y="1024589"/>
                    <a:pt x="4064000" y="1089891"/>
                  </a:cubicBezTo>
                  <a:cubicBezTo>
                    <a:pt x="4085982" y="1155840"/>
                    <a:pt x="4071671" y="1129107"/>
                    <a:pt x="4100945" y="1173019"/>
                  </a:cubicBezTo>
                  <a:cubicBezTo>
                    <a:pt x="4104024" y="1182255"/>
                    <a:pt x="4105827" y="1192020"/>
                    <a:pt x="4110181" y="1200728"/>
                  </a:cubicBezTo>
                  <a:cubicBezTo>
                    <a:pt x="4115145" y="1210657"/>
                    <a:pt x="4125144" y="1217906"/>
                    <a:pt x="4128654" y="1228437"/>
                  </a:cubicBezTo>
                  <a:cubicBezTo>
                    <a:pt x="4134576" y="1246203"/>
                    <a:pt x="4135042" y="1265345"/>
                    <a:pt x="4137890" y="1283855"/>
                  </a:cubicBezTo>
                  <a:cubicBezTo>
                    <a:pt x="4161663" y="1438374"/>
                    <a:pt x="4133322" y="1265677"/>
                    <a:pt x="4156363" y="1403928"/>
                  </a:cubicBezTo>
                  <a:cubicBezTo>
                    <a:pt x="4159442" y="1450110"/>
                    <a:pt x="4160489" y="1496472"/>
                    <a:pt x="4165600" y="1542473"/>
                  </a:cubicBezTo>
                  <a:cubicBezTo>
                    <a:pt x="4166675" y="1552149"/>
                    <a:pt x="4172724" y="1560678"/>
                    <a:pt x="4174836" y="1570182"/>
                  </a:cubicBezTo>
                  <a:cubicBezTo>
                    <a:pt x="4178898" y="1588464"/>
                    <a:pt x="4180993" y="1607127"/>
                    <a:pt x="4184072" y="1625600"/>
                  </a:cubicBezTo>
                  <a:cubicBezTo>
                    <a:pt x="4180993" y="1690255"/>
                    <a:pt x="4180211" y="1755060"/>
                    <a:pt x="4174836" y="1819564"/>
                  </a:cubicBezTo>
                  <a:cubicBezTo>
                    <a:pt x="4174028" y="1829266"/>
                    <a:pt x="4169954" y="1838565"/>
                    <a:pt x="4165600" y="1847273"/>
                  </a:cubicBezTo>
                  <a:cubicBezTo>
                    <a:pt x="4160636" y="1857202"/>
                    <a:pt x="4153285" y="1865746"/>
                    <a:pt x="4147127" y="1874982"/>
                  </a:cubicBezTo>
                  <a:cubicBezTo>
                    <a:pt x="4141855" y="1901341"/>
                    <a:pt x="4136478" y="1932028"/>
                    <a:pt x="4128654" y="1958109"/>
                  </a:cubicBezTo>
                  <a:cubicBezTo>
                    <a:pt x="4123059" y="1976760"/>
                    <a:pt x="4116339" y="1995055"/>
                    <a:pt x="4110181" y="2013528"/>
                  </a:cubicBezTo>
                  <a:lnTo>
                    <a:pt x="4100945" y="2041237"/>
                  </a:lnTo>
                  <a:cubicBezTo>
                    <a:pt x="4097866" y="2050473"/>
                    <a:pt x="4094070" y="2059501"/>
                    <a:pt x="4091709" y="2068946"/>
                  </a:cubicBezTo>
                  <a:cubicBezTo>
                    <a:pt x="4088630" y="2081261"/>
                    <a:pt x="4084962" y="2093443"/>
                    <a:pt x="4082472" y="2105891"/>
                  </a:cubicBezTo>
                  <a:cubicBezTo>
                    <a:pt x="4078799" y="2124255"/>
                    <a:pt x="4077778" y="2143141"/>
                    <a:pt x="4073236" y="2161309"/>
                  </a:cubicBezTo>
                  <a:cubicBezTo>
                    <a:pt x="4068513" y="2180200"/>
                    <a:pt x="4060921" y="2198255"/>
                    <a:pt x="4054763" y="2216728"/>
                  </a:cubicBezTo>
                  <a:cubicBezTo>
                    <a:pt x="4051684" y="2225964"/>
                    <a:pt x="4047128" y="2234834"/>
                    <a:pt x="4045527" y="2244437"/>
                  </a:cubicBezTo>
                  <a:cubicBezTo>
                    <a:pt x="4033709" y="2315340"/>
                    <a:pt x="4039963" y="2281491"/>
                    <a:pt x="4027054" y="2346037"/>
                  </a:cubicBezTo>
                  <a:cubicBezTo>
                    <a:pt x="4030133" y="2392219"/>
                    <a:pt x="4029744" y="2438763"/>
                    <a:pt x="4036290" y="2484582"/>
                  </a:cubicBezTo>
                  <a:cubicBezTo>
                    <a:pt x="4038677" y="2501292"/>
                    <a:pt x="4055133" y="2551869"/>
                    <a:pt x="4073236" y="2567709"/>
                  </a:cubicBezTo>
                  <a:cubicBezTo>
                    <a:pt x="4112326" y="2601913"/>
                    <a:pt x="4118304" y="2601205"/>
                    <a:pt x="4156363" y="2613891"/>
                  </a:cubicBezTo>
                  <a:cubicBezTo>
                    <a:pt x="4165599" y="2620049"/>
                    <a:pt x="4174143" y="2627400"/>
                    <a:pt x="4184072" y="2632364"/>
                  </a:cubicBezTo>
                  <a:cubicBezTo>
                    <a:pt x="4192780" y="2636718"/>
                    <a:pt x="4204178" y="2635518"/>
                    <a:pt x="4211781" y="2641600"/>
                  </a:cubicBezTo>
                  <a:cubicBezTo>
                    <a:pt x="4220449" y="2648535"/>
                    <a:pt x="4221900" y="2661999"/>
                    <a:pt x="4230254" y="2669309"/>
                  </a:cubicBezTo>
                  <a:cubicBezTo>
                    <a:pt x="4251267" y="2687695"/>
                    <a:pt x="4294257" y="2712573"/>
                    <a:pt x="4322618" y="2724728"/>
                  </a:cubicBezTo>
                  <a:cubicBezTo>
                    <a:pt x="4331567" y="2728563"/>
                    <a:pt x="4341091" y="2730885"/>
                    <a:pt x="4350327" y="2733964"/>
                  </a:cubicBezTo>
                  <a:cubicBezTo>
                    <a:pt x="4359563" y="2743200"/>
                    <a:pt x="4368001" y="2753311"/>
                    <a:pt x="4378036" y="2761673"/>
                  </a:cubicBezTo>
                  <a:cubicBezTo>
                    <a:pt x="4386564" y="2768780"/>
                    <a:pt x="4397896" y="2772297"/>
                    <a:pt x="4405745" y="2780146"/>
                  </a:cubicBezTo>
                  <a:cubicBezTo>
                    <a:pt x="4447522" y="2821923"/>
                    <a:pt x="4397984" y="2799111"/>
                    <a:pt x="4451927" y="2817091"/>
                  </a:cubicBezTo>
                  <a:cubicBezTo>
                    <a:pt x="4461163" y="2823249"/>
                    <a:pt x="4472701" y="2826896"/>
                    <a:pt x="4479636" y="2835564"/>
                  </a:cubicBezTo>
                  <a:cubicBezTo>
                    <a:pt x="4485718" y="2843167"/>
                    <a:pt x="4484518" y="2854565"/>
                    <a:pt x="4488872" y="2863273"/>
                  </a:cubicBezTo>
                  <a:cubicBezTo>
                    <a:pt x="4493836" y="2873202"/>
                    <a:pt x="4501187" y="2881746"/>
                    <a:pt x="4507345" y="2890982"/>
                  </a:cubicBezTo>
                  <a:cubicBezTo>
                    <a:pt x="4513647" y="2922495"/>
                    <a:pt x="4521881" y="2961085"/>
                    <a:pt x="4525818" y="2992582"/>
                  </a:cubicBezTo>
                  <a:cubicBezTo>
                    <a:pt x="4529656" y="3023285"/>
                    <a:pt x="4531975" y="3054158"/>
                    <a:pt x="4535054" y="3084946"/>
                  </a:cubicBezTo>
                  <a:cubicBezTo>
                    <a:pt x="4518384" y="3184970"/>
                    <a:pt x="4534773" y="3104400"/>
                    <a:pt x="4516581" y="3168073"/>
                  </a:cubicBezTo>
                  <a:cubicBezTo>
                    <a:pt x="4512635" y="3181883"/>
                    <a:pt x="4505491" y="3217964"/>
                    <a:pt x="4498109" y="3232728"/>
                  </a:cubicBezTo>
                  <a:cubicBezTo>
                    <a:pt x="4493145" y="3242657"/>
                    <a:pt x="4485794" y="3251201"/>
                    <a:pt x="4479636" y="3260437"/>
                  </a:cubicBezTo>
                  <a:cubicBezTo>
                    <a:pt x="4476557" y="3269673"/>
                    <a:pt x="4475230" y="3279693"/>
                    <a:pt x="4470400" y="3288146"/>
                  </a:cubicBezTo>
                  <a:cubicBezTo>
                    <a:pt x="4455725" y="3313827"/>
                    <a:pt x="4404853" y="3368788"/>
                    <a:pt x="4387272" y="3380509"/>
                  </a:cubicBezTo>
                  <a:cubicBezTo>
                    <a:pt x="4368799" y="3392824"/>
                    <a:pt x="4349615" y="3404134"/>
                    <a:pt x="4331854" y="3417455"/>
                  </a:cubicBezTo>
                  <a:cubicBezTo>
                    <a:pt x="4315999" y="3429346"/>
                    <a:pt x="4286105" y="3452834"/>
                    <a:pt x="4267200" y="3463637"/>
                  </a:cubicBezTo>
                  <a:cubicBezTo>
                    <a:pt x="4255245" y="3470468"/>
                    <a:pt x="4242061" y="3475025"/>
                    <a:pt x="4230254" y="3482109"/>
                  </a:cubicBezTo>
                  <a:cubicBezTo>
                    <a:pt x="4138645" y="3537074"/>
                    <a:pt x="4211028" y="3507394"/>
                    <a:pt x="4137890" y="3528291"/>
                  </a:cubicBezTo>
                  <a:cubicBezTo>
                    <a:pt x="4128529" y="3530966"/>
                    <a:pt x="4119888" y="3536781"/>
                    <a:pt x="4110181" y="3537528"/>
                  </a:cubicBezTo>
                  <a:cubicBezTo>
                    <a:pt x="4039511" y="3542964"/>
                    <a:pt x="3968529" y="3543103"/>
                    <a:pt x="3897745" y="3546764"/>
                  </a:cubicBezTo>
                  <a:lnTo>
                    <a:pt x="3574472" y="3565237"/>
                  </a:lnTo>
                  <a:lnTo>
                    <a:pt x="3445163" y="3574473"/>
                  </a:lnTo>
                  <a:lnTo>
                    <a:pt x="2918690" y="3565237"/>
                  </a:lnTo>
                  <a:cubicBezTo>
                    <a:pt x="2889151" y="3564342"/>
                    <a:pt x="2804422" y="3551551"/>
                    <a:pt x="2770909" y="3546764"/>
                  </a:cubicBezTo>
                  <a:cubicBezTo>
                    <a:pt x="2761673" y="3543685"/>
                    <a:pt x="2752779" y="3539270"/>
                    <a:pt x="2743200" y="3537528"/>
                  </a:cubicBezTo>
                  <a:cubicBezTo>
                    <a:pt x="2687034" y="3527316"/>
                    <a:pt x="2672587" y="3532544"/>
                    <a:pt x="2623127" y="3519055"/>
                  </a:cubicBezTo>
                  <a:cubicBezTo>
                    <a:pt x="2604341" y="3513932"/>
                    <a:pt x="2586600" y="3505304"/>
                    <a:pt x="2567709" y="3500582"/>
                  </a:cubicBezTo>
                  <a:cubicBezTo>
                    <a:pt x="2548952" y="3495893"/>
                    <a:pt x="2521612" y="3490062"/>
                    <a:pt x="2503054" y="3482109"/>
                  </a:cubicBezTo>
                  <a:cubicBezTo>
                    <a:pt x="2490399" y="3476685"/>
                    <a:pt x="2479171" y="3467991"/>
                    <a:pt x="2466109" y="3463637"/>
                  </a:cubicBezTo>
                  <a:cubicBezTo>
                    <a:pt x="2442023" y="3455609"/>
                    <a:pt x="2416304" y="3453192"/>
                    <a:pt x="2392218" y="3445164"/>
                  </a:cubicBezTo>
                  <a:cubicBezTo>
                    <a:pt x="2328879" y="3424052"/>
                    <a:pt x="2407493" y="3448983"/>
                    <a:pt x="2318327" y="3426691"/>
                  </a:cubicBezTo>
                  <a:cubicBezTo>
                    <a:pt x="2308882" y="3424330"/>
                    <a:pt x="2300165" y="3419364"/>
                    <a:pt x="2290618" y="3417455"/>
                  </a:cubicBezTo>
                  <a:cubicBezTo>
                    <a:pt x="2213708" y="3402074"/>
                    <a:pt x="2109571" y="3402019"/>
                    <a:pt x="2041236" y="3398982"/>
                  </a:cubicBezTo>
                  <a:lnTo>
                    <a:pt x="1810327" y="3389746"/>
                  </a:lnTo>
                  <a:cubicBezTo>
                    <a:pt x="1798012" y="3386667"/>
                    <a:pt x="1785928" y="3382439"/>
                    <a:pt x="1773381" y="3380509"/>
                  </a:cubicBezTo>
                  <a:cubicBezTo>
                    <a:pt x="1717885" y="3371971"/>
                    <a:pt x="1679382" y="3372793"/>
                    <a:pt x="1625600" y="3362037"/>
                  </a:cubicBezTo>
                  <a:cubicBezTo>
                    <a:pt x="1600705" y="3357058"/>
                    <a:pt x="1576752" y="3347738"/>
                    <a:pt x="1551709" y="3343564"/>
                  </a:cubicBezTo>
                  <a:cubicBezTo>
                    <a:pt x="1532545" y="3340370"/>
                    <a:pt x="1481397" y="3333361"/>
                    <a:pt x="1459345" y="3325091"/>
                  </a:cubicBezTo>
                  <a:cubicBezTo>
                    <a:pt x="1446453" y="3320257"/>
                    <a:pt x="1435055" y="3312043"/>
                    <a:pt x="1422400" y="3306619"/>
                  </a:cubicBezTo>
                  <a:cubicBezTo>
                    <a:pt x="1403845" y="3298667"/>
                    <a:pt x="1376499" y="3292834"/>
                    <a:pt x="1357745" y="3288146"/>
                  </a:cubicBezTo>
                  <a:cubicBezTo>
                    <a:pt x="1348509" y="3281988"/>
                    <a:pt x="1338564" y="3276780"/>
                    <a:pt x="1330036" y="3269673"/>
                  </a:cubicBezTo>
                  <a:cubicBezTo>
                    <a:pt x="1299397" y="3244141"/>
                    <a:pt x="1309014" y="3240689"/>
                    <a:pt x="1274618" y="3223491"/>
                  </a:cubicBezTo>
                  <a:cubicBezTo>
                    <a:pt x="1265910" y="3219137"/>
                    <a:pt x="1256145" y="3217334"/>
                    <a:pt x="1246909" y="3214255"/>
                  </a:cubicBezTo>
                  <a:cubicBezTo>
                    <a:pt x="1237673" y="3208097"/>
                    <a:pt x="1226510" y="3204136"/>
                    <a:pt x="1219200" y="3195782"/>
                  </a:cubicBezTo>
                  <a:cubicBezTo>
                    <a:pt x="1204580" y="3179074"/>
                    <a:pt x="1182254" y="3140364"/>
                    <a:pt x="1182254" y="3140364"/>
                  </a:cubicBezTo>
                  <a:cubicBezTo>
                    <a:pt x="1164661" y="3087584"/>
                    <a:pt x="1187532" y="3131568"/>
                    <a:pt x="1145309" y="3103419"/>
                  </a:cubicBezTo>
                  <a:cubicBezTo>
                    <a:pt x="1134441" y="3096173"/>
                    <a:pt x="1129019" y="3082053"/>
                    <a:pt x="1117600" y="3075709"/>
                  </a:cubicBezTo>
                  <a:cubicBezTo>
                    <a:pt x="1094413" y="3062827"/>
                    <a:pt x="1043283" y="3052547"/>
                    <a:pt x="1016000" y="3048000"/>
                  </a:cubicBezTo>
                  <a:cubicBezTo>
                    <a:pt x="994526" y="3044421"/>
                    <a:pt x="972764" y="3042658"/>
                    <a:pt x="951345" y="3038764"/>
                  </a:cubicBezTo>
                  <a:cubicBezTo>
                    <a:pt x="911638" y="3031545"/>
                    <a:pt x="921316" y="3030184"/>
                    <a:pt x="886690" y="3020291"/>
                  </a:cubicBezTo>
                  <a:cubicBezTo>
                    <a:pt x="874484" y="3016804"/>
                    <a:pt x="861904" y="3014703"/>
                    <a:pt x="849745" y="3011055"/>
                  </a:cubicBezTo>
                  <a:cubicBezTo>
                    <a:pt x="831094" y="3005460"/>
                    <a:pt x="813649" y="2994997"/>
                    <a:pt x="794327" y="2992582"/>
                  </a:cubicBezTo>
                  <a:cubicBezTo>
                    <a:pt x="762356" y="2988586"/>
                    <a:pt x="699273" y="2981721"/>
                    <a:pt x="665018" y="2974109"/>
                  </a:cubicBezTo>
                  <a:cubicBezTo>
                    <a:pt x="655514" y="2971997"/>
                    <a:pt x="646545" y="2967952"/>
                    <a:pt x="637309" y="2964873"/>
                  </a:cubicBezTo>
                  <a:cubicBezTo>
                    <a:pt x="628073" y="2958715"/>
                    <a:pt x="619744" y="2950908"/>
                    <a:pt x="609600" y="2946400"/>
                  </a:cubicBezTo>
                  <a:cubicBezTo>
                    <a:pt x="580697" y="2933554"/>
                    <a:pt x="547935" y="2926366"/>
                    <a:pt x="517236" y="2918691"/>
                  </a:cubicBezTo>
                  <a:cubicBezTo>
                    <a:pt x="486879" y="2898454"/>
                    <a:pt x="495275" y="2900541"/>
                    <a:pt x="461818" y="2890982"/>
                  </a:cubicBezTo>
                  <a:cubicBezTo>
                    <a:pt x="451964" y="2888166"/>
                    <a:pt x="408892" y="2879025"/>
                    <a:pt x="397163" y="2872509"/>
                  </a:cubicBezTo>
                  <a:cubicBezTo>
                    <a:pt x="377756" y="2861727"/>
                    <a:pt x="360218" y="2847879"/>
                    <a:pt x="341745" y="2835564"/>
                  </a:cubicBezTo>
                  <a:cubicBezTo>
                    <a:pt x="332509" y="2829406"/>
                    <a:pt x="321885" y="2824940"/>
                    <a:pt x="314036" y="2817091"/>
                  </a:cubicBezTo>
                  <a:lnTo>
                    <a:pt x="258618" y="2761673"/>
                  </a:lnTo>
                  <a:cubicBezTo>
                    <a:pt x="249382" y="2752437"/>
                    <a:pt x="238155" y="2744832"/>
                    <a:pt x="230909" y="2733964"/>
                  </a:cubicBezTo>
                  <a:cubicBezTo>
                    <a:pt x="224751" y="2724728"/>
                    <a:pt x="219543" y="2714783"/>
                    <a:pt x="212436" y="2706255"/>
                  </a:cubicBezTo>
                  <a:cubicBezTo>
                    <a:pt x="153172" y="2635138"/>
                    <a:pt x="212119" y="2719633"/>
                    <a:pt x="166254" y="2650837"/>
                  </a:cubicBezTo>
                  <a:cubicBezTo>
                    <a:pt x="143038" y="2581187"/>
                    <a:pt x="174356" y="2667042"/>
                    <a:pt x="138545" y="2595419"/>
                  </a:cubicBezTo>
                  <a:cubicBezTo>
                    <a:pt x="134191" y="2586711"/>
                    <a:pt x="132925" y="2576749"/>
                    <a:pt x="129309" y="2567709"/>
                  </a:cubicBezTo>
                  <a:cubicBezTo>
                    <a:pt x="126752" y="2561317"/>
                    <a:pt x="143163" y="2583103"/>
                    <a:pt x="138545" y="2576946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551718" y="2554270"/>
              <a:ext cx="180000" cy="180000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962280" y="3202111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1979" y="2202894"/>
              <a:ext cx="1492716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tandsjukdom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89374" y="2898979"/>
              <a:ext cx="77457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licken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8" idx="3"/>
              <a:endCxn id="9" idx="6"/>
            </p:cNvCxnSpPr>
            <p:nvPr/>
          </p:nvCxnSpPr>
          <p:spPr>
            <a:xfrm flipH="1">
              <a:off x="6142280" y="2707910"/>
              <a:ext cx="435798" cy="5842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 bwMode="auto">
            <a:xfrm>
              <a:off x="6914797" y="4359632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025198" y="3824391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41567" y="3944554"/>
              <a:ext cx="736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emalj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6664695" y="2018196"/>
              <a:ext cx="158562" cy="536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5"/>
              <a:endCxn id="13" idx="0"/>
            </p:cNvCxnSpPr>
            <p:nvPr/>
          </p:nvCxnSpPr>
          <p:spPr>
            <a:xfrm>
              <a:off x="6705358" y="2707910"/>
              <a:ext cx="299439" cy="16517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380533" y="3545059"/>
              <a:ext cx="761747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rubev</a:t>
              </a:r>
              <a:endParaRPr lang="en-US" dirty="0"/>
            </a:p>
          </p:txBody>
        </p:sp>
        <p:cxnSp>
          <p:nvCxnSpPr>
            <p:cNvPr id="21" name="Straight Connector 20"/>
            <p:cNvCxnSpPr>
              <a:stCxn id="9" idx="5"/>
              <a:endCxn id="14" idx="0"/>
            </p:cNvCxnSpPr>
            <p:nvPr/>
          </p:nvCxnSpPr>
          <p:spPr>
            <a:xfrm flipH="1">
              <a:off x="6115198" y="3355751"/>
              <a:ext cx="722" cy="468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012289" y="2651642"/>
              <a:ext cx="1967205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munhåleproblem 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145703" y="2967119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4" name="Straight Connector 23"/>
            <p:cNvCxnSpPr>
              <a:stCxn id="23" idx="5"/>
              <a:endCxn id="9" idx="2"/>
            </p:cNvCxnSpPr>
            <p:nvPr/>
          </p:nvCxnSpPr>
          <p:spPr>
            <a:xfrm>
              <a:off x="5299343" y="3120759"/>
              <a:ext cx="662937" cy="171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 bwMode="auto">
            <a:xfrm>
              <a:off x="6574695" y="3616157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22740" y="3292740"/>
              <a:ext cx="787395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lixhen</a:t>
              </a:r>
              <a:endParaRPr lang="en-US" dirty="0"/>
            </a:p>
          </p:txBody>
        </p:sp>
        <p:cxnSp>
          <p:nvCxnSpPr>
            <p:cNvPr id="27" name="Straight Connector 26"/>
            <p:cNvCxnSpPr>
              <a:stCxn id="14" idx="6"/>
              <a:endCxn id="25" idx="3"/>
            </p:cNvCxnSpPr>
            <p:nvPr/>
          </p:nvCxnSpPr>
          <p:spPr>
            <a:xfrm flipV="1">
              <a:off x="6205198" y="3769797"/>
              <a:ext cx="395857" cy="1445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952360" y="5038670"/>
              <a:ext cx="1774845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tändernaamelin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742780" y="4869172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0" name="Straight Connector 29"/>
            <p:cNvCxnSpPr>
              <a:stCxn id="29" idx="6"/>
              <a:endCxn id="13" idx="3"/>
            </p:cNvCxnSpPr>
            <p:nvPr/>
          </p:nvCxnSpPr>
          <p:spPr>
            <a:xfrm flipV="1">
              <a:off x="5922780" y="4513272"/>
              <a:ext cx="1018377" cy="44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650454" y="5129062"/>
              <a:ext cx="2069797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permanentatänder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685353" y="4976671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3" name="Straight Connector 32"/>
            <p:cNvCxnSpPr>
              <a:stCxn id="32" idx="2"/>
              <a:endCxn id="13" idx="5"/>
            </p:cNvCxnSpPr>
            <p:nvPr/>
          </p:nvCxnSpPr>
          <p:spPr>
            <a:xfrm flipH="1" flipV="1">
              <a:off x="7068437" y="4513272"/>
              <a:ext cx="616916" cy="5533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954655" y="3426825"/>
              <a:ext cx="966931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bortnött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252246" y="3776189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6" name="Straight Connector 35"/>
            <p:cNvCxnSpPr>
              <a:stCxn id="13" idx="7"/>
              <a:endCxn id="35" idx="3"/>
            </p:cNvCxnSpPr>
            <p:nvPr/>
          </p:nvCxnSpPr>
          <p:spPr>
            <a:xfrm flipV="1">
              <a:off x="7068437" y="3929829"/>
              <a:ext cx="210169" cy="4561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4088105" y="3892441"/>
              <a:ext cx="1287532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hypoplazy 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641871" y="4214774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9" name="Straight Connector 38"/>
            <p:cNvCxnSpPr>
              <a:stCxn id="38" idx="6"/>
              <a:endCxn id="13" idx="2"/>
            </p:cNvCxnSpPr>
            <p:nvPr/>
          </p:nvCxnSpPr>
          <p:spPr>
            <a:xfrm>
              <a:off x="4821871" y="4304774"/>
              <a:ext cx="2092926" cy="1448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3544247" y="4154154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401081" y="3757959"/>
              <a:ext cx="646331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barn</a:t>
              </a:r>
              <a:endParaRPr lang="en-US" dirty="0"/>
            </a:p>
          </p:txBody>
        </p:sp>
        <p:cxnSp>
          <p:nvCxnSpPr>
            <p:cNvPr id="42" name="Straight Connector 41"/>
            <p:cNvCxnSpPr>
              <a:stCxn id="40" idx="6"/>
              <a:endCxn id="38" idx="2"/>
            </p:cNvCxnSpPr>
            <p:nvPr/>
          </p:nvCxnSpPr>
          <p:spPr>
            <a:xfrm>
              <a:off x="3724247" y="4244154"/>
              <a:ext cx="917624" cy="606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4152225" y="3266177"/>
              <a:ext cx="1223412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hipoplasy 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694438" y="3616923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45" name="Straight Connector 44"/>
            <p:cNvCxnSpPr>
              <a:stCxn id="40" idx="7"/>
              <a:endCxn id="44" idx="2"/>
            </p:cNvCxnSpPr>
            <p:nvPr/>
          </p:nvCxnSpPr>
          <p:spPr>
            <a:xfrm flipV="1">
              <a:off x="3697887" y="3706923"/>
              <a:ext cx="996551" cy="4735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4" idx="6"/>
              <a:endCxn id="13" idx="1"/>
            </p:cNvCxnSpPr>
            <p:nvPr/>
          </p:nvCxnSpPr>
          <p:spPr>
            <a:xfrm>
              <a:off x="4874438" y="3706923"/>
              <a:ext cx="2066719" cy="6790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972713" y="4429296"/>
              <a:ext cx="1159292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hypoplazi</a:t>
              </a: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514438" y="4750104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49" name="Straight Connector 48"/>
            <p:cNvCxnSpPr>
              <a:stCxn id="40" idx="4"/>
              <a:endCxn id="48" idx="2"/>
            </p:cNvCxnSpPr>
            <p:nvPr/>
          </p:nvCxnSpPr>
          <p:spPr>
            <a:xfrm>
              <a:off x="3634247" y="4334154"/>
              <a:ext cx="880191" cy="505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8" idx="6"/>
              <a:endCxn id="13" idx="3"/>
            </p:cNvCxnSpPr>
            <p:nvPr/>
          </p:nvCxnSpPr>
          <p:spPr>
            <a:xfrm flipV="1">
              <a:off x="4694438" y="4513272"/>
              <a:ext cx="2246719" cy="326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0" idx="1"/>
            </p:cNvCxnSpPr>
            <p:nvPr/>
          </p:nvCxnSpPr>
          <p:spPr>
            <a:xfrm flipH="1" flipV="1">
              <a:off x="3146285" y="3924276"/>
              <a:ext cx="424322" cy="2562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0" idx="2"/>
            </p:cNvCxnSpPr>
            <p:nvPr/>
          </p:nvCxnSpPr>
          <p:spPr>
            <a:xfrm flipH="1" flipV="1">
              <a:off x="3146285" y="4077108"/>
              <a:ext cx="397962" cy="1670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2"/>
            </p:cNvCxnSpPr>
            <p:nvPr/>
          </p:nvCxnSpPr>
          <p:spPr>
            <a:xfrm flipH="1">
              <a:off x="3146285" y="4244154"/>
              <a:ext cx="397962" cy="1851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0" idx="3"/>
            </p:cNvCxnSpPr>
            <p:nvPr/>
          </p:nvCxnSpPr>
          <p:spPr>
            <a:xfrm flipH="1">
              <a:off x="3146285" y="4307794"/>
              <a:ext cx="424322" cy="2793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2752924" y="4046457"/>
              <a:ext cx="415498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62168" y="1705715"/>
              <a:ext cx="415498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61" name="Straight Connector 60"/>
            <p:cNvCxnSpPr>
              <a:stCxn id="13" idx="6"/>
            </p:cNvCxnSpPr>
            <p:nvPr/>
          </p:nvCxnSpPr>
          <p:spPr>
            <a:xfrm flipV="1">
              <a:off x="7094797" y="4150716"/>
              <a:ext cx="770556" cy="2989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3" idx="6"/>
            </p:cNvCxnSpPr>
            <p:nvPr/>
          </p:nvCxnSpPr>
          <p:spPr>
            <a:xfrm flipV="1">
              <a:off x="7094797" y="4429296"/>
              <a:ext cx="770556" cy="203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3" idx="6"/>
            </p:cNvCxnSpPr>
            <p:nvPr/>
          </p:nvCxnSpPr>
          <p:spPr>
            <a:xfrm>
              <a:off x="7094797" y="4449632"/>
              <a:ext cx="826789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7855519" y="4112120"/>
              <a:ext cx="415498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65" name="Straight Connector 64"/>
            <p:cNvCxnSpPr>
              <a:stCxn id="13" idx="6"/>
              <a:endCxn id="64" idx="1"/>
            </p:cNvCxnSpPr>
            <p:nvPr/>
          </p:nvCxnSpPr>
          <p:spPr>
            <a:xfrm flipV="1">
              <a:off x="7094797" y="4296786"/>
              <a:ext cx="760722" cy="1528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35" idx="6"/>
              <a:endCxn id="67" idx="1"/>
            </p:cNvCxnSpPr>
            <p:nvPr/>
          </p:nvCxnSpPr>
          <p:spPr>
            <a:xfrm>
              <a:off x="7432246" y="3866189"/>
              <a:ext cx="550856" cy="246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7983102" y="3706157"/>
              <a:ext cx="415498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639866" y="4854004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hypopla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6868430" y="4789971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71" name="Straight Connector 70"/>
            <p:cNvCxnSpPr>
              <a:stCxn id="70" idx="0"/>
            </p:cNvCxnSpPr>
            <p:nvPr/>
          </p:nvCxnSpPr>
          <p:spPr>
            <a:xfrm flipV="1">
              <a:off x="6958430" y="4539632"/>
              <a:ext cx="46367" cy="250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3608" y="637560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430960" cy="365760"/>
          </a:xfrm>
        </p:spPr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11</a:t>
            </a:fld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06386"/>
            <a:ext cx="8229600" cy="4750574"/>
          </a:xfrm>
        </p:spPr>
        <p:txBody>
          <a:bodyPr/>
          <a:lstStyle/>
          <a:p>
            <a:r>
              <a:rPr lang="sv-SE" dirty="0"/>
              <a:t>Semantic communities</a:t>
            </a:r>
          </a:p>
          <a:p>
            <a:pPr lvl="1"/>
            <a:r>
              <a:rPr lang="sv-SE" dirty="0"/>
              <a:t>16,427 unique communities</a:t>
            </a:r>
          </a:p>
          <a:p>
            <a:pPr lvl="1"/>
            <a:r>
              <a:rPr lang="sv-SE" dirty="0"/>
              <a:t>11% </a:t>
            </a:r>
            <a:r>
              <a:rPr lang="sv-SE" dirty="0" smtClean="0"/>
              <a:t>coverage</a:t>
            </a:r>
            <a:endParaRPr lang="sv-SE" dirty="0"/>
          </a:p>
          <a:p>
            <a:endParaRPr lang="sv-SE" dirty="0" smtClean="0"/>
          </a:p>
          <a:p>
            <a:pPr lvl="2"/>
            <a:endParaRPr lang="sv-SE" dirty="0" smtClean="0"/>
          </a:p>
          <a:p>
            <a:r>
              <a:rPr lang="sv-SE" dirty="0" smtClean="0"/>
              <a:t>Graph communities</a:t>
            </a:r>
          </a:p>
          <a:p>
            <a:pPr lvl="1"/>
            <a:r>
              <a:rPr lang="en-US" dirty="0"/>
              <a:t>107,765 unique communities</a:t>
            </a:r>
          </a:p>
          <a:p>
            <a:pPr lvl="1"/>
            <a:r>
              <a:rPr lang="sv-SE" dirty="0"/>
              <a:t>93% </a:t>
            </a:r>
            <a:r>
              <a:rPr lang="sv-SE" dirty="0" smtClean="0"/>
              <a:t>coverage</a:t>
            </a:r>
          </a:p>
          <a:p>
            <a:pPr lvl="2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938798" y="1406386"/>
            <a:ext cx="34492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tandsjukdom     N/A     disorder¤234947003¤tandsjukdom  N/A</a:t>
            </a:r>
          </a:p>
          <a:p>
            <a:r>
              <a:rPr lang="en-US" sz="800" dirty="0" smtClean="0"/>
              <a:t>tandsjukdomar   N/A     disorder¤234947003¤tandsjukdom  N/A</a:t>
            </a:r>
          </a:p>
          <a:p>
            <a:r>
              <a:rPr lang="en-US" sz="800" dirty="0" smtClean="0"/>
              <a:t>vanligaste tandsjukdomar        N/A     disorder¤234947003¤tandsjukdom  N/A</a:t>
            </a:r>
          </a:p>
          <a:p>
            <a:r>
              <a:rPr lang="en-US" sz="800" dirty="0" smtClean="0"/>
              <a:t>tandsjukdom licken      N/A     disorder¤234947003¤tandsjukdom  N/A</a:t>
            </a:r>
          </a:p>
          <a:p>
            <a:r>
              <a:rPr lang="en-US" sz="800" dirty="0" smtClean="0"/>
              <a:t>ovanliga tandsjukdomar  N/A     disorder¤234947003¤tandsjukdom  N/A</a:t>
            </a:r>
          </a:p>
          <a:p>
            <a:r>
              <a:rPr lang="en-US" sz="800" dirty="0" smtClean="0"/>
              <a:t>tandsjukdom emalj       N/A     disorder¤234947003¤tandsjukdom == body structure¤362113009#76993005¤emalj    N/A</a:t>
            </a:r>
          </a:p>
          <a:p>
            <a:r>
              <a:rPr lang="en-US" sz="800" dirty="0" smtClean="0"/>
              <a:t>olika tandsjukdomar     N/A     disorder¤234947003¤tandsjukdom  N/A</a:t>
            </a:r>
          </a:p>
          <a:p>
            <a:r>
              <a:rPr lang="en-US" sz="800" dirty="0" smtClean="0"/>
              <a:t>plack tandsjukdom       N/A     morphologic abnormality¤1522000¤plack == disorder¤234947003¤tandsjukdom N/A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040" y="1412776"/>
            <a:ext cx="3456027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92080" y="3349597"/>
            <a:ext cx="3001507" cy="1746285"/>
            <a:chOff x="2752924" y="1705715"/>
            <a:chExt cx="6241594" cy="3944789"/>
          </a:xfrm>
        </p:grpSpPr>
        <p:sp>
          <p:nvSpPr>
            <p:cNvPr id="10" name="Freeform 9"/>
            <p:cNvSpPr/>
            <p:nvPr/>
          </p:nvSpPr>
          <p:spPr>
            <a:xfrm>
              <a:off x="3386532" y="2018195"/>
              <a:ext cx="4535054" cy="3574473"/>
            </a:xfrm>
            <a:custGeom>
              <a:avLst/>
              <a:gdLst>
                <a:gd name="connsiteX0" fmla="*/ 138545 w 4535054"/>
                <a:gd name="connsiteY0" fmla="*/ 2576946 h 3574473"/>
                <a:gd name="connsiteX1" fmla="*/ 101600 w 4535054"/>
                <a:gd name="connsiteY1" fmla="*/ 2530764 h 3574473"/>
                <a:gd name="connsiteX2" fmla="*/ 92363 w 4535054"/>
                <a:gd name="connsiteY2" fmla="*/ 2503055 h 3574473"/>
                <a:gd name="connsiteX3" fmla="*/ 73890 w 4535054"/>
                <a:gd name="connsiteY3" fmla="*/ 2475346 h 3574473"/>
                <a:gd name="connsiteX4" fmla="*/ 36945 w 4535054"/>
                <a:gd name="connsiteY4" fmla="*/ 2382982 h 3574473"/>
                <a:gd name="connsiteX5" fmla="*/ 27709 w 4535054"/>
                <a:gd name="connsiteY5" fmla="*/ 2318328 h 3574473"/>
                <a:gd name="connsiteX6" fmla="*/ 18472 w 4535054"/>
                <a:gd name="connsiteY6" fmla="*/ 2290619 h 3574473"/>
                <a:gd name="connsiteX7" fmla="*/ 9236 w 4535054"/>
                <a:gd name="connsiteY7" fmla="*/ 2244437 h 3574473"/>
                <a:gd name="connsiteX8" fmla="*/ 0 w 4535054"/>
                <a:gd name="connsiteY8" fmla="*/ 2207491 h 3574473"/>
                <a:gd name="connsiteX9" fmla="*/ 18472 w 4535054"/>
                <a:gd name="connsiteY9" fmla="*/ 2013528 h 3574473"/>
                <a:gd name="connsiteX10" fmla="*/ 36945 w 4535054"/>
                <a:gd name="connsiteY10" fmla="*/ 1939637 h 3574473"/>
                <a:gd name="connsiteX11" fmla="*/ 46181 w 4535054"/>
                <a:gd name="connsiteY11" fmla="*/ 1856509 h 3574473"/>
                <a:gd name="connsiteX12" fmla="*/ 64654 w 4535054"/>
                <a:gd name="connsiteY12" fmla="*/ 1801091 h 3574473"/>
                <a:gd name="connsiteX13" fmla="*/ 73890 w 4535054"/>
                <a:gd name="connsiteY13" fmla="*/ 1773382 h 3574473"/>
                <a:gd name="connsiteX14" fmla="*/ 101600 w 4535054"/>
                <a:gd name="connsiteY14" fmla="*/ 1634837 h 3574473"/>
                <a:gd name="connsiteX15" fmla="*/ 138545 w 4535054"/>
                <a:gd name="connsiteY15" fmla="*/ 1579419 h 3574473"/>
                <a:gd name="connsiteX16" fmla="*/ 175490 w 4535054"/>
                <a:gd name="connsiteY16" fmla="*/ 1514764 h 3574473"/>
                <a:gd name="connsiteX17" fmla="*/ 230909 w 4535054"/>
                <a:gd name="connsiteY17" fmla="*/ 1459346 h 3574473"/>
                <a:gd name="connsiteX18" fmla="*/ 249381 w 4535054"/>
                <a:gd name="connsiteY18" fmla="*/ 1431637 h 3574473"/>
                <a:gd name="connsiteX19" fmla="*/ 277090 w 4535054"/>
                <a:gd name="connsiteY19" fmla="*/ 1413164 h 3574473"/>
                <a:gd name="connsiteX20" fmla="*/ 304800 w 4535054"/>
                <a:gd name="connsiteY20" fmla="*/ 1385455 h 3574473"/>
                <a:gd name="connsiteX21" fmla="*/ 387927 w 4535054"/>
                <a:gd name="connsiteY21" fmla="*/ 1330037 h 3574473"/>
                <a:gd name="connsiteX22" fmla="*/ 415636 w 4535054"/>
                <a:gd name="connsiteY22" fmla="*/ 1311564 h 3574473"/>
                <a:gd name="connsiteX23" fmla="*/ 443345 w 4535054"/>
                <a:gd name="connsiteY23" fmla="*/ 1293091 h 3574473"/>
                <a:gd name="connsiteX24" fmla="*/ 480290 w 4535054"/>
                <a:gd name="connsiteY24" fmla="*/ 1237673 h 3574473"/>
                <a:gd name="connsiteX25" fmla="*/ 508000 w 4535054"/>
                <a:gd name="connsiteY25" fmla="*/ 1163782 h 3574473"/>
                <a:gd name="connsiteX26" fmla="*/ 517236 w 4535054"/>
                <a:gd name="connsiteY26" fmla="*/ 1136073 h 3574473"/>
                <a:gd name="connsiteX27" fmla="*/ 563418 w 4535054"/>
                <a:gd name="connsiteY27" fmla="*/ 1071419 h 3574473"/>
                <a:gd name="connsiteX28" fmla="*/ 581890 w 4535054"/>
                <a:gd name="connsiteY28" fmla="*/ 1006764 h 3574473"/>
                <a:gd name="connsiteX29" fmla="*/ 618836 w 4535054"/>
                <a:gd name="connsiteY29" fmla="*/ 942109 h 3574473"/>
                <a:gd name="connsiteX30" fmla="*/ 628072 w 4535054"/>
                <a:gd name="connsiteY30" fmla="*/ 914400 h 3574473"/>
                <a:gd name="connsiteX31" fmla="*/ 637309 w 4535054"/>
                <a:gd name="connsiteY31" fmla="*/ 877455 h 3574473"/>
                <a:gd name="connsiteX32" fmla="*/ 674254 w 4535054"/>
                <a:gd name="connsiteY32" fmla="*/ 812800 h 3574473"/>
                <a:gd name="connsiteX33" fmla="*/ 683490 w 4535054"/>
                <a:gd name="connsiteY33" fmla="*/ 757382 h 3574473"/>
                <a:gd name="connsiteX34" fmla="*/ 701963 w 4535054"/>
                <a:gd name="connsiteY34" fmla="*/ 729673 h 3574473"/>
                <a:gd name="connsiteX35" fmla="*/ 748145 w 4535054"/>
                <a:gd name="connsiteY35" fmla="*/ 646546 h 3574473"/>
                <a:gd name="connsiteX36" fmla="*/ 803563 w 4535054"/>
                <a:gd name="connsiteY36" fmla="*/ 600364 h 3574473"/>
                <a:gd name="connsiteX37" fmla="*/ 831272 w 4535054"/>
                <a:gd name="connsiteY37" fmla="*/ 581891 h 3574473"/>
                <a:gd name="connsiteX38" fmla="*/ 877454 w 4535054"/>
                <a:gd name="connsiteY38" fmla="*/ 535709 h 3574473"/>
                <a:gd name="connsiteX39" fmla="*/ 932872 w 4535054"/>
                <a:gd name="connsiteY39" fmla="*/ 517237 h 3574473"/>
                <a:gd name="connsiteX40" fmla="*/ 960581 w 4535054"/>
                <a:gd name="connsiteY40" fmla="*/ 498764 h 3574473"/>
                <a:gd name="connsiteX41" fmla="*/ 1293090 w 4535054"/>
                <a:gd name="connsiteY41" fmla="*/ 489528 h 3574473"/>
                <a:gd name="connsiteX42" fmla="*/ 1542472 w 4535054"/>
                <a:gd name="connsiteY42" fmla="*/ 480291 h 3574473"/>
                <a:gd name="connsiteX43" fmla="*/ 1736436 w 4535054"/>
                <a:gd name="connsiteY43" fmla="*/ 461819 h 3574473"/>
                <a:gd name="connsiteX44" fmla="*/ 1782618 w 4535054"/>
                <a:gd name="connsiteY44" fmla="*/ 452582 h 3574473"/>
                <a:gd name="connsiteX45" fmla="*/ 1856509 w 4535054"/>
                <a:gd name="connsiteY45" fmla="*/ 434109 h 3574473"/>
                <a:gd name="connsiteX46" fmla="*/ 1939636 w 4535054"/>
                <a:gd name="connsiteY46" fmla="*/ 387928 h 3574473"/>
                <a:gd name="connsiteX47" fmla="*/ 1967345 w 4535054"/>
                <a:gd name="connsiteY47" fmla="*/ 369455 h 3574473"/>
                <a:gd name="connsiteX48" fmla="*/ 2041236 w 4535054"/>
                <a:gd name="connsiteY48" fmla="*/ 332509 h 3574473"/>
                <a:gd name="connsiteX49" fmla="*/ 2133600 w 4535054"/>
                <a:gd name="connsiteY49" fmla="*/ 277091 h 3574473"/>
                <a:gd name="connsiteX50" fmla="*/ 2161309 w 4535054"/>
                <a:gd name="connsiteY50" fmla="*/ 267855 h 3574473"/>
                <a:gd name="connsiteX51" fmla="*/ 2225963 w 4535054"/>
                <a:gd name="connsiteY51" fmla="*/ 221673 h 3574473"/>
                <a:gd name="connsiteX52" fmla="*/ 2253672 w 4535054"/>
                <a:gd name="connsiteY52" fmla="*/ 203200 h 3574473"/>
                <a:gd name="connsiteX53" fmla="*/ 2281381 w 4535054"/>
                <a:gd name="connsiteY53" fmla="*/ 175491 h 3574473"/>
                <a:gd name="connsiteX54" fmla="*/ 2318327 w 4535054"/>
                <a:gd name="connsiteY54" fmla="*/ 147782 h 3574473"/>
                <a:gd name="connsiteX55" fmla="*/ 2364509 w 4535054"/>
                <a:gd name="connsiteY55" fmla="*/ 92364 h 3574473"/>
                <a:gd name="connsiteX56" fmla="*/ 2392218 w 4535054"/>
                <a:gd name="connsiteY56" fmla="*/ 73891 h 3574473"/>
                <a:gd name="connsiteX57" fmla="*/ 2447636 w 4535054"/>
                <a:gd name="connsiteY57" fmla="*/ 36946 h 3574473"/>
                <a:gd name="connsiteX58" fmla="*/ 2475345 w 4535054"/>
                <a:gd name="connsiteY58" fmla="*/ 18473 h 3574473"/>
                <a:gd name="connsiteX59" fmla="*/ 2530763 w 4535054"/>
                <a:gd name="connsiteY59" fmla="*/ 0 h 3574473"/>
                <a:gd name="connsiteX60" fmla="*/ 2918690 w 4535054"/>
                <a:gd name="connsiteY60" fmla="*/ 9237 h 3574473"/>
                <a:gd name="connsiteX61" fmla="*/ 3001818 w 4535054"/>
                <a:gd name="connsiteY61" fmla="*/ 36946 h 3574473"/>
                <a:gd name="connsiteX62" fmla="*/ 3057236 w 4535054"/>
                <a:gd name="connsiteY62" fmla="*/ 55419 h 3574473"/>
                <a:gd name="connsiteX63" fmla="*/ 3094181 w 4535054"/>
                <a:gd name="connsiteY63" fmla="*/ 73891 h 3574473"/>
                <a:gd name="connsiteX64" fmla="*/ 3140363 w 4535054"/>
                <a:gd name="connsiteY64" fmla="*/ 101600 h 3574473"/>
                <a:gd name="connsiteX65" fmla="*/ 3195781 w 4535054"/>
                <a:gd name="connsiteY65" fmla="*/ 120073 h 3574473"/>
                <a:gd name="connsiteX66" fmla="*/ 3260436 w 4535054"/>
                <a:gd name="connsiteY66" fmla="*/ 147782 h 3574473"/>
                <a:gd name="connsiteX67" fmla="*/ 3288145 w 4535054"/>
                <a:gd name="connsiteY67" fmla="*/ 175491 h 3574473"/>
                <a:gd name="connsiteX68" fmla="*/ 3315854 w 4535054"/>
                <a:gd name="connsiteY68" fmla="*/ 184728 h 3574473"/>
                <a:gd name="connsiteX69" fmla="*/ 3334327 w 4535054"/>
                <a:gd name="connsiteY69" fmla="*/ 212437 h 3574473"/>
                <a:gd name="connsiteX70" fmla="*/ 3362036 w 4535054"/>
                <a:gd name="connsiteY70" fmla="*/ 230909 h 3574473"/>
                <a:gd name="connsiteX71" fmla="*/ 3408218 w 4535054"/>
                <a:gd name="connsiteY71" fmla="*/ 286328 h 3574473"/>
                <a:gd name="connsiteX72" fmla="*/ 3426690 w 4535054"/>
                <a:gd name="connsiteY72" fmla="*/ 314037 h 3574473"/>
                <a:gd name="connsiteX73" fmla="*/ 3445163 w 4535054"/>
                <a:gd name="connsiteY73" fmla="*/ 350982 h 3574473"/>
                <a:gd name="connsiteX74" fmla="*/ 3509818 w 4535054"/>
                <a:gd name="connsiteY74" fmla="*/ 397164 h 3574473"/>
                <a:gd name="connsiteX75" fmla="*/ 3528290 w 4535054"/>
                <a:gd name="connsiteY75" fmla="*/ 424873 h 3574473"/>
                <a:gd name="connsiteX76" fmla="*/ 3592945 w 4535054"/>
                <a:gd name="connsiteY76" fmla="*/ 471055 h 3574473"/>
                <a:gd name="connsiteX77" fmla="*/ 3611418 w 4535054"/>
                <a:gd name="connsiteY77" fmla="*/ 498764 h 3574473"/>
                <a:gd name="connsiteX78" fmla="*/ 3676072 w 4535054"/>
                <a:gd name="connsiteY78" fmla="*/ 554182 h 3574473"/>
                <a:gd name="connsiteX79" fmla="*/ 3749963 w 4535054"/>
                <a:gd name="connsiteY79" fmla="*/ 628073 h 3574473"/>
                <a:gd name="connsiteX80" fmla="*/ 3796145 w 4535054"/>
                <a:gd name="connsiteY80" fmla="*/ 683491 h 3574473"/>
                <a:gd name="connsiteX81" fmla="*/ 3851563 w 4535054"/>
                <a:gd name="connsiteY81" fmla="*/ 729673 h 3574473"/>
                <a:gd name="connsiteX82" fmla="*/ 3860800 w 4535054"/>
                <a:gd name="connsiteY82" fmla="*/ 757382 h 3574473"/>
                <a:gd name="connsiteX83" fmla="*/ 3897745 w 4535054"/>
                <a:gd name="connsiteY83" fmla="*/ 812800 h 3574473"/>
                <a:gd name="connsiteX84" fmla="*/ 3925454 w 4535054"/>
                <a:gd name="connsiteY84" fmla="*/ 868219 h 3574473"/>
                <a:gd name="connsiteX85" fmla="*/ 3934690 w 4535054"/>
                <a:gd name="connsiteY85" fmla="*/ 895928 h 3574473"/>
                <a:gd name="connsiteX86" fmla="*/ 3990109 w 4535054"/>
                <a:gd name="connsiteY86" fmla="*/ 969819 h 3574473"/>
                <a:gd name="connsiteX87" fmla="*/ 3999345 w 4535054"/>
                <a:gd name="connsiteY87" fmla="*/ 997528 h 3574473"/>
                <a:gd name="connsiteX88" fmla="*/ 4017818 w 4535054"/>
                <a:gd name="connsiteY88" fmla="*/ 1025237 h 3574473"/>
                <a:gd name="connsiteX89" fmla="*/ 4064000 w 4535054"/>
                <a:gd name="connsiteY89" fmla="*/ 1089891 h 3574473"/>
                <a:gd name="connsiteX90" fmla="*/ 4100945 w 4535054"/>
                <a:gd name="connsiteY90" fmla="*/ 1173019 h 3574473"/>
                <a:gd name="connsiteX91" fmla="*/ 4110181 w 4535054"/>
                <a:gd name="connsiteY91" fmla="*/ 1200728 h 3574473"/>
                <a:gd name="connsiteX92" fmla="*/ 4128654 w 4535054"/>
                <a:gd name="connsiteY92" fmla="*/ 1228437 h 3574473"/>
                <a:gd name="connsiteX93" fmla="*/ 4137890 w 4535054"/>
                <a:gd name="connsiteY93" fmla="*/ 1283855 h 3574473"/>
                <a:gd name="connsiteX94" fmla="*/ 4156363 w 4535054"/>
                <a:gd name="connsiteY94" fmla="*/ 1403928 h 3574473"/>
                <a:gd name="connsiteX95" fmla="*/ 4165600 w 4535054"/>
                <a:gd name="connsiteY95" fmla="*/ 1542473 h 3574473"/>
                <a:gd name="connsiteX96" fmla="*/ 4174836 w 4535054"/>
                <a:gd name="connsiteY96" fmla="*/ 1570182 h 3574473"/>
                <a:gd name="connsiteX97" fmla="*/ 4184072 w 4535054"/>
                <a:gd name="connsiteY97" fmla="*/ 1625600 h 3574473"/>
                <a:gd name="connsiteX98" fmla="*/ 4174836 w 4535054"/>
                <a:gd name="connsiteY98" fmla="*/ 1819564 h 3574473"/>
                <a:gd name="connsiteX99" fmla="*/ 4165600 w 4535054"/>
                <a:gd name="connsiteY99" fmla="*/ 1847273 h 3574473"/>
                <a:gd name="connsiteX100" fmla="*/ 4147127 w 4535054"/>
                <a:gd name="connsiteY100" fmla="*/ 1874982 h 3574473"/>
                <a:gd name="connsiteX101" fmla="*/ 4128654 w 4535054"/>
                <a:gd name="connsiteY101" fmla="*/ 1958109 h 3574473"/>
                <a:gd name="connsiteX102" fmla="*/ 4110181 w 4535054"/>
                <a:gd name="connsiteY102" fmla="*/ 2013528 h 3574473"/>
                <a:gd name="connsiteX103" fmla="*/ 4100945 w 4535054"/>
                <a:gd name="connsiteY103" fmla="*/ 2041237 h 3574473"/>
                <a:gd name="connsiteX104" fmla="*/ 4091709 w 4535054"/>
                <a:gd name="connsiteY104" fmla="*/ 2068946 h 3574473"/>
                <a:gd name="connsiteX105" fmla="*/ 4082472 w 4535054"/>
                <a:gd name="connsiteY105" fmla="*/ 2105891 h 3574473"/>
                <a:gd name="connsiteX106" fmla="*/ 4073236 w 4535054"/>
                <a:gd name="connsiteY106" fmla="*/ 2161309 h 3574473"/>
                <a:gd name="connsiteX107" fmla="*/ 4054763 w 4535054"/>
                <a:gd name="connsiteY107" fmla="*/ 2216728 h 3574473"/>
                <a:gd name="connsiteX108" fmla="*/ 4045527 w 4535054"/>
                <a:gd name="connsiteY108" fmla="*/ 2244437 h 3574473"/>
                <a:gd name="connsiteX109" fmla="*/ 4027054 w 4535054"/>
                <a:gd name="connsiteY109" fmla="*/ 2346037 h 3574473"/>
                <a:gd name="connsiteX110" fmla="*/ 4036290 w 4535054"/>
                <a:gd name="connsiteY110" fmla="*/ 2484582 h 3574473"/>
                <a:gd name="connsiteX111" fmla="*/ 4073236 w 4535054"/>
                <a:gd name="connsiteY111" fmla="*/ 2567709 h 3574473"/>
                <a:gd name="connsiteX112" fmla="*/ 4156363 w 4535054"/>
                <a:gd name="connsiteY112" fmla="*/ 2613891 h 3574473"/>
                <a:gd name="connsiteX113" fmla="*/ 4184072 w 4535054"/>
                <a:gd name="connsiteY113" fmla="*/ 2632364 h 3574473"/>
                <a:gd name="connsiteX114" fmla="*/ 4211781 w 4535054"/>
                <a:gd name="connsiteY114" fmla="*/ 2641600 h 3574473"/>
                <a:gd name="connsiteX115" fmla="*/ 4230254 w 4535054"/>
                <a:gd name="connsiteY115" fmla="*/ 2669309 h 3574473"/>
                <a:gd name="connsiteX116" fmla="*/ 4322618 w 4535054"/>
                <a:gd name="connsiteY116" fmla="*/ 2724728 h 3574473"/>
                <a:gd name="connsiteX117" fmla="*/ 4350327 w 4535054"/>
                <a:gd name="connsiteY117" fmla="*/ 2733964 h 3574473"/>
                <a:gd name="connsiteX118" fmla="*/ 4378036 w 4535054"/>
                <a:gd name="connsiteY118" fmla="*/ 2761673 h 3574473"/>
                <a:gd name="connsiteX119" fmla="*/ 4405745 w 4535054"/>
                <a:gd name="connsiteY119" fmla="*/ 2780146 h 3574473"/>
                <a:gd name="connsiteX120" fmla="*/ 4451927 w 4535054"/>
                <a:gd name="connsiteY120" fmla="*/ 2817091 h 3574473"/>
                <a:gd name="connsiteX121" fmla="*/ 4479636 w 4535054"/>
                <a:gd name="connsiteY121" fmla="*/ 2835564 h 3574473"/>
                <a:gd name="connsiteX122" fmla="*/ 4488872 w 4535054"/>
                <a:gd name="connsiteY122" fmla="*/ 2863273 h 3574473"/>
                <a:gd name="connsiteX123" fmla="*/ 4507345 w 4535054"/>
                <a:gd name="connsiteY123" fmla="*/ 2890982 h 3574473"/>
                <a:gd name="connsiteX124" fmla="*/ 4525818 w 4535054"/>
                <a:gd name="connsiteY124" fmla="*/ 2992582 h 3574473"/>
                <a:gd name="connsiteX125" fmla="*/ 4535054 w 4535054"/>
                <a:gd name="connsiteY125" fmla="*/ 3084946 h 3574473"/>
                <a:gd name="connsiteX126" fmla="*/ 4516581 w 4535054"/>
                <a:gd name="connsiteY126" fmla="*/ 3168073 h 3574473"/>
                <a:gd name="connsiteX127" fmla="*/ 4498109 w 4535054"/>
                <a:gd name="connsiteY127" fmla="*/ 3232728 h 3574473"/>
                <a:gd name="connsiteX128" fmla="*/ 4479636 w 4535054"/>
                <a:gd name="connsiteY128" fmla="*/ 3260437 h 3574473"/>
                <a:gd name="connsiteX129" fmla="*/ 4470400 w 4535054"/>
                <a:gd name="connsiteY129" fmla="*/ 3288146 h 3574473"/>
                <a:gd name="connsiteX130" fmla="*/ 4387272 w 4535054"/>
                <a:gd name="connsiteY130" fmla="*/ 3380509 h 3574473"/>
                <a:gd name="connsiteX131" fmla="*/ 4331854 w 4535054"/>
                <a:gd name="connsiteY131" fmla="*/ 3417455 h 3574473"/>
                <a:gd name="connsiteX132" fmla="*/ 4267200 w 4535054"/>
                <a:gd name="connsiteY132" fmla="*/ 3463637 h 3574473"/>
                <a:gd name="connsiteX133" fmla="*/ 4230254 w 4535054"/>
                <a:gd name="connsiteY133" fmla="*/ 3482109 h 3574473"/>
                <a:gd name="connsiteX134" fmla="*/ 4137890 w 4535054"/>
                <a:gd name="connsiteY134" fmla="*/ 3528291 h 3574473"/>
                <a:gd name="connsiteX135" fmla="*/ 4110181 w 4535054"/>
                <a:gd name="connsiteY135" fmla="*/ 3537528 h 3574473"/>
                <a:gd name="connsiteX136" fmla="*/ 3897745 w 4535054"/>
                <a:gd name="connsiteY136" fmla="*/ 3546764 h 3574473"/>
                <a:gd name="connsiteX137" fmla="*/ 3574472 w 4535054"/>
                <a:gd name="connsiteY137" fmla="*/ 3565237 h 3574473"/>
                <a:gd name="connsiteX138" fmla="*/ 3445163 w 4535054"/>
                <a:gd name="connsiteY138" fmla="*/ 3574473 h 3574473"/>
                <a:gd name="connsiteX139" fmla="*/ 2918690 w 4535054"/>
                <a:gd name="connsiteY139" fmla="*/ 3565237 h 3574473"/>
                <a:gd name="connsiteX140" fmla="*/ 2770909 w 4535054"/>
                <a:gd name="connsiteY140" fmla="*/ 3546764 h 3574473"/>
                <a:gd name="connsiteX141" fmla="*/ 2743200 w 4535054"/>
                <a:gd name="connsiteY141" fmla="*/ 3537528 h 3574473"/>
                <a:gd name="connsiteX142" fmla="*/ 2623127 w 4535054"/>
                <a:gd name="connsiteY142" fmla="*/ 3519055 h 3574473"/>
                <a:gd name="connsiteX143" fmla="*/ 2567709 w 4535054"/>
                <a:gd name="connsiteY143" fmla="*/ 3500582 h 3574473"/>
                <a:gd name="connsiteX144" fmla="*/ 2503054 w 4535054"/>
                <a:gd name="connsiteY144" fmla="*/ 3482109 h 3574473"/>
                <a:gd name="connsiteX145" fmla="*/ 2466109 w 4535054"/>
                <a:gd name="connsiteY145" fmla="*/ 3463637 h 3574473"/>
                <a:gd name="connsiteX146" fmla="*/ 2392218 w 4535054"/>
                <a:gd name="connsiteY146" fmla="*/ 3445164 h 3574473"/>
                <a:gd name="connsiteX147" fmla="*/ 2318327 w 4535054"/>
                <a:gd name="connsiteY147" fmla="*/ 3426691 h 3574473"/>
                <a:gd name="connsiteX148" fmla="*/ 2290618 w 4535054"/>
                <a:gd name="connsiteY148" fmla="*/ 3417455 h 3574473"/>
                <a:gd name="connsiteX149" fmla="*/ 2041236 w 4535054"/>
                <a:gd name="connsiteY149" fmla="*/ 3398982 h 3574473"/>
                <a:gd name="connsiteX150" fmla="*/ 1810327 w 4535054"/>
                <a:gd name="connsiteY150" fmla="*/ 3389746 h 3574473"/>
                <a:gd name="connsiteX151" fmla="*/ 1773381 w 4535054"/>
                <a:gd name="connsiteY151" fmla="*/ 3380509 h 3574473"/>
                <a:gd name="connsiteX152" fmla="*/ 1625600 w 4535054"/>
                <a:gd name="connsiteY152" fmla="*/ 3362037 h 3574473"/>
                <a:gd name="connsiteX153" fmla="*/ 1551709 w 4535054"/>
                <a:gd name="connsiteY153" fmla="*/ 3343564 h 3574473"/>
                <a:gd name="connsiteX154" fmla="*/ 1459345 w 4535054"/>
                <a:gd name="connsiteY154" fmla="*/ 3325091 h 3574473"/>
                <a:gd name="connsiteX155" fmla="*/ 1422400 w 4535054"/>
                <a:gd name="connsiteY155" fmla="*/ 3306619 h 3574473"/>
                <a:gd name="connsiteX156" fmla="*/ 1357745 w 4535054"/>
                <a:gd name="connsiteY156" fmla="*/ 3288146 h 3574473"/>
                <a:gd name="connsiteX157" fmla="*/ 1330036 w 4535054"/>
                <a:gd name="connsiteY157" fmla="*/ 3269673 h 3574473"/>
                <a:gd name="connsiteX158" fmla="*/ 1274618 w 4535054"/>
                <a:gd name="connsiteY158" fmla="*/ 3223491 h 3574473"/>
                <a:gd name="connsiteX159" fmla="*/ 1246909 w 4535054"/>
                <a:gd name="connsiteY159" fmla="*/ 3214255 h 3574473"/>
                <a:gd name="connsiteX160" fmla="*/ 1219200 w 4535054"/>
                <a:gd name="connsiteY160" fmla="*/ 3195782 h 3574473"/>
                <a:gd name="connsiteX161" fmla="*/ 1182254 w 4535054"/>
                <a:gd name="connsiteY161" fmla="*/ 3140364 h 3574473"/>
                <a:gd name="connsiteX162" fmla="*/ 1145309 w 4535054"/>
                <a:gd name="connsiteY162" fmla="*/ 3103419 h 3574473"/>
                <a:gd name="connsiteX163" fmla="*/ 1117600 w 4535054"/>
                <a:gd name="connsiteY163" fmla="*/ 3075709 h 3574473"/>
                <a:gd name="connsiteX164" fmla="*/ 1016000 w 4535054"/>
                <a:gd name="connsiteY164" fmla="*/ 3048000 h 3574473"/>
                <a:gd name="connsiteX165" fmla="*/ 951345 w 4535054"/>
                <a:gd name="connsiteY165" fmla="*/ 3038764 h 3574473"/>
                <a:gd name="connsiteX166" fmla="*/ 886690 w 4535054"/>
                <a:gd name="connsiteY166" fmla="*/ 3020291 h 3574473"/>
                <a:gd name="connsiteX167" fmla="*/ 849745 w 4535054"/>
                <a:gd name="connsiteY167" fmla="*/ 3011055 h 3574473"/>
                <a:gd name="connsiteX168" fmla="*/ 794327 w 4535054"/>
                <a:gd name="connsiteY168" fmla="*/ 2992582 h 3574473"/>
                <a:gd name="connsiteX169" fmla="*/ 665018 w 4535054"/>
                <a:gd name="connsiteY169" fmla="*/ 2974109 h 3574473"/>
                <a:gd name="connsiteX170" fmla="*/ 637309 w 4535054"/>
                <a:gd name="connsiteY170" fmla="*/ 2964873 h 3574473"/>
                <a:gd name="connsiteX171" fmla="*/ 609600 w 4535054"/>
                <a:gd name="connsiteY171" fmla="*/ 2946400 h 3574473"/>
                <a:gd name="connsiteX172" fmla="*/ 517236 w 4535054"/>
                <a:gd name="connsiteY172" fmla="*/ 2918691 h 3574473"/>
                <a:gd name="connsiteX173" fmla="*/ 461818 w 4535054"/>
                <a:gd name="connsiteY173" fmla="*/ 2890982 h 3574473"/>
                <a:gd name="connsiteX174" fmla="*/ 397163 w 4535054"/>
                <a:gd name="connsiteY174" fmla="*/ 2872509 h 3574473"/>
                <a:gd name="connsiteX175" fmla="*/ 341745 w 4535054"/>
                <a:gd name="connsiteY175" fmla="*/ 2835564 h 3574473"/>
                <a:gd name="connsiteX176" fmla="*/ 314036 w 4535054"/>
                <a:gd name="connsiteY176" fmla="*/ 2817091 h 3574473"/>
                <a:gd name="connsiteX177" fmla="*/ 258618 w 4535054"/>
                <a:gd name="connsiteY177" fmla="*/ 2761673 h 3574473"/>
                <a:gd name="connsiteX178" fmla="*/ 230909 w 4535054"/>
                <a:gd name="connsiteY178" fmla="*/ 2733964 h 3574473"/>
                <a:gd name="connsiteX179" fmla="*/ 212436 w 4535054"/>
                <a:gd name="connsiteY179" fmla="*/ 2706255 h 3574473"/>
                <a:gd name="connsiteX180" fmla="*/ 166254 w 4535054"/>
                <a:gd name="connsiteY180" fmla="*/ 2650837 h 3574473"/>
                <a:gd name="connsiteX181" fmla="*/ 138545 w 4535054"/>
                <a:gd name="connsiteY181" fmla="*/ 2595419 h 3574473"/>
                <a:gd name="connsiteX182" fmla="*/ 129309 w 4535054"/>
                <a:gd name="connsiteY182" fmla="*/ 2567709 h 3574473"/>
                <a:gd name="connsiteX183" fmla="*/ 138545 w 4535054"/>
                <a:gd name="connsiteY183" fmla="*/ 2576946 h 3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4535054" h="3574473">
                  <a:moveTo>
                    <a:pt x="138545" y="2576946"/>
                  </a:moveTo>
                  <a:cubicBezTo>
                    <a:pt x="133927" y="2570789"/>
                    <a:pt x="112048" y="2547481"/>
                    <a:pt x="101600" y="2530764"/>
                  </a:cubicBezTo>
                  <a:cubicBezTo>
                    <a:pt x="96440" y="2522508"/>
                    <a:pt x="96717" y="2511763"/>
                    <a:pt x="92363" y="2503055"/>
                  </a:cubicBezTo>
                  <a:cubicBezTo>
                    <a:pt x="87398" y="2493126"/>
                    <a:pt x="80048" y="2484582"/>
                    <a:pt x="73890" y="2475346"/>
                  </a:cubicBezTo>
                  <a:cubicBezTo>
                    <a:pt x="51064" y="2406866"/>
                    <a:pt x="64126" y="2437344"/>
                    <a:pt x="36945" y="2382982"/>
                  </a:cubicBezTo>
                  <a:cubicBezTo>
                    <a:pt x="33866" y="2361431"/>
                    <a:pt x="31979" y="2339675"/>
                    <a:pt x="27709" y="2318328"/>
                  </a:cubicBezTo>
                  <a:cubicBezTo>
                    <a:pt x="25800" y="2308781"/>
                    <a:pt x="20833" y="2300064"/>
                    <a:pt x="18472" y="2290619"/>
                  </a:cubicBezTo>
                  <a:cubicBezTo>
                    <a:pt x="14664" y="2275389"/>
                    <a:pt x="12641" y="2259762"/>
                    <a:pt x="9236" y="2244437"/>
                  </a:cubicBezTo>
                  <a:cubicBezTo>
                    <a:pt x="6482" y="2232045"/>
                    <a:pt x="3079" y="2219806"/>
                    <a:pt x="0" y="2207491"/>
                  </a:cubicBezTo>
                  <a:cubicBezTo>
                    <a:pt x="2222" y="2180831"/>
                    <a:pt x="12158" y="2049307"/>
                    <a:pt x="18472" y="2013528"/>
                  </a:cubicBezTo>
                  <a:cubicBezTo>
                    <a:pt x="22884" y="1988526"/>
                    <a:pt x="36945" y="1939637"/>
                    <a:pt x="36945" y="1939637"/>
                  </a:cubicBezTo>
                  <a:cubicBezTo>
                    <a:pt x="40024" y="1911928"/>
                    <a:pt x="40713" y="1883847"/>
                    <a:pt x="46181" y="1856509"/>
                  </a:cubicBezTo>
                  <a:cubicBezTo>
                    <a:pt x="50000" y="1837415"/>
                    <a:pt x="58496" y="1819564"/>
                    <a:pt x="64654" y="1801091"/>
                  </a:cubicBezTo>
                  <a:lnTo>
                    <a:pt x="73890" y="1773382"/>
                  </a:lnTo>
                  <a:cubicBezTo>
                    <a:pt x="77459" y="1748402"/>
                    <a:pt x="88645" y="1654270"/>
                    <a:pt x="101600" y="1634837"/>
                  </a:cubicBezTo>
                  <a:cubicBezTo>
                    <a:pt x="113915" y="1616364"/>
                    <a:pt x="128616" y="1599276"/>
                    <a:pt x="138545" y="1579419"/>
                  </a:cubicBezTo>
                  <a:cubicBezTo>
                    <a:pt x="148101" y="1560308"/>
                    <a:pt x="160572" y="1531547"/>
                    <a:pt x="175490" y="1514764"/>
                  </a:cubicBezTo>
                  <a:cubicBezTo>
                    <a:pt x="192846" y="1495238"/>
                    <a:pt x="216418" y="1481083"/>
                    <a:pt x="230909" y="1459346"/>
                  </a:cubicBezTo>
                  <a:cubicBezTo>
                    <a:pt x="237066" y="1450110"/>
                    <a:pt x="241532" y="1439486"/>
                    <a:pt x="249381" y="1431637"/>
                  </a:cubicBezTo>
                  <a:cubicBezTo>
                    <a:pt x="257230" y="1423787"/>
                    <a:pt x="268562" y="1420270"/>
                    <a:pt x="277090" y="1413164"/>
                  </a:cubicBezTo>
                  <a:cubicBezTo>
                    <a:pt x="287125" y="1404802"/>
                    <a:pt x="294489" y="1393475"/>
                    <a:pt x="304800" y="1385455"/>
                  </a:cubicBezTo>
                  <a:cubicBezTo>
                    <a:pt x="304825" y="1385435"/>
                    <a:pt x="374059" y="1339282"/>
                    <a:pt x="387927" y="1330037"/>
                  </a:cubicBezTo>
                  <a:lnTo>
                    <a:pt x="415636" y="1311564"/>
                  </a:lnTo>
                  <a:lnTo>
                    <a:pt x="443345" y="1293091"/>
                  </a:lnTo>
                  <a:cubicBezTo>
                    <a:pt x="455660" y="1274618"/>
                    <a:pt x="474905" y="1259211"/>
                    <a:pt x="480290" y="1237673"/>
                  </a:cubicBezTo>
                  <a:cubicBezTo>
                    <a:pt x="497321" y="1169555"/>
                    <a:pt x="479019" y="1231406"/>
                    <a:pt x="508000" y="1163782"/>
                  </a:cubicBezTo>
                  <a:cubicBezTo>
                    <a:pt x="511835" y="1154833"/>
                    <a:pt x="511836" y="1144174"/>
                    <a:pt x="517236" y="1136073"/>
                  </a:cubicBezTo>
                  <a:cubicBezTo>
                    <a:pt x="567919" y="1060047"/>
                    <a:pt x="525149" y="1160715"/>
                    <a:pt x="563418" y="1071419"/>
                  </a:cubicBezTo>
                  <a:cubicBezTo>
                    <a:pt x="585746" y="1019321"/>
                    <a:pt x="558457" y="1069251"/>
                    <a:pt x="581890" y="1006764"/>
                  </a:cubicBezTo>
                  <a:cubicBezTo>
                    <a:pt x="591934" y="979982"/>
                    <a:pt x="603525" y="965076"/>
                    <a:pt x="618836" y="942109"/>
                  </a:cubicBezTo>
                  <a:cubicBezTo>
                    <a:pt x="621915" y="932873"/>
                    <a:pt x="625397" y="923761"/>
                    <a:pt x="628072" y="914400"/>
                  </a:cubicBezTo>
                  <a:cubicBezTo>
                    <a:pt x="631559" y="902194"/>
                    <a:pt x="632852" y="889341"/>
                    <a:pt x="637309" y="877455"/>
                  </a:cubicBezTo>
                  <a:cubicBezTo>
                    <a:pt x="647355" y="850664"/>
                    <a:pt x="658938" y="835773"/>
                    <a:pt x="674254" y="812800"/>
                  </a:cubicBezTo>
                  <a:cubicBezTo>
                    <a:pt x="677333" y="794327"/>
                    <a:pt x="677568" y="775148"/>
                    <a:pt x="683490" y="757382"/>
                  </a:cubicBezTo>
                  <a:cubicBezTo>
                    <a:pt x="687000" y="746851"/>
                    <a:pt x="696998" y="739602"/>
                    <a:pt x="701963" y="729673"/>
                  </a:cubicBezTo>
                  <a:cubicBezTo>
                    <a:pt x="718807" y="695987"/>
                    <a:pt x="704464" y="675667"/>
                    <a:pt x="748145" y="646546"/>
                  </a:cubicBezTo>
                  <a:cubicBezTo>
                    <a:pt x="816941" y="600681"/>
                    <a:pt x="732446" y="659628"/>
                    <a:pt x="803563" y="600364"/>
                  </a:cubicBezTo>
                  <a:cubicBezTo>
                    <a:pt x="812091" y="593257"/>
                    <a:pt x="822036" y="588049"/>
                    <a:pt x="831272" y="581891"/>
                  </a:cubicBezTo>
                  <a:cubicBezTo>
                    <a:pt x="848124" y="556614"/>
                    <a:pt x="848287" y="548672"/>
                    <a:pt x="877454" y="535709"/>
                  </a:cubicBezTo>
                  <a:cubicBezTo>
                    <a:pt x="895248" y="527801"/>
                    <a:pt x="932872" y="517237"/>
                    <a:pt x="932872" y="517237"/>
                  </a:cubicBezTo>
                  <a:cubicBezTo>
                    <a:pt x="942108" y="511079"/>
                    <a:pt x="949513" y="499615"/>
                    <a:pt x="960581" y="498764"/>
                  </a:cubicBezTo>
                  <a:cubicBezTo>
                    <a:pt x="1071133" y="490260"/>
                    <a:pt x="1182267" y="493046"/>
                    <a:pt x="1293090" y="489528"/>
                  </a:cubicBezTo>
                  <a:lnTo>
                    <a:pt x="1542472" y="480291"/>
                  </a:lnTo>
                  <a:cubicBezTo>
                    <a:pt x="1675361" y="458144"/>
                    <a:pt x="1500570" y="485406"/>
                    <a:pt x="1736436" y="461819"/>
                  </a:cubicBezTo>
                  <a:cubicBezTo>
                    <a:pt x="1752057" y="460257"/>
                    <a:pt x="1767321" y="456112"/>
                    <a:pt x="1782618" y="452582"/>
                  </a:cubicBezTo>
                  <a:cubicBezTo>
                    <a:pt x="1807356" y="446873"/>
                    <a:pt x="1856509" y="434109"/>
                    <a:pt x="1856509" y="434109"/>
                  </a:cubicBezTo>
                  <a:cubicBezTo>
                    <a:pt x="1920028" y="391764"/>
                    <a:pt x="1890865" y="404184"/>
                    <a:pt x="1939636" y="387928"/>
                  </a:cubicBezTo>
                  <a:cubicBezTo>
                    <a:pt x="1948872" y="381770"/>
                    <a:pt x="1957600" y="374771"/>
                    <a:pt x="1967345" y="369455"/>
                  </a:cubicBezTo>
                  <a:cubicBezTo>
                    <a:pt x="1991520" y="356268"/>
                    <a:pt x="2018323" y="347784"/>
                    <a:pt x="2041236" y="332509"/>
                  </a:cubicBezTo>
                  <a:cubicBezTo>
                    <a:pt x="2080631" y="306246"/>
                    <a:pt x="2093839" y="294131"/>
                    <a:pt x="2133600" y="277091"/>
                  </a:cubicBezTo>
                  <a:cubicBezTo>
                    <a:pt x="2142549" y="273256"/>
                    <a:pt x="2152073" y="270934"/>
                    <a:pt x="2161309" y="267855"/>
                  </a:cubicBezTo>
                  <a:cubicBezTo>
                    <a:pt x="2226611" y="224320"/>
                    <a:pt x="2145768" y="278956"/>
                    <a:pt x="2225963" y="221673"/>
                  </a:cubicBezTo>
                  <a:cubicBezTo>
                    <a:pt x="2234996" y="215221"/>
                    <a:pt x="2245144" y="210307"/>
                    <a:pt x="2253672" y="203200"/>
                  </a:cubicBezTo>
                  <a:cubicBezTo>
                    <a:pt x="2263707" y="194838"/>
                    <a:pt x="2271463" y="183992"/>
                    <a:pt x="2281381" y="175491"/>
                  </a:cubicBezTo>
                  <a:cubicBezTo>
                    <a:pt x="2293069" y="165473"/>
                    <a:pt x="2306639" y="157800"/>
                    <a:pt x="2318327" y="147782"/>
                  </a:cubicBezTo>
                  <a:cubicBezTo>
                    <a:pt x="2424235" y="57005"/>
                    <a:pt x="2279004" y="177869"/>
                    <a:pt x="2364509" y="92364"/>
                  </a:cubicBezTo>
                  <a:cubicBezTo>
                    <a:pt x="2372358" y="84515"/>
                    <a:pt x="2383690" y="80998"/>
                    <a:pt x="2392218" y="73891"/>
                  </a:cubicBezTo>
                  <a:cubicBezTo>
                    <a:pt x="2438342" y="35454"/>
                    <a:pt x="2398941" y="53177"/>
                    <a:pt x="2447636" y="36946"/>
                  </a:cubicBezTo>
                  <a:cubicBezTo>
                    <a:pt x="2456872" y="30788"/>
                    <a:pt x="2465201" y="22982"/>
                    <a:pt x="2475345" y="18473"/>
                  </a:cubicBezTo>
                  <a:cubicBezTo>
                    <a:pt x="2493139" y="10565"/>
                    <a:pt x="2530763" y="0"/>
                    <a:pt x="2530763" y="0"/>
                  </a:cubicBezTo>
                  <a:cubicBezTo>
                    <a:pt x="2660072" y="3079"/>
                    <a:pt x="2789596" y="1169"/>
                    <a:pt x="2918690" y="9237"/>
                  </a:cubicBezTo>
                  <a:cubicBezTo>
                    <a:pt x="2918702" y="9238"/>
                    <a:pt x="2987958" y="32326"/>
                    <a:pt x="3001818" y="36946"/>
                  </a:cubicBezTo>
                  <a:lnTo>
                    <a:pt x="3057236" y="55419"/>
                  </a:lnTo>
                  <a:cubicBezTo>
                    <a:pt x="3069551" y="61576"/>
                    <a:pt x="3082145" y="67204"/>
                    <a:pt x="3094181" y="73891"/>
                  </a:cubicBezTo>
                  <a:cubicBezTo>
                    <a:pt x="3109874" y="82609"/>
                    <a:pt x="3124020" y="94171"/>
                    <a:pt x="3140363" y="101600"/>
                  </a:cubicBezTo>
                  <a:cubicBezTo>
                    <a:pt x="3158090" y="109658"/>
                    <a:pt x="3178365" y="111365"/>
                    <a:pt x="3195781" y="120073"/>
                  </a:cubicBezTo>
                  <a:cubicBezTo>
                    <a:pt x="3241435" y="142900"/>
                    <a:pt x="3219665" y="134192"/>
                    <a:pt x="3260436" y="147782"/>
                  </a:cubicBezTo>
                  <a:cubicBezTo>
                    <a:pt x="3269672" y="157018"/>
                    <a:pt x="3277277" y="168245"/>
                    <a:pt x="3288145" y="175491"/>
                  </a:cubicBezTo>
                  <a:cubicBezTo>
                    <a:pt x="3296246" y="180892"/>
                    <a:pt x="3308251" y="178646"/>
                    <a:pt x="3315854" y="184728"/>
                  </a:cubicBezTo>
                  <a:cubicBezTo>
                    <a:pt x="3324522" y="191663"/>
                    <a:pt x="3326477" y="204588"/>
                    <a:pt x="3334327" y="212437"/>
                  </a:cubicBezTo>
                  <a:cubicBezTo>
                    <a:pt x="3342176" y="220286"/>
                    <a:pt x="3352800" y="224752"/>
                    <a:pt x="3362036" y="230909"/>
                  </a:cubicBezTo>
                  <a:cubicBezTo>
                    <a:pt x="3407902" y="299710"/>
                    <a:pt x="3348952" y="215208"/>
                    <a:pt x="3408218" y="286328"/>
                  </a:cubicBezTo>
                  <a:cubicBezTo>
                    <a:pt x="3415324" y="294856"/>
                    <a:pt x="3421183" y="304399"/>
                    <a:pt x="3426690" y="314037"/>
                  </a:cubicBezTo>
                  <a:cubicBezTo>
                    <a:pt x="3433521" y="325992"/>
                    <a:pt x="3436202" y="340528"/>
                    <a:pt x="3445163" y="350982"/>
                  </a:cubicBezTo>
                  <a:cubicBezTo>
                    <a:pt x="3452799" y="359890"/>
                    <a:pt x="3496840" y="388512"/>
                    <a:pt x="3509818" y="397164"/>
                  </a:cubicBezTo>
                  <a:cubicBezTo>
                    <a:pt x="3515975" y="406400"/>
                    <a:pt x="3520441" y="417024"/>
                    <a:pt x="3528290" y="424873"/>
                  </a:cubicBezTo>
                  <a:cubicBezTo>
                    <a:pt x="3539744" y="436327"/>
                    <a:pt x="3577214" y="460568"/>
                    <a:pt x="3592945" y="471055"/>
                  </a:cubicBezTo>
                  <a:cubicBezTo>
                    <a:pt x="3599103" y="480291"/>
                    <a:pt x="3603569" y="490915"/>
                    <a:pt x="3611418" y="498764"/>
                  </a:cubicBezTo>
                  <a:cubicBezTo>
                    <a:pt x="3674297" y="561643"/>
                    <a:pt x="3598834" y="454876"/>
                    <a:pt x="3676072" y="554182"/>
                  </a:cubicBezTo>
                  <a:cubicBezTo>
                    <a:pt x="3733542" y="628073"/>
                    <a:pt x="3667862" y="578813"/>
                    <a:pt x="3749963" y="628073"/>
                  </a:cubicBezTo>
                  <a:cubicBezTo>
                    <a:pt x="3768127" y="655318"/>
                    <a:pt x="3769476" y="661267"/>
                    <a:pt x="3796145" y="683491"/>
                  </a:cubicBezTo>
                  <a:cubicBezTo>
                    <a:pt x="3873300" y="747787"/>
                    <a:pt x="3770611" y="648721"/>
                    <a:pt x="3851563" y="729673"/>
                  </a:cubicBezTo>
                  <a:cubicBezTo>
                    <a:pt x="3854642" y="738909"/>
                    <a:pt x="3856072" y="748871"/>
                    <a:pt x="3860800" y="757382"/>
                  </a:cubicBezTo>
                  <a:cubicBezTo>
                    <a:pt x="3871582" y="776789"/>
                    <a:pt x="3897745" y="812800"/>
                    <a:pt x="3897745" y="812800"/>
                  </a:cubicBezTo>
                  <a:cubicBezTo>
                    <a:pt x="3920960" y="882446"/>
                    <a:pt x="3889644" y="796599"/>
                    <a:pt x="3925454" y="868219"/>
                  </a:cubicBezTo>
                  <a:cubicBezTo>
                    <a:pt x="3929808" y="876927"/>
                    <a:pt x="3929463" y="887714"/>
                    <a:pt x="3934690" y="895928"/>
                  </a:cubicBezTo>
                  <a:cubicBezTo>
                    <a:pt x="3951219" y="921903"/>
                    <a:pt x="3990109" y="969819"/>
                    <a:pt x="3990109" y="969819"/>
                  </a:cubicBezTo>
                  <a:cubicBezTo>
                    <a:pt x="3993188" y="979055"/>
                    <a:pt x="3994991" y="988820"/>
                    <a:pt x="3999345" y="997528"/>
                  </a:cubicBezTo>
                  <a:cubicBezTo>
                    <a:pt x="4004309" y="1007457"/>
                    <a:pt x="4011366" y="1016204"/>
                    <a:pt x="4017818" y="1025237"/>
                  </a:cubicBezTo>
                  <a:cubicBezTo>
                    <a:pt x="4075101" y="1105432"/>
                    <a:pt x="4020465" y="1024589"/>
                    <a:pt x="4064000" y="1089891"/>
                  </a:cubicBezTo>
                  <a:cubicBezTo>
                    <a:pt x="4085982" y="1155840"/>
                    <a:pt x="4071671" y="1129107"/>
                    <a:pt x="4100945" y="1173019"/>
                  </a:cubicBezTo>
                  <a:cubicBezTo>
                    <a:pt x="4104024" y="1182255"/>
                    <a:pt x="4105827" y="1192020"/>
                    <a:pt x="4110181" y="1200728"/>
                  </a:cubicBezTo>
                  <a:cubicBezTo>
                    <a:pt x="4115145" y="1210657"/>
                    <a:pt x="4125144" y="1217906"/>
                    <a:pt x="4128654" y="1228437"/>
                  </a:cubicBezTo>
                  <a:cubicBezTo>
                    <a:pt x="4134576" y="1246203"/>
                    <a:pt x="4135042" y="1265345"/>
                    <a:pt x="4137890" y="1283855"/>
                  </a:cubicBezTo>
                  <a:cubicBezTo>
                    <a:pt x="4161663" y="1438374"/>
                    <a:pt x="4133322" y="1265677"/>
                    <a:pt x="4156363" y="1403928"/>
                  </a:cubicBezTo>
                  <a:cubicBezTo>
                    <a:pt x="4159442" y="1450110"/>
                    <a:pt x="4160489" y="1496472"/>
                    <a:pt x="4165600" y="1542473"/>
                  </a:cubicBezTo>
                  <a:cubicBezTo>
                    <a:pt x="4166675" y="1552149"/>
                    <a:pt x="4172724" y="1560678"/>
                    <a:pt x="4174836" y="1570182"/>
                  </a:cubicBezTo>
                  <a:cubicBezTo>
                    <a:pt x="4178898" y="1588464"/>
                    <a:pt x="4180993" y="1607127"/>
                    <a:pt x="4184072" y="1625600"/>
                  </a:cubicBezTo>
                  <a:cubicBezTo>
                    <a:pt x="4180993" y="1690255"/>
                    <a:pt x="4180211" y="1755060"/>
                    <a:pt x="4174836" y="1819564"/>
                  </a:cubicBezTo>
                  <a:cubicBezTo>
                    <a:pt x="4174028" y="1829266"/>
                    <a:pt x="4169954" y="1838565"/>
                    <a:pt x="4165600" y="1847273"/>
                  </a:cubicBezTo>
                  <a:cubicBezTo>
                    <a:pt x="4160636" y="1857202"/>
                    <a:pt x="4153285" y="1865746"/>
                    <a:pt x="4147127" y="1874982"/>
                  </a:cubicBezTo>
                  <a:cubicBezTo>
                    <a:pt x="4141855" y="1901341"/>
                    <a:pt x="4136478" y="1932028"/>
                    <a:pt x="4128654" y="1958109"/>
                  </a:cubicBezTo>
                  <a:cubicBezTo>
                    <a:pt x="4123059" y="1976760"/>
                    <a:pt x="4116339" y="1995055"/>
                    <a:pt x="4110181" y="2013528"/>
                  </a:cubicBezTo>
                  <a:lnTo>
                    <a:pt x="4100945" y="2041237"/>
                  </a:lnTo>
                  <a:cubicBezTo>
                    <a:pt x="4097866" y="2050473"/>
                    <a:pt x="4094070" y="2059501"/>
                    <a:pt x="4091709" y="2068946"/>
                  </a:cubicBezTo>
                  <a:cubicBezTo>
                    <a:pt x="4088630" y="2081261"/>
                    <a:pt x="4084962" y="2093443"/>
                    <a:pt x="4082472" y="2105891"/>
                  </a:cubicBezTo>
                  <a:cubicBezTo>
                    <a:pt x="4078799" y="2124255"/>
                    <a:pt x="4077778" y="2143141"/>
                    <a:pt x="4073236" y="2161309"/>
                  </a:cubicBezTo>
                  <a:cubicBezTo>
                    <a:pt x="4068513" y="2180200"/>
                    <a:pt x="4060921" y="2198255"/>
                    <a:pt x="4054763" y="2216728"/>
                  </a:cubicBezTo>
                  <a:cubicBezTo>
                    <a:pt x="4051684" y="2225964"/>
                    <a:pt x="4047128" y="2234834"/>
                    <a:pt x="4045527" y="2244437"/>
                  </a:cubicBezTo>
                  <a:cubicBezTo>
                    <a:pt x="4033709" y="2315340"/>
                    <a:pt x="4039963" y="2281491"/>
                    <a:pt x="4027054" y="2346037"/>
                  </a:cubicBezTo>
                  <a:cubicBezTo>
                    <a:pt x="4030133" y="2392219"/>
                    <a:pt x="4029744" y="2438763"/>
                    <a:pt x="4036290" y="2484582"/>
                  </a:cubicBezTo>
                  <a:cubicBezTo>
                    <a:pt x="4038677" y="2501292"/>
                    <a:pt x="4055133" y="2551869"/>
                    <a:pt x="4073236" y="2567709"/>
                  </a:cubicBezTo>
                  <a:cubicBezTo>
                    <a:pt x="4112326" y="2601913"/>
                    <a:pt x="4118304" y="2601205"/>
                    <a:pt x="4156363" y="2613891"/>
                  </a:cubicBezTo>
                  <a:cubicBezTo>
                    <a:pt x="4165599" y="2620049"/>
                    <a:pt x="4174143" y="2627400"/>
                    <a:pt x="4184072" y="2632364"/>
                  </a:cubicBezTo>
                  <a:cubicBezTo>
                    <a:pt x="4192780" y="2636718"/>
                    <a:pt x="4204178" y="2635518"/>
                    <a:pt x="4211781" y="2641600"/>
                  </a:cubicBezTo>
                  <a:cubicBezTo>
                    <a:pt x="4220449" y="2648535"/>
                    <a:pt x="4221900" y="2661999"/>
                    <a:pt x="4230254" y="2669309"/>
                  </a:cubicBezTo>
                  <a:cubicBezTo>
                    <a:pt x="4251267" y="2687695"/>
                    <a:pt x="4294257" y="2712573"/>
                    <a:pt x="4322618" y="2724728"/>
                  </a:cubicBezTo>
                  <a:cubicBezTo>
                    <a:pt x="4331567" y="2728563"/>
                    <a:pt x="4341091" y="2730885"/>
                    <a:pt x="4350327" y="2733964"/>
                  </a:cubicBezTo>
                  <a:cubicBezTo>
                    <a:pt x="4359563" y="2743200"/>
                    <a:pt x="4368001" y="2753311"/>
                    <a:pt x="4378036" y="2761673"/>
                  </a:cubicBezTo>
                  <a:cubicBezTo>
                    <a:pt x="4386564" y="2768780"/>
                    <a:pt x="4397896" y="2772297"/>
                    <a:pt x="4405745" y="2780146"/>
                  </a:cubicBezTo>
                  <a:cubicBezTo>
                    <a:pt x="4447522" y="2821923"/>
                    <a:pt x="4397984" y="2799111"/>
                    <a:pt x="4451927" y="2817091"/>
                  </a:cubicBezTo>
                  <a:cubicBezTo>
                    <a:pt x="4461163" y="2823249"/>
                    <a:pt x="4472701" y="2826896"/>
                    <a:pt x="4479636" y="2835564"/>
                  </a:cubicBezTo>
                  <a:cubicBezTo>
                    <a:pt x="4485718" y="2843167"/>
                    <a:pt x="4484518" y="2854565"/>
                    <a:pt x="4488872" y="2863273"/>
                  </a:cubicBezTo>
                  <a:cubicBezTo>
                    <a:pt x="4493836" y="2873202"/>
                    <a:pt x="4501187" y="2881746"/>
                    <a:pt x="4507345" y="2890982"/>
                  </a:cubicBezTo>
                  <a:cubicBezTo>
                    <a:pt x="4513647" y="2922495"/>
                    <a:pt x="4521881" y="2961085"/>
                    <a:pt x="4525818" y="2992582"/>
                  </a:cubicBezTo>
                  <a:cubicBezTo>
                    <a:pt x="4529656" y="3023285"/>
                    <a:pt x="4531975" y="3054158"/>
                    <a:pt x="4535054" y="3084946"/>
                  </a:cubicBezTo>
                  <a:cubicBezTo>
                    <a:pt x="4518384" y="3184970"/>
                    <a:pt x="4534773" y="3104400"/>
                    <a:pt x="4516581" y="3168073"/>
                  </a:cubicBezTo>
                  <a:cubicBezTo>
                    <a:pt x="4512635" y="3181883"/>
                    <a:pt x="4505491" y="3217964"/>
                    <a:pt x="4498109" y="3232728"/>
                  </a:cubicBezTo>
                  <a:cubicBezTo>
                    <a:pt x="4493145" y="3242657"/>
                    <a:pt x="4485794" y="3251201"/>
                    <a:pt x="4479636" y="3260437"/>
                  </a:cubicBezTo>
                  <a:cubicBezTo>
                    <a:pt x="4476557" y="3269673"/>
                    <a:pt x="4475230" y="3279693"/>
                    <a:pt x="4470400" y="3288146"/>
                  </a:cubicBezTo>
                  <a:cubicBezTo>
                    <a:pt x="4455725" y="3313827"/>
                    <a:pt x="4404853" y="3368788"/>
                    <a:pt x="4387272" y="3380509"/>
                  </a:cubicBezTo>
                  <a:cubicBezTo>
                    <a:pt x="4368799" y="3392824"/>
                    <a:pt x="4349615" y="3404134"/>
                    <a:pt x="4331854" y="3417455"/>
                  </a:cubicBezTo>
                  <a:cubicBezTo>
                    <a:pt x="4315999" y="3429346"/>
                    <a:pt x="4286105" y="3452834"/>
                    <a:pt x="4267200" y="3463637"/>
                  </a:cubicBezTo>
                  <a:cubicBezTo>
                    <a:pt x="4255245" y="3470468"/>
                    <a:pt x="4242061" y="3475025"/>
                    <a:pt x="4230254" y="3482109"/>
                  </a:cubicBezTo>
                  <a:cubicBezTo>
                    <a:pt x="4138645" y="3537074"/>
                    <a:pt x="4211028" y="3507394"/>
                    <a:pt x="4137890" y="3528291"/>
                  </a:cubicBezTo>
                  <a:cubicBezTo>
                    <a:pt x="4128529" y="3530966"/>
                    <a:pt x="4119888" y="3536781"/>
                    <a:pt x="4110181" y="3537528"/>
                  </a:cubicBezTo>
                  <a:cubicBezTo>
                    <a:pt x="4039511" y="3542964"/>
                    <a:pt x="3968529" y="3543103"/>
                    <a:pt x="3897745" y="3546764"/>
                  </a:cubicBezTo>
                  <a:lnTo>
                    <a:pt x="3574472" y="3565237"/>
                  </a:lnTo>
                  <a:lnTo>
                    <a:pt x="3445163" y="3574473"/>
                  </a:lnTo>
                  <a:lnTo>
                    <a:pt x="2918690" y="3565237"/>
                  </a:lnTo>
                  <a:cubicBezTo>
                    <a:pt x="2889151" y="3564342"/>
                    <a:pt x="2804422" y="3551551"/>
                    <a:pt x="2770909" y="3546764"/>
                  </a:cubicBezTo>
                  <a:cubicBezTo>
                    <a:pt x="2761673" y="3543685"/>
                    <a:pt x="2752779" y="3539270"/>
                    <a:pt x="2743200" y="3537528"/>
                  </a:cubicBezTo>
                  <a:cubicBezTo>
                    <a:pt x="2687034" y="3527316"/>
                    <a:pt x="2672587" y="3532544"/>
                    <a:pt x="2623127" y="3519055"/>
                  </a:cubicBezTo>
                  <a:cubicBezTo>
                    <a:pt x="2604341" y="3513932"/>
                    <a:pt x="2586600" y="3505304"/>
                    <a:pt x="2567709" y="3500582"/>
                  </a:cubicBezTo>
                  <a:cubicBezTo>
                    <a:pt x="2548952" y="3495893"/>
                    <a:pt x="2521612" y="3490062"/>
                    <a:pt x="2503054" y="3482109"/>
                  </a:cubicBezTo>
                  <a:cubicBezTo>
                    <a:pt x="2490399" y="3476685"/>
                    <a:pt x="2479171" y="3467991"/>
                    <a:pt x="2466109" y="3463637"/>
                  </a:cubicBezTo>
                  <a:cubicBezTo>
                    <a:pt x="2442023" y="3455609"/>
                    <a:pt x="2416304" y="3453192"/>
                    <a:pt x="2392218" y="3445164"/>
                  </a:cubicBezTo>
                  <a:cubicBezTo>
                    <a:pt x="2328879" y="3424052"/>
                    <a:pt x="2407493" y="3448983"/>
                    <a:pt x="2318327" y="3426691"/>
                  </a:cubicBezTo>
                  <a:cubicBezTo>
                    <a:pt x="2308882" y="3424330"/>
                    <a:pt x="2300165" y="3419364"/>
                    <a:pt x="2290618" y="3417455"/>
                  </a:cubicBezTo>
                  <a:cubicBezTo>
                    <a:pt x="2213708" y="3402074"/>
                    <a:pt x="2109571" y="3402019"/>
                    <a:pt x="2041236" y="3398982"/>
                  </a:cubicBezTo>
                  <a:lnTo>
                    <a:pt x="1810327" y="3389746"/>
                  </a:lnTo>
                  <a:cubicBezTo>
                    <a:pt x="1798012" y="3386667"/>
                    <a:pt x="1785928" y="3382439"/>
                    <a:pt x="1773381" y="3380509"/>
                  </a:cubicBezTo>
                  <a:cubicBezTo>
                    <a:pt x="1717885" y="3371971"/>
                    <a:pt x="1679382" y="3372793"/>
                    <a:pt x="1625600" y="3362037"/>
                  </a:cubicBezTo>
                  <a:cubicBezTo>
                    <a:pt x="1600705" y="3357058"/>
                    <a:pt x="1576752" y="3347738"/>
                    <a:pt x="1551709" y="3343564"/>
                  </a:cubicBezTo>
                  <a:cubicBezTo>
                    <a:pt x="1532545" y="3340370"/>
                    <a:pt x="1481397" y="3333361"/>
                    <a:pt x="1459345" y="3325091"/>
                  </a:cubicBezTo>
                  <a:cubicBezTo>
                    <a:pt x="1446453" y="3320257"/>
                    <a:pt x="1435055" y="3312043"/>
                    <a:pt x="1422400" y="3306619"/>
                  </a:cubicBezTo>
                  <a:cubicBezTo>
                    <a:pt x="1403845" y="3298667"/>
                    <a:pt x="1376499" y="3292834"/>
                    <a:pt x="1357745" y="3288146"/>
                  </a:cubicBezTo>
                  <a:cubicBezTo>
                    <a:pt x="1348509" y="3281988"/>
                    <a:pt x="1338564" y="3276780"/>
                    <a:pt x="1330036" y="3269673"/>
                  </a:cubicBezTo>
                  <a:cubicBezTo>
                    <a:pt x="1299397" y="3244141"/>
                    <a:pt x="1309014" y="3240689"/>
                    <a:pt x="1274618" y="3223491"/>
                  </a:cubicBezTo>
                  <a:cubicBezTo>
                    <a:pt x="1265910" y="3219137"/>
                    <a:pt x="1256145" y="3217334"/>
                    <a:pt x="1246909" y="3214255"/>
                  </a:cubicBezTo>
                  <a:cubicBezTo>
                    <a:pt x="1237673" y="3208097"/>
                    <a:pt x="1226510" y="3204136"/>
                    <a:pt x="1219200" y="3195782"/>
                  </a:cubicBezTo>
                  <a:cubicBezTo>
                    <a:pt x="1204580" y="3179074"/>
                    <a:pt x="1182254" y="3140364"/>
                    <a:pt x="1182254" y="3140364"/>
                  </a:cubicBezTo>
                  <a:cubicBezTo>
                    <a:pt x="1164661" y="3087584"/>
                    <a:pt x="1187532" y="3131568"/>
                    <a:pt x="1145309" y="3103419"/>
                  </a:cubicBezTo>
                  <a:cubicBezTo>
                    <a:pt x="1134441" y="3096173"/>
                    <a:pt x="1129019" y="3082053"/>
                    <a:pt x="1117600" y="3075709"/>
                  </a:cubicBezTo>
                  <a:cubicBezTo>
                    <a:pt x="1094413" y="3062827"/>
                    <a:pt x="1043283" y="3052547"/>
                    <a:pt x="1016000" y="3048000"/>
                  </a:cubicBezTo>
                  <a:cubicBezTo>
                    <a:pt x="994526" y="3044421"/>
                    <a:pt x="972764" y="3042658"/>
                    <a:pt x="951345" y="3038764"/>
                  </a:cubicBezTo>
                  <a:cubicBezTo>
                    <a:pt x="911638" y="3031545"/>
                    <a:pt x="921316" y="3030184"/>
                    <a:pt x="886690" y="3020291"/>
                  </a:cubicBezTo>
                  <a:cubicBezTo>
                    <a:pt x="874484" y="3016804"/>
                    <a:pt x="861904" y="3014703"/>
                    <a:pt x="849745" y="3011055"/>
                  </a:cubicBezTo>
                  <a:cubicBezTo>
                    <a:pt x="831094" y="3005460"/>
                    <a:pt x="813649" y="2994997"/>
                    <a:pt x="794327" y="2992582"/>
                  </a:cubicBezTo>
                  <a:cubicBezTo>
                    <a:pt x="762356" y="2988586"/>
                    <a:pt x="699273" y="2981721"/>
                    <a:pt x="665018" y="2974109"/>
                  </a:cubicBezTo>
                  <a:cubicBezTo>
                    <a:pt x="655514" y="2971997"/>
                    <a:pt x="646545" y="2967952"/>
                    <a:pt x="637309" y="2964873"/>
                  </a:cubicBezTo>
                  <a:cubicBezTo>
                    <a:pt x="628073" y="2958715"/>
                    <a:pt x="619744" y="2950908"/>
                    <a:pt x="609600" y="2946400"/>
                  </a:cubicBezTo>
                  <a:cubicBezTo>
                    <a:pt x="580697" y="2933554"/>
                    <a:pt x="547935" y="2926366"/>
                    <a:pt x="517236" y="2918691"/>
                  </a:cubicBezTo>
                  <a:cubicBezTo>
                    <a:pt x="486879" y="2898454"/>
                    <a:pt x="495275" y="2900541"/>
                    <a:pt x="461818" y="2890982"/>
                  </a:cubicBezTo>
                  <a:cubicBezTo>
                    <a:pt x="451964" y="2888166"/>
                    <a:pt x="408892" y="2879025"/>
                    <a:pt x="397163" y="2872509"/>
                  </a:cubicBezTo>
                  <a:cubicBezTo>
                    <a:pt x="377756" y="2861727"/>
                    <a:pt x="360218" y="2847879"/>
                    <a:pt x="341745" y="2835564"/>
                  </a:cubicBezTo>
                  <a:cubicBezTo>
                    <a:pt x="332509" y="2829406"/>
                    <a:pt x="321885" y="2824940"/>
                    <a:pt x="314036" y="2817091"/>
                  </a:cubicBezTo>
                  <a:lnTo>
                    <a:pt x="258618" y="2761673"/>
                  </a:lnTo>
                  <a:cubicBezTo>
                    <a:pt x="249382" y="2752437"/>
                    <a:pt x="238155" y="2744832"/>
                    <a:pt x="230909" y="2733964"/>
                  </a:cubicBezTo>
                  <a:cubicBezTo>
                    <a:pt x="224751" y="2724728"/>
                    <a:pt x="219543" y="2714783"/>
                    <a:pt x="212436" y="2706255"/>
                  </a:cubicBezTo>
                  <a:cubicBezTo>
                    <a:pt x="153172" y="2635138"/>
                    <a:pt x="212119" y="2719633"/>
                    <a:pt x="166254" y="2650837"/>
                  </a:cubicBezTo>
                  <a:cubicBezTo>
                    <a:pt x="143038" y="2581187"/>
                    <a:pt x="174356" y="2667042"/>
                    <a:pt x="138545" y="2595419"/>
                  </a:cubicBezTo>
                  <a:cubicBezTo>
                    <a:pt x="134191" y="2586711"/>
                    <a:pt x="132925" y="2576749"/>
                    <a:pt x="129309" y="2567709"/>
                  </a:cubicBezTo>
                  <a:cubicBezTo>
                    <a:pt x="126752" y="2561317"/>
                    <a:pt x="143163" y="2583103"/>
                    <a:pt x="138545" y="2576946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51718" y="2554270"/>
              <a:ext cx="180000" cy="180000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962280" y="3202111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61978" y="2202894"/>
              <a:ext cx="1415197" cy="33104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900" dirty="0" smtClean="0"/>
                <a:t>tandsjukdom</a:t>
              </a:r>
              <a:endParaRPr lang="en-US" sz="9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89373" y="2898980"/>
              <a:ext cx="809302" cy="33104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900" dirty="0" smtClean="0"/>
                <a:t>licken</a:t>
              </a:r>
              <a:endParaRPr lang="en-US" sz="900" dirty="0"/>
            </a:p>
          </p:txBody>
        </p:sp>
        <p:cxnSp>
          <p:nvCxnSpPr>
            <p:cNvPr id="15" name="Straight Connector 14"/>
            <p:cNvCxnSpPr>
              <a:stCxn id="11" idx="3"/>
              <a:endCxn id="12" idx="6"/>
            </p:cNvCxnSpPr>
            <p:nvPr/>
          </p:nvCxnSpPr>
          <p:spPr>
            <a:xfrm flipH="1">
              <a:off x="6142280" y="2707910"/>
              <a:ext cx="435798" cy="5842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 bwMode="auto">
            <a:xfrm>
              <a:off x="6914797" y="4359632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025198" y="3824391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41567" y="3944554"/>
              <a:ext cx="776843" cy="33104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900" dirty="0" smtClean="0"/>
                <a:t>emalj</a:t>
              </a:r>
              <a:endParaRPr lang="en-US" sz="9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6664695" y="2018196"/>
              <a:ext cx="158562" cy="536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5"/>
              <a:endCxn id="16" idx="0"/>
            </p:cNvCxnSpPr>
            <p:nvPr/>
          </p:nvCxnSpPr>
          <p:spPr>
            <a:xfrm>
              <a:off x="6705358" y="2707910"/>
              <a:ext cx="299439" cy="16517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80533" y="3545058"/>
              <a:ext cx="798482" cy="33104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900" dirty="0" smtClean="0"/>
                <a:t>rubev</a:t>
              </a:r>
              <a:endParaRPr lang="en-US" sz="900" dirty="0"/>
            </a:p>
          </p:txBody>
        </p:sp>
        <p:cxnSp>
          <p:nvCxnSpPr>
            <p:cNvPr id="22" name="Straight Connector 21"/>
            <p:cNvCxnSpPr>
              <a:stCxn id="12" idx="5"/>
              <a:endCxn id="17" idx="0"/>
            </p:cNvCxnSpPr>
            <p:nvPr/>
          </p:nvCxnSpPr>
          <p:spPr>
            <a:xfrm flipH="1">
              <a:off x="6115198" y="3355751"/>
              <a:ext cx="722" cy="468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012288" y="2651641"/>
              <a:ext cx="2237394" cy="521440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munhåleproblem </a:t>
              </a:r>
              <a:endParaRPr lang="en-US" sz="900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145703" y="2967119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5"/>
              <a:endCxn id="12" idx="2"/>
            </p:cNvCxnSpPr>
            <p:nvPr/>
          </p:nvCxnSpPr>
          <p:spPr>
            <a:xfrm>
              <a:off x="5299343" y="3120759"/>
              <a:ext cx="662937" cy="171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 bwMode="auto">
            <a:xfrm>
              <a:off x="6574695" y="3616157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22740" y="3292740"/>
              <a:ext cx="820121" cy="33104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900" dirty="0" smtClean="0"/>
                <a:t>lixhen</a:t>
              </a:r>
              <a:endParaRPr lang="en-US" sz="900" dirty="0"/>
            </a:p>
          </p:txBody>
        </p:sp>
        <p:cxnSp>
          <p:nvCxnSpPr>
            <p:cNvPr id="28" name="Straight Connector 27"/>
            <p:cNvCxnSpPr>
              <a:stCxn id="17" idx="6"/>
              <a:endCxn id="26" idx="3"/>
            </p:cNvCxnSpPr>
            <p:nvPr/>
          </p:nvCxnSpPr>
          <p:spPr>
            <a:xfrm flipV="1">
              <a:off x="6205198" y="3769797"/>
              <a:ext cx="395857" cy="1445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952360" y="5038669"/>
              <a:ext cx="2037387" cy="521440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tändernaamelin</a:t>
              </a:r>
              <a:endParaRPr lang="en-US" sz="90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742780" y="4869172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1" name="Straight Connector 30"/>
            <p:cNvCxnSpPr>
              <a:stCxn id="30" idx="6"/>
              <a:endCxn id="16" idx="3"/>
            </p:cNvCxnSpPr>
            <p:nvPr/>
          </p:nvCxnSpPr>
          <p:spPr>
            <a:xfrm flipV="1">
              <a:off x="5922780" y="4513272"/>
              <a:ext cx="1018377" cy="44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650454" y="5129064"/>
              <a:ext cx="2344064" cy="521440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permanentatänder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685353" y="4976671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4" name="Straight Connector 33"/>
            <p:cNvCxnSpPr>
              <a:stCxn id="33" idx="2"/>
              <a:endCxn id="16" idx="5"/>
            </p:cNvCxnSpPr>
            <p:nvPr/>
          </p:nvCxnSpPr>
          <p:spPr>
            <a:xfrm flipH="1" flipV="1">
              <a:off x="7068437" y="4513272"/>
              <a:ext cx="616916" cy="5533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954654" y="3426826"/>
              <a:ext cx="1197366" cy="521440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bortnött</a:t>
              </a:r>
              <a:endParaRPr lang="en-US" sz="900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252246" y="3776189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7" name="Straight Connector 36"/>
            <p:cNvCxnSpPr>
              <a:stCxn id="16" idx="7"/>
              <a:endCxn id="36" idx="3"/>
            </p:cNvCxnSpPr>
            <p:nvPr/>
          </p:nvCxnSpPr>
          <p:spPr>
            <a:xfrm flipV="1">
              <a:off x="7068437" y="3929829"/>
              <a:ext cx="210169" cy="4561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088104" y="3892443"/>
              <a:ext cx="1530708" cy="521440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hypoplazy </a:t>
              </a:r>
              <a:endParaRPr lang="en-US" sz="900" dirty="0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641871" y="4214774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40" name="Straight Connector 39"/>
            <p:cNvCxnSpPr>
              <a:stCxn id="39" idx="6"/>
              <a:endCxn id="16" idx="2"/>
            </p:cNvCxnSpPr>
            <p:nvPr/>
          </p:nvCxnSpPr>
          <p:spPr>
            <a:xfrm>
              <a:off x="4821871" y="4304774"/>
              <a:ext cx="2092926" cy="1448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 bwMode="auto">
            <a:xfrm>
              <a:off x="3544247" y="4154154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01082" y="3757960"/>
              <a:ext cx="701106" cy="33104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barn</a:t>
              </a:r>
              <a:endParaRPr lang="en-US" sz="900" dirty="0"/>
            </a:p>
          </p:txBody>
        </p:sp>
        <p:cxnSp>
          <p:nvCxnSpPr>
            <p:cNvPr id="43" name="Straight Connector 42"/>
            <p:cNvCxnSpPr>
              <a:stCxn id="41" idx="6"/>
              <a:endCxn id="39" idx="2"/>
            </p:cNvCxnSpPr>
            <p:nvPr/>
          </p:nvCxnSpPr>
          <p:spPr>
            <a:xfrm>
              <a:off x="3724247" y="4244154"/>
              <a:ext cx="917624" cy="606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4152225" y="3266178"/>
              <a:ext cx="1464040" cy="521440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hipoplasy </a:t>
              </a:r>
              <a:endParaRPr lang="en-US" sz="900" dirty="0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694438" y="3616923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46" name="Straight Connector 45"/>
            <p:cNvCxnSpPr>
              <a:stCxn id="41" idx="7"/>
              <a:endCxn id="45" idx="2"/>
            </p:cNvCxnSpPr>
            <p:nvPr/>
          </p:nvCxnSpPr>
          <p:spPr>
            <a:xfrm flipV="1">
              <a:off x="3697887" y="3706923"/>
              <a:ext cx="996551" cy="4735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5" idx="6"/>
              <a:endCxn id="16" idx="1"/>
            </p:cNvCxnSpPr>
            <p:nvPr/>
          </p:nvCxnSpPr>
          <p:spPr>
            <a:xfrm>
              <a:off x="4874438" y="3706923"/>
              <a:ext cx="2066719" cy="6790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972713" y="4429296"/>
              <a:ext cx="1397371" cy="521440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hypoplazi</a:t>
              </a:r>
              <a:endParaRPr lang="en-US" sz="900" dirty="0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514438" y="4750104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0" name="Straight Connector 49"/>
            <p:cNvCxnSpPr>
              <a:stCxn id="41" idx="4"/>
              <a:endCxn id="49" idx="2"/>
            </p:cNvCxnSpPr>
            <p:nvPr/>
          </p:nvCxnSpPr>
          <p:spPr>
            <a:xfrm>
              <a:off x="3634247" y="4334154"/>
              <a:ext cx="880191" cy="505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6"/>
              <a:endCxn id="16" idx="3"/>
            </p:cNvCxnSpPr>
            <p:nvPr/>
          </p:nvCxnSpPr>
          <p:spPr>
            <a:xfrm flipV="1">
              <a:off x="4694438" y="4513272"/>
              <a:ext cx="2246719" cy="326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1" idx="1"/>
            </p:cNvCxnSpPr>
            <p:nvPr/>
          </p:nvCxnSpPr>
          <p:spPr>
            <a:xfrm flipH="1" flipV="1">
              <a:off x="3146285" y="3924276"/>
              <a:ext cx="424322" cy="2562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1" idx="2"/>
            </p:cNvCxnSpPr>
            <p:nvPr/>
          </p:nvCxnSpPr>
          <p:spPr>
            <a:xfrm flipH="1" flipV="1">
              <a:off x="3146285" y="4077108"/>
              <a:ext cx="397962" cy="1670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1" idx="2"/>
            </p:cNvCxnSpPr>
            <p:nvPr/>
          </p:nvCxnSpPr>
          <p:spPr>
            <a:xfrm flipH="1">
              <a:off x="3146285" y="4244154"/>
              <a:ext cx="397962" cy="1851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1" idx="3"/>
            </p:cNvCxnSpPr>
            <p:nvPr/>
          </p:nvCxnSpPr>
          <p:spPr>
            <a:xfrm flipH="1">
              <a:off x="3146285" y="4307794"/>
              <a:ext cx="424322" cy="2793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752924" y="4046457"/>
              <a:ext cx="506355" cy="33104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…</a:t>
              </a:r>
              <a:endParaRPr lang="en-US" sz="9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62167" y="1705715"/>
              <a:ext cx="506355" cy="33104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…</a:t>
              </a:r>
              <a:endParaRPr lang="en-US" sz="900" dirty="0"/>
            </a:p>
          </p:txBody>
        </p:sp>
        <p:cxnSp>
          <p:nvCxnSpPr>
            <p:cNvPr id="58" name="Straight Connector 57"/>
            <p:cNvCxnSpPr>
              <a:stCxn id="16" idx="6"/>
            </p:cNvCxnSpPr>
            <p:nvPr/>
          </p:nvCxnSpPr>
          <p:spPr>
            <a:xfrm flipV="1">
              <a:off x="7094797" y="4150716"/>
              <a:ext cx="770556" cy="2989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6" idx="6"/>
            </p:cNvCxnSpPr>
            <p:nvPr/>
          </p:nvCxnSpPr>
          <p:spPr>
            <a:xfrm flipV="1">
              <a:off x="7094797" y="4429296"/>
              <a:ext cx="770556" cy="203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6" idx="6"/>
            </p:cNvCxnSpPr>
            <p:nvPr/>
          </p:nvCxnSpPr>
          <p:spPr>
            <a:xfrm>
              <a:off x="7094797" y="4449632"/>
              <a:ext cx="826789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7855518" y="4112120"/>
              <a:ext cx="506355" cy="33104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…</a:t>
              </a:r>
              <a:endParaRPr lang="en-US" sz="900" dirty="0"/>
            </a:p>
          </p:txBody>
        </p:sp>
        <p:cxnSp>
          <p:nvCxnSpPr>
            <p:cNvPr id="62" name="Straight Connector 61"/>
            <p:cNvCxnSpPr>
              <a:stCxn id="16" idx="6"/>
              <a:endCxn id="61" idx="1"/>
            </p:cNvCxnSpPr>
            <p:nvPr/>
          </p:nvCxnSpPr>
          <p:spPr>
            <a:xfrm flipV="1">
              <a:off x="7094797" y="4277641"/>
              <a:ext cx="760722" cy="1719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6" idx="6"/>
              <a:endCxn id="64" idx="1"/>
            </p:cNvCxnSpPr>
            <p:nvPr/>
          </p:nvCxnSpPr>
          <p:spPr>
            <a:xfrm>
              <a:off x="7432246" y="3866189"/>
              <a:ext cx="550856" cy="5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7983102" y="3706158"/>
              <a:ext cx="506355" cy="33104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…</a:t>
              </a:r>
              <a:endParaRPr lang="en-US" sz="9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39865" y="4854006"/>
              <a:ext cx="1224034" cy="521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hypopla</a:t>
              </a:r>
              <a:endParaRPr lang="en-US" sz="900" dirty="0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868430" y="4789971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7" name="Straight Connector 66"/>
            <p:cNvCxnSpPr>
              <a:stCxn id="66" idx="0"/>
            </p:cNvCxnSpPr>
            <p:nvPr/>
          </p:nvCxnSpPr>
          <p:spPr>
            <a:xfrm flipV="1">
              <a:off x="6958430" y="4539632"/>
              <a:ext cx="46367" cy="250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3608" y="637560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430960" cy="365760"/>
          </a:xfrm>
        </p:spPr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12</a:t>
            </a:fld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v-SE" dirty="0" smtClean="0"/>
                  <a:t>Jaccard similarity</a:t>
                </a:r>
              </a:p>
              <a:p>
                <a:pPr marL="0" indent="0">
                  <a:buNone/>
                </a:pPr>
                <a:r>
                  <a:rPr lang="sv-SE" sz="2400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SE" sz="2400" b="0" i="0" smtClean="0">
                        <a:latin typeface="Cambria Math"/>
                      </a:rPr>
                      <m:t>J</m:t>
                    </m:r>
                    <m:d>
                      <m:dPr>
                        <m:ctrlPr>
                          <a:rPr lang="sv-SE" sz="2400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sv-SE" sz="2400" b="0" i="1" smtClean="0">
                            <a:latin typeface="Cambria Math"/>
                          </a:rPr>
                          <m:t>𝑆</m:t>
                        </m:r>
                        <m:r>
                          <a:rPr lang="sv-SE" sz="2400" b="0" i="1" smtClean="0">
                            <a:latin typeface="Cambria Math"/>
                          </a:rPr>
                          <m:t>,</m:t>
                        </m:r>
                        <m:r>
                          <a:rPr lang="sv-SE" sz="24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sv-SE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sz="24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sv-SE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v-SE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sv-SE" sz="2400" i="1">
                                <a:latin typeface="Cambria Math"/>
                              </a:rPr>
                              <m:t> ∩</m:t>
                            </m:r>
                            <m:r>
                              <a:rPr lang="sv-SE" sz="24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sv-SE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v-SE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sv-SE" sz="2400" i="1">
                                <a:latin typeface="Cambria Math"/>
                              </a:rPr>
                              <m:t> ∪</m:t>
                            </m:r>
                            <m:r>
                              <a:rPr lang="sv-SE" sz="24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endParaRPr lang="sv-SE" sz="2400" dirty="0"/>
              </a:p>
              <a:p>
                <a:pPr lvl="4"/>
                <a:endParaRPr lang="en-US" sz="1300" dirty="0" smtClean="0"/>
              </a:p>
              <a:p>
                <a:pPr lvl="1"/>
                <a:r>
                  <a:rPr lang="en-US" sz="2000" dirty="0" smtClean="0"/>
                  <a:t>{</a:t>
                </a:r>
                <a:r>
                  <a:rPr lang="en-US" sz="2000" dirty="0"/>
                  <a:t>tandsjukdom, </a:t>
                </a:r>
                <a:r>
                  <a:rPr lang="sv-SE" sz="2000" dirty="0"/>
                  <a:t>emalj, olika, vanligaste, tandsjukdomar, licken, </a:t>
                </a:r>
                <a:r>
                  <a:rPr lang="en-US" sz="2000" dirty="0"/>
                  <a:t>plack, ovanliga}</a:t>
                </a:r>
                <a:endParaRPr lang="sv-SE" sz="2000" dirty="0"/>
              </a:p>
              <a:p>
                <a:pPr lvl="1"/>
                <a:r>
                  <a:rPr lang="sv-SE" sz="2000" dirty="0"/>
                  <a:t>{tandsjukdom, </a:t>
                </a:r>
                <a:r>
                  <a:rPr lang="sv-SE" sz="2000" dirty="0" smtClean="0"/>
                  <a:t>licken, munhåleproblem</a:t>
                </a:r>
                <a:r>
                  <a:rPr lang="sv-SE" sz="2000" dirty="0"/>
                  <a:t>, rubev, emalj, </a:t>
                </a:r>
                <a:r>
                  <a:rPr lang="sv-SE" sz="2000" dirty="0" smtClean="0"/>
                  <a:t>tändernaamelin, hypopla</a:t>
                </a:r>
                <a:r>
                  <a:rPr lang="sv-SE" sz="2000" dirty="0"/>
                  <a:t>, </a:t>
                </a:r>
                <a:r>
                  <a:rPr lang="sv-SE" sz="2000" dirty="0" smtClean="0"/>
                  <a:t>permanentatänder</a:t>
                </a:r>
                <a:r>
                  <a:rPr lang="sv-SE" sz="2000" dirty="0"/>
                  <a:t>, lixhen, </a:t>
                </a:r>
                <a:r>
                  <a:rPr lang="sv-SE" sz="2000" dirty="0" smtClean="0"/>
                  <a:t>hypoplazy, hipoplasy</a:t>
                </a:r>
                <a:r>
                  <a:rPr lang="sv-SE" sz="2000" dirty="0"/>
                  <a:t>, hypoplazi, </a:t>
                </a:r>
                <a:r>
                  <a:rPr lang="sv-SE" sz="2000" dirty="0" smtClean="0"/>
                  <a:t>bortnött</a:t>
                </a:r>
                <a:r>
                  <a:rPr lang="sv-SE" sz="2000" dirty="0"/>
                  <a:t>, hipoplazy</a:t>
                </a:r>
                <a:r>
                  <a:rPr lang="sv-SE" sz="2000" dirty="0" smtClean="0"/>
                  <a:t>}</a:t>
                </a:r>
              </a:p>
              <a:p>
                <a:pPr lvl="1"/>
                <a:r>
                  <a:rPr lang="sv-SE" sz="2000" dirty="0" smtClean="0"/>
                  <a:t>Jaccard similarity = 0.16</a:t>
                </a:r>
                <a:endParaRPr lang="sv-SE" sz="2000" dirty="0"/>
              </a:p>
              <a:p>
                <a:pPr lvl="1"/>
                <a:endParaRPr lang="en-US" sz="2000" dirty="0" smtClean="0"/>
              </a:p>
              <a:p>
                <a:pPr lvl="1"/>
                <a:endParaRPr lang="sv-SE" sz="2000" dirty="0" smtClean="0"/>
              </a:p>
              <a:p>
                <a:pPr lvl="1"/>
                <a:endParaRPr lang="sv-SE" sz="2000" dirty="0"/>
              </a:p>
              <a:p>
                <a:pPr marL="274320" lvl="1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86663"/>
            <a:ext cx="7060079" cy="4190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3608" y="637560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430960" cy="365760"/>
          </a:xfrm>
        </p:spPr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13</a:t>
            </a:fld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329" y="5932203"/>
            <a:ext cx="677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Semantic and graph communities capture different word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Time window length</a:t>
            </a:r>
          </a:p>
          <a:p>
            <a:pPr lvl="1"/>
            <a:r>
              <a:rPr lang="sv-SE" sz="2400" dirty="0" smtClean="0"/>
              <a:t>Graphs </a:t>
            </a:r>
            <a:r>
              <a:rPr lang="sv-SE" sz="2400" dirty="0" smtClean="0"/>
              <a:t>generated from one month of query logs are structuraly similar to the complete graph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2" y="3284984"/>
            <a:ext cx="4215171" cy="2498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97076"/>
            <a:ext cx="4211960" cy="2474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1020" y="396441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One month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396441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One year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43608" y="637560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430960" cy="365760"/>
          </a:xfrm>
        </p:spPr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14</a:t>
            </a:fld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geleshomehealthcare.com/images/287_0511-0811-1717-0435_Medical_Supplies-First_Aid_Kit_clipart_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3662591"/>
            <a:ext cx="2987824" cy="31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Improvement</a:t>
            </a:r>
          </a:p>
          <a:p>
            <a:pPr lvl="1"/>
            <a:r>
              <a:rPr lang="en-US" dirty="0"/>
              <a:t>Better handling of word/term variation</a:t>
            </a:r>
          </a:p>
          <a:p>
            <a:pPr lvl="1"/>
            <a:r>
              <a:rPr lang="sv-SE" dirty="0" smtClean="0"/>
              <a:t>Filtering </a:t>
            </a:r>
            <a:r>
              <a:rPr lang="sv-SE" dirty="0" smtClean="0"/>
              <a:t>out non-medical words</a:t>
            </a:r>
          </a:p>
          <a:p>
            <a:pPr lvl="1"/>
            <a:r>
              <a:rPr lang="sv-SE" dirty="0" smtClean="0"/>
              <a:t>Using co-occurrence frequencies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Applications</a:t>
            </a:r>
          </a:p>
          <a:p>
            <a:pPr lvl="1"/>
            <a:r>
              <a:rPr lang="sv-SE" dirty="0" smtClean="0"/>
              <a:t>Terminology </a:t>
            </a:r>
            <a:endParaRPr lang="sv-SE" dirty="0" smtClean="0"/>
          </a:p>
          <a:p>
            <a:pPr lvl="1"/>
            <a:r>
              <a:rPr lang="sv-SE" dirty="0" smtClean="0"/>
              <a:t>Recommendations</a:t>
            </a:r>
          </a:p>
          <a:p>
            <a:pPr lvl="1"/>
            <a:r>
              <a:rPr lang="sv-SE" dirty="0" smtClean="0"/>
              <a:t>Reducing ambiguity</a:t>
            </a:r>
          </a:p>
          <a:p>
            <a:pPr lvl="1"/>
            <a:r>
              <a:rPr lang="sv-SE" dirty="0" smtClean="0"/>
              <a:t>Spelling suggestions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3608" y="637560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430960" cy="365760"/>
          </a:xfrm>
        </p:spPr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15</a:t>
            </a:fld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A graph generated from co-occurrence of words in </a:t>
            </a:r>
            <a:r>
              <a:rPr lang="sv-SE" dirty="0" smtClean="0"/>
              <a:t>Swedish health-related </a:t>
            </a:r>
            <a:r>
              <a:rPr lang="sv-SE" dirty="0"/>
              <a:t>queries is a small-world, </a:t>
            </a:r>
            <a:r>
              <a:rPr lang="sv-SE" dirty="0" smtClean="0"/>
              <a:t>scale-free </a:t>
            </a:r>
            <a:r>
              <a:rPr lang="sv-SE" dirty="0"/>
              <a:t>network and exhibits a community structure.</a:t>
            </a:r>
          </a:p>
          <a:p>
            <a:pPr lvl="5"/>
            <a:endParaRPr lang="sv-SE" dirty="0"/>
          </a:p>
          <a:p>
            <a:r>
              <a:rPr lang="sv-SE" dirty="0" smtClean="0"/>
              <a:t>Graph </a:t>
            </a:r>
            <a:r>
              <a:rPr lang="sv-SE" dirty="0"/>
              <a:t>communities </a:t>
            </a:r>
            <a:r>
              <a:rPr lang="sv-SE" dirty="0" smtClean="0"/>
              <a:t>achieve a much higher coverage of the words compared to semantic communities.</a:t>
            </a:r>
          </a:p>
          <a:p>
            <a:pPr marL="1463040" lvl="5" indent="0">
              <a:buNone/>
            </a:pPr>
            <a:endParaRPr lang="sv-SE" dirty="0" smtClean="0"/>
          </a:p>
          <a:p>
            <a:r>
              <a:rPr lang="sv-SE" dirty="0" smtClean="0"/>
              <a:t>Graph communities </a:t>
            </a:r>
            <a:r>
              <a:rPr lang="sv-SE" dirty="0" smtClean="0"/>
              <a:t>partially </a:t>
            </a:r>
            <a:r>
              <a:rPr lang="sv-SE" dirty="0"/>
              <a:t>overlap with semantic communities and can complement semantic analysis. </a:t>
            </a:r>
          </a:p>
          <a:p>
            <a:pPr lvl="5"/>
            <a:endParaRPr lang="sv-SE" dirty="0"/>
          </a:p>
          <a:p>
            <a:r>
              <a:rPr lang="sv-SE" dirty="0"/>
              <a:t>Short time window lengths are adequate for graph analysis of medical queries.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 rot="20614145">
            <a:off x="4364848" y="5247288"/>
            <a:ext cx="4688215" cy="1068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88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   Thank You!</a:t>
            </a:r>
          </a:p>
        </p:txBody>
      </p:sp>
    </p:spTree>
    <p:extLst>
      <p:ext uri="{BB962C8B-B14F-4D97-AF65-F5344CB8AC3E}">
        <p14:creationId xmlns:p14="http://schemas.microsoft.com/office/powerpoint/2010/main" val="30837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Query Log 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3316342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Analysis of query logs is used for</a:t>
            </a:r>
          </a:p>
          <a:p>
            <a:pPr lvl="1"/>
            <a:r>
              <a:rPr lang="sv-SE" sz="2000" dirty="0" smtClean="0"/>
              <a:t>Improving search experience</a:t>
            </a:r>
          </a:p>
          <a:p>
            <a:pPr lvl="1"/>
            <a:r>
              <a:rPr lang="sv-SE" sz="2000" dirty="0" smtClean="0"/>
              <a:t>Making suggestions</a:t>
            </a:r>
          </a:p>
          <a:p>
            <a:pPr lvl="1"/>
            <a:r>
              <a:rPr lang="sv-SE" sz="2000" dirty="0" smtClean="0"/>
              <a:t>User behavior modeling</a:t>
            </a:r>
          </a:p>
          <a:p>
            <a:pPr lvl="1"/>
            <a:r>
              <a:rPr lang="sv-SE" sz="2000" dirty="0" smtClean="0"/>
              <a:t>Advertisements</a:t>
            </a:r>
          </a:p>
          <a:p>
            <a:pPr lvl="1"/>
            <a:r>
              <a:rPr lang="sv-SE" sz="2000" dirty="0" smtClean="0"/>
              <a:t>Spell checking</a:t>
            </a:r>
          </a:p>
          <a:p>
            <a:pPr lvl="3"/>
            <a:endParaRPr lang="sv-SE" sz="1100" dirty="0" smtClean="0"/>
          </a:p>
          <a:p>
            <a:r>
              <a:rPr lang="sv-SE" dirty="0"/>
              <a:t>Analysis of health care query logs </a:t>
            </a:r>
            <a:r>
              <a:rPr lang="sv-SE" dirty="0" smtClean="0"/>
              <a:t>can be used for </a:t>
            </a:r>
            <a:endParaRPr lang="sv-SE" dirty="0" smtClean="0"/>
          </a:p>
          <a:p>
            <a:pPr lvl="1"/>
            <a:r>
              <a:rPr lang="en-US" sz="2100" dirty="0"/>
              <a:t>Track health </a:t>
            </a:r>
            <a:r>
              <a:rPr lang="en-US" sz="2100" dirty="0" smtClean="0"/>
              <a:t>behavior </a:t>
            </a:r>
            <a:r>
              <a:rPr lang="en-US" sz="2100" dirty="0"/>
              <a:t>online (e.g. Google Flu Trends</a:t>
            </a:r>
            <a:r>
              <a:rPr lang="en-US" sz="2100" dirty="0" smtClean="0"/>
              <a:t>)</a:t>
            </a:r>
          </a:p>
          <a:p>
            <a:pPr lvl="1"/>
            <a:r>
              <a:rPr lang="sv-SE" sz="2000" dirty="0" smtClean="0"/>
              <a:t>Identifying </a:t>
            </a:r>
            <a:r>
              <a:rPr lang="sv-SE" sz="2000" dirty="0"/>
              <a:t>links between symptoms, diseases, and medicine</a:t>
            </a:r>
          </a:p>
          <a:p>
            <a:pPr lvl="3"/>
            <a:endParaRPr lang="sv-SE" sz="1500" dirty="0"/>
          </a:p>
          <a:p>
            <a:endParaRPr lang="sv-SE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43608" y="638132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2</a:t>
            </a:fld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27009" r="38079" b="44294"/>
          <a:stretch/>
        </p:blipFill>
        <p:spPr bwMode="auto">
          <a:xfrm>
            <a:off x="2411760" y="4581129"/>
            <a:ext cx="4350746" cy="17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4463534"/>
            <a:ext cx="69602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050" dirty="0" smtClean="0">
                <a:solidFill>
                  <a:srgbClr val="0070C0"/>
                </a:solidFill>
              </a:rPr>
              <a:t>Sweden</a:t>
            </a:r>
            <a:endParaRPr lang="en-US" sz="1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43608" y="637560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3</a:t>
            </a:fld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Dataset</a:t>
            </a:r>
          </a:p>
          <a:p>
            <a:pPr lvl="1"/>
            <a:r>
              <a:rPr lang="sv-SE" sz="2500" dirty="0" smtClean="0"/>
              <a:t>Swedish health care portal</a:t>
            </a:r>
          </a:p>
          <a:p>
            <a:r>
              <a:rPr lang="sv-SE" sz="2800" dirty="0" smtClean="0"/>
              <a:t>Our approach</a:t>
            </a:r>
          </a:p>
          <a:p>
            <a:pPr lvl="1"/>
            <a:r>
              <a:rPr lang="sv-SE" sz="2400" dirty="0" smtClean="0"/>
              <a:t>Semantic analysis</a:t>
            </a:r>
          </a:p>
          <a:p>
            <a:pPr lvl="1"/>
            <a:r>
              <a:rPr lang="sv-SE" sz="2400" dirty="0" smtClean="0"/>
              <a:t>Graph analysis</a:t>
            </a:r>
          </a:p>
          <a:p>
            <a:r>
              <a:rPr lang="sv-SE" sz="2800" dirty="0" smtClean="0"/>
              <a:t>Results</a:t>
            </a:r>
          </a:p>
          <a:p>
            <a:pPr lvl="1"/>
            <a:r>
              <a:rPr lang="sv-SE" sz="2500" dirty="0" smtClean="0"/>
              <a:t>Similarity</a:t>
            </a:r>
          </a:p>
          <a:p>
            <a:pPr lvl="1"/>
            <a:r>
              <a:rPr lang="sv-SE" sz="2500" dirty="0" smtClean="0"/>
              <a:t>Time window</a:t>
            </a:r>
          </a:p>
          <a:p>
            <a:r>
              <a:rPr lang="sv-SE" sz="2800" dirty="0" smtClean="0"/>
              <a:t>Conclusions</a:t>
            </a:r>
            <a:endParaRPr lang="en-US" sz="2800" dirty="0"/>
          </a:p>
        </p:txBody>
      </p:sp>
      <p:pic>
        <p:nvPicPr>
          <p:cNvPr id="6" name="Picture 2" descr="http://www.7-star-admiral.com/0002_roadrunner/1211_needle_and%20drugs_clipar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591601"/>
            <a:ext cx="2657013" cy="214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t="2545" r="15649" b="5366"/>
          <a:stretch/>
        </p:blipFill>
        <p:spPr bwMode="auto">
          <a:xfrm>
            <a:off x="-15521" y="0"/>
            <a:ext cx="9093533" cy="724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2564904"/>
            <a:ext cx="7889627" cy="2088232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Oct 2010 - Sep 2013</a:t>
            </a:r>
          </a:p>
          <a:p>
            <a:r>
              <a:rPr lang="en-US" dirty="0"/>
              <a:t>Euroling AB</a:t>
            </a:r>
            <a:endParaRPr lang="sv-SE" dirty="0" smtClean="0"/>
          </a:p>
          <a:p>
            <a:r>
              <a:rPr lang="sv-SE" dirty="0" smtClean="0"/>
              <a:t>67 million queries</a:t>
            </a:r>
          </a:p>
          <a:p>
            <a:pPr lvl="1"/>
            <a:r>
              <a:rPr lang="sv-SE" dirty="0" smtClean="0"/>
              <a:t>27 million unique</a:t>
            </a:r>
          </a:p>
          <a:p>
            <a:pPr lvl="1"/>
            <a:r>
              <a:rPr lang="sv-SE" dirty="0" smtClean="0"/>
              <a:t>2.2 million unique after case folding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Query Log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4262" y="1690930"/>
            <a:ext cx="822219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   929C0C14C209C3399CAE7AEC6DB92251   1377986505    symptom brist folsyra hidden:meta:region:00     =    13    1    -N    -     sv      =</a:t>
            </a:r>
          </a:p>
          <a:p>
            <a:endParaRPr lang="en-US" sz="2400" dirty="0" smtClean="0"/>
          </a:p>
          <a:p>
            <a:r>
              <a:rPr lang="en-US" dirty="0" smtClean="0"/>
              <a:t>Q   2E6CD9E0071057E4BEDC0E52B0B0BDAC   1377986578    folsyra hidden:meta:region:00	=    36    1    -N    -     sv    =										</a:t>
            </a:r>
          </a:p>
          <a:p>
            <a:r>
              <a:rPr lang="en-US" dirty="0" smtClean="0"/>
              <a:t>Q   527049C35E3810C45B22461C4CCB2C23    1377986649    kroppens anatomi hidden:meta:region:01    =    25    1    -N    -    sv    =								</a:t>
            </a:r>
          </a:p>
          <a:p>
            <a:r>
              <a:rPr lang="en-US" dirty="0" smtClean="0"/>
              <a:t>Q   F86B6B133154FD247C1525BAF169B387    1377986685    stroke hidden:meta:region:00    =    320    1    -N    -     sv    =								</a:t>
            </a:r>
          </a:p>
          <a:p>
            <a:r>
              <a:rPr lang="en-US" dirty="0" smtClean="0"/>
              <a:t>Q   17CCB738766C545BFE3899C71A22DE3B    1377986807    diabetes typ 2 vad beror på hidden:meta:region:12	=     61    1    -N    -    sv    =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4261" y="1628800"/>
            <a:ext cx="8222193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99593" y="1709611"/>
            <a:ext cx="4464496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80112" y="1706166"/>
            <a:ext cx="1296144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28656" y="1709611"/>
            <a:ext cx="1575792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0428" y="2007521"/>
            <a:ext cx="769204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9632" y="2007521"/>
            <a:ext cx="2376264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4043" y="2004076"/>
            <a:ext cx="301314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16016" y="2004076"/>
            <a:ext cx="301314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53252" y="2007521"/>
            <a:ext cx="642883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12160" y="2007521"/>
            <a:ext cx="301314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83768" y="12687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s</a:t>
            </a:r>
            <a:r>
              <a:rPr lang="sv-SE" b="1" dirty="0" smtClean="0">
                <a:solidFill>
                  <a:schemeClr val="accent1"/>
                </a:solidFill>
              </a:rPr>
              <a:t>ession ID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0112" y="12687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timestamp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126876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s</a:t>
            </a:r>
            <a:r>
              <a:rPr lang="sv-SE" b="1" dirty="0" smtClean="0">
                <a:solidFill>
                  <a:schemeClr val="accent1"/>
                </a:solidFill>
              </a:rPr>
              <a:t>earch query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22675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Links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6717" y="227687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Batch </a:t>
            </a:r>
            <a:r>
              <a:rPr lang="sv-SE" b="1" dirty="0" smtClean="0">
                <a:solidFill>
                  <a:schemeClr val="accent1"/>
                </a:solidFill>
              </a:rPr>
              <a:t>ID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7492" y="227687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m</a:t>
            </a:r>
            <a:r>
              <a:rPr lang="sv-SE" b="1" dirty="0" smtClean="0">
                <a:solidFill>
                  <a:schemeClr val="accent1"/>
                </a:solidFill>
              </a:rPr>
              <a:t>eta data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056" y="227687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Spelling suggestions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2861" y="227687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Swedish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43608" y="638132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5</a:t>
            </a:fld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63506" y="5949280"/>
            <a:ext cx="6689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F</a:t>
            </a:r>
            <a:r>
              <a:rPr lang="en-US" sz="1100" dirty="0" smtClean="0"/>
              <a:t>ull word association network around the word ‘Newton’</a:t>
            </a:r>
          </a:p>
          <a:p>
            <a:r>
              <a:rPr lang="en-US" sz="900" dirty="0"/>
              <a:t>Yong-Yeol </a:t>
            </a:r>
            <a:r>
              <a:rPr lang="en-US" sz="900" dirty="0" smtClean="0"/>
              <a:t>Ahn, James </a:t>
            </a:r>
            <a:r>
              <a:rPr lang="en-US" sz="900" dirty="0"/>
              <a:t>P. </a:t>
            </a:r>
            <a:r>
              <a:rPr lang="en-US" sz="900" dirty="0" smtClean="0"/>
              <a:t>Bagrow, Sune Lehmann, “Link communities reveal multiscale complexity in networks”, Nature, 2010.</a:t>
            </a:r>
            <a:endParaRPr lang="en-US" sz="900" dirty="0"/>
          </a:p>
        </p:txBody>
      </p:sp>
      <p:grpSp>
        <p:nvGrpSpPr>
          <p:cNvPr id="7" name="Group 6"/>
          <p:cNvGrpSpPr/>
          <p:nvPr/>
        </p:nvGrpSpPr>
        <p:grpSpPr>
          <a:xfrm>
            <a:off x="2939544" y="2996952"/>
            <a:ext cx="5808920" cy="2952327"/>
            <a:chOff x="971600" y="1810327"/>
            <a:chExt cx="7516619" cy="363912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" t="18076" r="2209" b="8968"/>
            <a:stretch/>
          </p:blipFill>
          <p:spPr bwMode="auto">
            <a:xfrm>
              <a:off x="1071419" y="1810327"/>
              <a:ext cx="7416800" cy="363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71600" y="1810327"/>
              <a:ext cx="432048" cy="250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Our approach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43608" y="637560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6</a:t>
            </a:fld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sv-SE" sz="2400" dirty="0">
                <a:solidFill>
                  <a:schemeClr val="tx1"/>
                </a:solidFill>
              </a:rPr>
              <a:t>Relations among the words in health-related </a:t>
            </a:r>
            <a:r>
              <a:rPr lang="sv-SE" sz="2400" dirty="0" smtClean="0">
                <a:solidFill>
                  <a:schemeClr val="tx1"/>
                </a:solidFill>
              </a:rPr>
              <a:t>context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sv-SE" sz="2100" dirty="0" smtClean="0">
                <a:solidFill>
                  <a:schemeClr val="tx2"/>
                </a:solidFill>
              </a:rPr>
              <a:t>Word communities</a:t>
            </a:r>
            <a:endParaRPr lang="sv-SE" sz="2100" dirty="0">
              <a:solidFill>
                <a:schemeClr val="tx2"/>
              </a:solidFill>
            </a:endParaRPr>
          </a:p>
          <a:p>
            <a:r>
              <a:rPr lang="sv-SE" sz="2400" dirty="0" smtClean="0"/>
              <a:t>Semantic analysis</a:t>
            </a:r>
          </a:p>
          <a:p>
            <a:pPr lvl="1"/>
            <a:r>
              <a:rPr lang="sv-SE" sz="2000" dirty="0"/>
              <a:t>Automatic annotation of logs </a:t>
            </a:r>
          </a:p>
          <a:p>
            <a:r>
              <a:rPr lang="sv-SE" sz="2400" dirty="0" smtClean="0"/>
              <a:t>Graph analysis</a:t>
            </a:r>
          </a:p>
          <a:p>
            <a:pPr lvl="1"/>
            <a:r>
              <a:rPr lang="sv-SE" sz="2000" dirty="0" smtClean="0"/>
              <a:t>Network of words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80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057" y="4869160"/>
            <a:ext cx="7417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ORGZ</a:t>
            </a:r>
            <a:r>
              <a:rPr lang="en-US" sz="1600" dirty="0" smtClean="0"/>
              <a:t>-ENT</a:t>
            </a:r>
            <a:r>
              <a:rPr lang="en-US" sz="1600" dirty="0" smtClean="0"/>
              <a:t>	</a:t>
            </a:r>
            <a:r>
              <a:rPr lang="en-US" sz="1600" dirty="0"/>
              <a:t>body structure¤181469002#39937001¤hud          </a:t>
            </a:r>
            <a:r>
              <a:rPr lang="en-US" sz="1600" dirty="0" smtClean="0"/>
              <a:t>N/A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236296" y="4873515"/>
            <a:ext cx="432048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34993" y="4867993"/>
            <a:ext cx="4069255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1600" y="4869160"/>
            <a:ext cx="1152128" cy="297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Automatic annotation of logs </a:t>
            </a:r>
          </a:p>
          <a:p>
            <a:r>
              <a:rPr lang="sv-SE" dirty="0" smtClean="0"/>
              <a:t>Two medically-oriented semantic resources</a:t>
            </a:r>
          </a:p>
          <a:p>
            <a:pPr lvl="1"/>
            <a:r>
              <a:rPr lang="en-US" sz="2000" dirty="0"/>
              <a:t>Systematized </a:t>
            </a:r>
            <a:r>
              <a:rPr lang="en-US" sz="2000" dirty="0" smtClean="0"/>
              <a:t>Nomenclature of </a:t>
            </a:r>
            <a:r>
              <a:rPr lang="en-US" sz="2000" dirty="0"/>
              <a:t>Medicine - Clinical Terms (SNOMED CT</a:t>
            </a:r>
            <a:r>
              <a:rPr lang="en-US" sz="2000" dirty="0" smtClean="0"/>
              <a:t>)</a:t>
            </a:r>
          </a:p>
          <a:p>
            <a:pPr lvl="1"/>
            <a:r>
              <a:rPr lang="sv-SE" sz="2000" dirty="0" smtClean="0"/>
              <a:t>National Repository for Medical Products (NPL)</a:t>
            </a:r>
          </a:p>
          <a:p>
            <a:r>
              <a:rPr lang="sv-SE" dirty="0" smtClean="0"/>
              <a:t>One named entity recognizer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Semantic Enhancement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2785" y="4293096"/>
            <a:ext cx="7417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Q     </a:t>
            </a:r>
            <a:r>
              <a:rPr lang="en-US" sz="1600" dirty="0" smtClean="0"/>
              <a:t>59BC6A34E64C201145CF       </a:t>
            </a:r>
            <a:r>
              <a:rPr lang="en-US" sz="1600" dirty="0"/>
              <a:t>1288180864      </a:t>
            </a:r>
            <a:r>
              <a:rPr lang="en-US" sz="1600" dirty="0" err="1"/>
              <a:t>karolinska</a:t>
            </a:r>
            <a:r>
              <a:rPr lang="en-US" sz="1600" dirty="0"/>
              <a:t> </a:t>
            </a:r>
            <a:r>
              <a:rPr lang="en-US" sz="1600" dirty="0" err="1"/>
              <a:t>sjukhuset</a:t>
            </a:r>
            <a:r>
              <a:rPr lang="en-US" sz="1600" dirty="0"/>
              <a:t> </a:t>
            </a:r>
            <a:r>
              <a:rPr lang="en-US" sz="1600" dirty="0" err="1"/>
              <a:t>hud</a:t>
            </a:r>
            <a:r>
              <a:rPr lang="en-US" sz="1600" dirty="0"/>
              <a:t> </a:t>
            </a:r>
            <a:r>
              <a:rPr lang="en-US" sz="1600" dirty="0" err="1"/>
              <a:t>hidden:meta:category:PageType;Article</a:t>
            </a:r>
            <a:r>
              <a:rPr lang="en-US" sz="1600" dirty="0"/>
              <a:t>  =       51      1       -N      -       </a:t>
            </a:r>
            <a:r>
              <a:rPr lang="en-US" sz="1600" dirty="0" err="1"/>
              <a:t>sv</a:t>
            </a:r>
            <a:r>
              <a:rPr lang="en-US" sz="1600" dirty="0"/>
              <a:t>      =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55576" y="4221088"/>
            <a:ext cx="734481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979" y="521990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Named entity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6436" y="52199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SNOMED CT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6029" y="52199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NPL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3608" y="637560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7</a:t>
            </a:fld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9" grpId="0" animBg="1"/>
      <p:bldP spid="8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Semantic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Words that co-occurred with the same semantic label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{tandsjukdom, </a:t>
            </a:r>
            <a:r>
              <a:rPr lang="sv-SE" dirty="0" smtClean="0"/>
              <a:t>emalj</a:t>
            </a:r>
            <a:r>
              <a:rPr lang="sv-SE" dirty="0"/>
              <a:t>, olika, vanligaste, tandsjukdomar, </a:t>
            </a:r>
            <a:r>
              <a:rPr lang="sv-SE" dirty="0" smtClean="0"/>
              <a:t>licken, </a:t>
            </a:r>
            <a:r>
              <a:rPr lang="en-US" dirty="0" smtClean="0"/>
              <a:t>plack</a:t>
            </a:r>
            <a:r>
              <a:rPr lang="en-US" dirty="0"/>
              <a:t>, </a:t>
            </a:r>
            <a:r>
              <a:rPr lang="en-US" dirty="0" smtClean="0"/>
              <a:t>ovanliga}</a:t>
            </a:r>
            <a:endParaRPr lang="sv-SE" dirty="0" smtClean="0"/>
          </a:p>
        </p:txBody>
      </p:sp>
      <p:sp>
        <p:nvSpPr>
          <p:cNvPr id="5" name="Rectangle 4"/>
          <p:cNvSpPr/>
          <p:nvPr/>
        </p:nvSpPr>
        <p:spPr>
          <a:xfrm>
            <a:off x="935060" y="2060848"/>
            <a:ext cx="79574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tandsjukdom     N/A     disorder¤234947003¤tandsjukdom  N/A</a:t>
            </a:r>
          </a:p>
          <a:p>
            <a:r>
              <a:rPr lang="en-US" sz="1600" dirty="0" smtClean="0"/>
              <a:t>tandsjukdomar   N/A     disorder¤234947003¤tandsjukdom  N/A</a:t>
            </a:r>
          </a:p>
          <a:p>
            <a:r>
              <a:rPr lang="en-US" sz="1600" dirty="0" smtClean="0"/>
              <a:t>vanligaste tandsjukdomar        N/A     disorder¤234947003¤tandsjukdom  N/A</a:t>
            </a:r>
          </a:p>
          <a:p>
            <a:r>
              <a:rPr lang="en-US" sz="1600" dirty="0" smtClean="0"/>
              <a:t>tandsjukdom licken      N/A     disorder¤234947003¤tandsjukdom  N/A</a:t>
            </a:r>
          </a:p>
          <a:p>
            <a:r>
              <a:rPr lang="en-US" sz="1600" dirty="0" smtClean="0"/>
              <a:t>ovanliga tandsjukdomar  N/A     disorder¤234947003¤tandsjukdom  N/A</a:t>
            </a:r>
          </a:p>
          <a:p>
            <a:r>
              <a:rPr lang="en-US" sz="1600" dirty="0" smtClean="0"/>
              <a:t>tandsjukdom emalj       N/A     disorder¤234947003¤tandsjukdom == body structure¤362113009#76993005¤emalj    N/A</a:t>
            </a:r>
          </a:p>
          <a:p>
            <a:r>
              <a:rPr lang="en-US" sz="1600" dirty="0" smtClean="0"/>
              <a:t>olika tandsjukdomar     N/A     disorder¤234947003¤tandsjukdom  N/A</a:t>
            </a:r>
          </a:p>
          <a:p>
            <a:r>
              <a:rPr lang="en-US" sz="1600" dirty="0" smtClean="0"/>
              <a:t>plack tandsjukdom       N/A     morphologic abnormality¤1522000¤plack == disorder¤234947003¤tandsjukdom N/A</a:t>
            </a:r>
          </a:p>
        </p:txBody>
      </p:sp>
      <p:sp>
        <p:nvSpPr>
          <p:cNvPr id="6" name="Rectangle 5"/>
          <p:cNvSpPr/>
          <p:nvPr/>
        </p:nvSpPr>
        <p:spPr>
          <a:xfrm>
            <a:off x="935060" y="1988840"/>
            <a:ext cx="730934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59832" y="2060848"/>
            <a:ext cx="3168352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3608" y="637560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8</a:t>
            </a:fld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/>
          </a:bodyPr>
          <a:lstStyle/>
          <a:p>
            <a:r>
              <a:rPr lang="sv-SE" dirty="0"/>
              <a:t>Real-world networks are not random </a:t>
            </a:r>
            <a:r>
              <a:rPr lang="sv-SE" dirty="0" smtClean="0"/>
              <a:t>graphs</a:t>
            </a:r>
          </a:p>
          <a:p>
            <a:pPr lvl="1"/>
            <a:r>
              <a:rPr lang="sv-SE" sz="2400" dirty="0" smtClean="0"/>
              <a:t>Social, information, and biological </a:t>
            </a:r>
            <a:r>
              <a:rPr lang="sv-SE" sz="2400" dirty="0" smtClean="0"/>
              <a:t>networks</a:t>
            </a:r>
          </a:p>
          <a:p>
            <a:r>
              <a:rPr lang="sv-SE" dirty="0" smtClean="0"/>
              <a:t>Structural properties </a:t>
            </a:r>
          </a:p>
          <a:p>
            <a:pPr lvl="1"/>
            <a:r>
              <a:rPr lang="sv-SE" sz="2400" dirty="0" smtClean="0"/>
              <a:t>Scale free </a:t>
            </a:r>
          </a:p>
          <a:p>
            <a:pPr lvl="1"/>
            <a:r>
              <a:rPr lang="sv-SE" sz="2400" dirty="0" smtClean="0"/>
              <a:t>Small world </a:t>
            </a:r>
          </a:p>
          <a:p>
            <a:pPr lvl="1"/>
            <a:r>
              <a:rPr lang="sv-SE" sz="2400" dirty="0" smtClean="0"/>
              <a:t>Community structure</a:t>
            </a:r>
            <a:endParaRPr lang="sv-SE" sz="2400" dirty="0" smtClean="0"/>
          </a:p>
          <a:p>
            <a:pPr marL="822960" lvl="3" indent="0">
              <a:buNone/>
            </a:pPr>
            <a:endParaRPr lang="sv-SE" dirty="0" smtClean="0"/>
          </a:p>
          <a:p>
            <a:pPr marL="1554480" lvl="6" indent="0">
              <a:buNone/>
            </a:pPr>
            <a:endParaRPr lang="sv-SE" dirty="0"/>
          </a:p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Word co-occurrence 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network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dirty="0" smtClean="0"/>
              <a:t>Co-occurrence network of words in sentences in human language is a scale-free, small-world network [Ferrer et al. 2001]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Graph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3608" y="6375608"/>
            <a:ext cx="5688632" cy="365760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/>
                </a:solidFill>
              </a:rPr>
              <a:t>A Graph-Based Analysis of Medical Queries of a Swedish Health Care Portal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F17A-327B-4F30-A160-82548C1E5670}" type="slidenum">
              <a:rPr lang="en-US" sz="1200" smtClean="0">
                <a:solidFill>
                  <a:schemeClr val="accent1"/>
                </a:solidFill>
              </a:rPr>
              <a:t>9</a:t>
            </a:fld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85" y="44625"/>
            <a:ext cx="400126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3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12901</TotalTime>
  <Words>1012</Words>
  <Application>Microsoft Office PowerPoint</Application>
  <PresentationFormat>On-screen Show (4:3)</PresentationFormat>
  <Paragraphs>240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A Graph-Based Analysis of Medical Queries  of a Swedish Health Care Portal</vt:lpstr>
      <vt:lpstr>Query Log Analysis</vt:lpstr>
      <vt:lpstr>Outline</vt:lpstr>
      <vt:lpstr>PowerPoint Presentation</vt:lpstr>
      <vt:lpstr>Query Log</vt:lpstr>
      <vt:lpstr>Our approach</vt:lpstr>
      <vt:lpstr>Semantic Enhancement</vt:lpstr>
      <vt:lpstr>Semantic Communities</vt:lpstr>
      <vt:lpstr>Graph Analysis</vt:lpstr>
      <vt:lpstr>Graph Analysis</vt:lpstr>
      <vt:lpstr>Graph Communities</vt:lpstr>
      <vt:lpstr>Results</vt:lpstr>
      <vt:lpstr>Results</vt:lpstr>
      <vt:lpstr>Results</vt:lpstr>
      <vt:lpstr>Future Directions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Graph-Based Analysis of Medical Queries of a Swedish Health Care Portal</dc:title>
  <dc:creator>FARNAZ MORADI</dc:creator>
  <cp:lastModifiedBy>FARNAZ MORADI</cp:lastModifiedBy>
  <cp:revision>134</cp:revision>
  <dcterms:created xsi:type="dcterms:W3CDTF">2014-04-17T09:36:44Z</dcterms:created>
  <dcterms:modified xsi:type="dcterms:W3CDTF">2014-04-27T06:16:16Z</dcterms:modified>
</cp:coreProperties>
</file>