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74" r:id="rId3"/>
    <p:sldId id="357" r:id="rId4"/>
    <p:sldId id="386" r:id="rId5"/>
    <p:sldId id="387" r:id="rId6"/>
    <p:sldId id="493" r:id="rId7"/>
    <p:sldId id="468" r:id="rId8"/>
    <p:sldId id="494" r:id="rId9"/>
    <p:sldId id="466" r:id="rId10"/>
    <p:sldId id="522" r:id="rId11"/>
    <p:sldId id="464" r:id="rId12"/>
    <p:sldId id="495" r:id="rId13"/>
    <p:sldId id="496" r:id="rId14"/>
    <p:sldId id="453" r:id="rId15"/>
    <p:sldId id="506" r:id="rId16"/>
    <p:sldId id="507" r:id="rId17"/>
    <p:sldId id="508" r:id="rId18"/>
    <p:sldId id="505" r:id="rId19"/>
    <p:sldId id="509" r:id="rId20"/>
    <p:sldId id="510" r:id="rId21"/>
    <p:sldId id="514" r:id="rId22"/>
    <p:sldId id="515" r:id="rId23"/>
    <p:sldId id="511" r:id="rId24"/>
    <p:sldId id="512" r:id="rId25"/>
    <p:sldId id="497" r:id="rId26"/>
    <p:sldId id="452" r:id="rId27"/>
    <p:sldId id="454" r:id="rId28"/>
    <p:sldId id="456" r:id="rId29"/>
    <p:sldId id="499" r:id="rId30"/>
    <p:sldId id="498" r:id="rId31"/>
    <p:sldId id="500" r:id="rId32"/>
    <p:sldId id="513" r:id="rId33"/>
    <p:sldId id="461" r:id="rId34"/>
    <p:sldId id="462" r:id="rId35"/>
  </p:sldIdLst>
  <p:sldSz cx="9144000" cy="6858000" type="screen4x3"/>
  <p:notesSz cx="6797675" cy="9874250"/>
  <p:defaultTextStyle>
    <a:defPPr>
      <a:defRPr lang="en-GB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70000"/>
      <a:buFont typeface="Wingdings" pitchFamily="2" charset="2"/>
      <a:buChar char="¢"/>
      <a:defRPr sz="20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70000"/>
      <a:buFont typeface="Wingdings" pitchFamily="2" charset="2"/>
      <a:buChar char="¢"/>
      <a:defRPr sz="20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70000"/>
      <a:buFont typeface="Wingdings" pitchFamily="2" charset="2"/>
      <a:buChar char="¢"/>
      <a:defRPr sz="20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70000"/>
      <a:buFont typeface="Wingdings" pitchFamily="2" charset="2"/>
      <a:buChar char="¢"/>
      <a:defRPr sz="20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70000"/>
      <a:buFont typeface="Wingdings" pitchFamily="2" charset="2"/>
      <a:buChar char="¢"/>
      <a:defRPr sz="20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CC00"/>
    <a:srgbClr val="C0C0C0"/>
    <a:srgbClr val="FF3300"/>
    <a:srgbClr val="DDDDDD"/>
    <a:srgbClr val="F0460A"/>
    <a:srgbClr val="003399"/>
    <a:srgbClr val="FD7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719" autoAdjust="0"/>
    <p:restoredTop sz="91139" autoAdjust="0"/>
  </p:normalViewPr>
  <p:slideViewPr>
    <p:cSldViewPr>
      <p:cViewPr varScale="1">
        <p:scale>
          <a:sx n="93" d="100"/>
          <a:sy n="93" d="100"/>
        </p:scale>
        <p:origin x="-437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1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C8A5C65-31A8-43C5-BE90-7960AEA06F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963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8713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32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AFFD8E8-A32E-4019-83A2-2932446C4FA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83828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FFD8E8-A32E-4019-83A2-2932446C4FA1}" type="slidenum">
              <a:rPr lang="sv-SE" smtClean="0"/>
              <a:pPr>
                <a:defRPr/>
              </a:pPr>
              <a:t>24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1430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" name="Picture 13" descr="DCS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15319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1219200"/>
            <a:ext cx="65532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6576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BE0CBFF-104A-44A0-B1AA-7B258D3C876D}" type="datetime1">
              <a:rPr lang="en-GB"/>
              <a:pPr>
                <a:defRPr/>
              </a:pPr>
              <a:t>09/06/2011</a:t>
            </a:fld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218DD473-5894-4A9B-9708-05861BB5C8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A3DE3-7414-40C4-92BA-DC8F79F4DDB7}" type="datetime1">
              <a:rPr lang="en-GB"/>
              <a:pPr>
                <a:defRPr/>
              </a:pPr>
              <a:t>09/06/2011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Anders Gidenstam, University of Borås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59845-571B-495C-8235-8A321C806B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781800" y="304800"/>
            <a:ext cx="2133600" cy="57912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248400" cy="57912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DAE47-2CCF-4E98-AFAA-6722868F2EF5}" type="datetime1">
              <a:rPr lang="en-GB"/>
              <a:pPr>
                <a:defRPr/>
              </a:pPr>
              <a:t>09/06/2011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Anders Gidenstam, University of Borås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0E91-139A-452D-9FBB-84371682C7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7B284-59FD-433E-92FD-9A77A8C47861}" type="datetime1">
              <a:rPr lang="en-GB"/>
              <a:pPr>
                <a:defRPr/>
              </a:pPr>
              <a:t>09/06/2011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Anders Gidenstam, University of Borås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06858-4B49-4F6B-86A8-20A24306BB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E2486-17EB-4B02-9C50-1DD72CD7C50F}" type="datetime1">
              <a:rPr lang="en-GB"/>
              <a:pPr>
                <a:defRPr/>
              </a:pPr>
              <a:t>09/06/2011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Anders Gidenstam, University of Borås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0DBCA-E0F3-42F8-9365-4D63C4814D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191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191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A52CD-A2DD-4F97-AE81-623DC5E254BC}" type="datetime1">
              <a:rPr lang="en-GB"/>
              <a:pPr>
                <a:defRPr/>
              </a:pPr>
              <a:t>09/06/2011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Anders Gidenstam, University of Borås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644EA-ADB6-49D5-B948-0CBD6C9906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B3F1D-8167-4C7C-A9A2-2B638081110A}" type="datetime1">
              <a:rPr lang="en-GB"/>
              <a:pPr>
                <a:defRPr/>
              </a:pPr>
              <a:t>09/06/2011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Anders Gidenstam, University of Borås</a:t>
            </a: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D53B7-C9A5-4EB5-8964-1A3B5F0716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C40D5-6E69-4FD0-A4F1-8F331D369DC5}" type="datetime1">
              <a:rPr lang="en-GB"/>
              <a:pPr>
                <a:defRPr/>
              </a:pPr>
              <a:t>09/06/2011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Anders Gidenstam, University of Borås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5F335-81B8-4B91-9274-AA58C7D9E0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2E7E9-B983-445F-B3E8-9E59D8F07BCA}" type="datetime1">
              <a:rPr lang="en-GB"/>
              <a:pPr>
                <a:defRPr/>
              </a:pPr>
              <a:t>09/06/2011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Anders Gidenstam, University of Borås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EE7EA-BE9D-451A-87C8-28C81D5BBE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AE500-D2D9-427C-89A9-6913A3138567}" type="datetime1">
              <a:rPr lang="en-GB"/>
              <a:pPr>
                <a:defRPr/>
              </a:pPr>
              <a:t>09/06/2011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Anders Gidenstam, University of Borås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D0D9-0FCB-4994-A295-92D188DDE6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BEC8E-EF22-4DB4-8971-798A5FDD2F8C}" type="datetime1">
              <a:rPr lang="en-GB"/>
              <a:pPr>
                <a:defRPr/>
              </a:pPr>
              <a:t>09/06/2011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Anders Gidenstam, University of Borås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14051-59B8-4EF3-A5A6-7562DC64F1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304800"/>
            <a:ext cx="7467600" cy="990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534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A916016-2720-43FD-ACEA-A950F790C09D}" type="datetime1">
              <a:rPr lang="en-GB"/>
              <a:pPr>
                <a:defRPr/>
              </a:pPr>
              <a:t>09/06/2011</a:t>
            </a:fld>
            <a:endParaRPr lang="en-GB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477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Anders Gidenstam, University of Borås</a:t>
            </a:r>
            <a:endParaRPr lang="en-GB" dirty="0"/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4008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E5065E8-FA27-4E9A-BC43-52867FCF97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29031" name="Line 7"/>
          <p:cNvSpPr>
            <a:spLocks noChangeShapeType="1"/>
          </p:cNvSpPr>
          <p:nvPr/>
        </p:nvSpPr>
        <p:spPr bwMode="auto">
          <a:xfrm flipV="1">
            <a:off x="1066800" y="228600"/>
            <a:ext cx="0" cy="1066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32" name="Picture 11" descr="DCS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304800"/>
            <a:ext cx="8350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914400"/>
            <a:ext cx="6858000" cy="2514600"/>
          </a:xfrm>
        </p:spPr>
        <p:txBody>
          <a:bodyPr/>
          <a:lstStyle/>
          <a:p>
            <a:pPr eaLnBrk="1" hangingPunct="1"/>
            <a:r>
              <a:rPr lang="en-US" dirty="0" smtClean="0"/>
              <a:t>A Lock-Free Algorithm</a:t>
            </a:r>
            <a:br>
              <a:rPr lang="en-US" dirty="0" smtClean="0"/>
            </a:br>
            <a:r>
              <a:rPr lang="en-US" dirty="0" smtClean="0"/>
              <a:t>for</a:t>
            </a:r>
            <a:br>
              <a:rPr lang="en-US" dirty="0" smtClean="0"/>
            </a:br>
            <a:r>
              <a:rPr lang="en-US" dirty="0" smtClean="0"/>
              <a:t>Concurrent Bags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sv-SE" dirty="0" smtClean="0"/>
          </a:p>
          <a:p>
            <a:pPr eaLnBrk="1" hangingPunct="1"/>
            <a:endParaRPr lang="sv-SE" dirty="0" smtClean="0"/>
          </a:p>
        </p:txBody>
      </p:sp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1295400" y="3657600"/>
            <a:ext cx="7467600" cy="185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600" dirty="0" err="1" smtClean="0"/>
              <a:t>Håkan</a:t>
            </a:r>
            <a:r>
              <a:rPr lang="en-US" sz="2600" dirty="0" smtClean="0"/>
              <a:t> </a:t>
            </a:r>
            <a:r>
              <a:rPr lang="en-US" sz="2600" dirty="0" err="1" smtClean="0"/>
              <a:t>Sundell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u="sng" dirty="0" smtClean="0"/>
              <a:t>Anders Gidenstam</a:t>
            </a:r>
          </a:p>
          <a:p>
            <a:pPr>
              <a:buFont typeface="Wingdings" pitchFamily="2" charset="2"/>
              <a:buNone/>
            </a:pPr>
            <a:r>
              <a:rPr lang="en-US" sz="2600" dirty="0" smtClean="0"/>
              <a:t>Marina Papatriantafilou</a:t>
            </a:r>
          </a:p>
          <a:p>
            <a:pPr>
              <a:buFont typeface="Wingdings" pitchFamily="2" charset="2"/>
              <a:buNone/>
            </a:pPr>
            <a:r>
              <a:rPr lang="en-US" sz="2600" dirty="0" err="1" smtClean="0"/>
              <a:t>Philippas</a:t>
            </a:r>
            <a:r>
              <a:rPr lang="en-US" sz="2600" dirty="0" smtClean="0"/>
              <a:t> </a:t>
            </a:r>
            <a:r>
              <a:rPr lang="en-US" sz="2600" dirty="0"/>
              <a:t>Tsigas</a:t>
            </a:r>
          </a:p>
        </p:txBody>
      </p: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4876800" y="4724400"/>
            <a:ext cx="4267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400" b="1"/>
              <a:t>Distributed Computing and Systems group,</a:t>
            </a:r>
          </a:p>
          <a:p>
            <a:pPr>
              <a:buFont typeface="Wingdings" pitchFamily="2" charset="2"/>
              <a:buNone/>
            </a:pPr>
            <a:r>
              <a:rPr lang="en-US" sz="1200" b="1"/>
              <a:t>Department of Computer Science and Engineering,</a:t>
            </a:r>
          </a:p>
          <a:p>
            <a:pPr>
              <a:buFont typeface="Wingdings" pitchFamily="2" charset="2"/>
              <a:buNone/>
            </a:pPr>
            <a:r>
              <a:rPr lang="en-US" sz="1600" b="1"/>
              <a:t>Chalmers University of Technology</a:t>
            </a:r>
          </a:p>
        </p:txBody>
      </p:sp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4876800" y="3962400"/>
            <a:ext cx="32766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400" b="1" dirty="0"/>
              <a:t>School of business and informatics</a:t>
            </a:r>
          </a:p>
          <a:p>
            <a:pPr>
              <a:buFont typeface="Wingdings" pitchFamily="2" charset="2"/>
              <a:buNone/>
            </a:pPr>
            <a:r>
              <a:rPr lang="en-US" sz="1600" b="1" dirty="0" smtClean="0"/>
              <a:t>University of Borås</a:t>
            </a:r>
            <a:endParaRPr lang="en-US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467600" cy="1066800"/>
          </a:xfrm>
        </p:spPr>
        <p:txBody>
          <a:bodyPr/>
          <a:lstStyle/>
          <a:p>
            <a:pPr algn="l"/>
            <a:r>
              <a:rPr lang="en-US" sz="3600" dirty="0" smtClean="0"/>
              <a:t>The Problem:</a:t>
            </a:r>
            <a:br>
              <a:rPr lang="en-US" sz="3600" dirty="0" smtClean="0"/>
            </a:br>
            <a:r>
              <a:rPr lang="en-US" sz="3600" dirty="0" smtClean="0"/>
              <a:t>Concurrent bag shared data object</a:t>
            </a:r>
            <a:endParaRPr lang="en-US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1000" y="1371600"/>
            <a:ext cx="8534400" cy="4724400"/>
          </a:xfrm>
        </p:spPr>
        <p:txBody>
          <a:bodyPr/>
          <a:lstStyle/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Useful for communication/work distribution, e.g.</a:t>
            </a:r>
          </a:p>
          <a:p>
            <a:pPr lvl="2"/>
            <a:r>
              <a:rPr lang="en-US" dirty="0" smtClean="0"/>
              <a:t>Implementation of Parallel </a:t>
            </a:r>
            <a:r>
              <a:rPr lang="en-US" dirty="0" err="1" smtClean="0"/>
              <a:t>foreach</a:t>
            </a:r>
            <a:r>
              <a:rPr lang="en-US" dirty="0" smtClean="0"/>
              <a:t> / </a:t>
            </a:r>
            <a:r>
              <a:rPr lang="en-US" dirty="0" err="1" smtClean="0"/>
              <a:t>forall</a:t>
            </a:r>
            <a:endParaRPr lang="en-US" dirty="0" smtClean="0"/>
          </a:p>
          <a:p>
            <a:pPr lvl="2"/>
            <a:r>
              <a:rPr lang="en-US" dirty="0" smtClean="0"/>
              <a:t>Between (unordered) pipeline stages</a:t>
            </a:r>
          </a:p>
          <a:p>
            <a:pPr lvl="1"/>
            <a:r>
              <a:rPr lang="en-US" dirty="0" smtClean="0"/>
              <a:t>Abstract data type available in some languages</a:t>
            </a:r>
          </a:p>
          <a:p>
            <a:pPr lvl="2"/>
            <a:r>
              <a:rPr lang="en-US" dirty="0" smtClean="0"/>
              <a:t>Bag / Producer-Consumer Collection</a:t>
            </a:r>
          </a:p>
          <a:p>
            <a:pPr lvl="2"/>
            <a:r>
              <a:rPr lang="en-US" dirty="0" smtClean="0"/>
              <a:t>.NET C#</a:t>
            </a:r>
          </a:p>
          <a:p>
            <a:pPr lvl="2"/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A concurrent bag can be implemented with other data structures, e.g. queue, stack, …</a:t>
            </a:r>
          </a:p>
          <a:p>
            <a:pPr lvl="2"/>
            <a:r>
              <a:rPr lang="en-US" dirty="0" smtClean="0"/>
              <a:t>But “better” service comes at a price</a:t>
            </a:r>
            <a:endParaRPr lang="en-US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7B284-59FD-433E-92FD-9A77A8C47861}" type="datetime1">
              <a:rPr lang="en-GB" smtClean="0"/>
              <a:pPr>
                <a:defRPr/>
              </a:pPr>
              <a:t>09/06/2011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Anders Gidenstam, University of Borås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06858-4B49-4F6B-86A8-20A24306BBCD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ubrik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467600" cy="1066800"/>
          </a:xfrm>
        </p:spPr>
        <p:txBody>
          <a:bodyPr/>
          <a:lstStyle/>
          <a:p>
            <a:pPr algn="l"/>
            <a:r>
              <a:rPr lang="en-US" sz="3200" dirty="0" smtClean="0"/>
              <a:t>Related Work: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Lock-free Multi-P/C Queues</a:t>
            </a:r>
          </a:p>
        </p:txBody>
      </p:sp>
      <p:sp>
        <p:nvSpPr>
          <p:cNvPr id="8195" name="Platshållare för innehåll 2"/>
          <p:cNvSpPr>
            <a:spLocks noGrp="1"/>
          </p:cNvSpPr>
          <p:nvPr>
            <p:ph idx="1"/>
          </p:nvPr>
        </p:nvSpPr>
        <p:spPr>
          <a:xfrm>
            <a:off x="381000" y="1371600"/>
            <a:ext cx="8610600" cy="5029200"/>
          </a:xfrm>
        </p:spPr>
        <p:txBody>
          <a:bodyPr/>
          <a:lstStyle/>
          <a:p>
            <a:r>
              <a:rPr lang="en-US" sz="2000" dirty="0" smtClean="0"/>
              <a:t>[Michael &amp; Scott, 1996]</a:t>
            </a:r>
          </a:p>
          <a:p>
            <a:pPr lvl="1"/>
            <a:r>
              <a:rPr lang="en-US" sz="1800" dirty="0" smtClean="0"/>
              <a:t>Linked-list, one element/node</a:t>
            </a:r>
          </a:p>
          <a:p>
            <a:pPr lvl="1"/>
            <a:r>
              <a:rPr lang="en-US" sz="1800" dirty="0" smtClean="0"/>
              <a:t>Global shared head and tail pointers</a:t>
            </a:r>
          </a:p>
          <a:p>
            <a:r>
              <a:rPr lang="en-US" sz="2000" dirty="0" smtClean="0"/>
              <a:t>[Tsigas &amp; Zhang, 2001]</a:t>
            </a:r>
          </a:p>
          <a:p>
            <a:pPr lvl="1"/>
            <a:r>
              <a:rPr lang="en-US" sz="1800" dirty="0" smtClean="0"/>
              <a:t>Static circular array of elements</a:t>
            </a:r>
            <a:endParaRPr lang="en-US" sz="1400" dirty="0" smtClean="0"/>
          </a:p>
          <a:p>
            <a:pPr lvl="2"/>
            <a:r>
              <a:rPr lang="en-US" sz="1400" dirty="0" smtClean="0"/>
              <a:t>Two different NULL values for distinguishing initially empty from </a:t>
            </a:r>
            <a:r>
              <a:rPr lang="en-US" sz="1400" dirty="0" err="1" smtClean="0"/>
              <a:t>dequeued</a:t>
            </a:r>
            <a:r>
              <a:rPr lang="en-US" sz="1400" dirty="0" smtClean="0"/>
              <a:t> elements</a:t>
            </a:r>
          </a:p>
          <a:p>
            <a:pPr lvl="1"/>
            <a:r>
              <a:rPr lang="en-US" sz="1800" dirty="0" smtClean="0"/>
              <a:t>Global shared head and tail indices, lazily updated</a:t>
            </a:r>
          </a:p>
          <a:p>
            <a:r>
              <a:rPr lang="en-US" sz="2000" dirty="0" smtClean="0"/>
              <a:t>[Michael &amp; Scott, 1996] +</a:t>
            </a:r>
            <a:br>
              <a:rPr lang="en-US" sz="2000" dirty="0" smtClean="0"/>
            </a:br>
            <a:r>
              <a:rPr lang="en-US" sz="2000" dirty="0" smtClean="0"/>
              <a:t>Elimination [</a:t>
            </a:r>
            <a:r>
              <a:rPr lang="en-US" sz="2000" dirty="0" err="1" smtClean="0"/>
              <a:t>Moir</a:t>
            </a:r>
            <a:r>
              <a:rPr lang="en-US" sz="2000" dirty="0" smtClean="0"/>
              <a:t>, Nussbaum, </a:t>
            </a:r>
            <a:r>
              <a:rPr lang="en-US" sz="2000" dirty="0" err="1" smtClean="0"/>
              <a:t>Shalev</a:t>
            </a:r>
            <a:r>
              <a:rPr lang="en-US" sz="2000" dirty="0" smtClean="0"/>
              <a:t> &amp; </a:t>
            </a:r>
            <a:r>
              <a:rPr lang="en-US" sz="2000" dirty="0" err="1" smtClean="0"/>
              <a:t>Shavit</a:t>
            </a:r>
            <a:r>
              <a:rPr lang="en-US" sz="2000" dirty="0" smtClean="0"/>
              <a:t>, 2005]</a:t>
            </a:r>
          </a:p>
          <a:p>
            <a:pPr lvl="1"/>
            <a:r>
              <a:rPr lang="en-US" sz="1800" dirty="0" smtClean="0"/>
              <a:t>Same as the above + elimination of concurrent pairs of </a:t>
            </a:r>
            <a:r>
              <a:rPr lang="en-US" sz="1800" dirty="0" err="1" smtClean="0"/>
              <a:t>enqueue</a:t>
            </a:r>
            <a:r>
              <a:rPr lang="en-US" sz="1800" dirty="0" smtClean="0"/>
              <a:t> and </a:t>
            </a:r>
            <a:r>
              <a:rPr lang="en-US" sz="1800" dirty="0" err="1" smtClean="0"/>
              <a:t>dequeue</a:t>
            </a:r>
            <a:r>
              <a:rPr lang="en-US" sz="1800" dirty="0" smtClean="0"/>
              <a:t> when the queue is near empty</a:t>
            </a:r>
          </a:p>
          <a:p>
            <a:r>
              <a:rPr lang="en-US" sz="2000" dirty="0" smtClean="0"/>
              <a:t>[Hoffman, </a:t>
            </a:r>
            <a:r>
              <a:rPr lang="en-US" sz="2000" dirty="0" err="1" smtClean="0"/>
              <a:t>Shalev</a:t>
            </a:r>
            <a:r>
              <a:rPr lang="en-US" sz="2000" dirty="0" smtClean="0"/>
              <a:t> &amp; </a:t>
            </a:r>
            <a:r>
              <a:rPr lang="en-US" sz="2000" dirty="0" err="1" smtClean="0"/>
              <a:t>Shavit</a:t>
            </a:r>
            <a:r>
              <a:rPr lang="en-US" sz="2000" dirty="0" smtClean="0"/>
              <a:t>, 2007] Baskets queue</a:t>
            </a:r>
          </a:p>
          <a:p>
            <a:pPr lvl="1"/>
            <a:r>
              <a:rPr lang="en-US" sz="1800" dirty="0" smtClean="0"/>
              <a:t>Linked-list, one element/node</a:t>
            </a:r>
          </a:p>
          <a:p>
            <a:pPr lvl="1"/>
            <a:r>
              <a:rPr lang="en-US" sz="1800" dirty="0" smtClean="0"/>
              <a:t>Reduces contention between concurrent </a:t>
            </a:r>
            <a:r>
              <a:rPr lang="en-US" sz="1800" dirty="0" err="1" smtClean="0"/>
              <a:t>enqueues</a:t>
            </a:r>
            <a:r>
              <a:rPr lang="en-US" sz="1800" dirty="0" smtClean="0"/>
              <a:t> after conflict</a:t>
            </a:r>
          </a:p>
          <a:p>
            <a:pPr lvl="1"/>
            <a:r>
              <a:rPr lang="en-US" sz="1800" dirty="0" smtClean="0"/>
              <a:t>Uses stronger memory management than M&amp;S</a:t>
            </a:r>
            <a:r>
              <a:rPr lang="en-US" sz="2000" dirty="0" smtClean="0"/>
              <a:t> </a:t>
            </a:r>
            <a:r>
              <a:rPr lang="en-US" sz="1400" dirty="0" smtClean="0"/>
              <a:t>(SLFRC or </a:t>
            </a:r>
            <a:r>
              <a:rPr lang="en-US" sz="1400" dirty="0" err="1" smtClean="0"/>
              <a:t>Beware&amp;Cleanup</a:t>
            </a:r>
            <a:r>
              <a:rPr lang="en-US" sz="1400" dirty="0" smtClean="0"/>
              <a:t>)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8196" name="Platshållare fö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252B399-501D-4E50-BE00-4590188C435D}" type="datetime1">
              <a:rPr lang="en-GB" smtClean="0"/>
              <a:pPr/>
              <a:t>09/06/2011</a:t>
            </a:fld>
            <a:endParaRPr lang="en-GB" smtClean="0"/>
          </a:p>
        </p:txBody>
      </p:sp>
      <p:sp>
        <p:nvSpPr>
          <p:cNvPr id="8197" name="Platshållare för sidfo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Anders Gidenstam, University of Borås</a:t>
            </a:r>
          </a:p>
        </p:txBody>
      </p:sp>
      <p:sp>
        <p:nvSpPr>
          <p:cNvPr id="8198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FF42D0-E361-4437-B7AF-3AD279EC58AD}" type="slidenum">
              <a:rPr lang="en-GB" smtClean="0"/>
              <a:pPr/>
              <a:t>11</a:t>
            </a:fld>
            <a:endParaRPr lang="en-GB" smtClean="0"/>
          </a:p>
        </p:txBody>
      </p:sp>
      <p:grpSp>
        <p:nvGrpSpPr>
          <p:cNvPr id="17" name="Grupp 16"/>
          <p:cNvGrpSpPr/>
          <p:nvPr/>
        </p:nvGrpSpPr>
        <p:grpSpPr>
          <a:xfrm>
            <a:off x="7924800" y="2057400"/>
            <a:ext cx="1101725" cy="1210082"/>
            <a:chOff x="5832475" y="785813"/>
            <a:chExt cx="2986088" cy="3279775"/>
          </a:xfrm>
        </p:grpSpPr>
        <p:sp>
          <p:nvSpPr>
            <p:cNvPr id="12" name="Ellips 8"/>
            <p:cNvSpPr>
              <a:spLocks noChangeAspect="1"/>
            </p:cNvSpPr>
            <p:nvPr/>
          </p:nvSpPr>
          <p:spPr bwMode="auto">
            <a:xfrm>
              <a:off x="5832475" y="1079500"/>
              <a:ext cx="2986088" cy="2986088"/>
            </a:xfrm>
            <a:prstGeom prst="ellips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" name="Ellips 9"/>
            <p:cNvSpPr>
              <a:spLocks noChangeAspect="1"/>
            </p:cNvSpPr>
            <p:nvPr/>
          </p:nvSpPr>
          <p:spPr bwMode="auto">
            <a:xfrm>
              <a:off x="6191250" y="1476375"/>
              <a:ext cx="2239963" cy="2239963"/>
            </a:xfrm>
            <a:prstGeom prst="ellips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" name="textruta 13"/>
            <p:cNvSpPr txBox="1"/>
            <p:nvPr/>
          </p:nvSpPr>
          <p:spPr>
            <a:xfrm>
              <a:off x="7358064" y="785813"/>
              <a:ext cx="635204" cy="54222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None/>
                <a:defRPr/>
              </a:pPr>
              <a:r>
                <a:rPr lang="en-US" sz="700" b="0" dirty="0">
                  <a:latin typeface="+mn-lt"/>
                </a:rPr>
                <a:t>0</a:t>
              </a:r>
            </a:p>
          </p:txBody>
        </p:sp>
        <p:sp>
          <p:nvSpPr>
            <p:cNvPr id="15" name="textruta 14"/>
            <p:cNvSpPr txBox="1"/>
            <p:nvPr/>
          </p:nvSpPr>
          <p:spPr>
            <a:xfrm>
              <a:off x="6786562" y="785813"/>
              <a:ext cx="778577" cy="4588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None/>
                <a:defRPr/>
              </a:pPr>
              <a:r>
                <a:rPr lang="en-US" sz="500" b="0" dirty="0" smtClean="0">
                  <a:latin typeface="+mn-lt"/>
                </a:rPr>
                <a:t>N-1</a:t>
              </a:r>
              <a:endParaRPr lang="en-US" sz="500" b="0" dirty="0">
                <a:latin typeface="+mn-lt"/>
              </a:endParaRPr>
            </a:p>
          </p:txBody>
        </p:sp>
        <p:cxnSp>
          <p:nvCxnSpPr>
            <p:cNvPr id="16" name="Rak 13"/>
            <p:cNvCxnSpPr>
              <a:cxnSpLocks noChangeShapeType="1"/>
            </p:cNvCxnSpPr>
            <p:nvPr/>
          </p:nvCxnSpPr>
          <p:spPr bwMode="auto">
            <a:xfrm rot="5400000" flipH="1" flipV="1">
              <a:off x="7160419" y="1269207"/>
              <a:ext cx="395287" cy="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46" name="Grupp 45"/>
          <p:cNvGrpSpPr/>
          <p:nvPr/>
        </p:nvGrpSpPr>
        <p:grpSpPr>
          <a:xfrm>
            <a:off x="4724400" y="1447800"/>
            <a:ext cx="3048000" cy="914400"/>
            <a:chOff x="4724400" y="1447800"/>
            <a:chExt cx="3048000" cy="914400"/>
          </a:xfrm>
        </p:grpSpPr>
        <p:grpSp>
          <p:nvGrpSpPr>
            <p:cNvPr id="38" name="Grupp 37"/>
            <p:cNvGrpSpPr/>
            <p:nvPr/>
          </p:nvGrpSpPr>
          <p:grpSpPr>
            <a:xfrm>
              <a:off x="5257800" y="1905000"/>
              <a:ext cx="2514600" cy="457200"/>
              <a:chOff x="5410200" y="1524000"/>
              <a:chExt cx="2514600" cy="457200"/>
            </a:xfrm>
          </p:grpSpPr>
          <p:grpSp>
            <p:nvGrpSpPr>
              <p:cNvPr id="20" name="Grupp 19"/>
              <p:cNvGrpSpPr/>
              <p:nvPr/>
            </p:nvGrpSpPr>
            <p:grpSpPr>
              <a:xfrm>
                <a:off x="5410200" y="1524000"/>
                <a:ext cx="533400" cy="457200"/>
                <a:chOff x="5410200" y="1524000"/>
                <a:chExt cx="533400" cy="457200"/>
              </a:xfrm>
            </p:grpSpPr>
            <p:sp>
              <p:nvSpPr>
                <p:cNvPr id="18" name="Rektangel 17"/>
                <p:cNvSpPr/>
                <p:nvPr/>
              </p:nvSpPr>
              <p:spPr bwMode="auto">
                <a:xfrm>
                  <a:off x="5410200" y="1524000"/>
                  <a:ext cx="533400" cy="228600"/>
                </a:xfrm>
                <a:prstGeom prst="rect">
                  <a:avLst/>
                </a:prstGeom>
                <a:solidFill>
                  <a:srgbClr val="C0C0C0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70000"/>
                    <a:buFont typeface="Wingdings" pitchFamily="2" charset="2"/>
                    <a:buChar char="¢"/>
                    <a:tabLst/>
                  </a:pPr>
                  <a:endPara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" name="Rektangel 18"/>
                <p:cNvSpPr/>
                <p:nvPr/>
              </p:nvSpPr>
              <p:spPr bwMode="auto">
                <a:xfrm>
                  <a:off x="5410200" y="1524000"/>
                  <a:ext cx="533400" cy="457200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70000"/>
                    <a:buFont typeface="Wingdings" pitchFamily="2" charset="2"/>
                    <a:buChar char="¢"/>
                    <a:tabLst/>
                  </a:pPr>
                  <a:endPara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1" name="Grupp 20"/>
              <p:cNvGrpSpPr/>
              <p:nvPr/>
            </p:nvGrpSpPr>
            <p:grpSpPr>
              <a:xfrm>
                <a:off x="6400800" y="1524000"/>
                <a:ext cx="533400" cy="457200"/>
                <a:chOff x="5410200" y="1524000"/>
                <a:chExt cx="533400" cy="457200"/>
              </a:xfrm>
            </p:grpSpPr>
            <p:sp>
              <p:nvSpPr>
                <p:cNvPr id="22" name="Rektangel 21"/>
                <p:cNvSpPr/>
                <p:nvPr/>
              </p:nvSpPr>
              <p:spPr bwMode="auto">
                <a:xfrm>
                  <a:off x="5410200" y="1524000"/>
                  <a:ext cx="533400" cy="228600"/>
                </a:xfrm>
                <a:prstGeom prst="rect">
                  <a:avLst/>
                </a:prstGeom>
                <a:solidFill>
                  <a:srgbClr val="C0C0C0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70000"/>
                    <a:buFont typeface="Wingdings" pitchFamily="2" charset="2"/>
                    <a:buChar char="¢"/>
                    <a:tabLst/>
                  </a:pPr>
                  <a:endPara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" name="Rektangel 22"/>
                <p:cNvSpPr/>
                <p:nvPr/>
              </p:nvSpPr>
              <p:spPr bwMode="auto">
                <a:xfrm>
                  <a:off x="5410200" y="1524000"/>
                  <a:ext cx="533400" cy="457200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70000"/>
                    <a:buFont typeface="Wingdings" pitchFamily="2" charset="2"/>
                    <a:buChar char="¢"/>
                    <a:tabLst/>
                  </a:pPr>
                  <a:endPara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4" name="Grupp 23"/>
              <p:cNvGrpSpPr/>
              <p:nvPr/>
            </p:nvGrpSpPr>
            <p:grpSpPr>
              <a:xfrm>
                <a:off x="7391400" y="1524000"/>
                <a:ext cx="533400" cy="457200"/>
                <a:chOff x="5410200" y="1524000"/>
                <a:chExt cx="533400" cy="457200"/>
              </a:xfrm>
            </p:grpSpPr>
            <p:sp>
              <p:nvSpPr>
                <p:cNvPr id="25" name="Rektangel 24"/>
                <p:cNvSpPr/>
                <p:nvPr/>
              </p:nvSpPr>
              <p:spPr bwMode="auto">
                <a:xfrm>
                  <a:off x="5410200" y="1524000"/>
                  <a:ext cx="533400" cy="228600"/>
                </a:xfrm>
                <a:prstGeom prst="rect">
                  <a:avLst/>
                </a:prstGeom>
                <a:solidFill>
                  <a:srgbClr val="C0C0C0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70000"/>
                    <a:buFont typeface="Wingdings" pitchFamily="2" charset="2"/>
                    <a:buChar char="¢"/>
                    <a:tabLst/>
                  </a:pPr>
                  <a:endPara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" name="Rektangel 25"/>
                <p:cNvSpPr/>
                <p:nvPr/>
              </p:nvSpPr>
              <p:spPr bwMode="auto">
                <a:xfrm>
                  <a:off x="5410200" y="1524000"/>
                  <a:ext cx="533400" cy="457200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70000"/>
                    <a:buFont typeface="Wingdings" pitchFamily="2" charset="2"/>
                    <a:buChar char="¢"/>
                    <a:tabLst/>
                  </a:pPr>
                  <a:endPara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latin typeface="Arial" charset="0"/>
                  </a:endParaRPr>
                </a:p>
              </p:txBody>
            </p:sp>
          </p:grpSp>
          <p:cxnSp>
            <p:nvCxnSpPr>
              <p:cNvPr id="34" name="Rak pil 69"/>
              <p:cNvCxnSpPr>
                <a:cxnSpLocks noChangeShapeType="1"/>
                <a:endCxn id="25" idx="1"/>
              </p:cNvCxnSpPr>
              <p:nvPr/>
            </p:nvCxnSpPr>
            <p:spPr bwMode="auto">
              <a:xfrm>
                <a:off x="6705600" y="1638300"/>
                <a:ext cx="685800" cy="1588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 type="oval" w="med" len="med"/>
                <a:tailEnd type="arrow" w="med" len="med"/>
              </a:ln>
            </p:spPr>
          </p:cxnSp>
          <p:cxnSp>
            <p:nvCxnSpPr>
              <p:cNvPr id="36" name="Rak pil 69"/>
              <p:cNvCxnSpPr>
                <a:cxnSpLocks noChangeShapeType="1"/>
              </p:cNvCxnSpPr>
              <p:nvPr/>
            </p:nvCxnSpPr>
            <p:spPr bwMode="auto">
              <a:xfrm>
                <a:off x="5715000" y="1639252"/>
                <a:ext cx="685800" cy="1588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 type="oval" w="med" len="med"/>
                <a:tailEnd type="arrow" w="med" len="med"/>
              </a:ln>
            </p:spPr>
          </p:cxnSp>
        </p:grpSp>
        <p:sp>
          <p:nvSpPr>
            <p:cNvPr id="39" name="Rektangel 38"/>
            <p:cNvSpPr/>
            <p:nvPr/>
          </p:nvSpPr>
          <p:spPr bwMode="auto">
            <a:xfrm>
              <a:off x="4724400" y="1447800"/>
              <a:ext cx="533400" cy="2286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 typeface="Wingdings" pitchFamily="2" charset="2"/>
                <a:buChar char="¢"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C0C0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Rektangel 39"/>
            <p:cNvSpPr/>
            <p:nvPr/>
          </p:nvSpPr>
          <p:spPr bwMode="auto">
            <a:xfrm>
              <a:off x="6934200" y="1447800"/>
              <a:ext cx="533400" cy="2286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 typeface="Wingdings" pitchFamily="2" charset="2"/>
                <a:buChar char="¢"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C0C0"/>
                </a:solidFill>
                <a:effectLst/>
                <a:latin typeface="Arial" charset="0"/>
              </a:endParaRPr>
            </a:p>
          </p:txBody>
        </p:sp>
        <p:cxnSp>
          <p:nvCxnSpPr>
            <p:cNvPr id="42" name="Rak pil 69"/>
            <p:cNvCxnSpPr>
              <a:cxnSpLocks noChangeShapeType="1"/>
              <a:endCxn id="18" idx="1"/>
            </p:cNvCxnSpPr>
            <p:nvPr/>
          </p:nvCxnSpPr>
          <p:spPr bwMode="auto">
            <a:xfrm rot="16200000" flipH="1">
              <a:off x="4893945" y="1655445"/>
              <a:ext cx="457200" cy="27051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 type="oval" w="med" len="med"/>
              <a:tailEnd type="arrow" w="med" len="med"/>
            </a:ln>
          </p:spPr>
        </p:cxnSp>
        <p:cxnSp>
          <p:nvCxnSpPr>
            <p:cNvPr id="44" name="Rak pil 69"/>
            <p:cNvCxnSpPr>
              <a:cxnSpLocks noChangeShapeType="1"/>
            </p:cNvCxnSpPr>
            <p:nvPr/>
          </p:nvCxnSpPr>
          <p:spPr bwMode="auto">
            <a:xfrm rot="16200000" flipH="1">
              <a:off x="7044690" y="1710690"/>
              <a:ext cx="346710" cy="4191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 type="oval" w="med" len="med"/>
              <a:tailEnd type="arrow" w="med" len="med"/>
            </a:ln>
          </p:spPr>
        </p:cxnSp>
      </p:grpSp>
      <p:cxnSp>
        <p:nvCxnSpPr>
          <p:cNvPr id="47" name="Kurva 46"/>
          <p:cNvCxnSpPr/>
          <p:nvPr/>
        </p:nvCxnSpPr>
        <p:spPr bwMode="auto">
          <a:xfrm rot="10800000" flipV="1">
            <a:off x="7924800" y="1524000"/>
            <a:ext cx="762000" cy="533400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chemeClr val="tx2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8" name="Kurva 47"/>
          <p:cNvCxnSpPr/>
          <p:nvPr/>
        </p:nvCxnSpPr>
        <p:spPr bwMode="auto">
          <a:xfrm rot="10800000">
            <a:off x="4267200" y="1600200"/>
            <a:ext cx="838200" cy="533400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chemeClr val="tx2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ubrik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72400" cy="1066800"/>
          </a:xfrm>
        </p:spPr>
        <p:txBody>
          <a:bodyPr/>
          <a:lstStyle/>
          <a:p>
            <a:pPr algn="l"/>
            <a:r>
              <a:rPr lang="en-US" sz="2800" dirty="0" smtClean="0"/>
              <a:t>Related Work: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Lock-free Multi-P/C Stacks and Pools</a:t>
            </a:r>
          </a:p>
        </p:txBody>
      </p:sp>
      <p:sp>
        <p:nvSpPr>
          <p:cNvPr id="8195" name="Platshållare för innehåll 2"/>
          <p:cNvSpPr>
            <a:spLocks noGrp="1"/>
          </p:cNvSpPr>
          <p:nvPr>
            <p:ph idx="1"/>
          </p:nvPr>
        </p:nvSpPr>
        <p:spPr>
          <a:xfrm>
            <a:off x="381000" y="1371600"/>
            <a:ext cx="8610600" cy="5029200"/>
          </a:xfrm>
        </p:spPr>
        <p:txBody>
          <a:bodyPr/>
          <a:lstStyle/>
          <a:p>
            <a:endParaRPr lang="en-US" sz="2000" smtClean="0"/>
          </a:p>
          <a:p>
            <a:endParaRPr lang="en-US" sz="2000" dirty="0" smtClean="0"/>
          </a:p>
        </p:txBody>
      </p:sp>
      <p:sp>
        <p:nvSpPr>
          <p:cNvPr id="8196" name="Platshållare fö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252B399-501D-4E50-BE00-4590188C435D}" type="datetime1">
              <a:rPr lang="en-GB" smtClean="0"/>
              <a:pPr/>
              <a:t>09/06/2011</a:t>
            </a:fld>
            <a:endParaRPr lang="en-GB" smtClean="0"/>
          </a:p>
        </p:txBody>
      </p:sp>
      <p:sp>
        <p:nvSpPr>
          <p:cNvPr id="8197" name="Platshållare för sidfo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Anders Gidenstam, University of Borås</a:t>
            </a:r>
            <a:endParaRPr lang="en-GB" dirty="0" smtClean="0"/>
          </a:p>
        </p:txBody>
      </p:sp>
      <p:sp>
        <p:nvSpPr>
          <p:cNvPr id="8198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FF42D0-E361-4437-B7AF-3AD279EC58AD}" type="slidenum">
              <a:rPr lang="en-GB" smtClean="0"/>
              <a:pPr/>
              <a:t>12</a:t>
            </a:fld>
            <a:endParaRPr lang="en-GB" smtClean="0"/>
          </a:p>
        </p:txBody>
      </p:sp>
      <p:grpSp>
        <p:nvGrpSpPr>
          <p:cNvPr id="37" name="Grupp 36"/>
          <p:cNvGrpSpPr/>
          <p:nvPr/>
        </p:nvGrpSpPr>
        <p:grpSpPr>
          <a:xfrm>
            <a:off x="5105400" y="1524000"/>
            <a:ext cx="3505200" cy="914400"/>
            <a:chOff x="4267200" y="1447800"/>
            <a:chExt cx="3505200" cy="914400"/>
          </a:xfrm>
        </p:grpSpPr>
        <p:grpSp>
          <p:nvGrpSpPr>
            <p:cNvPr id="3" name="Grupp 45"/>
            <p:cNvGrpSpPr/>
            <p:nvPr/>
          </p:nvGrpSpPr>
          <p:grpSpPr>
            <a:xfrm>
              <a:off x="4724400" y="1447800"/>
              <a:ext cx="3048000" cy="914400"/>
              <a:chOff x="4724400" y="1447800"/>
              <a:chExt cx="3048000" cy="914400"/>
            </a:xfrm>
          </p:grpSpPr>
          <p:grpSp>
            <p:nvGrpSpPr>
              <p:cNvPr id="4" name="Grupp 37"/>
              <p:cNvGrpSpPr/>
              <p:nvPr/>
            </p:nvGrpSpPr>
            <p:grpSpPr>
              <a:xfrm>
                <a:off x="5257800" y="1905000"/>
                <a:ext cx="2514600" cy="457200"/>
                <a:chOff x="5410200" y="1524000"/>
                <a:chExt cx="2514600" cy="457200"/>
              </a:xfrm>
            </p:grpSpPr>
            <p:grpSp>
              <p:nvGrpSpPr>
                <p:cNvPr id="5" name="Grupp 19"/>
                <p:cNvGrpSpPr/>
                <p:nvPr/>
              </p:nvGrpSpPr>
              <p:grpSpPr>
                <a:xfrm>
                  <a:off x="5410200" y="1524000"/>
                  <a:ext cx="533400" cy="457200"/>
                  <a:chOff x="5410200" y="1524000"/>
                  <a:chExt cx="533400" cy="457200"/>
                </a:xfrm>
              </p:grpSpPr>
              <p:sp>
                <p:nvSpPr>
                  <p:cNvPr id="18" name="Rektangel 17"/>
                  <p:cNvSpPr/>
                  <p:nvPr/>
                </p:nvSpPr>
                <p:spPr bwMode="auto">
                  <a:xfrm>
                    <a:off x="5410200" y="1524000"/>
                    <a:ext cx="533400" cy="228600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SzPct val="70000"/>
                      <a:buFont typeface="Wingdings" pitchFamily="2" charset="2"/>
                      <a:buChar char="¢"/>
                      <a:tabLst/>
                    </a:pPr>
                    <a:endParaRPr kumimoji="0" lang="en-US" sz="2000" b="0" i="0" u="none" strike="noStrike" cap="none" normalizeH="0" baseline="0" dirty="0" smtClean="0">
                      <a:ln>
                        <a:noFill/>
                      </a:ln>
                      <a:solidFill>
                        <a:srgbClr val="C0C0C0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" name="Rektangel 18"/>
                  <p:cNvSpPr/>
                  <p:nvPr/>
                </p:nvSpPr>
                <p:spPr bwMode="auto">
                  <a:xfrm>
                    <a:off x="5410200" y="1524000"/>
                    <a:ext cx="533400" cy="4572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SzPct val="70000"/>
                      <a:buFont typeface="Wingdings" pitchFamily="2" charset="2"/>
                      <a:buChar char="¢"/>
                      <a:tabLst/>
                    </a:pPr>
                    <a:endParaRPr kumimoji="0" lang="en-US" sz="2000" b="0" i="0" u="none" strike="noStrike" cap="none" normalizeH="0" baseline="0" dirty="0" smtClean="0">
                      <a:ln>
                        <a:noFill/>
                      </a:ln>
                      <a:solidFill>
                        <a:srgbClr val="C0C0C0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6" name="Grupp 20"/>
                <p:cNvGrpSpPr/>
                <p:nvPr/>
              </p:nvGrpSpPr>
              <p:grpSpPr>
                <a:xfrm>
                  <a:off x="6400800" y="1524000"/>
                  <a:ext cx="533400" cy="457200"/>
                  <a:chOff x="5410200" y="1524000"/>
                  <a:chExt cx="533400" cy="457200"/>
                </a:xfrm>
              </p:grpSpPr>
              <p:sp>
                <p:nvSpPr>
                  <p:cNvPr id="22" name="Rektangel 21"/>
                  <p:cNvSpPr/>
                  <p:nvPr/>
                </p:nvSpPr>
                <p:spPr bwMode="auto">
                  <a:xfrm>
                    <a:off x="5410200" y="1524000"/>
                    <a:ext cx="533400" cy="228600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SzPct val="70000"/>
                      <a:buFont typeface="Wingdings" pitchFamily="2" charset="2"/>
                      <a:buChar char="¢"/>
                      <a:tabLst/>
                    </a:pPr>
                    <a:endParaRPr kumimoji="0" lang="en-US" sz="2000" b="0" i="0" u="none" strike="noStrike" cap="none" normalizeH="0" baseline="0" dirty="0" smtClean="0">
                      <a:ln>
                        <a:noFill/>
                      </a:ln>
                      <a:solidFill>
                        <a:srgbClr val="C0C0C0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3" name="Rektangel 22"/>
                  <p:cNvSpPr/>
                  <p:nvPr/>
                </p:nvSpPr>
                <p:spPr bwMode="auto">
                  <a:xfrm>
                    <a:off x="5410200" y="1524000"/>
                    <a:ext cx="533400" cy="4572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SzPct val="70000"/>
                      <a:buFont typeface="Wingdings" pitchFamily="2" charset="2"/>
                      <a:buChar char="¢"/>
                      <a:tabLst/>
                    </a:pPr>
                    <a:endParaRPr kumimoji="0" lang="en-US" sz="2000" b="0" i="0" u="none" strike="noStrike" cap="none" normalizeH="0" baseline="0" dirty="0" smtClean="0">
                      <a:ln>
                        <a:noFill/>
                      </a:ln>
                      <a:solidFill>
                        <a:srgbClr val="C0C0C0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7" name="Grupp 23"/>
                <p:cNvGrpSpPr/>
                <p:nvPr/>
              </p:nvGrpSpPr>
              <p:grpSpPr>
                <a:xfrm>
                  <a:off x="7391400" y="1524000"/>
                  <a:ext cx="533400" cy="457200"/>
                  <a:chOff x="5410200" y="1524000"/>
                  <a:chExt cx="533400" cy="457200"/>
                </a:xfrm>
              </p:grpSpPr>
              <p:sp>
                <p:nvSpPr>
                  <p:cNvPr id="25" name="Rektangel 24"/>
                  <p:cNvSpPr/>
                  <p:nvPr/>
                </p:nvSpPr>
                <p:spPr bwMode="auto">
                  <a:xfrm>
                    <a:off x="5410200" y="1524000"/>
                    <a:ext cx="533400" cy="228600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SzPct val="70000"/>
                      <a:buFont typeface="Wingdings" pitchFamily="2" charset="2"/>
                      <a:buChar char="¢"/>
                      <a:tabLst/>
                    </a:pPr>
                    <a:endParaRPr kumimoji="0" lang="en-US" sz="2000" b="0" i="0" u="none" strike="noStrike" cap="none" normalizeH="0" baseline="0" dirty="0" smtClean="0">
                      <a:ln>
                        <a:noFill/>
                      </a:ln>
                      <a:solidFill>
                        <a:srgbClr val="C0C0C0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" name="Rektangel 25"/>
                  <p:cNvSpPr/>
                  <p:nvPr/>
                </p:nvSpPr>
                <p:spPr bwMode="auto">
                  <a:xfrm>
                    <a:off x="5410200" y="1524000"/>
                    <a:ext cx="533400" cy="4572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SzPct val="70000"/>
                      <a:buFont typeface="Wingdings" pitchFamily="2" charset="2"/>
                      <a:buChar char="¢"/>
                      <a:tabLst/>
                    </a:pPr>
                    <a:endParaRPr kumimoji="0" lang="en-US" sz="2000" b="0" i="0" u="none" strike="noStrike" cap="none" normalizeH="0" baseline="0" dirty="0" smtClean="0">
                      <a:ln>
                        <a:noFill/>
                      </a:ln>
                      <a:solidFill>
                        <a:srgbClr val="C0C0C0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cxnSp>
              <p:nvCxnSpPr>
                <p:cNvPr id="34" name="Rak pil 69"/>
                <p:cNvCxnSpPr>
                  <a:cxnSpLocks noChangeShapeType="1"/>
                  <a:endCxn id="25" idx="1"/>
                </p:cNvCxnSpPr>
                <p:nvPr/>
              </p:nvCxnSpPr>
              <p:spPr bwMode="auto">
                <a:xfrm>
                  <a:off x="6705600" y="1638300"/>
                  <a:ext cx="685800" cy="1588"/>
                </a:xfrm>
                <a:prstGeom prst="straightConnector1">
                  <a:avLst/>
                </a:prstGeom>
                <a:noFill/>
                <a:ln w="19050" algn="ctr">
                  <a:solidFill>
                    <a:srgbClr val="000000"/>
                  </a:solidFill>
                  <a:round/>
                  <a:headEnd type="oval" w="med" len="med"/>
                  <a:tailEnd type="arrow" w="med" len="med"/>
                </a:ln>
              </p:spPr>
            </p:cxnSp>
            <p:cxnSp>
              <p:nvCxnSpPr>
                <p:cNvPr id="36" name="Rak pil 69"/>
                <p:cNvCxnSpPr>
                  <a:cxnSpLocks noChangeShapeType="1"/>
                </p:cNvCxnSpPr>
                <p:nvPr/>
              </p:nvCxnSpPr>
              <p:spPr bwMode="auto">
                <a:xfrm>
                  <a:off x="5715000" y="1639252"/>
                  <a:ext cx="685800" cy="1588"/>
                </a:xfrm>
                <a:prstGeom prst="straightConnector1">
                  <a:avLst/>
                </a:prstGeom>
                <a:noFill/>
                <a:ln w="19050" algn="ctr">
                  <a:solidFill>
                    <a:srgbClr val="000000"/>
                  </a:solidFill>
                  <a:round/>
                  <a:headEnd type="oval" w="med" len="med"/>
                  <a:tailEnd type="arrow" w="med" len="med"/>
                </a:ln>
              </p:spPr>
            </p:cxnSp>
          </p:grpSp>
          <p:sp>
            <p:nvSpPr>
              <p:cNvPr id="39" name="Rektangel 38"/>
              <p:cNvSpPr/>
              <p:nvPr/>
            </p:nvSpPr>
            <p:spPr bwMode="auto">
              <a:xfrm>
                <a:off x="4724400" y="1447800"/>
                <a:ext cx="533400" cy="228600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0000"/>
                  <a:buFont typeface="Wingdings" pitchFamily="2" charset="2"/>
                  <a:buChar char="¢"/>
                  <a:tabLst/>
                </a:pP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C0C0C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42" name="Rak pil 69"/>
              <p:cNvCxnSpPr>
                <a:cxnSpLocks noChangeShapeType="1"/>
                <a:endCxn id="18" idx="1"/>
              </p:cNvCxnSpPr>
              <p:nvPr/>
            </p:nvCxnSpPr>
            <p:spPr bwMode="auto">
              <a:xfrm rot="16200000" flipH="1">
                <a:off x="4893945" y="1655445"/>
                <a:ext cx="457200" cy="270510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 type="oval" w="med" len="med"/>
                <a:tailEnd type="arrow" w="med" len="med"/>
              </a:ln>
            </p:spPr>
          </p:cxnSp>
        </p:grpSp>
        <p:cxnSp>
          <p:nvCxnSpPr>
            <p:cNvPr id="47" name="Kurva 46"/>
            <p:cNvCxnSpPr/>
            <p:nvPr/>
          </p:nvCxnSpPr>
          <p:spPr bwMode="auto">
            <a:xfrm rot="10800000" flipV="1">
              <a:off x="4267200" y="2209800"/>
              <a:ext cx="838200" cy="152400"/>
            </a:xfrm>
            <a:prstGeom prst="curvedConnector3">
              <a:avLst>
                <a:gd name="adj1" fmla="val 50000"/>
              </a:avLst>
            </a:prstGeom>
            <a:noFill/>
            <a:ln w="12700" cap="flat" cmpd="sng" algn="ctr">
              <a:solidFill>
                <a:schemeClr val="tx2"/>
              </a:solidFill>
              <a:prstDash val="dash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48" name="Kurva 47"/>
            <p:cNvCxnSpPr/>
            <p:nvPr/>
          </p:nvCxnSpPr>
          <p:spPr bwMode="auto">
            <a:xfrm rot="10800000">
              <a:off x="4267200" y="1905000"/>
              <a:ext cx="838200" cy="152400"/>
            </a:xfrm>
            <a:prstGeom prst="curvedConnector3">
              <a:avLst>
                <a:gd name="adj1" fmla="val 50000"/>
              </a:avLst>
            </a:prstGeom>
            <a:noFill/>
            <a:ln w="12700" cap="flat" cmpd="sng" algn="ctr">
              <a:solidFill>
                <a:schemeClr val="tx2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33" name="Platshållare för innehåll 2"/>
          <p:cNvSpPr txBox="1">
            <a:spLocks/>
          </p:cNvSpPr>
          <p:nvPr/>
        </p:nvSpPr>
        <p:spPr bwMode="auto">
          <a:xfrm>
            <a:off x="533400" y="1524000"/>
            <a:ext cx="8305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/>
            <a:r>
              <a:rPr lang="en-US" sz="2400" kern="0" dirty="0" smtClean="0">
                <a:latin typeface="+mn-lt"/>
              </a:rPr>
              <a:t>L-F stacks</a:t>
            </a:r>
          </a:p>
          <a:p>
            <a:pPr marL="800100" lvl="1" indent="-342900" eaLnBrk="0" hangingPunct="0"/>
            <a:r>
              <a:rPr lang="en-US" kern="0" dirty="0" smtClean="0">
                <a:latin typeface="+mn-lt"/>
              </a:rPr>
              <a:t>[Michael, 2004]</a:t>
            </a:r>
          </a:p>
          <a:p>
            <a:pPr marL="1257300" lvl="2" indent="-342900" eaLnBrk="0" hangingPunct="0"/>
            <a:r>
              <a:rPr lang="en-US" kern="0" dirty="0" smtClean="0">
                <a:latin typeface="+mn-lt"/>
              </a:rPr>
              <a:t>Linked-list, one element/node</a:t>
            </a:r>
          </a:p>
          <a:p>
            <a:pPr marL="1257300" lvl="2" indent="-342900" eaLnBrk="0" hangingPunct="0"/>
            <a:r>
              <a:rPr lang="en-US" kern="0" dirty="0" smtClean="0">
                <a:latin typeface="+mn-lt"/>
              </a:rPr>
              <a:t>Global shared head pointer</a:t>
            </a:r>
          </a:p>
          <a:p>
            <a:pPr marL="800100" lvl="1" indent="-342900" eaLnBrk="0" hangingPunct="0"/>
            <a:r>
              <a:rPr lang="en-US" kern="0" dirty="0" smtClean="0">
                <a:latin typeface="+mn-lt"/>
              </a:rPr>
              <a:t>[Michael, 2004] +</a:t>
            </a:r>
            <a:br>
              <a:rPr lang="en-US" kern="0" dirty="0" smtClean="0">
                <a:latin typeface="+mn-lt"/>
              </a:rPr>
            </a:br>
            <a:r>
              <a:rPr lang="en-US" kern="0" dirty="0" smtClean="0">
                <a:latin typeface="+mn-lt"/>
              </a:rPr>
              <a:t>Elimination [</a:t>
            </a:r>
            <a:r>
              <a:rPr lang="en-US" kern="0" dirty="0" err="1" smtClean="0">
                <a:latin typeface="+mn-lt"/>
              </a:rPr>
              <a:t>Hendler</a:t>
            </a:r>
            <a:r>
              <a:rPr lang="en-US" kern="0" dirty="0" smtClean="0">
                <a:latin typeface="+mn-lt"/>
              </a:rPr>
              <a:t>, </a:t>
            </a:r>
            <a:r>
              <a:rPr lang="en-US" kern="0" dirty="0" err="1" smtClean="0">
                <a:latin typeface="+mn-lt"/>
              </a:rPr>
              <a:t>Shavit</a:t>
            </a:r>
            <a:r>
              <a:rPr lang="en-US" kern="0" dirty="0" smtClean="0">
                <a:latin typeface="+mn-lt"/>
              </a:rPr>
              <a:t> &amp; </a:t>
            </a:r>
            <a:r>
              <a:rPr lang="en-US" kern="0" dirty="0" err="1" smtClean="0">
                <a:latin typeface="+mn-lt"/>
              </a:rPr>
              <a:t>Yerushalami</a:t>
            </a:r>
            <a:r>
              <a:rPr lang="en-US" kern="0" dirty="0" smtClean="0">
                <a:latin typeface="+mn-lt"/>
              </a:rPr>
              <a:t>, 2004]</a:t>
            </a:r>
          </a:p>
          <a:p>
            <a:pPr marL="1257300" lvl="2" indent="-342900" eaLnBrk="0" hangingPunct="0"/>
            <a:r>
              <a:rPr lang="en-US" kern="0" dirty="0" smtClean="0">
                <a:latin typeface="+mn-lt"/>
              </a:rPr>
              <a:t>Same as the above + elimination of concurrent pairs of push and pop.</a:t>
            </a:r>
          </a:p>
          <a:p>
            <a:pPr marL="1257300" lvl="2" indent="-342900" eaLnBrk="0" hangingPunct="0"/>
            <a:endParaRPr lang="en-US" kern="0" dirty="0" smtClean="0">
              <a:latin typeface="+mn-lt"/>
            </a:endParaRPr>
          </a:p>
          <a:p>
            <a:pPr marL="342900" lvl="0" indent="-342900" eaLnBrk="0" hangingPunct="0"/>
            <a:r>
              <a:rPr lang="en-US" sz="2400" kern="0" dirty="0" smtClean="0">
                <a:latin typeface="+mn-lt"/>
              </a:rPr>
              <a:t>L-F pool</a:t>
            </a:r>
          </a:p>
          <a:p>
            <a:pPr marL="800100" lvl="1" indent="-342900" eaLnBrk="0" hangingPunct="0"/>
            <a:r>
              <a:rPr lang="en-US" kern="0" dirty="0" smtClean="0">
                <a:latin typeface="+mn-lt"/>
              </a:rPr>
              <a:t>[</a:t>
            </a:r>
            <a:r>
              <a:rPr lang="en-US" kern="0" dirty="0" err="1" smtClean="0">
                <a:latin typeface="+mn-lt"/>
              </a:rPr>
              <a:t>Afek</a:t>
            </a:r>
            <a:r>
              <a:rPr lang="en-US" kern="0" dirty="0" smtClean="0">
                <a:latin typeface="+mn-lt"/>
              </a:rPr>
              <a:t>, </a:t>
            </a:r>
            <a:r>
              <a:rPr lang="en-US" kern="0" dirty="0" err="1" smtClean="0">
                <a:latin typeface="+mn-lt"/>
              </a:rPr>
              <a:t>Korland</a:t>
            </a:r>
            <a:r>
              <a:rPr lang="en-US" kern="0" dirty="0" smtClean="0">
                <a:latin typeface="+mn-lt"/>
              </a:rPr>
              <a:t>, </a:t>
            </a:r>
            <a:r>
              <a:rPr lang="en-US" kern="0" dirty="0" err="1" smtClean="0">
                <a:latin typeface="+mn-lt"/>
              </a:rPr>
              <a:t>Natanzon</a:t>
            </a:r>
            <a:r>
              <a:rPr lang="en-US" kern="0" dirty="0" smtClean="0">
                <a:latin typeface="+mn-lt"/>
              </a:rPr>
              <a:t> &amp; </a:t>
            </a:r>
            <a:r>
              <a:rPr lang="en-US" kern="0" dirty="0" err="1" smtClean="0">
                <a:latin typeface="+mn-lt"/>
              </a:rPr>
              <a:t>Shavit</a:t>
            </a:r>
            <a:r>
              <a:rPr lang="en-US" kern="0" dirty="0" smtClean="0">
                <a:latin typeface="+mn-lt"/>
              </a:rPr>
              <a:t>, 2010]</a:t>
            </a:r>
          </a:p>
          <a:p>
            <a:pPr marL="1257300" lvl="2" indent="-342900" eaLnBrk="0" hangingPunct="0"/>
            <a:r>
              <a:rPr lang="en-US" kern="0" dirty="0" smtClean="0">
                <a:latin typeface="+mn-lt"/>
              </a:rPr>
              <a:t>Tree of balancers with elimination + queues.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latshållare fö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7E11C90-442B-45F1-9FA6-858B7D9FF2DF}" type="datetime1">
              <a:rPr lang="en-GB" smtClean="0"/>
              <a:pPr/>
              <a:t>09/06/2011</a:t>
            </a:fld>
            <a:endParaRPr lang="en-GB" dirty="0" smtClean="0"/>
          </a:p>
        </p:txBody>
      </p:sp>
      <p:sp>
        <p:nvSpPr>
          <p:cNvPr id="4099" name="Platshållare för sidfo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Anders Gidenstam, University of Borås</a:t>
            </a:r>
          </a:p>
        </p:txBody>
      </p:sp>
      <p:sp>
        <p:nvSpPr>
          <p:cNvPr id="4100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27612D-157E-416E-964A-67239CEBE80A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467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Outline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82000" cy="44958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C0C0C0"/>
                </a:solidFill>
              </a:rPr>
              <a:t>Introduction</a:t>
            </a:r>
          </a:p>
          <a:p>
            <a:pPr lvl="1" eaLnBrk="1" hangingPunct="1"/>
            <a:r>
              <a:rPr lang="en-US" sz="4000" dirty="0" smtClean="0">
                <a:solidFill>
                  <a:srgbClr val="C0C0C0"/>
                </a:solidFill>
              </a:rPr>
              <a:t>Lock-free synchronization</a:t>
            </a:r>
          </a:p>
          <a:p>
            <a:pPr lvl="1" eaLnBrk="1" hangingPunct="1"/>
            <a:r>
              <a:rPr lang="en-US" sz="4000" dirty="0" smtClean="0">
                <a:solidFill>
                  <a:srgbClr val="C0C0C0"/>
                </a:solidFill>
              </a:rPr>
              <a:t>The Problem &amp; Related work</a:t>
            </a:r>
          </a:p>
          <a:p>
            <a:pPr eaLnBrk="1" hangingPunct="1"/>
            <a:r>
              <a:rPr lang="en-US" sz="4000" dirty="0" smtClean="0"/>
              <a:t>The new lock-free bag algorithm</a:t>
            </a:r>
          </a:p>
          <a:p>
            <a:pPr eaLnBrk="1" hangingPunct="1"/>
            <a:r>
              <a:rPr lang="en-US" sz="4000" dirty="0" smtClean="0">
                <a:solidFill>
                  <a:srgbClr val="C0C0C0"/>
                </a:solidFill>
              </a:rPr>
              <a:t>Experiments</a:t>
            </a:r>
          </a:p>
          <a:p>
            <a:pPr eaLnBrk="1" hangingPunct="1"/>
            <a:r>
              <a:rPr lang="en-US" sz="4000" dirty="0" smtClean="0">
                <a:solidFill>
                  <a:srgbClr val="C0C0C0"/>
                </a:solidFill>
              </a:rPr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ScalableMinCollectionBag.pdf.png"/>
          <p:cNvPicPr>
            <a:picLocks noChangeAspect="1"/>
          </p:cNvPicPr>
          <p:nvPr/>
        </p:nvPicPr>
        <p:blipFill>
          <a:blip r:embed="rId2" cstate="print"/>
          <a:srcRect t="27778" r="45284" b="40000"/>
          <a:stretch>
            <a:fillRect/>
          </a:stretch>
        </p:blipFill>
        <p:spPr>
          <a:xfrm>
            <a:off x="3429000" y="1295400"/>
            <a:ext cx="5928660" cy="4939991"/>
          </a:xfrm>
          <a:prstGeom prst="rect">
            <a:avLst/>
          </a:prstGeom>
        </p:spPr>
      </p:pic>
      <p:sp>
        <p:nvSpPr>
          <p:cNvPr id="9218" name="Rubrik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467600" cy="1066800"/>
          </a:xfrm>
        </p:spPr>
        <p:txBody>
          <a:bodyPr/>
          <a:lstStyle/>
          <a:p>
            <a:pPr algn="l"/>
            <a:r>
              <a:rPr lang="en-US" dirty="0" smtClean="0"/>
              <a:t>The Algorithm</a:t>
            </a:r>
            <a:br>
              <a:rPr lang="en-US" dirty="0" smtClean="0"/>
            </a:br>
            <a:r>
              <a:rPr lang="en-US" dirty="0" smtClean="0"/>
              <a:t>Basic Idea</a:t>
            </a:r>
          </a:p>
        </p:txBody>
      </p:sp>
      <p:sp>
        <p:nvSpPr>
          <p:cNvPr id="9219" name="Platshållare för innehåll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6934200" cy="5105400"/>
          </a:xfrm>
        </p:spPr>
        <p:txBody>
          <a:bodyPr/>
          <a:lstStyle/>
          <a:p>
            <a:r>
              <a:rPr lang="en-US" sz="2800" dirty="0" smtClean="0"/>
              <a:t>Linked-lists of array blocks</a:t>
            </a:r>
          </a:p>
          <a:p>
            <a:pPr lvl="1"/>
            <a:r>
              <a:rPr lang="en-US" dirty="0" smtClean="0"/>
              <a:t>One list per thread</a:t>
            </a:r>
          </a:p>
          <a:p>
            <a:pPr lvl="2"/>
            <a:r>
              <a:rPr lang="en-US" sz="2200" dirty="0" smtClean="0"/>
              <a:t>Always used by Add()</a:t>
            </a:r>
          </a:p>
          <a:p>
            <a:pPr lvl="2"/>
            <a:r>
              <a:rPr lang="en-US" sz="2200" dirty="0" err="1" smtClean="0"/>
              <a:t>TryRemoveAny</a:t>
            </a:r>
            <a:r>
              <a:rPr lang="en-US" sz="2200" dirty="0" smtClean="0"/>
              <a:t>() looks</a:t>
            </a:r>
            <a:br>
              <a:rPr lang="en-US" sz="2200" dirty="0" smtClean="0"/>
            </a:br>
            <a:r>
              <a:rPr lang="en-US" sz="2200" dirty="0" smtClean="0"/>
              <a:t>there first</a:t>
            </a:r>
          </a:p>
          <a:p>
            <a:pPr lvl="1"/>
            <a:r>
              <a:rPr lang="en-US" dirty="0" smtClean="0"/>
              <a:t>Add()s by different</a:t>
            </a:r>
            <a:br>
              <a:rPr lang="en-US" dirty="0" smtClean="0"/>
            </a:br>
            <a:r>
              <a:rPr lang="en-US" dirty="0" smtClean="0"/>
              <a:t>threads do not contend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TryRemoveAny</a:t>
            </a:r>
            <a:r>
              <a:rPr lang="en-US" dirty="0" smtClean="0"/>
              <a:t>() has</a:t>
            </a:r>
            <a:br>
              <a:rPr lang="en-US" dirty="0" smtClean="0"/>
            </a:br>
            <a:r>
              <a:rPr lang="en-US" dirty="0" smtClean="0"/>
              <a:t>a large number of blocks</a:t>
            </a:r>
            <a:br>
              <a:rPr lang="en-US" dirty="0" smtClean="0"/>
            </a:br>
            <a:r>
              <a:rPr lang="en-US" dirty="0" smtClean="0"/>
              <a:t>to choose from</a:t>
            </a:r>
          </a:p>
          <a:p>
            <a:pPr lvl="2"/>
            <a:r>
              <a:rPr lang="en-US" dirty="0" smtClean="0"/>
              <a:t>Low risk for contention</a:t>
            </a:r>
          </a:p>
          <a:p>
            <a:r>
              <a:rPr lang="en-US" dirty="0" smtClean="0"/>
              <a:t>Static thread-local storage (TLS)</a:t>
            </a:r>
          </a:p>
          <a:p>
            <a:pPr lvl="1"/>
            <a:r>
              <a:rPr lang="en-US" dirty="0" smtClean="0"/>
              <a:t>Used to avoid reading/writing shared state</a:t>
            </a:r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</p:txBody>
      </p:sp>
      <p:sp>
        <p:nvSpPr>
          <p:cNvPr id="9220" name="Platshållare för datum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94DABFF7-C985-4F24-827B-969AD7940C7C}" type="datetime1">
              <a:rPr lang="en-GB" smtClean="0"/>
              <a:pPr/>
              <a:t>09/06/2011</a:t>
            </a:fld>
            <a:endParaRPr lang="en-GB" dirty="0" smtClean="0"/>
          </a:p>
        </p:txBody>
      </p:sp>
      <p:sp>
        <p:nvSpPr>
          <p:cNvPr id="9221" name="Platshållare för sidfo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Anders Gidenstam, University of Borås</a:t>
            </a:r>
          </a:p>
        </p:txBody>
      </p:sp>
      <p:sp>
        <p:nvSpPr>
          <p:cNvPr id="9222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C0C1B9-2CA6-4A5A-8AB0-722B1A043BE1}" type="slidenum">
              <a:rPr lang="en-GB" smtClean="0"/>
              <a:pPr/>
              <a:t>14</a:t>
            </a:fld>
            <a:endParaRPr lang="en-GB" smtClean="0"/>
          </a:p>
        </p:txBody>
      </p:sp>
      <p:grpSp>
        <p:nvGrpSpPr>
          <p:cNvPr id="13" name="Grupp 12"/>
          <p:cNvGrpSpPr/>
          <p:nvPr/>
        </p:nvGrpSpPr>
        <p:grpSpPr>
          <a:xfrm>
            <a:off x="4994565" y="2006139"/>
            <a:ext cx="3413757" cy="3005052"/>
            <a:chOff x="4994565" y="2006139"/>
            <a:chExt cx="3413757" cy="3005052"/>
          </a:xfrm>
        </p:grpSpPr>
        <p:sp>
          <p:nvSpPr>
            <p:cNvPr id="9" name="Rektangel 8"/>
            <p:cNvSpPr/>
            <p:nvPr/>
          </p:nvSpPr>
          <p:spPr bwMode="auto">
            <a:xfrm>
              <a:off x="4994565" y="2209800"/>
              <a:ext cx="838200" cy="1371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 typeface="Wingdings" pitchFamily="2" charset="2"/>
                <a:buChar char="¢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ktangel 9"/>
            <p:cNvSpPr/>
            <p:nvPr/>
          </p:nvSpPr>
          <p:spPr bwMode="auto">
            <a:xfrm>
              <a:off x="6291348" y="2286000"/>
              <a:ext cx="838200" cy="2209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 typeface="Wingdings" pitchFamily="2" charset="2"/>
                <a:buChar char="¢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ktangel 10"/>
            <p:cNvSpPr/>
            <p:nvPr/>
          </p:nvSpPr>
          <p:spPr bwMode="auto">
            <a:xfrm>
              <a:off x="7570122" y="2191791"/>
              <a:ext cx="838200" cy="2819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 typeface="Wingdings" pitchFamily="2" charset="2"/>
                <a:buChar char="¢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ktangel 11"/>
            <p:cNvSpPr/>
            <p:nvPr/>
          </p:nvSpPr>
          <p:spPr bwMode="auto">
            <a:xfrm>
              <a:off x="7356765" y="2006139"/>
              <a:ext cx="5334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 typeface="Wingdings" pitchFamily="2" charset="2"/>
                <a:buChar char="¢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ScalableMinCollectionBag.pdf.png"/>
          <p:cNvPicPr>
            <a:picLocks noChangeAspect="1"/>
          </p:cNvPicPr>
          <p:nvPr/>
        </p:nvPicPr>
        <p:blipFill>
          <a:blip r:embed="rId2" cstate="print"/>
          <a:srcRect t="27778" r="45284" b="40000"/>
          <a:stretch>
            <a:fillRect/>
          </a:stretch>
        </p:blipFill>
        <p:spPr>
          <a:xfrm>
            <a:off x="3429000" y="1295400"/>
            <a:ext cx="5928660" cy="4939991"/>
          </a:xfrm>
          <a:prstGeom prst="rect">
            <a:avLst/>
          </a:prstGeom>
        </p:spPr>
      </p:pic>
      <p:sp>
        <p:nvSpPr>
          <p:cNvPr id="9218" name="Rubrik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467600" cy="1066800"/>
          </a:xfrm>
        </p:spPr>
        <p:txBody>
          <a:bodyPr/>
          <a:lstStyle/>
          <a:p>
            <a:pPr algn="l"/>
            <a:r>
              <a:rPr lang="en-US" dirty="0" smtClean="0"/>
              <a:t>The Algorithm</a:t>
            </a:r>
            <a:br>
              <a:rPr lang="en-US" dirty="0" smtClean="0"/>
            </a:br>
            <a:r>
              <a:rPr lang="en-US" dirty="0" smtClean="0"/>
              <a:t>Basic Idea</a:t>
            </a:r>
          </a:p>
        </p:txBody>
      </p:sp>
      <p:sp>
        <p:nvSpPr>
          <p:cNvPr id="9219" name="Platshållare för innehåll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267200" cy="4953000"/>
          </a:xfrm>
        </p:spPr>
        <p:txBody>
          <a:bodyPr/>
          <a:lstStyle/>
          <a:p>
            <a:r>
              <a:rPr lang="en-US" sz="2800" dirty="0" smtClean="0"/>
              <a:t>Add()</a:t>
            </a:r>
          </a:p>
          <a:p>
            <a:pPr lvl="1"/>
            <a:r>
              <a:rPr lang="en-US" sz="2600" dirty="0" smtClean="0"/>
              <a:t>Item is inserted in an empty slot in the first array block in the thread’s list</a:t>
            </a:r>
          </a:p>
          <a:p>
            <a:pPr lvl="1"/>
            <a:r>
              <a:rPr lang="en-US" sz="2600" dirty="0" smtClean="0"/>
              <a:t>A new first block is added when all slots have been used</a:t>
            </a:r>
          </a:p>
          <a:p>
            <a:pPr lvl="1"/>
            <a:r>
              <a:rPr lang="en-US" sz="2600" dirty="0" smtClean="0"/>
              <a:t>The current slot index is stored in TLS</a:t>
            </a:r>
            <a:endParaRPr lang="en-US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</p:txBody>
      </p:sp>
      <p:sp>
        <p:nvSpPr>
          <p:cNvPr id="9220" name="Platshållare för datum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94DABFF7-C985-4F24-827B-969AD7940C7C}" type="datetime1">
              <a:rPr lang="en-GB" smtClean="0"/>
              <a:pPr/>
              <a:t>09/06/2011</a:t>
            </a:fld>
            <a:endParaRPr lang="en-GB" smtClean="0"/>
          </a:p>
        </p:txBody>
      </p:sp>
      <p:sp>
        <p:nvSpPr>
          <p:cNvPr id="9221" name="Platshållare för sidfo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Anders Gidenstam, University of Borås</a:t>
            </a:r>
          </a:p>
        </p:txBody>
      </p:sp>
      <p:sp>
        <p:nvSpPr>
          <p:cNvPr id="9222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C0C1B9-2CA6-4A5A-8AB0-722B1A043BE1}" type="slidenum">
              <a:rPr lang="en-GB" smtClean="0"/>
              <a:pPr/>
              <a:t>15</a:t>
            </a:fld>
            <a:endParaRPr lang="en-GB" smtClean="0"/>
          </a:p>
        </p:txBody>
      </p:sp>
      <p:cxnSp>
        <p:nvCxnSpPr>
          <p:cNvPr id="10" name="Rak pil 9"/>
          <p:cNvCxnSpPr/>
          <p:nvPr/>
        </p:nvCxnSpPr>
        <p:spPr bwMode="auto">
          <a:xfrm rot="5400000">
            <a:off x="4114800" y="2743200"/>
            <a:ext cx="762000" cy="158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Ellips 10"/>
          <p:cNvSpPr/>
          <p:nvPr/>
        </p:nvSpPr>
        <p:spPr bwMode="auto">
          <a:xfrm>
            <a:off x="4191000" y="1981200"/>
            <a:ext cx="1447800" cy="1752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¢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grpSp>
        <p:nvGrpSpPr>
          <p:cNvPr id="12" name="Grupp 11"/>
          <p:cNvGrpSpPr/>
          <p:nvPr/>
        </p:nvGrpSpPr>
        <p:grpSpPr>
          <a:xfrm>
            <a:off x="6291348" y="2006139"/>
            <a:ext cx="2116974" cy="3005052"/>
            <a:chOff x="6291348" y="2006139"/>
            <a:chExt cx="2116974" cy="3005052"/>
          </a:xfrm>
        </p:grpSpPr>
        <p:sp>
          <p:nvSpPr>
            <p:cNvPr id="14" name="Rektangel 13"/>
            <p:cNvSpPr/>
            <p:nvPr/>
          </p:nvSpPr>
          <p:spPr bwMode="auto">
            <a:xfrm>
              <a:off x="6291348" y="2286000"/>
              <a:ext cx="838200" cy="2209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 typeface="Wingdings" pitchFamily="2" charset="2"/>
                <a:buChar char="¢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ktangel 14"/>
            <p:cNvSpPr/>
            <p:nvPr/>
          </p:nvSpPr>
          <p:spPr bwMode="auto">
            <a:xfrm>
              <a:off x="7570122" y="2191791"/>
              <a:ext cx="838200" cy="2819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 typeface="Wingdings" pitchFamily="2" charset="2"/>
                <a:buChar char="¢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ktangel 15"/>
            <p:cNvSpPr/>
            <p:nvPr/>
          </p:nvSpPr>
          <p:spPr bwMode="auto">
            <a:xfrm>
              <a:off x="7356765" y="2006139"/>
              <a:ext cx="5334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 typeface="Wingdings" pitchFamily="2" charset="2"/>
                <a:buChar char="¢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ScalableMinCollectionBag.pdf.png"/>
          <p:cNvPicPr>
            <a:picLocks noChangeAspect="1"/>
          </p:cNvPicPr>
          <p:nvPr/>
        </p:nvPicPr>
        <p:blipFill>
          <a:blip r:embed="rId2" cstate="print"/>
          <a:srcRect t="27778" r="45284" b="40000"/>
          <a:stretch>
            <a:fillRect/>
          </a:stretch>
        </p:blipFill>
        <p:spPr>
          <a:xfrm>
            <a:off x="3429000" y="1295400"/>
            <a:ext cx="5928660" cy="4939991"/>
          </a:xfrm>
          <a:prstGeom prst="rect">
            <a:avLst/>
          </a:prstGeom>
        </p:spPr>
      </p:pic>
      <p:sp>
        <p:nvSpPr>
          <p:cNvPr id="9218" name="Rubrik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467600" cy="1066800"/>
          </a:xfrm>
        </p:spPr>
        <p:txBody>
          <a:bodyPr/>
          <a:lstStyle/>
          <a:p>
            <a:pPr algn="l"/>
            <a:r>
              <a:rPr lang="en-US" dirty="0" smtClean="0"/>
              <a:t>The Algorithm</a:t>
            </a:r>
            <a:br>
              <a:rPr lang="en-US" dirty="0" smtClean="0"/>
            </a:br>
            <a:r>
              <a:rPr lang="en-US" dirty="0" smtClean="0"/>
              <a:t>Basic Idea</a:t>
            </a:r>
          </a:p>
        </p:txBody>
      </p:sp>
      <p:sp>
        <p:nvSpPr>
          <p:cNvPr id="9219" name="Platshållare för innehåll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91000" cy="4953000"/>
          </a:xfrm>
        </p:spPr>
        <p:txBody>
          <a:bodyPr/>
          <a:lstStyle/>
          <a:p>
            <a:r>
              <a:rPr lang="en-US" sz="2800" dirty="0" err="1" smtClean="0"/>
              <a:t>TryRemoveAny</a:t>
            </a:r>
            <a:r>
              <a:rPr lang="en-US" sz="2800" dirty="0" smtClean="0"/>
              <a:t>()</a:t>
            </a:r>
          </a:p>
          <a:p>
            <a:pPr lvl="1"/>
            <a:r>
              <a:rPr lang="en-US" sz="2600" dirty="0" smtClean="0"/>
              <a:t>The thread first scans the first block in its list (from the current index in TLS)</a:t>
            </a:r>
          </a:p>
          <a:p>
            <a:pPr lvl="1"/>
            <a:r>
              <a:rPr lang="en-US" sz="2600" dirty="0" smtClean="0"/>
              <a:t>When an item is found it is removed via CAS</a:t>
            </a:r>
          </a:p>
          <a:p>
            <a:pPr lvl="1"/>
            <a:r>
              <a:rPr lang="en-US" sz="2600" dirty="0" smtClean="0"/>
              <a:t>If the block is empty it is removed from the list</a:t>
            </a:r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</p:txBody>
      </p:sp>
      <p:sp>
        <p:nvSpPr>
          <p:cNvPr id="9220" name="Platshållare för datum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94DABFF7-C985-4F24-827B-969AD7940C7C}" type="datetime1">
              <a:rPr lang="en-GB" smtClean="0"/>
              <a:pPr/>
              <a:t>09/06/2011</a:t>
            </a:fld>
            <a:endParaRPr lang="en-GB" smtClean="0"/>
          </a:p>
        </p:txBody>
      </p:sp>
      <p:sp>
        <p:nvSpPr>
          <p:cNvPr id="9221" name="Platshållare för sidfo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Anders Gidenstam, University of Borås</a:t>
            </a:r>
          </a:p>
        </p:txBody>
      </p:sp>
      <p:sp>
        <p:nvSpPr>
          <p:cNvPr id="9222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C0C1B9-2CA6-4A5A-8AB0-722B1A043BE1}" type="slidenum">
              <a:rPr lang="en-GB" smtClean="0"/>
              <a:pPr/>
              <a:t>16</a:t>
            </a:fld>
            <a:endParaRPr lang="en-GB" smtClean="0"/>
          </a:p>
        </p:txBody>
      </p:sp>
      <p:cxnSp>
        <p:nvCxnSpPr>
          <p:cNvPr id="10" name="Rak pil 9"/>
          <p:cNvCxnSpPr/>
          <p:nvPr/>
        </p:nvCxnSpPr>
        <p:spPr bwMode="auto">
          <a:xfrm rot="5400000">
            <a:off x="5562997" y="2514203"/>
            <a:ext cx="457200" cy="79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12" name="Ellips 11"/>
          <p:cNvSpPr/>
          <p:nvPr/>
        </p:nvSpPr>
        <p:spPr bwMode="auto">
          <a:xfrm>
            <a:off x="5562600" y="1981200"/>
            <a:ext cx="1447800" cy="1752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¢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grpSp>
        <p:nvGrpSpPr>
          <p:cNvPr id="11" name="Grupp 10"/>
          <p:cNvGrpSpPr/>
          <p:nvPr/>
        </p:nvGrpSpPr>
        <p:grpSpPr>
          <a:xfrm>
            <a:off x="7356765" y="2006139"/>
            <a:ext cx="1051557" cy="3005052"/>
            <a:chOff x="7356765" y="2006139"/>
            <a:chExt cx="1051557" cy="3005052"/>
          </a:xfrm>
        </p:grpSpPr>
        <p:sp>
          <p:nvSpPr>
            <p:cNvPr id="15" name="Rektangel 14"/>
            <p:cNvSpPr/>
            <p:nvPr/>
          </p:nvSpPr>
          <p:spPr bwMode="auto">
            <a:xfrm>
              <a:off x="7570122" y="2191791"/>
              <a:ext cx="838200" cy="2819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 typeface="Wingdings" pitchFamily="2" charset="2"/>
                <a:buChar char="¢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ktangel 15"/>
            <p:cNvSpPr/>
            <p:nvPr/>
          </p:nvSpPr>
          <p:spPr bwMode="auto">
            <a:xfrm>
              <a:off x="7356765" y="2006139"/>
              <a:ext cx="5334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 typeface="Wingdings" pitchFamily="2" charset="2"/>
                <a:buChar char="¢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ScalableMinCollectionBag.pdf.png"/>
          <p:cNvPicPr>
            <a:picLocks noChangeAspect="1"/>
          </p:cNvPicPr>
          <p:nvPr/>
        </p:nvPicPr>
        <p:blipFill>
          <a:blip r:embed="rId2" cstate="print"/>
          <a:srcRect t="27778" r="45284" b="40000"/>
          <a:stretch>
            <a:fillRect/>
          </a:stretch>
        </p:blipFill>
        <p:spPr>
          <a:xfrm>
            <a:off x="3429000" y="1295400"/>
            <a:ext cx="5928660" cy="4939991"/>
          </a:xfrm>
          <a:prstGeom prst="rect">
            <a:avLst/>
          </a:prstGeom>
        </p:spPr>
      </p:pic>
      <p:sp>
        <p:nvSpPr>
          <p:cNvPr id="9218" name="Rubrik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467600" cy="1066800"/>
          </a:xfrm>
        </p:spPr>
        <p:txBody>
          <a:bodyPr/>
          <a:lstStyle/>
          <a:p>
            <a:r>
              <a:rPr lang="en-US" smtClean="0"/>
              <a:t>The Algorithm</a:t>
            </a:r>
          </a:p>
        </p:txBody>
      </p:sp>
      <p:sp>
        <p:nvSpPr>
          <p:cNvPr id="9219" name="Platshållare för innehåll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91000" cy="4876800"/>
          </a:xfrm>
        </p:spPr>
        <p:txBody>
          <a:bodyPr/>
          <a:lstStyle/>
          <a:p>
            <a:pPr>
              <a:buNone/>
            </a:pPr>
            <a:r>
              <a:rPr lang="en-US" sz="3000" dirty="0" smtClean="0"/>
              <a:t>Issues</a:t>
            </a:r>
          </a:p>
          <a:p>
            <a:pPr lvl="1"/>
            <a:r>
              <a:rPr lang="en-US" sz="2600" dirty="0" smtClean="0"/>
              <a:t>Finding items when own list is empty</a:t>
            </a:r>
          </a:p>
          <a:p>
            <a:pPr lvl="1"/>
            <a:r>
              <a:rPr lang="en-US" sz="2600" dirty="0" smtClean="0"/>
              <a:t>Detecting that the bag is empty</a:t>
            </a:r>
          </a:p>
          <a:p>
            <a:pPr lvl="1"/>
            <a:r>
              <a:rPr lang="en-US" sz="2600" dirty="0" smtClean="0"/>
              <a:t>Managing the linked lists</a:t>
            </a:r>
          </a:p>
          <a:p>
            <a:endParaRPr lang="en-US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</p:txBody>
      </p:sp>
      <p:sp>
        <p:nvSpPr>
          <p:cNvPr id="9220" name="Platshållare för datum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94DABFF7-C985-4F24-827B-969AD7940C7C}" type="datetime1">
              <a:rPr lang="en-GB" smtClean="0"/>
              <a:pPr/>
              <a:t>09/06/2011</a:t>
            </a:fld>
            <a:endParaRPr lang="en-GB" smtClean="0"/>
          </a:p>
        </p:txBody>
      </p:sp>
      <p:sp>
        <p:nvSpPr>
          <p:cNvPr id="9221" name="Platshållare för sidfo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Anders Gidenstam, University of Borås</a:t>
            </a:r>
          </a:p>
        </p:txBody>
      </p:sp>
      <p:sp>
        <p:nvSpPr>
          <p:cNvPr id="9222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C0C1B9-2CA6-4A5A-8AB0-722B1A043BE1}" type="slidenum">
              <a:rPr lang="en-GB" smtClean="0"/>
              <a:pPr/>
              <a:t>17</a:t>
            </a:fld>
            <a:endParaRPr lang="en-GB" smtClean="0"/>
          </a:p>
        </p:txBody>
      </p:sp>
      <p:grpSp>
        <p:nvGrpSpPr>
          <p:cNvPr id="9" name="Grupp 8"/>
          <p:cNvGrpSpPr/>
          <p:nvPr/>
        </p:nvGrpSpPr>
        <p:grpSpPr>
          <a:xfrm>
            <a:off x="4994565" y="2006139"/>
            <a:ext cx="3413757" cy="3005052"/>
            <a:chOff x="4994565" y="2006139"/>
            <a:chExt cx="3413757" cy="3005052"/>
          </a:xfrm>
        </p:grpSpPr>
        <p:sp>
          <p:nvSpPr>
            <p:cNvPr id="10" name="Rektangel 9"/>
            <p:cNvSpPr/>
            <p:nvPr/>
          </p:nvSpPr>
          <p:spPr bwMode="auto">
            <a:xfrm>
              <a:off x="4994565" y="2209800"/>
              <a:ext cx="838200" cy="1371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 typeface="Wingdings" pitchFamily="2" charset="2"/>
                <a:buChar char="¢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ktangel 10"/>
            <p:cNvSpPr/>
            <p:nvPr/>
          </p:nvSpPr>
          <p:spPr bwMode="auto">
            <a:xfrm>
              <a:off x="6291348" y="2286000"/>
              <a:ext cx="838200" cy="2209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 typeface="Wingdings" pitchFamily="2" charset="2"/>
                <a:buChar char="¢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ktangel 11"/>
            <p:cNvSpPr/>
            <p:nvPr/>
          </p:nvSpPr>
          <p:spPr bwMode="auto">
            <a:xfrm>
              <a:off x="7570122" y="2191791"/>
              <a:ext cx="838200" cy="2819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 typeface="Wingdings" pitchFamily="2" charset="2"/>
                <a:buChar char="¢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ktangel 12"/>
            <p:cNvSpPr/>
            <p:nvPr/>
          </p:nvSpPr>
          <p:spPr bwMode="auto">
            <a:xfrm>
              <a:off x="7356765" y="2006139"/>
              <a:ext cx="5334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 typeface="Wingdings" pitchFamily="2" charset="2"/>
                <a:buChar char="¢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ScalableMinCollectionBag.pdf.png"/>
          <p:cNvPicPr>
            <a:picLocks noChangeAspect="1"/>
          </p:cNvPicPr>
          <p:nvPr/>
        </p:nvPicPr>
        <p:blipFill>
          <a:blip r:embed="rId2" cstate="print"/>
          <a:srcRect t="27778" r="45284" b="40000"/>
          <a:stretch>
            <a:fillRect/>
          </a:stretch>
        </p:blipFill>
        <p:spPr>
          <a:xfrm>
            <a:off x="3429000" y="1295400"/>
            <a:ext cx="5928660" cy="4939991"/>
          </a:xfrm>
          <a:prstGeom prst="rect">
            <a:avLst/>
          </a:prstGeom>
        </p:spPr>
      </p:pic>
      <p:sp>
        <p:nvSpPr>
          <p:cNvPr id="9218" name="Rubrik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467600" cy="1066800"/>
          </a:xfrm>
        </p:spPr>
        <p:txBody>
          <a:bodyPr/>
          <a:lstStyle/>
          <a:p>
            <a:r>
              <a:rPr lang="en-US" dirty="0" smtClean="0"/>
              <a:t>The Algorithm</a:t>
            </a:r>
          </a:p>
        </p:txBody>
      </p:sp>
      <p:sp>
        <p:nvSpPr>
          <p:cNvPr id="9219" name="Platshållare för innehåll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91000" cy="4876800"/>
          </a:xfrm>
        </p:spPr>
        <p:txBody>
          <a:bodyPr/>
          <a:lstStyle/>
          <a:p>
            <a:pPr>
              <a:buNone/>
            </a:pPr>
            <a:r>
              <a:rPr lang="en-US" sz="3000" dirty="0" smtClean="0"/>
              <a:t>Finding items when the own list is empty</a:t>
            </a:r>
          </a:p>
          <a:p>
            <a:pPr lvl="1"/>
            <a:r>
              <a:rPr lang="en-US" sz="2600" dirty="0" smtClean="0"/>
              <a:t>Steal items from blocks belonging to other threads</a:t>
            </a:r>
          </a:p>
          <a:p>
            <a:pPr lvl="2"/>
            <a:r>
              <a:rPr lang="en-US" sz="2200" dirty="0" smtClean="0"/>
              <a:t>Hence, CAS needed to remove items</a:t>
            </a:r>
          </a:p>
          <a:p>
            <a:pPr lvl="1"/>
            <a:r>
              <a:rPr lang="en-US" sz="2600" dirty="0" smtClean="0"/>
              <a:t>Never leave a block until it is empty</a:t>
            </a:r>
          </a:p>
          <a:p>
            <a:pPr lvl="2"/>
            <a:r>
              <a:rPr lang="en-US" dirty="0" smtClean="0"/>
              <a:t>Help removing empty blocks</a:t>
            </a:r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</p:txBody>
      </p:sp>
      <p:sp>
        <p:nvSpPr>
          <p:cNvPr id="9220" name="Platshållare för datum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94DABFF7-C985-4F24-827B-969AD7940C7C}" type="datetime1">
              <a:rPr lang="en-GB" smtClean="0"/>
              <a:pPr/>
              <a:t>09/06/2011</a:t>
            </a:fld>
            <a:endParaRPr lang="en-GB" smtClean="0"/>
          </a:p>
        </p:txBody>
      </p:sp>
      <p:sp>
        <p:nvSpPr>
          <p:cNvPr id="9221" name="Platshållare för sidfo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Anders Gidenstam, University of Borås</a:t>
            </a:r>
          </a:p>
        </p:txBody>
      </p:sp>
      <p:sp>
        <p:nvSpPr>
          <p:cNvPr id="9222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C0C1B9-2CA6-4A5A-8AB0-722B1A043BE1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9" name="Ellips 8"/>
          <p:cNvSpPr/>
          <p:nvPr/>
        </p:nvSpPr>
        <p:spPr bwMode="auto">
          <a:xfrm>
            <a:off x="6934200" y="1981200"/>
            <a:ext cx="1905000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¢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0" name="Rak pil 9"/>
          <p:cNvCxnSpPr/>
          <p:nvPr/>
        </p:nvCxnSpPr>
        <p:spPr bwMode="auto">
          <a:xfrm rot="5400000">
            <a:off x="7544594" y="2437606"/>
            <a:ext cx="304800" cy="158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1" name="Grupp 10"/>
          <p:cNvGrpSpPr/>
          <p:nvPr/>
        </p:nvGrpSpPr>
        <p:grpSpPr>
          <a:xfrm>
            <a:off x="4994565" y="2209800"/>
            <a:ext cx="1939635" cy="2286000"/>
            <a:chOff x="4994565" y="2209800"/>
            <a:chExt cx="1939635" cy="2286000"/>
          </a:xfrm>
        </p:grpSpPr>
        <p:sp>
          <p:nvSpPr>
            <p:cNvPr id="12" name="Rektangel 11"/>
            <p:cNvSpPr/>
            <p:nvPr/>
          </p:nvSpPr>
          <p:spPr bwMode="auto">
            <a:xfrm>
              <a:off x="4994565" y="2209800"/>
              <a:ext cx="838200" cy="1371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 typeface="Wingdings" pitchFamily="2" charset="2"/>
                <a:buChar char="¢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ktangel 12"/>
            <p:cNvSpPr/>
            <p:nvPr/>
          </p:nvSpPr>
          <p:spPr bwMode="auto">
            <a:xfrm>
              <a:off x="6291348" y="2286000"/>
              <a:ext cx="642852" cy="2209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 typeface="Wingdings" pitchFamily="2" charset="2"/>
                <a:buChar char="¢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ScalableMinCollectionBag.pdf.png"/>
          <p:cNvPicPr>
            <a:picLocks noChangeAspect="1"/>
          </p:cNvPicPr>
          <p:nvPr/>
        </p:nvPicPr>
        <p:blipFill>
          <a:blip r:embed="rId2" cstate="print"/>
          <a:srcRect t="27778" r="45284" b="40000"/>
          <a:stretch>
            <a:fillRect/>
          </a:stretch>
        </p:blipFill>
        <p:spPr>
          <a:xfrm>
            <a:off x="3429000" y="1295400"/>
            <a:ext cx="5928660" cy="4939991"/>
          </a:xfrm>
          <a:prstGeom prst="rect">
            <a:avLst/>
          </a:prstGeom>
        </p:spPr>
      </p:pic>
      <p:sp>
        <p:nvSpPr>
          <p:cNvPr id="9218" name="Rubrik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467600" cy="1066800"/>
          </a:xfrm>
        </p:spPr>
        <p:txBody>
          <a:bodyPr/>
          <a:lstStyle/>
          <a:p>
            <a:r>
              <a:rPr lang="en-US" smtClean="0"/>
              <a:t>The Algorithm</a:t>
            </a:r>
          </a:p>
        </p:txBody>
      </p:sp>
      <p:sp>
        <p:nvSpPr>
          <p:cNvPr id="9219" name="Platshållare för innehåll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4495800" cy="4876800"/>
          </a:xfrm>
        </p:spPr>
        <p:txBody>
          <a:bodyPr/>
          <a:lstStyle/>
          <a:p>
            <a:pPr>
              <a:buNone/>
            </a:pPr>
            <a:r>
              <a:rPr lang="en-US" sz="3200" dirty="0" smtClean="0"/>
              <a:t>Detecting that the bag is empty</a:t>
            </a:r>
            <a:endParaRPr lang="en-US" sz="2600" dirty="0" smtClean="0"/>
          </a:p>
          <a:p>
            <a:pPr lvl="1"/>
            <a:r>
              <a:rPr lang="en-US" sz="2600" dirty="0" smtClean="0"/>
              <a:t>No single place to look</a:t>
            </a:r>
          </a:p>
          <a:p>
            <a:pPr lvl="1"/>
            <a:r>
              <a:rPr lang="en-US" sz="2600" dirty="0" smtClean="0"/>
              <a:t>Scan all blocks of all threads</a:t>
            </a:r>
          </a:p>
          <a:p>
            <a:pPr lvl="2"/>
            <a:r>
              <a:rPr lang="en-US" sz="2200" dirty="0" smtClean="0"/>
              <a:t>Items may be added concurrently</a:t>
            </a:r>
          </a:p>
          <a:p>
            <a:pPr lvl="2"/>
            <a:r>
              <a:rPr lang="en-US" sz="2200" dirty="0" smtClean="0"/>
              <a:t>Items may be removed concurrently</a:t>
            </a:r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</p:txBody>
      </p:sp>
      <p:sp>
        <p:nvSpPr>
          <p:cNvPr id="9220" name="Platshållare för datum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94DABFF7-C985-4F24-827B-969AD7940C7C}" type="datetime1">
              <a:rPr lang="en-GB" smtClean="0"/>
              <a:pPr/>
              <a:t>09/06/2011</a:t>
            </a:fld>
            <a:endParaRPr lang="en-GB" smtClean="0"/>
          </a:p>
        </p:txBody>
      </p:sp>
      <p:sp>
        <p:nvSpPr>
          <p:cNvPr id="9221" name="Platshållare för sidfo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Anders Gidenstam, University of Borås</a:t>
            </a:r>
          </a:p>
        </p:txBody>
      </p:sp>
      <p:sp>
        <p:nvSpPr>
          <p:cNvPr id="9222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C0C1B9-2CA6-4A5A-8AB0-722B1A043BE1}" type="slidenum">
              <a:rPr lang="en-GB" smtClean="0"/>
              <a:pPr/>
              <a:t>19</a:t>
            </a:fld>
            <a:endParaRPr lang="en-GB" smtClean="0"/>
          </a:p>
        </p:txBody>
      </p:sp>
      <p:grpSp>
        <p:nvGrpSpPr>
          <p:cNvPr id="9" name="Grupp 8"/>
          <p:cNvGrpSpPr/>
          <p:nvPr/>
        </p:nvGrpSpPr>
        <p:grpSpPr>
          <a:xfrm>
            <a:off x="4994565" y="2006139"/>
            <a:ext cx="3413757" cy="3005052"/>
            <a:chOff x="4994565" y="2006139"/>
            <a:chExt cx="3413757" cy="3005052"/>
          </a:xfrm>
        </p:grpSpPr>
        <p:sp>
          <p:nvSpPr>
            <p:cNvPr id="10" name="Rektangel 9"/>
            <p:cNvSpPr/>
            <p:nvPr/>
          </p:nvSpPr>
          <p:spPr bwMode="auto">
            <a:xfrm>
              <a:off x="4994565" y="2209800"/>
              <a:ext cx="838200" cy="1371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 typeface="Wingdings" pitchFamily="2" charset="2"/>
                <a:buChar char="¢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ktangel 10"/>
            <p:cNvSpPr/>
            <p:nvPr/>
          </p:nvSpPr>
          <p:spPr bwMode="auto">
            <a:xfrm>
              <a:off x="6291348" y="2286000"/>
              <a:ext cx="838200" cy="2209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 typeface="Wingdings" pitchFamily="2" charset="2"/>
                <a:buChar char="¢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ktangel 11"/>
            <p:cNvSpPr/>
            <p:nvPr/>
          </p:nvSpPr>
          <p:spPr bwMode="auto">
            <a:xfrm>
              <a:off x="7570122" y="2191791"/>
              <a:ext cx="838200" cy="2819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 typeface="Wingdings" pitchFamily="2" charset="2"/>
                <a:buChar char="¢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ktangel 12"/>
            <p:cNvSpPr/>
            <p:nvPr/>
          </p:nvSpPr>
          <p:spPr bwMode="auto">
            <a:xfrm>
              <a:off x="7356765" y="2006139"/>
              <a:ext cx="5334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 typeface="Wingdings" pitchFamily="2" charset="2"/>
                <a:buChar char="¢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latshållare fö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7E11C90-442B-45F1-9FA6-858B7D9FF2DF}" type="datetime1">
              <a:rPr lang="en-GB" smtClean="0"/>
              <a:pPr/>
              <a:t>09/06/2011</a:t>
            </a:fld>
            <a:endParaRPr lang="en-GB" dirty="0" smtClean="0"/>
          </a:p>
        </p:txBody>
      </p:sp>
      <p:sp>
        <p:nvSpPr>
          <p:cNvPr id="4099" name="Platshållare för sidfo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Anders Gidenstam, University of Borås</a:t>
            </a:r>
          </a:p>
        </p:txBody>
      </p:sp>
      <p:sp>
        <p:nvSpPr>
          <p:cNvPr id="4100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27612D-157E-416E-964A-67239CEBE80A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467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Outline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82000" cy="4495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Introduction</a:t>
            </a:r>
          </a:p>
          <a:p>
            <a:pPr lvl="1" eaLnBrk="1" hangingPunct="1"/>
            <a:r>
              <a:rPr lang="en-US" sz="4000" dirty="0" smtClean="0"/>
              <a:t>Lock-free synchronization</a:t>
            </a:r>
          </a:p>
          <a:p>
            <a:pPr lvl="1" eaLnBrk="1" hangingPunct="1"/>
            <a:r>
              <a:rPr lang="en-US" sz="4000" dirty="0" smtClean="0"/>
              <a:t>The Problem &amp; Related work</a:t>
            </a:r>
          </a:p>
          <a:p>
            <a:pPr eaLnBrk="1" hangingPunct="1"/>
            <a:r>
              <a:rPr lang="en-US" sz="4000" dirty="0" smtClean="0"/>
              <a:t>The new lock-free bag algorithm</a:t>
            </a:r>
          </a:p>
          <a:p>
            <a:pPr eaLnBrk="1" hangingPunct="1"/>
            <a:r>
              <a:rPr lang="en-US" sz="4000" dirty="0" smtClean="0"/>
              <a:t>Experiments</a:t>
            </a:r>
          </a:p>
          <a:p>
            <a:pPr eaLnBrk="1" hangingPunct="1"/>
            <a:r>
              <a:rPr lang="en-US" sz="4000" dirty="0" smtClean="0"/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ScalableMinCollectionBag.pdf.png"/>
          <p:cNvPicPr>
            <a:picLocks noChangeAspect="1"/>
          </p:cNvPicPr>
          <p:nvPr/>
        </p:nvPicPr>
        <p:blipFill>
          <a:blip r:embed="rId2" cstate="print"/>
          <a:srcRect t="27778" r="45284" b="40000"/>
          <a:stretch>
            <a:fillRect/>
          </a:stretch>
        </p:blipFill>
        <p:spPr>
          <a:xfrm>
            <a:off x="3429000" y="1295400"/>
            <a:ext cx="5928660" cy="4939991"/>
          </a:xfrm>
          <a:prstGeom prst="rect">
            <a:avLst/>
          </a:prstGeom>
        </p:spPr>
      </p:pic>
      <p:sp>
        <p:nvSpPr>
          <p:cNvPr id="9218" name="Rubrik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467600" cy="1066800"/>
          </a:xfrm>
        </p:spPr>
        <p:txBody>
          <a:bodyPr/>
          <a:lstStyle/>
          <a:p>
            <a:r>
              <a:rPr lang="en-US" smtClean="0"/>
              <a:t>The Algorithm</a:t>
            </a:r>
          </a:p>
        </p:txBody>
      </p:sp>
      <p:sp>
        <p:nvSpPr>
          <p:cNvPr id="9219" name="Platshållare för innehåll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495800" cy="4953000"/>
          </a:xfrm>
        </p:spPr>
        <p:txBody>
          <a:bodyPr/>
          <a:lstStyle/>
          <a:p>
            <a:pPr>
              <a:buNone/>
            </a:pPr>
            <a:r>
              <a:rPr lang="en-US" sz="3200" dirty="0" smtClean="0"/>
              <a:t>Notification mechanism</a:t>
            </a:r>
          </a:p>
          <a:p>
            <a:pPr lvl="1"/>
            <a:r>
              <a:rPr lang="en-US" dirty="0" smtClean="0"/>
              <a:t>Per-block bit field</a:t>
            </a:r>
          </a:p>
          <a:p>
            <a:pPr lvl="2"/>
            <a:r>
              <a:rPr lang="en-US" dirty="0" smtClean="0"/>
              <a:t>One bit for each thread</a:t>
            </a:r>
          </a:p>
          <a:p>
            <a:pPr lvl="2"/>
            <a:r>
              <a:rPr lang="en-US" dirty="0" smtClean="0"/>
              <a:t>All bits cleared by Add()</a:t>
            </a:r>
          </a:p>
          <a:p>
            <a:pPr lvl="2"/>
            <a:r>
              <a:rPr lang="en-US" dirty="0" smtClean="0"/>
              <a:t>Thieves set their bit before scanning the block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If the bit is still set for all blocks when the thief</a:t>
            </a:r>
            <a:br>
              <a:rPr lang="en-US" dirty="0" smtClean="0"/>
            </a:br>
            <a:r>
              <a:rPr lang="en-US" dirty="0" smtClean="0"/>
              <a:t>rescans the bag is empty?</a:t>
            </a:r>
          </a:p>
        </p:txBody>
      </p:sp>
      <p:sp>
        <p:nvSpPr>
          <p:cNvPr id="9220" name="Platshållare för datum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94DABFF7-C985-4F24-827B-969AD7940C7C}" type="datetime1">
              <a:rPr lang="en-GB" smtClean="0"/>
              <a:pPr/>
              <a:t>09/06/2011</a:t>
            </a:fld>
            <a:endParaRPr lang="en-GB" smtClean="0"/>
          </a:p>
        </p:txBody>
      </p:sp>
      <p:sp>
        <p:nvSpPr>
          <p:cNvPr id="9221" name="Platshållare för sidfo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Anders Gidenstam, University of Borås</a:t>
            </a:r>
          </a:p>
        </p:txBody>
      </p:sp>
      <p:sp>
        <p:nvSpPr>
          <p:cNvPr id="9222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C0C1B9-2CA6-4A5A-8AB0-722B1A043BE1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9" name="Ellips 8"/>
          <p:cNvSpPr/>
          <p:nvPr/>
        </p:nvSpPr>
        <p:spPr bwMode="auto">
          <a:xfrm>
            <a:off x="4495800" y="2971800"/>
            <a:ext cx="6096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¢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0" name="Ellips 9"/>
          <p:cNvSpPr/>
          <p:nvPr/>
        </p:nvSpPr>
        <p:spPr bwMode="auto">
          <a:xfrm>
            <a:off x="5791200" y="2971800"/>
            <a:ext cx="6096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¢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1" name="Ellips 10"/>
          <p:cNvSpPr/>
          <p:nvPr/>
        </p:nvSpPr>
        <p:spPr bwMode="auto">
          <a:xfrm>
            <a:off x="7060278" y="2971800"/>
            <a:ext cx="6096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¢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Rektangel 11"/>
          <p:cNvSpPr/>
          <p:nvPr/>
        </p:nvSpPr>
        <p:spPr bwMode="auto">
          <a:xfrm>
            <a:off x="4343400" y="3733800"/>
            <a:ext cx="4800600" cy="2590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¢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4191000"/>
            <a:ext cx="461462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llips 12"/>
          <p:cNvSpPr/>
          <p:nvPr/>
        </p:nvSpPr>
        <p:spPr bwMode="auto">
          <a:xfrm>
            <a:off x="8348748" y="2971800"/>
            <a:ext cx="6096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¢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ubrik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467600" cy="1066800"/>
          </a:xfrm>
        </p:spPr>
        <p:txBody>
          <a:bodyPr/>
          <a:lstStyle/>
          <a:p>
            <a:r>
              <a:rPr lang="en-US" smtClean="0"/>
              <a:t>The Algorithm</a:t>
            </a:r>
          </a:p>
        </p:txBody>
      </p:sp>
      <p:sp>
        <p:nvSpPr>
          <p:cNvPr id="9220" name="Platshållare för datum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94DABFF7-C985-4F24-827B-969AD7940C7C}" type="datetime1">
              <a:rPr lang="en-GB" smtClean="0"/>
              <a:pPr/>
              <a:t>09/06/2011</a:t>
            </a:fld>
            <a:endParaRPr lang="en-GB" smtClean="0"/>
          </a:p>
        </p:txBody>
      </p:sp>
      <p:sp>
        <p:nvSpPr>
          <p:cNvPr id="9221" name="Platshållare för sidfo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Anders Gidenstam, University of Borås</a:t>
            </a:r>
          </a:p>
        </p:txBody>
      </p:sp>
      <p:sp>
        <p:nvSpPr>
          <p:cNvPr id="9222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C0C1B9-2CA6-4A5A-8AB0-722B1A043BE1}" type="slidenum">
              <a:rPr lang="en-GB" smtClean="0"/>
              <a:pPr/>
              <a:t>21</a:t>
            </a:fld>
            <a:endParaRPr lang="en-GB" smtClean="0"/>
          </a:p>
        </p:txBody>
      </p:sp>
      <p:sp>
        <p:nvSpPr>
          <p:cNvPr id="9219" name="Platshållare för innehåll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495800" cy="4953000"/>
          </a:xfrm>
        </p:spPr>
        <p:txBody>
          <a:bodyPr/>
          <a:lstStyle/>
          <a:p>
            <a:pPr>
              <a:buNone/>
            </a:pPr>
            <a:r>
              <a:rPr lang="en-US" sz="3200" dirty="0" smtClean="0"/>
              <a:t>Notification mechanism</a:t>
            </a:r>
          </a:p>
          <a:p>
            <a:pPr lvl="1"/>
            <a:r>
              <a:rPr lang="en-US" dirty="0" smtClean="0"/>
              <a:t>No, there can still be one pending Add per other thread</a:t>
            </a:r>
          </a:p>
          <a:p>
            <a:pPr lvl="2"/>
            <a:r>
              <a:rPr lang="en-US" dirty="0" smtClean="0"/>
              <a:t>Cleared the notify bits before the thief started scanning</a:t>
            </a:r>
          </a:p>
          <a:p>
            <a:pPr lvl="2"/>
            <a:r>
              <a:rPr lang="en-US" dirty="0" smtClean="0"/>
              <a:t>Items can show up and disappear (removed) during the scan</a:t>
            </a:r>
          </a:p>
          <a:p>
            <a:pPr lvl="1"/>
            <a:endParaRPr lang="en-US" dirty="0" smtClean="0"/>
          </a:p>
          <a:p>
            <a:pPr lvl="1"/>
            <a:endParaRPr lang="en-US" sz="2600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24000"/>
            <a:ext cx="394335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Rak pil 21"/>
          <p:cNvCxnSpPr/>
          <p:nvPr/>
        </p:nvCxnSpPr>
        <p:spPr bwMode="auto">
          <a:xfrm rot="5400000">
            <a:off x="4344194" y="2742406"/>
            <a:ext cx="762000" cy="158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Rak pil 24"/>
          <p:cNvCxnSpPr/>
          <p:nvPr/>
        </p:nvCxnSpPr>
        <p:spPr bwMode="auto">
          <a:xfrm rot="5400000">
            <a:off x="4344194" y="4190206"/>
            <a:ext cx="762000" cy="158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ubrik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467600" cy="1066800"/>
          </a:xfrm>
        </p:spPr>
        <p:txBody>
          <a:bodyPr/>
          <a:lstStyle/>
          <a:p>
            <a:r>
              <a:rPr lang="en-US" smtClean="0"/>
              <a:t>The Algorithm</a:t>
            </a:r>
          </a:p>
        </p:txBody>
      </p:sp>
      <p:sp>
        <p:nvSpPr>
          <p:cNvPr id="9220" name="Platshållare för datum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94DABFF7-C985-4F24-827B-969AD7940C7C}" type="datetime1">
              <a:rPr lang="en-GB" smtClean="0"/>
              <a:pPr/>
              <a:t>09/06/2011</a:t>
            </a:fld>
            <a:endParaRPr lang="en-GB" smtClean="0"/>
          </a:p>
        </p:txBody>
      </p:sp>
      <p:sp>
        <p:nvSpPr>
          <p:cNvPr id="9221" name="Platshållare för sidfo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Anders Gidenstam, University of Borås</a:t>
            </a:r>
          </a:p>
        </p:txBody>
      </p:sp>
      <p:sp>
        <p:nvSpPr>
          <p:cNvPr id="9222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C0C1B9-2CA6-4A5A-8AB0-722B1A043BE1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9219" name="Platshållare för innehåll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495800" cy="4953000"/>
          </a:xfrm>
        </p:spPr>
        <p:txBody>
          <a:bodyPr/>
          <a:lstStyle/>
          <a:p>
            <a:pPr>
              <a:buNone/>
            </a:pPr>
            <a:r>
              <a:rPr lang="en-US" sz="3200" dirty="0" smtClean="0"/>
              <a:t>Notification mechanism</a:t>
            </a:r>
          </a:p>
          <a:p>
            <a:pPr lvl="1"/>
            <a:r>
              <a:rPr lang="en-US" dirty="0" smtClean="0"/>
              <a:t>No, there can still be one pending Add per other thread</a:t>
            </a:r>
          </a:p>
          <a:p>
            <a:pPr lvl="2"/>
            <a:r>
              <a:rPr lang="en-US" dirty="0" smtClean="0"/>
              <a:t>Cleared the notify bits before the thief started scanning</a:t>
            </a:r>
          </a:p>
          <a:p>
            <a:pPr lvl="2"/>
            <a:r>
              <a:rPr lang="en-US" dirty="0" smtClean="0"/>
              <a:t>Items can show up and disappear (removed) during the scan</a:t>
            </a:r>
          </a:p>
          <a:p>
            <a:pPr lvl="1"/>
            <a:r>
              <a:rPr lang="en-US" dirty="0" smtClean="0"/>
              <a:t>Rescan everything </a:t>
            </a:r>
            <a:r>
              <a:rPr lang="en-US" i="1" dirty="0" smtClean="0"/>
              <a:t>#threads+1 </a:t>
            </a:r>
            <a:r>
              <a:rPr lang="en-US" dirty="0" smtClean="0"/>
              <a:t>times</a:t>
            </a:r>
          </a:p>
          <a:p>
            <a:pPr lvl="2"/>
            <a:r>
              <a:rPr lang="en-US" dirty="0" smtClean="0"/>
              <a:t>if found empty in all scans it truly was empty</a:t>
            </a:r>
          </a:p>
          <a:p>
            <a:pPr lvl="1"/>
            <a:endParaRPr lang="en-US" sz="2600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24000"/>
            <a:ext cx="394335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Ellips 20"/>
          <p:cNvSpPr/>
          <p:nvPr/>
        </p:nvSpPr>
        <p:spPr bwMode="auto">
          <a:xfrm>
            <a:off x="4749339" y="2522913"/>
            <a:ext cx="609600" cy="152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¢"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CC00"/>
              </a:solidFill>
              <a:effectLst/>
              <a:latin typeface="Arial" charset="0"/>
            </a:endParaRPr>
          </a:p>
        </p:txBody>
      </p:sp>
      <p:cxnSp>
        <p:nvCxnSpPr>
          <p:cNvPr id="22" name="Rak pil 21"/>
          <p:cNvCxnSpPr/>
          <p:nvPr/>
        </p:nvCxnSpPr>
        <p:spPr bwMode="auto">
          <a:xfrm rot="5400000">
            <a:off x="5487194" y="2742406"/>
            <a:ext cx="762000" cy="158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Rak pil 24"/>
          <p:cNvCxnSpPr/>
          <p:nvPr/>
        </p:nvCxnSpPr>
        <p:spPr bwMode="auto">
          <a:xfrm rot="5400000">
            <a:off x="5487194" y="4190206"/>
            <a:ext cx="762000" cy="158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Ellips 25"/>
          <p:cNvSpPr/>
          <p:nvPr/>
        </p:nvSpPr>
        <p:spPr bwMode="auto">
          <a:xfrm>
            <a:off x="6993774" y="2751513"/>
            <a:ext cx="609600" cy="152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¢"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CC00"/>
              </a:solidFill>
              <a:effectLst/>
              <a:latin typeface="Arial" charset="0"/>
            </a:endParaRPr>
          </a:p>
        </p:txBody>
      </p:sp>
      <p:sp>
        <p:nvSpPr>
          <p:cNvPr id="27" name="Rundad rektangulär 26"/>
          <p:cNvSpPr/>
          <p:nvPr/>
        </p:nvSpPr>
        <p:spPr bwMode="auto">
          <a:xfrm>
            <a:off x="7162800" y="1600200"/>
            <a:ext cx="1981200" cy="762000"/>
          </a:xfrm>
          <a:prstGeom prst="wedgeRoundRectCallout">
            <a:avLst>
              <a:gd name="adj1" fmla="val -41832"/>
              <a:gd name="adj2" fmla="val 109682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>
              <a:buNone/>
            </a:pPr>
            <a:r>
              <a:rPr lang="en-US" sz="1400" dirty="0" smtClean="0"/>
              <a:t>Pending Add</a:t>
            </a:r>
          </a:p>
          <a:p>
            <a:pPr marL="342900" indent="-342900">
              <a:buNone/>
            </a:pPr>
            <a:r>
              <a:rPr lang="en-US" sz="1400" dirty="0" smtClean="0"/>
              <a:t>removed before</a:t>
            </a:r>
          </a:p>
          <a:p>
            <a:pPr marL="342900" indent="-342900">
              <a:buNone/>
            </a:pPr>
            <a:r>
              <a:rPr lang="en-US" sz="1400" dirty="0" smtClean="0"/>
              <a:t>rescan reaches here </a:t>
            </a:r>
          </a:p>
        </p:txBody>
      </p:sp>
      <p:sp>
        <p:nvSpPr>
          <p:cNvPr id="29" name="Rundad rektangulär 28"/>
          <p:cNvSpPr/>
          <p:nvPr/>
        </p:nvSpPr>
        <p:spPr bwMode="auto">
          <a:xfrm>
            <a:off x="4191000" y="3048000"/>
            <a:ext cx="1600200" cy="762000"/>
          </a:xfrm>
          <a:prstGeom prst="wedgeRoundRectCallout">
            <a:avLst>
              <a:gd name="adj1" fmla="val 4182"/>
              <a:gd name="adj2" fmla="val -108500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>
              <a:buNone/>
            </a:pPr>
            <a:r>
              <a:rPr lang="en-US" sz="1400" dirty="0" smtClean="0"/>
              <a:t>Pending Add</a:t>
            </a:r>
          </a:p>
          <a:p>
            <a:pPr marL="342900" indent="-342900">
              <a:buNone/>
            </a:pPr>
            <a:r>
              <a:rPr lang="en-US" sz="1400" dirty="0" smtClean="0"/>
              <a:t>after rescan was</a:t>
            </a:r>
          </a:p>
          <a:p>
            <a:pPr marL="342900" indent="-342900">
              <a:buNone/>
            </a:pPr>
            <a:r>
              <a:rPr lang="en-US" sz="1400" dirty="0" smtClean="0"/>
              <a:t>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ubrik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467600" cy="1066800"/>
          </a:xfrm>
        </p:spPr>
        <p:txBody>
          <a:bodyPr/>
          <a:lstStyle/>
          <a:p>
            <a:pPr algn="l"/>
            <a:r>
              <a:rPr lang="en-US" dirty="0" smtClean="0"/>
              <a:t>The Algorithm</a:t>
            </a:r>
            <a:br>
              <a:rPr lang="en-US" dirty="0" smtClean="0"/>
            </a:br>
            <a:r>
              <a:rPr lang="en-US" dirty="0" smtClean="0"/>
              <a:t>Managing the linked lists</a:t>
            </a:r>
          </a:p>
        </p:txBody>
      </p:sp>
      <p:sp>
        <p:nvSpPr>
          <p:cNvPr id="9219" name="Platshållare för innehåll 2"/>
          <p:cNvSpPr>
            <a:spLocks noGrp="1"/>
          </p:cNvSpPr>
          <p:nvPr>
            <p:ph idx="1"/>
          </p:nvPr>
        </p:nvSpPr>
        <p:spPr>
          <a:xfrm>
            <a:off x="381000" y="1371600"/>
            <a:ext cx="8534400" cy="5105400"/>
          </a:xfrm>
        </p:spPr>
        <p:txBody>
          <a:bodyPr/>
          <a:lstStyle/>
          <a:p>
            <a:r>
              <a:rPr lang="en-US" sz="2200" dirty="0" smtClean="0"/>
              <a:t>Removing blocks</a:t>
            </a:r>
          </a:p>
          <a:p>
            <a:pPr lvl="1"/>
            <a:r>
              <a:rPr lang="en-US" sz="1800" dirty="0" smtClean="0"/>
              <a:t>When the block is scanned</a:t>
            </a:r>
            <a:br>
              <a:rPr lang="en-US" sz="1800" dirty="0" smtClean="0"/>
            </a:br>
            <a:r>
              <a:rPr lang="en-US" sz="1800" dirty="0" smtClean="0"/>
              <a:t>and found empty it is marked</a:t>
            </a:r>
            <a:br>
              <a:rPr lang="en-US" sz="1800" dirty="0" smtClean="0"/>
            </a:br>
            <a:r>
              <a:rPr lang="en-US" sz="1800" dirty="0" smtClean="0"/>
              <a:t>logically deleted, with mark1</a:t>
            </a:r>
          </a:p>
          <a:p>
            <a:pPr lvl="2"/>
            <a:r>
              <a:rPr lang="en-US" sz="1600" dirty="0" smtClean="0"/>
              <a:t>By owner</a:t>
            </a:r>
          </a:p>
          <a:p>
            <a:pPr lvl="3"/>
            <a:r>
              <a:rPr lang="en-US" sz="1400" dirty="0" smtClean="0"/>
              <a:t>No problem</a:t>
            </a:r>
          </a:p>
          <a:p>
            <a:pPr lvl="2"/>
            <a:r>
              <a:rPr lang="en-US" sz="1600" dirty="0" smtClean="0"/>
              <a:t>By thief</a:t>
            </a:r>
          </a:p>
          <a:p>
            <a:pPr lvl="3"/>
            <a:r>
              <a:rPr lang="en-US" sz="1400" dirty="0" smtClean="0"/>
              <a:t>Must not be the first block in</a:t>
            </a:r>
            <a:br>
              <a:rPr lang="en-US" sz="1400" dirty="0" smtClean="0"/>
            </a:br>
            <a:r>
              <a:rPr lang="en-US" sz="1400" dirty="0" smtClean="0"/>
              <a:t>the linked-list since owner may</a:t>
            </a:r>
            <a:br>
              <a:rPr lang="en-US" sz="1400" dirty="0" smtClean="0"/>
            </a:br>
            <a:r>
              <a:rPr lang="en-US" sz="1400" dirty="0" smtClean="0"/>
              <a:t>add items there</a:t>
            </a:r>
          </a:p>
          <a:p>
            <a:pPr lvl="3"/>
            <a:r>
              <a:rPr lang="en-US" sz="1400" dirty="0" smtClean="0"/>
              <a:t>Mark the preceding block with</a:t>
            </a:r>
            <a:br>
              <a:rPr lang="en-US" sz="1400" dirty="0" smtClean="0"/>
            </a:br>
            <a:r>
              <a:rPr lang="en-US" sz="1400" dirty="0" smtClean="0"/>
              <a:t>mark2 first</a:t>
            </a:r>
          </a:p>
          <a:p>
            <a:pPr lvl="4"/>
            <a:r>
              <a:rPr lang="en-US" sz="1400" dirty="0" smtClean="0"/>
              <a:t>The block cannot be the first</a:t>
            </a:r>
          </a:p>
          <a:p>
            <a:pPr lvl="4"/>
            <a:r>
              <a:rPr lang="en-US" sz="1400" dirty="0" smtClean="0"/>
              <a:t>Prevents the block from becoming the first block</a:t>
            </a:r>
          </a:p>
          <a:p>
            <a:pPr lvl="1"/>
            <a:r>
              <a:rPr lang="en-US" sz="1800" dirty="0" smtClean="0"/>
              <a:t>Seeing mark1 or mark2 invokes helping</a:t>
            </a:r>
          </a:p>
          <a:p>
            <a:r>
              <a:rPr lang="en-US" sz="2200" dirty="0" smtClean="0"/>
              <a:t>Memory management</a:t>
            </a:r>
          </a:p>
          <a:p>
            <a:pPr lvl="1"/>
            <a:r>
              <a:rPr lang="en-US" sz="2000" dirty="0" smtClean="0"/>
              <a:t>(Modified) Hazard pointers scheme [Michael, 2002]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</p:txBody>
      </p:sp>
      <p:sp>
        <p:nvSpPr>
          <p:cNvPr id="9220" name="Platshållare för datum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94DABFF7-C985-4F24-827B-969AD7940C7C}" type="datetime1">
              <a:rPr lang="en-GB" smtClean="0"/>
              <a:pPr/>
              <a:t>09/06/2011</a:t>
            </a:fld>
            <a:endParaRPr lang="en-GB" smtClean="0"/>
          </a:p>
        </p:txBody>
      </p:sp>
      <p:sp>
        <p:nvSpPr>
          <p:cNvPr id="9221" name="Platshållare för sidfo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Anders Gidenstam, University of Borås</a:t>
            </a:r>
          </a:p>
        </p:txBody>
      </p:sp>
      <p:sp>
        <p:nvSpPr>
          <p:cNvPr id="9222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C0C1B9-2CA6-4A5A-8AB0-722B1A043BE1}" type="slidenum">
              <a:rPr lang="en-GB" smtClean="0"/>
              <a:pPr/>
              <a:t>23</a:t>
            </a:fld>
            <a:endParaRPr lang="en-GB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2846" y="1600200"/>
            <a:ext cx="4663554" cy="58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2846" y="2438401"/>
            <a:ext cx="4663554" cy="57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0100" y="3276601"/>
            <a:ext cx="4495800" cy="57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0100" y="4038600"/>
            <a:ext cx="4495800" cy="68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llips 14"/>
          <p:cNvSpPr/>
          <p:nvPr/>
        </p:nvSpPr>
        <p:spPr bwMode="auto">
          <a:xfrm>
            <a:off x="5842461" y="2497974"/>
            <a:ext cx="482139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¢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6" name="Ellips 15"/>
          <p:cNvSpPr/>
          <p:nvPr/>
        </p:nvSpPr>
        <p:spPr bwMode="auto">
          <a:xfrm>
            <a:off x="6400800" y="1575261"/>
            <a:ext cx="838200" cy="609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¢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7" name="Ellips 16"/>
          <p:cNvSpPr/>
          <p:nvPr/>
        </p:nvSpPr>
        <p:spPr bwMode="auto">
          <a:xfrm>
            <a:off x="7079670" y="3336174"/>
            <a:ext cx="482139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¢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8" name="Ellips 17"/>
          <p:cNvSpPr/>
          <p:nvPr/>
        </p:nvSpPr>
        <p:spPr bwMode="auto">
          <a:xfrm>
            <a:off x="5799513" y="4098174"/>
            <a:ext cx="482139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¢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 txBox="1">
            <a:spLocks/>
          </p:cNvSpPr>
          <p:nvPr/>
        </p:nvSpPr>
        <p:spPr bwMode="auto">
          <a:xfrm>
            <a:off x="1143000" y="228600"/>
            <a:ext cx="7467600" cy="1066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Algorithm</a:t>
            </a:r>
            <a:br>
              <a:rPr kumimoji="0" lang="en-US" sz="3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Managing the linked lists</a:t>
            </a:r>
          </a:p>
        </p:txBody>
      </p:sp>
      <p:sp>
        <p:nvSpPr>
          <p:cNvPr id="9219" name="Platshållare för innehåll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8001000" cy="4953000"/>
          </a:xfrm>
        </p:spPr>
        <p:txBody>
          <a:bodyPr/>
          <a:lstStyle/>
          <a:p>
            <a:r>
              <a:rPr lang="en-US" dirty="0" smtClean="0"/>
              <a:t>Properties</a:t>
            </a:r>
          </a:p>
          <a:p>
            <a:pPr lvl="1"/>
            <a:r>
              <a:rPr lang="en-US" dirty="0" smtClean="0"/>
              <a:t>Only the owner can remove the first block</a:t>
            </a:r>
          </a:p>
          <a:p>
            <a:pPr lvl="1"/>
            <a:r>
              <a:rPr lang="en-US" dirty="0" smtClean="0"/>
              <a:t>The last block of each linked-list cannot be removed</a:t>
            </a:r>
          </a:p>
          <a:p>
            <a:pPr lvl="1"/>
            <a:r>
              <a:rPr lang="en-US" dirty="0" smtClean="0"/>
              <a:t>Thieves can remove any other block found empty</a:t>
            </a:r>
          </a:p>
          <a:p>
            <a:r>
              <a:rPr lang="en-US" dirty="0" smtClean="0"/>
              <a:t>So</a:t>
            </a:r>
          </a:p>
          <a:p>
            <a:pPr lvl="1"/>
            <a:r>
              <a:rPr lang="en-US" dirty="0" smtClean="0"/>
              <a:t>After an linked list has been scanned by </a:t>
            </a:r>
            <a:r>
              <a:rPr lang="en-US" dirty="0" err="1" smtClean="0"/>
              <a:t>TryRemoveAny</a:t>
            </a:r>
            <a:r>
              <a:rPr lang="en-US" dirty="0" smtClean="0"/>
              <a:t>() there can be at most 2 empty blocks in it</a:t>
            </a:r>
          </a:p>
          <a:p>
            <a:pPr lvl="1"/>
            <a:r>
              <a:rPr lang="en-US" dirty="0" smtClean="0"/>
              <a:t>Hence, a thread finding the bag empty will have no more than </a:t>
            </a:r>
            <a:r>
              <a:rPr lang="en-US" i="1" dirty="0" smtClean="0"/>
              <a:t>2*#threads </a:t>
            </a:r>
            <a:r>
              <a:rPr lang="en-US" dirty="0" smtClean="0"/>
              <a:t>blocks to traverse once it has helped any pending removals (at most 1 per thread)</a:t>
            </a:r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</p:txBody>
      </p:sp>
      <p:sp>
        <p:nvSpPr>
          <p:cNvPr id="9220" name="Platshållare för datum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94DABFF7-C985-4F24-827B-969AD7940C7C}" type="datetime1">
              <a:rPr lang="en-GB" smtClean="0"/>
              <a:pPr/>
              <a:t>09/06/2011</a:t>
            </a:fld>
            <a:endParaRPr lang="en-GB" smtClean="0"/>
          </a:p>
        </p:txBody>
      </p:sp>
      <p:sp>
        <p:nvSpPr>
          <p:cNvPr id="9221" name="Platshållare för sidfo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Anders Gidenstam, University of Borås</a:t>
            </a:r>
          </a:p>
        </p:txBody>
      </p:sp>
      <p:sp>
        <p:nvSpPr>
          <p:cNvPr id="9222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C0C1B9-2CA6-4A5A-8AB0-722B1A043BE1}" type="slidenum">
              <a:rPr lang="en-GB" smtClean="0"/>
              <a:pPr/>
              <a:t>24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latshållare fö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7E11C90-442B-45F1-9FA6-858B7D9FF2DF}" type="datetime1">
              <a:rPr lang="en-GB" smtClean="0"/>
              <a:pPr/>
              <a:t>09/06/2011</a:t>
            </a:fld>
            <a:endParaRPr lang="en-GB" dirty="0" smtClean="0"/>
          </a:p>
        </p:txBody>
      </p:sp>
      <p:sp>
        <p:nvSpPr>
          <p:cNvPr id="4099" name="Platshållare för sidfo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Anders Gidenstam, University of Borås</a:t>
            </a:r>
          </a:p>
        </p:txBody>
      </p:sp>
      <p:sp>
        <p:nvSpPr>
          <p:cNvPr id="4100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27612D-157E-416E-964A-67239CEBE80A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467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Outline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82000" cy="44958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C0C0C0"/>
                </a:solidFill>
              </a:rPr>
              <a:t>Introduction</a:t>
            </a:r>
          </a:p>
          <a:p>
            <a:pPr lvl="1" eaLnBrk="1" hangingPunct="1"/>
            <a:r>
              <a:rPr lang="en-US" sz="4000" dirty="0" smtClean="0">
                <a:solidFill>
                  <a:srgbClr val="C0C0C0"/>
                </a:solidFill>
              </a:rPr>
              <a:t>Lock-free synchronization</a:t>
            </a:r>
          </a:p>
          <a:p>
            <a:pPr lvl="1" eaLnBrk="1" hangingPunct="1"/>
            <a:r>
              <a:rPr lang="en-US" sz="4000" dirty="0" smtClean="0">
                <a:solidFill>
                  <a:srgbClr val="C0C0C0"/>
                </a:solidFill>
              </a:rPr>
              <a:t>The Problem &amp; Related work</a:t>
            </a:r>
          </a:p>
          <a:p>
            <a:pPr eaLnBrk="1" hangingPunct="1"/>
            <a:r>
              <a:rPr lang="en-US" sz="4000" dirty="0" smtClean="0">
                <a:solidFill>
                  <a:srgbClr val="C0C0C0"/>
                </a:solidFill>
              </a:rPr>
              <a:t>The new lock-free bag algorithm</a:t>
            </a:r>
          </a:p>
          <a:p>
            <a:pPr eaLnBrk="1" hangingPunct="1"/>
            <a:r>
              <a:rPr lang="en-US" sz="4000" dirty="0" smtClean="0"/>
              <a:t>Experiments</a:t>
            </a:r>
          </a:p>
          <a:p>
            <a:pPr eaLnBrk="1" hangingPunct="1"/>
            <a:r>
              <a:rPr lang="en-US" sz="4000" dirty="0" smtClean="0">
                <a:solidFill>
                  <a:srgbClr val="C0C0C0"/>
                </a:solidFill>
              </a:rPr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latshållare fö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723A98D-D532-4883-9821-7860DEDFFCC4}" type="datetime1">
              <a:rPr lang="en-GB" smtClean="0"/>
              <a:pPr/>
              <a:t>09/06/2011</a:t>
            </a:fld>
            <a:endParaRPr lang="en-GB" smtClean="0"/>
          </a:p>
        </p:txBody>
      </p:sp>
      <p:sp>
        <p:nvSpPr>
          <p:cNvPr id="12291" name="Platshållare för sidfo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Anders Gidenstam, University of Borås</a:t>
            </a:r>
          </a:p>
        </p:txBody>
      </p:sp>
      <p:sp>
        <p:nvSpPr>
          <p:cNvPr id="12292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5B7FEF-26DD-4D9C-8EA5-89DA2291642F}" type="slidenum">
              <a:rPr lang="en-GB" smtClean="0"/>
              <a:pPr/>
              <a:t>26</a:t>
            </a:fld>
            <a:endParaRPr lang="en-GB" smtClean="0"/>
          </a:p>
        </p:txBody>
      </p:sp>
      <p:sp>
        <p:nvSpPr>
          <p:cNvPr id="12293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467600" cy="1066800"/>
          </a:xfrm>
        </p:spPr>
        <p:txBody>
          <a:bodyPr/>
          <a:lstStyle/>
          <a:p>
            <a:pPr eaLnBrk="1" hangingPunct="1"/>
            <a:r>
              <a:rPr lang="en-US" smtClean="0"/>
              <a:t>Experimental evaluation</a:t>
            </a:r>
          </a:p>
        </p:txBody>
      </p:sp>
      <p:sp>
        <p:nvSpPr>
          <p:cNvPr id="3994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534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Micro benchmark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/>
              <a:t>Threads execute Add and </a:t>
            </a:r>
            <a:r>
              <a:rPr lang="en-US" sz="2200" dirty="0" err="1" smtClean="0"/>
              <a:t>TryRemoveAny</a:t>
            </a:r>
            <a:r>
              <a:rPr lang="en-US" sz="2200" dirty="0" smtClean="0"/>
              <a:t> operations on a shared bag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 smtClean="0"/>
              <a:t>High contention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/>
              <a:t>Test Configurations</a:t>
            </a:r>
          </a:p>
          <a:p>
            <a:pPr marL="1257300" lvl="2" indent="-3429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1800" dirty="0" smtClean="0"/>
              <a:t>Random </a:t>
            </a:r>
            <a:r>
              <a:rPr lang="en-US" sz="1800" i="1" dirty="0" smtClean="0"/>
              <a:t>50% </a:t>
            </a:r>
            <a:r>
              <a:rPr lang="en-US" sz="1800" dirty="0" smtClean="0"/>
              <a:t>/ </a:t>
            </a:r>
            <a:r>
              <a:rPr lang="en-US" sz="1800" i="1" dirty="0" smtClean="0"/>
              <a:t>50%</a:t>
            </a:r>
            <a:r>
              <a:rPr lang="en-US" sz="1800" dirty="0" smtClean="0"/>
              <a:t>, initial size </a:t>
            </a:r>
            <a:r>
              <a:rPr lang="en-US" sz="1800" i="1" dirty="0" smtClean="0"/>
              <a:t>0</a:t>
            </a:r>
          </a:p>
          <a:p>
            <a:pPr marL="1257300" lvl="2" indent="-3429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1800" i="1" dirty="0" smtClean="0"/>
              <a:t>1</a:t>
            </a:r>
            <a:r>
              <a:rPr lang="en-US" sz="1800" dirty="0" smtClean="0"/>
              <a:t> Producer / </a:t>
            </a:r>
            <a:r>
              <a:rPr lang="en-US" sz="1800" i="1" dirty="0" smtClean="0"/>
              <a:t>N-1</a:t>
            </a:r>
            <a:r>
              <a:rPr lang="en-US" sz="1800" dirty="0" smtClean="0"/>
              <a:t> Consumers, initial size </a:t>
            </a:r>
            <a:r>
              <a:rPr lang="en-US" sz="1800" i="1" dirty="0" smtClean="0"/>
              <a:t>0</a:t>
            </a:r>
            <a:endParaRPr lang="en-US" sz="1800" dirty="0" smtClean="0"/>
          </a:p>
          <a:p>
            <a:pPr marL="1257300" lvl="2" indent="-3429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1800" i="1" dirty="0" smtClean="0"/>
              <a:t>N-1</a:t>
            </a:r>
            <a:r>
              <a:rPr lang="en-US" sz="1800" dirty="0" smtClean="0"/>
              <a:t> Producers / </a:t>
            </a:r>
            <a:r>
              <a:rPr lang="en-US" sz="1800" i="1" dirty="0" smtClean="0"/>
              <a:t>1</a:t>
            </a:r>
            <a:r>
              <a:rPr lang="en-US" sz="1800" dirty="0" smtClean="0"/>
              <a:t> Consumer, initial size </a:t>
            </a:r>
            <a:r>
              <a:rPr lang="en-US" sz="1800" i="1" dirty="0" smtClean="0"/>
              <a:t>0</a:t>
            </a:r>
          </a:p>
          <a:p>
            <a:pPr marL="1257300" lvl="2" indent="-3429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1800" i="1" dirty="0" smtClean="0"/>
              <a:t>N/2</a:t>
            </a:r>
            <a:r>
              <a:rPr lang="en-US" sz="1800" dirty="0" smtClean="0"/>
              <a:t> Producers / </a:t>
            </a:r>
            <a:r>
              <a:rPr lang="en-US" sz="1800" i="1" dirty="0" smtClean="0"/>
              <a:t>N/2</a:t>
            </a:r>
            <a:r>
              <a:rPr lang="en-US" sz="1800" dirty="0" smtClean="0"/>
              <a:t> Consumers, initial size </a:t>
            </a:r>
            <a:r>
              <a:rPr lang="en-US" sz="1800" i="1" dirty="0" smtClean="0"/>
              <a:t>0</a:t>
            </a:r>
          </a:p>
          <a:p>
            <a:pPr marL="857250" lvl="1" eaLnBrk="1" hangingPunct="1">
              <a:lnSpc>
                <a:spcPct val="90000"/>
              </a:lnSpc>
              <a:defRPr/>
            </a:pPr>
            <a:r>
              <a:rPr lang="en-US" sz="2200" dirty="0" smtClean="0"/>
              <a:t>Measured throughput in items/sec</a:t>
            </a:r>
          </a:p>
          <a:p>
            <a:pPr marL="1257300" lvl="2" eaLnBrk="1" hangingPunct="1">
              <a:lnSpc>
                <a:spcPct val="90000"/>
              </a:lnSpc>
              <a:defRPr/>
            </a:pPr>
            <a:r>
              <a:rPr lang="en-US" sz="1800" dirty="0" smtClean="0"/>
              <a:t>#</a:t>
            </a:r>
            <a:r>
              <a:rPr lang="en-US" sz="1800" dirty="0" err="1" smtClean="0"/>
              <a:t>TryRemoveAny</a:t>
            </a:r>
            <a:r>
              <a:rPr lang="en-US" sz="1800" dirty="0" smtClean="0"/>
              <a:t> not returning EMPTY</a:t>
            </a:r>
          </a:p>
          <a:p>
            <a:pPr marL="457200" eaLnBrk="1" hangingPunct="1">
              <a:lnSpc>
                <a:spcPct val="90000"/>
              </a:lnSpc>
              <a:defRPr/>
            </a:pPr>
            <a:r>
              <a:rPr lang="en-US" sz="2800" dirty="0" smtClean="0"/>
              <a:t>Application</a:t>
            </a:r>
            <a:endParaRPr lang="en-US" sz="2400" dirty="0" smtClean="0"/>
          </a:p>
          <a:p>
            <a:pPr marL="857250" lvl="1" eaLnBrk="1" hangingPunct="1">
              <a:lnSpc>
                <a:spcPct val="90000"/>
              </a:lnSpc>
              <a:defRPr/>
            </a:pPr>
            <a:r>
              <a:rPr lang="en-US" sz="2200" dirty="0" smtClean="0"/>
              <a:t>Parallel computation of Mandelbrot set</a:t>
            </a:r>
          </a:p>
          <a:p>
            <a:pPr marL="857250" lvl="1" eaLnBrk="1" hangingPunct="1">
              <a:lnSpc>
                <a:spcPct val="90000"/>
              </a:lnSpc>
              <a:defRPr/>
            </a:pPr>
            <a:r>
              <a:rPr lang="en-US" sz="2200" dirty="0" smtClean="0"/>
              <a:t>Producer/Consumer pattern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latshållare fö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13A79E5-B9A0-4D48-BBDC-1D40CA88D377}" type="datetime1">
              <a:rPr lang="en-GB" smtClean="0"/>
              <a:pPr/>
              <a:t>09/06/2011</a:t>
            </a:fld>
            <a:endParaRPr lang="en-GB" smtClean="0"/>
          </a:p>
        </p:txBody>
      </p:sp>
      <p:sp>
        <p:nvSpPr>
          <p:cNvPr id="13315" name="Platshållare för sidfo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Anders Gidenstam, University of Borås</a:t>
            </a:r>
          </a:p>
        </p:txBody>
      </p:sp>
      <p:sp>
        <p:nvSpPr>
          <p:cNvPr id="13316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D09B02-52B3-4268-82D6-0DEE43A681F9}" type="slidenum">
              <a:rPr lang="en-GB" smtClean="0"/>
              <a:pPr/>
              <a:t>27</a:t>
            </a:fld>
            <a:endParaRPr lang="en-GB" smtClean="0"/>
          </a:p>
        </p:txBody>
      </p:sp>
      <p:sp>
        <p:nvSpPr>
          <p:cNvPr id="13317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467600" cy="1066800"/>
          </a:xfrm>
        </p:spPr>
        <p:txBody>
          <a:bodyPr/>
          <a:lstStyle/>
          <a:p>
            <a:pPr eaLnBrk="1" hangingPunct="1"/>
            <a:r>
              <a:rPr lang="en-US" smtClean="0"/>
              <a:t>Experimental evaluation</a:t>
            </a:r>
          </a:p>
        </p:txBody>
      </p:sp>
      <p:sp>
        <p:nvSpPr>
          <p:cNvPr id="1331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868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Algorithms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L-F queue		[Michael &amp; Scott, 1996]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L-F queue		[Michael &amp; Scott, 1996] +</a:t>
            </a:r>
            <a:br>
              <a:rPr lang="en-US" sz="1800" dirty="0" smtClean="0"/>
            </a:br>
            <a:r>
              <a:rPr lang="en-US" sz="1800" dirty="0" smtClean="0"/>
              <a:t>			Elimination [</a:t>
            </a:r>
            <a:r>
              <a:rPr lang="en-US" sz="1800" dirty="0" err="1" smtClean="0"/>
              <a:t>Moir</a:t>
            </a:r>
            <a:r>
              <a:rPr lang="en-US" sz="1800" dirty="0" smtClean="0"/>
              <a:t>, Nussbaum, </a:t>
            </a:r>
            <a:r>
              <a:rPr lang="en-US" sz="1800" dirty="0" err="1" smtClean="0"/>
              <a:t>Shalev</a:t>
            </a:r>
            <a:r>
              <a:rPr lang="en-US" sz="1800" dirty="0" smtClean="0"/>
              <a:t> &amp; </a:t>
            </a:r>
            <a:r>
              <a:rPr lang="en-US" sz="1800" dirty="0" err="1" smtClean="0"/>
              <a:t>Shavit</a:t>
            </a:r>
            <a:r>
              <a:rPr lang="en-US" sz="1800" dirty="0" smtClean="0"/>
              <a:t>, 2005]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L-F queue		[Tsigas &amp; Zhang, 2001]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L-F queue		[Hoffman, </a:t>
            </a:r>
            <a:r>
              <a:rPr lang="en-US" sz="1800" dirty="0" err="1" smtClean="0"/>
              <a:t>Shalev</a:t>
            </a:r>
            <a:r>
              <a:rPr lang="en-US" sz="1800" dirty="0" smtClean="0"/>
              <a:t> &amp; </a:t>
            </a:r>
            <a:r>
              <a:rPr lang="en-US" sz="1800" dirty="0" err="1" smtClean="0"/>
              <a:t>Shavit</a:t>
            </a:r>
            <a:r>
              <a:rPr lang="en-US" sz="1800" dirty="0" smtClean="0"/>
              <a:t>, 2007]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L-F stack		[Michael, 2004]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L-F stack		[Michael, 2004] +</a:t>
            </a:r>
            <a:br>
              <a:rPr lang="en-US" sz="1800" dirty="0" smtClean="0"/>
            </a:br>
            <a:r>
              <a:rPr lang="en-US" sz="1800" dirty="0" smtClean="0"/>
              <a:t>			Elimination [</a:t>
            </a:r>
            <a:r>
              <a:rPr lang="en-US" sz="1800" dirty="0" err="1" smtClean="0"/>
              <a:t>Hendler</a:t>
            </a:r>
            <a:r>
              <a:rPr lang="en-US" sz="1800" dirty="0" smtClean="0"/>
              <a:t>, </a:t>
            </a:r>
            <a:r>
              <a:rPr lang="en-US" sz="1800" dirty="0" err="1" smtClean="0"/>
              <a:t>Shavit</a:t>
            </a:r>
            <a:r>
              <a:rPr lang="en-US" sz="1800" dirty="0" smtClean="0"/>
              <a:t> &amp; </a:t>
            </a:r>
            <a:r>
              <a:rPr lang="en-US" sz="1800" dirty="0" err="1" smtClean="0"/>
              <a:t>Yerushalami</a:t>
            </a:r>
            <a:r>
              <a:rPr lang="en-US" sz="1800" dirty="0" smtClean="0"/>
              <a:t>, 2010]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L-F pool		[</a:t>
            </a:r>
            <a:r>
              <a:rPr lang="en-US" sz="1800" dirty="0" err="1" smtClean="0"/>
              <a:t>Afek</a:t>
            </a:r>
            <a:r>
              <a:rPr lang="en-US" sz="1800" dirty="0" smtClean="0"/>
              <a:t>, </a:t>
            </a:r>
            <a:r>
              <a:rPr lang="en-US" sz="1800" dirty="0" err="1" smtClean="0"/>
              <a:t>Korland</a:t>
            </a:r>
            <a:r>
              <a:rPr lang="en-US" sz="1800" dirty="0" smtClean="0"/>
              <a:t>, </a:t>
            </a:r>
            <a:r>
              <a:rPr lang="en-US" sz="1800" dirty="0" err="1" smtClean="0"/>
              <a:t>Natanzon</a:t>
            </a:r>
            <a:r>
              <a:rPr lang="en-US" sz="1800" dirty="0" smtClean="0"/>
              <a:t> &amp; </a:t>
            </a:r>
            <a:r>
              <a:rPr lang="en-US" sz="1800" dirty="0" err="1" smtClean="0"/>
              <a:t>Shavit</a:t>
            </a:r>
            <a:r>
              <a:rPr lang="en-US" sz="1800" dirty="0" smtClean="0"/>
              <a:t>, 2010]</a:t>
            </a:r>
            <a:endParaRPr lang="en-US" sz="1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The new L-F bag	[Gidenstam, </a:t>
            </a:r>
            <a:r>
              <a:rPr lang="en-US" sz="1800" dirty="0" err="1" smtClean="0"/>
              <a:t>Sundell</a:t>
            </a:r>
            <a:r>
              <a:rPr lang="en-US" sz="1800" dirty="0" smtClean="0"/>
              <a:t>, Papatriantafilou &amp; Tsigas, 2011]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PC Platform</a:t>
            </a:r>
            <a:endParaRPr lang="en-US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CPU: 2x Intel Xeon X5660 @ 2.8 GHz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6 cores per CPU with 2 hardware threads each =&gt; </a:t>
            </a:r>
            <a:r>
              <a:rPr lang="en-US" sz="1800" b="1" dirty="0" smtClean="0"/>
              <a:t>12 cores, 24 hw threads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RAM: 12 GB DDR3 @ 1333 MHz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Windows 7 64-bit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tshållare fö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72F282F-E929-4CEC-AED0-6B1F21CBA979}" type="datetime1">
              <a:rPr lang="en-GB" smtClean="0"/>
              <a:pPr/>
              <a:t>09/06/2011</a:t>
            </a:fld>
            <a:endParaRPr lang="en-GB" smtClean="0"/>
          </a:p>
        </p:txBody>
      </p:sp>
      <p:sp>
        <p:nvSpPr>
          <p:cNvPr id="14339" name="Platshållare för sidfo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Anders Gidenstam, University of Borås</a:t>
            </a:r>
          </a:p>
        </p:txBody>
      </p:sp>
      <p:sp>
        <p:nvSpPr>
          <p:cNvPr id="14340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B0B329-5E3F-43CB-AFAB-4485DD9A586F}" type="slidenum">
              <a:rPr lang="en-GB" smtClean="0"/>
              <a:pPr/>
              <a:t>28</a:t>
            </a:fld>
            <a:endParaRPr lang="en-GB" smtClean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467600" cy="1066800"/>
          </a:xfrm>
        </p:spPr>
        <p:txBody>
          <a:bodyPr/>
          <a:lstStyle/>
          <a:p>
            <a:pPr eaLnBrk="1" hangingPunct="1"/>
            <a:r>
              <a:rPr lang="en-US" smtClean="0"/>
              <a:t>Experimental evaluation (i)</a:t>
            </a:r>
          </a:p>
        </p:txBody>
      </p:sp>
      <p:pic>
        <p:nvPicPr>
          <p:cNvPr id="1027" name="Picture 3" descr="C:\Users\agd\Documents\Projects\LFSet\LFSet_git\Presentations\analysBag_H_Intel7_Win64.pdf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3398" y="1407600"/>
            <a:ext cx="8280000" cy="4968000"/>
          </a:xfrm>
          <a:prstGeom prst="rect">
            <a:avLst/>
          </a:prstGeom>
          <a:noFill/>
        </p:spPr>
      </p:pic>
      <p:cxnSp>
        <p:nvCxnSpPr>
          <p:cNvPr id="12" name="Rak 11"/>
          <p:cNvCxnSpPr/>
          <p:nvPr/>
        </p:nvCxnSpPr>
        <p:spPr bwMode="auto">
          <a:xfrm rot="5400000">
            <a:off x="3006090" y="3962400"/>
            <a:ext cx="41148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tshållare fö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72F282F-E929-4CEC-AED0-6B1F21CBA979}" type="datetime1">
              <a:rPr lang="en-GB" smtClean="0"/>
              <a:pPr/>
              <a:t>09/06/2011</a:t>
            </a:fld>
            <a:endParaRPr lang="en-GB" smtClean="0"/>
          </a:p>
        </p:txBody>
      </p:sp>
      <p:sp>
        <p:nvSpPr>
          <p:cNvPr id="14339" name="Platshållare för sidfo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Anders Gidenstam, University of Borås</a:t>
            </a:r>
          </a:p>
        </p:txBody>
      </p:sp>
      <p:sp>
        <p:nvSpPr>
          <p:cNvPr id="14340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B0B329-5E3F-43CB-AFAB-4485DD9A586F}" type="slidenum">
              <a:rPr lang="en-GB" smtClean="0"/>
              <a:pPr/>
              <a:t>29</a:t>
            </a:fld>
            <a:endParaRPr lang="en-GB" smtClean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467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Experimental evaluation (ii)</a:t>
            </a:r>
          </a:p>
        </p:txBody>
      </p:sp>
      <p:pic>
        <p:nvPicPr>
          <p:cNvPr id="1027" name="Picture 3" descr="C:\Users\agd\Documents\Projects\LFSet\LFSet_git\Presentations\analysBag_H_Intel7_Win64.pdf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3398" y="1407600"/>
            <a:ext cx="8280000" cy="4968000"/>
          </a:xfrm>
          <a:prstGeom prst="rect">
            <a:avLst/>
          </a:prstGeom>
          <a:noFill/>
        </p:spPr>
      </p:pic>
      <p:cxnSp>
        <p:nvCxnSpPr>
          <p:cNvPr id="12" name="Rak 11"/>
          <p:cNvCxnSpPr/>
          <p:nvPr/>
        </p:nvCxnSpPr>
        <p:spPr bwMode="auto">
          <a:xfrm rot="5400000">
            <a:off x="3006090" y="3962400"/>
            <a:ext cx="41148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tshållare fö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6DC011E-0616-4DEA-A36C-4C90AF6C3AFE}" type="datetime1">
              <a:rPr lang="en-GB" smtClean="0"/>
              <a:pPr/>
              <a:t>09/06/2011</a:t>
            </a:fld>
            <a:endParaRPr lang="en-GB" smtClean="0"/>
          </a:p>
        </p:txBody>
      </p:sp>
      <p:sp>
        <p:nvSpPr>
          <p:cNvPr id="5123" name="Platshållare för sidfo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Anders Gidenstam, University of Borås</a:t>
            </a:r>
          </a:p>
        </p:txBody>
      </p:sp>
      <p:sp>
        <p:nvSpPr>
          <p:cNvPr id="5124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142218-7B0D-42ED-9FFF-5E4397E643A6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467600" cy="1066800"/>
          </a:xfrm>
        </p:spPr>
        <p:txBody>
          <a:bodyPr/>
          <a:lstStyle/>
          <a:p>
            <a:pPr eaLnBrk="1" hangingPunct="1"/>
            <a:r>
              <a:rPr lang="en-US" sz="3400" dirty="0" smtClean="0"/>
              <a:t>Synchronization on a shared object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9248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3300" dirty="0" smtClean="0"/>
          </a:p>
          <a:p>
            <a:pPr eaLnBrk="1" hangingPunct="1">
              <a:lnSpc>
                <a:spcPct val="90000"/>
              </a:lnSpc>
            </a:pPr>
            <a:endParaRPr lang="en-US" sz="3300" dirty="0" smtClean="0"/>
          </a:p>
          <a:p>
            <a:pPr eaLnBrk="1" hangingPunct="1">
              <a:lnSpc>
                <a:spcPct val="90000"/>
              </a:lnSpc>
            </a:pPr>
            <a:endParaRPr lang="en-US" sz="3300" dirty="0" smtClean="0"/>
          </a:p>
          <a:p>
            <a:pPr eaLnBrk="1" hangingPunct="1">
              <a:lnSpc>
                <a:spcPct val="90000"/>
              </a:lnSpc>
            </a:pPr>
            <a:r>
              <a:rPr lang="en-US" sz="3300" dirty="0" smtClean="0"/>
              <a:t>Lock-free synchronization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500" dirty="0" smtClean="0"/>
              <a:t>Allows concurrent operations without enforcing mutual exclusion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500" dirty="0" smtClean="0"/>
              <a:t>Avoids: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100" dirty="0" smtClean="0"/>
              <a:t>Blocking (or busy waiting), convoy effects, priority inversion and risk of deadlock</a:t>
            </a:r>
            <a:endParaRPr lang="en-US" sz="2500" i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900" i="1" dirty="0" smtClean="0"/>
              <a:t>Progress Guarantee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500" dirty="0" smtClean="0"/>
              <a:t>At least one operation always makes progress</a:t>
            </a:r>
          </a:p>
        </p:txBody>
      </p:sp>
      <p:grpSp>
        <p:nvGrpSpPr>
          <p:cNvPr id="7" name="Grupp 6"/>
          <p:cNvGrpSpPr/>
          <p:nvPr/>
        </p:nvGrpSpPr>
        <p:grpSpPr>
          <a:xfrm>
            <a:off x="3048000" y="1447800"/>
            <a:ext cx="3048000" cy="1594338"/>
            <a:chOff x="1828800" y="3962400"/>
            <a:chExt cx="4953000" cy="2590800"/>
          </a:xfrm>
        </p:grpSpPr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1828800" y="3962400"/>
              <a:ext cx="533400" cy="533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v-SE" sz="1800">
                  <a:solidFill>
                    <a:schemeClr val="tx1"/>
                  </a:solidFill>
                </a:rPr>
                <a:t>P1</a:t>
              </a:r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6248400" y="4038600"/>
              <a:ext cx="533400" cy="533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v-SE" sz="1800" dirty="0">
                  <a:solidFill>
                    <a:schemeClr val="tx1"/>
                  </a:solidFill>
                </a:rPr>
                <a:t>P2</a:t>
              </a:r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1828800" y="6019800"/>
              <a:ext cx="533400" cy="533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v-SE" sz="1800">
                  <a:solidFill>
                    <a:schemeClr val="tx1"/>
                  </a:solidFill>
                </a:rPr>
                <a:t>P3</a:t>
              </a:r>
            </a:p>
          </p:txBody>
        </p:sp>
        <p:grpSp>
          <p:nvGrpSpPr>
            <p:cNvPr id="11" name="Group 23"/>
            <p:cNvGrpSpPr>
              <a:grpSpLocks/>
            </p:cNvGrpSpPr>
            <p:nvPr/>
          </p:nvGrpSpPr>
          <p:grpSpPr bwMode="auto">
            <a:xfrm>
              <a:off x="3352800" y="4343400"/>
              <a:ext cx="1905000" cy="1905000"/>
              <a:chOff x="2304" y="2784"/>
              <a:chExt cx="768" cy="768"/>
            </a:xfrm>
          </p:grpSpPr>
          <p:sp>
            <p:nvSpPr>
              <p:cNvPr id="17" name="Oval 8"/>
              <p:cNvSpPr>
                <a:spLocks noChangeArrowheads="1"/>
              </p:cNvSpPr>
              <p:nvPr/>
            </p:nvSpPr>
            <p:spPr bwMode="auto">
              <a:xfrm>
                <a:off x="2304" y="2784"/>
                <a:ext cx="768" cy="76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Oval 12"/>
              <p:cNvSpPr>
                <a:spLocks noChangeArrowheads="1"/>
              </p:cNvSpPr>
              <p:nvPr/>
            </p:nvSpPr>
            <p:spPr bwMode="auto">
              <a:xfrm>
                <a:off x="2688" y="283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Oval 13"/>
              <p:cNvSpPr>
                <a:spLocks noChangeArrowheads="1"/>
              </p:cNvSpPr>
              <p:nvPr/>
            </p:nvSpPr>
            <p:spPr bwMode="auto">
              <a:xfrm>
                <a:off x="2448" y="307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Oval 14"/>
              <p:cNvSpPr>
                <a:spLocks noChangeArrowheads="1"/>
              </p:cNvSpPr>
              <p:nvPr/>
            </p:nvSpPr>
            <p:spPr bwMode="auto">
              <a:xfrm>
                <a:off x="2688" y="307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Oval 15"/>
              <p:cNvSpPr>
                <a:spLocks noChangeArrowheads="1"/>
              </p:cNvSpPr>
              <p:nvPr/>
            </p:nvSpPr>
            <p:spPr bwMode="auto">
              <a:xfrm>
                <a:off x="2544" y="3264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Oval 16"/>
              <p:cNvSpPr>
                <a:spLocks noChangeArrowheads="1"/>
              </p:cNvSpPr>
              <p:nvPr/>
            </p:nvSpPr>
            <p:spPr bwMode="auto">
              <a:xfrm>
                <a:off x="2832" y="3168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Oval 17"/>
              <p:cNvSpPr>
                <a:spLocks noChangeArrowheads="1"/>
              </p:cNvSpPr>
              <p:nvPr/>
            </p:nvSpPr>
            <p:spPr bwMode="auto">
              <a:xfrm>
                <a:off x="2736" y="331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18"/>
              <p:cNvSpPr>
                <a:spLocks noChangeShapeType="1"/>
              </p:cNvSpPr>
              <p:nvPr/>
            </p:nvSpPr>
            <p:spPr bwMode="auto">
              <a:xfrm>
                <a:off x="2736" y="292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9"/>
              <p:cNvSpPr>
                <a:spLocks noChangeShapeType="1"/>
              </p:cNvSpPr>
              <p:nvPr/>
            </p:nvSpPr>
            <p:spPr bwMode="auto">
              <a:xfrm>
                <a:off x="2544" y="312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20"/>
              <p:cNvSpPr>
                <a:spLocks noChangeShapeType="1"/>
              </p:cNvSpPr>
              <p:nvPr/>
            </p:nvSpPr>
            <p:spPr bwMode="auto">
              <a:xfrm>
                <a:off x="2784" y="312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21"/>
              <p:cNvSpPr>
                <a:spLocks noChangeShapeType="1"/>
              </p:cNvSpPr>
              <p:nvPr/>
            </p:nvSpPr>
            <p:spPr bwMode="auto">
              <a:xfrm flipH="1">
                <a:off x="2640" y="3168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22"/>
              <p:cNvSpPr>
                <a:spLocks noChangeShapeType="1"/>
              </p:cNvSpPr>
              <p:nvPr/>
            </p:nvSpPr>
            <p:spPr bwMode="auto">
              <a:xfrm flipH="1">
                <a:off x="2784" y="3264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AutoShape 24"/>
            <p:cNvSpPr>
              <a:spLocks noChangeArrowheads="1"/>
            </p:cNvSpPr>
            <p:nvPr/>
          </p:nvSpPr>
          <p:spPr bwMode="auto">
            <a:xfrm rot="600000">
              <a:off x="5180013" y="5568950"/>
              <a:ext cx="1066800" cy="609600"/>
            </a:xfrm>
            <a:prstGeom prst="leftRightArrow">
              <a:avLst>
                <a:gd name="adj1" fmla="val 50000"/>
                <a:gd name="adj2" fmla="val 35000"/>
              </a:avLst>
            </a:prstGeom>
            <a:solidFill>
              <a:srgbClr val="00FF00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342900" indent="-342900" algn="ctr">
                <a:buFont typeface="Wingdings" pitchFamily="2" charset="2"/>
                <a:buNone/>
              </a:pPr>
              <a:r>
                <a:rPr lang="en-US" sz="1600"/>
                <a:t>Op A</a:t>
              </a:r>
            </a:p>
          </p:txBody>
        </p:sp>
        <p:sp>
          <p:nvSpPr>
            <p:cNvPr id="13" name="AutoShape 25"/>
            <p:cNvSpPr>
              <a:spLocks noChangeArrowheads="1"/>
            </p:cNvSpPr>
            <p:nvPr/>
          </p:nvSpPr>
          <p:spPr bwMode="auto">
            <a:xfrm rot="1500000">
              <a:off x="2362200" y="4267200"/>
              <a:ext cx="1143000" cy="609600"/>
            </a:xfrm>
            <a:prstGeom prst="leftRightArrow">
              <a:avLst>
                <a:gd name="adj1" fmla="val 50000"/>
                <a:gd name="adj2" fmla="val 37500"/>
              </a:avLst>
            </a:prstGeom>
            <a:solidFill>
              <a:srgbClr val="FFFF99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342900" indent="-342900" algn="ctr">
                <a:buFont typeface="Wingdings" pitchFamily="2" charset="2"/>
                <a:buNone/>
              </a:pPr>
              <a:r>
                <a:rPr lang="en-US" sz="1600" dirty="0"/>
                <a:t>Op B</a:t>
              </a:r>
            </a:p>
          </p:txBody>
        </p:sp>
        <p:sp>
          <p:nvSpPr>
            <p:cNvPr id="14" name="Oval 26"/>
            <p:cNvSpPr>
              <a:spLocks noChangeArrowheads="1"/>
            </p:cNvSpPr>
            <p:nvPr/>
          </p:nvSpPr>
          <p:spPr bwMode="auto">
            <a:xfrm>
              <a:off x="6248400" y="5791200"/>
              <a:ext cx="533400" cy="533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v-SE" sz="1800">
                  <a:solidFill>
                    <a:schemeClr val="tx1"/>
                  </a:solidFill>
                </a:rPr>
                <a:t>P4</a:t>
              </a:r>
            </a:p>
          </p:txBody>
        </p:sp>
        <p:sp>
          <p:nvSpPr>
            <p:cNvPr id="15" name="AutoShape 28"/>
            <p:cNvSpPr>
              <a:spLocks noChangeArrowheads="1"/>
            </p:cNvSpPr>
            <p:nvPr/>
          </p:nvSpPr>
          <p:spPr bwMode="auto">
            <a:xfrm rot="20400000">
              <a:off x="5105400" y="4267200"/>
              <a:ext cx="1143000" cy="609600"/>
            </a:xfrm>
            <a:prstGeom prst="leftRightArrow">
              <a:avLst>
                <a:gd name="adj1" fmla="val 50000"/>
                <a:gd name="adj2" fmla="val 37500"/>
              </a:avLst>
            </a:prstGeom>
            <a:solidFill>
              <a:srgbClr val="FFFF99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342900" indent="-342900" algn="ctr">
                <a:buFont typeface="Wingdings" pitchFamily="2" charset="2"/>
                <a:buNone/>
              </a:pPr>
              <a:r>
                <a:rPr lang="en-US" sz="1600" dirty="0"/>
                <a:t>Op B</a:t>
              </a:r>
            </a:p>
          </p:txBody>
        </p:sp>
        <p:sp>
          <p:nvSpPr>
            <p:cNvPr id="16" name="AutoShape 29"/>
            <p:cNvSpPr>
              <a:spLocks noChangeArrowheads="1"/>
            </p:cNvSpPr>
            <p:nvPr/>
          </p:nvSpPr>
          <p:spPr bwMode="auto">
            <a:xfrm rot="20100000">
              <a:off x="2365375" y="5654675"/>
              <a:ext cx="1066800" cy="609600"/>
            </a:xfrm>
            <a:prstGeom prst="leftRightArrow">
              <a:avLst>
                <a:gd name="adj1" fmla="val 50000"/>
                <a:gd name="adj2" fmla="val 35000"/>
              </a:avLst>
            </a:prstGeom>
            <a:solidFill>
              <a:srgbClr val="FFFF99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342900" indent="-342900" algn="ctr">
                <a:buFont typeface="Wingdings" pitchFamily="2" charset="2"/>
                <a:buNone/>
              </a:pPr>
              <a:r>
                <a:rPr lang="en-US" sz="1600"/>
                <a:t>Op 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tshållare fö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72F282F-E929-4CEC-AED0-6B1F21CBA979}" type="datetime1">
              <a:rPr lang="en-GB" smtClean="0"/>
              <a:pPr/>
              <a:t>09/06/2011</a:t>
            </a:fld>
            <a:endParaRPr lang="en-GB" smtClean="0"/>
          </a:p>
        </p:txBody>
      </p:sp>
      <p:sp>
        <p:nvSpPr>
          <p:cNvPr id="14339" name="Platshållare för sidfo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Anders Gidenstam, University of Borås</a:t>
            </a:r>
          </a:p>
        </p:txBody>
      </p:sp>
      <p:sp>
        <p:nvSpPr>
          <p:cNvPr id="14340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B0B329-5E3F-43CB-AFAB-4485DD9A586F}" type="slidenum">
              <a:rPr lang="en-GB" smtClean="0"/>
              <a:pPr/>
              <a:t>30</a:t>
            </a:fld>
            <a:endParaRPr lang="en-GB" smtClean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467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Experimental evaluation (iii)</a:t>
            </a:r>
          </a:p>
        </p:txBody>
      </p:sp>
      <p:pic>
        <p:nvPicPr>
          <p:cNvPr id="1027" name="Picture 3" descr="C:\Users\agd\Documents\Projects\LFSet\LFSet_git\Presentations\analysBag_H_Intel7_Win64.pdf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3398" y="1407600"/>
            <a:ext cx="8280000" cy="4968000"/>
          </a:xfrm>
          <a:prstGeom prst="rect">
            <a:avLst/>
          </a:prstGeom>
          <a:noFill/>
        </p:spPr>
      </p:pic>
      <p:cxnSp>
        <p:nvCxnSpPr>
          <p:cNvPr id="12" name="Rak 11"/>
          <p:cNvCxnSpPr/>
          <p:nvPr/>
        </p:nvCxnSpPr>
        <p:spPr bwMode="auto">
          <a:xfrm rot="5400000">
            <a:off x="3006090" y="3962400"/>
            <a:ext cx="41148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tshållare fö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72F282F-E929-4CEC-AED0-6B1F21CBA979}" type="datetime1">
              <a:rPr lang="en-GB" smtClean="0"/>
              <a:pPr/>
              <a:t>09/06/2011</a:t>
            </a:fld>
            <a:endParaRPr lang="en-GB" smtClean="0"/>
          </a:p>
        </p:txBody>
      </p:sp>
      <p:sp>
        <p:nvSpPr>
          <p:cNvPr id="14339" name="Platshållare för sidfo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Anders Gidenstam, University of Borås</a:t>
            </a:r>
          </a:p>
        </p:txBody>
      </p:sp>
      <p:sp>
        <p:nvSpPr>
          <p:cNvPr id="14340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B0B329-5E3F-43CB-AFAB-4485DD9A586F}" type="slidenum">
              <a:rPr lang="en-GB" smtClean="0"/>
              <a:pPr/>
              <a:t>31</a:t>
            </a:fld>
            <a:endParaRPr lang="en-GB" smtClean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467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Experimental evaluation (iv)</a:t>
            </a:r>
          </a:p>
        </p:txBody>
      </p:sp>
      <p:pic>
        <p:nvPicPr>
          <p:cNvPr id="1027" name="Picture 3" descr="C:\Users\agd\Documents\Projects\LFSet\LFSet_git\Presentations\analysBag_H_Intel7_Win64.pdf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3398" y="1407600"/>
            <a:ext cx="8280000" cy="4968000"/>
          </a:xfrm>
          <a:prstGeom prst="rect">
            <a:avLst/>
          </a:prstGeom>
          <a:noFill/>
        </p:spPr>
      </p:pic>
      <p:cxnSp>
        <p:nvCxnSpPr>
          <p:cNvPr id="12" name="Rak 11"/>
          <p:cNvCxnSpPr/>
          <p:nvPr/>
        </p:nvCxnSpPr>
        <p:spPr bwMode="auto">
          <a:xfrm rot="5400000">
            <a:off x="3006090" y="3962400"/>
            <a:ext cx="41148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gd\Documents\Projects\LFSet\LFSet_git\Presentations\analysBag_H_Intel7_Win64.pdf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464000" y="1992600"/>
            <a:ext cx="4680000" cy="2808000"/>
          </a:xfrm>
          <a:prstGeom prst="rect">
            <a:avLst/>
          </a:prstGeom>
          <a:noFill/>
        </p:spPr>
      </p:pic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467600" cy="10668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Experimental evaluation (v)</a:t>
            </a:r>
            <a:br>
              <a:rPr lang="en-US" sz="3600" dirty="0" smtClean="0"/>
            </a:br>
            <a:r>
              <a:rPr lang="en-US" sz="2800" dirty="0" smtClean="0"/>
              <a:t>Parallel application for the Mandelbrot set</a:t>
            </a:r>
            <a:endParaRPr lang="en-US" sz="3600" dirty="0" smtClean="0"/>
          </a:p>
        </p:txBody>
      </p:sp>
      <p:sp>
        <p:nvSpPr>
          <p:cNvPr id="9" name="Platshållare för innehåll 8"/>
          <p:cNvSpPr>
            <a:spLocks noGrp="1"/>
          </p:cNvSpPr>
          <p:nvPr>
            <p:ph idx="1"/>
          </p:nvPr>
        </p:nvSpPr>
        <p:spPr>
          <a:xfrm>
            <a:off x="381000" y="4724400"/>
            <a:ext cx="8534400" cy="1676400"/>
          </a:xfrm>
        </p:spPr>
        <p:txBody>
          <a:bodyPr/>
          <a:lstStyle/>
          <a:p>
            <a:r>
              <a:rPr lang="en-US" sz="2400" dirty="0" smtClean="0"/>
              <a:t>16x16 chunks: Large work units</a:t>
            </a:r>
            <a:br>
              <a:rPr lang="en-US" sz="2400" dirty="0" smtClean="0"/>
            </a:br>
            <a:r>
              <a:rPr lang="en-US" sz="2400" dirty="0" smtClean="0"/>
              <a:t>=&gt; Low contention on the shared data structure (bag)</a:t>
            </a:r>
          </a:p>
          <a:p>
            <a:r>
              <a:rPr lang="en-US" sz="2400" dirty="0" smtClean="0"/>
              <a:t>2x2 chunks: Small work units</a:t>
            </a:r>
            <a:br>
              <a:rPr lang="en-US" sz="2400" dirty="0" smtClean="0"/>
            </a:br>
            <a:r>
              <a:rPr lang="en-US" sz="2400" dirty="0" smtClean="0"/>
              <a:t>=&gt; High contention. The bag implementation matters</a:t>
            </a:r>
          </a:p>
        </p:txBody>
      </p:sp>
      <p:sp>
        <p:nvSpPr>
          <p:cNvPr id="14338" name="Platshållare för datum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872F282F-E929-4CEC-AED0-6B1F21CBA979}" type="datetime1">
              <a:rPr lang="en-GB" smtClean="0"/>
              <a:pPr/>
              <a:t>09/06/2011</a:t>
            </a:fld>
            <a:endParaRPr lang="en-GB" smtClean="0"/>
          </a:p>
        </p:txBody>
      </p:sp>
      <p:sp>
        <p:nvSpPr>
          <p:cNvPr id="14339" name="Platshållare för sidfo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Anders Gidenstam, University of Borås</a:t>
            </a:r>
          </a:p>
        </p:txBody>
      </p:sp>
      <p:sp>
        <p:nvSpPr>
          <p:cNvPr id="14340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B0B329-5E3F-43CB-AFAB-4485DD9A586F}" type="slidenum">
              <a:rPr lang="en-GB" smtClean="0"/>
              <a:pPr/>
              <a:t>32</a:t>
            </a:fld>
            <a:endParaRPr lang="en-GB" smtClean="0"/>
          </a:p>
        </p:txBody>
      </p:sp>
      <p:pic>
        <p:nvPicPr>
          <p:cNvPr id="1027" name="Picture 3" descr="C:\Users\agd\Documents\Projects\LFSet\LFSet_git\Presentations\analysBag_H_Intel7_Win64.pdf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76200" y="1992600"/>
            <a:ext cx="4680000" cy="280800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2968" t="8016" r="2041" b="7014"/>
          <a:stretch>
            <a:fillRect/>
          </a:stretch>
        </p:blipFill>
        <p:spPr bwMode="auto">
          <a:xfrm>
            <a:off x="4182374" y="1219200"/>
            <a:ext cx="138022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ubrik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467600" cy="1066800"/>
          </a:xfrm>
        </p:spPr>
        <p:txBody>
          <a:bodyPr/>
          <a:lstStyle/>
          <a:p>
            <a:r>
              <a:rPr lang="en-US" smtClean="0"/>
              <a:t>Conclusions</a:t>
            </a:r>
          </a:p>
        </p:txBody>
      </p:sp>
      <p:sp>
        <p:nvSpPr>
          <p:cNvPr id="19459" name="Platshållare för innehåll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724400"/>
          </a:xfrm>
        </p:spPr>
        <p:txBody>
          <a:bodyPr/>
          <a:lstStyle/>
          <a:p>
            <a:r>
              <a:rPr lang="en-US" sz="2800" dirty="0" smtClean="0"/>
              <a:t>Lock free and linearizable algorithm for a concurrent bag producer/consumer collection data structure</a:t>
            </a:r>
          </a:p>
          <a:p>
            <a:pPr lvl="1"/>
            <a:r>
              <a:rPr lang="en-US" sz="2400" dirty="0" smtClean="0"/>
              <a:t>Distributed design, promoting access-parallelism.</a:t>
            </a:r>
          </a:p>
          <a:p>
            <a:pPr lvl="1"/>
            <a:r>
              <a:rPr lang="en-US" sz="2400" dirty="0" smtClean="0"/>
              <a:t>Exploiting thread-local static storage.</a:t>
            </a:r>
          </a:p>
          <a:p>
            <a:pPr lvl="1"/>
            <a:r>
              <a:rPr lang="en-US" sz="2400" dirty="0" smtClean="0"/>
              <a:t>Dynamic in size via lock-free memory management.</a:t>
            </a:r>
          </a:p>
          <a:p>
            <a:pPr lvl="1"/>
            <a:r>
              <a:rPr lang="en-US" sz="2400" dirty="0" smtClean="0"/>
              <a:t>Only requires atomic primitives available in contemporary systems.</a:t>
            </a:r>
          </a:p>
          <a:p>
            <a:endParaRPr lang="en-US" sz="2800" dirty="0" smtClean="0"/>
          </a:p>
        </p:txBody>
      </p:sp>
      <p:sp>
        <p:nvSpPr>
          <p:cNvPr id="19460" name="Platshållare fö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19A45D5-6FF4-49B2-95ED-4D07E26A6C0D}" type="datetime1">
              <a:rPr lang="en-GB" smtClean="0"/>
              <a:pPr/>
              <a:t>09/06/2011</a:t>
            </a:fld>
            <a:endParaRPr lang="en-GB" smtClean="0"/>
          </a:p>
        </p:txBody>
      </p:sp>
      <p:sp>
        <p:nvSpPr>
          <p:cNvPr id="19461" name="Platshållare för sidfo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Anders Gidenstam, University of Borås</a:t>
            </a:r>
          </a:p>
        </p:txBody>
      </p:sp>
      <p:sp>
        <p:nvSpPr>
          <p:cNvPr id="19462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E8C131-843F-485F-9D3C-E186AD46DF1B}" type="slidenum">
              <a:rPr lang="en-GB" smtClean="0"/>
              <a:pPr/>
              <a:t>33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latshållare för datum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E482EA1-DE80-4D71-9347-6C3C16AF4551}" type="datetime1">
              <a:rPr lang="en-GB" smtClean="0"/>
              <a:pPr/>
              <a:t>09/06/2011</a:t>
            </a:fld>
            <a:endParaRPr lang="en-GB" smtClean="0"/>
          </a:p>
        </p:txBody>
      </p:sp>
      <p:sp>
        <p:nvSpPr>
          <p:cNvPr id="20483" name="Platshållare för sidfot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Anders Gidenstam, University of Borås</a:t>
            </a:r>
          </a:p>
        </p:txBody>
      </p:sp>
      <p:sp>
        <p:nvSpPr>
          <p:cNvPr id="20484" name="Platshållare för bild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4BB027-816E-4107-9234-4553DE47909F}" type="slidenum">
              <a:rPr lang="en-GB" smtClean="0"/>
              <a:pPr/>
              <a:t>34</a:t>
            </a:fld>
            <a:endParaRPr lang="en-GB" smtClean="0"/>
          </a:p>
        </p:txBody>
      </p:sp>
      <p:sp>
        <p:nvSpPr>
          <p:cNvPr id="20485" name="Text Box 2"/>
          <p:cNvSpPr txBox="1">
            <a:spLocks noChangeArrowheads="1"/>
          </p:cNvSpPr>
          <p:nvPr/>
        </p:nvSpPr>
        <p:spPr bwMode="auto">
          <a:xfrm>
            <a:off x="1524000" y="2209800"/>
            <a:ext cx="6496050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buFont typeface="Wingdings" pitchFamily="2" charset="2"/>
              <a:buNone/>
            </a:pPr>
            <a:r>
              <a:rPr lang="en-US" sz="4800"/>
              <a:t>Thank you for listening!</a:t>
            </a:r>
          </a:p>
          <a:p>
            <a:pPr marL="342900" indent="-342900" algn="ctr">
              <a:buFont typeface="Wingdings" pitchFamily="2" charset="2"/>
              <a:buNone/>
            </a:pPr>
            <a:endParaRPr lang="en-US" sz="4800"/>
          </a:p>
          <a:p>
            <a:pPr marL="342900" indent="-342900" algn="ctr">
              <a:buFont typeface="Wingdings" pitchFamily="2" charset="2"/>
              <a:buNone/>
            </a:pPr>
            <a:r>
              <a:rPr lang="en-US" sz="4800"/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latshållare fö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91D2BA2-52D3-4651-BA7E-77D9A2F19E68}" type="datetime1">
              <a:rPr lang="en-GB" smtClean="0"/>
              <a:pPr/>
              <a:t>09/06/2011</a:t>
            </a:fld>
            <a:endParaRPr lang="en-GB" smtClean="0"/>
          </a:p>
        </p:txBody>
      </p:sp>
      <p:sp>
        <p:nvSpPr>
          <p:cNvPr id="6147" name="Platshållare för sidfo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Anders Gidenstam, University of Borås</a:t>
            </a:r>
          </a:p>
        </p:txBody>
      </p:sp>
      <p:sp>
        <p:nvSpPr>
          <p:cNvPr id="6148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038C5F-E848-45A3-B5DB-E37710A8B4E4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533400" y="2133600"/>
            <a:ext cx="8458200" cy="41148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467600" cy="1066800"/>
          </a:xfrm>
        </p:spPr>
        <p:txBody>
          <a:bodyPr/>
          <a:lstStyle/>
          <a:p>
            <a:pPr eaLnBrk="1" hangingPunct="1"/>
            <a:r>
              <a:rPr lang="en-US" smtClean="0"/>
              <a:t>Correctness of a concurrent object </a:t>
            </a:r>
            <a:endParaRPr lang="en-GB" smtClean="0"/>
          </a:p>
        </p:txBody>
      </p:sp>
      <p:sp>
        <p:nvSpPr>
          <p:cNvPr id="615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305800" cy="4724400"/>
          </a:xfrm>
        </p:spPr>
        <p:txBody>
          <a:bodyPr/>
          <a:lstStyle/>
          <a:p>
            <a:pPr eaLnBrk="1" hangingPunct="1"/>
            <a:r>
              <a:rPr lang="en-US" dirty="0" smtClean="0"/>
              <a:t>Desired semantics of a shared data object</a:t>
            </a:r>
          </a:p>
          <a:p>
            <a:pPr lvl="1" eaLnBrk="1" hangingPunct="1"/>
            <a:r>
              <a:rPr lang="en-US" dirty="0" smtClean="0"/>
              <a:t>Linearizability </a:t>
            </a:r>
            <a:r>
              <a:rPr lang="en-US" sz="2000" dirty="0" smtClean="0"/>
              <a:t>[</a:t>
            </a:r>
            <a:r>
              <a:rPr lang="en-US" sz="2000" dirty="0" err="1" smtClean="0"/>
              <a:t>Herlihy</a:t>
            </a:r>
            <a:r>
              <a:rPr lang="en-US" sz="2000" dirty="0" smtClean="0"/>
              <a:t> &amp; Wing, 1990]</a:t>
            </a:r>
            <a:endParaRPr lang="en-US" dirty="0" smtClean="0"/>
          </a:p>
          <a:p>
            <a:pPr lvl="2" eaLnBrk="1" hangingPunct="1"/>
            <a:r>
              <a:rPr lang="en-US" dirty="0" smtClean="0"/>
              <a:t>For each operation invocation there must be one single time instant during its duration where the operation appears to take</a:t>
            </a:r>
            <a:br>
              <a:rPr lang="en-US" dirty="0" smtClean="0"/>
            </a:br>
            <a:r>
              <a:rPr lang="en-US" dirty="0" smtClean="0"/>
              <a:t>effect.</a:t>
            </a:r>
          </a:p>
          <a:p>
            <a:pPr lvl="2" eaLnBrk="1" hangingPunct="1"/>
            <a:r>
              <a:rPr lang="en-US" dirty="0" smtClean="0"/>
              <a:t>The observed effects</a:t>
            </a:r>
            <a:br>
              <a:rPr lang="en-US" dirty="0" smtClean="0"/>
            </a:br>
            <a:r>
              <a:rPr lang="en-US" dirty="0" smtClean="0"/>
              <a:t>should be consistent</a:t>
            </a:r>
            <a:br>
              <a:rPr lang="en-US" dirty="0" smtClean="0"/>
            </a:br>
            <a:r>
              <a:rPr lang="en-US" dirty="0" smtClean="0"/>
              <a:t>with a sequential</a:t>
            </a:r>
            <a:br>
              <a:rPr lang="en-US" dirty="0" smtClean="0"/>
            </a:br>
            <a:r>
              <a:rPr lang="en-US" dirty="0" smtClean="0"/>
              <a:t>execution of the operations</a:t>
            </a:r>
            <a:br>
              <a:rPr lang="en-US" dirty="0" smtClean="0"/>
            </a:br>
            <a:r>
              <a:rPr lang="en-US" dirty="0" smtClean="0"/>
              <a:t>in that order.</a:t>
            </a:r>
          </a:p>
        </p:txBody>
      </p:sp>
      <p:grpSp>
        <p:nvGrpSpPr>
          <p:cNvPr id="6152" name="Group 5"/>
          <p:cNvGrpSpPr>
            <a:grpSpLocks/>
          </p:cNvGrpSpPr>
          <p:nvPr/>
        </p:nvGrpSpPr>
        <p:grpSpPr bwMode="auto">
          <a:xfrm>
            <a:off x="5791200" y="3505200"/>
            <a:ext cx="3048000" cy="1371600"/>
            <a:chOff x="3408" y="3024"/>
            <a:chExt cx="1920" cy="864"/>
          </a:xfrm>
        </p:grpSpPr>
        <p:sp>
          <p:nvSpPr>
            <p:cNvPr id="6153" name="Text Box 6"/>
            <p:cNvSpPr txBox="1">
              <a:spLocks noChangeArrowheads="1"/>
            </p:cNvSpPr>
            <p:nvPr/>
          </p:nvSpPr>
          <p:spPr bwMode="auto">
            <a:xfrm>
              <a:off x="3504" y="3264"/>
              <a:ext cx="2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chemeClr val="tx1"/>
                  </a:solidFill>
                </a:rPr>
                <a:t>O</a:t>
              </a:r>
              <a:r>
                <a:rPr lang="en-US" sz="1800" baseline="-25000">
                  <a:solidFill>
                    <a:schemeClr val="tx1"/>
                  </a:solidFill>
                </a:rPr>
                <a:t>2</a:t>
              </a:r>
            </a:p>
          </p:txBody>
        </p:sp>
        <p:grpSp>
          <p:nvGrpSpPr>
            <p:cNvPr id="6154" name="Group 7"/>
            <p:cNvGrpSpPr>
              <a:grpSpLocks/>
            </p:cNvGrpSpPr>
            <p:nvPr/>
          </p:nvGrpSpPr>
          <p:grpSpPr bwMode="auto">
            <a:xfrm>
              <a:off x="3888" y="3072"/>
              <a:ext cx="624" cy="96"/>
              <a:chOff x="3600" y="3024"/>
              <a:chExt cx="624" cy="96"/>
            </a:xfrm>
          </p:grpSpPr>
          <p:sp>
            <p:nvSpPr>
              <p:cNvPr id="6166" name="Line 8"/>
              <p:cNvSpPr>
                <a:spLocks noChangeShapeType="1"/>
              </p:cNvSpPr>
              <p:nvPr/>
            </p:nvSpPr>
            <p:spPr bwMode="auto">
              <a:xfrm>
                <a:off x="3600" y="3072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7" name="Line 9"/>
              <p:cNvSpPr>
                <a:spLocks noChangeShapeType="1"/>
              </p:cNvSpPr>
              <p:nvPr/>
            </p:nvSpPr>
            <p:spPr bwMode="auto">
              <a:xfrm>
                <a:off x="4224" y="302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8" name="Line 10"/>
              <p:cNvSpPr>
                <a:spLocks noChangeShapeType="1"/>
              </p:cNvSpPr>
              <p:nvPr/>
            </p:nvSpPr>
            <p:spPr bwMode="auto">
              <a:xfrm>
                <a:off x="3600" y="302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55" name="Group 11"/>
            <p:cNvGrpSpPr>
              <a:grpSpLocks/>
            </p:cNvGrpSpPr>
            <p:nvPr/>
          </p:nvGrpSpPr>
          <p:grpSpPr bwMode="auto">
            <a:xfrm>
              <a:off x="4224" y="3312"/>
              <a:ext cx="624" cy="96"/>
              <a:chOff x="3600" y="3024"/>
              <a:chExt cx="624" cy="96"/>
            </a:xfrm>
          </p:grpSpPr>
          <p:sp>
            <p:nvSpPr>
              <p:cNvPr id="6163" name="Line 12"/>
              <p:cNvSpPr>
                <a:spLocks noChangeShapeType="1"/>
              </p:cNvSpPr>
              <p:nvPr/>
            </p:nvSpPr>
            <p:spPr bwMode="auto">
              <a:xfrm>
                <a:off x="3600" y="3072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4" name="Line 13"/>
              <p:cNvSpPr>
                <a:spLocks noChangeShapeType="1"/>
              </p:cNvSpPr>
              <p:nvPr/>
            </p:nvSpPr>
            <p:spPr bwMode="auto">
              <a:xfrm>
                <a:off x="4224" y="302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5" name="Line 14"/>
              <p:cNvSpPr>
                <a:spLocks noChangeShapeType="1"/>
              </p:cNvSpPr>
              <p:nvPr/>
            </p:nvSpPr>
            <p:spPr bwMode="auto">
              <a:xfrm>
                <a:off x="3600" y="302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56" name="Text Box 15"/>
            <p:cNvSpPr txBox="1">
              <a:spLocks noChangeArrowheads="1"/>
            </p:cNvSpPr>
            <p:nvPr/>
          </p:nvSpPr>
          <p:spPr bwMode="auto">
            <a:xfrm>
              <a:off x="3504" y="3504"/>
              <a:ext cx="2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chemeClr val="tx1"/>
                  </a:solidFill>
                </a:rPr>
                <a:t>O</a:t>
              </a:r>
              <a:r>
                <a:rPr lang="en-US" sz="1800" baseline="-25000">
                  <a:solidFill>
                    <a:schemeClr val="tx1"/>
                  </a:solidFill>
                </a:rPr>
                <a:t>3</a:t>
              </a:r>
            </a:p>
          </p:txBody>
        </p:sp>
        <p:grpSp>
          <p:nvGrpSpPr>
            <p:cNvPr id="6157" name="Group 16"/>
            <p:cNvGrpSpPr>
              <a:grpSpLocks/>
            </p:cNvGrpSpPr>
            <p:nvPr/>
          </p:nvGrpSpPr>
          <p:grpSpPr bwMode="auto">
            <a:xfrm>
              <a:off x="3984" y="3552"/>
              <a:ext cx="1104" cy="96"/>
              <a:chOff x="3600" y="3024"/>
              <a:chExt cx="624" cy="96"/>
            </a:xfrm>
          </p:grpSpPr>
          <p:sp>
            <p:nvSpPr>
              <p:cNvPr id="6160" name="Line 17"/>
              <p:cNvSpPr>
                <a:spLocks noChangeShapeType="1"/>
              </p:cNvSpPr>
              <p:nvPr/>
            </p:nvSpPr>
            <p:spPr bwMode="auto">
              <a:xfrm>
                <a:off x="3600" y="3072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1" name="Line 18"/>
              <p:cNvSpPr>
                <a:spLocks noChangeShapeType="1"/>
              </p:cNvSpPr>
              <p:nvPr/>
            </p:nvSpPr>
            <p:spPr bwMode="auto">
              <a:xfrm>
                <a:off x="4224" y="302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2" name="Line 19"/>
              <p:cNvSpPr>
                <a:spLocks noChangeShapeType="1"/>
              </p:cNvSpPr>
              <p:nvPr/>
            </p:nvSpPr>
            <p:spPr bwMode="auto">
              <a:xfrm>
                <a:off x="3600" y="302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58" name="Line 20"/>
            <p:cNvSpPr>
              <a:spLocks noChangeShapeType="1"/>
            </p:cNvSpPr>
            <p:nvPr/>
          </p:nvSpPr>
          <p:spPr bwMode="auto">
            <a:xfrm>
              <a:off x="3408" y="3888"/>
              <a:ext cx="1920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Text Box 21"/>
            <p:cNvSpPr txBox="1">
              <a:spLocks noChangeArrowheads="1"/>
            </p:cNvSpPr>
            <p:nvPr/>
          </p:nvSpPr>
          <p:spPr bwMode="auto">
            <a:xfrm>
              <a:off x="3504" y="3024"/>
              <a:ext cx="2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chemeClr val="tx1"/>
                  </a:solidFill>
                </a:rPr>
                <a:t>O</a:t>
              </a:r>
              <a:r>
                <a:rPr lang="en-US" sz="1800" baseline="-25000">
                  <a:solidFill>
                    <a:schemeClr val="tx1"/>
                  </a:solidFill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tshållare fö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992BA25-EFEB-43F8-81D9-A52E250BC751}" type="datetime1">
              <a:rPr lang="en-GB" smtClean="0"/>
              <a:pPr/>
              <a:t>09/06/2011</a:t>
            </a:fld>
            <a:endParaRPr lang="en-GB" smtClean="0"/>
          </a:p>
        </p:txBody>
      </p:sp>
      <p:sp>
        <p:nvSpPr>
          <p:cNvPr id="7171" name="Platshållare för sidfo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Anders Gidenstam, University of Borås</a:t>
            </a:r>
          </a:p>
        </p:txBody>
      </p:sp>
      <p:sp>
        <p:nvSpPr>
          <p:cNvPr id="7172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8D799A-32B5-4B47-BE89-0A0670B9AFA1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7173" name="Rectangle 2"/>
          <p:cNvSpPr>
            <a:spLocks noChangeArrowheads="1"/>
          </p:cNvSpPr>
          <p:nvPr/>
        </p:nvSpPr>
        <p:spPr bwMode="auto">
          <a:xfrm>
            <a:off x="533400" y="2133600"/>
            <a:ext cx="8458200" cy="41148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467600" cy="1066800"/>
          </a:xfrm>
        </p:spPr>
        <p:txBody>
          <a:bodyPr/>
          <a:lstStyle/>
          <a:p>
            <a:pPr eaLnBrk="1" hangingPunct="1"/>
            <a:r>
              <a:rPr lang="en-US" smtClean="0"/>
              <a:t>Correctness of a concurrent object </a:t>
            </a:r>
            <a:endParaRPr lang="en-GB" smtClean="0"/>
          </a:p>
        </p:txBody>
      </p:sp>
      <p:sp>
        <p:nvSpPr>
          <p:cNvPr id="717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305800" cy="4724400"/>
          </a:xfrm>
        </p:spPr>
        <p:txBody>
          <a:bodyPr/>
          <a:lstStyle/>
          <a:p>
            <a:pPr eaLnBrk="1" hangingPunct="1"/>
            <a:r>
              <a:rPr lang="en-US" smtClean="0"/>
              <a:t>Desired semantics of a shared data object</a:t>
            </a:r>
          </a:p>
          <a:p>
            <a:pPr lvl="1" eaLnBrk="1" hangingPunct="1"/>
            <a:r>
              <a:rPr lang="en-US" smtClean="0"/>
              <a:t>Linearizability </a:t>
            </a:r>
            <a:r>
              <a:rPr lang="en-US" sz="2000" smtClean="0"/>
              <a:t>[Herlihy &amp; Wing, 1990]</a:t>
            </a:r>
            <a:endParaRPr lang="en-US" smtClean="0"/>
          </a:p>
          <a:p>
            <a:pPr lvl="2" eaLnBrk="1" hangingPunct="1"/>
            <a:r>
              <a:rPr lang="en-US" smtClean="0"/>
              <a:t>For each operation invocation there must be one single time instant during its duration where the operation appears to take</a:t>
            </a:r>
            <a:br>
              <a:rPr lang="en-US" smtClean="0"/>
            </a:br>
            <a:r>
              <a:rPr lang="en-US" smtClean="0"/>
              <a:t>effect.</a:t>
            </a:r>
          </a:p>
          <a:p>
            <a:pPr lvl="2" eaLnBrk="1" hangingPunct="1"/>
            <a:r>
              <a:rPr lang="en-US" smtClean="0"/>
              <a:t>The observed effects</a:t>
            </a:r>
            <a:br>
              <a:rPr lang="en-US" smtClean="0"/>
            </a:br>
            <a:r>
              <a:rPr lang="en-US" smtClean="0"/>
              <a:t>should be consistent</a:t>
            </a:r>
            <a:br>
              <a:rPr lang="en-US" smtClean="0"/>
            </a:br>
            <a:r>
              <a:rPr lang="en-US" smtClean="0"/>
              <a:t>with a sequential</a:t>
            </a:r>
            <a:br>
              <a:rPr lang="en-US" smtClean="0"/>
            </a:br>
            <a:r>
              <a:rPr lang="en-US" smtClean="0"/>
              <a:t>execution of the operations</a:t>
            </a:r>
            <a:br>
              <a:rPr lang="en-US" smtClean="0"/>
            </a:br>
            <a:r>
              <a:rPr lang="en-US" smtClean="0"/>
              <a:t>in that order.</a:t>
            </a:r>
          </a:p>
        </p:txBody>
      </p:sp>
      <p:grpSp>
        <p:nvGrpSpPr>
          <p:cNvPr id="7176" name="Group 5"/>
          <p:cNvGrpSpPr>
            <a:grpSpLocks/>
          </p:cNvGrpSpPr>
          <p:nvPr/>
        </p:nvGrpSpPr>
        <p:grpSpPr bwMode="auto">
          <a:xfrm>
            <a:off x="5791200" y="3505200"/>
            <a:ext cx="3048000" cy="1814513"/>
            <a:chOff x="3408" y="3024"/>
            <a:chExt cx="1920" cy="1143"/>
          </a:xfrm>
        </p:grpSpPr>
        <p:sp>
          <p:nvSpPr>
            <p:cNvPr id="7177" name="Line 6"/>
            <p:cNvSpPr>
              <a:spLocks noChangeShapeType="1"/>
            </p:cNvSpPr>
            <p:nvPr/>
          </p:nvSpPr>
          <p:spPr bwMode="auto">
            <a:xfrm>
              <a:off x="4032" y="3120"/>
              <a:ext cx="0" cy="76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Line 7"/>
            <p:cNvSpPr>
              <a:spLocks noChangeShapeType="1"/>
            </p:cNvSpPr>
            <p:nvPr/>
          </p:nvSpPr>
          <p:spPr bwMode="auto">
            <a:xfrm>
              <a:off x="4704" y="3360"/>
              <a:ext cx="0" cy="52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Line 8"/>
            <p:cNvSpPr>
              <a:spLocks noChangeShapeType="1"/>
            </p:cNvSpPr>
            <p:nvPr/>
          </p:nvSpPr>
          <p:spPr bwMode="auto">
            <a:xfrm>
              <a:off x="4416" y="3600"/>
              <a:ext cx="0" cy="28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180" name="Group 9"/>
            <p:cNvGrpSpPr>
              <a:grpSpLocks/>
            </p:cNvGrpSpPr>
            <p:nvPr/>
          </p:nvGrpSpPr>
          <p:grpSpPr bwMode="auto">
            <a:xfrm>
              <a:off x="3408" y="3024"/>
              <a:ext cx="1920" cy="864"/>
              <a:chOff x="3408" y="3024"/>
              <a:chExt cx="1920" cy="864"/>
            </a:xfrm>
          </p:grpSpPr>
          <p:sp>
            <p:nvSpPr>
              <p:cNvPr id="7184" name="Text Box 10"/>
              <p:cNvSpPr txBox="1">
                <a:spLocks noChangeArrowheads="1"/>
              </p:cNvSpPr>
              <p:nvPr/>
            </p:nvSpPr>
            <p:spPr bwMode="auto">
              <a:xfrm>
                <a:off x="3504" y="3264"/>
                <a:ext cx="2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>
                    <a:solidFill>
                      <a:schemeClr val="tx1"/>
                    </a:solidFill>
                  </a:rPr>
                  <a:t>O</a:t>
                </a:r>
                <a:r>
                  <a:rPr lang="en-US" sz="1800" baseline="-25000">
                    <a:solidFill>
                      <a:schemeClr val="tx1"/>
                    </a:solidFill>
                  </a:rPr>
                  <a:t>2</a:t>
                </a:r>
              </a:p>
            </p:txBody>
          </p:sp>
          <p:grpSp>
            <p:nvGrpSpPr>
              <p:cNvPr id="7185" name="Group 11"/>
              <p:cNvGrpSpPr>
                <a:grpSpLocks/>
              </p:cNvGrpSpPr>
              <p:nvPr/>
            </p:nvGrpSpPr>
            <p:grpSpPr bwMode="auto">
              <a:xfrm>
                <a:off x="3888" y="3072"/>
                <a:ext cx="624" cy="96"/>
                <a:chOff x="3600" y="3024"/>
                <a:chExt cx="624" cy="96"/>
              </a:xfrm>
            </p:grpSpPr>
            <p:sp>
              <p:nvSpPr>
                <p:cNvPr id="7197" name="Line 12"/>
                <p:cNvSpPr>
                  <a:spLocks noChangeShapeType="1"/>
                </p:cNvSpPr>
                <p:nvPr/>
              </p:nvSpPr>
              <p:spPr bwMode="auto">
                <a:xfrm>
                  <a:off x="3600" y="3072"/>
                  <a:ext cx="624" cy="0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8" name="Line 13"/>
                <p:cNvSpPr>
                  <a:spLocks noChangeShapeType="1"/>
                </p:cNvSpPr>
                <p:nvPr/>
              </p:nvSpPr>
              <p:spPr bwMode="auto">
                <a:xfrm>
                  <a:off x="4224" y="3024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9" name="Line 14"/>
                <p:cNvSpPr>
                  <a:spLocks noChangeShapeType="1"/>
                </p:cNvSpPr>
                <p:nvPr/>
              </p:nvSpPr>
              <p:spPr bwMode="auto">
                <a:xfrm>
                  <a:off x="3600" y="3024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186" name="Group 15"/>
              <p:cNvGrpSpPr>
                <a:grpSpLocks/>
              </p:cNvGrpSpPr>
              <p:nvPr/>
            </p:nvGrpSpPr>
            <p:grpSpPr bwMode="auto">
              <a:xfrm>
                <a:off x="4224" y="3312"/>
                <a:ext cx="624" cy="96"/>
                <a:chOff x="3600" y="3024"/>
                <a:chExt cx="624" cy="96"/>
              </a:xfrm>
            </p:grpSpPr>
            <p:sp>
              <p:nvSpPr>
                <p:cNvPr id="7194" name="Line 16"/>
                <p:cNvSpPr>
                  <a:spLocks noChangeShapeType="1"/>
                </p:cNvSpPr>
                <p:nvPr/>
              </p:nvSpPr>
              <p:spPr bwMode="auto">
                <a:xfrm>
                  <a:off x="3600" y="3072"/>
                  <a:ext cx="624" cy="0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5" name="Line 17"/>
                <p:cNvSpPr>
                  <a:spLocks noChangeShapeType="1"/>
                </p:cNvSpPr>
                <p:nvPr/>
              </p:nvSpPr>
              <p:spPr bwMode="auto">
                <a:xfrm>
                  <a:off x="4224" y="3024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6" name="Line 18"/>
                <p:cNvSpPr>
                  <a:spLocks noChangeShapeType="1"/>
                </p:cNvSpPr>
                <p:nvPr/>
              </p:nvSpPr>
              <p:spPr bwMode="auto">
                <a:xfrm>
                  <a:off x="3600" y="3024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187" name="Text Box 19"/>
              <p:cNvSpPr txBox="1">
                <a:spLocks noChangeArrowheads="1"/>
              </p:cNvSpPr>
              <p:nvPr/>
            </p:nvSpPr>
            <p:spPr bwMode="auto">
              <a:xfrm>
                <a:off x="3504" y="3504"/>
                <a:ext cx="2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>
                    <a:solidFill>
                      <a:schemeClr val="tx1"/>
                    </a:solidFill>
                  </a:rPr>
                  <a:t>O</a:t>
                </a:r>
                <a:r>
                  <a:rPr lang="en-US" sz="1800" baseline="-25000">
                    <a:solidFill>
                      <a:schemeClr val="tx1"/>
                    </a:solidFill>
                  </a:rPr>
                  <a:t>3</a:t>
                </a:r>
              </a:p>
            </p:txBody>
          </p:sp>
          <p:grpSp>
            <p:nvGrpSpPr>
              <p:cNvPr id="7188" name="Group 20"/>
              <p:cNvGrpSpPr>
                <a:grpSpLocks/>
              </p:cNvGrpSpPr>
              <p:nvPr/>
            </p:nvGrpSpPr>
            <p:grpSpPr bwMode="auto">
              <a:xfrm>
                <a:off x="3984" y="3552"/>
                <a:ext cx="1104" cy="96"/>
                <a:chOff x="3600" y="3024"/>
                <a:chExt cx="624" cy="96"/>
              </a:xfrm>
            </p:grpSpPr>
            <p:sp>
              <p:nvSpPr>
                <p:cNvPr id="7191" name="Line 21"/>
                <p:cNvSpPr>
                  <a:spLocks noChangeShapeType="1"/>
                </p:cNvSpPr>
                <p:nvPr/>
              </p:nvSpPr>
              <p:spPr bwMode="auto">
                <a:xfrm>
                  <a:off x="3600" y="3072"/>
                  <a:ext cx="624" cy="0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2" name="Line 22"/>
                <p:cNvSpPr>
                  <a:spLocks noChangeShapeType="1"/>
                </p:cNvSpPr>
                <p:nvPr/>
              </p:nvSpPr>
              <p:spPr bwMode="auto">
                <a:xfrm>
                  <a:off x="4224" y="3024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3" name="Line 23"/>
                <p:cNvSpPr>
                  <a:spLocks noChangeShapeType="1"/>
                </p:cNvSpPr>
                <p:nvPr/>
              </p:nvSpPr>
              <p:spPr bwMode="auto">
                <a:xfrm>
                  <a:off x="3600" y="3024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189" name="Line 24"/>
              <p:cNvSpPr>
                <a:spLocks noChangeShapeType="1"/>
              </p:cNvSpPr>
              <p:nvPr/>
            </p:nvSpPr>
            <p:spPr bwMode="auto">
              <a:xfrm>
                <a:off x="3408" y="3888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0" name="Text Box 25"/>
              <p:cNvSpPr txBox="1">
                <a:spLocks noChangeArrowheads="1"/>
              </p:cNvSpPr>
              <p:nvPr/>
            </p:nvSpPr>
            <p:spPr bwMode="auto">
              <a:xfrm>
                <a:off x="3504" y="3024"/>
                <a:ext cx="2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>
                    <a:solidFill>
                      <a:schemeClr val="tx1"/>
                    </a:solidFill>
                  </a:rPr>
                  <a:t>O</a:t>
                </a:r>
                <a:r>
                  <a:rPr lang="en-US" sz="1800" baseline="-2500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sp>
          <p:nvSpPr>
            <p:cNvPr id="7181" name="Text Box 26"/>
            <p:cNvSpPr txBox="1">
              <a:spLocks noChangeArrowheads="1"/>
            </p:cNvSpPr>
            <p:nvPr/>
          </p:nvSpPr>
          <p:spPr bwMode="auto">
            <a:xfrm>
              <a:off x="3888" y="3936"/>
              <a:ext cx="2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chemeClr val="tx1"/>
                  </a:solidFill>
                </a:rPr>
                <a:t>O</a:t>
              </a:r>
              <a:r>
                <a:rPr lang="en-US" sz="1800" baseline="-250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182" name="Text Box 27"/>
            <p:cNvSpPr txBox="1">
              <a:spLocks noChangeArrowheads="1"/>
            </p:cNvSpPr>
            <p:nvPr/>
          </p:nvSpPr>
          <p:spPr bwMode="auto">
            <a:xfrm>
              <a:off x="4272" y="3936"/>
              <a:ext cx="2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chemeClr val="tx1"/>
                  </a:solidFill>
                </a:rPr>
                <a:t>O</a:t>
              </a:r>
              <a:r>
                <a:rPr lang="en-US" sz="1800" baseline="-2500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183" name="Text Box 28"/>
            <p:cNvSpPr txBox="1">
              <a:spLocks noChangeArrowheads="1"/>
            </p:cNvSpPr>
            <p:nvPr/>
          </p:nvSpPr>
          <p:spPr bwMode="auto">
            <a:xfrm>
              <a:off x="4608" y="3936"/>
              <a:ext cx="2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chemeClr val="tx1"/>
                  </a:solidFill>
                </a:rPr>
                <a:t>O</a:t>
              </a:r>
              <a:r>
                <a:rPr lang="en-US" sz="1800" baseline="-25000">
                  <a:solidFill>
                    <a:schemeClr val="tx1"/>
                  </a:solidFill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tshållare fö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992BA25-EFEB-43F8-81D9-A52E250BC751}" type="datetime1">
              <a:rPr lang="en-GB" smtClean="0"/>
              <a:pPr/>
              <a:t>09/06/2011</a:t>
            </a:fld>
            <a:endParaRPr lang="en-GB" smtClean="0"/>
          </a:p>
        </p:txBody>
      </p:sp>
      <p:sp>
        <p:nvSpPr>
          <p:cNvPr id="7171" name="Platshållare för sidfo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Anders Gidenstam, University of Borås</a:t>
            </a:r>
          </a:p>
        </p:txBody>
      </p:sp>
      <p:sp>
        <p:nvSpPr>
          <p:cNvPr id="7172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8D799A-32B5-4B47-BE89-0A0670B9AFA1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7173" name="Rectangle 2"/>
          <p:cNvSpPr>
            <a:spLocks noChangeArrowheads="1"/>
          </p:cNvSpPr>
          <p:nvPr/>
        </p:nvSpPr>
        <p:spPr bwMode="auto">
          <a:xfrm>
            <a:off x="533400" y="2133600"/>
            <a:ext cx="8458200" cy="41148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467600" cy="1066800"/>
          </a:xfrm>
        </p:spPr>
        <p:txBody>
          <a:bodyPr/>
          <a:lstStyle/>
          <a:p>
            <a:pPr eaLnBrk="1" hangingPunct="1"/>
            <a:r>
              <a:rPr lang="en-US" smtClean="0"/>
              <a:t>Correctness of a concurrent object </a:t>
            </a:r>
            <a:endParaRPr lang="en-GB" smtClean="0"/>
          </a:p>
        </p:txBody>
      </p:sp>
      <p:sp>
        <p:nvSpPr>
          <p:cNvPr id="717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305800" cy="4724400"/>
          </a:xfrm>
        </p:spPr>
        <p:txBody>
          <a:bodyPr/>
          <a:lstStyle/>
          <a:p>
            <a:pPr eaLnBrk="1" hangingPunct="1"/>
            <a:r>
              <a:rPr lang="en-US" dirty="0" smtClean="0"/>
              <a:t>Desired semantics of a shared data object</a:t>
            </a:r>
          </a:p>
          <a:p>
            <a:pPr lvl="1" eaLnBrk="1" hangingPunct="1"/>
            <a:r>
              <a:rPr lang="en-US" dirty="0" smtClean="0"/>
              <a:t>Linearizability </a:t>
            </a:r>
            <a:r>
              <a:rPr lang="en-US" sz="2000" dirty="0" smtClean="0"/>
              <a:t>[</a:t>
            </a:r>
            <a:r>
              <a:rPr lang="en-US" sz="2000" dirty="0" err="1" smtClean="0"/>
              <a:t>Herlihy</a:t>
            </a:r>
            <a:r>
              <a:rPr lang="en-US" sz="2000" dirty="0" smtClean="0"/>
              <a:t> &amp; Wing, 1990]</a:t>
            </a:r>
            <a:endParaRPr lang="en-US" dirty="0" smtClean="0"/>
          </a:p>
          <a:p>
            <a:pPr lvl="2" eaLnBrk="1" hangingPunct="1"/>
            <a:r>
              <a:rPr lang="en-US" dirty="0" smtClean="0"/>
              <a:t>For each operation invocation there must be one single time instant during its duration where the operation appears to take</a:t>
            </a:r>
            <a:br>
              <a:rPr lang="en-US" dirty="0" smtClean="0"/>
            </a:br>
            <a:r>
              <a:rPr lang="en-US" dirty="0" smtClean="0"/>
              <a:t>effect.</a:t>
            </a:r>
          </a:p>
          <a:p>
            <a:pPr lvl="2" eaLnBrk="1" hangingPunct="1"/>
            <a:r>
              <a:rPr lang="en-US" dirty="0" smtClean="0"/>
              <a:t>The observed effects</a:t>
            </a:r>
            <a:br>
              <a:rPr lang="en-US" dirty="0" smtClean="0"/>
            </a:br>
            <a:r>
              <a:rPr lang="en-US" dirty="0" smtClean="0"/>
              <a:t>should be consistent</a:t>
            </a:r>
            <a:br>
              <a:rPr lang="en-US" dirty="0" smtClean="0"/>
            </a:br>
            <a:r>
              <a:rPr lang="en-US" dirty="0" smtClean="0"/>
              <a:t>with a sequential</a:t>
            </a:r>
            <a:br>
              <a:rPr lang="en-US" dirty="0" smtClean="0"/>
            </a:br>
            <a:r>
              <a:rPr lang="en-US" dirty="0" smtClean="0"/>
              <a:t>execution of the operations</a:t>
            </a:r>
            <a:br>
              <a:rPr lang="en-US" dirty="0" smtClean="0"/>
            </a:br>
            <a:r>
              <a:rPr lang="en-US" dirty="0" smtClean="0"/>
              <a:t>in that order.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791200" y="3505200"/>
            <a:ext cx="3048000" cy="1814513"/>
            <a:chOff x="3408" y="3024"/>
            <a:chExt cx="1920" cy="1143"/>
          </a:xfrm>
        </p:grpSpPr>
        <p:sp>
          <p:nvSpPr>
            <p:cNvPr id="7177" name="Line 6"/>
            <p:cNvSpPr>
              <a:spLocks noChangeShapeType="1"/>
            </p:cNvSpPr>
            <p:nvPr/>
          </p:nvSpPr>
          <p:spPr bwMode="auto">
            <a:xfrm>
              <a:off x="4032" y="3120"/>
              <a:ext cx="0" cy="76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Line 7"/>
            <p:cNvSpPr>
              <a:spLocks noChangeShapeType="1"/>
            </p:cNvSpPr>
            <p:nvPr/>
          </p:nvSpPr>
          <p:spPr bwMode="auto">
            <a:xfrm>
              <a:off x="4368" y="3360"/>
              <a:ext cx="0" cy="52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Line 8"/>
            <p:cNvSpPr>
              <a:spLocks noChangeShapeType="1"/>
            </p:cNvSpPr>
            <p:nvPr/>
          </p:nvSpPr>
          <p:spPr bwMode="auto">
            <a:xfrm>
              <a:off x="4704" y="3600"/>
              <a:ext cx="0" cy="28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408" y="3024"/>
              <a:ext cx="1920" cy="864"/>
              <a:chOff x="3408" y="3024"/>
              <a:chExt cx="1920" cy="864"/>
            </a:xfrm>
          </p:grpSpPr>
          <p:sp>
            <p:nvSpPr>
              <p:cNvPr id="7184" name="Text Box 10"/>
              <p:cNvSpPr txBox="1">
                <a:spLocks noChangeArrowheads="1"/>
              </p:cNvSpPr>
              <p:nvPr/>
            </p:nvSpPr>
            <p:spPr bwMode="auto">
              <a:xfrm>
                <a:off x="3504" y="3264"/>
                <a:ext cx="2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>
                    <a:solidFill>
                      <a:schemeClr val="tx1"/>
                    </a:solidFill>
                  </a:rPr>
                  <a:t>O</a:t>
                </a:r>
                <a:r>
                  <a:rPr lang="en-US" sz="1800" baseline="-25000">
                    <a:solidFill>
                      <a:schemeClr val="tx1"/>
                    </a:solidFill>
                  </a:rPr>
                  <a:t>2</a:t>
                </a:r>
              </a:p>
            </p:txBody>
          </p:sp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3888" y="3072"/>
                <a:ext cx="624" cy="96"/>
                <a:chOff x="3600" y="3024"/>
                <a:chExt cx="624" cy="96"/>
              </a:xfrm>
            </p:grpSpPr>
            <p:sp>
              <p:nvSpPr>
                <p:cNvPr id="7197" name="Line 12"/>
                <p:cNvSpPr>
                  <a:spLocks noChangeShapeType="1"/>
                </p:cNvSpPr>
                <p:nvPr/>
              </p:nvSpPr>
              <p:spPr bwMode="auto">
                <a:xfrm>
                  <a:off x="3600" y="3072"/>
                  <a:ext cx="624" cy="0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8" name="Line 13"/>
                <p:cNvSpPr>
                  <a:spLocks noChangeShapeType="1"/>
                </p:cNvSpPr>
                <p:nvPr/>
              </p:nvSpPr>
              <p:spPr bwMode="auto">
                <a:xfrm>
                  <a:off x="4224" y="3024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9" name="Line 14"/>
                <p:cNvSpPr>
                  <a:spLocks noChangeShapeType="1"/>
                </p:cNvSpPr>
                <p:nvPr/>
              </p:nvSpPr>
              <p:spPr bwMode="auto">
                <a:xfrm>
                  <a:off x="3600" y="3024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5"/>
              <p:cNvGrpSpPr>
                <a:grpSpLocks/>
              </p:cNvGrpSpPr>
              <p:nvPr/>
            </p:nvGrpSpPr>
            <p:grpSpPr bwMode="auto">
              <a:xfrm>
                <a:off x="4224" y="3312"/>
                <a:ext cx="624" cy="96"/>
                <a:chOff x="3600" y="3024"/>
                <a:chExt cx="624" cy="96"/>
              </a:xfrm>
            </p:grpSpPr>
            <p:sp>
              <p:nvSpPr>
                <p:cNvPr id="7194" name="Line 16"/>
                <p:cNvSpPr>
                  <a:spLocks noChangeShapeType="1"/>
                </p:cNvSpPr>
                <p:nvPr/>
              </p:nvSpPr>
              <p:spPr bwMode="auto">
                <a:xfrm>
                  <a:off x="3600" y="3072"/>
                  <a:ext cx="624" cy="0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5" name="Line 17"/>
                <p:cNvSpPr>
                  <a:spLocks noChangeShapeType="1"/>
                </p:cNvSpPr>
                <p:nvPr/>
              </p:nvSpPr>
              <p:spPr bwMode="auto">
                <a:xfrm>
                  <a:off x="4224" y="3024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6" name="Line 18"/>
                <p:cNvSpPr>
                  <a:spLocks noChangeShapeType="1"/>
                </p:cNvSpPr>
                <p:nvPr/>
              </p:nvSpPr>
              <p:spPr bwMode="auto">
                <a:xfrm>
                  <a:off x="3600" y="3024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187" name="Text Box 19"/>
              <p:cNvSpPr txBox="1">
                <a:spLocks noChangeArrowheads="1"/>
              </p:cNvSpPr>
              <p:nvPr/>
            </p:nvSpPr>
            <p:spPr bwMode="auto">
              <a:xfrm>
                <a:off x="3504" y="3504"/>
                <a:ext cx="2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>
                    <a:solidFill>
                      <a:schemeClr val="tx1"/>
                    </a:solidFill>
                  </a:rPr>
                  <a:t>O</a:t>
                </a:r>
                <a:r>
                  <a:rPr lang="en-US" sz="1800" baseline="-25000">
                    <a:solidFill>
                      <a:schemeClr val="tx1"/>
                    </a:solidFill>
                  </a:rPr>
                  <a:t>3</a:t>
                </a:r>
              </a:p>
            </p:txBody>
          </p:sp>
          <p:grpSp>
            <p:nvGrpSpPr>
              <p:cNvPr id="6" name="Group 20"/>
              <p:cNvGrpSpPr>
                <a:grpSpLocks/>
              </p:cNvGrpSpPr>
              <p:nvPr/>
            </p:nvGrpSpPr>
            <p:grpSpPr bwMode="auto">
              <a:xfrm>
                <a:off x="3984" y="3552"/>
                <a:ext cx="1104" cy="96"/>
                <a:chOff x="3600" y="3024"/>
                <a:chExt cx="624" cy="96"/>
              </a:xfrm>
            </p:grpSpPr>
            <p:sp>
              <p:nvSpPr>
                <p:cNvPr id="7191" name="Line 21"/>
                <p:cNvSpPr>
                  <a:spLocks noChangeShapeType="1"/>
                </p:cNvSpPr>
                <p:nvPr/>
              </p:nvSpPr>
              <p:spPr bwMode="auto">
                <a:xfrm>
                  <a:off x="3600" y="3072"/>
                  <a:ext cx="624" cy="0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2" name="Line 22"/>
                <p:cNvSpPr>
                  <a:spLocks noChangeShapeType="1"/>
                </p:cNvSpPr>
                <p:nvPr/>
              </p:nvSpPr>
              <p:spPr bwMode="auto">
                <a:xfrm>
                  <a:off x="4224" y="3024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3" name="Line 23"/>
                <p:cNvSpPr>
                  <a:spLocks noChangeShapeType="1"/>
                </p:cNvSpPr>
                <p:nvPr/>
              </p:nvSpPr>
              <p:spPr bwMode="auto">
                <a:xfrm>
                  <a:off x="3600" y="3024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189" name="Line 24"/>
              <p:cNvSpPr>
                <a:spLocks noChangeShapeType="1"/>
              </p:cNvSpPr>
              <p:nvPr/>
            </p:nvSpPr>
            <p:spPr bwMode="auto">
              <a:xfrm>
                <a:off x="3408" y="3888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0" name="Text Box 25"/>
              <p:cNvSpPr txBox="1">
                <a:spLocks noChangeArrowheads="1"/>
              </p:cNvSpPr>
              <p:nvPr/>
            </p:nvSpPr>
            <p:spPr bwMode="auto">
              <a:xfrm>
                <a:off x="3504" y="3024"/>
                <a:ext cx="2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>
                    <a:solidFill>
                      <a:schemeClr val="tx1"/>
                    </a:solidFill>
                  </a:rPr>
                  <a:t>O</a:t>
                </a:r>
                <a:r>
                  <a:rPr lang="en-US" sz="1800" baseline="-2500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sp>
          <p:nvSpPr>
            <p:cNvPr id="7181" name="Text Box 26"/>
            <p:cNvSpPr txBox="1">
              <a:spLocks noChangeArrowheads="1"/>
            </p:cNvSpPr>
            <p:nvPr/>
          </p:nvSpPr>
          <p:spPr bwMode="auto">
            <a:xfrm>
              <a:off x="3888" y="3936"/>
              <a:ext cx="2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chemeClr val="tx1"/>
                  </a:solidFill>
                </a:rPr>
                <a:t>O</a:t>
              </a:r>
              <a:r>
                <a:rPr lang="en-US" sz="1800" baseline="-250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182" name="Text Box 27"/>
            <p:cNvSpPr txBox="1">
              <a:spLocks noChangeArrowheads="1"/>
            </p:cNvSpPr>
            <p:nvPr/>
          </p:nvSpPr>
          <p:spPr bwMode="auto">
            <a:xfrm>
              <a:off x="4272" y="3936"/>
              <a:ext cx="2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chemeClr val="tx1"/>
                  </a:solidFill>
                </a:rPr>
                <a:t>O</a:t>
              </a:r>
              <a:r>
                <a:rPr lang="en-US" sz="1800" baseline="-2500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183" name="Text Box 28"/>
            <p:cNvSpPr txBox="1">
              <a:spLocks noChangeArrowheads="1"/>
            </p:cNvSpPr>
            <p:nvPr/>
          </p:nvSpPr>
          <p:spPr bwMode="auto">
            <a:xfrm>
              <a:off x="4608" y="3936"/>
              <a:ext cx="2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chemeClr val="tx1"/>
                  </a:solidFill>
                </a:rPr>
                <a:t>O</a:t>
              </a:r>
              <a:r>
                <a:rPr lang="en-US" sz="1800" baseline="-25000">
                  <a:solidFill>
                    <a:schemeClr val="tx1"/>
                  </a:solidFill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tshållare för innehåll 2"/>
          <p:cNvSpPr txBox="1">
            <a:spLocks/>
          </p:cNvSpPr>
          <p:nvPr/>
        </p:nvSpPr>
        <p:spPr bwMode="auto">
          <a:xfrm>
            <a:off x="381000" y="1524000"/>
            <a:ext cx="5943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lnSpc>
                <a:spcPct val="90000"/>
              </a:lnSpc>
              <a:defRPr/>
            </a:pPr>
            <a:r>
              <a:rPr lang="en-US" sz="2500" kern="0" dirty="0" smtClean="0">
                <a:latin typeface="+mn-lt"/>
              </a:rPr>
              <a:t>Processes can read/write single memory words</a:t>
            </a:r>
          </a:p>
          <a:p>
            <a:pPr marL="800100" lvl="1" indent="-342900" eaLnBrk="0" hangingPunct="0">
              <a:lnSpc>
                <a:spcPct val="90000"/>
              </a:lnSpc>
              <a:defRPr/>
            </a:pPr>
            <a:r>
              <a:rPr lang="en-US" sz="2500" kern="0" dirty="0" smtClean="0">
                <a:latin typeface="+mn-lt"/>
              </a:rPr>
              <a:t>Model: Sequential consistency</a:t>
            </a:r>
          </a:p>
          <a:p>
            <a:pPr marL="342900" lvl="0" indent="-342900" eaLnBrk="0" hangingPunct="0">
              <a:lnSpc>
                <a:spcPct val="90000"/>
              </a:lnSpc>
              <a:defRPr/>
            </a:pPr>
            <a:r>
              <a:rPr lang="en-US" sz="2500" kern="0" dirty="0" smtClean="0">
                <a:latin typeface="+mn-lt"/>
              </a:rPr>
              <a:t>Synchronization primitives</a:t>
            </a:r>
          </a:p>
          <a:p>
            <a:pPr marL="800100" lvl="1" indent="-342900" eaLnBrk="0" hangingPunct="0">
              <a:lnSpc>
                <a:spcPct val="90000"/>
              </a:lnSpc>
              <a:defRPr/>
            </a:pPr>
            <a:r>
              <a:rPr lang="en-US" sz="2500" kern="0" dirty="0" smtClean="0">
                <a:latin typeface="+mn-lt"/>
              </a:rPr>
              <a:t>Built into CPU and memory system</a:t>
            </a:r>
          </a:p>
          <a:p>
            <a:pPr marL="800100" lvl="1" indent="-342900" eaLnBrk="0" hangingPunct="0">
              <a:lnSpc>
                <a:spcPct val="90000"/>
              </a:lnSpc>
              <a:defRPr/>
            </a:pPr>
            <a:r>
              <a:rPr lang="en-US" sz="2500" kern="0" dirty="0" smtClean="0">
                <a:latin typeface="+mn-lt"/>
              </a:rPr>
              <a:t>Atomic read-modify-write (i.e. a critical section of one instruction)</a:t>
            </a:r>
          </a:p>
          <a:p>
            <a:pPr marL="1257300" lvl="2" indent="-342900" eaLnBrk="0" hangingPunct="0">
              <a:lnSpc>
                <a:spcPct val="90000"/>
              </a:lnSpc>
              <a:defRPr/>
            </a:pPr>
            <a:r>
              <a:rPr lang="en-US" sz="2500" kern="0" dirty="0" smtClean="0">
                <a:latin typeface="+mn-lt"/>
              </a:rPr>
              <a:t>Examples: Compare-and-Swap, Load-Linked / Store-Conditional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467600" cy="1066800"/>
          </a:xfrm>
        </p:spPr>
        <p:txBody>
          <a:bodyPr/>
          <a:lstStyle/>
          <a:p>
            <a:r>
              <a:rPr lang="en-US" dirty="0" smtClean="0"/>
              <a:t>System Model</a:t>
            </a:r>
            <a:endParaRPr lang="en-US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7B284-59FD-433E-92FD-9A77A8C47861}" type="datetime1">
              <a:rPr lang="en-GB" smtClean="0"/>
              <a:pPr>
                <a:defRPr/>
              </a:pPr>
              <a:t>09/06/2011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Anders Gidenstam, University of Borås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06858-4B49-4F6B-86A8-20A24306BBCD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8" name="Rektangel med rundade hörn 7"/>
          <p:cNvSpPr/>
          <p:nvPr/>
        </p:nvSpPr>
        <p:spPr bwMode="auto">
          <a:xfrm>
            <a:off x="6629400" y="1524000"/>
            <a:ext cx="762000" cy="762000"/>
          </a:xfrm>
          <a:prstGeom prst="round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None/>
              <a:tabLst/>
            </a:pPr>
            <a:r>
              <a:rPr lang="en-US" sz="1800" b="1" dirty="0" smtClean="0">
                <a:ln w="12700">
                  <a:noFill/>
                </a:ln>
              </a:rPr>
              <a:t>CPU</a:t>
            </a: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None/>
              <a:tabLst/>
            </a:pPr>
            <a:endParaRPr kumimoji="0" lang="en-US" sz="1800" b="1" i="0" u="none" strike="noStrike" cap="none" normalizeH="0" baseline="0" dirty="0" smtClean="0">
              <a:ln w="12700">
                <a:noFill/>
              </a:ln>
              <a:effectLst/>
              <a:latin typeface="Arial" charset="0"/>
            </a:endParaRPr>
          </a:p>
        </p:txBody>
      </p:sp>
      <p:sp>
        <p:nvSpPr>
          <p:cNvPr id="11" name="Rektangel med rundade hörn 10"/>
          <p:cNvSpPr/>
          <p:nvPr/>
        </p:nvSpPr>
        <p:spPr bwMode="auto">
          <a:xfrm>
            <a:off x="7620000" y="1524000"/>
            <a:ext cx="762000" cy="762000"/>
          </a:xfrm>
          <a:prstGeom prst="round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None/>
              <a:tabLst/>
            </a:pPr>
            <a:r>
              <a:rPr lang="en-US" sz="1800" b="1" dirty="0" smtClean="0">
                <a:ln w="12700">
                  <a:noFill/>
                </a:ln>
              </a:rPr>
              <a:t>CPU</a:t>
            </a: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None/>
              <a:tabLst/>
            </a:pPr>
            <a:endParaRPr kumimoji="0" lang="en-US" sz="1800" b="1" i="0" u="none" strike="noStrike" cap="none" normalizeH="0" baseline="0" dirty="0" smtClean="0">
              <a:ln w="12700">
                <a:noFill/>
              </a:ln>
              <a:effectLst/>
              <a:latin typeface="Arial" charset="0"/>
            </a:endParaRPr>
          </a:p>
        </p:txBody>
      </p:sp>
      <p:sp>
        <p:nvSpPr>
          <p:cNvPr id="14" name="Rektangel med rundade hörn 13"/>
          <p:cNvSpPr/>
          <p:nvPr/>
        </p:nvSpPr>
        <p:spPr bwMode="auto">
          <a:xfrm>
            <a:off x="6248400" y="2590800"/>
            <a:ext cx="2590800" cy="914400"/>
          </a:xfrm>
          <a:prstGeom prst="round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None/>
              <a:tabLst/>
            </a:pPr>
            <a:r>
              <a:rPr lang="en-US" sz="1800" b="1" dirty="0" smtClean="0">
                <a:ln w="12700">
                  <a:noFill/>
                </a:ln>
              </a:rPr>
              <a:t>Shared Memory</a:t>
            </a:r>
          </a:p>
        </p:txBody>
      </p:sp>
      <p:cxnSp>
        <p:nvCxnSpPr>
          <p:cNvPr id="21" name="Rak pil 20"/>
          <p:cNvCxnSpPr/>
          <p:nvPr/>
        </p:nvCxnSpPr>
        <p:spPr bwMode="auto">
          <a:xfrm rot="5400000" flipH="1" flipV="1">
            <a:off x="6706394" y="2437606"/>
            <a:ext cx="304800" cy="1588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Rak pil 21"/>
          <p:cNvCxnSpPr/>
          <p:nvPr/>
        </p:nvCxnSpPr>
        <p:spPr bwMode="auto">
          <a:xfrm rot="5400000">
            <a:off x="7011194" y="2436812"/>
            <a:ext cx="305594" cy="2382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Rak pil 31"/>
          <p:cNvCxnSpPr/>
          <p:nvPr/>
        </p:nvCxnSpPr>
        <p:spPr bwMode="auto">
          <a:xfrm rot="5400000" flipH="1" flipV="1">
            <a:off x="7696994" y="2438400"/>
            <a:ext cx="304800" cy="1588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Rak pil 32"/>
          <p:cNvCxnSpPr/>
          <p:nvPr/>
        </p:nvCxnSpPr>
        <p:spPr bwMode="auto">
          <a:xfrm rot="5400000">
            <a:off x="8001794" y="2437606"/>
            <a:ext cx="305594" cy="2382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latshållare fö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7E11C90-442B-45F1-9FA6-858B7D9FF2DF}" type="datetime1">
              <a:rPr lang="en-GB" smtClean="0"/>
              <a:pPr/>
              <a:t>09/06/2011</a:t>
            </a:fld>
            <a:endParaRPr lang="en-GB" dirty="0" smtClean="0"/>
          </a:p>
        </p:txBody>
      </p:sp>
      <p:sp>
        <p:nvSpPr>
          <p:cNvPr id="4099" name="Platshållare för sidfo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Anders Gidenstam, University of Borås</a:t>
            </a:r>
          </a:p>
        </p:txBody>
      </p:sp>
      <p:sp>
        <p:nvSpPr>
          <p:cNvPr id="4100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27612D-157E-416E-964A-67239CEBE80A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467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Outline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82000" cy="44958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C0C0C0"/>
                </a:solidFill>
              </a:rPr>
              <a:t>Introduction</a:t>
            </a:r>
          </a:p>
          <a:p>
            <a:pPr lvl="1" eaLnBrk="1" hangingPunct="1"/>
            <a:r>
              <a:rPr lang="en-US" sz="4000" dirty="0" smtClean="0">
                <a:solidFill>
                  <a:srgbClr val="C0C0C0"/>
                </a:solidFill>
              </a:rPr>
              <a:t>Lock-free synchronization</a:t>
            </a:r>
          </a:p>
          <a:p>
            <a:pPr lvl="1" eaLnBrk="1" hangingPunct="1"/>
            <a:r>
              <a:rPr lang="en-US" sz="4000" dirty="0" smtClean="0"/>
              <a:t>The Problem &amp; Related work</a:t>
            </a:r>
          </a:p>
          <a:p>
            <a:pPr eaLnBrk="1" hangingPunct="1"/>
            <a:r>
              <a:rPr lang="en-US" sz="4000" dirty="0" smtClean="0">
                <a:solidFill>
                  <a:srgbClr val="C0C0C0"/>
                </a:solidFill>
              </a:rPr>
              <a:t>The new lock-free bag algorithm</a:t>
            </a:r>
          </a:p>
          <a:p>
            <a:pPr eaLnBrk="1" hangingPunct="1"/>
            <a:r>
              <a:rPr lang="en-US" sz="4000" dirty="0" smtClean="0">
                <a:solidFill>
                  <a:srgbClr val="C0C0C0"/>
                </a:solidFill>
              </a:rPr>
              <a:t>Experiments</a:t>
            </a:r>
          </a:p>
          <a:p>
            <a:pPr eaLnBrk="1" hangingPunct="1"/>
            <a:r>
              <a:rPr lang="en-US" sz="4000" dirty="0" smtClean="0">
                <a:solidFill>
                  <a:srgbClr val="C0C0C0"/>
                </a:solidFill>
              </a:rPr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467600" cy="1066800"/>
          </a:xfrm>
        </p:spPr>
        <p:txBody>
          <a:bodyPr/>
          <a:lstStyle/>
          <a:p>
            <a:pPr algn="l"/>
            <a:r>
              <a:rPr lang="en-US" sz="3600" dirty="0" smtClean="0"/>
              <a:t>The Problem:</a:t>
            </a:r>
            <a:br>
              <a:rPr lang="en-US" sz="3600" dirty="0" smtClean="0"/>
            </a:br>
            <a:r>
              <a:rPr lang="en-US" sz="3600" dirty="0" smtClean="0"/>
              <a:t>Concurrent bag shared data object</a:t>
            </a:r>
            <a:endParaRPr lang="en-US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1000" y="1371600"/>
            <a:ext cx="8610600" cy="5181600"/>
          </a:xfrm>
        </p:spPr>
        <p:txBody>
          <a:bodyPr/>
          <a:lstStyle/>
          <a:p>
            <a:pPr lvl="1"/>
            <a:r>
              <a:rPr lang="en-US" sz="2400" dirty="0" smtClean="0"/>
              <a:t>Basic operations: </a:t>
            </a:r>
            <a:r>
              <a:rPr lang="en-US" sz="2400" b="1" dirty="0" smtClean="0"/>
              <a:t>Add()</a:t>
            </a:r>
            <a:r>
              <a:rPr lang="en-US" sz="2400" dirty="0" smtClean="0"/>
              <a:t> and </a:t>
            </a:r>
            <a:r>
              <a:rPr lang="en-US" sz="2400" b="1" dirty="0" err="1" smtClean="0"/>
              <a:t>TryRemoveAny</a:t>
            </a:r>
            <a:r>
              <a:rPr lang="en-US" sz="2400" b="1" dirty="0" smtClean="0"/>
              <a:t>()</a:t>
            </a:r>
          </a:p>
          <a:p>
            <a:pPr lvl="1"/>
            <a:r>
              <a:rPr lang="en-US" sz="2400" dirty="0" smtClean="0"/>
              <a:t>Elements in the bag are </a:t>
            </a:r>
            <a:r>
              <a:rPr lang="en-US" sz="2400" i="1" dirty="0" smtClean="0"/>
              <a:t>unordered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lvl="1"/>
            <a:r>
              <a:rPr lang="en-US" sz="2400" dirty="0" smtClean="0"/>
              <a:t>Desired Properties</a:t>
            </a:r>
          </a:p>
          <a:p>
            <a:pPr lvl="2"/>
            <a:r>
              <a:rPr lang="en-US" sz="2000" dirty="0" smtClean="0"/>
              <a:t>Linearizable and lock-free</a:t>
            </a:r>
          </a:p>
          <a:p>
            <a:pPr lvl="3"/>
            <a:r>
              <a:rPr lang="en-US" sz="1800" dirty="0" smtClean="0"/>
              <a:t>Linearizable means: Add(A) -&gt; </a:t>
            </a:r>
            <a:r>
              <a:rPr lang="en-US" sz="1800" dirty="0" err="1" smtClean="0"/>
              <a:t>TryRemoveAny</a:t>
            </a:r>
            <a:r>
              <a:rPr lang="en-US" sz="1800" dirty="0" smtClean="0"/>
              <a:t>() returns A;</a:t>
            </a:r>
            <a:br>
              <a:rPr lang="en-US" sz="1800" dirty="0" smtClean="0"/>
            </a:br>
            <a:r>
              <a:rPr lang="en-US" sz="1800" dirty="0" smtClean="0"/>
              <a:t>if </a:t>
            </a:r>
            <a:r>
              <a:rPr lang="en-US" sz="1800" dirty="0" err="1" smtClean="0"/>
              <a:t>TryRemoveAny</a:t>
            </a:r>
            <a:r>
              <a:rPr lang="en-US" sz="1800" dirty="0" smtClean="0"/>
              <a:t>() returns EMPTY then the bag really was empty</a:t>
            </a:r>
          </a:p>
          <a:p>
            <a:pPr lvl="2"/>
            <a:r>
              <a:rPr lang="en-US" sz="2000" dirty="0" smtClean="0"/>
              <a:t>Dynamic size </a:t>
            </a:r>
            <a:r>
              <a:rPr lang="en-US" sz="1800" dirty="0" smtClean="0"/>
              <a:t>(maximum only limited by available memory)</a:t>
            </a:r>
            <a:endParaRPr lang="en-US" sz="2000" dirty="0" smtClean="0"/>
          </a:p>
          <a:p>
            <a:pPr lvl="2"/>
            <a:r>
              <a:rPr lang="en-US" sz="2000" dirty="0" smtClean="0"/>
              <a:t>Bounded memory usage (in terms of live contents)</a:t>
            </a:r>
          </a:p>
          <a:p>
            <a:pPr lvl="2"/>
            <a:r>
              <a:rPr lang="en-US" sz="2000" dirty="0" smtClean="0"/>
              <a:t>Fast on current systems</a:t>
            </a:r>
            <a:endParaRPr lang="en-US" sz="20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7B284-59FD-433E-92FD-9A77A8C47861}" type="datetime1">
              <a:rPr lang="en-GB" smtClean="0"/>
              <a:pPr>
                <a:defRPr/>
              </a:pPr>
              <a:t>09/06/2011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Anders Gidenstam, University of Borås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06858-4B49-4F6B-86A8-20A24306BBCD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grpSp>
        <p:nvGrpSpPr>
          <p:cNvPr id="21" name="Grupp 20"/>
          <p:cNvGrpSpPr/>
          <p:nvPr/>
        </p:nvGrpSpPr>
        <p:grpSpPr>
          <a:xfrm>
            <a:off x="1447800" y="2286000"/>
            <a:ext cx="6732588" cy="1600200"/>
            <a:chOff x="1447800" y="2362200"/>
            <a:chExt cx="6732588" cy="1600200"/>
          </a:xfrm>
        </p:grpSpPr>
        <p:sp>
          <p:nvSpPr>
            <p:cNvPr id="8" name="Rectangle 18"/>
            <p:cNvSpPr>
              <a:spLocks noChangeArrowheads="1"/>
            </p:cNvSpPr>
            <p:nvPr/>
          </p:nvSpPr>
          <p:spPr bwMode="auto">
            <a:xfrm>
              <a:off x="2819400" y="2362200"/>
              <a:ext cx="3048000" cy="160020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3124200" y="3200400"/>
              <a:ext cx="560388" cy="56038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lang="en-US" sz="2200" dirty="0" smtClean="0"/>
                <a:t>E</a:t>
              </a:r>
              <a:endParaRPr lang="en-GB" sz="2200" baseline="-25000" dirty="0"/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3810000" y="3352800"/>
              <a:ext cx="560388" cy="56038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lang="en-US" sz="2200" dirty="0" smtClean="0"/>
                <a:t>C</a:t>
              </a:r>
              <a:endParaRPr lang="en-GB" sz="2200" baseline="-25000" dirty="0"/>
            </a:p>
          </p:txBody>
        </p:sp>
        <p:sp>
          <p:nvSpPr>
            <p:cNvPr id="11" name="Rectangle 21"/>
            <p:cNvSpPr>
              <a:spLocks noChangeArrowheads="1"/>
            </p:cNvSpPr>
            <p:nvPr/>
          </p:nvSpPr>
          <p:spPr bwMode="auto">
            <a:xfrm>
              <a:off x="4648200" y="2895600"/>
              <a:ext cx="560388" cy="56038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lang="en-US" sz="2200" dirty="0" smtClean="0"/>
                <a:t>B</a:t>
              </a:r>
              <a:endParaRPr lang="en-GB" sz="2200" baseline="-25000" dirty="0"/>
            </a:p>
          </p:txBody>
        </p:sp>
        <p:sp>
          <p:nvSpPr>
            <p:cNvPr id="12" name="Rectangle 21"/>
            <p:cNvSpPr>
              <a:spLocks noChangeArrowheads="1"/>
            </p:cNvSpPr>
            <p:nvPr/>
          </p:nvSpPr>
          <p:spPr bwMode="auto">
            <a:xfrm>
              <a:off x="3962400" y="2514600"/>
              <a:ext cx="560388" cy="56038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lang="en-US" sz="2200" dirty="0" smtClean="0"/>
                <a:t>D</a:t>
              </a:r>
              <a:endParaRPr lang="en-GB" sz="2200" baseline="-25000" dirty="0"/>
            </a:p>
          </p:txBody>
        </p:sp>
        <p:sp>
          <p:nvSpPr>
            <p:cNvPr id="13" name="Rectangle 20"/>
            <p:cNvSpPr>
              <a:spLocks noChangeArrowheads="1"/>
            </p:cNvSpPr>
            <p:nvPr/>
          </p:nvSpPr>
          <p:spPr bwMode="auto">
            <a:xfrm>
              <a:off x="2971800" y="2514600"/>
              <a:ext cx="560388" cy="56038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lang="en-US" sz="2200" dirty="0" smtClean="0"/>
                <a:t>A</a:t>
              </a:r>
              <a:endParaRPr lang="en-GB" sz="2200" baseline="-25000" dirty="0"/>
            </a:p>
          </p:txBody>
        </p:sp>
        <p:sp>
          <p:nvSpPr>
            <p:cNvPr id="15" name="Rectangle 21"/>
            <p:cNvSpPr>
              <a:spLocks noChangeArrowheads="1"/>
            </p:cNvSpPr>
            <p:nvPr/>
          </p:nvSpPr>
          <p:spPr bwMode="auto">
            <a:xfrm>
              <a:off x="7162800" y="2438400"/>
              <a:ext cx="560388" cy="56038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lang="en-US" sz="2200" dirty="0" smtClean="0"/>
                <a:t>F</a:t>
              </a:r>
              <a:endParaRPr lang="en-GB" sz="2200" baseline="-25000" dirty="0"/>
            </a:p>
          </p:txBody>
        </p:sp>
        <p:cxnSp>
          <p:nvCxnSpPr>
            <p:cNvPr id="24" name="Kurva 23"/>
            <p:cNvCxnSpPr/>
            <p:nvPr/>
          </p:nvCxnSpPr>
          <p:spPr bwMode="auto">
            <a:xfrm rot="10800000" flipV="1">
              <a:off x="5867400" y="2743200"/>
              <a:ext cx="1219200" cy="457200"/>
            </a:xfrm>
            <a:prstGeom prst="curvedConnector3">
              <a:avLst>
                <a:gd name="adj1" fmla="val 50000"/>
              </a:avLst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8" name="Rectangle 21"/>
            <p:cNvSpPr>
              <a:spLocks noChangeArrowheads="1"/>
            </p:cNvSpPr>
            <p:nvPr/>
          </p:nvSpPr>
          <p:spPr bwMode="auto">
            <a:xfrm>
              <a:off x="7620000" y="3200400"/>
              <a:ext cx="560388" cy="56038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lang="en-US" sz="2200" dirty="0" smtClean="0"/>
                <a:t>G</a:t>
              </a:r>
              <a:endParaRPr lang="en-GB" sz="2200" baseline="-25000" dirty="0"/>
            </a:p>
          </p:txBody>
        </p:sp>
        <p:cxnSp>
          <p:nvCxnSpPr>
            <p:cNvPr id="29" name="Kurva 28"/>
            <p:cNvCxnSpPr/>
            <p:nvPr/>
          </p:nvCxnSpPr>
          <p:spPr bwMode="auto">
            <a:xfrm rot="10800000">
              <a:off x="6096000" y="3276600"/>
              <a:ext cx="1447800" cy="304800"/>
            </a:xfrm>
            <a:prstGeom prst="curvedConnector3">
              <a:avLst>
                <a:gd name="adj1" fmla="val 50000"/>
              </a:avLst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2" name="Kurva 31"/>
            <p:cNvCxnSpPr>
              <a:stCxn id="13" idx="1"/>
            </p:cNvCxnSpPr>
            <p:nvPr/>
          </p:nvCxnSpPr>
          <p:spPr bwMode="auto">
            <a:xfrm rot="10800000">
              <a:off x="1447800" y="2438400"/>
              <a:ext cx="1524000" cy="356394"/>
            </a:xfrm>
            <a:prstGeom prst="curvedConnector3">
              <a:avLst>
                <a:gd name="adj1" fmla="val 50000"/>
              </a:avLst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5" name="Kurva 34"/>
            <p:cNvCxnSpPr>
              <a:stCxn id="9" idx="1"/>
            </p:cNvCxnSpPr>
            <p:nvPr/>
          </p:nvCxnSpPr>
          <p:spPr bwMode="auto">
            <a:xfrm rot="10800000" flipV="1">
              <a:off x="1524000" y="3480594"/>
              <a:ext cx="1600200" cy="405606"/>
            </a:xfrm>
            <a:prstGeom prst="curvedConnector3">
              <a:avLst>
                <a:gd name="adj1" fmla="val 50000"/>
              </a:avLst>
            </a:prstGeom>
            <a:noFill/>
            <a:ln w="38100" cap="flat" cmpd="sng" algn="ctr">
              <a:solidFill>
                <a:schemeClr val="tx2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Fthreads_OPODIS-7">
  <a:themeElements>
    <a:clrScheme name="LFthreads_OPODIS-7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LFthreads_OPODIS-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70000"/>
          <a:buFont typeface="Wingdings" pitchFamily="2" charset="2"/>
          <a:buChar char="¢"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70000"/>
          <a:buFont typeface="Wingdings" pitchFamily="2" charset="2"/>
          <a:buChar char="¢"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Fthreads_OPODIS-7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Fthreads_OPODIS-7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Fthreads_OPODIS-7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Fthreads_OPODIS-7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Fthreads_OPODIS-7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Fthreads_OPODIS-7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Fthreads_OPODIS-7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Fthreads_OPODIS-7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Fthreads_OPODIS-7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Fthreads_OPODIS-7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LFthreads_OPODIS-7</Template>
  <TotalTime>3165</TotalTime>
  <Words>1339</Words>
  <Application>Microsoft Office PowerPoint</Application>
  <PresentationFormat>On-screen Show (4:3)</PresentationFormat>
  <Paragraphs>388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LFthreads_OPODIS-7</vt:lpstr>
      <vt:lpstr>A Lock-Free Algorithm for Concurrent Bags</vt:lpstr>
      <vt:lpstr>Outline</vt:lpstr>
      <vt:lpstr>Synchronization on a shared object</vt:lpstr>
      <vt:lpstr>Correctness of a concurrent object </vt:lpstr>
      <vt:lpstr>Correctness of a concurrent object </vt:lpstr>
      <vt:lpstr>Correctness of a concurrent object </vt:lpstr>
      <vt:lpstr>System Model</vt:lpstr>
      <vt:lpstr>Outline</vt:lpstr>
      <vt:lpstr>The Problem: Concurrent bag shared data object</vt:lpstr>
      <vt:lpstr>The Problem: Concurrent bag shared data object</vt:lpstr>
      <vt:lpstr>Related Work: Lock-free Multi-P/C Queues</vt:lpstr>
      <vt:lpstr>Related Work: Lock-free Multi-P/C Stacks and Pools</vt:lpstr>
      <vt:lpstr>Outline</vt:lpstr>
      <vt:lpstr>The Algorithm Basic Idea</vt:lpstr>
      <vt:lpstr>The Algorithm Basic Idea</vt:lpstr>
      <vt:lpstr>The Algorithm Basic Idea</vt:lpstr>
      <vt:lpstr>The Algorithm</vt:lpstr>
      <vt:lpstr>The Algorithm</vt:lpstr>
      <vt:lpstr>The Algorithm</vt:lpstr>
      <vt:lpstr>The Algorithm</vt:lpstr>
      <vt:lpstr>The Algorithm</vt:lpstr>
      <vt:lpstr>The Algorithm</vt:lpstr>
      <vt:lpstr>The Algorithm Managing the linked lists</vt:lpstr>
      <vt:lpstr>PowerPoint Presentation</vt:lpstr>
      <vt:lpstr>Outline</vt:lpstr>
      <vt:lpstr>Experimental evaluation</vt:lpstr>
      <vt:lpstr>Experimental evaluation</vt:lpstr>
      <vt:lpstr>Experimental evaluation (i)</vt:lpstr>
      <vt:lpstr>Experimental evaluation (ii)</vt:lpstr>
      <vt:lpstr>Experimental evaluation (iii)</vt:lpstr>
      <vt:lpstr>Experimental evaluation (iv)</vt:lpstr>
      <vt:lpstr>Experimental evaluation (v) Parallel application for the Mandelbrot set</vt:lpstr>
      <vt:lpstr>Conclusions</vt:lpstr>
      <vt:lpstr>PowerPoint Presentation</vt:lpstr>
    </vt:vector>
  </TitlesOfParts>
  <Company>Högskolan i Borås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Lock-Free Algorithm for Concurrent Bags</dc:title>
  <dc:creator>Anders Gidenstam</dc:creator>
  <cp:lastModifiedBy>tsigas</cp:lastModifiedBy>
  <cp:revision>1224</cp:revision>
  <dcterms:created xsi:type="dcterms:W3CDTF">2007-12-13T17:20:41Z</dcterms:created>
  <dcterms:modified xsi:type="dcterms:W3CDTF">2011-06-09T12:27:43Z</dcterms:modified>
</cp:coreProperties>
</file>