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57" r:id="rId4"/>
    <p:sldId id="259" r:id="rId5"/>
    <p:sldId id="261" r:id="rId6"/>
    <p:sldId id="262" r:id="rId7"/>
    <p:sldId id="282" r:id="rId8"/>
    <p:sldId id="294" r:id="rId9"/>
    <p:sldId id="308" r:id="rId10"/>
    <p:sldId id="291" r:id="rId11"/>
    <p:sldId id="292" r:id="rId12"/>
    <p:sldId id="293" r:id="rId13"/>
    <p:sldId id="268" r:id="rId14"/>
    <p:sldId id="295" r:id="rId15"/>
    <p:sldId id="271" r:id="rId16"/>
    <p:sldId id="299" r:id="rId17"/>
    <p:sldId id="274" r:id="rId18"/>
    <p:sldId id="287" r:id="rId19"/>
    <p:sldId id="303" r:id="rId20"/>
    <p:sldId id="276" r:id="rId21"/>
    <p:sldId id="277" r:id="rId22"/>
    <p:sldId id="289" r:id="rId23"/>
    <p:sldId id="306" r:id="rId24"/>
    <p:sldId id="280" r:id="rId25"/>
    <p:sldId id="279" r:id="rId2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84272" autoAdjust="0"/>
  </p:normalViewPr>
  <p:slideViewPr>
    <p:cSldViewPr>
      <p:cViewPr>
        <p:scale>
          <a:sx n="75" d="100"/>
          <a:sy n="75" d="100"/>
        </p:scale>
        <p:origin x="-2568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 varScale="1">
        <p:scale>
          <a:sx n="51" d="100"/>
          <a:sy n="51" d="100"/>
        </p:scale>
        <p:origin x="-27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56AEF-9932-4807-B800-979D23B8DAF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F826F08-0819-4B45-8A75-84714CF3DA0D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Implementation</a:t>
          </a:r>
          <a:endParaRPr lang="sv-SE" sz="1800" dirty="0">
            <a:solidFill>
              <a:schemeClr val="tx1"/>
            </a:solidFill>
          </a:endParaRPr>
        </a:p>
      </dgm:t>
    </dgm:pt>
    <dgm:pt modelId="{E4290C2A-637D-4410-86C5-834E1485C31E}" type="parTrans" cxnId="{F4A79F20-5795-4F11-9B68-B41BBB1D9211}">
      <dgm:prSet/>
      <dgm:spPr/>
      <dgm:t>
        <a:bodyPr/>
        <a:lstStyle/>
        <a:p>
          <a:endParaRPr lang="sv-SE"/>
        </a:p>
      </dgm:t>
    </dgm:pt>
    <dgm:pt modelId="{F04A63E3-B94D-491D-BD47-9FA565F9CBB6}" type="sibTrans" cxnId="{F4A79F20-5795-4F11-9B68-B41BBB1D9211}">
      <dgm:prSet/>
      <dgm:spPr/>
      <dgm:t>
        <a:bodyPr/>
        <a:lstStyle/>
        <a:p>
          <a:endParaRPr lang="sv-SE"/>
        </a:p>
      </dgm:t>
    </dgm:pt>
    <dgm:pt modelId="{C2D59C4A-0CDF-488E-A8B6-21F074462261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Coarse Grain Locking</a:t>
          </a:r>
          <a:endParaRPr lang="sv-SE" sz="1800" dirty="0">
            <a:solidFill>
              <a:schemeClr val="tx1"/>
            </a:solidFill>
          </a:endParaRPr>
        </a:p>
      </dgm:t>
    </dgm:pt>
    <dgm:pt modelId="{FFE1ADAF-18A5-4E74-A4DD-412618E1AE45}" type="parTrans" cxnId="{5799FB2A-3A49-496F-A5FF-15ADFC6D33CD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sv-SE"/>
        </a:p>
      </dgm:t>
    </dgm:pt>
    <dgm:pt modelId="{A603CB96-C6FD-45F5-97E5-725821211AB3}" type="sibTrans" cxnId="{5799FB2A-3A49-496F-A5FF-15ADFC6D33CD}">
      <dgm:prSet/>
      <dgm:spPr/>
      <dgm:t>
        <a:bodyPr/>
        <a:lstStyle/>
        <a:p>
          <a:endParaRPr lang="sv-SE"/>
        </a:p>
      </dgm:t>
    </dgm:pt>
    <dgm:pt modelId="{A746BCDF-44E1-4D38-ADAF-2D22CD2E9C23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Fine Grain Locking</a:t>
          </a:r>
          <a:endParaRPr lang="sv-SE" sz="1800" dirty="0">
            <a:solidFill>
              <a:schemeClr val="tx1"/>
            </a:solidFill>
          </a:endParaRPr>
        </a:p>
      </dgm:t>
    </dgm:pt>
    <dgm:pt modelId="{D347BC9E-4411-45A8-A634-CB2D29E44B65}" type="parTrans" cxnId="{44F538ED-C6C2-4CBC-AF40-4C76D19DEE95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sv-SE"/>
        </a:p>
      </dgm:t>
    </dgm:pt>
    <dgm:pt modelId="{A342FE15-352D-4195-94D0-C1633E1251F6}" type="sibTrans" cxnId="{44F538ED-C6C2-4CBC-AF40-4C76D19DEE95}">
      <dgm:prSet/>
      <dgm:spPr/>
      <dgm:t>
        <a:bodyPr/>
        <a:lstStyle/>
        <a:p>
          <a:endParaRPr lang="sv-SE"/>
        </a:p>
      </dgm:t>
    </dgm:pt>
    <dgm:pt modelId="{0CCD8DA1-7B8F-4AF8-9376-F4A343469545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Test And Set</a:t>
          </a:r>
          <a:endParaRPr lang="sv-SE" sz="1800" dirty="0">
            <a:solidFill>
              <a:schemeClr val="tx1"/>
            </a:solidFill>
          </a:endParaRPr>
        </a:p>
      </dgm:t>
    </dgm:pt>
    <dgm:pt modelId="{07E700FF-D576-4F76-90B9-77EF21466A32}" type="parTrans" cxnId="{CF2E19E3-09DF-444E-A7C0-C6B0E2EF948A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sv-SE"/>
        </a:p>
      </dgm:t>
    </dgm:pt>
    <dgm:pt modelId="{CCD6F9B3-69CE-4C04-824E-5AA9F1E540DA}" type="sibTrans" cxnId="{CF2E19E3-09DF-444E-A7C0-C6B0E2EF948A}">
      <dgm:prSet/>
      <dgm:spPr/>
      <dgm:t>
        <a:bodyPr/>
        <a:lstStyle/>
        <a:p>
          <a:endParaRPr lang="sv-SE"/>
        </a:p>
      </dgm:t>
    </dgm:pt>
    <dgm:pt modelId="{651E53DA-A89B-4488-9ACF-AA388A78E801}">
      <dgm:prSet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Array Locks</a:t>
          </a:r>
          <a:endParaRPr lang="sv-SE" sz="1800" dirty="0">
            <a:solidFill>
              <a:schemeClr val="tx1"/>
            </a:solidFill>
          </a:endParaRPr>
        </a:p>
      </dgm:t>
    </dgm:pt>
    <dgm:pt modelId="{4ACFF658-9068-4B40-B42F-692A7D848E1C}" type="parTrans" cxnId="{287FBBB6-5BE9-4030-98B1-721942311E34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sv-SE"/>
        </a:p>
      </dgm:t>
    </dgm:pt>
    <dgm:pt modelId="{E8848022-7928-48D0-A40A-2EB3100A2513}" type="sibTrans" cxnId="{287FBBB6-5BE9-4030-98B1-721942311E34}">
      <dgm:prSet/>
      <dgm:spPr/>
      <dgm:t>
        <a:bodyPr/>
        <a:lstStyle/>
        <a:p>
          <a:endParaRPr lang="sv-SE"/>
        </a:p>
      </dgm:t>
    </dgm:pt>
    <dgm:pt modelId="{B9F45479-9E21-467E-AFF2-960B0E38853A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And more!</a:t>
          </a:r>
          <a:endParaRPr lang="sv-SE" sz="1800" dirty="0">
            <a:solidFill>
              <a:schemeClr val="tx1"/>
            </a:solidFill>
          </a:endParaRPr>
        </a:p>
      </dgm:t>
    </dgm:pt>
    <dgm:pt modelId="{7B9C1788-352A-4A5E-81AA-06BDB5BF2A71}" type="parTrans" cxnId="{FBF8C5AD-631F-4047-8EC8-9B95E17283C5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sv-SE"/>
        </a:p>
      </dgm:t>
    </dgm:pt>
    <dgm:pt modelId="{EF3E1F7C-F367-4B27-B933-3949A3B0514C}" type="sibTrans" cxnId="{FBF8C5AD-631F-4047-8EC8-9B95E17283C5}">
      <dgm:prSet/>
      <dgm:spPr/>
      <dgm:t>
        <a:bodyPr/>
        <a:lstStyle/>
        <a:p>
          <a:endParaRPr lang="sv-SE"/>
        </a:p>
      </dgm:t>
    </dgm:pt>
    <dgm:pt modelId="{B359C819-B87A-4FED-8545-7101B416393B}" type="pres">
      <dgm:prSet presAssocID="{D3E56AEF-9932-4807-B800-979D23B8DAF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5770C3B-10BD-47D1-A1B8-3332057B5221}" type="pres">
      <dgm:prSet presAssocID="{3F826F08-0819-4B45-8A75-84714CF3DA0D}" presName="root1" presStyleCnt="0"/>
      <dgm:spPr/>
    </dgm:pt>
    <dgm:pt modelId="{8230550F-A577-42B6-BEEA-1EFEDDAE7CBE}" type="pres">
      <dgm:prSet presAssocID="{3F826F08-0819-4B45-8A75-84714CF3DA0D}" presName="LevelOneTextNode" presStyleLbl="node0" presStyleIdx="0" presStyleCnt="1" custScaleX="137883" custScaleY="98648" custLinFactNeighborX="-18546" custLinFactNeighborY="89867">
        <dgm:presLayoutVars>
          <dgm:chPref val="3"/>
        </dgm:presLayoutVars>
      </dgm:prSet>
      <dgm:spPr>
        <a:prstGeom prst="cloudCallout">
          <a:avLst/>
        </a:prstGeom>
      </dgm:spPr>
      <dgm:t>
        <a:bodyPr/>
        <a:lstStyle/>
        <a:p>
          <a:endParaRPr lang="el-GR"/>
        </a:p>
      </dgm:t>
    </dgm:pt>
    <dgm:pt modelId="{C3943EBB-7826-4B60-94A5-7D08370EA8C5}" type="pres">
      <dgm:prSet presAssocID="{3F826F08-0819-4B45-8A75-84714CF3DA0D}" presName="level2hierChild" presStyleCnt="0"/>
      <dgm:spPr/>
    </dgm:pt>
    <dgm:pt modelId="{2C27B7D5-2933-46B6-B810-DF745253A0C5}" type="pres">
      <dgm:prSet presAssocID="{FFE1ADAF-18A5-4E74-A4DD-412618E1AE45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C526B728-8970-40CA-914E-9EA713DA8053}" type="pres">
      <dgm:prSet presAssocID="{FFE1ADAF-18A5-4E74-A4DD-412618E1AE45}" presName="connTx" presStyleLbl="parChTrans1D2" presStyleIdx="0" presStyleCnt="2"/>
      <dgm:spPr/>
      <dgm:t>
        <a:bodyPr/>
        <a:lstStyle/>
        <a:p>
          <a:endParaRPr lang="el-GR"/>
        </a:p>
      </dgm:t>
    </dgm:pt>
    <dgm:pt modelId="{826862CE-3770-42B6-9F5E-16BFFDE4CD74}" type="pres">
      <dgm:prSet presAssocID="{C2D59C4A-0CDF-488E-A8B6-21F074462261}" presName="root2" presStyleCnt="0"/>
      <dgm:spPr/>
    </dgm:pt>
    <dgm:pt modelId="{F7A0F061-CF34-4815-BC59-9D5F9116E22C}" type="pres">
      <dgm:prSet presAssocID="{C2D59C4A-0CDF-488E-A8B6-21F074462261}" presName="LevelTwoTextNode" presStyleLbl="node2" presStyleIdx="0" presStyleCnt="2" custLinFactNeighborX="-18067" custLinFactNeighborY="-13708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el-GR"/>
        </a:p>
      </dgm:t>
    </dgm:pt>
    <dgm:pt modelId="{E565D084-AF49-4F72-98BA-47FA00151491}" type="pres">
      <dgm:prSet presAssocID="{C2D59C4A-0CDF-488E-A8B6-21F074462261}" presName="level3hierChild" presStyleCnt="0"/>
      <dgm:spPr/>
    </dgm:pt>
    <dgm:pt modelId="{51E66DF3-3E8A-43A8-90A2-57D330C1BB55}" type="pres">
      <dgm:prSet presAssocID="{D347BC9E-4411-45A8-A634-CB2D29E44B65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08643046-0CC1-4036-95B0-931FEFC4FDC4}" type="pres">
      <dgm:prSet presAssocID="{D347BC9E-4411-45A8-A634-CB2D29E44B65}" presName="connTx" presStyleLbl="parChTrans1D2" presStyleIdx="1" presStyleCnt="2"/>
      <dgm:spPr/>
      <dgm:t>
        <a:bodyPr/>
        <a:lstStyle/>
        <a:p>
          <a:endParaRPr lang="el-GR"/>
        </a:p>
      </dgm:t>
    </dgm:pt>
    <dgm:pt modelId="{796985CD-E47F-4483-8035-95974E7E5D89}" type="pres">
      <dgm:prSet presAssocID="{A746BCDF-44E1-4D38-ADAF-2D22CD2E9C23}" presName="root2" presStyleCnt="0"/>
      <dgm:spPr/>
    </dgm:pt>
    <dgm:pt modelId="{6BCB0F71-F1DC-49D2-ABF6-F0A751973F7E}" type="pres">
      <dgm:prSet presAssocID="{A746BCDF-44E1-4D38-ADAF-2D22CD2E9C23}" presName="LevelTwoTextNode" presStyleLbl="node2" presStyleIdx="1" presStyleCnt="2" custLinFactNeighborX="-18067" custLinFactNeighborY="74720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434BB07C-8CA2-4F7A-AF81-10AFECE28683}" type="pres">
      <dgm:prSet presAssocID="{A746BCDF-44E1-4D38-ADAF-2D22CD2E9C23}" presName="level3hierChild" presStyleCnt="0"/>
      <dgm:spPr/>
    </dgm:pt>
    <dgm:pt modelId="{F9774738-6B06-48E4-A1EE-4F9C89635FF3}" type="pres">
      <dgm:prSet presAssocID="{07E700FF-D576-4F76-90B9-77EF21466A32}" presName="conn2-1" presStyleLbl="parChTrans1D3" presStyleIdx="0" presStyleCnt="3"/>
      <dgm:spPr/>
      <dgm:t>
        <a:bodyPr/>
        <a:lstStyle/>
        <a:p>
          <a:endParaRPr lang="el-GR"/>
        </a:p>
      </dgm:t>
    </dgm:pt>
    <dgm:pt modelId="{C39D2716-5769-4732-8777-8E39E548E938}" type="pres">
      <dgm:prSet presAssocID="{07E700FF-D576-4F76-90B9-77EF21466A32}" presName="connTx" presStyleLbl="parChTrans1D3" presStyleIdx="0" presStyleCnt="3"/>
      <dgm:spPr/>
      <dgm:t>
        <a:bodyPr/>
        <a:lstStyle/>
        <a:p>
          <a:endParaRPr lang="el-GR"/>
        </a:p>
      </dgm:t>
    </dgm:pt>
    <dgm:pt modelId="{95E21D96-1F53-4594-A5F0-71016F8CD431}" type="pres">
      <dgm:prSet presAssocID="{0CCD8DA1-7B8F-4AF8-9376-F4A343469545}" presName="root2" presStyleCnt="0"/>
      <dgm:spPr/>
    </dgm:pt>
    <dgm:pt modelId="{658B28EC-B47C-41F4-8719-46F4D1E7D14C}" type="pres">
      <dgm:prSet presAssocID="{0CCD8DA1-7B8F-4AF8-9376-F4A343469545}" presName="LevelTwoTextNode" presStyleLbl="node3" presStyleIdx="0" presStyleCnt="3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el-GR"/>
        </a:p>
      </dgm:t>
    </dgm:pt>
    <dgm:pt modelId="{B6142876-3771-4781-B009-A1702CD19794}" type="pres">
      <dgm:prSet presAssocID="{0CCD8DA1-7B8F-4AF8-9376-F4A343469545}" presName="level3hierChild" presStyleCnt="0"/>
      <dgm:spPr/>
    </dgm:pt>
    <dgm:pt modelId="{35BF4CE8-31D0-490A-B971-6511A05B4B1B}" type="pres">
      <dgm:prSet presAssocID="{4ACFF658-9068-4B40-B42F-692A7D848E1C}" presName="conn2-1" presStyleLbl="parChTrans1D3" presStyleIdx="1" presStyleCnt="3"/>
      <dgm:spPr/>
      <dgm:t>
        <a:bodyPr/>
        <a:lstStyle/>
        <a:p>
          <a:endParaRPr lang="el-GR"/>
        </a:p>
      </dgm:t>
    </dgm:pt>
    <dgm:pt modelId="{C200134A-3654-48F5-B173-41E11269D600}" type="pres">
      <dgm:prSet presAssocID="{4ACFF658-9068-4B40-B42F-692A7D848E1C}" presName="connTx" presStyleLbl="parChTrans1D3" presStyleIdx="1" presStyleCnt="3"/>
      <dgm:spPr/>
      <dgm:t>
        <a:bodyPr/>
        <a:lstStyle/>
        <a:p>
          <a:endParaRPr lang="el-GR"/>
        </a:p>
      </dgm:t>
    </dgm:pt>
    <dgm:pt modelId="{A430DC1F-B124-4995-8667-DF7D98E71E16}" type="pres">
      <dgm:prSet presAssocID="{651E53DA-A89B-4488-9ACF-AA388A78E801}" presName="root2" presStyleCnt="0"/>
      <dgm:spPr/>
    </dgm:pt>
    <dgm:pt modelId="{15512495-E9B0-4F5E-92F1-35ED68DCEE01}" type="pres">
      <dgm:prSet presAssocID="{651E53DA-A89B-4488-9ACF-AA388A78E801}" presName="LevelTwoTextNode" presStyleLbl="node3" presStyleIdx="1" presStyleCnt="3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el-GR"/>
        </a:p>
      </dgm:t>
    </dgm:pt>
    <dgm:pt modelId="{6F45A65E-E76B-4979-8F17-99990795ACB7}" type="pres">
      <dgm:prSet presAssocID="{651E53DA-A89B-4488-9ACF-AA388A78E801}" presName="level3hierChild" presStyleCnt="0"/>
      <dgm:spPr/>
    </dgm:pt>
    <dgm:pt modelId="{C314F030-8F54-4BF6-9AAC-0375D9866383}" type="pres">
      <dgm:prSet presAssocID="{7B9C1788-352A-4A5E-81AA-06BDB5BF2A71}" presName="conn2-1" presStyleLbl="parChTrans1D3" presStyleIdx="2" presStyleCnt="3"/>
      <dgm:spPr/>
      <dgm:t>
        <a:bodyPr/>
        <a:lstStyle/>
        <a:p>
          <a:endParaRPr lang="el-GR"/>
        </a:p>
      </dgm:t>
    </dgm:pt>
    <dgm:pt modelId="{2F77FE1E-2987-43B5-89BD-A327D1A9EDF0}" type="pres">
      <dgm:prSet presAssocID="{7B9C1788-352A-4A5E-81AA-06BDB5BF2A71}" presName="connTx" presStyleLbl="parChTrans1D3" presStyleIdx="2" presStyleCnt="3"/>
      <dgm:spPr/>
      <dgm:t>
        <a:bodyPr/>
        <a:lstStyle/>
        <a:p>
          <a:endParaRPr lang="el-GR"/>
        </a:p>
      </dgm:t>
    </dgm:pt>
    <dgm:pt modelId="{7AC7E681-4BE3-4C83-ADD4-3E4A635DD057}" type="pres">
      <dgm:prSet presAssocID="{B9F45479-9E21-467E-AFF2-960B0E38853A}" presName="root2" presStyleCnt="0"/>
      <dgm:spPr/>
    </dgm:pt>
    <dgm:pt modelId="{C63329A1-BAD3-4FB3-817A-1BADC4478650}" type="pres">
      <dgm:prSet presAssocID="{B9F45479-9E21-467E-AFF2-960B0E38853A}" presName="LevelTwoTextNode" presStyleLbl="node3" presStyleIdx="2" presStyleCnt="3" custLinFactNeighborX="-9690" custLinFactNeighborY="-7543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el-GR"/>
        </a:p>
      </dgm:t>
    </dgm:pt>
    <dgm:pt modelId="{434EEAC5-DBED-4ABC-A178-488C87188FD0}" type="pres">
      <dgm:prSet presAssocID="{B9F45479-9E21-467E-AFF2-960B0E38853A}" presName="level3hierChild" presStyleCnt="0"/>
      <dgm:spPr/>
    </dgm:pt>
  </dgm:ptLst>
  <dgm:cxnLst>
    <dgm:cxn modelId="{ABE70716-5778-4CC6-A0CE-97F5CB951271}" type="presOf" srcId="{A746BCDF-44E1-4D38-ADAF-2D22CD2E9C23}" destId="{6BCB0F71-F1DC-49D2-ABF6-F0A751973F7E}" srcOrd="0" destOrd="0" presId="urn:microsoft.com/office/officeart/2005/8/layout/hierarchy2"/>
    <dgm:cxn modelId="{F4A79F20-5795-4F11-9B68-B41BBB1D9211}" srcId="{D3E56AEF-9932-4807-B800-979D23B8DAFC}" destId="{3F826F08-0819-4B45-8A75-84714CF3DA0D}" srcOrd="0" destOrd="0" parTransId="{E4290C2A-637D-4410-86C5-834E1485C31E}" sibTransId="{F04A63E3-B94D-491D-BD47-9FA565F9CBB6}"/>
    <dgm:cxn modelId="{5799FB2A-3A49-496F-A5FF-15ADFC6D33CD}" srcId="{3F826F08-0819-4B45-8A75-84714CF3DA0D}" destId="{C2D59C4A-0CDF-488E-A8B6-21F074462261}" srcOrd="0" destOrd="0" parTransId="{FFE1ADAF-18A5-4E74-A4DD-412618E1AE45}" sibTransId="{A603CB96-C6FD-45F5-97E5-725821211AB3}"/>
    <dgm:cxn modelId="{3D3F2EC6-BA1E-46C6-AF6E-84E2D788ABC9}" type="presOf" srcId="{C2D59C4A-0CDF-488E-A8B6-21F074462261}" destId="{F7A0F061-CF34-4815-BC59-9D5F9116E22C}" srcOrd="0" destOrd="0" presId="urn:microsoft.com/office/officeart/2005/8/layout/hierarchy2"/>
    <dgm:cxn modelId="{44F538ED-C6C2-4CBC-AF40-4C76D19DEE95}" srcId="{3F826F08-0819-4B45-8A75-84714CF3DA0D}" destId="{A746BCDF-44E1-4D38-ADAF-2D22CD2E9C23}" srcOrd="1" destOrd="0" parTransId="{D347BC9E-4411-45A8-A634-CB2D29E44B65}" sibTransId="{A342FE15-352D-4195-94D0-C1633E1251F6}"/>
    <dgm:cxn modelId="{FBF8C5AD-631F-4047-8EC8-9B95E17283C5}" srcId="{A746BCDF-44E1-4D38-ADAF-2D22CD2E9C23}" destId="{B9F45479-9E21-467E-AFF2-960B0E38853A}" srcOrd="2" destOrd="0" parTransId="{7B9C1788-352A-4A5E-81AA-06BDB5BF2A71}" sibTransId="{EF3E1F7C-F367-4B27-B933-3949A3B0514C}"/>
    <dgm:cxn modelId="{724D07BD-14BC-47E7-93AF-129EEFAE0AD3}" type="presOf" srcId="{D347BC9E-4411-45A8-A634-CB2D29E44B65}" destId="{08643046-0CC1-4036-95B0-931FEFC4FDC4}" srcOrd="1" destOrd="0" presId="urn:microsoft.com/office/officeart/2005/8/layout/hierarchy2"/>
    <dgm:cxn modelId="{D32378C7-FB89-4BB1-B3B4-98FD1DD762AD}" type="presOf" srcId="{4ACFF658-9068-4B40-B42F-692A7D848E1C}" destId="{C200134A-3654-48F5-B173-41E11269D600}" srcOrd="1" destOrd="0" presId="urn:microsoft.com/office/officeart/2005/8/layout/hierarchy2"/>
    <dgm:cxn modelId="{205153FB-3EE8-485E-92E9-B6F6DE261A03}" type="presOf" srcId="{07E700FF-D576-4F76-90B9-77EF21466A32}" destId="{F9774738-6B06-48E4-A1EE-4F9C89635FF3}" srcOrd="0" destOrd="0" presId="urn:microsoft.com/office/officeart/2005/8/layout/hierarchy2"/>
    <dgm:cxn modelId="{CF2E19E3-09DF-444E-A7C0-C6B0E2EF948A}" srcId="{A746BCDF-44E1-4D38-ADAF-2D22CD2E9C23}" destId="{0CCD8DA1-7B8F-4AF8-9376-F4A343469545}" srcOrd="0" destOrd="0" parTransId="{07E700FF-D576-4F76-90B9-77EF21466A32}" sibTransId="{CCD6F9B3-69CE-4C04-824E-5AA9F1E540DA}"/>
    <dgm:cxn modelId="{D576B34F-B7BD-4706-85D8-52FA178B922E}" type="presOf" srcId="{7B9C1788-352A-4A5E-81AA-06BDB5BF2A71}" destId="{C314F030-8F54-4BF6-9AAC-0375D9866383}" srcOrd="0" destOrd="0" presId="urn:microsoft.com/office/officeart/2005/8/layout/hierarchy2"/>
    <dgm:cxn modelId="{396A1466-B766-4E05-8B81-97ADAB286085}" type="presOf" srcId="{FFE1ADAF-18A5-4E74-A4DD-412618E1AE45}" destId="{C526B728-8970-40CA-914E-9EA713DA8053}" srcOrd="1" destOrd="0" presId="urn:microsoft.com/office/officeart/2005/8/layout/hierarchy2"/>
    <dgm:cxn modelId="{171E79A1-1998-4F4D-B39B-60F951C5426B}" type="presOf" srcId="{D347BC9E-4411-45A8-A634-CB2D29E44B65}" destId="{51E66DF3-3E8A-43A8-90A2-57D330C1BB55}" srcOrd="0" destOrd="0" presId="urn:microsoft.com/office/officeart/2005/8/layout/hierarchy2"/>
    <dgm:cxn modelId="{865E36F7-9403-49D3-9A7C-FC7C8B127613}" type="presOf" srcId="{FFE1ADAF-18A5-4E74-A4DD-412618E1AE45}" destId="{2C27B7D5-2933-46B6-B810-DF745253A0C5}" srcOrd="0" destOrd="0" presId="urn:microsoft.com/office/officeart/2005/8/layout/hierarchy2"/>
    <dgm:cxn modelId="{9D4B94B6-EA64-4A07-8094-D9418EA2CE82}" type="presOf" srcId="{651E53DA-A89B-4488-9ACF-AA388A78E801}" destId="{15512495-E9B0-4F5E-92F1-35ED68DCEE01}" srcOrd="0" destOrd="0" presId="urn:microsoft.com/office/officeart/2005/8/layout/hierarchy2"/>
    <dgm:cxn modelId="{C22CBE58-3032-46D1-9550-56BAC1CC43FE}" type="presOf" srcId="{3F826F08-0819-4B45-8A75-84714CF3DA0D}" destId="{8230550F-A577-42B6-BEEA-1EFEDDAE7CBE}" srcOrd="0" destOrd="0" presId="urn:microsoft.com/office/officeart/2005/8/layout/hierarchy2"/>
    <dgm:cxn modelId="{34F51DA0-093E-402C-8569-C81D805D7EBB}" type="presOf" srcId="{4ACFF658-9068-4B40-B42F-692A7D848E1C}" destId="{35BF4CE8-31D0-490A-B971-6511A05B4B1B}" srcOrd="0" destOrd="0" presId="urn:microsoft.com/office/officeart/2005/8/layout/hierarchy2"/>
    <dgm:cxn modelId="{0EC1E3B9-40EE-45C2-B83D-7FF34D1C400D}" type="presOf" srcId="{07E700FF-D576-4F76-90B9-77EF21466A32}" destId="{C39D2716-5769-4732-8777-8E39E548E938}" srcOrd="1" destOrd="0" presId="urn:microsoft.com/office/officeart/2005/8/layout/hierarchy2"/>
    <dgm:cxn modelId="{8FEC7744-345B-4F51-8F2A-63F6236F6EAE}" type="presOf" srcId="{7B9C1788-352A-4A5E-81AA-06BDB5BF2A71}" destId="{2F77FE1E-2987-43B5-89BD-A327D1A9EDF0}" srcOrd="1" destOrd="0" presId="urn:microsoft.com/office/officeart/2005/8/layout/hierarchy2"/>
    <dgm:cxn modelId="{287FBBB6-5BE9-4030-98B1-721942311E34}" srcId="{A746BCDF-44E1-4D38-ADAF-2D22CD2E9C23}" destId="{651E53DA-A89B-4488-9ACF-AA388A78E801}" srcOrd="1" destOrd="0" parTransId="{4ACFF658-9068-4B40-B42F-692A7D848E1C}" sibTransId="{E8848022-7928-48D0-A40A-2EB3100A2513}"/>
    <dgm:cxn modelId="{C7FC56FF-6C15-4AF1-9B35-0C0E278C6E0E}" type="presOf" srcId="{B9F45479-9E21-467E-AFF2-960B0E38853A}" destId="{C63329A1-BAD3-4FB3-817A-1BADC4478650}" srcOrd="0" destOrd="0" presId="urn:microsoft.com/office/officeart/2005/8/layout/hierarchy2"/>
    <dgm:cxn modelId="{B01733A3-731C-4A69-9F22-7B1F12AD3848}" type="presOf" srcId="{D3E56AEF-9932-4807-B800-979D23B8DAFC}" destId="{B359C819-B87A-4FED-8545-7101B416393B}" srcOrd="0" destOrd="0" presId="urn:microsoft.com/office/officeart/2005/8/layout/hierarchy2"/>
    <dgm:cxn modelId="{4D348AA2-8345-4424-A104-ECC303AE2572}" type="presOf" srcId="{0CCD8DA1-7B8F-4AF8-9376-F4A343469545}" destId="{658B28EC-B47C-41F4-8719-46F4D1E7D14C}" srcOrd="0" destOrd="0" presId="urn:microsoft.com/office/officeart/2005/8/layout/hierarchy2"/>
    <dgm:cxn modelId="{28B327FB-2AE2-4406-A56C-6D48BCD599D5}" type="presParOf" srcId="{B359C819-B87A-4FED-8545-7101B416393B}" destId="{B5770C3B-10BD-47D1-A1B8-3332057B5221}" srcOrd="0" destOrd="0" presId="urn:microsoft.com/office/officeart/2005/8/layout/hierarchy2"/>
    <dgm:cxn modelId="{42F0A9B7-FFF8-46C6-BB4D-E9AFED22220C}" type="presParOf" srcId="{B5770C3B-10BD-47D1-A1B8-3332057B5221}" destId="{8230550F-A577-42B6-BEEA-1EFEDDAE7CBE}" srcOrd="0" destOrd="0" presId="urn:microsoft.com/office/officeart/2005/8/layout/hierarchy2"/>
    <dgm:cxn modelId="{9DE297F4-45ED-440D-AECB-BB684102D1C8}" type="presParOf" srcId="{B5770C3B-10BD-47D1-A1B8-3332057B5221}" destId="{C3943EBB-7826-4B60-94A5-7D08370EA8C5}" srcOrd="1" destOrd="0" presId="urn:microsoft.com/office/officeart/2005/8/layout/hierarchy2"/>
    <dgm:cxn modelId="{4803D044-CE6D-4F1D-B94A-549D80FE53F9}" type="presParOf" srcId="{C3943EBB-7826-4B60-94A5-7D08370EA8C5}" destId="{2C27B7D5-2933-46B6-B810-DF745253A0C5}" srcOrd="0" destOrd="0" presId="urn:microsoft.com/office/officeart/2005/8/layout/hierarchy2"/>
    <dgm:cxn modelId="{EED8E42C-89EC-4427-8A37-33A97B72B846}" type="presParOf" srcId="{2C27B7D5-2933-46B6-B810-DF745253A0C5}" destId="{C526B728-8970-40CA-914E-9EA713DA8053}" srcOrd="0" destOrd="0" presId="urn:microsoft.com/office/officeart/2005/8/layout/hierarchy2"/>
    <dgm:cxn modelId="{1645E409-90A7-4954-A502-F2A67E0E4C5D}" type="presParOf" srcId="{C3943EBB-7826-4B60-94A5-7D08370EA8C5}" destId="{826862CE-3770-42B6-9F5E-16BFFDE4CD74}" srcOrd="1" destOrd="0" presId="urn:microsoft.com/office/officeart/2005/8/layout/hierarchy2"/>
    <dgm:cxn modelId="{0791394D-A7A0-4B72-837D-F1A734769BA1}" type="presParOf" srcId="{826862CE-3770-42B6-9F5E-16BFFDE4CD74}" destId="{F7A0F061-CF34-4815-BC59-9D5F9116E22C}" srcOrd="0" destOrd="0" presId="urn:microsoft.com/office/officeart/2005/8/layout/hierarchy2"/>
    <dgm:cxn modelId="{6F778DF1-0A9C-473F-9A02-39BC7BD4BCB4}" type="presParOf" srcId="{826862CE-3770-42B6-9F5E-16BFFDE4CD74}" destId="{E565D084-AF49-4F72-98BA-47FA00151491}" srcOrd="1" destOrd="0" presId="urn:microsoft.com/office/officeart/2005/8/layout/hierarchy2"/>
    <dgm:cxn modelId="{471E5F4D-A712-4DC4-857A-4CF77565E577}" type="presParOf" srcId="{C3943EBB-7826-4B60-94A5-7D08370EA8C5}" destId="{51E66DF3-3E8A-43A8-90A2-57D330C1BB55}" srcOrd="2" destOrd="0" presId="urn:microsoft.com/office/officeart/2005/8/layout/hierarchy2"/>
    <dgm:cxn modelId="{12938AB0-F120-410F-8C42-EF9EC15BEEAE}" type="presParOf" srcId="{51E66DF3-3E8A-43A8-90A2-57D330C1BB55}" destId="{08643046-0CC1-4036-95B0-931FEFC4FDC4}" srcOrd="0" destOrd="0" presId="urn:microsoft.com/office/officeart/2005/8/layout/hierarchy2"/>
    <dgm:cxn modelId="{AB578C8A-CEF6-45F6-902D-12A193D8D70A}" type="presParOf" srcId="{C3943EBB-7826-4B60-94A5-7D08370EA8C5}" destId="{796985CD-E47F-4483-8035-95974E7E5D89}" srcOrd="3" destOrd="0" presId="urn:microsoft.com/office/officeart/2005/8/layout/hierarchy2"/>
    <dgm:cxn modelId="{89D96C75-BB97-4000-9ED0-5F2C5B3FDA2D}" type="presParOf" srcId="{796985CD-E47F-4483-8035-95974E7E5D89}" destId="{6BCB0F71-F1DC-49D2-ABF6-F0A751973F7E}" srcOrd="0" destOrd="0" presId="urn:microsoft.com/office/officeart/2005/8/layout/hierarchy2"/>
    <dgm:cxn modelId="{E19BCEE8-6222-445A-A417-A2D56B436E0C}" type="presParOf" srcId="{796985CD-E47F-4483-8035-95974E7E5D89}" destId="{434BB07C-8CA2-4F7A-AF81-10AFECE28683}" srcOrd="1" destOrd="0" presId="urn:microsoft.com/office/officeart/2005/8/layout/hierarchy2"/>
    <dgm:cxn modelId="{BDA2E308-1DC2-498B-B932-FB0FB836BEEA}" type="presParOf" srcId="{434BB07C-8CA2-4F7A-AF81-10AFECE28683}" destId="{F9774738-6B06-48E4-A1EE-4F9C89635FF3}" srcOrd="0" destOrd="0" presId="urn:microsoft.com/office/officeart/2005/8/layout/hierarchy2"/>
    <dgm:cxn modelId="{4E1E7209-67EB-418C-B5A7-15E8A0BDF731}" type="presParOf" srcId="{F9774738-6B06-48E4-A1EE-4F9C89635FF3}" destId="{C39D2716-5769-4732-8777-8E39E548E938}" srcOrd="0" destOrd="0" presId="urn:microsoft.com/office/officeart/2005/8/layout/hierarchy2"/>
    <dgm:cxn modelId="{FEFB22A1-2C14-49E7-9C5F-D56E9DC4A860}" type="presParOf" srcId="{434BB07C-8CA2-4F7A-AF81-10AFECE28683}" destId="{95E21D96-1F53-4594-A5F0-71016F8CD431}" srcOrd="1" destOrd="0" presId="urn:microsoft.com/office/officeart/2005/8/layout/hierarchy2"/>
    <dgm:cxn modelId="{EDF925F1-D411-417F-AF2E-43E9CEA663F3}" type="presParOf" srcId="{95E21D96-1F53-4594-A5F0-71016F8CD431}" destId="{658B28EC-B47C-41F4-8719-46F4D1E7D14C}" srcOrd="0" destOrd="0" presId="urn:microsoft.com/office/officeart/2005/8/layout/hierarchy2"/>
    <dgm:cxn modelId="{E136908B-76E5-4AC6-9DF0-6DD0C68A72BF}" type="presParOf" srcId="{95E21D96-1F53-4594-A5F0-71016F8CD431}" destId="{B6142876-3771-4781-B009-A1702CD19794}" srcOrd="1" destOrd="0" presId="urn:microsoft.com/office/officeart/2005/8/layout/hierarchy2"/>
    <dgm:cxn modelId="{EB61F8F2-7DF7-49DF-A939-7ABDFEC9CE87}" type="presParOf" srcId="{434BB07C-8CA2-4F7A-AF81-10AFECE28683}" destId="{35BF4CE8-31D0-490A-B971-6511A05B4B1B}" srcOrd="2" destOrd="0" presId="urn:microsoft.com/office/officeart/2005/8/layout/hierarchy2"/>
    <dgm:cxn modelId="{54C95D4A-0197-4996-B3C6-A9655C9B5172}" type="presParOf" srcId="{35BF4CE8-31D0-490A-B971-6511A05B4B1B}" destId="{C200134A-3654-48F5-B173-41E11269D600}" srcOrd="0" destOrd="0" presId="urn:microsoft.com/office/officeart/2005/8/layout/hierarchy2"/>
    <dgm:cxn modelId="{4E816BE7-69A8-43FD-8377-9D9B12143783}" type="presParOf" srcId="{434BB07C-8CA2-4F7A-AF81-10AFECE28683}" destId="{A430DC1F-B124-4995-8667-DF7D98E71E16}" srcOrd="3" destOrd="0" presId="urn:microsoft.com/office/officeart/2005/8/layout/hierarchy2"/>
    <dgm:cxn modelId="{8823F366-DC17-4469-85B7-FFBBBDB5D664}" type="presParOf" srcId="{A430DC1F-B124-4995-8667-DF7D98E71E16}" destId="{15512495-E9B0-4F5E-92F1-35ED68DCEE01}" srcOrd="0" destOrd="0" presId="urn:microsoft.com/office/officeart/2005/8/layout/hierarchy2"/>
    <dgm:cxn modelId="{FA570687-3DFA-4119-9CFC-A8CC2F4FB872}" type="presParOf" srcId="{A430DC1F-B124-4995-8667-DF7D98E71E16}" destId="{6F45A65E-E76B-4979-8F17-99990795ACB7}" srcOrd="1" destOrd="0" presId="urn:microsoft.com/office/officeart/2005/8/layout/hierarchy2"/>
    <dgm:cxn modelId="{2D1B7DA7-312A-4E89-9DA1-8106B9864025}" type="presParOf" srcId="{434BB07C-8CA2-4F7A-AF81-10AFECE28683}" destId="{C314F030-8F54-4BF6-9AAC-0375D9866383}" srcOrd="4" destOrd="0" presId="urn:microsoft.com/office/officeart/2005/8/layout/hierarchy2"/>
    <dgm:cxn modelId="{8AFED09C-4FDA-44C4-A9A2-CE9DD76514FB}" type="presParOf" srcId="{C314F030-8F54-4BF6-9AAC-0375D9866383}" destId="{2F77FE1E-2987-43B5-89BD-A327D1A9EDF0}" srcOrd="0" destOrd="0" presId="urn:microsoft.com/office/officeart/2005/8/layout/hierarchy2"/>
    <dgm:cxn modelId="{4EF8E16D-95A1-4E2B-BCDC-F890D37073D1}" type="presParOf" srcId="{434BB07C-8CA2-4F7A-AF81-10AFECE28683}" destId="{7AC7E681-4BE3-4C83-ADD4-3E4A635DD057}" srcOrd="5" destOrd="0" presId="urn:microsoft.com/office/officeart/2005/8/layout/hierarchy2"/>
    <dgm:cxn modelId="{B45FD72D-3043-46DF-8492-BB4F31688757}" type="presParOf" srcId="{7AC7E681-4BE3-4C83-ADD4-3E4A635DD057}" destId="{C63329A1-BAD3-4FB3-817A-1BADC4478650}" srcOrd="0" destOrd="0" presId="urn:microsoft.com/office/officeart/2005/8/layout/hierarchy2"/>
    <dgm:cxn modelId="{BF43A651-5FAF-43DC-B2BD-C71D585C44CE}" type="presParOf" srcId="{7AC7E681-4BE3-4C83-ADD4-3E4A635DD057}" destId="{434EEAC5-DBED-4ABC-A178-488C87188FD0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E56AEF-9932-4807-B800-979D23B8DAF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51779D6-202C-48BC-A4BF-645054317304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Lock Free</a:t>
          </a:r>
          <a:endParaRPr lang="sv-SE" sz="1800" dirty="0">
            <a:solidFill>
              <a:schemeClr val="tx1"/>
            </a:solidFill>
          </a:endParaRPr>
        </a:p>
      </dgm:t>
    </dgm:pt>
    <dgm:pt modelId="{59442D23-DD80-4F6A-BF79-0CED98E2C652}" type="parTrans" cxnId="{F5C4236C-B68C-40F1-A413-6C9FEA075288}">
      <dgm:prSet/>
      <dgm:spPr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endParaRPr lang="sv-SE"/>
        </a:p>
      </dgm:t>
    </dgm:pt>
    <dgm:pt modelId="{07B542A9-C134-4DC4-8944-E968757A19A5}" type="sibTrans" cxnId="{F5C4236C-B68C-40F1-A413-6C9FEA075288}">
      <dgm:prSet/>
      <dgm:spPr/>
      <dgm:t>
        <a:bodyPr/>
        <a:lstStyle/>
        <a:p>
          <a:endParaRPr lang="sv-SE"/>
        </a:p>
      </dgm:t>
    </dgm:pt>
    <dgm:pt modelId="{3F826F08-0819-4B45-8A75-84714CF3DA0D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Implementation</a:t>
          </a:r>
          <a:endParaRPr lang="sv-SE" sz="1800" dirty="0">
            <a:solidFill>
              <a:schemeClr val="tx1"/>
            </a:solidFill>
          </a:endParaRPr>
        </a:p>
      </dgm:t>
    </dgm:pt>
    <dgm:pt modelId="{F04A63E3-B94D-491D-BD47-9FA565F9CBB6}" type="sibTrans" cxnId="{F4A79F20-5795-4F11-9B68-B41BBB1D9211}">
      <dgm:prSet/>
      <dgm:spPr/>
      <dgm:t>
        <a:bodyPr/>
        <a:lstStyle/>
        <a:p>
          <a:endParaRPr lang="sv-SE"/>
        </a:p>
      </dgm:t>
    </dgm:pt>
    <dgm:pt modelId="{E4290C2A-637D-4410-86C5-834E1485C31E}" type="parTrans" cxnId="{F4A79F20-5795-4F11-9B68-B41BBB1D9211}">
      <dgm:prSet/>
      <dgm:spPr/>
      <dgm:t>
        <a:bodyPr/>
        <a:lstStyle/>
        <a:p>
          <a:endParaRPr lang="sv-SE"/>
        </a:p>
      </dgm:t>
    </dgm:pt>
    <dgm:pt modelId="{5B8B59EF-7D4A-4F01-93CD-00F7D40CAC0D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Coarse Grain Locking</a:t>
          </a:r>
          <a:endParaRPr lang="sv-SE" sz="1800" dirty="0">
            <a:solidFill>
              <a:schemeClr val="tx1"/>
            </a:solidFill>
          </a:endParaRPr>
        </a:p>
      </dgm:t>
    </dgm:pt>
    <dgm:pt modelId="{8239F17B-E66D-4ADF-ACE4-8CDF2EF3F130}" type="parTrans" cxnId="{20D5816D-8C39-422F-B1DE-101E6C892BE0}">
      <dgm:prSet/>
      <dgm:spPr/>
      <dgm:t>
        <a:bodyPr/>
        <a:lstStyle/>
        <a:p>
          <a:endParaRPr lang="sv-SE"/>
        </a:p>
      </dgm:t>
    </dgm:pt>
    <dgm:pt modelId="{6CDC6186-999A-4932-99A8-9127F93BB833}" type="sibTrans" cxnId="{20D5816D-8C39-422F-B1DE-101E6C892BE0}">
      <dgm:prSet/>
      <dgm:spPr/>
      <dgm:t>
        <a:bodyPr/>
        <a:lstStyle/>
        <a:p>
          <a:endParaRPr lang="sv-SE"/>
        </a:p>
      </dgm:t>
    </dgm:pt>
    <dgm:pt modelId="{D51D5248-FB97-48BF-9CFC-88868D59B916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Fine Grain Locking</a:t>
          </a:r>
          <a:endParaRPr lang="sv-SE" sz="1800" dirty="0">
            <a:solidFill>
              <a:schemeClr val="tx1"/>
            </a:solidFill>
          </a:endParaRPr>
        </a:p>
      </dgm:t>
    </dgm:pt>
    <dgm:pt modelId="{F6A5A1F1-815E-4622-B61E-68F71D245E6A}" type="parTrans" cxnId="{EF124196-89B9-4B80-9C39-73155FBCB65A}">
      <dgm:prSet/>
      <dgm:spPr/>
      <dgm:t>
        <a:bodyPr/>
        <a:lstStyle/>
        <a:p>
          <a:endParaRPr lang="sv-SE"/>
        </a:p>
      </dgm:t>
    </dgm:pt>
    <dgm:pt modelId="{9C9FFC2A-AAE1-44F0-8BE4-B8A20E230FFB}" type="sibTrans" cxnId="{EF124196-89B9-4B80-9C39-73155FBCB65A}">
      <dgm:prSet/>
      <dgm:spPr/>
      <dgm:t>
        <a:bodyPr/>
        <a:lstStyle/>
        <a:p>
          <a:endParaRPr lang="sv-SE"/>
        </a:p>
      </dgm:t>
    </dgm:pt>
    <dgm:pt modelId="{14528D47-9B7B-48F8-B5A7-F06B96E9D491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Test And Set</a:t>
          </a:r>
          <a:endParaRPr lang="sv-SE" sz="1800" dirty="0">
            <a:solidFill>
              <a:schemeClr val="tx1"/>
            </a:solidFill>
          </a:endParaRPr>
        </a:p>
      </dgm:t>
    </dgm:pt>
    <dgm:pt modelId="{690412D5-F869-4887-B51E-67EBF4E27835}" type="parTrans" cxnId="{FDBEA915-7F17-4C20-ABAE-7B20C9FA969F}">
      <dgm:prSet/>
      <dgm:spPr/>
      <dgm:t>
        <a:bodyPr/>
        <a:lstStyle/>
        <a:p>
          <a:endParaRPr lang="sv-SE"/>
        </a:p>
      </dgm:t>
    </dgm:pt>
    <dgm:pt modelId="{19C628B6-9B73-4BAE-8355-D096551FA0AB}" type="sibTrans" cxnId="{FDBEA915-7F17-4C20-ABAE-7B20C9FA969F}">
      <dgm:prSet/>
      <dgm:spPr/>
      <dgm:t>
        <a:bodyPr/>
        <a:lstStyle/>
        <a:p>
          <a:endParaRPr lang="sv-SE"/>
        </a:p>
      </dgm:t>
    </dgm:pt>
    <dgm:pt modelId="{89AF0D8B-5D8B-482F-9660-9B70BFB828EA}">
      <dgm:prSet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Array Locks</a:t>
          </a:r>
          <a:endParaRPr lang="sv-SE" sz="1800" dirty="0">
            <a:solidFill>
              <a:schemeClr val="tx1"/>
            </a:solidFill>
          </a:endParaRPr>
        </a:p>
      </dgm:t>
    </dgm:pt>
    <dgm:pt modelId="{56796534-3B1E-4DE6-82A2-36F5E7524A6C}" type="parTrans" cxnId="{ADF31E59-AF24-4BAD-976D-F845A52013E2}">
      <dgm:prSet/>
      <dgm:spPr/>
      <dgm:t>
        <a:bodyPr/>
        <a:lstStyle/>
        <a:p>
          <a:endParaRPr lang="sv-SE"/>
        </a:p>
      </dgm:t>
    </dgm:pt>
    <dgm:pt modelId="{805CF3E5-A9FB-4727-8F2A-40B8713DEDE1}" type="sibTrans" cxnId="{ADF31E59-AF24-4BAD-976D-F845A52013E2}">
      <dgm:prSet/>
      <dgm:spPr/>
      <dgm:t>
        <a:bodyPr/>
        <a:lstStyle/>
        <a:p>
          <a:endParaRPr lang="sv-SE"/>
        </a:p>
      </dgm:t>
    </dgm:pt>
    <dgm:pt modelId="{2B6294EB-C4F2-47E6-9A49-D8DAF6A793A4}">
      <dgm:prSet phldrT="[Text]" custT="1"/>
      <dgm:spPr>
        <a:solidFill>
          <a:schemeClr val="bg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And more!</a:t>
          </a:r>
          <a:endParaRPr lang="sv-SE" sz="1800" dirty="0">
            <a:solidFill>
              <a:schemeClr val="tx1"/>
            </a:solidFill>
          </a:endParaRPr>
        </a:p>
      </dgm:t>
    </dgm:pt>
    <dgm:pt modelId="{F5D949F2-C342-4718-9DC3-E73B01F8CD36}" type="parTrans" cxnId="{BC74E435-1F7B-44C0-9AEC-BFB54807C9A9}">
      <dgm:prSet/>
      <dgm:spPr/>
      <dgm:t>
        <a:bodyPr/>
        <a:lstStyle/>
        <a:p>
          <a:endParaRPr lang="sv-SE"/>
        </a:p>
      </dgm:t>
    </dgm:pt>
    <dgm:pt modelId="{553B4ED9-E580-474C-9E24-F693A9852C70}" type="sibTrans" cxnId="{BC74E435-1F7B-44C0-9AEC-BFB54807C9A9}">
      <dgm:prSet/>
      <dgm:spPr/>
      <dgm:t>
        <a:bodyPr/>
        <a:lstStyle/>
        <a:p>
          <a:endParaRPr lang="sv-SE"/>
        </a:p>
      </dgm:t>
    </dgm:pt>
    <dgm:pt modelId="{B359C819-B87A-4FED-8545-7101B416393B}" type="pres">
      <dgm:prSet presAssocID="{D3E56AEF-9932-4807-B800-979D23B8DAF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5770C3B-10BD-47D1-A1B8-3332057B5221}" type="pres">
      <dgm:prSet presAssocID="{3F826F08-0819-4B45-8A75-84714CF3DA0D}" presName="root1" presStyleCnt="0"/>
      <dgm:spPr/>
    </dgm:pt>
    <dgm:pt modelId="{8230550F-A577-42B6-BEEA-1EFEDDAE7CBE}" type="pres">
      <dgm:prSet presAssocID="{3F826F08-0819-4B45-8A75-84714CF3DA0D}" presName="LevelOneTextNode" presStyleLbl="node0" presStyleIdx="0" presStyleCnt="1" custScaleX="136767" custLinFactNeighborX="-18546" custLinFactNeighborY="33043">
        <dgm:presLayoutVars>
          <dgm:chPref val="3"/>
        </dgm:presLayoutVars>
      </dgm:prSet>
      <dgm:spPr>
        <a:prstGeom prst="cloudCallout">
          <a:avLst/>
        </a:prstGeom>
      </dgm:spPr>
      <dgm:t>
        <a:bodyPr/>
        <a:lstStyle/>
        <a:p>
          <a:endParaRPr lang="el-GR"/>
        </a:p>
      </dgm:t>
    </dgm:pt>
    <dgm:pt modelId="{C3943EBB-7826-4B60-94A5-7D08370EA8C5}" type="pres">
      <dgm:prSet presAssocID="{3F826F08-0819-4B45-8A75-84714CF3DA0D}" presName="level2hierChild" presStyleCnt="0"/>
      <dgm:spPr/>
    </dgm:pt>
    <dgm:pt modelId="{206A9A0C-2E11-4626-BC34-5C9A1931611A}" type="pres">
      <dgm:prSet presAssocID="{8239F17B-E66D-4ADF-ACE4-8CDF2EF3F130}" presName="conn2-1" presStyleLbl="parChTrans1D2" presStyleIdx="0" presStyleCnt="3"/>
      <dgm:spPr/>
      <dgm:t>
        <a:bodyPr/>
        <a:lstStyle/>
        <a:p>
          <a:endParaRPr lang="el-GR"/>
        </a:p>
      </dgm:t>
    </dgm:pt>
    <dgm:pt modelId="{5B80DBC4-998F-4040-A162-46E17399621E}" type="pres">
      <dgm:prSet presAssocID="{8239F17B-E66D-4ADF-ACE4-8CDF2EF3F130}" presName="connTx" presStyleLbl="parChTrans1D2" presStyleIdx="0" presStyleCnt="3"/>
      <dgm:spPr/>
      <dgm:t>
        <a:bodyPr/>
        <a:lstStyle/>
        <a:p>
          <a:endParaRPr lang="el-GR"/>
        </a:p>
      </dgm:t>
    </dgm:pt>
    <dgm:pt modelId="{AB8C4F6B-8D2C-447F-B610-282D5F062A73}" type="pres">
      <dgm:prSet presAssocID="{5B8B59EF-7D4A-4F01-93CD-00F7D40CAC0D}" presName="root2" presStyleCnt="0"/>
      <dgm:spPr/>
    </dgm:pt>
    <dgm:pt modelId="{6B1500FF-78C5-4593-B3FA-03D014EC450B}" type="pres">
      <dgm:prSet presAssocID="{5B8B59EF-7D4A-4F01-93CD-00F7D40CAC0D}" presName="LevelTwoTextNode" presStyleLbl="node2" presStyleIdx="0" presStyleCnt="3" custLinFactNeighborX="-18067" custLinFactNeighborY="-13708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494E3820-AA06-4B7A-A1F1-BE4403473B88}" type="pres">
      <dgm:prSet presAssocID="{5B8B59EF-7D4A-4F01-93CD-00F7D40CAC0D}" presName="level3hierChild" presStyleCnt="0"/>
      <dgm:spPr/>
    </dgm:pt>
    <dgm:pt modelId="{E2AD8A01-10D2-417C-9C42-4B87CDF8B256}" type="pres">
      <dgm:prSet presAssocID="{F6A5A1F1-815E-4622-B61E-68F71D245E6A}" presName="conn2-1" presStyleLbl="parChTrans1D2" presStyleIdx="1" presStyleCnt="3"/>
      <dgm:spPr/>
      <dgm:t>
        <a:bodyPr/>
        <a:lstStyle/>
        <a:p>
          <a:endParaRPr lang="el-GR"/>
        </a:p>
      </dgm:t>
    </dgm:pt>
    <dgm:pt modelId="{9EF8DEB7-32E0-4BC2-B6E6-9EE63E622302}" type="pres">
      <dgm:prSet presAssocID="{F6A5A1F1-815E-4622-B61E-68F71D245E6A}" presName="connTx" presStyleLbl="parChTrans1D2" presStyleIdx="1" presStyleCnt="3"/>
      <dgm:spPr/>
      <dgm:t>
        <a:bodyPr/>
        <a:lstStyle/>
        <a:p>
          <a:endParaRPr lang="el-GR"/>
        </a:p>
      </dgm:t>
    </dgm:pt>
    <dgm:pt modelId="{6BE3AAF7-3DFE-486E-AF0C-0788478CB802}" type="pres">
      <dgm:prSet presAssocID="{D51D5248-FB97-48BF-9CFC-88868D59B916}" presName="root2" presStyleCnt="0"/>
      <dgm:spPr/>
    </dgm:pt>
    <dgm:pt modelId="{FF407596-7BE5-40C9-8525-FA521999FBA9}" type="pres">
      <dgm:prSet presAssocID="{D51D5248-FB97-48BF-9CFC-88868D59B916}" presName="LevelTwoTextNode" presStyleLbl="node2" presStyleIdx="1" presStyleCnt="3" custLinFactNeighborX="-18067" custLinFactNeighborY="74720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EC6E17AF-109D-431C-87DB-65E8E1424A0B}" type="pres">
      <dgm:prSet presAssocID="{D51D5248-FB97-48BF-9CFC-88868D59B916}" presName="level3hierChild" presStyleCnt="0"/>
      <dgm:spPr/>
    </dgm:pt>
    <dgm:pt modelId="{33BE2519-0FBE-47A1-ABEC-46E624D2A716}" type="pres">
      <dgm:prSet presAssocID="{690412D5-F869-4887-B51E-67EBF4E27835}" presName="conn2-1" presStyleLbl="parChTrans1D3" presStyleIdx="0" presStyleCnt="3"/>
      <dgm:spPr/>
      <dgm:t>
        <a:bodyPr/>
        <a:lstStyle/>
        <a:p>
          <a:endParaRPr lang="el-GR"/>
        </a:p>
      </dgm:t>
    </dgm:pt>
    <dgm:pt modelId="{5F10A1F6-4E7F-4E63-B1DE-84C9A25407C2}" type="pres">
      <dgm:prSet presAssocID="{690412D5-F869-4887-B51E-67EBF4E27835}" presName="connTx" presStyleLbl="parChTrans1D3" presStyleIdx="0" presStyleCnt="3"/>
      <dgm:spPr/>
      <dgm:t>
        <a:bodyPr/>
        <a:lstStyle/>
        <a:p>
          <a:endParaRPr lang="el-GR"/>
        </a:p>
      </dgm:t>
    </dgm:pt>
    <dgm:pt modelId="{1928622D-7E38-43AF-9BEF-10920C4600B2}" type="pres">
      <dgm:prSet presAssocID="{14528D47-9B7B-48F8-B5A7-F06B96E9D491}" presName="root2" presStyleCnt="0"/>
      <dgm:spPr/>
    </dgm:pt>
    <dgm:pt modelId="{8DBBE176-83E0-47E8-B219-ED046EA10B6C}" type="pres">
      <dgm:prSet presAssocID="{14528D47-9B7B-48F8-B5A7-F06B96E9D491}" presName="LevelTwoTextNode" presStyleLbl="node3" presStyleIdx="0" presStyleCnt="3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B7E24BB3-1448-4AF1-8D9A-6C61602DD925}" type="pres">
      <dgm:prSet presAssocID="{14528D47-9B7B-48F8-B5A7-F06B96E9D491}" presName="level3hierChild" presStyleCnt="0"/>
      <dgm:spPr/>
    </dgm:pt>
    <dgm:pt modelId="{269666A0-6401-475C-A4CB-B8F7E291B593}" type="pres">
      <dgm:prSet presAssocID="{56796534-3B1E-4DE6-82A2-36F5E7524A6C}" presName="conn2-1" presStyleLbl="parChTrans1D3" presStyleIdx="1" presStyleCnt="3"/>
      <dgm:spPr/>
      <dgm:t>
        <a:bodyPr/>
        <a:lstStyle/>
        <a:p>
          <a:endParaRPr lang="el-GR"/>
        </a:p>
      </dgm:t>
    </dgm:pt>
    <dgm:pt modelId="{37F40295-3373-412A-B0B4-6DC9FDB6CFE5}" type="pres">
      <dgm:prSet presAssocID="{56796534-3B1E-4DE6-82A2-36F5E7524A6C}" presName="connTx" presStyleLbl="parChTrans1D3" presStyleIdx="1" presStyleCnt="3"/>
      <dgm:spPr/>
      <dgm:t>
        <a:bodyPr/>
        <a:lstStyle/>
        <a:p>
          <a:endParaRPr lang="el-GR"/>
        </a:p>
      </dgm:t>
    </dgm:pt>
    <dgm:pt modelId="{353E55F6-9CCF-41A7-BEAA-F7E121D016EE}" type="pres">
      <dgm:prSet presAssocID="{89AF0D8B-5D8B-482F-9660-9B70BFB828EA}" presName="root2" presStyleCnt="0"/>
      <dgm:spPr/>
    </dgm:pt>
    <dgm:pt modelId="{F40F962A-AAD2-403D-8F33-98D522C95774}" type="pres">
      <dgm:prSet presAssocID="{89AF0D8B-5D8B-482F-9660-9B70BFB828EA}" presName="LevelTwoTextNode" presStyleLbl="node3" presStyleIdx="1" presStyleCnt="3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3650749F-C569-4758-80BE-6B186468BF72}" type="pres">
      <dgm:prSet presAssocID="{89AF0D8B-5D8B-482F-9660-9B70BFB828EA}" presName="level3hierChild" presStyleCnt="0"/>
      <dgm:spPr/>
    </dgm:pt>
    <dgm:pt modelId="{33DC1BEF-869D-42C0-8AF5-F29847C205A2}" type="pres">
      <dgm:prSet presAssocID="{F5D949F2-C342-4718-9DC3-E73B01F8CD36}" presName="conn2-1" presStyleLbl="parChTrans1D3" presStyleIdx="2" presStyleCnt="3"/>
      <dgm:spPr/>
      <dgm:t>
        <a:bodyPr/>
        <a:lstStyle/>
        <a:p>
          <a:endParaRPr lang="el-GR"/>
        </a:p>
      </dgm:t>
    </dgm:pt>
    <dgm:pt modelId="{C5D10F62-F3B2-4965-A586-60AB1896CFE7}" type="pres">
      <dgm:prSet presAssocID="{F5D949F2-C342-4718-9DC3-E73B01F8CD36}" presName="connTx" presStyleLbl="parChTrans1D3" presStyleIdx="2" presStyleCnt="3"/>
      <dgm:spPr/>
      <dgm:t>
        <a:bodyPr/>
        <a:lstStyle/>
        <a:p>
          <a:endParaRPr lang="el-GR"/>
        </a:p>
      </dgm:t>
    </dgm:pt>
    <dgm:pt modelId="{968DFBCA-8650-487E-8B9A-826AC4A17C83}" type="pres">
      <dgm:prSet presAssocID="{2B6294EB-C4F2-47E6-9A49-D8DAF6A793A4}" presName="root2" presStyleCnt="0"/>
      <dgm:spPr/>
    </dgm:pt>
    <dgm:pt modelId="{486A0B6F-92B9-4FB4-815D-EEAD9497E923}" type="pres">
      <dgm:prSet presAssocID="{2B6294EB-C4F2-47E6-9A49-D8DAF6A793A4}" presName="LevelTwoTextNode" presStyleLbl="node3" presStyleIdx="2" presStyleCnt="3" custLinFactNeighborX="-9690" custLinFactNeighborY="-7543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4BC5CE5A-DE85-42B2-84EC-D36A42BB75D4}" type="pres">
      <dgm:prSet presAssocID="{2B6294EB-C4F2-47E6-9A49-D8DAF6A793A4}" presName="level3hierChild" presStyleCnt="0"/>
      <dgm:spPr/>
    </dgm:pt>
    <dgm:pt modelId="{9881AA56-FA95-4216-96E4-5B657EE481A4}" type="pres">
      <dgm:prSet presAssocID="{59442D23-DD80-4F6A-BF79-0CED98E2C652}" presName="conn2-1" presStyleLbl="parChTrans1D2" presStyleIdx="2" presStyleCnt="3"/>
      <dgm:spPr/>
      <dgm:t>
        <a:bodyPr/>
        <a:lstStyle/>
        <a:p>
          <a:endParaRPr lang="el-GR"/>
        </a:p>
      </dgm:t>
    </dgm:pt>
    <dgm:pt modelId="{5001D96E-4B3D-4D97-A160-22E6E4593F0C}" type="pres">
      <dgm:prSet presAssocID="{59442D23-DD80-4F6A-BF79-0CED98E2C652}" presName="connTx" presStyleLbl="parChTrans1D2" presStyleIdx="2" presStyleCnt="3"/>
      <dgm:spPr/>
      <dgm:t>
        <a:bodyPr/>
        <a:lstStyle/>
        <a:p>
          <a:endParaRPr lang="el-GR"/>
        </a:p>
      </dgm:t>
    </dgm:pt>
    <dgm:pt modelId="{02334752-B1B5-4F77-8D9C-1D199E65F6AD}" type="pres">
      <dgm:prSet presAssocID="{D51779D6-202C-48BC-A4BF-645054317304}" presName="root2" presStyleCnt="0"/>
      <dgm:spPr/>
    </dgm:pt>
    <dgm:pt modelId="{E71C8628-B008-4B46-8C47-CB41EB863291}" type="pres">
      <dgm:prSet presAssocID="{D51779D6-202C-48BC-A4BF-645054317304}" presName="LevelTwoTextNode" presStyleLbl="node2" presStyleIdx="2" presStyleCnt="3" custLinFactNeighborX="-24895" custLinFactNeighborY="72374">
        <dgm:presLayoutVars>
          <dgm:chPref val="3"/>
        </dgm:presLayoutVars>
      </dgm:prSet>
      <dgm:spPr>
        <a:prstGeom prst="cloud">
          <a:avLst/>
        </a:prstGeom>
      </dgm:spPr>
      <dgm:t>
        <a:bodyPr/>
        <a:lstStyle/>
        <a:p>
          <a:endParaRPr lang="sv-SE"/>
        </a:p>
      </dgm:t>
    </dgm:pt>
    <dgm:pt modelId="{917FED49-5D8C-4A77-8B1F-F52FE16F30FD}" type="pres">
      <dgm:prSet presAssocID="{D51779D6-202C-48BC-A4BF-645054317304}" presName="level3hierChild" presStyleCnt="0"/>
      <dgm:spPr/>
    </dgm:pt>
  </dgm:ptLst>
  <dgm:cxnLst>
    <dgm:cxn modelId="{ADF31E59-AF24-4BAD-976D-F845A52013E2}" srcId="{D51D5248-FB97-48BF-9CFC-88868D59B916}" destId="{89AF0D8B-5D8B-482F-9660-9B70BFB828EA}" srcOrd="1" destOrd="0" parTransId="{56796534-3B1E-4DE6-82A2-36F5E7524A6C}" sibTransId="{805CF3E5-A9FB-4727-8F2A-40B8713DEDE1}"/>
    <dgm:cxn modelId="{D2309292-20B4-4DAA-972A-3CDFA7E227F1}" type="presOf" srcId="{8239F17B-E66D-4ADF-ACE4-8CDF2EF3F130}" destId="{5B80DBC4-998F-4040-A162-46E17399621E}" srcOrd="1" destOrd="0" presId="urn:microsoft.com/office/officeart/2005/8/layout/hierarchy2"/>
    <dgm:cxn modelId="{AA4DC075-4A80-4691-91A7-C18823E43BAA}" type="presOf" srcId="{59442D23-DD80-4F6A-BF79-0CED98E2C652}" destId="{9881AA56-FA95-4216-96E4-5B657EE481A4}" srcOrd="0" destOrd="0" presId="urn:microsoft.com/office/officeart/2005/8/layout/hierarchy2"/>
    <dgm:cxn modelId="{F4A79F20-5795-4F11-9B68-B41BBB1D9211}" srcId="{D3E56AEF-9932-4807-B800-979D23B8DAFC}" destId="{3F826F08-0819-4B45-8A75-84714CF3DA0D}" srcOrd="0" destOrd="0" parTransId="{E4290C2A-637D-4410-86C5-834E1485C31E}" sibTransId="{F04A63E3-B94D-491D-BD47-9FA565F9CBB6}"/>
    <dgm:cxn modelId="{F5C4236C-B68C-40F1-A413-6C9FEA075288}" srcId="{3F826F08-0819-4B45-8A75-84714CF3DA0D}" destId="{D51779D6-202C-48BC-A4BF-645054317304}" srcOrd="2" destOrd="0" parTransId="{59442D23-DD80-4F6A-BF79-0CED98E2C652}" sibTransId="{07B542A9-C134-4DC4-8944-E968757A19A5}"/>
    <dgm:cxn modelId="{91085E65-9D76-4C38-8251-DA0A21AC2B3D}" type="presOf" srcId="{56796534-3B1E-4DE6-82A2-36F5E7524A6C}" destId="{37F40295-3373-412A-B0B4-6DC9FDB6CFE5}" srcOrd="1" destOrd="0" presId="urn:microsoft.com/office/officeart/2005/8/layout/hierarchy2"/>
    <dgm:cxn modelId="{776CB9EF-4950-4396-90B2-2EC43384DE14}" type="presOf" srcId="{8239F17B-E66D-4ADF-ACE4-8CDF2EF3F130}" destId="{206A9A0C-2E11-4626-BC34-5C9A1931611A}" srcOrd="0" destOrd="0" presId="urn:microsoft.com/office/officeart/2005/8/layout/hierarchy2"/>
    <dgm:cxn modelId="{F44E0C61-A600-49D0-8B18-224FCF1C6429}" type="presOf" srcId="{59442D23-DD80-4F6A-BF79-0CED98E2C652}" destId="{5001D96E-4B3D-4D97-A160-22E6E4593F0C}" srcOrd="1" destOrd="0" presId="urn:microsoft.com/office/officeart/2005/8/layout/hierarchy2"/>
    <dgm:cxn modelId="{EFD27325-030E-41AD-8CB7-8EE46C8671B5}" type="presOf" srcId="{D51D5248-FB97-48BF-9CFC-88868D59B916}" destId="{FF407596-7BE5-40C9-8525-FA521999FBA9}" srcOrd="0" destOrd="0" presId="urn:microsoft.com/office/officeart/2005/8/layout/hierarchy2"/>
    <dgm:cxn modelId="{BC74E435-1F7B-44C0-9AEC-BFB54807C9A9}" srcId="{D51D5248-FB97-48BF-9CFC-88868D59B916}" destId="{2B6294EB-C4F2-47E6-9A49-D8DAF6A793A4}" srcOrd="2" destOrd="0" parTransId="{F5D949F2-C342-4718-9DC3-E73B01F8CD36}" sibTransId="{553B4ED9-E580-474C-9E24-F693A9852C70}"/>
    <dgm:cxn modelId="{CF298427-1D09-4686-AD19-D962767ADD79}" type="presOf" srcId="{2B6294EB-C4F2-47E6-9A49-D8DAF6A793A4}" destId="{486A0B6F-92B9-4FB4-815D-EEAD9497E923}" srcOrd="0" destOrd="0" presId="urn:microsoft.com/office/officeart/2005/8/layout/hierarchy2"/>
    <dgm:cxn modelId="{A9EE7B34-9263-40F4-AD8B-62183690AD3A}" type="presOf" srcId="{56796534-3B1E-4DE6-82A2-36F5E7524A6C}" destId="{269666A0-6401-475C-A4CB-B8F7E291B593}" srcOrd="0" destOrd="0" presId="urn:microsoft.com/office/officeart/2005/8/layout/hierarchy2"/>
    <dgm:cxn modelId="{FDBEA915-7F17-4C20-ABAE-7B20C9FA969F}" srcId="{D51D5248-FB97-48BF-9CFC-88868D59B916}" destId="{14528D47-9B7B-48F8-B5A7-F06B96E9D491}" srcOrd="0" destOrd="0" parTransId="{690412D5-F869-4887-B51E-67EBF4E27835}" sibTransId="{19C628B6-9B73-4BAE-8355-D096551FA0AB}"/>
    <dgm:cxn modelId="{49682589-80D4-4D2A-8F09-22644F8BC9F2}" type="presOf" srcId="{D3E56AEF-9932-4807-B800-979D23B8DAFC}" destId="{B359C819-B87A-4FED-8545-7101B416393B}" srcOrd="0" destOrd="0" presId="urn:microsoft.com/office/officeart/2005/8/layout/hierarchy2"/>
    <dgm:cxn modelId="{FA2619F2-9A51-473F-9D54-448A44340659}" type="presOf" srcId="{14528D47-9B7B-48F8-B5A7-F06B96E9D491}" destId="{8DBBE176-83E0-47E8-B219-ED046EA10B6C}" srcOrd="0" destOrd="0" presId="urn:microsoft.com/office/officeart/2005/8/layout/hierarchy2"/>
    <dgm:cxn modelId="{7EC1D136-AAB7-44FC-847D-2C7ADCF5F8C8}" type="presOf" srcId="{F6A5A1F1-815E-4622-B61E-68F71D245E6A}" destId="{E2AD8A01-10D2-417C-9C42-4B87CDF8B256}" srcOrd="0" destOrd="0" presId="urn:microsoft.com/office/officeart/2005/8/layout/hierarchy2"/>
    <dgm:cxn modelId="{EF124196-89B9-4B80-9C39-73155FBCB65A}" srcId="{3F826F08-0819-4B45-8A75-84714CF3DA0D}" destId="{D51D5248-FB97-48BF-9CFC-88868D59B916}" srcOrd="1" destOrd="0" parTransId="{F6A5A1F1-815E-4622-B61E-68F71D245E6A}" sibTransId="{9C9FFC2A-AAE1-44F0-8BE4-B8A20E230FFB}"/>
    <dgm:cxn modelId="{B3A81CE5-494D-441A-8423-DA8C8701E082}" type="presOf" srcId="{F5D949F2-C342-4718-9DC3-E73B01F8CD36}" destId="{C5D10F62-F3B2-4965-A586-60AB1896CFE7}" srcOrd="1" destOrd="0" presId="urn:microsoft.com/office/officeart/2005/8/layout/hierarchy2"/>
    <dgm:cxn modelId="{9573B824-26C6-49B4-B864-D2F08C182D18}" type="presOf" srcId="{690412D5-F869-4887-B51E-67EBF4E27835}" destId="{5F10A1F6-4E7F-4E63-B1DE-84C9A25407C2}" srcOrd="1" destOrd="0" presId="urn:microsoft.com/office/officeart/2005/8/layout/hierarchy2"/>
    <dgm:cxn modelId="{FEE3A4DD-7AB8-4AB7-A616-ED3F6BACEB3C}" type="presOf" srcId="{5B8B59EF-7D4A-4F01-93CD-00F7D40CAC0D}" destId="{6B1500FF-78C5-4593-B3FA-03D014EC450B}" srcOrd="0" destOrd="0" presId="urn:microsoft.com/office/officeart/2005/8/layout/hierarchy2"/>
    <dgm:cxn modelId="{836D2AFA-97F5-4D35-80CC-D4333C50B5A5}" type="presOf" srcId="{D51779D6-202C-48BC-A4BF-645054317304}" destId="{E71C8628-B008-4B46-8C47-CB41EB863291}" srcOrd="0" destOrd="0" presId="urn:microsoft.com/office/officeart/2005/8/layout/hierarchy2"/>
    <dgm:cxn modelId="{6ED1C3CC-29EF-479A-821D-1F434CE6A69F}" type="presOf" srcId="{3F826F08-0819-4B45-8A75-84714CF3DA0D}" destId="{8230550F-A577-42B6-BEEA-1EFEDDAE7CBE}" srcOrd="0" destOrd="0" presId="urn:microsoft.com/office/officeart/2005/8/layout/hierarchy2"/>
    <dgm:cxn modelId="{FE74E2F3-F9C3-4C79-9822-EC1C246375AD}" type="presOf" srcId="{F6A5A1F1-815E-4622-B61E-68F71D245E6A}" destId="{9EF8DEB7-32E0-4BC2-B6E6-9EE63E622302}" srcOrd="1" destOrd="0" presId="urn:microsoft.com/office/officeart/2005/8/layout/hierarchy2"/>
    <dgm:cxn modelId="{20D5816D-8C39-422F-B1DE-101E6C892BE0}" srcId="{3F826F08-0819-4B45-8A75-84714CF3DA0D}" destId="{5B8B59EF-7D4A-4F01-93CD-00F7D40CAC0D}" srcOrd="0" destOrd="0" parTransId="{8239F17B-E66D-4ADF-ACE4-8CDF2EF3F130}" sibTransId="{6CDC6186-999A-4932-99A8-9127F93BB833}"/>
    <dgm:cxn modelId="{58864D2E-214F-4283-A897-B839019FE41E}" type="presOf" srcId="{F5D949F2-C342-4718-9DC3-E73B01F8CD36}" destId="{33DC1BEF-869D-42C0-8AF5-F29847C205A2}" srcOrd="0" destOrd="0" presId="urn:microsoft.com/office/officeart/2005/8/layout/hierarchy2"/>
    <dgm:cxn modelId="{58387E5C-1BC0-4387-8E46-E13A09D13F38}" type="presOf" srcId="{89AF0D8B-5D8B-482F-9660-9B70BFB828EA}" destId="{F40F962A-AAD2-403D-8F33-98D522C95774}" srcOrd="0" destOrd="0" presId="urn:microsoft.com/office/officeart/2005/8/layout/hierarchy2"/>
    <dgm:cxn modelId="{EB2F0854-B25C-4F88-AD04-2D3AB5BC5546}" type="presOf" srcId="{690412D5-F869-4887-B51E-67EBF4E27835}" destId="{33BE2519-0FBE-47A1-ABEC-46E624D2A716}" srcOrd="0" destOrd="0" presId="urn:microsoft.com/office/officeart/2005/8/layout/hierarchy2"/>
    <dgm:cxn modelId="{777283C2-6B45-4E25-92E0-43A177B74C41}" type="presParOf" srcId="{B359C819-B87A-4FED-8545-7101B416393B}" destId="{B5770C3B-10BD-47D1-A1B8-3332057B5221}" srcOrd="0" destOrd="0" presId="urn:microsoft.com/office/officeart/2005/8/layout/hierarchy2"/>
    <dgm:cxn modelId="{0652588C-687C-49E4-B719-68FE8F8B98C0}" type="presParOf" srcId="{B5770C3B-10BD-47D1-A1B8-3332057B5221}" destId="{8230550F-A577-42B6-BEEA-1EFEDDAE7CBE}" srcOrd="0" destOrd="0" presId="urn:microsoft.com/office/officeart/2005/8/layout/hierarchy2"/>
    <dgm:cxn modelId="{6FBED7C1-300C-4C3D-A5F7-B2C3F3A5D13D}" type="presParOf" srcId="{B5770C3B-10BD-47D1-A1B8-3332057B5221}" destId="{C3943EBB-7826-4B60-94A5-7D08370EA8C5}" srcOrd="1" destOrd="0" presId="urn:microsoft.com/office/officeart/2005/8/layout/hierarchy2"/>
    <dgm:cxn modelId="{F8FE0C63-8C42-4CED-BA4A-47D494373DA8}" type="presParOf" srcId="{C3943EBB-7826-4B60-94A5-7D08370EA8C5}" destId="{206A9A0C-2E11-4626-BC34-5C9A1931611A}" srcOrd="0" destOrd="0" presId="urn:microsoft.com/office/officeart/2005/8/layout/hierarchy2"/>
    <dgm:cxn modelId="{3A18BDBB-7EAC-4EFB-B68A-93D9F0E5D0A6}" type="presParOf" srcId="{206A9A0C-2E11-4626-BC34-5C9A1931611A}" destId="{5B80DBC4-998F-4040-A162-46E17399621E}" srcOrd="0" destOrd="0" presId="urn:microsoft.com/office/officeart/2005/8/layout/hierarchy2"/>
    <dgm:cxn modelId="{D3E6B416-7657-4B02-B793-D618392DA60A}" type="presParOf" srcId="{C3943EBB-7826-4B60-94A5-7D08370EA8C5}" destId="{AB8C4F6B-8D2C-447F-B610-282D5F062A73}" srcOrd="1" destOrd="0" presId="urn:microsoft.com/office/officeart/2005/8/layout/hierarchy2"/>
    <dgm:cxn modelId="{7D9822BA-7934-4D99-988D-C144E16F781A}" type="presParOf" srcId="{AB8C4F6B-8D2C-447F-B610-282D5F062A73}" destId="{6B1500FF-78C5-4593-B3FA-03D014EC450B}" srcOrd="0" destOrd="0" presId="urn:microsoft.com/office/officeart/2005/8/layout/hierarchy2"/>
    <dgm:cxn modelId="{9454701C-ED61-4764-9371-7E479B065404}" type="presParOf" srcId="{AB8C4F6B-8D2C-447F-B610-282D5F062A73}" destId="{494E3820-AA06-4B7A-A1F1-BE4403473B88}" srcOrd="1" destOrd="0" presId="urn:microsoft.com/office/officeart/2005/8/layout/hierarchy2"/>
    <dgm:cxn modelId="{AB5013FA-6CE8-4BD9-A0DC-DB8F2B6CA07F}" type="presParOf" srcId="{C3943EBB-7826-4B60-94A5-7D08370EA8C5}" destId="{E2AD8A01-10D2-417C-9C42-4B87CDF8B256}" srcOrd="2" destOrd="0" presId="urn:microsoft.com/office/officeart/2005/8/layout/hierarchy2"/>
    <dgm:cxn modelId="{EE2F081B-C303-4040-BA62-5324370D1F1F}" type="presParOf" srcId="{E2AD8A01-10D2-417C-9C42-4B87CDF8B256}" destId="{9EF8DEB7-32E0-4BC2-B6E6-9EE63E622302}" srcOrd="0" destOrd="0" presId="urn:microsoft.com/office/officeart/2005/8/layout/hierarchy2"/>
    <dgm:cxn modelId="{9BE1A015-AA01-44AF-AF5D-E4D75AB730F1}" type="presParOf" srcId="{C3943EBB-7826-4B60-94A5-7D08370EA8C5}" destId="{6BE3AAF7-3DFE-486E-AF0C-0788478CB802}" srcOrd="3" destOrd="0" presId="urn:microsoft.com/office/officeart/2005/8/layout/hierarchy2"/>
    <dgm:cxn modelId="{5AE6BEF5-4718-4D6D-BFAE-C4623B78C17A}" type="presParOf" srcId="{6BE3AAF7-3DFE-486E-AF0C-0788478CB802}" destId="{FF407596-7BE5-40C9-8525-FA521999FBA9}" srcOrd="0" destOrd="0" presId="urn:microsoft.com/office/officeart/2005/8/layout/hierarchy2"/>
    <dgm:cxn modelId="{0B706D70-1502-4B93-837E-5DF0A7494A8A}" type="presParOf" srcId="{6BE3AAF7-3DFE-486E-AF0C-0788478CB802}" destId="{EC6E17AF-109D-431C-87DB-65E8E1424A0B}" srcOrd="1" destOrd="0" presId="urn:microsoft.com/office/officeart/2005/8/layout/hierarchy2"/>
    <dgm:cxn modelId="{6AF66981-BB33-49E6-A3D7-17184EF3DC40}" type="presParOf" srcId="{EC6E17AF-109D-431C-87DB-65E8E1424A0B}" destId="{33BE2519-0FBE-47A1-ABEC-46E624D2A716}" srcOrd="0" destOrd="0" presId="urn:microsoft.com/office/officeart/2005/8/layout/hierarchy2"/>
    <dgm:cxn modelId="{E3B19D51-1578-4F71-A247-17537C09DDB0}" type="presParOf" srcId="{33BE2519-0FBE-47A1-ABEC-46E624D2A716}" destId="{5F10A1F6-4E7F-4E63-B1DE-84C9A25407C2}" srcOrd="0" destOrd="0" presId="urn:microsoft.com/office/officeart/2005/8/layout/hierarchy2"/>
    <dgm:cxn modelId="{24B94A46-B156-44B0-941E-3CD7CF31FA3E}" type="presParOf" srcId="{EC6E17AF-109D-431C-87DB-65E8E1424A0B}" destId="{1928622D-7E38-43AF-9BEF-10920C4600B2}" srcOrd="1" destOrd="0" presId="urn:microsoft.com/office/officeart/2005/8/layout/hierarchy2"/>
    <dgm:cxn modelId="{6DE2955A-08D5-4D12-82E8-6FA6F74E9BFD}" type="presParOf" srcId="{1928622D-7E38-43AF-9BEF-10920C4600B2}" destId="{8DBBE176-83E0-47E8-B219-ED046EA10B6C}" srcOrd="0" destOrd="0" presId="urn:microsoft.com/office/officeart/2005/8/layout/hierarchy2"/>
    <dgm:cxn modelId="{099E12EB-C7C9-486F-B1FA-D617F93D1775}" type="presParOf" srcId="{1928622D-7E38-43AF-9BEF-10920C4600B2}" destId="{B7E24BB3-1448-4AF1-8D9A-6C61602DD925}" srcOrd="1" destOrd="0" presId="urn:microsoft.com/office/officeart/2005/8/layout/hierarchy2"/>
    <dgm:cxn modelId="{01F412AB-2689-4EFF-BD75-9528BC97813C}" type="presParOf" srcId="{EC6E17AF-109D-431C-87DB-65E8E1424A0B}" destId="{269666A0-6401-475C-A4CB-B8F7E291B593}" srcOrd="2" destOrd="0" presId="urn:microsoft.com/office/officeart/2005/8/layout/hierarchy2"/>
    <dgm:cxn modelId="{F123011F-F24A-4F6F-B4AF-C404EF2094C7}" type="presParOf" srcId="{269666A0-6401-475C-A4CB-B8F7E291B593}" destId="{37F40295-3373-412A-B0B4-6DC9FDB6CFE5}" srcOrd="0" destOrd="0" presId="urn:microsoft.com/office/officeart/2005/8/layout/hierarchy2"/>
    <dgm:cxn modelId="{75ADD555-736D-41D5-A85B-AB4848A2AF5A}" type="presParOf" srcId="{EC6E17AF-109D-431C-87DB-65E8E1424A0B}" destId="{353E55F6-9CCF-41A7-BEAA-F7E121D016EE}" srcOrd="3" destOrd="0" presId="urn:microsoft.com/office/officeart/2005/8/layout/hierarchy2"/>
    <dgm:cxn modelId="{B688AB9D-D331-431F-B1C2-85CE4C060B68}" type="presParOf" srcId="{353E55F6-9CCF-41A7-BEAA-F7E121D016EE}" destId="{F40F962A-AAD2-403D-8F33-98D522C95774}" srcOrd="0" destOrd="0" presId="urn:microsoft.com/office/officeart/2005/8/layout/hierarchy2"/>
    <dgm:cxn modelId="{128D22F3-B15B-42F4-B740-2BFC7F97C99B}" type="presParOf" srcId="{353E55F6-9CCF-41A7-BEAA-F7E121D016EE}" destId="{3650749F-C569-4758-80BE-6B186468BF72}" srcOrd="1" destOrd="0" presId="urn:microsoft.com/office/officeart/2005/8/layout/hierarchy2"/>
    <dgm:cxn modelId="{8C5D9BAB-FEDB-43C8-A016-CBBEA600139D}" type="presParOf" srcId="{EC6E17AF-109D-431C-87DB-65E8E1424A0B}" destId="{33DC1BEF-869D-42C0-8AF5-F29847C205A2}" srcOrd="4" destOrd="0" presId="urn:microsoft.com/office/officeart/2005/8/layout/hierarchy2"/>
    <dgm:cxn modelId="{7829105F-447A-4CC6-99B4-80729AE72556}" type="presParOf" srcId="{33DC1BEF-869D-42C0-8AF5-F29847C205A2}" destId="{C5D10F62-F3B2-4965-A586-60AB1896CFE7}" srcOrd="0" destOrd="0" presId="urn:microsoft.com/office/officeart/2005/8/layout/hierarchy2"/>
    <dgm:cxn modelId="{71E1FE62-4B11-4CF6-A25C-E8C82724F434}" type="presParOf" srcId="{EC6E17AF-109D-431C-87DB-65E8E1424A0B}" destId="{968DFBCA-8650-487E-8B9A-826AC4A17C83}" srcOrd="5" destOrd="0" presId="urn:microsoft.com/office/officeart/2005/8/layout/hierarchy2"/>
    <dgm:cxn modelId="{757E8C2C-60CD-4B83-BF25-F161D9CF6F24}" type="presParOf" srcId="{968DFBCA-8650-487E-8B9A-826AC4A17C83}" destId="{486A0B6F-92B9-4FB4-815D-EEAD9497E923}" srcOrd="0" destOrd="0" presId="urn:microsoft.com/office/officeart/2005/8/layout/hierarchy2"/>
    <dgm:cxn modelId="{E95CC3C7-DE0A-47B5-A1A3-3F508E0F500D}" type="presParOf" srcId="{968DFBCA-8650-487E-8B9A-826AC4A17C83}" destId="{4BC5CE5A-DE85-42B2-84EC-D36A42BB75D4}" srcOrd="1" destOrd="0" presId="urn:microsoft.com/office/officeart/2005/8/layout/hierarchy2"/>
    <dgm:cxn modelId="{26F51CEA-28FF-4A9A-950F-D5A324E9BE13}" type="presParOf" srcId="{C3943EBB-7826-4B60-94A5-7D08370EA8C5}" destId="{9881AA56-FA95-4216-96E4-5B657EE481A4}" srcOrd="4" destOrd="0" presId="urn:microsoft.com/office/officeart/2005/8/layout/hierarchy2"/>
    <dgm:cxn modelId="{A44CAA8A-B5CE-49ED-9769-FAA1B0B62363}" type="presParOf" srcId="{9881AA56-FA95-4216-96E4-5B657EE481A4}" destId="{5001D96E-4B3D-4D97-A160-22E6E4593F0C}" srcOrd="0" destOrd="0" presId="urn:microsoft.com/office/officeart/2005/8/layout/hierarchy2"/>
    <dgm:cxn modelId="{4EA779E3-BA49-4F87-894B-5E2F13D86359}" type="presParOf" srcId="{C3943EBB-7826-4B60-94A5-7D08370EA8C5}" destId="{02334752-B1B5-4F77-8D9C-1D199E65F6AD}" srcOrd="5" destOrd="0" presId="urn:microsoft.com/office/officeart/2005/8/layout/hierarchy2"/>
    <dgm:cxn modelId="{136589C6-8105-436B-9AD3-6811D0182320}" type="presParOf" srcId="{02334752-B1B5-4F77-8D9C-1D199E65F6AD}" destId="{E71C8628-B008-4B46-8C47-CB41EB863291}" srcOrd="0" destOrd="0" presId="urn:microsoft.com/office/officeart/2005/8/layout/hierarchy2"/>
    <dgm:cxn modelId="{3B8674FA-0DCC-4402-AB05-FA9C36AC5BEA}" type="presParOf" srcId="{02334752-B1B5-4F77-8D9C-1D199E65F6AD}" destId="{917FED49-5D8C-4A77-8B1F-F52FE16F30FD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0550F-A577-42B6-BEEA-1EFEDDAE7CBE}">
      <dsp:nvSpPr>
        <dsp:cNvPr id="0" name=""/>
        <dsp:cNvSpPr/>
      </dsp:nvSpPr>
      <dsp:spPr>
        <a:xfrm>
          <a:off x="0" y="2410154"/>
          <a:ext cx="2633008" cy="941889"/>
        </a:xfrm>
        <a:prstGeom prst="cloudCallou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Implementation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62892" y="2552397"/>
        <a:ext cx="1719988" cy="613754"/>
      </dsp:txXfrm>
    </dsp:sp>
    <dsp:sp modelId="{2C27B7D5-2933-46B6-B810-DF745253A0C5}">
      <dsp:nvSpPr>
        <dsp:cNvPr id="0" name=""/>
        <dsp:cNvSpPr/>
      </dsp:nvSpPr>
      <dsp:spPr>
        <a:xfrm rot="17127568">
          <a:off x="2047840" y="2095424"/>
          <a:ext cx="1595673" cy="33409"/>
        </a:xfrm>
        <a:custGeom>
          <a:avLst/>
          <a:gdLst/>
          <a:ahLst/>
          <a:cxnLst/>
          <a:rect l="0" t="0" r="0" b="0"/>
          <a:pathLst>
            <a:path>
              <a:moveTo>
                <a:pt x="0" y="16704"/>
              </a:moveTo>
              <a:lnTo>
                <a:pt x="1595673" y="16704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805784" y="2072237"/>
        <a:ext cx="79783" cy="79783"/>
      </dsp:txXfrm>
    </dsp:sp>
    <dsp:sp modelId="{F7A0F061-CF34-4815-BC59-9D5F9116E22C}">
      <dsp:nvSpPr>
        <dsp:cNvPr id="0" name=""/>
        <dsp:cNvSpPr/>
      </dsp:nvSpPr>
      <dsp:spPr>
        <a:xfrm>
          <a:off x="3058345" y="865759"/>
          <a:ext cx="1909595" cy="95479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Coarse Grain Locking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321533" y="1009951"/>
        <a:ext cx="1247425" cy="622165"/>
      </dsp:txXfrm>
    </dsp:sp>
    <dsp:sp modelId="{51E66DF3-3E8A-43A8-90A2-57D330C1BB55}">
      <dsp:nvSpPr>
        <dsp:cNvPr id="0" name=""/>
        <dsp:cNvSpPr/>
      </dsp:nvSpPr>
      <dsp:spPr>
        <a:xfrm rot="2613210">
          <a:off x="2552231" y="3066587"/>
          <a:ext cx="586889" cy="33409"/>
        </a:xfrm>
        <a:custGeom>
          <a:avLst/>
          <a:gdLst/>
          <a:ahLst/>
          <a:cxnLst/>
          <a:rect l="0" t="0" r="0" b="0"/>
          <a:pathLst>
            <a:path>
              <a:moveTo>
                <a:pt x="0" y="16704"/>
              </a:moveTo>
              <a:lnTo>
                <a:pt x="586889" y="16704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831004" y="3068619"/>
        <a:ext cx="29344" cy="29344"/>
      </dsp:txXfrm>
    </dsp:sp>
    <dsp:sp modelId="{6BCB0F71-F1DC-49D2-ABF6-F0A751973F7E}">
      <dsp:nvSpPr>
        <dsp:cNvPr id="0" name=""/>
        <dsp:cNvSpPr/>
      </dsp:nvSpPr>
      <dsp:spPr>
        <a:xfrm>
          <a:off x="3058345" y="2808086"/>
          <a:ext cx="1909595" cy="95479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Fine Grain Locking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321533" y="2952278"/>
        <a:ext cx="1247425" cy="622165"/>
      </dsp:txXfrm>
    </dsp:sp>
    <dsp:sp modelId="{F9774738-6B06-48E4-A1EE-4F9C89635FF3}">
      <dsp:nvSpPr>
        <dsp:cNvPr id="0" name=""/>
        <dsp:cNvSpPr/>
      </dsp:nvSpPr>
      <dsp:spPr>
        <a:xfrm rot="18088332">
          <a:off x="4460424" y="2363058"/>
          <a:ext cx="2123878" cy="33409"/>
        </a:xfrm>
        <a:custGeom>
          <a:avLst/>
          <a:gdLst/>
          <a:ahLst/>
          <a:cxnLst/>
          <a:rect l="0" t="0" r="0" b="0"/>
          <a:pathLst>
            <a:path>
              <a:moveTo>
                <a:pt x="0" y="16704"/>
              </a:moveTo>
              <a:lnTo>
                <a:pt x="2123878" y="16704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700" kern="1200"/>
        </a:p>
      </dsp:txBody>
      <dsp:txXfrm>
        <a:off x="5469266" y="2326666"/>
        <a:ext cx="106193" cy="106193"/>
      </dsp:txXfrm>
    </dsp:sp>
    <dsp:sp modelId="{658B28EC-B47C-41F4-8719-46F4D1E7D14C}">
      <dsp:nvSpPr>
        <dsp:cNvPr id="0" name=""/>
        <dsp:cNvSpPr/>
      </dsp:nvSpPr>
      <dsp:spPr>
        <a:xfrm>
          <a:off x="6076786" y="996643"/>
          <a:ext cx="1909595" cy="95479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Test And Set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6339974" y="1140835"/>
        <a:ext cx="1247425" cy="622165"/>
      </dsp:txXfrm>
    </dsp:sp>
    <dsp:sp modelId="{35BF4CE8-31D0-490A-B971-6511A05B4B1B}">
      <dsp:nvSpPr>
        <dsp:cNvPr id="0" name=""/>
        <dsp:cNvSpPr/>
      </dsp:nvSpPr>
      <dsp:spPr>
        <a:xfrm rot="19634579">
          <a:off x="4863100" y="2912067"/>
          <a:ext cx="1318526" cy="33409"/>
        </a:xfrm>
        <a:custGeom>
          <a:avLst/>
          <a:gdLst/>
          <a:ahLst/>
          <a:cxnLst/>
          <a:rect l="0" t="0" r="0" b="0"/>
          <a:pathLst>
            <a:path>
              <a:moveTo>
                <a:pt x="0" y="16704"/>
              </a:moveTo>
              <a:lnTo>
                <a:pt x="1318526" y="16704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489400" y="2895809"/>
        <a:ext cx="65926" cy="65926"/>
      </dsp:txXfrm>
    </dsp:sp>
    <dsp:sp modelId="{15512495-E9B0-4F5E-92F1-35ED68DCEE01}">
      <dsp:nvSpPr>
        <dsp:cNvPr id="0" name=""/>
        <dsp:cNvSpPr/>
      </dsp:nvSpPr>
      <dsp:spPr>
        <a:xfrm>
          <a:off x="6076786" y="2094661"/>
          <a:ext cx="1909595" cy="95479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Array Locks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6339974" y="2238853"/>
        <a:ext cx="1247425" cy="622165"/>
      </dsp:txXfrm>
    </dsp:sp>
    <dsp:sp modelId="{C314F030-8F54-4BF6-9AAC-0375D9866383}">
      <dsp:nvSpPr>
        <dsp:cNvPr id="0" name=""/>
        <dsp:cNvSpPr/>
      </dsp:nvSpPr>
      <dsp:spPr>
        <a:xfrm rot="1121604">
          <a:off x="4942217" y="3425066"/>
          <a:ext cx="975252" cy="33409"/>
        </a:xfrm>
        <a:custGeom>
          <a:avLst/>
          <a:gdLst/>
          <a:ahLst/>
          <a:cxnLst/>
          <a:rect l="0" t="0" r="0" b="0"/>
          <a:pathLst>
            <a:path>
              <a:moveTo>
                <a:pt x="0" y="16704"/>
              </a:moveTo>
              <a:lnTo>
                <a:pt x="975252" y="16704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405462" y="3417389"/>
        <a:ext cx="48762" cy="48762"/>
      </dsp:txXfrm>
    </dsp:sp>
    <dsp:sp modelId="{C63329A1-BAD3-4FB3-817A-1BADC4478650}">
      <dsp:nvSpPr>
        <dsp:cNvPr id="0" name=""/>
        <dsp:cNvSpPr/>
      </dsp:nvSpPr>
      <dsp:spPr>
        <a:xfrm>
          <a:off x="5891746" y="3120658"/>
          <a:ext cx="1909595" cy="95479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And more!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6154934" y="3264850"/>
        <a:ext cx="1247425" cy="622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0550F-A577-42B6-BEEA-1EFEDDAE7CBE}">
      <dsp:nvSpPr>
        <dsp:cNvPr id="0" name=""/>
        <dsp:cNvSpPr/>
      </dsp:nvSpPr>
      <dsp:spPr>
        <a:xfrm>
          <a:off x="0" y="2409729"/>
          <a:ext cx="2618560" cy="957307"/>
        </a:xfrm>
        <a:prstGeom prst="cloudCallout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Implementation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60901" y="2554300"/>
        <a:ext cx="1710550" cy="623801"/>
      </dsp:txXfrm>
    </dsp:sp>
    <dsp:sp modelId="{206A9A0C-2E11-4626-BC34-5C9A1931611A}">
      <dsp:nvSpPr>
        <dsp:cNvPr id="0" name=""/>
        <dsp:cNvSpPr/>
      </dsp:nvSpPr>
      <dsp:spPr>
        <a:xfrm rot="17124248">
          <a:off x="2028802" y="2097407"/>
          <a:ext cx="1606153" cy="33497"/>
        </a:xfrm>
        <a:custGeom>
          <a:avLst/>
          <a:gdLst/>
          <a:ahLst/>
          <a:cxnLst/>
          <a:rect l="0" t="0" r="0" b="0"/>
          <a:pathLst>
            <a:path>
              <a:moveTo>
                <a:pt x="0" y="16748"/>
              </a:moveTo>
              <a:lnTo>
                <a:pt x="1606153" y="16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791724" y="2074002"/>
        <a:ext cx="80307" cy="80307"/>
      </dsp:txXfrm>
    </dsp:sp>
    <dsp:sp modelId="{6B1500FF-78C5-4593-B3FA-03D014EC450B}">
      <dsp:nvSpPr>
        <dsp:cNvPr id="0" name=""/>
        <dsp:cNvSpPr/>
      </dsp:nvSpPr>
      <dsp:spPr>
        <a:xfrm>
          <a:off x="3045196" y="861275"/>
          <a:ext cx="1914614" cy="95730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Coarse Grain Locking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309076" y="1005846"/>
        <a:ext cx="1250704" cy="623801"/>
      </dsp:txXfrm>
    </dsp:sp>
    <dsp:sp modelId="{E2AD8A01-10D2-417C-9C42-4B87CDF8B256}">
      <dsp:nvSpPr>
        <dsp:cNvPr id="0" name=""/>
        <dsp:cNvSpPr/>
      </dsp:nvSpPr>
      <dsp:spPr>
        <a:xfrm rot="2584876">
          <a:off x="2539816" y="3071122"/>
          <a:ext cx="584123" cy="33497"/>
        </a:xfrm>
        <a:custGeom>
          <a:avLst/>
          <a:gdLst/>
          <a:ahLst/>
          <a:cxnLst/>
          <a:rect l="0" t="0" r="0" b="0"/>
          <a:pathLst>
            <a:path>
              <a:moveTo>
                <a:pt x="0" y="16748"/>
              </a:moveTo>
              <a:lnTo>
                <a:pt x="584123" y="16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817275" y="3073268"/>
        <a:ext cx="29206" cy="29206"/>
      </dsp:txXfrm>
    </dsp:sp>
    <dsp:sp modelId="{FF407596-7BE5-40C9-8525-FA521999FBA9}">
      <dsp:nvSpPr>
        <dsp:cNvPr id="0" name=""/>
        <dsp:cNvSpPr/>
      </dsp:nvSpPr>
      <dsp:spPr>
        <a:xfrm>
          <a:off x="3045196" y="2808706"/>
          <a:ext cx="1914614" cy="95730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Fine Grain Locking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309076" y="2953277"/>
        <a:ext cx="1250704" cy="623801"/>
      </dsp:txXfrm>
    </dsp:sp>
    <dsp:sp modelId="{33BE2519-0FBE-47A1-ABEC-46E624D2A716}">
      <dsp:nvSpPr>
        <dsp:cNvPr id="0" name=""/>
        <dsp:cNvSpPr/>
      </dsp:nvSpPr>
      <dsp:spPr>
        <a:xfrm rot="18088332">
          <a:off x="4450960" y="2362509"/>
          <a:ext cx="2129460" cy="33497"/>
        </a:xfrm>
        <a:custGeom>
          <a:avLst/>
          <a:gdLst/>
          <a:ahLst/>
          <a:cxnLst/>
          <a:rect l="0" t="0" r="0" b="0"/>
          <a:pathLst>
            <a:path>
              <a:moveTo>
                <a:pt x="0" y="16748"/>
              </a:moveTo>
              <a:lnTo>
                <a:pt x="2129460" y="167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700" kern="1200"/>
        </a:p>
      </dsp:txBody>
      <dsp:txXfrm>
        <a:off x="5462454" y="2326021"/>
        <a:ext cx="106473" cy="106473"/>
      </dsp:txXfrm>
    </dsp:sp>
    <dsp:sp modelId="{8DBBE176-83E0-47E8-B219-ED046EA10B6C}">
      <dsp:nvSpPr>
        <dsp:cNvPr id="0" name=""/>
        <dsp:cNvSpPr/>
      </dsp:nvSpPr>
      <dsp:spPr>
        <a:xfrm>
          <a:off x="6071570" y="992503"/>
          <a:ext cx="1914614" cy="95730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Test And Set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6335450" y="1137074"/>
        <a:ext cx="1250704" cy="623801"/>
      </dsp:txXfrm>
    </dsp:sp>
    <dsp:sp modelId="{269666A0-6401-475C-A4CB-B8F7E291B593}">
      <dsp:nvSpPr>
        <dsp:cNvPr id="0" name=""/>
        <dsp:cNvSpPr/>
      </dsp:nvSpPr>
      <dsp:spPr>
        <a:xfrm rot="19634579">
          <a:off x="4854694" y="2912961"/>
          <a:ext cx="1321991" cy="33497"/>
        </a:xfrm>
        <a:custGeom>
          <a:avLst/>
          <a:gdLst/>
          <a:ahLst/>
          <a:cxnLst/>
          <a:rect l="0" t="0" r="0" b="0"/>
          <a:pathLst>
            <a:path>
              <a:moveTo>
                <a:pt x="0" y="16748"/>
              </a:moveTo>
              <a:lnTo>
                <a:pt x="1321991" y="167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482640" y="2896660"/>
        <a:ext cx="66099" cy="66099"/>
      </dsp:txXfrm>
    </dsp:sp>
    <dsp:sp modelId="{F40F962A-AAD2-403D-8F33-98D522C95774}">
      <dsp:nvSpPr>
        <dsp:cNvPr id="0" name=""/>
        <dsp:cNvSpPr/>
      </dsp:nvSpPr>
      <dsp:spPr>
        <a:xfrm>
          <a:off x="6071570" y="2093406"/>
          <a:ext cx="1914614" cy="95730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Array Locks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6335450" y="2237977"/>
        <a:ext cx="1250704" cy="623801"/>
      </dsp:txXfrm>
    </dsp:sp>
    <dsp:sp modelId="{33DC1BEF-869D-42C0-8AF5-F29847C205A2}">
      <dsp:nvSpPr>
        <dsp:cNvPr id="0" name=""/>
        <dsp:cNvSpPr/>
      </dsp:nvSpPr>
      <dsp:spPr>
        <a:xfrm rot="1121604">
          <a:off x="4934019" y="3427308"/>
          <a:ext cx="977815" cy="33497"/>
        </a:xfrm>
        <a:custGeom>
          <a:avLst/>
          <a:gdLst/>
          <a:ahLst/>
          <a:cxnLst/>
          <a:rect l="0" t="0" r="0" b="0"/>
          <a:pathLst>
            <a:path>
              <a:moveTo>
                <a:pt x="0" y="16748"/>
              </a:moveTo>
              <a:lnTo>
                <a:pt x="977815" y="167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398482" y="3419611"/>
        <a:ext cx="48890" cy="48890"/>
      </dsp:txXfrm>
    </dsp:sp>
    <dsp:sp modelId="{486A0B6F-92B9-4FB4-815D-EEAD9497E923}">
      <dsp:nvSpPr>
        <dsp:cNvPr id="0" name=""/>
        <dsp:cNvSpPr/>
      </dsp:nvSpPr>
      <dsp:spPr>
        <a:xfrm>
          <a:off x="5886044" y="3122100"/>
          <a:ext cx="1914614" cy="95730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And more!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6149924" y="3266671"/>
        <a:ext cx="1250704" cy="623801"/>
      </dsp:txXfrm>
    </dsp:sp>
    <dsp:sp modelId="{9881AA56-FA95-4216-96E4-5B657EE481A4}">
      <dsp:nvSpPr>
        <dsp:cNvPr id="0" name=""/>
        <dsp:cNvSpPr/>
      </dsp:nvSpPr>
      <dsp:spPr>
        <a:xfrm rot="4720461">
          <a:off x="2013132" y="3610345"/>
          <a:ext cx="1506763" cy="33497"/>
        </a:xfrm>
        <a:custGeom>
          <a:avLst/>
          <a:gdLst/>
          <a:ahLst/>
          <a:cxnLst/>
          <a:rect l="0" t="0" r="0" b="0"/>
          <a:pathLst>
            <a:path>
              <a:moveTo>
                <a:pt x="0" y="16748"/>
              </a:moveTo>
              <a:lnTo>
                <a:pt x="1506763" y="16748"/>
              </a:lnTo>
            </a:path>
          </a:pathLst>
        </a:custGeom>
        <a:noFill/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728844" y="3589424"/>
        <a:ext cx="75338" cy="75338"/>
      </dsp:txXfrm>
    </dsp:sp>
    <dsp:sp modelId="{E71C8628-B008-4B46-8C47-CB41EB863291}">
      <dsp:nvSpPr>
        <dsp:cNvPr id="0" name=""/>
        <dsp:cNvSpPr/>
      </dsp:nvSpPr>
      <dsp:spPr>
        <a:xfrm>
          <a:off x="2914466" y="3887151"/>
          <a:ext cx="1914614" cy="957307"/>
        </a:xfrm>
        <a:prstGeom prst="cloud">
          <a:avLst/>
        </a:prstGeom>
        <a:solidFill>
          <a:schemeClr val="bg2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Lock Free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3178346" y="4031722"/>
        <a:ext cx="1250704" cy="623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2D18D-32E9-4461-B98A-6AAC30DB4963}" type="datetimeFigureOut">
              <a:rPr lang="el-GR" smtClean="0"/>
              <a:t>26/8/2013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9DF3-6CC5-4F40-8911-31417A4EC7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439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D8345-1C91-4EEC-B4BC-9A8BECE52155}" type="datetimeFigureOut">
              <a:rPr lang="sv-SE" smtClean="0"/>
              <a:t>2013-08-26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AF93D-A7D6-4BE6-B04C-4C670734FC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330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Multicores </a:t>
            </a:r>
            <a:r>
              <a:rPr lang="en-US" dirty="0" err="1" smtClean="0"/>
              <a:t>everywhrere</a:t>
            </a:r>
            <a:r>
              <a:rPr lang="en-US" dirty="0" smtClean="0"/>
              <a:t>… thus Joe</a:t>
            </a:r>
            <a:r>
              <a:rPr lang="en-US" baseline="0" dirty="0" smtClean="0"/>
              <a:t> needs to develop a multithread app.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Project not </a:t>
            </a:r>
            <a:r>
              <a:rPr lang="en-US" baseline="0" dirty="0" err="1" smtClean="0"/>
              <a:t>standarized</a:t>
            </a:r>
            <a:r>
              <a:rPr lang="en-US" baseline="0" dirty="0" smtClean="0"/>
              <a:t> – needs to choose where to work in</a:t>
            </a:r>
          </a:p>
          <a:p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328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baseline="0" dirty="0" smtClean="0"/>
              <a:t> us recall this case of unfairness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4744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should we measure then?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Based on</a:t>
            </a:r>
            <a:r>
              <a:rPr lang="en-US" baseline="0" dirty="0" smtClean="0"/>
              <a:t> some previous work we defined our second measure…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9934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“Selection</a:t>
            </a:r>
            <a:r>
              <a:rPr lang="en-US" baseline="0" dirty="0" smtClean="0"/>
              <a:t> of highlights” – do not apologize</a:t>
            </a:r>
          </a:p>
          <a:p>
            <a:endParaRPr lang="en-US" baseline="0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6558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252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Split in 2 parts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5257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Split in 2 parts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5257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Tradeoff between</a:t>
            </a:r>
            <a:r>
              <a:rPr lang="en-US" baseline="0" dirty="0" smtClean="0"/>
              <a:t> throughput and fairness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LF and </a:t>
            </a:r>
            <a:r>
              <a:rPr lang="en-US" dirty="0" err="1" smtClean="0"/>
              <a:t>Pmutex</a:t>
            </a:r>
            <a:r>
              <a:rPr lang="en-US" dirty="0" smtClean="0"/>
              <a:t> balance it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Don’t repeat the legend</a:t>
            </a:r>
          </a:p>
          <a:p>
            <a:endParaRPr lang="sv-SE" dirty="0" smtClean="0"/>
          </a:p>
          <a:p>
            <a:r>
              <a:rPr lang="sv-SE" dirty="0" smtClean="0"/>
              <a:t>Mention again the change of x-axis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06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Diagram here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4368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(remove implicit and easy to use…)</a:t>
            </a:r>
          </a:p>
          <a:p>
            <a:r>
              <a:rPr lang="en-US" dirty="0" smtClean="0"/>
              <a:t>Removed: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Implicit and easy to use language constructs provide decent but moderate results.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641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aseline="0" dirty="0" smtClean="0"/>
              <a:t>And now the multiple worker threads will need data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aseline="0" dirty="0" smtClean="0"/>
              <a:t>A useful model is using concurrent data structures for accessing data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As</a:t>
            </a:r>
            <a:r>
              <a:rPr lang="en-US" baseline="0" dirty="0" smtClean="0"/>
              <a:t> in every multithreaded application synchronization is necessary and essential: correctness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120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sv-SE" dirty="0" smtClean="0"/>
              <a:t>Let’s see now what</a:t>
            </a:r>
            <a:r>
              <a:rPr lang="sv-SE" baseline="0" dirty="0" smtClean="0"/>
              <a:t> choices does Joe have for implementation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baseline="0" dirty="0" smtClean="0"/>
              <a:t>... And many more depending on the programming environment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370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370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plenty of options and choices when we design such a data structure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9589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Saw</a:t>
            </a:r>
            <a:r>
              <a:rPr lang="en-US" baseline="0" dirty="0" smtClean="0"/>
              <a:t> the need to study how these parameters along with synchronization, affect the performance and behavior of concurrent ds.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565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 of countless data structure</a:t>
            </a:r>
            <a:r>
              <a:rPr lang="en-US" baseline="0" dirty="0" smtClean="0"/>
              <a:t>s used what is the best needed to test?</a:t>
            </a:r>
          </a:p>
          <a:p>
            <a:r>
              <a:rPr lang="en-US" baseline="0" dirty="0" smtClean="0"/>
              <a:t>Stacks, queues, trees, tries, hash tables, maps, dictionaries…</a:t>
            </a:r>
          </a:p>
          <a:p>
            <a:endParaRPr lang="en-US" dirty="0" smtClean="0"/>
          </a:p>
          <a:p>
            <a:r>
              <a:rPr lang="en-US" dirty="0" smtClean="0"/>
              <a:t>Since the main</a:t>
            </a:r>
            <a:r>
              <a:rPr lang="en-US" baseline="0" dirty="0" smtClean="0"/>
              <a:t> issue is concurrency…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691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Going</a:t>
            </a:r>
            <a:r>
              <a:rPr lang="en-US" baseline="0" dirty="0" smtClean="0"/>
              <a:t> back to Joe for a while..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are the criteria for choosing an implementation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56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Throughput is definitely</a:t>
            </a:r>
            <a:r>
              <a:rPr lang="en-US" baseline="0" dirty="0" smtClean="0"/>
              <a:t> a way to interpret this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Enough? Maybe yes, maybe no..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322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9BB3-E04C-487F-946A-276B18B97541}" type="datetime1">
              <a:rPr lang="sv-SE" smtClean="0"/>
              <a:t>2013-08-26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DCS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986903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154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ut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32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D6D8-C2AC-428F-AC13-6DB86CCC4624}" type="datetime1">
              <a:rPr lang="sv-SE" smtClean="0"/>
              <a:t>2013-08-26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582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9BB9-21B0-4FC8-B517-2EEA4FB2CFE1}" type="datetime1">
              <a:rPr lang="sv-SE" smtClean="0"/>
              <a:t>2013-08-26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487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9440-6614-4ACE-8740-3AF9D47C04E8}" type="datetime1">
              <a:rPr lang="sv-SE" smtClean="0"/>
              <a:t>2013-08-26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3224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B3A7-A325-4A6B-BEEA-2F0420565466}" type="datetime1">
              <a:rPr lang="sv-SE" smtClean="0"/>
              <a:t>2013-08-26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878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5E52-924C-42CC-8D4D-64C1BB0167FF}" type="datetime1">
              <a:rPr lang="sv-SE" smtClean="0"/>
              <a:t>2013-08-26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Yiannis Nikolakopoulos</a:t>
            </a:r>
            <a:br>
              <a:rPr lang="en-US" dirty="0" smtClean="0"/>
            </a:br>
            <a:r>
              <a:rPr lang="en-US" dirty="0" smtClean="0"/>
              <a:t>ioaniko@chalmers.se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Picture 6" descr="DCS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000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0F7A-1E9C-4207-903A-70A310C8CFA6}" type="datetime1">
              <a:rPr lang="sv-SE" smtClean="0"/>
              <a:t>2013-08-26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7482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0A60-67A9-4F3B-BB1B-A5C4CEE6BC59}" type="datetime1">
              <a:rPr lang="sv-SE" smtClean="0"/>
              <a:t>2013-08-26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7" descr="DCS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632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6CA6-DB56-46ED-A066-AFCE8F77CE8B}" type="datetime1">
              <a:rPr lang="sv-SE" smtClean="0"/>
              <a:t>2013-08-26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Picture 9" descr="DCS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6837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2264-8BB7-470C-96D5-9858EF0EE453}" type="datetime1">
              <a:rPr lang="sv-SE" smtClean="0"/>
              <a:t>2013-08-26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6937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CA4E-C8C8-4DF2-BAA3-FF921651D8E3}" type="datetime1">
              <a:rPr lang="sv-SE" smtClean="0"/>
              <a:t>2013-08-26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3849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D6D8-C2AC-428F-AC13-6DB86CCC4624}" type="datetime1">
              <a:rPr lang="sv-SE" smtClean="0"/>
              <a:t>2013-08-26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itle 6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l-GR" i="1" dirty="0"/>
          </a:p>
        </p:txBody>
      </p:sp>
      <p:pic>
        <p:nvPicPr>
          <p:cNvPr id="10" name="Picture 9" descr="DCS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9416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D6D8-C2AC-428F-AC13-6DB86CCC4624}" type="datetime1">
              <a:rPr lang="sv-SE" smtClean="0"/>
              <a:t>2013-08-26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238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/>
            </a:gs>
            <a:gs pos="22000">
              <a:schemeClr val="bg1">
                <a:lumMod val="85000"/>
              </a:schemeClr>
            </a:gs>
            <a:gs pos="48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B754-75DE-4F9D-9782-16C8CAE7DC5C}" type="datetime1">
              <a:rPr lang="sv-SE" smtClean="0"/>
              <a:t>2013-08-26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Yiannis Nikolakopoulos ioaniko@chalmers.se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EC58-C41A-42A3-A93E-22EA562111E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068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8" r:id="rId9"/>
    <p:sldLayoutId id="2147483709" r:id="rId10"/>
    <p:sldLayoutId id="2147483705" r:id="rId11"/>
    <p:sldLayoutId id="2147483706" r:id="rId12"/>
    <p:sldLayoutId id="214748370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w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wm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 of Synchronization Methods in Commonly Used Languages and Systems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numCol="1">
            <a:normAutofit fontScale="62500" lnSpcReduction="20000"/>
          </a:bodyPr>
          <a:lstStyle/>
          <a:p>
            <a:r>
              <a:rPr lang="sv-SE" b="1" dirty="0" smtClean="0"/>
              <a:t>Yiannis Nikolakopoulos</a:t>
            </a:r>
          </a:p>
          <a:p>
            <a:r>
              <a:rPr lang="en-US" b="1" dirty="0" smtClean="0"/>
              <a:t>ioaniko@chalmers.se</a:t>
            </a:r>
            <a:endParaRPr lang="sv-SE" b="1" dirty="0"/>
          </a:p>
          <a:p>
            <a:endParaRPr lang="en-US" dirty="0" smtClean="0"/>
          </a:p>
          <a:p>
            <a:r>
              <a:rPr lang="en-US" dirty="0" smtClean="0"/>
              <a:t>Joint work with:</a:t>
            </a:r>
            <a:endParaRPr lang="sv-SE" dirty="0" smtClean="0"/>
          </a:p>
          <a:p>
            <a:r>
              <a:rPr lang="sv-SE" dirty="0" smtClean="0"/>
              <a:t>D. Cederman, B. Chatterjee, N. Nguyen,</a:t>
            </a:r>
          </a:p>
          <a:p>
            <a:r>
              <a:rPr lang="sv-SE" dirty="0" smtClean="0"/>
              <a:t>M. Papatriantafilou, P. Tsigas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476672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 and Systems</a:t>
            </a:r>
            <a:br>
              <a:rPr lang="en-US" dirty="0" smtClean="0"/>
            </a:br>
            <a:r>
              <a:rPr lang="en-US" dirty="0" smtClean="0"/>
              <a:t>Chalmers University of Technology</a:t>
            </a:r>
            <a:br>
              <a:rPr lang="en-US" dirty="0" smtClean="0"/>
            </a:br>
            <a:r>
              <a:rPr lang="en-US" dirty="0" smtClean="0"/>
              <a:t>Gothenburg, Sweden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70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choose implementation?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Possible criteria:</a:t>
            </a:r>
          </a:p>
          <a:p>
            <a:r>
              <a:rPr lang="en-US" dirty="0" smtClean="0"/>
              <a:t>Framework dependencies</a:t>
            </a:r>
          </a:p>
          <a:p>
            <a:r>
              <a:rPr lang="en-US" dirty="0" smtClean="0"/>
              <a:t>Programmability</a:t>
            </a:r>
          </a:p>
          <a:p>
            <a:r>
              <a:rPr lang="en-US" dirty="0" smtClean="0"/>
              <a:t>“Good”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55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“good”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Throughput:</a:t>
            </a:r>
            <a:br>
              <a:rPr lang="en-US" dirty="0" smtClean="0"/>
            </a:br>
            <a:r>
              <a:rPr lang="en-US" dirty="0" smtClean="0"/>
              <a:t>The more </a:t>
            </a:r>
            <a:r>
              <a:rPr lang="en-US" dirty="0"/>
              <a:t>operations completed </a:t>
            </a:r>
            <a:r>
              <a:rPr lang="en-US" dirty="0" smtClean="0"/>
              <a:t> per time unit the better.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Is this enough?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486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Non-fairness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7076430"/>
            <a:ext cx="2895600" cy="365125"/>
          </a:xfrm>
        </p:spPr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12</a:t>
            </a:fld>
            <a:endParaRPr lang="sv-SE" dirty="0"/>
          </a:p>
        </p:txBody>
      </p:sp>
      <p:pic>
        <p:nvPicPr>
          <p:cNvPr id="1026" name="Picture 2" descr="C:\Users\johnnik\AppData\Local\Microsoft\Windows\Temporary Internet Files\Content.IE5\IK510AKN\MC9002333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631456"/>
            <a:ext cx="1381971" cy="129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hnnik\AppData\Local\Microsoft\Windows\Temporary Internet Files\Content.IE5\I78XT2FD\MC90007862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4581128"/>
            <a:ext cx="135220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ohnnik\AppData\Local\Microsoft\Windows\Temporary Internet Files\Content.IE5\I78XT2FD\MC90007862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5098" y="3685133"/>
            <a:ext cx="1499134" cy="183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552" y="5521275"/>
            <a:ext cx="919162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37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6297 L 0.13924 -0.4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171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500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7.40741E-7 L -0.11354 -0.322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77" y="-161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500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2.77778E-6 4.07407E-6 L 0.00504 -0.233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Throughput:</a:t>
                </a:r>
                <a:br>
                  <a:rPr lang="en-US" dirty="0" smtClean="0"/>
                </a:br>
                <a:r>
                  <a:rPr lang="en-US" dirty="0" smtClean="0"/>
                  <a:t>Data structure </a:t>
                </a:r>
                <a:r>
                  <a:rPr lang="en-US" b="1" dirty="0" smtClean="0"/>
                  <a:t>operations</a:t>
                </a:r>
                <a:r>
                  <a:rPr lang="en-US" dirty="0" smtClean="0"/>
                  <a:t> completed per time unit.</a:t>
                </a:r>
                <a:endParaRPr lang="en-US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𝑓𝑎𝑖𝑟𝑛𝑒𝑠𝑠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Δ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𝑚𝑖𝑛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  <a:ea typeface="Cambria Math"/>
                              </a:rPr>
                              <m:t>min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⁡(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num>
                          <m:den>
                            <m:box>
                              <m:boxPr>
                                <m:ctrlP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nary>
                                      <m:naryPr>
                                        <m:chr m:val="∑"/>
                                        <m:limLoc m:val="subSup"/>
                                        <m:supHide m:val="on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9"/>
                                          </m:rPr>
                                          <a:rPr lang="en-US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𝑛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box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limLoc m:val="subSup"/>
                                    <m:supHide m:val="on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9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nary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𝑁</m:t>
                                </m:r>
                              </m:den>
                            </m:f>
                          </m:num>
                          <m:den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𝑚𝑎𝑥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 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 r="-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5796136" y="3284984"/>
            <a:ext cx="864096" cy="72008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measure?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13</a:t>
            </a:fld>
            <a:endParaRPr lang="sv-SE" dirty="0"/>
          </a:p>
        </p:txBody>
      </p:sp>
      <p:sp>
        <p:nvSpPr>
          <p:cNvPr id="6" name="Line Callout 1 5"/>
          <p:cNvSpPr/>
          <p:nvPr/>
        </p:nvSpPr>
        <p:spPr>
          <a:xfrm flipH="1">
            <a:off x="2915816" y="2852936"/>
            <a:ext cx="1656184" cy="495548"/>
          </a:xfrm>
          <a:prstGeom prst="borderCallout1">
            <a:avLst>
              <a:gd name="adj1" fmla="val 49504"/>
              <a:gd name="adj2" fmla="val 2403"/>
              <a:gd name="adj3" fmla="val 164200"/>
              <a:gd name="adj4" fmla="val -3364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Operations by thread </a:t>
            </a:r>
            <a:r>
              <a:rPr lang="en-US" dirty="0" err="1" smtClean="0"/>
              <a:t>i</a:t>
            </a:r>
            <a:endParaRPr lang="el-GR" dirty="0"/>
          </a:p>
        </p:txBody>
      </p:sp>
      <p:sp>
        <p:nvSpPr>
          <p:cNvPr id="8" name="Line Callout 2 7"/>
          <p:cNvSpPr/>
          <p:nvPr/>
        </p:nvSpPr>
        <p:spPr>
          <a:xfrm>
            <a:off x="7020272" y="2714098"/>
            <a:ext cx="1728192" cy="773224"/>
          </a:xfrm>
          <a:prstGeom prst="borderCallout2">
            <a:avLst>
              <a:gd name="adj1" fmla="val 18750"/>
              <a:gd name="adj2" fmla="val 485"/>
              <a:gd name="adj3" fmla="val 18750"/>
              <a:gd name="adj4" fmla="val -16667"/>
              <a:gd name="adj5" fmla="val 71438"/>
              <a:gd name="adj6" fmla="val -4372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Average operations per thread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624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Parameters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14</a:t>
            </a:fld>
            <a:endParaRPr lang="sv-SE" dirty="0"/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474663" y="1598914"/>
            <a:ext cx="8228013" cy="267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4663" y="1622727"/>
            <a:ext cx="2057400" cy="639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532063" y="1622727"/>
            <a:ext cx="2057400" cy="639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589463" y="1622727"/>
            <a:ext cx="2057400" cy="639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646863" y="1622727"/>
            <a:ext cx="2057400" cy="639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74663" y="2262489"/>
            <a:ext cx="2057400" cy="1285876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532063" y="2262489"/>
            <a:ext cx="6172200" cy="3714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532063" y="2633965"/>
            <a:ext cx="2057400" cy="914401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89463" y="2633965"/>
            <a:ext cx="2057400" cy="914401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646863" y="2633965"/>
            <a:ext cx="2057400" cy="914401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grpSp>
        <p:nvGrpSpPr>
          <p:cNvPr id="63" name="Group 62"/>
          <p:cNvGrpSpPr/>
          <p:nvPr/>
        </p:nvGrpSpPr>
        <p:grpSpPr>
          <a:xfrm>
            <a:off x="474663" y="3548365"/>
            <a:ext cx="8229600" cy="639763"/>
            <a:chOff x="474663" y="3548365"/>
            <a:chExt cx="8229600" cy="639763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74663" y="3548365"/>
              <a:ext cx="2057400" cy="639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532063" y="3548365"/>
              <a:ext cx="3086100" cy="639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5618163" y="3548365"/>
              <a:ext cx="3086100" cy="639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</p:grp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525713" y="1616377"/>
            <a:ext cx="12700" cy="2578102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4583113" y="1616377"/>
            <a:ext cx="12700" cy="665163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4583113" y="2627615"/>
            <a:ext cx="12700" cy="939801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5611813" y="3529315"/>
            <a:ext cx="12700" cy="665163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6640513" y="1616377"/>
            <a:ext cx="12700" cy="665163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640513" y="2627615"/>
            <a:ext cx="12700" cy="939801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468313" y="2243439"/>
            <a:ext cx="8242300" cy="381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525713" y="2627615"/>
            <a:ext cx="6184900" cy="127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468313" y="3529315"/>
            <a:ext cx="8242300" cy="381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68313" y="1616377"/>
            <a:ext cx="12700" cy="2578102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8697913" y="1616377"/>
            <a:ext cx="12700" cy="2578102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68313" y="1616377"/>
            <a:ext cx="8242300" cy="127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8313" y="4181778"/>
            <a:ext cx="8242300" cy="127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862013" y="1664002"/>
            <a:ext cx="145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Programming 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847726" y="1938639"/>
            <a:ext cx="1435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Environments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3384551" y="1802114"/>
            <a:ext cx="47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C++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416551" y="1802114"/>
            <a:ext cx="531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Java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911976" y="1802114"/>
            <a:ext cx="9731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C# (.NET,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7796213" y="1802114"/>
            <a:ext cx="7604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Mono)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765176" y="2627615"/>
            <a:ext cx="16081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Synchronization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1084263" y="2900665"/>
            <a:ext cx="9556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Methods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4175126" y="2306940"/>
            <a:ext cx="1562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TAS, TTAS, Lock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0"/>
          <p:cNvSpPr>
            <a:spLocks noChangeArrowheads="1"/>
          </p:cNvSpPr>
          <p:nvPr/>
        </p:nvSpPr>
        <p:spPr bwMode="auto">
          <a:xfrm>
            <a:off x="5584826" y="2306940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-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1"/>
          <p:cNvSpPr>
            <a:spLocks noChangeArrowheads="1"/>
          </p:cNvSpPr>
          <p:nvPr/>
        </p:nvSpPr>
        <p:spPr bwMode="auto">
          <a:xfrm>
            <a:off x="5654676" y="2306940"/>
            <a:ext cx="15351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free, Array lock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2"/>
          <p:cNvSpPr>
            <a:spLocks noChangeArrowheads="1"/>
          </p:cNvSpPr>
          <p:nvPr/>
        </p:nvSpPr>
        <p:spPr bwMode="auto">
          <a:xfrm>
            <a:off x="3175001" y="2676827"/>
            <a:ext cx="950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PMutex, 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3"/>
          <p:cNvSpPr>
            <a:spLocks noChangeArrowheads="1"/>
          </p:cNvSpPr>
          <p:nvPr/>
        </p:nvSpPr>
        <p:spPr bwMode="auto">
          <a:xfrm>
            <a:off x="2711451" y="2949878"/>
            <a:ext cx="536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Lock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4"/>
          <p:cNvSpPr>
            <a:spLocks noChangeArrowheads="1"/>
          </p:cNvSpPr>
          <p:nvPr/>
        </p:nvSpPr>
        <p:spPr bwMode="auto">
          <a:xfrm>
            <a:off x="3127376" y="2949878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-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3197226" y="2949878"/>
            <a:ext cx="1384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free memory 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2943226" y="3224515"/>
            <a:ext cx="13557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management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5127626" y="2811765"/>
            <a:ext cx="11636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Reentrant, 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5010151" y="3086403"/>
            <a:ext cx="13477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synchronized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6828879" y="2811765"/>
            <a:ext cx="551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lock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Rectangle 50"/>
          <p:cNvSpPr>
            <a:spLocks noChangeArrowheads="1"/>
          </p:cNvSpPr>
          <p:nvPr/>
        </p:nvSpPr>
        <p:spPr bwMode="auto">
          <a:xfrm>
            <a:off x="7424738" y="2811765"/>
            <a:ext cx="10509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construct,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1"/>
          <p:cNvSpPr>
            <a:spLocks noChangeArrowheads="1"/>
          </p:cNvSpPr>
          <p:nvPr/>
        </p:nvSpPr>
        <p:spPr bwMode="auto">
          <a:xfrm>
            <a:off x="7375526" y="3086403"/>
            <a:ext cx="31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7570788" y="3086403"/>
            <a:ext cx="5286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utex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3"/>
          <p:cNvSpPr>
            <a:spLocks noChangeArrowheads="1"/>
          </p:cNvSpPr>
          <p:nvPr/>
        </p:nvSpPr>
        <p:spPr bwMode="auto">
          <a:xfrm>
            <a:off x="1184276" y="3591228"/>
            <a:ext cx="7604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NUMA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4"/>
          <p:cNvSpPr>
            <a:spLocks noChangeArrowheads="1"/>
          </p:cNvSpPr>
          <p:nvPr/>
        </p:nvSpPr>
        <p:spPr bwMode="auto">
          <a:xfrm>
            <a:off x="869951" y="3864278"/>
            <a:ext cx="1390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Architectures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2898776" y="3591228"/>
            <a:ext cx="2479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Intel Nehalem, 2 x 6 core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3295651" y="3864278"/>
            <a:ext cx="1676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(24 HW threads)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7"/>
          <p:cNvSpPr>
            <a:spLocks noChangeArrowheads="1"/>
          </p:cNvSpPr>
          <p:nvPr/>
        </p:nvSpPr>
        <p:spPr bwMode="auto">
          <a:xfrm>
            <a:off x="5892801" y="3591228"/>
            <a:ext cx="2682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AMD Bulldozer, 4 x 12 core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58"/>
          <p:cNvSpPr>
            <a:spLocks noChangeArrowheads="1"/>
          </p:cNvSpPr>
          <p:nvPr/>
        </p:nvSpPr>
        <p:spPr bwMode="auto">
          <a:xfrm>
            <a:off x="6381751" y="3864278"/>
            <a:ext cx="1676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(48 HW threads)</a:t>
            </a: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Line Callout 2 (Border and Accent Bar) 1024"/>
          <p:cNvSpPr/>
          <p:nvPr/>
        </p:nvSpPr>
        <p:spPr>
          <a:xfrm>
            <a:off x="2286002" y="4726136"/>
            <a:ext cx="2116137" cy="86409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9460"/>
              <a:gd name="adj6" fmla="val -34663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they influence </a:t>
            </a:r>
            <a:r>
              <a:rPr lang="en-US" i="1" dirty="0" smtClean="0"/>
              <a:t>fairness?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16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Parameters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levels of </a:t>
            </a:r>
            <a:r>
              <a:rPr lang="en-US" i="1" dirty="0" smtClean="0"/>
              <a:t>contention</a:t>
            </a:r>
            <a:endParaRPr lang="en-US" dirty="0" smtClean="0"/>
          </a:p>
          <a:p>
            <a:r>
              <a:rPr lang="en-US" dirty="0" smtClean="0"/>
              <a:t>Number of threads</a:t>
            </a:r>
          </a:p>
          <a:p>
            <a:r>
              <a:rPr lang="en-US" dirty="0" smtClean="0"/>
              <a:t>Measured time intervals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86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sv-SE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 anchor="ctr"/>
          <a:lstStyle/>
          <a:p>
            <a:r>
              <a:rPr lang="en-US" dirty="0" smtClean="0"/>
              <a:t>Queue</a:t>
            </a:r>
          </a:p>
          <a:p>
            <a:pPr lvl="1"/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Intel </a:t>
            </a:r>
            <a:r>
              <a:rPr lang="en-US" dirty="0" err="1" smtClean="0"/>
              <a:t>vs</a:t>
            </a:r>
            <a:r>
              <a:rPr lang="en-US" dirty="0" smtClean="0"/>
              <a:t> AMD</a:t>
            </a:r>
          </a:p>
          <a:p>
            <a:pPr lvl="1"/>
            <a:r>
              <a:rPr lang="en-US" dirty="0" smtClean="0"/>
              <a:t>Throughput </a:t>
            </a:r>
            <a:r>
              <a:rPr lang="en-US" dirty="0" err="1" smtClean="0"/>
              <a:t>vs</a:t>
            </a:r>
            <a:r>
              <a:rPr lang="en-US" dirty="0" smtClean="0"/>
              <a:t> Fairness</a:t>
            </a:r>
          </a:p>
          <a:p>
            <a:r>
              <a:rPr lang="en-US" dirty="0" smtClean="0"/>
              <a:t>Hash Table</a:t>
            </a:r>
          </a:p>
          <a:p>
            <a:pPr lvl="1"/>
            <a:r>
              <a:rPr lang="en-US" dirty="0" smtClean="0"/>
              <a:t>Intel </a:t>
            </a:r>
            <a:r>
              <a:rPr lang="en-US" dirty="0" err="1" smtClean="0"/>
              <a:t>vs</a:t>
            </a:r>
            <a:r>
              <a:rPr lang="en-US" dirty="0" smtClean="0"/>
              <a:t> AMD</a:t>
            </a:r>
          </a:p>
          <a:p>
            <a:pPr lvl="1"/>
            <a:r>
              <a:rPr lang="en-US" dirty="0" smtClean="0"/>
              <a:t>Scalability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Experiment Setup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Highlights </a:t>
            </a:r>
            <a:r>
              <a:rPr lang="en-US" sz="2800" b="1" dirty="0">
                <a:solidFill>
                  <a:schemeClr val="tx1"/>
                </a:solidFill>
              </a:rPr>
              <a:t>of Study and Results</a:t>
            </a:r>
          </a:p>
          <a:p>
            <a:r>
              <a:rPr lang="en-US" dirty="0" smtClean="0"/>
              <a:t>Conclusion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635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>
            <a:normAutofit/>
          </a:bodyPr>
          <a:lstStyle/>
          <a:p>
            <a:r>
              <a:rPr lang="en-US" dirty="0"/>
              <a:t>Fairness can change along different time intervals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65109"/>
            <a:ext cx="3008313" cy="3661054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/>
              <a:t>Threads, High contention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17</a:t>
            </a:fld>
            <a:endParaRPr lang="sv-SE"/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1" dirty="0">
                <a:solidFill>
                  <a:prstClr val="black"/>
                </a:solidFill>
              </a:rPr>
              <a:t>Observations: </a:t>
            </a:r>
            <a:r>
              <a:rPr lang="en-US" sz="4400" b="0" dirty="0">
                <a:solidFill>
                  <a:prstClr val="black"/>
                </a:solidFill>
              </a:rPr>
              <a:t>Queue</a:t>
            </a:r>
            <a:endParaRPr lang="el-GR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340768"/>
            <a:ext cx="4975125" cy="4963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5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>
            <a:normAutofit/>
          </a:bodyPr>
          <a:lstStyle/>
          <a:p>
            <a:r>
              <a:rPr lang="en-US" dirty="0"/>
              <a:t>Significantly different fairness behavior in different architectures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65109"/>
            <a:ext cx="3008313" cy="3661054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/>
              <a:t>Threads, High contention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18</a:t>
            </a:fld>
            <a:endParaRPr lang="sv-SE"/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1" dirty="0">
                <a:solidFill>
                  <a:prstClr val="black"/>
                </a:solidFill>
              </a:rPr>
              <a:t>Observations: </a:t>
            </a:r>
            <a:r>
              <a:rPr lang="en-US" sz="4400" b="0" dirty="0">
                <a:solidFill>
                  <a:prstClr val="black"/>
                </a:solidFill>
              </a:rPr>
              <a:t>Queue</a:t>
            </a:r>
            <a:endParaRPr lang="el-GR" i="1" dirty="0"/>
          </a:p>
        </p:txBody>
      </p:sp>
      <p:pic>
        <p:nvPicPr>
          <p:cNvPr id="1259" name="Picture 23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511237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 rot="16200000">
            <a:off x="2812450" y="216421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Fairness</a:t>
            </a:r>
            <a:endParaRPr lang="sv-SE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>
            <a:normAutofit/>
          </a:bodyPr>
          <a:lstStyle/>
          <a:p>
            <a:r>
              <a:rPr lang="en-US" dirty="0"/>
              <a:t>Significantly different fairness behavior in different </a:t>
            </a:r>
            <a:r>
              <a:rPr lang="en-US" dirty="0" smtClean="0"/>
              <a:t>architectures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65109"/>
            <a:ext cx="3008313" cy="3661054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/>
              <a:t>Threads, High </a:t>
            </a:r>
            <a:r>
              <a:rPr lang="en-US" dirty="0" smtClean="0"/>
              <a:t>contention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000" b="1" dirty="0" smtClean="0">
                <a:solidFill>
                  <a:prstClr val="black"/>
                </a:solidFill>
                <a:ea typeface="+mj-ea"/>
                <a:cs typeface="+mj-cs"/>
              </a:rPr>
              <a:t>Lock-free is less affected in this case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19</a:t>
            </a:fld>
            <a:endParaRPr lang="sv-SE"/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1" dirty="0">
                <a:solidFill>
                  <a:prstClr val="black"/>
                </a:solidFill>
              </a:rPr>
              <a:t>Observations: </a:t>
            </a:r>
            <a:r>
              <a:rPr lang="en-US" sz="4400" b="0" dirty="0">
                <a:solidFill>
                  <a:prstClr val="black"/>
                </a:solidFill>
              </a:rPr>
              <a:t>Queue</a:t>
            </a:r>
            <a:endParaRPr lang="el-GR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812450" y="216421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Fairness</a:t>
            </a:r>
            <a:endParaRPr lang="sv-S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2782"/>
            <a:ext cx="5112568" cy="511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0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 multithreaded application…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</a:t>
            </a:fld>
            <a:endParaRPr lang="sv-SE" dirty="0"/>
          </a:p>
        </p:txBody>
      </p:sp>
      <p:pic>
        <p:nvPicPr>
          <p:cNvPr id="2050" name="Picture 2" descr="C:\Users\johnnik\AppData\Local\Microsoft\Windows\Temporary Internet Files\Content.IE5\HNGBERN6\MC9001298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933056"/>
            <a:ext cx="2058466" cy="20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loud Callout 10"/>
          <p:cNvSpPr/>
          <p:nvPr/>
        </p:nvSpPr>
        <p:spPr>
          <a:xfrm flipH="1">
            <a:off x="1308266" y="2348880"/>
            <a:ext cx="2397385" cy="1331436"/>
          </a:xfrm>
          <a:prstGeom prst="cloudCallou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boss wants .NET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 flipH="1">
            <a:off x="1763688" y="3375350"/>
            <a:ext cx="2397385" cy="1331436"/>
          </a:xfrm>
          <a:prstGeom prst="cloudCallou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client wants speed… (C++?)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3995936" y="2456892"/>
            <a:ext cx="2016224" cy="1115412"/>
          </a:xfrm>
          <a:prstGeom prst="cloudCallou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Java is nice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4860032" y="3055592"/>
            <a:ext cx="2016224" cy="1277786"/>
          </a:xfrm>
          <a:prstGeom prst="cloudCallou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Multicores everywhere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2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Queue: Throughput </a:t>
            </a:r>
            <a:r>
              <a:rPr lang="en-US" dirty="0" err="1" smtClean="0"/>
              <a:t>vs</a:t>
            </a:r>
            <a:r>
              <a:rPr lang="en-US" dirty="0" smtClean="0"/>
              <a:t> Fairness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Fairness 0.6 s, Intel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Throughput</a:t>
            </a:r>
            <a:endParaRPr lang="sv-S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20</a:t>
            </a:fld>
            <a:endParaRPr lang="sv-SE"/>
          </a:p>
        </p:txBody>
      </p:sp>
      <p:grpSp>
        <p:nvGrpSpPr>
          <p:cNvPr id="9" name="Group 6"/>
          <p:cNvGrpSpPr>
            <a:grpSpLocks noChangeAspect="1"/>
          </p:cNvGrpSpPr>
          <p:nvPr/>
        </p:nvGrpSpPr>
        <p:grpSpPr bwMode="auto">
          <a:xfrm>
            <a:off x="251520" y="2136827"/>
            <a:ext cx="4294583" cy="4246526"/>
            <a:chOff x="210" y="1370"/>
            <a:chExt cx="2681" cy="2651"/>
          </a:xfrm>
        </p:grpSpPr>
        <p:sp>
          <p:nvSpPr>
            <p:cNvPr id="10" name="AutoShape 5"/>
            <p:cNvSpPr>
              <a:spLocks noChangeAspect="1" noChangeArrowheads="1" noTextEdit="1"/>
            </p:cNvSpPr>
            <p:nvPr/>
          </p:nvSpPr>
          <p:spPr bwMode="auto">
            <a:xfrm>
              <a:off x="210" y="1370"/>
              <a:ext cx="2680" cy="2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12" y="1372"/>
              <a:ext cx="2676" cy="26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42" y="1618"/>
              <a:ext cx="2114" cy="17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642" y="1615"/>
              <a:ext cx="2114" cy="1397"/>
            </a:xfrm>
            <a:custGeom>
              <a:avLst/>
              <a:gdLst>
                <a:gd name="T0" fmla="*/ 0 w 2114"/>
                <a:gd name="T1" fmla="*/ 1391 h 1397"/>
                <a:gd name="T2" fmla="*/ 2114 w 2114"/>
                <a:gd name="T3" fmla="*/ 1391 h 1397"/>
                <a:gd name="T4" fmla="*/ 2114 w 2114"/>
                <a:gd name="T5" fmla="*/ 1397 h 1397"/>
                <a:gd name="T6" fmla="*/ 0 w 2114"/>
                <a:gd name="T7" fmla="*/ 1397 h 1397"/>
                <a:gd name="T8" fmla="*/ 0 w 2114"/>
                <a:gd name="T9" fmla="*/ 1391 h 1397"/>
                <a:gd name="T10" fmla="*/ 0 w 2114"/>
                <a:gd name="T11" fmla="*/ 1044 h 1397"/>
                <a:gd name="T12" fmla="*/ 2114 w 2114"/>
                <a:gd name="T13" fmla="*/ 1044 h 1397"/>
                <a:gd name="T14" fmla="*/ 2114 w 2114"/>
                <a:gd name="T15" fmla="*/ 1050 h 1397"/>
                <a:gd name="T16" fmla="*/ 0 w 2114"/>
                <a:gd name="T17" fmla="*/ 1050 h 1397"/>
                <a:gd name="T18" fmla="*/ 0 w 2114"/>
                <a:gd name="T19" fmla="*/ 1044 h 1397"/>
                <a:gd name="T20" fmla="*/ 0 w 2114"/>
                <a:gd name="T21" fmla="*/ 695 h 1397"/>
                <a:gd name="T22" fmla="*/ 2114 w 2114"/>
                <a:gd name="T23" fmla="*/ 695 h 1397"/>
                <a:gd name="T24" fmla="*/ 2114 w 2114"/>
                <a:gd name="T25" fmla="*/ 701 h 1397"/>
                <a:gd name="T26" fmla="*/ 0 w 2114"/>
                <a:gd name="T27" fmla="*/ 701 h 1397"/>
                <a:gd name="T28" fmla="*/ 0 w 2114"/>
                <a:gd name="T29" fmla="*/ 695 h 1397"/>
                <a:gd name="T30" fmla="*/ 0 w 2114"/>
                <a:gd name="T31" fmla="*/ 348 h 1397"/>
                <a:gd name="T32" fmla="*/ 2114 w 2114"/>
                <a:gd name="T33" fmla="*/ 348 h 1397"/>
                <a:gd name="T34" fmla="*/ 2114 w 2114"/>
                <a:gd name="T35" fmla="*/ 353 h 1397"/>
                <a:gd name="T36" fmla="*/ 0 w 2114"/>
                <a:gd name="T37" fmla="*/ 353 h 1397"/>
                <a:gd name="T38" fmla="*/ 0 w 2114"/>
                <a:gd name="T39" fmla="*/ 348 h 1397"/>
                <a:gd name="T40" fmla="*/ 0 w 2114"/>
                <a:gd name="T41" fmla="*/ 0 h 1397"/>
                <a:gd name="T42" fmla="*/ 2114 w 2114"/>
                <a:gd name="T43" fmla="*/ 0 h 1397"/>
                <a:gd name="T44" fmla="*/ 2114 w 2114"/>
                <a:gd name="T45" fmla="*/ 6 h 1397"/>
                <a:gd name="T46" fmla="*/ 0 w 2114"/>
                <a:gd name="T47" fmla="*/ 6 h 1397"/>
                <a:gd name="T48" fmla="*/ 0 w 2114"/>
                <a:gd name="T49" fmla="*/ 0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14" h="1397">
                  <a:moveTo>
                    <a:pt x="0" y="1391"/>
                  </a:moveTo>
                  <a:lnTo>
                    <a:pt x="2114" y="1391"/>
                  </a:lnTo>
                  <a:lnTo>
                    <a:pt x="2114" y="1397"/>
                  </a:lnTo>
                  <a:lnTo>
                    <a:pt x="0" y="1397"/>
                  </a:lnTo>
                  <a:lnTo>
                    <a:pt x="0" y="1391"/>
                  </a:lnTo>
                  <a:close/>
                  <a:moveTo>
                    <a:pt x="0" y="1044"/>
                  </a:moveTo>
                  <a:lnTo>
                    <a:pt x="2114" y="1044"/>
                  </a:lnTo>
                  <a:lnTo>
                    <a:pt x="2114" y="1050"/>
                  </a:lnTo>
                  <a:lnTo>
                    <a:pt x="0" y="1050"/>
                  </a:lnTo>
                  <a:lnTo>
                    <a:pt x="0" y="1044"/>
                  </a:lnTo>
                  <a:close/>
                  <a:moveTo>
                    <a:pt x="0" y="695"/>
                  </a:moveTo>
                  <a:lnTo>
                    <a:pt x="2114" y="695"/>
                  </a:lnTo>
                  <a:lnTo>
                    <a:pt x="2114" y="701"/>
                  </a:lnTo>
                  <a:lnTo>
                    <a:pt x="0" y="701"/>
                  </a:lnTo>
                  <a:lnTo>
                    <a:pt x="0" y="695"/>
                  </a:lnTo>
                  <a:close/>
                  <a:moveTo>
                    <a:pt x="0" y="348"/>
                  </a:moveTo>
                  <a:lnTo>
                    <a:pt x="2114" y="348"/>
                  </a:lnTo>
                  <a:lnTo>
                    <a:pt x="2114" y="353"/>
                  </a:lnTo>
                  <a:lnTo>
                    <a:pt x="0" y="353"/>
                  </a:lnTo>
                  <a:lnTo>
                    <a:pt x="0" y="348"/>
                  </a:lnTo>
                  <a:close/>
                  <a:moveTo>
                    <a:pt x="0" y="0"/>
                  </a:moveTo>
                  <a:lnTo>
                    <a:pt x="2114" y="0"/>
                  </a:lnTo>
                  <a:lnTo>
                    <a:pt x="2114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640" y="1618"/>
              <a:ext cx="5" cy="1739"/>
            </a:xfrm>
            <a:prstGeom prst="rect">
              <a:avLst/>
            </a:pr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17" y="1615"/>
              <a:ext cx="25" cy="1745"/>
            </a:xfrm>
            <a:custGeom>
              <a:avLst/>
              <a:gdLst>
                <a:gd name="T0" fmla="*/ 0 w 25"/>
                <a:gd name="T1" fmla="*/ 1739 h 1745"/>
                <a:gd name="T2" fmla="*/ 25 w 25"/>
                <a:gd name="T3" fmla="*/ 1739 h 1745"/>
                <a:gd name="T4" fmla="*/ 25 w 25"/>
                <a:gd name="T5" fmla="*/ 1745 h 1745"/>
                <a:gd name="T6" fmla="*/ 0 w 25"/>
                <a:gd name="T7" fmla="*/ 1745 h 1745"/>
                <a:gd name="T8" fmla="*/ 0 w 25"/>
                <a:gd name="T9" fmla="*/ 1739 h 1745"/>
                <a:gd name="T10" fmla="*/ 0 w 25"/>
                <a:gd name="T11" fmla="*/ 1391 h 1745"/>
                <a:gd name="T12" fmla="*/ 25 w 25"/>
                <a:gd name="T13" fmla="*/ 1391 h 1745"/>
                <a:gd name="T14" fmla="*/ 25 w 25"/>
                <a:gd name="T15" fmla="*/ 1397 h 1745"/>
                <a:gd name="T16" fmla="*/ 0 w 25"/>
                <a:gd name="T17" fmla="*/ 1397 h 1745"/>
                <a:gd name="T18" fmla="*/ 0 w 25"/>
                <a:gd name="T19" fmla="*/ 1391 h 1745"/>
                <a:gd name="T20" fmla="*/ 0 w 25"/>
                <a:gd name="T21" fmla="*/ 1044 h 1745"/>
                <a:gd name="T22" fmla="*/ 25 w 25"/>
                <a:gd name="T23" fmla="*/ 1044 h 1745"/>
                <a:gd name="T24" fmla="*/ 25 w 25"/>
                <a:gd name="T25" fmla="*/ 1050 h 1745"/>
                <a:gd name="T26" fmla="*/ 0 w 25"/>
                <a:gd name="T27" fmla="*/ 1050 h 1745"/>
                <a:gd name="T28" fmla="*/ 0 w 25"/>
                <a:gd name="T29" fmla="*/ 1044 h 1745"/>
                <a:gd name="T30" fmla="*/ 0 w 25"/>
                <a:gd name="T31" fmla="*/ 695 h 1745"/>
                <a:gd name="T32" fmla="*/ 25 w 25"/>
                <a:gd name="T33" fmla="*/ 695 h 1745"/>
                <a:gd name="T34" fmla="*/ 25 w 25"/>
                <a:gd name="T35" fmla="*/ 701 h 1745"/>
                <a:gd name="T36" fmla="*/ 0 w 25"/>
                <a:gd name="T37" fmla="*/ 701 h 1745"/>
                <a:gd name="T38" fmla="*/ 0 w 25"/>
                <a:gd name="T39" fmla="*/ 695 h 1745"/>
                <a:gd name="T40" fmla="*/ 0 w 25"/>
                <a:gd name="T41" fmla="*/ 348 h 1745"/>
                <a:gd name="T42" fmla="*/ 25 w 25"/>
                <a:gd name="T43" fmla="*/ 348 h 1745"/>
                <a:gd name="T44" fmla="*/ 25 w 25"/>
                <a:gd name="T45" fmla="*/ 353 h 1745"/>
                <a:gd name="T46" fmla="*/ 0 w 25"/>
                <a:gd name="T47" fmla="*/ 353 h 1745"/>
                <a:gd name="T48" fmla="*/ 0 w 25"/>
                <a:gd name="T49" fmla="*/ 348 h 1745"/>
                <a:gd name="T50" fmla="*/ 0 w 25"/>
                <a:gd name="T51" fmla="*/ 0 h 1745"/>
                <a:gd name="T52" fmla="*/ 25 w 25"/>
                <a:gd name="T53" fmla="*/ 0 h 1745"/>
                <a:gd name="T54" fmla="*/ 25 w 25"/>
                <a:gd name="T55" fmla="*/ 6 h 1745"/>
                <a:gd name="T56" fmla="*/ 0 w 25"/>
                <a:gd name="T57" fmla="*/ 6 h 1745"/>
                <a:gd name="T58" fmla="*/ 0 w 25"/>
                <a:gd name="T59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" h="1745">
                  <a:moveTo>
                    <a:pt x="0" y="1739"/>
                  </a:moveTo>
                  <a:lnTo>
                    <a:pt x="25" y="1739"/>
                  </a:lnTo>
                  <a:lnTo>
                    <a:pt x="25" y="1745"/>
                  </a:lnTo>
                  <a:lnTo>
                    <a:pt x="0" y="1745"/>
                  </a:lnTo>
                  <a:lnTo>
                    <a:pt x="0" y="1739"/>
                  </a:lnTo>
                  <a:close/>
                  <a:moveTo>
                    <a:pt x="0" y="1391"/>
                  </a:moveTo>
                  <a:lnTo>
                    <a:pt x="25" y="1391"/>
                  </a:lnTo>
                  <a:lnTo>
                    <a:pt x="25" y="1397"/>
                  </a:lnTo>
                  <a:lnTo>
                    <a:pt x="0" y="1397"/>
                  </a:lnTo>
                  <a:lnTo>
                    <a:pt x="0" y="1391"/>
                  </a:lnTo>
                  <a:close/>
                  <a:moveTo>
                    <a:pt x="0" y="1044"/>
                  </a:moveTo>
                  <a:lnTo>
                    <a:pt x="25" y="1044"/>
                  </a:lnTo>
                  <a:lnTo>
                    <a:pt x="25" y="1050"/>
                  </a:lnTo>
                  <a:lnTo>
                    <a:pt x="0" y="1050"/>
                  </a:lnTo>
                  <a:lnTo>
                    <a:pt x="0" y="1044"/>
                  </a:lnTo>
                  <a:close/>
                  <a:moveTo>
                    <a:pt x="0" y="695"/>
                  </a:moveTo>
                  <a:lnTo>
                    <a:pt x="25" y="695"/>
                  </a:lnTo>
                  <a:lnTo>
                    <a:pt x="25" y="701"/>
                  </a:lnTo>
                  <a:lnTo>
                    <a:pt x="0" y="701"/>
                  </a:lnTo>
                  <a:lnTo>
                    <a:pt x="0" y="695"/>
                  </a:lnTo>
                  <a:close/>
                  <a:moveTo>
                    <a:pt x="0" y="348"/>
                  </a:moveTo>
                  <a:lnTo>
                    <a:pt x="25" y="348"/>
                  </a:lnTo>
                  <a:lnTo>
                    <a:pt x="25" y="353"/>
                  </a:lnTo>
                  <a:lnTo>
                    <a:pt x="0" y="353"/>
                  </a:lnTo>
                  <a:lnTo>
                    <a:pt x="0" y="348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642" y="3354"/>
              <a:ext cx="2114" cy="6"/>
            </a:xfrm>
            <a:prstGeom prst="rect">
              <a:avLst/>
            </a:pr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40" y="3357"/>
              <a:ext cx="2119" cy="26"/>
            </a:xfrm>
            <a:custGeom>
              <a:avLst/>
              <a:gdLst>
                <a:gd name="T0" fmla="*/ 5 w 2119"/>
                <a:gd name="T1" fmla="*/ 0 h 26"/>
                <a:gd name="T2" fmla="*/ 5 w 2119"/>
                <a:gd name="T3" fmla="*/ 26 h 26"/>
                <a:gd name="T4" fmla="*/ 0 w 2119"/>
                <a:gd name="T5" fmla="*/ 26 h 26"/>
                <a:gd name="T6" fmla="*/ 0 w 2119"/>
                <a:gd name="T7" fmla="*/ 0 h 26"/>
                <a:gd name="T8" fmla="*/ 5 w 2119"/>
                <a:gd name="T9" fmla="*/ 0 h 26"/>
                <a:gd name="T10" fmla="*/ 308 w 2119"/>
                <a:gd name="T11" fmla="*/ 0 h 26"/>
                <a:gd name="T12" fmla="*/ 308 w 2119"/>
                <a:gd name="T13" fmla="*/ 26 h 26"/>
                <a:gd name="T14" fmla="*/ 302 w 2119"/>
                <a:gd name="T15" fmla="*/ 26 h 26"/>
                <a:gd name="T16" fmla="*/ 302 w 2119"/>
                <a:gd name="T17" fmla="*/ 0 h 26"/>
                <a:gd name="T18" fmla="*/ 308 w 2119"/>
                <a:gd name="T19" fmla="*/ 0 h 26"/>
                <a:gd name="T20" fmla="*/ 609 w 2119"/>
                <a:gd name="T21" fmla="*/ 0 h 26"/>
                <a:gd name="T22" fmla="*/ 609 w 2119"/>
                <a:gd name="T23" fmla="*/ 26 h 26"/>
                <a:gd name="T24" fmla="*/ 603 w 2119"/>
                <a:gd name="T25" fmla="*/ 26 h 26"/>
                <a:gd name="T26" fmla="*/ 603 w 2119"/>
                <a:gd name="T27" fmla="*/ 0 h 26"/>
                <a:gd name="T28" fmla="*/ 609 w 2119"/>
                <a:gd name="T29" fmla="*/ 0 h 26"/>
                <a:gd name="T30" fmla="*/ 912 w 2119"/>
                <a:gd name="T31" fmla="*/ 0 h 26"/>
                <a:gd name="T32" fmla="*/ 912 w 2119"/>
                <a:gd name="T33" fmla="*/ 26 h 26"/>
                <a:gd name="T34" fmla="*/ 906 w 2119"/>
                <a:gd name="T35" fmla="*/ 26 h 26"/>
                <a:gd name="T36" fmla="*/ 906 w 2119"/>
                <a:gd name="T37" fmla="*/ 0 h 26"/>
                <a:gd name="T38" fmla="*/ 912 w 2119"/>
                <a:gd name="T39" fmla="*/ 0 h 26"/>
                <a:gd name="T40" fmla="*/ 1213 w 2119"/>
                <a:gd name="T41" fmla="*/ 0 h 26"/>
                <a:gd name="T42" fmla="*/ 1213 w 2119"/>
                <a:gd name="T43" fmla="*/ 26 h 26"/>
                <a:gd name="T44" fmla="*/ 1207 w 2119"/>
                <a:gd name="T45" fmla="*/ 26 h 26"/>
                <a:gd name="T46" fmla="*/ 1207 w 2119"/>
                <a:gd name="T47" fmla="*/ 0 h 26"/>
                <a:gd name="T48" fmla="*/ 1213 w 2119"/>
                <a:gd name="T49" fmla="*/ 0 h 26"/>
                <a:gd name="T50" fmla="*/ 1515 w 2119"/>
                <a:gd name="T51" fmla="*/ 0 h 26"/>
                <a:gd name="T52" fmla="*/ 1515 w 2119"/>
                <a:gd name="T53" fmla="*/ 26 h 26"/>
                <a:gd name="T54" fmla="*/ 1509 w 2119"/>
                <a:gd name="T55" fmla="*/ 26 h 26"/>
                <a:gd name="T56" fmla="*/ 1509 w 2119"/>
                <a:gd name="T57" fmla="*/ 0 h 26"/>
                <a:gd name="T58" fmla="*/ 1515 w 2119"/>
                <a:gd name="T59" fmla="*/ 0 h 26"/>
                <a:gd name="T60" fmla="*/ 1817 w 2119"/>
                <a:gd name="T61" fmla="*/ 0 h 26"/>
                <a:gd name="T62" fmla="*/ 1817 w 2119"/>
                <a:gd name="T63" fmla="*/ 26 h 26"/>
                <a:gd name="T64" fmla="*/ 1811 w 2119"/>
                <a:gd name="T65" fmla="*/ 26 h 26"/>
                <a:gd name="T66" fmla="*/ 1811 w 2119"/>
                <a:gd name="T67" fmla="*/ 0 h 26"/>
                <a:gd name="T68" fmla="*/ 1817 w 2119"/>
                <a:gd name="T69" fmla="*/ 0 h 26"/>
                <a:gd name="T70" fmla="*/ 2119 w 2119"/>
                <a:gd name="T71" fmla="*/ 0 h 26"/>
                <a:gd name="T72" fmla="*/ 2119 w 2119"/>
                <a:gd name="T73" fmla="*/ 26 h 26"/>
                <a:gd name="T74" fmla="*/ 2113 w 2119"/>
                <a:gd name="T75" fmla="*/ 26 h 26"/>
                <a:gd name="T76" fmla="*/ 2113 w 2119"/>
                <a:gd name="T77" fmla="*/ 0 h 26"/>
                <a:gd name="T78" fmla="*/ 2119 w 2119"/>
                <a:gd name="T7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19" h="26">
                  <a:moveTo>
                    <a:pt x="5" y="0"/>
                  </a:moveTo>
                  <a:lnTo>
                    <a:pt x="5" y="26"/>
                  </a:lnTo>
                  <a:lnTo>
                    <a:pt x="0" y="26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308" y="0"/>
                  </a:moveTo>
                  <a:lnTo>
                    <a:pt x="308" y="26"/>
                  </a:lnTo>
                  <a:lnTo>
                    <a:pt x="302" y="26"/>
                  </a:lnTo>
                  <a:lnTo>
                    <a:pt x="302" y="0"/>
                  </a:lnTo>
                  <a:lnTo>
                    <a:pt x="308" y="0"/>
                  </a:lnTo>
                  <a:close/>
                  <a:moveTo>
                    <a:pt x="609" y="0"/>
                  </a:moveTo>
                  <a:lnTo>
                    <a:pt x="609" y="26"/>
                  </a:lnTo>
                  <a:lnTo>
                    <a:pt x="603" y="26"/>
                  </a:lnTo>
                  <a:lnTo>
                    <a:pt x="603" y="0"/>
                  </a:lnTo>
                  <a:lnTo>
                    <a:pt x="609" y="0"/>
                  </a:lnTo>
                  <a:close/>
                  <a:moveTo>
                    <a:pt x="912" y="0"/>
                  </a:moveTo>
                  <a:lnTo>
                    <a:pt x="912" y="26"/>
                  </a:lnTo>
                  <a:lnTo>
                    <a:pt x="906" y="26"/>
                  </a:lnTo>
                  <a:lnTo>
                    <a:pt x="906" y="0"/>
                  </a:lnTo>
                  <a:lnTo>
                    <a:pt x="912" y="0"/>
                  </a:lnTo>
                  <a:close/>
                  <a:moveTo>
                    <a:pt x="1213" y="0"/>
                  </a:moveTo>
                  <a:lnTo>
                    <a:pt x="1213" y="26"/>
                  </a:lnTo>
                  <a:lnTo>
                    <a:pt x="1207" y="26"/>
                  </a:lnTo>
                  <a:lnTo>
                    <a:pt x="1207" y="0"/>
                  </a:lnTo>
                  <a:lnTo>
                    <a:pt x="1213" y="0"/>
                  </a:lnTo>
                  <a:close/>
                  <a:moveTo>
                    <a:pt x="1515" y="0"/>
                  </a:moveTo>
                  <a:lnTo>
                    <a:pt x="1515" y="26"/>
                  </a:lnTo>
                  <a:lnTo>
                    <a:pt x="1509" y="26"/>
                  </a:lnTo>
                  <a:lnTo>
                    <a:pt x="1509" y="0"/>
                  </a:lnTo>
                  <a:lnTo>
                    <a:pt x="1515" y="0"/>
                  </a:lnTo>
                  <a:close/>
                  <a:moveTo>
                    <a:pt x="1817" y="0"/>
                  </a:moveTo>
                  <a:lnTo>
                    <a:pt x="1817" y="26"/>
                  </a:lnTo>
                  <a:lnTo>
                    <a:pt x="1811" y="26"/>
                  </a:lnTo>
                  <a:lnTo>
                    <a:pt x="1811" y="0"/>
                  </a:lnTo>
                  <a:lnTo>
                    <a:pt x="1817" y="0"/>
                  </a:lnTo>
                  <a:close/>
                  <a:moveTo>
                    <a:pt x="2119" y="0"/>
                  </a:moveTo>
                  <a:lnTo>
                    <a:pt x="2119" y="26"/>
                  </a:lnTo>
                  <a:lnTo>
                    <a:pt x="2113" y="26"/>
                  </a:lnTo>
                  <a:lnTo>
                    <a:pt x="2113" y="0"/>
                  </a:lnTo>
                  <a:lnTo>
                    <a:pt x="2119" y="0"/>
                  </a:lnTo>
                  <a:close/>
                </a:path>
              </a:pathLst>
            </a:cu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784" y="1615"/>
              <a:ext cx="1831" cy="1544"/>
            </a:xfrm>
            <a:custGeom>
              <a:avLst/>
              <a:gdLst>
                <a:gd name="T0" fmla="*/ 82 w 14915"/>
                <a:gd name="T1" fmla="*/ 4 h 12579"/>
                <a:gd name="T2" fmla="*/ 2546 w 14915"/>
                <a:gd name="T3" fmla="*/ 220 h 12579"/>
                <a:gd name="T4" fmla="*/ 2570 w 14915"/>
                <a:gd name="T5" fmla="*/ 226 h 12579"/>
                <a:gd name="T6" fmla="*/ 5026 w 14915"/>
                <a:gd name="T7" fmla="*/ 1354 h 12579"/>
                <a:gd name="T8" fmla="*/ 7480 w 14915"/>
                <a:gd name="T9" fmla="*/ 2095 h 12579"/>
                <a:gd name="T10" fmla="*/ 9935 w 14915"/>
                <a:gd name="T11" fmla="*/ 2774 h 12579"/>
                <a:gd name="T12" fmla="*/ 12389 w 14915"/>
                <a:gd name="T13" fmla="*/ 3108 h 12579"/>
                <a:gd name="T14" fmla="*/ 12449 w 14915"/>
                <a:gd name="T15" fmla="*/ 3161 h 12579"/>
                <a:gd name="T16" fmla="*/ 14905 w 14915"/>
                <a:gd name="T17" fmla="*/ 12481 h 12579"/>
                <a:gd name="T18" fmla="*/ 14854 w 14915"/>
                <a:gd name="T19" fmla="*/ 12569 h 12579"/>
                <a:gd name="T20" fmla="*/ 14766 w 14915"/>
                <a:gd name="T21" fmla="*/ 12518 h 12579"/>
                <a:gd name="T22" fmla="*/ 12310 w 14915"/>
                <a:gd name="T23" fmla="*/ 3198 h 12579"/>
                <a:gd name="T24" fmla="*/ 12370 w 14915"/>
                <a:gd name="T25" fmla="*/ 3251 h 12579"/>
                <a:gd name="T26" fmla="*/ 9896 w 14915"/>
                <a:gd name="T27" fmla="*/ 2913 h 12579"/>
                <a:gd name="T28" fmla="*/ 7439 w 14915"/>
                <a:gd name="T29" fmla="*/ 2232 h 12579"/>
                <a:gd name="T30" fmla="*/ 4965 w 14915"/>
                <a:gd name="T31" fmla="*/ 1485 h 12579"/>
                <a:gd name="T32" fmla="*/ 2509 w 14915"/>
                <a:gd name="T33" fmla="*/ 357 h 12579"/>
                <a:gd name="T34" fmla="*/ 2533 w 14915"/>
                <a:gd name="T35" fmla="*/ 363 h 12579"/>
                <a:gd name="T36" fmla="*/ 69 w 14915"/>
                <a:gd name="T37" fmla="*/ 147 h 12579"/>
                <a:gd name="T38" fmla="*/ 4 w 14915"/>
                <a:gd name="T39" fmla="*/ 69 h 12579"/>
                <a:gd name="T40" fmla="*/ 82 w 14915"/>
                <a:gd name="T41" fmla="*/ 4 h 12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915" h="12579">
                  <a:moveTo>
                    <a:pt x="82" y="4"/>
                  </a:moveTo>
                  <a:lnTo>
                    <a:pt x="2546" y="220"/>
                  </a:lnTo>
                  <a:cubicBezTo>
                    <a:pt x="2554" y="220"/>
                    <a:pt x="2562" y="223"/>
                    <a:pt x="2570" y="226"/>
                  </a:cubicBezTo>
                  <a:lnTo>
                    <a:pt x="5026" y="1354"/>
                  </a:lnTo>
                  <a:lnTo>
                    <a:pt x="7480" y="2095"/>
                  </a:lnTo>
                  <a:lnTo>
                    <a:pt x="9935" y="2774"/>
                  </a:lnTo>
                  <a:lnTo>
                    <a:pt x="12389" y="3108"/>
                  </a:lnTo>
                  <a:cubicBezTo>
                    <a:pt x="12418" y="3112"/>
                    <a:pt x="12442" y="3133"/>
                    <a:pt x="12449" y="3161"/>
                  </a:cubicBezTo>
                  <a:lnTo>
                    <a:pt x="14905" y="12481"/>
                  </a:lnTo>
                  <a:cubicBezTo>
                    <a:pt x="14915" y="12520"/>
                    <a:pt x="14892" y="12559"/>
                    <a:pt x="14854" y="12569"/>
                  </a:cubicBezTo>
                  <a:cubicBezTo>
                    <a:pt x="14815" y="12579"/>
                    <a:pt x="14776" y="12556"/>
                    <a:pt x="14766" y="12518"/>
                  </a:cubicBezTo>
                  <a:lnTo>
                    <a:pt x="12310" y="3198"/>
                  </a:lnTo>
                  <a:lnTo>
                    <a:pt x="12370" y="3251"/>
                  </a:lnTo>
                  <a:lnTo>
                    <a:pt x="9896" y="2913"/>
                  </a:lnTo>
                  <a:lnTo>
                    <a:pt x="7439" y="2232"/>
                  </a:lnTo>
                  <a:lnTo>
                    <a:pt x="4965" y="1485"/>
                  </a:lnTo>
                  <a:lnTo>
                    <a:pt x="2509" y="357"/>
                  </a:lnTo>
                  <a:lnTo>
                    <a:pt x="2533" y="363"/>
                  </a:lnTo>
                  <a:lnTo>
                    <a:pt x="69" y="147"/>
                  </a:lnTo>
                  <a:cubicBezTo>
                    <a:pt x="30" y="144"/>
                    <a:pt x="0" y="109"/>
                    <a:pt x="4" y="69"/>
                  </a:cubicBezTo>
                  <a:cubicBezTo>
                    <a:pt x="7" y="30"/>
                    <a:pt x="42" y="0"/>
                    <a:pt x="82" y="4"/>
                  </a:cubicBezTo>
                  <a:close/>
                </a:path>
              </a:pathLst>
            </a:custGeom>
            <a:solidFill>
              <a:srgbClr val="BE4B48"/>
            </a:solidFill>
            <a:ln w="1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765" y="1594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762" y="1591"/>
              <a:ext cx="63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067" y="1621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1064" y="1618"/>
              <a:ext cx="62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1369" y="1760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" name="Freeform 20"/>
            <p:cNvSpPr>
              <a:spLocks noEditPoints="1"/>
            </p:cNvSpPr>
            <p:nvPr/>
          </p:nvSpPr>
          <p:spPr bwMode="auto">
            <a:xfrm>
              <a:off x="1366" y="1757"/>
              <a:ext cx="63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1670" y="1851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" name="Freeform 22"/>
            <p:cNvSpPr>
              <a:spLocks noEditPoints="1"/>
            </p:cNvSpPr>
            <p:nvPr/>
          </p:nvSpPr>
          <p:spPr bwMode="auto">
            <a:xfrm>
              <a:off x="1667" y="1848"/>
              <a:ext cx="63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973" y="1934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1970" y="1931"/>
              <a:ext cx="63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2274" y="1975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" name="Freeform 26"/>
            <p:cNvSpPr>
              <a:spLocks noEditPoints="1"/>
            </p:cNvSpPr>
            <p:nvPr/>
          </p:nvSpPr>
          <p:spPr bwMode="auto">
            <a:xfrm>
              <a:off x="2271" y="1972"/>
              <a:ext cx="63" cy="63"/>
            </a:xfrm>
            <a:custGeom>
              <a:avLst/>
              <a:gdLst>
                <a:gd name="T0" fmla="*/ 0 w 512"/>
                <a:gd name="T1" fmla="*/ 24 h 512"/>
                <a:gd name="T2" fmla="*/ 24 w 512"/>
                <a:gd name="T3" fmla="*/ 0 h 512"/>
                <a:gd name="T4" fmla="*/ 488 w 512"/>
                <a:gd name="T5" fmla="*/ 0 h 512"/>
                <a:gd name="T6" fmla="*/ 512 w 512"/>
                <a:gd name="T7" fmla="*/ 24 h 512"/>
                <a:gd name="T8" fmla="*/ 512 w 512"/>
                <a:gd name="T9" fmla="*/ 488 h 512"/>
                <a:gd name="T10" fmla="*/ 488 w 512"/>
                <a:gd name="T11" fmla="*/ 512 h 512"/>
                <a:gd name="T12" fmla="*/ 24 w 512"/>
                <a:gd name="T13" fmla="*/ 512 h 512"/>
                <a:gd name="T14" fmla="*/ 0 w 512"/>
                <a:gd name="T15" fmla="*/ 488 h 512"/>
                <a:gd name="T16" fmla="*/ 0 w 512"/>
                <a:gd name="T17" fmla="*/ 24 h 512"/>
                <a:gd name="T18" fmla="*/ 48 w 512"/>
                <a:gd name="T19" fmla="*/ 488 h 512"/>
                <a:gd name="T20" fmla="*/ 24 w 512"/>
                <a:gd name="T21" fmla="*/ 464 h 512"/>
                <a:gd name="T22" fmla="*/ 488 w 512"/>
                <a:gd name="T23" fmla="*/ 464 h 512"/>
                <a:gd name="T24" fmla="*/ 464 w 512"/>
                <a:gd name="T25" fmla="*/ 488 h 512"/>
                <a:gd name="T26" fmla="*/ 464 w 512"/>
                <a:gd name="T27" fmla="*/ 24 h 512"/>
                <a:gd name="T28" fmla="*/ 488 w 512"/>
                <a:gd name="T29" fmla="*/ 48 h 512"/>
                <a:gd name="T30" fmla="*/ 24 w 512"/>
                <a:gd name="T31" fmla="*/ 48 h 512"/>
                <a:gd name="T32" fmla="*/ 48 w 512"/>
                <a:gd name="T33" fmla="*/ 24 h 512"/>
                <a:gd name="T34" fmla="*/ 48 w 512"/>
                <a:gd name="T35" fmla="*/ 48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" h="5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488" y="0"/>
                  </a:lnTo>
                  <a:cubicBezTo>
                    <a:pt x="502" y="0"/>
                    <a:pt x="512" y="11"/>
                    <a:pt x="512" y="24"/>
                  </a:cubicBezTo>
                  <a:lnTo>
                    <a:pt x="512" y="488"/>
                  </a:lnTo>
                  <a:cubicBezTo>
                    <a:pt x="512" y="502"/>
                    <a:pt x="502" y="512"/>
                    <a:pt x="488" y="512"/>
                  </a:cubicBezTo>
                  <a:lnTo>
                    <a:pt x="24" y="512"/>
                  </a:lnTo>
                  <a:cubicBezTo>
                    <a:pt x="11" y="512"/>
                    <a:pt x="0" y="502"/>
                    <a:pt x="0" y="488"/>
                  </a:cubicBezTo>
                  <a:lnTo>
                    <a:pt x="0" y="24"/>
                  </a:lnTo>
                  <a:close/>
                  <a:moveTo>
                    <a:pt x="48" y="488"/>
                  </a:moveTo>
                  <a:lnTo>
                    <a:pt x="24" y="464"/>
                  </a:lnTo>
                  <a:lnTo>
                    <a:pt x="488" y="464"/>
                  </a:lnTo>
                  <a:lnTo>
                    <a:pt x="464" y="488"/>
                  </a:lnTo>
                  <a:lnTo>
                    <a:pt x="464" y="24"/>
                  </a:lnTo>
                  <a:lnTo>
                    <a:pt x="488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48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2576" y="3119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2573" y="3116"/>
              <a:ext cx="63" cy="63"/>
            </a:xfrm>
            <a:custGeom>
              <a:avLst/>
              <a:gdLst>
                <a:gd name="T0" fmla="*/ 0 w 512"/>
                <a:gd name="T1" fmla="*/ 24 h 512"/>
                <a:gd name="T2" fmla="*/ 24 w 512"/>
                <a:gd name="T3" fmla="*/ 0 h 512"/>
                <a:gd name="T4" fmla="*/ 488 w 512"/>
                <a:gd name="T5" fmla="*/ 0 h 512"/>
                <a:gd name="T6" fmla="*/ 512 w 512"/>
                <a:gd name="T7" fmla="*/ 24 h 512"/>
                <a:gd name="T8" fmla="*/ 512 w 512"/>
                <a:gd name="T9" fmla="*/ 488 h 512"/>
                <a:gd name="T10" fmla="*/ 488 w 512"/>
                <a:gd name="T11" fmla="*/ 512 h 512"/>
                <a:gd name="T12" fmla="*/ 24 w 512"/>
                <a:gd name="T13" fmla="*/ 512 h 512"/>
                <a:gd name="T14" fmla="*/ 0 w 512"/>
                <a:gd name="T15" fmla="*/ 488 h 512"/>
                <a:gd name="T16" fmla="*/ 0 w 512"/>
                <a:gd name="T17" fmla="*/ 24 h 512"/>
                <a:gd name="T18" fmla="*/ 48 w 512"/>
                <a:gd name="T19" fmla="*/ 488 h 512"/>
                <a:gd name="T20" fmla="*/ 24 w 512"/>
                <a:gd name="T21" fmla="*/ 464 h 512"/>
                <a:gd name="T22" fmla="*/ 488 w 512"/>
                <a:gd name="T23" fmla="*/ 464 h 512"/>
                <a:gd name="T24" fmla="*/ 464 w 512"/>
                <a:gd name="T25" fmla="*/ 488 h 512"/>
                <a:gd name="T26" fmla="*/ 464 w 512"/>
                <a:gd name="T27" fmla="*/ 24 h 512"/>
                <a:gd name="T28" fmla="*/ 488 w 512"/>
                <a:gd name="T29" fmla="*/ 48 h 512"/>
                <a:gd name="T30" fmla="*/ 24 w 512"/>
                <a:gd name="T31" fmla="*/ 48 h 512"/>
                <a:gd name="T32" fmla="*/ 48 w 512"/>
                <a:gd name="T33" fmla="*/ 24 h 512"/>
                <a:gd name="T34" fmla="*/ 48 w 512"/>
                <a:gd name="T35" fmla="*/ 48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" h="5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488" y="0"/>
                  </a:lnTo>
                  <a:cubicBezTo>
                    <a:pt x="502" y="0"/>
                    <a:pt x="512" y="11"/>
                    <a:pt x="512" y="24"/>
                  </a:cubicBezTo>
                  <a:lnTo>
                    <a:pt x="512" y="488"/>
                  </a:lnTo>
                  <a:cubicBezTo>
                    <a:pt x="512" y="502"/>
                    <a:pt x="502" y="512"/>
                    <a:pt x="488" y="512"/>
                  </a:cubicBezTo>
                  <a:lnTo>
                    <a:pt x="24" y="512"/>
                  </a:lnTo>
                  <a:cubicBezTo>
                    <a:pt x="11" y="512"/>
                    <a:pt x="0" y="502"/>
                    <a:pt x="0" y="488"/>
                  </a:cubicBezTo>
                  <a:lnTo>
                    <a:pt x="0" y="24"/>
                  </a:lnTo>
                  <a:close/>
                  <a:moveTo>
                    <a:pt x="48" y="488"/>
                  </a:moveTo>
                  <a:lnTo>
                    <a:pt x="24" y="464"/>
                  </a:lnTo>
                  <a:lnTo>
                    <a:pt x="488" y="464"/>
                  </a:lnTo>
                  <a:lnTo>
                    <a:pt x="464" y="488"/>
                  </a:lnTo>
                  <a:lnTo>
                    <a:pt x="464" y="24"/>
                  </a:lnTo>
                  <a:lnTo>
                    <a:pt x="488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48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" name="Freeform 29"/>
            <p:cNvSpPr>
              <a:spLocks/>
            </p:cNvSpPr>
            <p:nvPr/>
          </p:nvSpPr>
          <p:spPr bwMode="auto">
            <a:xfrm>
              <a:off x="785" y="1621"/>
              <a:ext cx="1830" cy="610"/>
            </a:xfrm>
            <a:custGeom>
              <a:avLst/>
              <a:gdLst>
                <a:gd name="T0" fmla="*/ 76 w 14914"/>
                <a:gd name="T1" fmla="*/ 2 h 4970"/>
                <a:gd name="T2" fmla="*/ 2540 w 14914"/>
                <a:gd name="T3" fmla="*/ 90 h 4970"/>
                <a:gd name="T4" fmla="*/ 5000 w 14914"/>
                <a:gd name="T5" fmla="*/ 322 h 4970"/>
                <a:gd name="T6" fmla="*/ 5030 w 14914"/>
                <a:gd name="T7" fmla="*/ 332 h 4970"/>
                <a:gd name="T8" fmla="*/ 7494 w 14914"/>
                <a:gd name="T9" fmla="*/ 1796 h 4970"/>
                <a:gd name="T10" fmla="*/ 7421 w 14914"/>
                <a:gd name="T11" fmla="*/ 1795 h 4970"/>
                <a:gd name="T12" fmla="*/ 9877 w 14914"/>
                <a:gd name="T13" fmla="*/ 371 h 4970"/>
                <a:gd name="T14" fmla="*/ 9953 w 14914"/>
                <a:gd name="T15" fmla="*/ 374 h 4970"/>
                <a:gd name="T16" fmla="*/ 12417 w 14914"/>
                <a:gd name="T17" fmla="*/ 2022 h 4970"/>
                <a:gd name="T18" fmla="*/ 12432 w 14914"/>
                <a:gd name="T19" fmla="*/ 2034 h 4970"/>
                <a:gd name="T20" fmla="*/ 14888 w 14914"/>
                <a:gd name="T21" fmla="*/ 4842 h 4970"/>
                <a:gd name="T22" fmla="*/ 14881 w 14914"/>
                <a:gd name="T23" fmla="*/ 4944 h 4970"/>
                <a:gd name="T24" fmla="*/ 14779 w 14914"/>
                <a:gd name="T25" fmla="*/ 4937 h 4970"/>
                <a:gd name="T26" fmla="*/ 12323 w 14914"/>
                <a:gd name="T27" fmla="*/ 2129 h 4970"/>
                <a:gd name="T28" fmla="*/ 12337 w 14914"/>
                <a:gd name="T29" fmla="*/ 2141 h 4970"/>
                <a:gd name="T30" fmla="*/ 9873 w 14914"/>
                <a:gd name="T31" fmla="*/ 493 h 4970"/>
                <a:gd name="T32" fmla="*/ 9950 w 14914"/>
                <a:gd name="T33" fmla="*/ 496 h 4970"/>
                <a:gd name="T34" fmla="*/ 7494 w 14914"/>
                <a:gd name="T35" fmla="*/ 1920 h 4970"/>
                <a:gd name="T36" fmla="*/ 7421 w 14914"/>
                <a:gd name="T37" fmla="*/ 1919 h 4970"/>
                <a:gd name="T38" fmla="*/ 4957 w 14914"/>
                <a:gd name="T39" fmla="*/ 455 h 4970"/>
                <a:gd name="T40" fmla="*/ 4987 w 14914"/>
                <a:gd name="T41" fmla="*/ 465 h 4970"/>
                <a:gd name="T42" fmla="*/ 2535 w 14914"/>
                <a:gd name="T43" fmla="*/ 233 h 4970"/>
                <a:gd name="T44" fmla="*/ 71 w 14914"/>
                <a:gd name="T45" fmla="*/ 145 h 4970"/>
                <a:gd name="T46" fmla="*/ 2 w 14914"/>
                <a:gd name="T47" fmla="*/ 71 h 4970"/>
                <a:gd name="T48" fmla="*/ 76 w 14914"/>
                <a:gd name="T49" fmla="*/ 2 h 4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914" h="4970">
                  <a:moveTo>
                    <a:pt x="76" y="2"/>
                  </a:moveTo>
                  <a:lnTo>
                    <a:pt x="2540" y="90"/>
                  </a:lnTo>
                  <a:lnTo>
                    <a:pt x="5000" y="322"/>
                  </a:lnTo>
                  <a:cubicBezTo>
                    <a:pt x="5011" y="323"/>
                    <a:pt x="5021" y="326"/>
                    <a:pt x="5030" y="332"/>
                  </a:cubicBezTo>
                  <a:lnTo>
                    <a:pt x="7494" y="1796"/>
                  </a:lnTo>
                  <a:lnTo>
                    <a:pt x="7421" y="1795"/>
                  </a:lnTo>
                  <a:lnTo>
                    <a:pt x="9877" y="371"/>
                  </a:lnTo>
                  <a:cubicBezTo>
                    <a:pt x="9901" y="357"/>
                    <a:pt x="9931" y="358"/>
                    <a:pt x="9953" y="374"/>
                  </a:cubicBezTo>
                  <a:lnTo>
                    <a:pt x="12417" y="2022"/>
                  </a:lnTo>
                  <a:cubicBezTo>
                    <a:pt x="12423" y="2025"/>
                    <a:pt x="12428" y="2029"/>
                    <a:pt x="12432" y="2034"/>
                  </a:cubicBezTo>
                  <a:lnTo>
                    <a:pt x="14888" y="4842"/>
                  </a:lnTo>
                  <a:cubicBezTo>
                    <a:pt x="14914" y="4872"/>
                    <a:pt x="14911" y="4917"/>
                    <a:pt x="14881" y="4944"/>
                  </a:cubicBezTo>
                  <a:cubicBezTo>
                    <a:pt x="14851" y="4970"/>
                    <a:pt x="14805" y="4967"/>
                    <a:pt x="14779" y="4937"/>
                  </a:cubicBezTo>
                  <a:lnTo>
                    <a:pt x="12323" y="2129"/>
                  </a:lnTo>
                  <a:lnTo>
                    <a:pt x="12337" y="2141"/>
                  </a:lnTo>
                  <a:lnTo>
                    <a:pt x="9873" y="493"/>
                  </a:lnTo>
                  <a:lnTo>
                    <a:pt x="9950" y="496"/>
                  </a:lnTo>
                  <a:lnTo>
                    <a:pt x="7494" y="1920"/>
                  </a:lnTo>
                  <a:cubicBezTo>
                    <a:pt x="7471" y="1933"/>
                    <a:pt x="7443" y="1933"/>
                    <a:pt x="7421" y="1919"/>
                  </a:cubicBezTo>
                  <a:lnTo>
                    <a:pt x="4957" y="455"/>
                  </a:lnTo>
                  <a:lnTo>
                    <a:pt x="4987" y="465"/>
                  </a:lnTo>
                  <a:lnTo>
                    <a:pt x="2535" y="233"/>
                  </a:lnTo>
                  <a:lnTo>
                    <a:pt x="71" y="145"/>
                  </a:lnTo>
                  <a:cubicBezTo>
                    <a:pt x="31" y="144"/>
                    <a:pt x="0" y="111"/>
                    <a:pt x="2" y="71"/>
                  </a:cubicBezTo>
                  <a:cubicBezTo>
                    <a:pt x="3" y="31"/>
                    <a:pt x="36" y="0"/>
                    <a:pt x="76" y="2"/>
                  </a:cubicBezTo>
                  <a:close/>
                </a:path>
              </a:pathLst>
            </a:custGeom>
            <a:solidFill>
              <a:srgbClr val="98B954"/>
            </a:solidFill>
            <a:ln w="1" cap="flat">
              <a:solidFill>
                <a:srgbClr val="98B954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" name="Freeform 30"/>
            <p:cNvSpPr>
              <a:spLocks/>
            </p:cNvSpPr>
            <p:nvPr/>
          </p:nvSpPr>
          <p:spPr bwMode="auto">
            <a:xfrm>
              <a:off x="765" y="1600"/>
              <a:ext cx="57" cy="57"/>
            </a:xfrm>
            <a:custGeom>
              <a:avLst/>
              <a:gdLst>
                <a:gd name="T0" fmla="*/ 29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9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" name="Freeform 31"/>
            <p:cNvSpPr>
              <a:spLocks noEditPoints="1"/>
            </p:cNvSpPr>
            <p:nvPr/>
          </p:nvSpPr>
          <p:spPr bwMode="auto">
            <a:xfrm>
              <a:off x="762" y="1597"/>
              <a:ext cx="63" cy="63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1067" y="1612"/>
              <a:ext cx="57" cy="57"/>
            </a:xfrm>
            <a:custGeom>
              <a:avLst/>
              <a:gdLst>
                <a:gd name="T0" fmla="*/ 28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8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8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9" name="Freeform 33"/>
            <p:cNvSpPr>
              <a:spLocks noEditPoints="1"/>
            </p:cNvSpPr>
            <p:nvPr/>
          </p:nvSpPr>
          <p:spPr bwMode="auto">
            <a:xfrm>
              <a:off x="1063" y="1609"/>
              <a:ext cx="64" cy="63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1369" y="1640"/>
              <a:ext cx="57" cy="57"/>
            </a:xfrm>
            <a:custGeom>
              <a:avLst/>
              <a:gdLst>
                <a:gd name="T0" fmla="*/ 29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9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" name="Freeform 35"/>
            <p:cNvSpPr>
              <a:spLocks noEditPoints="1"/>
            </p:cNvSpPr>
            <p:nvPr/>
          </p:nvSpPr>
          <p:spPr bwMode="auto">
            <a:xfrm>
              <a:off x="1366" y="1637"/>
              <a:ext cx="63" cy="62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1670" y="1819"/>
              <a:ext cx="57" cy="57"/>
            </a:xfrm>
            <a:custGeom>
              <a:avLst/>
              <a:gdLst>
                <a:gd name="T0" fmla="*/ 29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9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3" name="Freeform 37"/>
            <p:cNvSpPr>
              <a:spLocks noEditPoints="1"/>
            </p:cNvSpPr>
            <p:nvPr/>
          </p:nvSpPr>
          <p:spPr bwMode="auto">
            <a:xfrm>
              <a:off x="1667" y="1816"/>
              <a:ext cx="63" cy="63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1973" y="1644"/>
              <a:ext cx="57" cy="57"/>
            </a:xfrm>
            <a:custGeom>
              <a:avLst/>
              <a:gdLst>
                <a:gd name="T0" fmla="*/ 28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8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8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5" name="Freeform 39"/>
            <p:cNvSpPr>
              <a:spLocks noEditPoints="1"/>
            </p:cNvSpPr>
            <p:nvPr/>
          </p:nvSpPr>
          <p:spPr bwMode="auto">
            <a:xfrm>
              <a:off x="1970" y="1642"/>
              <a:ext cx="63" cy="62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2274" y="1847"/>
              <a:ext cx="57" cy="57"/>
            </a:xfrm>
            <a:custGeom>
              <a:avLst/>
              <a:gdLst>
                <a:gd name="T0" fmla="*/ 29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9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7" name="Freeform 41"/>
            <p:cNvSpPr>
              <a:spLocks noEditPoints="1"/>
            </p:cNvSpPr>
            <p:nvPr/>
          </p:nvSpPr>
          <p:spPr bwMode="auto">
            <a:xfrm>
              <a:off x="2271" y="1844"/>
              <a:ext cx="63" cy="6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2576" y="2192"/>
              <a:ext cx="57" cy="57"/>
            </a:xfrm>
            <a:custGeom>
              <a:avLst/>
              <a:gdLst>
                <a:gd name="T0" fmla="*/ 29 w 57"/>
                <a:gd name="T1" fmla="*/ 0 h 57"/>
                <a:gd name="T2" fmla="*/ 57 w 57"/>
                <a:gd name="T3" fmla="*/ 57 h 57"/>
                <a:gd name="T4" fmla="*/ 0 w 57"/>
                <a:gd name="T5" fmla="*/ 57 h 57"/>
                <a:gd name="T6" fmla="*/ 29 w 57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57" y="57"/>
                  </a:lnTo>
                  <a:lnTo>
                    <a:pt x="0" y="57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9" name="Freeform 43"/>
            <p:cNvSpPr>
              <a:spLocks noEditPoints="1"/>
            </p:cNvSpPr>
            <p:nvPr/>
          </p:nvSpPr>
          <p:spPr bwMode="auto">
            <a:xfrm>
              <a:off x="2573" y="2189"/>
              <a:ext cx="64" cy="6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784" y="1624"/>
              <a:ext cx="1831" cy="251"/>
            </a:xfrm>
            <a:custGeom>
              <a:avLst/>
              <a:gdLst>
                <a:gd name="T0" fmla="*/ 96 w 14922"/>
                <a:gd name="T1" fmla="*/ 9 h 2042"/>
                <a:gd name="T2" fmla="*/ 2560 w 14922"/>
                <a:gd name="T3" fmla="*/ 585 h 2042"/>
                <a:gd name="T4" fmla="*/ 5007 w 14922"/>
                <a:gd name="T5" fmla="*/ 856 h 2042"/>
                <a:gd name="T6" fmla="*/ 7473 w 14922"/>
                <a:gd name="T7" fmla="*/ 1192 h 2042"/>
                <a:gd name="T8" fmla="*/ 7439 w 14922"/>
                <a:gd name="T9" fmla="*/ 1196 h 2042"/>
                <a:gd name="T10" fmla="*/ 9895 w 14922"/>
                <a:gd name="T11" fmla="*/ 316 h 2042"/>
                <a:gd name="T12" fmla="*/ 9927 w 14922"/>
                <a:gd name="T13" fmla="*/ 312 h 2042"/>
                <a:gd name="T14" fmla="*/ 12391 w 14922"/>
                <a:gd name="T15" fmla="*/ 568 h 2042"/>
                <a:gd name="T16" fmla="*/ 12418 w 14922"/>
                <a:gd name="T17" fmla="*/ 576 h 2042"/>
                <a:gd name="T18" fmla="*/ 14874 w 14922"/>
                <a:gd name="T19" fmla="*/ 1896 h 2042"/>
                <a:gd name="T20" fmla="*/ 14903 w 14922"/>
                <a:gd name="T21" fmla="*/ 1994 h 2042"/>
                <a:gd name="T22" fmla="*/ 14805 w 14922"/>
                <a:gd name="T23" fmla="*/ 2023 h 2042"/>
                <a:gd name="T24" fmla="*/ 12349 w 14922"/>
                <a:gd name="T25" fmla="*/ 703 h 2042"/>
                <a:gd name="T26" fmla="*/ 12376 w 14922"/>
                <a:gd name="T27" fmla="*/ 711 h 2042"/>
                <a:gd name="T28" fmla="*/ 9912 w 14922"/>
                <a:gd name="T29" fmla="*/ 455 h 2042"/>
                <a:gd name="T30" fmla="*/ 9944 w 14922"/>
                <a:gd name="T31" fmla="*/ 451 h 2042"/>
                <a:gd name="T32" fmla="*/ 7488 w 14922"/>
                <a:gd name="T33" fmla="*/ 1331 h 2042"/>
                <a:gd name="T34" fmla="*/ 7454 w 14922"/>
                <a:gd name="T35" fmla="*/ 1335 h 2042"/>
                <a:gd name="T36" fmla="*/ 4992 w 14922"/>
                <a:gd name="T37" fmla="*/ 999 h 2042"/>
                <a:gd name="T38" fmla="*/ 2527 w 14922"/>
                <a:gd name="T39" fmla="*/ 726 h 2042"/>
                <a:gd name="T40" fmla="*/ 63 w 14922"/>
                <a:gd name="T41" fmla="*/ 150 h 2042"/>
                <a:gd name="T42" fmla="*/ 9 w 14922"/>
                <a:gd name="T43" fmla="*/ 63 h 2042"/>
                <a:gd name="T44" fmla="*/ 96 w 14922"/>
                <a:gd name="T45" fmla="*/ 9 h 2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22" h="2042">
                  <a:moveTo>
                    <a:pt x="96" y="9"/>
                  </a:moveTo>
                  <a:lnTo>
                    <a:pt x="2560" y="585"/>
                  </a:lnTo>
                  <a:lnTo>
                    <a:pt x="5007" y="856"/>
                  </a:lnTo>
                  <a:lnTo>
                    <a:pt x="7473" y="1192"/>
                  </a:lnTo>
                  <a:lnTo>
                    <a:pt x="7439" y="1196"/>
                  </a:lnTo>
                  <a:lnTo>
                    <a:pt x="9895" y="316"/>
                  </a:lnTo>
                  <a:cubicBezTo>
                    <a:pt x="9905" y="312"/>
                    <a:pt x="9916" y="311"/>
                    <a:pt x="9927" y="312"/>
                  </a:cubicBezTo>
                  <a:lnTo>
                    <a:pt x="12391" y="568"/>
                  </a:lnTo>
                  <a:cubicBezTo>
                    <a:pt x="12400" y="569"/>
                    <a:pt x="12409" y="572"/>
                    <a:pt x="12418" y="576"/>
                  </a:cubicBezTo>
                  <a:lnTo>
                    <a:pt x="14874" y="1896"/>
                  </a:lnTo>
                  <a:cubicBezTo>
                    <a:pt x="14909" y="1915"/>
                    <a:pt x="14922" y="1959"/>
                    <a:pt x="14903" y="1994"/>
                  </a:cubicBezTo>
                  <a:cubicBezTo>
                    <a:pt x="14884" y="2029"/>
                    <a:pt x="14840" y="2042"/>
                    <a:pt x="14805" y="2023"/>
                  </a:cubicBezTo>
                  <a:lnTo>
                    <a:pt x="12349" y="703"/>
                  </a:lnTo>
                  <a:lnTo>
                    <a:pt x="12376" y="711"/>
                  </a:lnTo>
                  <a:lnTo>
                    <a:pt x="9912" y="455"/>
                  </a:lnTo>
                  <a:lnTo>
                    <a:pt x="9944" y="451"/>
                  </a:lnTo>
                  <a:lnTo>
                    <a:pt x="7488" y="1331"/>
                  </a:lnTo>
                  <a:cubicBezTo>
                    <a:pt x="7477" y="1335"/>
                    <a:pt x="7465" y="1336"/>
                    <a:pt x="7454" y="1335"/>
                  </a:cubicBezTo>
                  <a:lnTo>
                    <a:pt x="4992" y="999"/>
                  </a:lnTo>
                  <a:lnTo>
                    <a:pt x="2527" y="726"/>
                  </a:lnTo>
                  <a:lnTo>
                    <a:pt x="63" y="150"/>
                  </a:lnTo>
                  <a:cubicBezTo>
                    <a:pt x="24" y="141"/>
                    <a:pt x="0" y="102"/>
                    <a:pt x="9" y="63"/>
                  </a:cubicBezTo>
                  <a:cubicBezTo>
                    <a:pt x="18" y="24"/>
                    <a:pt x="57" y="0"/>
                    <a:pt x="96" y="9"/>
                  </a:cubicBezTo>
                  <a:close/>
                </a:path>
              </a:pathLst>
            </a:custGeom>
            <a:solidFill>
              <a:srgbClr val="46AAC5"/>
            </a:solidFill>
            <a:ln w="1" cap="flat">
              <a:solidFill>
                <a:srgbClr val="46AAC5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1" name="Freeform 45"/>
            <p:cNvSpPr>
              <a:spLocks noEditPoints="1"/>
            </p:cNvSpPr>
            <p:nvPr/>
          </p:nvSpPr>
          <p:spPr bwMode="auto">
            <a:xfrm>
              <a:off x="765" y="1604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9 w 57"/>
                <a:gd name="T7" fmla="*/ 0 h 57"/>
                <a:gd name="T8" fmla="*/ 29 w 57"/>
                <a:gd name="T9" fmla="*/ 57 h 57"/>
                <a:gd name="T10" fmla="*/ 29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9" y="0"/>
                  </a:moveTo>
                  <a:lnTo>
                    <a:pt x="29" y="57"/>
                  </a:lnTo>
                  <a:lnTo>
                    <a:pt x="29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2" name="Freeform 46"/>
            <p:cNvSpPr>
              <a:spLocks noEditPoints="1"/>
            </p:cNvSpPr>
            <p:nvPr/>
          </p:nvSpPr>
          <p:spPr bwMode="auto">
            <a:xfrm>
              <a:off x="763" y="1602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4 w 61"/>
                <a:gd name="T11" fmla="*/ 2 h 61"/>
                <a:gd name="T12" fmla="*/ 34 w 61"/>
                <a:gd name="T13" fmla="*/ 59 h 61"/>
                <a:gd name="T14" fmla="*/ 28 w 61"/>
                <a:gd name="T15" fmla="*/ 59 h 61"/>
                <a:gd name="T16" fmla="*/ 28 w 61"/>
                <a:gd name="T17" fmla="*/ 2 h 61"/>
                <a:gd name="T18" fmla="*/ 34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4" y="2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2"/>
                  </a:lnTo>
                  <a:lnTo>
                    <a:pt x="34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3" name="Freeform 47"/>
            <p:cNvSpPr>
              <a:spLocks noEditPoints="1"/>
            </p:cNvSpPr>
            <p:nvPr/>
          </p:nvSpPr>
          <p:spPr bwMode="auto">
            <a:xfrm>
              <a:off x="1067" y="1675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8 w 57"/>
                <a:gd name="T7" fmla="*/ 0 h 57"/>
                <a:gd name="T8" fmla="*/ 28 w 57"/>
                <a:gd name="T9" fmla="*/ 57 h 57"/>
                <a:gd name="T10" fmla="*/ 28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8" y="0"/>
                  </a:moveTo>
                  <a:lnTo>
                    <a:pt x="28" y="57"/>
                  </a:lnTo>
                  <a:lnTo>
                    <a:pt x="28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4" name="Freeform 48"/>
            <p:cNvSpPr>
              <a:spLocks noEditPoints="1"/>
            </p:cNvSpPr>
            <p:nvPr/>
          </p:nvSpPr>
          <p:spPr bwMode="auto">
            <a:xfrm>
              <a:off x="1065" y="1673"/>
              <a:ext cx="61" cy="61"/>
            </a:xfrm>
            <a:custGeom>
              <a:avLst/>
              <a:gdLst>
                <a:gd name="T0" fmla="*/ 56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6 w 61"/>
                <a:gd name="T9" fmla="*/ 61 h 61"/>
                <a:gd name="T10" fmla="*/ 33 w 61"/>
                <a:gd name="T11" fmla="*/ 2 h 61"/>
                <a:gd name="T12" fmla="*/ 33 w 61"/>
                <a:gd name="T13" fmla="*/ 59 h 61"/>
                <a:gd name="T14" fmla="*/ 27 w 61"/>
                <a:gd name="T15" fmla="*/ 59 h 61"/>
                <a:gd name="T16" fmla="*/ 27 w 61"/>
                <a:gd name="T17" fmla="*/ 2 h 61"/>
                <a:gd name="T18" fmla="*/ 33 w 61"/>
                <a:gd name="T19" fmla="*/ 2 h 61"/>
                <a:gd name="T20" fmla="*/ 0 w 61"/>
                <a:gd name="T21" fmla="*/ 57 h 61"/>
                <a:gd name="T22" fmla="*/ 56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6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6" y="61"/>
                  </a:lnTo>
                  <a:close/>
                  <a:moveTo>
                    <a:pt x="33" y="2"/>
                  </a:moveTo>
                  <a:lnTo>
                    <a:pt x="33" y="59"/>
                  </a:lnTo>
                  <a:lnTo>
                    <a:pt x="27" y="59"/>
                  </a:lnTo>
                  <a:lnTo>
                    <a:pt x="27" y="2"/>
                  </a:lnTo>
                  <a:lnTo>
                    <a:pt x="33" y="2"/>
                  </a:lnTo>
                  <a:close/>
                  <a:moveTo>
                    <a:pt x="0" y="57"/>
                  </a:moveTo>
                  <a:lnTo>
                    <a:pt x="56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5" name="Freeform 49"/>
            <p:cNvSpPr>
              <a:spLocks noEditPoints="1"/>
            </p:cNvSpPr>
            <p:nvPr/>
          </p:nvSpPr>
          <p:spPr bwMode="auto">
            <a:xfrm>
              <a:off x="1369" y="1708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9 w 57"/>
                <a:gd name="T7" fmla="*/ 0 h 57"/>
                <a:gd name="T8" fmla="*/ 29 w 57"/>
                <a:gd name="T9" fmla="*/ 57 h 57"/>
                <a:gd name="T10" fmla="*/ 29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9" y="0"/>
                  </a:moveTo>
                  <a:lnTo>
                    <a:pt x="29" y="57"/>
                  </a:lnTo>
                  <a:lnTo>
                    <a:pt x="29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6" name="Freeform 50"/>
            <p:cNvSpPr>
              <a:spLocks noEditPoints="1"/>
            </p:cNvSpPr>
            <p:nvPr/>
          </p:nvSpPr>
          <p:spPr bwMode="auto">
            <a:xfrm>
              <a:off x="1367" y="1706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4 w 61"/>
                <a:gd name="T11" fmla="*/ 2 h 61"/>
                <a:gd name="T12" fmla="*/ 34 w 61"/>
                <a:gd name="T13" fmla="*/ 59 h 61"/>
                <a:gd name="T14" fmla="*/ 28 w 61"/>
                <a:gd name="T15" fmla="*/ 59 h 61"/>
                <a:gd name="T16" fmla="*/ 28 w 61"/>
                <a:gd name="T17" fmla="*/ 2 h 61"/>
                <a:gd name="T18" fmla="*/ 34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4" y="2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2"/>
                  </a:lnTo>
                  <a:lnTo>
                    <a:pt x="34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7" name="Freeform 51"/>
            <p:cNvSpPr>
              <a:spLocks noEditPoints="1"/>
            </p:cNvSpPr>
            <p:nvPr/>
          </p:nvSpPr>
          <p:spPr bwMode="auto">
            <a:xfrm>
              <a:off x="1670" y="1751"/>
              <a:ext cx="57" cy="56"/>
            </a:xfrm>
            <a:custGeom>
              <a:avLst/>
              <a:gdLst>
                <a:gd name="T0" fmla="*/ 57 w 57"/>
                <a:gd name="T1" fmla="*/ 56 h 56"/>
                <a:gd name="T2" fmla="*/ 0 w 57"/>
                <a:gd name="T3" fmla="*/ 0 h 56"/>
                <a:gd name="T4" fmla="*/ 57 w 57"/>
                <a:gd name="T5" fmla="*/ 56 h 56"/>
                <a:gd name="T6" fmla="*/ 29 w 57"/>
                <a:gd name="T7" fmla="*/ 0 h 56"/>
                <a:gd name="T8" fmla="*/ 29 w 57"/>
                <a:gd name="T9" fmla="*/ 56 h 56"/>
                <a:gd name="T10" fmla="*/ 29 w 57"/>
                <a:gd name="T11" fmla="*/ 0 h 56"/>
                <a:gd name="T12" fmla="*/ 0 w 57"/>
                <a:gd name="T13" fmla="*/ 56 h 56"/>
                <a:gd name="T14" fmla="*/ 57 w 57"/>
                <a:gd name="T15" fmla="*/ 0 h 56"/>
                <a:gd name="T16" fmla="*/ 0 w 57"/>
                <a:gd name="T1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6">
                  <a:moveTo>
                    <a:pt x="57" y="56"/>
                  </a:moveTo>
                  <a:lnTo>
                    <a:pt x="0" y="0"/>
                  </a:lnTo>
                  <a:lnTo>
                    <a:pt x="57" y="56"/>
                  </a:lnTo>
                  <a:close/>
                  <a:moveTo>
                    <a:pt x="29" y="0"/>
                  </a:moveTo>
                  <a:lnTo>
                    <a:pt x="29" y="56"/>
                  </a:lnTo>
                  <a:lnTo>
                    <a:pt x="29" y="0"/>
                  </a:lnTo>
                  <a:close/>
                  <a:moveTo>
                    <a:pt x="0" y="56"/>
                  </a:moveTo>
                  <a:lnTo>
                    <a:pt x="57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8" name="Freeform 52"/>
            <p:cNvSpPr>
              <a:spLocks noEditPoints="1"/>
            </p:cNvSpPr>
            <p:nvPr/>
          </p:nvSpPr>
          <p:spPr bwMode="auto">
            <a:xfrm>
              <a:off x="1668" y="1748"/>
              <a:ext cx="61" cy="62"/>
            </a:xfrm>
            <a:custGeom>
              <a:avLst/>
              <a:gdLst>
                <a:gd name="T0" fmla="*/ 57 w 61"/>
                <a:gd name="T1" fmla="*/ 62 h 62"/>
                <a:gd name="T2" fmla="*/ 0 w 61"/>
                <a:gd name="T3" fmla="*/ 5 h 62"/>
                <a:gd name="T4" fmla="*/ 4 w 61"/>
                <a:gd name="T5" fmla="*/ 0 h 62"/>
                <a:gd name="T6" fmla="*/ 61 w 61"/>
                <a:gd name="T7" fmla="*/ 57 h 62"/>
                <a:gd name="T8" fmla="*/ 57 w 61"/>
                <a:gd name="T9" fmla="*/ 62 h 62"/>
                <a:gd name="T10" fmla="*/ 34 w 61"/>
                <a:gd name="T11" fmla="*/ 3 h 62"/>
                <a:gd name="T12" fmla="*/ 34 w 61"/>
                <a:gd name="T13" fmla="*/ 59 h 62"/>
                <a:gd name="T14" fmla="*/ 28 w 61"/>
                <a:gd name="T15" fmla="*/ 59 h 62"/>
                <a:gd name="T16" fmla="*/ 28 w 61"/>
                <a:gd name="T17" fmla="*/ 3 h 62"/>
                <a:gd name="T18" fmla="*/ 34 w 61"/>
                <a:gd name="T19" fmla="*/ 3 h 62"/>
                <a:gd name="T20" fmla="*/ 0 w 61"/>
                <a:gd name="T21" fmla="*/ 57 h 62"/>
                <a:gd name="T22" fmla="*/ 57 w 61"/>
                <a:gd name="T23" fmla="*/ 0 h 62"/>
                <a:gd name="T24" fmla="*/ 61 w 61"/>
                <a:gd name="T25" fmla="*/ 5 h 62"/>
                <a:gd name="T26" fmla="*/ 4 w 61"/>
                <a:gd name="T27" fmla="*/ 62 h 62"/>
                <a:gd name="T28" fmla="*/ 0 w 61"/>
                <a:gd name="T29" fmla="*/ 5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2">
                  <a:moveTo>
                    <a:pt x="57" y="62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2"/>
                  </a:lnTo>
                  <a:close/>
                  <a:moveTo>
                    <a:pt x="34" y="3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3"/>
                  </a:lnTo>
                  <a:lnTo>
                    <a:pt x="34" y="3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5"/>
                  </a:lnTo>
                  <a:lnTo>
                    <a:pt x="4" y="62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9" name="Freeform 53"/>
            <p:cNvSpPr>
              <a:spLocks noEditPoints="1"/>
            </p:cNvSpPr>
            <p:nvPr/>
          </p:nvSpPr>
          <p:spPr bwMode="auto">
            <a:xfrm>
              <a:off x="1973" y="1643"/>
              <a:ext cx="57" cy="56"/>
            </a:xfrm>
            <a:custGeom>
              <a:avLst/>
              <a:gdLst>
                <a:gd name="T0" fmla="*/ 57 w 57"/>
                <a:gd name="T1" fmla="*/ 56 h 56"/>
                <a:gd name="T2" fmla="*/ 0 w 57"/>
                <a:gd name="T3" fmla="*/ 0 h 56"/>
                <a:gd name="T4" fmla="*/ 57 w 57"/>
                <a:gd name="T5" fmla="*/ 56 h 56"/>
                <a:gd name="T6" fmla="*/ 28 w 57"/>
                <a:gd name="T7" fmla="*/ 0 h 56"/>
                <a:gd name="T8" fmla="*/ 28 w 57"/>
                <a:gd name="T9" fmla="*/ 56 h 56"/>
                <a:gd name="T10" fmla="*/ 28 w 57"/>
                <a:gd name="T11" fmla="*/ 0 h 56"/>
                <a:gd name="T12" fmla="*/ 0 w 57"/>
                <a:gd name="T13" fmla="*/ 56 h 56"/>
                <a:gd name="T14" fmla="*/ 57 w 57"/>
                <a:gd name="T15" fmla="*/ 0 h 56"/>
                <a:gd name="T16" fmla="*/ 0 w 57"/>
                <a:gd name="T1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6">
                  <a:moveTo>
                    <a:pt x="57" y="56"/>
                  </a:moveTo>
                  <a:lnTo>
                    <a:pt x="0" y="0"/>
                  </a:lnTo>
                  <a:lnTo>
                    <a:pt x="57" y="56"/>
                  </a:lnTo>
                  <a:close/>
                  <a:moveTo>
                    <a:pt x="28" y="0"/>
                  </a:moveTo>
                  <a:lnTo>
                    <a:pt x="28" y="56"/>
                  </a:lnTo>
                  <a:lnTo>
                    <a:pt x="28" y="0"/>
                  </a:lnTo>
                  <a:close/>
                  <a:moveTo>
                    <a:pt x="0" y="56"/>
                  </a:moveTo>
                  <a:lnTo>
                    <a:pt x="57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0" name="Freeform 54"/>
            <p:cNvSpPr>
              <a:spLocks noEditPoints="1"/>
            </p:cNvSpPr>
            <p:nvPr/>
          </p:nvSpPr>
          <p:spPr bwMode="auto">
            <a:xfrm>
              <a:off x="1971" y="1640"/>
              <a:ext cx="61" cy="62"/>
            </a:xfrm>
            <a:custGeom>
              <a:avLst/>
              <a:gdLst>
                <a:gd name="T0" fmla="*/ 57 w 61"/>
                <a:gd name="T1" fmla="*/ 62 h 62"/>
                <a:gd name="T2" fmla="*/ 0 w 61"/>
                <a:gd name="T3" fmla="*/ 5 h 62"/>
                <a:gd name="T4" fmla="*/ 4 w 61"/>
                <a:gd name="T5" fmla="*/ 0 h 62"/>
                <a:gd name="T6" fmla="*/ 61 w 61"/>
                <a:gd name="T7" fmla="*/ 57 h 62"/>
                <a:gd name="T8" fmla="*/ 57 w 61"/>
                <a:gd name="T9" fmla="*/ 62 h 62"/>
                <a:gd name="T10" fmla="*/ 33 w 61"/>
                <a:gd name="T11" fmla="*/ 3 h 62"/>
                <a:gd name="T12" fmla="*/ 33 w 61"/>
                <a:gd name="T13" fmla="*/ 59 h 62"/>
                <a:gd name="T14" fmla="*/ 27 w 61"/>
                <a:gd name="T15" fmla="*/ 59 h 62"/>
                <a:gd name="T16" fmla="*/ 27 w 61"/>
                <a:gd name="T17" fmla="*/ 3 h 62"/>
                <a:gd name="T18" fmla="*/ 33 w 61"/>
                <a:gd name="T19" fmla="*/ 3 h 62"/>
                <a:gd name="T20" fmla="*/ 0 w 61"/>
                <a:gd name="T21" fmla="*/ 57 h 62"/>
                <a:gd name="T22" fmla="*/ 57 w 61"/>
                <a:gd name="T23" fmla="*/ 0 h 62"/>
                <a:gd name="T24" fmla="*/ 61 w 61"/>
                <a:gd name="T25" fmla="*/ 5 h 62"/>
                <a:gd name="T26" fmla="*/ 4 w 61"/>
                <a:gd name="T27" fmla="*/ 62 h 62"/>
                <a:gd name="T28" fmla="*/ 0 w 61"/>
                <a:gd name="T29" fmla="*/ 5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2">
                  <a:moveTo>
                    <a:pt x="57" y="62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2"/>
                  </a:lnTo>
                  <a:close/>
                  <a:moveTo>
                    <a:pt x="33" y="3"/>
                  </a:moveTo>
                  <a:lnTo>
                    <a:pt x="33" y="59"/>
                  </a:lnTo>
                  <a:lnTo>
                    <a:pt x="27" y="59"/>
                  </a:lnTo>
                  <a:lnTo>
                    <a:pt x="27" y="3"/>
                  </a:lnTo>
                  <a:lnTo>
                    <a:pt x="33" y="3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5"/>
                  </a:lnTo>
                  <a:lnTo>
                    <a:pt x="4" y="62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1" name="Freeform 55"/>
            <p:cNvSpPr>
              <a:spLocks noEditPoints="1"/>
            </p:cNvSpPr>
            <p:nvPr/>
          </p:nvSpPr>
          <p:spPr bwMode="auto">
            <a:xfrm>
              <a:off x="2274" y="1673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9 w 57"/>
                <a:gd name="T7" fmla="*/ 0 h 57"/>
                <a:gd name="T8" fmla="*/ 29 w 57"/>
                <a:gd name="T9" fmla="*/ 57 h 57"/>
                <a:gd name="T10" fmla="*/ 29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9" y="0"/>
                  </a:moveTo>
                  <a:lnTo>
                    <a:pt x="29" y="57"/>
                  </a:lnTo>
                  <a:lnTo>
                    <a:pt x="29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2" name="Freeform 56"/>
            <p:cNvSpPr>
              <a:spLocks noEditPoints="1"/>
            </p:cNvSpPr>
            <p:nvPr/>
          </p:nvSpPr>
          <p:spPr bwMode="auto">
            <a:xfrm>
              <a:off x="2272" y="1671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4 w 61"/>
                <a:gd name="T11" fmla="*/ 2 h 61"/>
                <a:gd name="T12" fmla="*/ 34 w 61"/>
                <a:gd name="T13" fmla="*/ 59 h 61"/>
                <a:gd name="T14" fmla="*/ 28 w 61"/>
                <a:gd name="T15" fmla="*/ 59 h 61"/>
                <a:gd name="T16" fmla="*/ 28 w 61"/>
                <a:gd name="T17" fmla="*/ 2 h 61"/>
                <a:gd name="T18" fmla="*/ 34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4" y="2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2"/>
                  </a:lnTo>
                  <a:lnTo>
                    <a:pt x="34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63" name="Freeform 57"/>
            <p:cNvSpPr>
              <a:spLocks noEditPoints="1"/>
            </p:cNvSpPr>
            <p:nvPr/>
          </p:nvSpPr>
          <p:spPr bwMode="auto">
            <a:xfrm>
              <a:off x="2576" y="1836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9 w 57"/>
                <a:gd name="T7" fmla="*/ 0 h 57"/>
                <a:gd name="T8" fmla="*/ 29 w 57"/>
                <a:gd name="T9" fmla="*/ 57 h 57"/>
                <a:gd name="T10" fmla="*/ 29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9" y="0"/>
                  </a:moveTo>
                  <a:lnTo>
                    <a:pt x="29" y="57"/>
                  </a:lnTo>
                  <a:lnTo>
                    <a:pt x="29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48" name="Freeform 58"/>
            <p:cNvSpPr>
              <a:spLocks noEditPoints="1"/>
            </p:cNvSpPr>
            <p:nvPr/>
          </p:nvSpPr>
          <p:spPr bwMode="auto">
            <a:xfrm>
              <a:off x="2574" y="1834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4 w 61"/>
                <a:gd name="T11" fmla="*/ 2 h 61"/>
                <a:gd name="T12" fmla="*/ 34 w 61"/>
                <a:gd name="T13" fmla="*/ 59 h 61"/>
                <a:gd name="T14" fmla="*/ 28 w 61"/>
                <a:gd name="T15" fmla="*/ 59 h 61"/>
                <a:gd name="T16" fmla="*/ 28 w 61"/>
                <a:gd name="T17" fmla="*/ 2 h 61"/>
                <a:gd name="T18" fmla="*/ 34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4" y="2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2"/>
                  </a:lnTo>
                  <a:lnTo>
                    <a:pt x="34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49" name="Rectangle 59"/>
            <p:cNvSpPr>
              <a:spLocks noChangeArrowheads="1"/>
            </p:cNvSpPr>
            <p:nvPr/>
          </p:nvSpPr>
          <p:spPr bwMode="auto">
            <a:xfrm>
              <a:off x="526" y="3303"/>
              <a:ext cx="91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Rectangle 60"/>
            <p:cNvSpPr>
              <a:spLocks noChangeArrowheads="1"/>
            </p:cNvSpPr>
            <p:nvPr/>
          </p:nvSpPr>
          <p:spPr bwMode="auto">
            <a:xfrm>
              <a:off x="464" y="2955"/>
              <a:ext cx="15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464" y="2608"/>
              <a:ext cx="15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Rectangle 62"/>
            <p:cNvSpPr>
              <a:spLocks noChangeArrowheads="1"/>
            </p:cNvSpPr>
            <p:nvPr/>
          </p:nvSpPr>
          <p:spPr bwMode="auto">
            <a:xfrm>
              <a:off x="464" y="2260"/>
              <a:ext cx="15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0,6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63"/>
            <p:cNvSpPr>
              <a:spLocks noChangeArrowheads="1"/>
            </p:cNvSpPr>
            <p:nvPr/>
          </p:nvSpPr>
          <p:spPr bwMode="auto">
            <a:xfrm>
              <a:off x="464" y="1912"/>
              <a:ext cx="15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0,8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64"/>
            <p:cNvSpPr>
              <a:spLocks noChangeArrowheads="1"/>
            </p:cNvSpPr>
            <p:nvPr/>
          </p:nvSpPr>
          <p:spPr bwMode="auto">
            <a:xfrm>
              <a:off x="526" y="1564"/>
              <a:ext cx="91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65"/>
            <p:cNvSpPr>
              <a:spLocks noChangeArrowheads="1"/>
            </p:cNvSpPr>
            <p:nvPr/>
          </p:nvSpPr>
          <p:spPr bwMode="auto">
            <a:xfrm>
              <a:off x="773" y="3410"/>
              <a:ext cx="9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66"/>
            <p:cNvSpPr>
              <a:spLocks noChangeArrowheads="1"/>
            </p:cNvSpPr>
            <p:nvPr/>
          </p:nvSpPr>
          <p:spPr bwMode="auto">
            <a:xfrm>
              <a:off x="1075" y="3410"/>
              <a:ext cx="9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67"/>
            <p:cNvSpPr>
              <a:spLocks noChangeArrowheads="1"/>
            </p:cNvSpPr>
            <p:nvPr/>
          </p:nvSpPr>
          <p:spPr bwMode="auto">
            <a:xfrm>
              <a:off x="1377" y="3410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68"/>
            <p:cNvSpPr>
              <a:spLocks noChangeArrowheads="1"/>
            </p:cNvSpPr>
            <p:nvPr/>
          </p:nvSpPr>
          <p:spPr bwMode="auto">
            <a:xfrm>
              <a:off x="1679" y="3410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Rectangle 69"/>
            <p:cNvSpPr>
              <a:spLocks noChangeArrowheads="1"/>
            </p:cNvSpPr>
            <p:nvPr/>
          </p:nvSpPr>
          <p:spPr bwMode="auto">
            <a:xfrm>
              <a:off x="1960" y="3410"/>
              <a:ext cx="13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Rectangle 70"/>
            <p:cNvSpPr>
              <a:spLocks noChangeArrowheads="1"/>
            </p:cNvSpPr>
            <p:nvPr/>
          </p:nvSpPr>
          <p:spPr bwMode="auto">
            <a:xfrm>
              <a:off x="2262" y="3410"/>
              <a:ext cx="137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Rectangle 71"/>
            <p:cNvSpPr>
              <a:spLocks noChangeArrowheads="1"/>
            </p:cNvSpPr>
            <p:nvPr/>
          </p:nvSpPr>
          <p:spPr bwMode="auto">
            <a:xfrm>
              <a:off x="2564" y="3410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48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Rectangle 72"/>
            <p:cNvSpPr>
              <a:spLocks noChangeArrowheads="1"/>
            </p:cNvSpPr>
            <p:nvPr/>
          </p:nvSpPr>
          <p:spPr bwMode="auto">
            <a:xfrm rot="16200000">
              <a:off x="301" y="2682"/>
              <a:ext cx="25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Fairness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Rectangle 73"/>
            <p:cNvSpPr>
              <a:spLocks noChangeArrowheads="1"/>
            </p:cNvSpPr>
            <p:nvPr/>
          </p:nvSpPr>
          <p:spPr bwMode="auto">
            <a:xfrm>
              <a:off x="1508" y="3534"/>
              <a:ext cx="461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Threads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74"/>
            <p:cNvSpPr>
              <a:spLocks noChangeArrowheads="1"/>
            </p:cNvSpPr>
            <p:nvPr/>
          </p:nvSpPr>
          <p:spPr bwMode="auto">
            <a:xfrm>
              <a:off x="1444" y="1410"/>
              <a:ext cx="314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C++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Freeform 75"/>
            <p:cNvSpPr>
              <a:spLocks/>
            </p:cNvSpPr>
            <p:nvPr/>
          </p:nvSpPr>
          <p:spPr bwMode="auto">
            <a:xfrm>
              <a:off x="595" y="3810"/>
              <a:ext cx="175" cy="17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BE4B48"/>
            </a:solidFill>
            <a:ln w="1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8" name="Rectangle 76"/>
            <p:cNvSpPr>
              <a:spLocks noChangeArrowheads="1"/>
            </p:cNvSpPr>
            <p:nvPr/>
          </p:nvSpPr>
          <p:spPr bwMode="auto">
            <a:xfrm>
              <a:off x="653" y="3790"/>
              <a:ext cx="58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9" name="Freeform 77"/>
            <p:cNvSpPr>
              <a:spLocks noEditPoints="1"/>
            </p:cNvSpPr>
            <p:nvPr/>
          </p:nvSpPr>
          <p:spPr bwMode="auto">
            <a:xfrm>
              <a:off x="650" y="3787"/>
              <a:ext cx="64" cy="63"/>
            </a:xfrm>
            <a:custGeom>
              <a:avLst/>
              <a:gdLst>
                <a:gd name="T0" fmla="*/ 0 w 520"/>
                <a:gd name="T1" fmla="*/ 24 h 512"/>
                <a:gd name="T2" fmla="*/ 24 w 520"/>
                <a:gd name="T3" fmla="*/ 0 h 512"/>
                <a:gd name="T4" fmla="*/ 496 w 520"/>
                <a:gd name="T5" fmla="*/ 0 h 512"/>
                <a:gd name="T6" fmla="*/ 520 w 520"/>
                <a:gd name="T7" fmla="*/ 24 h 512"/>
                <a:gd name="T8" fmla="*/ 520 w 520"/>
                <a:gd name="T9" fmla="*/ 488 h 512"/>
                <a:gd name="T10" fmla="*/ 496 w 520"/>
                <a:gd name="T11" fmla="*/ 512 h 512"/>
                <a:gd name="T12" fmla="*/ 24 w 520"/>
                <a:gd name="T13" fmla="*/ 512 h 512"/>
                <a:gd name="T14" fmla="*/ 0 w 520"/>
                <a:gd name="T15" fmla="*/ 488 h 512"/>
                <a:gd name="T16" fmla="*/ 0 w 520"/>
                <a:gd name="T17" fmla="*/ 24 h 512"/>
                <a:gd name="T18" fmla="*/ 48 w 520"/>
                <a:gd name="T19" fmla="*/ 488 h 512"/>
                <a:gd name="T20" fmla="*/ 24 w 520"/>
                <a:gd name="T21" fmla="*/ 464 h 512"/>
                <a:gd name="T22" fmla="*/ 496 w 520"/>
                <a:gd name="T23" fmla="*/ 464 h 512"/>
                <a:gd name="T24" fmla="*/ 472 w 520"/>
                <a:gd name="T25" fmla="*/ 488 h 512"/>
                <a:gd name="T26" fmla="*/ 472 w 520"/>
                <a:gd name="T27" fmla="*/ 24 h 512"/>
                <a:gd name="T28" fmla="*/ 496 w 520"/>
                <a:gd name="T29" fmla="*/ 48 h 512"/>
                <a:gd name="T30" fmla="*/ 24 w 520"/>
                <a:gd name="T31" fmla="*/ 48 h 512"/>
                <a:gd name="T32" fmla="*/ 48 w 520"/>
                <a:gd name="T33" fmla="*/ 24 h 512"/>
                <a:gd name="T34" fmla="*/ 48 w 520"/>
                <a:gd name="T35" fmla="*/ 48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0" h="5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496" y="0"/>
                  </a:lnTo>
                  <a:cubicBezTo>
                    <a:pt x="510" y="0"/>
                    <a:pt x="520" y="11"/>
                    <a:pt x="520" y="24"/>
                  </a:cubicBezTo>
                  <a:lnTo>
                    <a:pt x="520" y="488"/>
                  </a:lnTo>
                  <a:cubicBezTo>
                    <a:pt x="520" y="502"/>
                    <a:pt x="510" y="512"/>
                    <a:pt x="496" y="512"/>
                  </a:cubicBezTo>
                  <a:lnTo>
                    <a:pt x="24" y="512"/>
                  </a:lnTo>
                  <a:cubicBezTo>
                    <a:pt x="11" y="512"/>
                    <a:pt x="0" y="502"/>
                    <a:pt x="0" y="488"/>
                  </a:cubicBezTo>
                  <a:lnTo>
                    <a:pt x="0" y="24"/>
                  </a:lnTo>
                  <a:close/>
                  <a:moveTo>
                    <a:pt x="48" y="488"/>
                  </a:moveTo>
                  <a:lnTo>
                    <a:pt x="24" y="464"/>
                  </a:lnTo>
                  <a:lnTo>
                    <a:pt x="496" y="464"/>
                  </a:lnTo>
                  <a:lnTo>
                    <a:pt x="472" y="488"/>
                  </a:lnTo>
                  <a:lnTo>
                    <a:pt x="472" y="24"/>
                  </a:lnTo>
                  <a:lnTo>
                    <a:pt x="496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488"/>
                  </a:lnTo>
                  <a:close/>
                </a:path>
              </a:pathLst>
            </a:custGeom>
            <a:solidFill>
              <a:srgbClr val="BE4B48"/>
            </a:solidFill>
            <a:ln w="1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0" name="Rectangle 78"/>
            <p:cNvSpPr>
              <a:spLocks noChangeArrowheads="1"/>
            </p:cNvSpPr>
            <p:nvPr/>
          </p:nvSpPr>
          <p:spPr bwMode="auto">
            <a:xfrm>
              <a:off x="778" y="3753"/>
              <a:ext cx="2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TTAS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Freeform 79"/>
            <p:cNvSpPr>
              <a:spLocks/>
            </p:cNvSpPr>
            <p:nvPr/>
          </p:nvSpPr>
          <p:spPr bwMode="auto">
            <a:xfrm>
              <a:off x="1241" y="3810"/>
              <a:ext cx="175" cy="17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98B954"/>
            </a:solidFill>
            <a:ln w="1" cap="flat">
              <a:solidFill>
                <a:srgbClr val="98B954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2" name="Freeform 80"/>
            <p:cNvSpPr>
              <a:spLocks/>
            </p:cNvSpPr>
            <p:nvPr/>
          </p:nvSpPr>
          <p:spPr bwMode="auto">
            <a:xfrm>
              <a:off x="1300" y="3789"/>
              <a:ext cx="57" cy="58"/>
            </a:xfrm>
            <a:custGeom>
              <a:avLst/>
              <a:gdLst>
                <a:gd name="T0" fmla="*/ 29 w 57"/>
                <a:gd name="T1" fmla="*/ 0 h 58"/>
                <a:gd name="T2" fmla="*/ 57 w 57"/>
                <a:gd name="T3" fmla="*/ 58 h 58"/>
                <a:gd name="T4" fmla="*/ 0 w 57"/>
                <a:gd name="T5" fmla="*/ 58 h 58"/>
                <a:gd name="T6" fmla="*/ 29 w 57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8">
                  <a:moveTo>
                    <a:pt x="29" y="0"/>
                  </a:moveTo>
                  <a:lnTo>
                    <a:pt x="57" y="58"/>
                  </a:lnTo>
                  <a:lnTo>
                    <a:pt x="0" y="5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3" name="Freeform 81"/>
            <p:cNvSpPr>
              <a:spLocks noEditPoints="1"/>
            </p:cNvSpPr>
            <p:nvPr/>
          </p:nvSpPr>
          <p:spPr bwMode="auto">
            <a:xfrm>
              <a:off x="1297" y="3787"/>
              <a:ext cx="63" cy="63"/>
            </a:xfrm>
            <a:custGeom>
              <a:avLst/>
              <a:gdLst>
                <a:gd name="T0" fmla="*/ 237 w 517"/>
                <a:gd name="T1" fmla="*/ 13 h 514"/>
                <a:gd name="T2" fmla="*/ 259 w 517"/>
                <a:gd name="T3" fmla="*/ 0 h 514"/>
                <a:gd name="T4" fmla="*/ 280 w 517"/>
                <a:gd name="T5" fmla="*/ 13 h 514"/>
                <a:gd name="T6" fmla="*/ 513 w 517"/>
                <a:gd name="T7" fmla="*/ 480 h 514"/>
                <a:gd name="T8" fmla="*/ 512 w 517"/>
                <a:gd name="T9" fmla="*/ 503 h 514"/>
                <a:gd name="T10" fmla="*/ 492 w 517"/>
                <a:gd name="T11" fmla="*/ 514 h 514"/>
                <a:gd name="T12" fmla="*/ 25 w 517"/>
                <a:gd name="T13" fmla="*/ 514 h 514"/>
                <a:gd name="T14" fmla="*/ 5 w 517"/>
                <a:gd name="T15" fmla="*/ 503 h 514"/>
                <a:gd name="T16" fmla="*/ 4 w 517"/>
                <a:gd name="T17" fmla="*/ 480 h 514"/>
                <a:gd name="T18" fmla="*/ 237 w 517"/>
                <a:gd name="T19" fmla="*/ 13 h 514"/>
                <a:gd name="T20" fmla="*/ 47 w 517"/>
                <a:gd name="T21" fmla="*/ 501 h 514"/>
                <a:gd name="T22" fmla="*/ 25 w 517"/>
                <a:gd name="T23" fmla="*/ 466 h 514"/>
                <a:gd name="T24" fmla="*/ 492 w 517"/>
                <a:gd name="T25" fmla="*/ 466 h 514"/>
                <a:gd name="T26" fmla="*/ 471 w 517"/>
                <a:gd name="T27" fmla="*/ 501 h 514"/>
                <a:gd name="T28" fmla="*/ 237 w 517"/>
                <a:gd name="T29" fmla="*/ 34 h 514"/>
                <a:gd name="T30" fmla="*/ 280 w 517"/>
                <a:gd name="T31" fmla="*/ 34 h 514"/>
                <a:gd name="T32" fmla="*/ 47 w 517"/>
                <a:gd name="T33" fmla="*/ 501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7" h="514">
                  <a:moveTo>
                    <a:pt x="237" y="13"/>
                  </a:moveTo>
                  <a:cubicBezTo>
                    <a:pt x="241" y="5"/>
                    <a:pt x="250" y="0"/>
                    <a:pt x="259" y="0"/>
                  </a:cubicBezTo>
                  <a:cubicBezTo>
                    <a:pt x="268" y="0"/>
                    <a:pt x="276" y="5"/>
                    <a:pt x="280" y="13"/>
                  </a:cubicBezTo>
                  <a:lnTo>
                    <a:pt x="513" y="480"/>
                  </a:lnTo>
                  <a:cubicBezTo>
                    <a:pt x="517" y="487"/>
                    <a:pt x="517" y="496"/>
                    <a:pt x="512" y="503"/>
                  </a:cubicBezTo>
                  <a:cubicBezTo>
                    <a:pt x="508" y="510"/>
                    <a:pt x="500" y="514"/>
                    <a:pt x="492" y="514"/>
                  </a:cubicBezTo>
                  <a:lnTo>
                    <a:pt x="25" y="514"/>
                  </a:lnTo>
                  <a:cubicBezTo>
                    <a:pt x="17" y="514"/>
                    <a:pt x="9" y="510"/>
                    <a:pt x="5" y="503"/>
                  </a:cubicBezTo>
                  <a:cubicBezTo>
                    <a:pt x="1" y="496"/>
                    <a:pt x="0" y="487"/>
                    <a:pt x="4" y="480"/>
                  </a:cubicBezTo>
                  <a:lnTo>
                    <a:pt x="237" y="13"/>
                  </a:lnTo>
                  <a:close/>
                  <a:moveTo>
                    <a:pt x="47" y="501"/>
                  </a:moveTo>
                  <a:lnTo>
                    <a:pt x="25" y="466"/>
                  </a:lnTo>
                  <a:lnTo>
                    <a:pt x="492" y="466"/>
                  </a:lnTo>
                  <a:lnTo>
                    <a:pt x="471" y="501"/>
                  </a:lnTo>
                  <a:lnTo>
                    <a:pt x="237" y="34"/>
                  </a:lnTo>
                  <a:lnTo>
                    <a:pt x="280" y="34"/>
                  </a:lnTo>
                  <a:lnTo>
                    <a:pt x="47" y="501"/>
                  </a:lnTo>
                  <a:close/>
                </a:path>
              </a:pathLst>
            </a:custGeom>
            <a:solidFill>
              <a:srgbClr val="98B954"/>
            </a:solidFill>
            <a:ln w="1" cap="flat">
              <a:solidFill>
                <a:srgbClr val="98B954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4" name="Rectangle 82"/>
            <p:cNvSpPr>
              <a:spLocks noChangeArrowheads="1"/>
            </p:cNvSpPr>
            <p:nvPr/>
          </p:nvSpPr>
          <p:spPr bwMode="auto">
            <a:xfrm>
              <a:off x="1424" y="3753"/>
              <a:ext cx="44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Lock-free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Freeform 83"/>
            <p:cNvSpPr>
              <a:spLocks/>
            </p:cNvSpPr>
            <p:nvPr/>
          </p:nvSpPr>
          <p:spPr bwMode="auto">
            <a:xfrm>
              <a:off x="2061" y="3810"/>
              <a:ext cx="175" cy="17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46AAC5"/>
            </a:solidFill>
            <a:ln w="1" cap="flat">
              <a:solidFill>
                <a:srgbClr val="46AAC5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6" name="Freeform 84"/>
            <p:cNvSpPr>
              <a:spLocks noEditPoints="1"/>
            </p:cNvSpPr>
            <p:nvPr/>
          </p:nvSpPr>
          <p:spPr bwMode="auto">
            <a:xfrm>
              <a:off x="2120" y="3790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8 w 57"/>
                <a:gd name="T7" fmla="*/ 0 h 57"/>
                <a:gd name="T8" fmla="*/ 28 w 57"/>
                <a:gd name="T9" fmla="*/ 57 h 57"/>
                <a:gd name="T10" fmla="*/ 28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8" y="0"/>
                  </a:moveTo>
                  <a:lnTo>
                    <a:pt x="28" y="57"/>
                  </a:lnTo>
                  <a:lnTo>
                    <a:pt x="28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7" name="Freeform 85"/>
            <p:cNvSpPr>
              <a:spLocks noEditPoints="1"/>
            </p:cNvSpPr>
            <p:nvPr/>
          </p:nvSpPr>
          <p:spPr bwMode="auto">
            <a:xfrm>
              <a:off x="2118" y="3788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3 w 61"/>
                <a:gd name="T11" fmla="*/ 2 h 61"/>
                <a:gd name="T12" fmla="*/ 33 w 61"/>
                <a:gd name="T13" fmla="*/ 59 h 61"/>
                <a:gd name="T14" fmla="*/ 27 w 61"/>
                <a:gd name="T15" fmla="*/ 59 h 61"/>
                <a:gd name="T16" fmla="*/ 27 w 61"/>
                <a:gd name="T17" fmla="*/ 2 h 61"/>
                <a:gd name="T18" fmla="*/ 33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3" y="2"/>
                  </a:moveTo>
                  <a:lnTo>
                    <a:pt x="33" y="59"/>
                  </a:lnTo>
                  <a:lnTo>
                    <a:pt x="27" y="59"/>
                  </a:lnTo>
                  <a:lnTo>
                    <a:pt x="27" y="2"/>
                  </a:lnTo>
                  <a:lnTo>
                    <a:pt x="33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1" cap="flat">
              <a:solidFill>
                <a:srgbClr val="46AAC5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8" name="Rectangle 86"/>
            <p:cNvSpPr>
              <a:spLocks noChangeArrowheads="1"/>
            </p:cNvSpPr>
            <p:nvPr/>
          </p:nvSpPr>
          <p:spPr bwMode="auto">
            <a:xfrm>
              <a:off x="2244" y="3753"/>
              <a:ext cx="3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PMutex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" name="Freeform 87"/>
            <p:cNvSpPr>
              <a:spLocks noEditPoints="1"/>
            </p:cNvSpPr>
            <p:nvPr/>
          </p:nvSpPr>
          <p:spPr bwMode="auto">
            <a:xfrm>
              <a:off x="210" y="1370"/>
              <a:ext cx="2681" cy="2651"/>
            </a:xfrm>
            <a:custGeom>
              <a:avLst/>
              <a:gdLst>
                <a:gd name="T0" fmla="*/ 0 w 21848"/>
                <a:gd name="T1" fmla="*/ 24 h 21600"/>
                <a:gd name="T2" fmla="*/ 24 w 21848"/>
                <a:gd name="T3" fmla="*/ 0 h 21600"/>
                <a:gd name="T4" fmla="*/ 21824 w 21848"/>
                <a:gd name="T5" fmla="*/ 0 h 21600"/>
                <a:gd name="T6" fmla="*/ 21848 w 21848"/>
                <a:gd name="T7" fmla="*/ 24 h 21600"/>
                <a:gd name="T8" fmla="*/ 21848 w 21848"/>
                <a:gd name="T9" fmla="*/ 21576 h 21600"/>
                <a:gd name="T10" fmla="*/ 21824 w 21848"/>
                <a:gd name="T11" fmla="*/ 21600 h 21600"/>
                <a:gd name="T12" fmla="*/ 24 w 21848"/>
                <a:gd name="T13" fmla="*/ 21600 h 21600"/>
                <a:gd name="T14" fmla="*/ 0 w 21848"/>
                <a:gd name="T15" fmla="*/ 21576 h 21600"/>
                <a:gd name="T16" fmla="*/ 0 w 21848"/>
                <a:gd name="T17" fmla="*/ 24 h 21600"/>
                <a:gd name="T18" fmla="*/ 48 w 21848"/>
                <a:gd name="T19" fmla="*/ 21576 h 21600"/>
                <a:gd name="T20" fmla="*/ 24 w 21848"/>
                <a:gd name="T21" fmla="*/ 21552 h 21600"/>
                <a:gd name="T22" fmla="*/ 21824 w 21848"/>
                <a:gd name="T23" fmla="*/ 21552 h 21600"/>
                <a:gd name="T24" fmla="*/ 21800 w 21848"/>
                <a:gd name="T25" fmla="*/ 21576 h 21600"/>
                <a:gd name="T26" fmla="*/ 21800 w 21848"/>
                <a:gd name="T27" fmla="*/ 24 h 21600"/>
                <a:gd name="T28" fmla="*/ 21824 w 21848"/>
                <a:gd name="T29" fmla="*/ 48 h 21600"/>
                <a:gd name="T30" fmla="*/ 24 w 21848"/>
                <a:gd name="T31" fmla="*/ 48 h 21600"/>
                <a:gd name="T32" fmla="*/ 48 w 21848"/>
                <a:gd name="T33" fmla="*/ 24 h 21600"/>
                <a:gd name="T34" fmla="*/ 48 w 21848"/>
                <a:gd name="T35" fmla="*/ 2157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848" h="21600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21824" y="0"/>
                  </a:lnTo>
                  <a:cubicBezTo>
                    <a:pt x="21838" y="0"/>
                    <a:pt x="21848" y="11"/>
                    <a:pt x="21848" y="24"/>
                  </a:cubicBezTo>
                  <a:lnTo>
                    <a:pt x="21848" y="21576"/>
                  </a:lnTo>
                  <a:cubicBezTo>
                    <a:pt x="21848" y="21590"/>
                    <a:pt x="21838" y="21600"/>
                    <a:pt x="21824" y="21600"/>
                  </a:cubicBezTo>
                  <a:lnTo>
                    <a:pt x="24" y="21600"/>
                  </a:lnTo>
                  <a:cubicBezTo>
                    <a:pt x="11" y="21600"/>
                    <a:pt x="0" y="21590"/>
                    <a:pt x="0" y="21576"/>
                  </a:cubicBezTo>
                  <a:lnTo>
                    <a:pt x="0" y="24"/>
                  </a:lnTo>
                  <a:close/>
                  <a:moveTo>
                    <a:pt x="48" y="21576"/>
                  </a:moveTo>
                  <a:lnTo>
                    <a:pt x="24" y="21552"/>
                  </a:lnTo>
                  <a:lnTo>
                    <a:pt x="21824" y="21552"/>
                  </a:lnTo>
                  <a:lnTo>
                    <a:pt x="21800" y="21576"/>
                  </a:lnTo>
                  <a:lnTo>
                    <a:pt x="21800" y="24"/>
                  </a:lnTo>
                  <a:lnTo>
                    <a:pt x="21824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21576"/>
                  </a:lnTo>
                  <a:close/>
                </a:path>
              </a:pathLst>
            </a:custGeom>
            <a:solidFill>
              <a:srgbClr val="868686"/>
            </a:solidFill>
            <a:ln w="0" cap="flat">
              <a:solidFill>
                <a:srgbClr val="8686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grpSp>
        <p:nvGrpSpPr>
          <p:cNvPr id="2080" name="Group 90"/>
          <p:cNvGrpSpPr>
            <a:grpSpLocks noChangeAspect="1"/>
          </p:cNvGrpSpPr>
          <p:nvPr/>
        </p:nvGrpSpPr>
        <p:grpSpPr bwMode="auto">
          <a:xfrm>
            <a:off x="4675840" y="2119052"/>
            <a:ext cx="4294834" cy="4262699"/>
            <a:chOff x="2944" y="1367"/>
            <a:chExt cx="2673" cy="2653"/>
          </a:xfrm>
        </p:grpSpPr>
        <p:sp>
          <p:nvSpPr>
            <p:cNvPr id="2081" name="AutoShape 89"/>
            <p:cNvSpPr>
              <a:spLocks noChangeAspect="1" noChangeArrowheads="1" noTextEdit="1"/>
            </p:cNvSpPr>
            <p:nvPr/>
          </p:nvSpPr>
          <p:spPr bwMode="auto">
            <a:xfrm>
              <a:off x="2944" y="1370"/>
              <a:ext cx="2672" cy="2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2" name="Rectangle 91"/>
            <p:cNvSpPr>
              <a:spLocks noChangeArrowheads="1"/>
            </p:cNvSpPr>
            <p:nvPr/>
          </p:nvSpPr>
          <p:spPr bwMode="auto">
            <a:xfrm>
              <a:off x="2944" y="1367"/>
              <a:ext cx="2673" cy="26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3" name="Rectangle 92"/>
            <p:cNvSpPr>
              <a:spLocks noChangeArrowheads="1"/>
            </p:cNvSpPr>
            <p:nvPr/>
          </p:nvSpPr>
          <p:spPr bwMode="auto">
            <a:xfrm>
              <a:off x="3353" y="1618"/>
              <a:ext cx="2109" cy="17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4" name="Freeform 93"/>
            <p:cNvSpPr>
              <a:spLocks noEditPoints="1"/>
            </p:cNvSpPr>
            <p:nvPr/>
          </p:nvSpPr>
          <p:spPr bwMode="auto">
            <a:xfrm>
              <a:off x="3353" y="1615"/>
              <a:ext cx="2109" cy="1528"/>
            </a:xfrm>
            <a:custGeom>
              <a:avLst/>
              <a:gdLst>
                <a:gd name="T0" fmla="*/ 0 w 2109"/>
                <a:gd name="T1" fmla="*/ 1522 h 1528"/>
                <a:gd name="T2" fmla="*/ 2109 w 2109"/>
                <a:gd name="T3" fmla="*/ 1522 h 1528"/>
                <a:gd name="T4" fmla="*/ 2109 w 2109"/>
                <a:gd name="T5" fmla="*/ 1528 h 1528"/>
                <a:gd name="T6" fmla="*/ 0 w 2109"/>
                <a:gd name="T7" fmla="*/ 1528 h 1528"/>
                <a:gd name="T8" fmla="*/ 0 w 2109"/>
                <a:gd name="T9" fmla="*/ 1522 h 1528"/>
                <a:gd name="T10" fmla="*/ 0 w 2109"/>
                <a:gd name="T11" fmla="*/ 1305 h 1528"/>
                <a:gd name="T12" fmla="*/ 2109 w 2109"/>
                <a:gd name="T13" fmla="*/ 1305 h 1528"/>
                <a:gd name="T14" fmla="*/ 2109 w 2109"/>
                <a:gd name="T15" fmla="*/ 1310 h 1528"/>
                <a:gd name="T16" fmla="*/ 0 w 2109"/>
                <a:gd name="T17" fmla="*/ 1310 h 1528"/>
                <a:gd name="T18" fmla="*/ 0 w 2109"/>
                <a:gd name="T19" fmla="*/ 1305 h 1528"/>
                <a:gd name="T20" fmla="*/ 0 w 2109"/>
                <a:gd name="T21" fmla="*/ 1088 h 1528"/>
                <a:gd name="T22" fmla="*/ 2109 w 2109"/>
                <a:gd name="T23" fmla="*/ 1088 h 1528"/>
                <a:gd name="T24" fmla="*/ 2109 w 2109"/>
                <a:gd name="T25" fmla="*/ 1094 h 1528"/>
                <a:gd name="T26" fmla="*/ 0 w 2109"/>
                <a:gd name="T27" fmla="*/ 1094 h 1528"/>
                <a:gd name="T28" fmla="*/ 0 w 2109"/>
                <a:gd name="T29" fmla="*/ 1088 h 1528"/>
                <a:gd name="T30" fmla="*/ 0 w 2109"/>
                <a:gd name="T31" fmla="*/ 870 h 1528"/>
                <a:gd name="T32" fmla="*/ 2109 w 2109"/>
                <a:gd name="T33" fmla="*/ 870 h 1528"/>
                <a:gd name="T34" fmla="*/ 2109 w 2109"/>
                <a:gd name="T35" fmla="*/ 876 h 1528"/>
                <a:gd name="T36" fmla="*/ 0 w 2109"/>
                <a:gd name="T37" fmla="*/ 876 h 1528"/>
                <a:gd name="T38" fmla="*/ 0 w 2109"/>
                <a:gd name="T39" fmla="*/ 870 h 1528"/>
                <a:gd name="T40" fmla="*/ 0 w 2109"/>
                <a:gd name="T41" fmla="*/ 652 h 1528"/>
                <a:gd name="T42" fmla="*/ 2109 w 2109"/>
                <a:gd name="T43" fmla="*/ 652 h 1528"/>
                <a:gd name="T44" fmla="*/ 2109 w 2109"/>
                <a:gd name="T45" fmla="*/ 658 h 1528"/>
                <a:gd name="T46" fmla="*/ 0 w 2109"/>
                <a:gd name="T47" fmla="*/ 658 h 1528"/>
                <a:gd name="T48" fmla="*/ 0 w 2109"/>
                <a:gd name="T49" fmla="*/ 652 h 1528"/>
                <a:gd name="T50" fmla="*/ 0 w 2109"/>
                <a:gd name="T51" fmla="*/ 434 h 1528"/>
                <a:gd name="T52" fmla="*/ 2109 w 2109"/>
                <a:gd name="T53" fmla="*/ 434 h 1528"/>
                <a:gd name="T54" fmla="*/ 2109 w 2109"/>
                <a:gd name="T55" fmla="*/ 440 h 1528"/>
                <a:gd name="T56" fmla="*/ 0 w 2109"/>
                <a:gd name="T57" fmla="*/ 440 h 1528"/>
                <a:gd name="T58" fmla="*/ 0 w 2109"/>
                <a:gd name="T59" fmla="*/ 434 h 1528"/>
                <a:gd name="T60" fmla="*/ 0 w 2109"/>
                <a:gd name="T61" fmla="*/ 218 h 1528"/>
                <a:gd name="T62" fmla="*/ 2109 w 2109"/>
                <a:gd name="T63" fmla="*/ 218 h 1528"/>
                <a:gd name="T64" fmla="*/ 2109 w 2109"/>
                <a:gd name="T65" fmla="*/ 223 h 1528"/>
                <a:gd name="T66" fmla="*/ 0 w 2109"/>
                <a:gd name="T67" fmla="*/ 223 h 1528"/>
                <a:gd name="T68" fmla="*/ 0 w 2109"/>
                <a:gd name="T69" fmla="*/ 218 h 1528"/>
                <a:gd name="T70" fmla="*/ 0 w 2109"/>
                <a:gd name="T71" fmla="*/ 0 h 1528"/>
                <a:gd name="T72" fmla="*/ 2109 w 2109"/>
                <a:gd name="T73" fmla="*/ 0 h 1528"/>
                <a:gd name="T74" fmla="*/ 2109 w 2109"/>
                <a:gd name="T75" fmla="*/ 6 h 1528"/>
                <a:gd name="T76" fmla="*/ 0 w 2109"/>
                <a:gd name="T77" fmla="*/ 6 h 1528"/>
                <a:gd name="T78" fmla="*/ 0 w 2109"/>
                <a:gd name="T79" fmla="*/ 0 h 1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09" h="1528">
                  <a:moveTo>
                    <a:pt x="0" y="1522"/>
                  </a:moveTo>
                  <a:lnTo>
                    <a:pt x="2109" y="1522"/>
                  </a:lnTo>
                  <a:lnTo>
                    <a:pt x="2109" y="1528"/>
                  </a:lnTo>
                  <a:lnTo>
                    <a:pt x="0" y="1528"/>
                  </a:lnTo>
                  <a:lnTo>
                    <a:pt x="0" y="1522"/>
                  </a:lnTo>
                  <a:close/>
                  <a:moveTo>
                    <a:pt x="0" y="1305"/>
                  </a:moveTo>
                  <a:lnTo>
                    <a:pt x="2109" y="1305"/>
                  </a:lnTo>
                  <a:lnTo>
                    <a:pt x="2109" y="1310"/>
                  </a:lnTo>
                  <a:lnTo>
                    <a:pt x="0" y="1310"/>
                  </a:lnTo>
                  <a:lnTo>
                    <a:pt x="0" y="1305"/>
                  </a:lnTo>
                  <a:close/>
                  <a:moveTo>
                    <a:pt x="0" y="1088"/>
                  </a:moveTo>
                  <a:lnTo>
                    <a:pt x="2109" y="1088"/>
                  </a:lnTo>
                  <a:lnTo>
                    <a:pt x="2109" y="1094"/>
                  </a:lnTo>
                  <a:lnTo>
                    <a:pt x="0" y="1094"/>
                  </a:lnTo>
                  <a:lnTo>
                    <a:pt x="0" y="1088"/>
                  </a:lnTo>
                  <a:close/>
                  <a:moveTo>
                    <a:pt x="0" y="870"/>
                  </a:moveTo>
                  <a:lnTo>
                    <a:pt x="2109" y="870"/>
                  </a:lnTo>
                  <a:lnTo>
                    <a:pt x="2109" y="876"/>
                  </a:lnTo>
                  <a:lnTo>
                    <a:pt x="0" y="876"/>
                  </a:lnTo>
                  <a:lnTo>
                    <a:pt x="0" y="870"/>
                  </a:lnTo>
                  <a:close/>
                  <a:moveTo>
                    <a:pt x="0" y="652"/>
                  </a:moveTo>
                  <a:lnTo>
                    <a:pt x="2109" y="652"/>
                  </a:lnTo>
                  <a:lnTo>
                    <a:pt x="2109" y="658"/>
                  </a:lnTo>
                  <a:lnTo>
                    <a:pt x="0" y="658"/>
                  </a:lnTo>
                  <a:lnTo>
                    <a:pt x="0" y="652"/>
                  </a:lnTo>
                  <a:close/>
                  <a:moveTo>
                    <a:pt x="0" y="434"/>
                  </a:moveTo>
                  <a:lnTo>
                    <a:pt x="2109" y="434"/>
                  </a:lnTo>
                  <a:lnTo>
                    <a:pt x="2109" y="440"/>
                  </a:lnTo>
                  <a:lnTo>
                    <a:pt x="0" y="440"/>
                  </a:lnTo>
                  <a:lnTo>
                    <a:pt x="0" y="434"/>
                  </a:lnTo>
                  <a:close/>
                  <a:moveTo>
                    <a:pt x="0" y="218"/>
                  </a:moveTo>
                  <a:lnTo>
                    <a:pt x="2109" y="218"/>
                  </a:lnTo>
                  <a:lnTo>
                    <a:pt x="2109" y="223"/>
                  </a:lnTo>
                  <a:lnTo>
                    <a:pt x="0" y="223"/>
                  </a:lnTo>
                  <a:lnTo>
                    <a:pt x="0" y="218"/>
                  </a:lnTo>
                  <a:close/>
                  <a:moveTo>
                    <a:pt x="0" y="0"/>
                  </a:moveTo>
                  <a:lnTo>
                    <a:pt x="2109" y="0"/>
                  </a:lnTo>
                  <a:lnTo>
                    <a:pt x="2109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5" name="Rectangle 94"/>
            <p:cNvSpPr>
              <a:spLocks noChangeArrowheads="1"/>
            </p:cNvSpPr>
            <p:nvPr/>
          </p:nvSpPr>
          <p:spPr bwMode="auto">
            <a:xfrm>
              <a:off x="3350" y="1618"/>
              <a:ext cx="6" cy="1740"/>
            </a:xfrm>
            <a:prstGeom prst="rect">
              <a:avLst/>
            </a:pr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6" name="Freeform 95"/>
            <p:cNvSpPr>
              <a:spLocks noEditPoints="1"/>
            </p:cNvSpPr>
            <p:nvPr/>
          </p:nvSpPr>
          <p:spPr bwMode="auto">
            <a:xfrm>
              <a:off x="3328" y="1615"/>
              <a:ext cx="50" cy="1746"/>
            </a:xfrm>
            <a:custGeom>
              <a:avLst/>
              <a:gdLst>
                <a:gd name="T0" fmla="*/ 5 w 50"/>
                <a:gd name="T1" fmla="*/ 1746 h 1746"/>
                <a:gd name="T2" fmla="*/ 44 w 50"/>
                <a:gd name="T3" fmla="*/ 1702 h 1746"/>
                <a:gd name="T4" fmla="*/ 44 w 50"/>
                <a:gd name="T5" fmla="*/ 1653 h 1746"/>
                <a:gd name="T6" fmla="*/ 5 w 50"/>
                <a:gd name="T7" fmla="*/ 1609 h 1746"/>
                <a:gd name="T8" fmla="*/ 5 w 50"/>
                <a:gd name="T9" fmla="*/ 1609 h 1746"/>
                <a:gd name="T10" fmla="*/ 5 w 50"/>
                <a:gd name="T11" fmla="*/ 1572 h 1746"/>
                <a:gd name="T12" fmla="*/ 44 w 50"/>
                <a:gd name="T13" fmla="*/ 1528 h 1746"/>
                <a:gd name="T14" fmla="*/ 44 w 50"/>
                <a:gd name="T15" fmla="*/ 1479 h 1746"/>
                <a:gd name="T16" fmla="*/ 5 w 50"/>
                <a:gd name="T17" fmla="*/ 1436 h 1746"/>
                <a:gd name="T18" fmla="*/ 5 w 50"/>
                <a:gd name="T19" fmla="*/ 1436 h 1746"/>
                <a:gd name="T20" fmla="*/ 5 w 50"/>
                <a:gd name="T21" fmla="*/ 1397 h 1746"/>
                <a:gd name="T22" fmla="*/ 44 w 50"/>
                <a:gd name="T23" fmla="*/ 1354 h 1746"/>
                <a:gd name="T24" fmla="*/ 44 w 50"/>
                <a:gd name="T25" fmla="*/ 1305 h 1746"/>
                <a:gd name="T26" fmla="*/ 5 w 50"/>
                <a:gd name="T27" fmla="*/ 1262 h 1746"/>
                <a:gd name="T28" fmla="*/ 5 w 50"/>
                <a:gd name="T29" fmla="*/ 1262 h 1746"/>
                <a:gd name="T30" fmla="*/ 5 w 50"/>
                <a:gd name="T31" fmla="*/ 1224 h 1746"/>
                <a:gd name="T32" fmla="*/ 44 w 50"/>
                <a:gd name="T33" fmla="*/ 1181 h 1746"/>
                <a:gd name="T34" fmla="*/ 44 w 50"/>
                <a:gd name="T35" fmla="*/ 1131 h 1746"/>
                <a:gd name="T36" fmla="*/ 5 w 50"/>
                <a:gd name="T37" fmla="*/ 1088 h 1746"/>
                <a:gd name="T38" fmla="*/ 5 w 50"/>
                <a:gd name="T39" fmla="*/ 1088 h 1746"/>
                <a:gd name="T40" fmla="*/ 5 w 50"/>
                <a:gd name="T41" fmla="*/ 1050 h 1746"/>
                <a:gd name="T42" fmla="*/ 44 w 50"/>
                <a:gd name="T43" fmla="*/ 1007 h 1746"/>
                <a:gd name="T44" fmla="*/ 44 w 50"/>
                <a:gd name="T45" fmla="*/ 957 h 1746"/>
                <a:gd name="T46" fmla="*/ 5 w 50"/>
                <a:gd name="T47" fmla="*/ 913 h 1746"/>
                <a:gd name="T48" fmla="*/ 5 w 50"/>
                <a:gd name="T49" fmla="*/ 913 h 1746"/>
                <a:gd name="T50" fmla="*/ 5 w 50"/>
                <a:gd name="T51" fmla="*/ 876 h 1746"/>
                <a:gd name="T52" fmla="*/ 44 w 50"/>
                <a:gd name="T53" fmla="*/ 832 h 1746"/>
                <a:gd name="T54" fmla="*/ 44 w 50"/>
                <a:gd name="T55" fmla="*/ 783 h 1746"/>
                <a:gd name="T56" fmla="*/ 5 w 50"/>
                <a:gd name="T57" fmla="*/ 739 h 1746"/>
                <a:gd name="T58" fmla="*/ 5 w 50"/>
                <a:gd name="T59" fmla="*/ 739 h 1746"/>
                <a:gd name="T60" fmla="*/ 5 w 50"/>
                <a:gd name="T61" fmla="*/ 702 h 1746"/>
                <a:gd name="T62" fmla="*/ 44 w 50"/>
                <a:gd name="T63" fmla="*/ 658 h 1746"/>
                <a:gd name="T64" fmla="*/ 44 w 50"/>
                <a:gd name="T65" fmla="*/ 609 h 1746"/>
                <a:gd name="T66" fmla="*/ 5 w 50"/>
                <a:gd name="T67" fmla="*/ 565 h 1746"/>
                <a:gd name="T68" fmla="*/ 5 w 50"/>
                <a:gd name="T69" fmla="*/ 565 h 1746"/>
                <a:gd name="T70" fmla="*/ 5 w 50"/>
                <a:gd name="T71" fmla="*/ 527 h 1746"/>
                <a:gd name="T72" fmla="*/ 44 w 50"/>
                <a:gd name="T73" fmla="*/ 484 h 1746"/>
                <a:gd name="T74" fmla="*/ 44 w 50"/>
                <a:gd name="T75" fmla="*/ 434 h 1746"/>
                <a:gd name="T76" fmla="*/ 5 w 50"/>
                <a:gd name="T77" fmla="*/ 391 h 1746"/>
                <a:gd name="T78" fmla="*/ 5 w 50"/>
                <a:gd name="T79" fmla="*/ 391 h 1746"/>
                <a:gd name="T80" fmla="*/ 5 w 50"/>
                <a:gd name="T81" fmla="*/ 353 h 1746"/>
                <a:gd name="T82" fmla="*/ 44 w 50"/>
                <a:gd name="T83" fmla="*/ 310 h 1746"/>
                <a:gd name="T84" fmla="*/ 44 w 50"/>
                <a:gd name="T85" fmla="*/ 260 h 1746"/>
                <a:gd name="T86" fmla="*/ 5 w 50"/>
                <a:gd name="T87" fmla="*/ 218 h 1746"/>
                <a:gd name="T88" fmla="*/ 5 w 50"/>
                <a:gd name="T89" fmla="*/ 218 h 1746"/>
                <a:gd name="T90" fmla="*/ 5 w 50"/>
                <a:gd name="T91" fmla="*/ 179 h 1746"/>
                <a:gd name="T92" fmla="*/ 44 w 50"/>
                <a:gd name="T93" fmla="*/ 136 h 1746"/>
                <a:gd name="T94" fmla="*/ 44 w 50"/>
                <a:gd name="T95" fmla="*/ 87 h 1746"/>
                <a:gd name="T96" fmla="*/ 5 w 50"/>
                <a:gd name="T97" fmla="*/ 43 h 1746"/>
                <a:gd name="T98" fmla="*/ 5 w 50"/>
                <a:gd name="T99" fmla="*/ 43 h 1746"/>
                <a:gd name="T100" fmla="*/ 5 w 50"/>
                <a:gd name="T101" fmla="*/ 6 h 1746"/>
                <a:gd name="T102" fmla="*/ 50 w 50"/>
                <a:gd name="T103" fmla="*/ 1746 h 1746"/>
                <a:gd name="T104" fmla="*/ 50 w 50"/>
                <a:gd name="T105" fmla="*/ 1522 h 1746"/>
                <a:gd name="T106" fmla="*/ 0 w 50"/>
                <a:gd name="T107" fmla="*/ 1305 h 1746"/>
                <a:gd name="T108" fmla="*/ 0 w 50"/>
                <a:gd name="T109" fmla="*/ 1305 h 1746"/>
                <a:gd name="T110" fmla="*/ 0 w 50"/>
                <a:gd name="T111" fmla="*/ 1094 h 1746"/>
                <a:gd name="T112" fmla="*/ 50 w 50"/>
                <a:gd name="T113" fmla="*/ 876 h 1746"/>
                <a:gd name="T114" fmla="*/ 50 w 50"/>
                <a:gd name="T115" fmla="*/ 652 h 1746"/>
                <a:gd name="T116" fmla="*/ 0 w 50"/>
                <a:gd name="T117" fmla="*/ 434 h 1746"/>
                <a:gd name="T118" fmla="*/ 0 w 50"/>
                <a:gd name="T119" fmla="*/ 434 h 1746"/>
                <a:gd name="T120" fmla="*/ 0 w 50"/>
                <a:gd name="T121" fmla="*/ 223 h 1746"/>
                <a:gd name="T122" fmla="*/ 50 w 50"/>
                <a:gd name="T123" fmla="*/ 6 h 1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0" h="1746">
                  <a:moveTo>
                    <a:pt x="5" y="1740"/>
                  </a:moveTo>
                  <a:lnTo>
                    <a:pt x="44" y="1740"/>
                  </a:lnTo>
                  <a:lnTo>
                    <a:pt x="44" y="1746"/>
                  </a:lnTo>
                  <a:lnTo>
                    <a:pt x="5" y="1746"/>
                  </a:lnTo>
                  <a:lnTo>
                    <a:pt x="5" y="1740"/>
                  </a:lnTo>
                  <a:close/>
                  <a:moveTo>
                    <a:pt x="5" y="1696"/>
                  </a:moveTo>
                  <a:lnTo>
                    <a:pt x="44" y="1696"/>
                  </a:lnTo>
                  <a:lnTo>
                    <a:pt x="44" y="1702"/>
                  </a:lnTo>
                  <a:lnTo>
                    <a:pt x="5" y="1702"/>
                  </a:lnTo>
                  <a:lnTo>
                    <a:pt x="5" y="1696"/>
                  </a:lnTo>
                  <a:close/>
                  <a:moveTo>
                    <a:pt x="5" y="1653"/>
                  </a:moveTo>
                  <a:lnTo>
                    <a:pt x="44" y="1653"/>
                  </a:lnTo>
                  <a:lnTo>
                    <a:pt x="44" y="1659"/>
                  </a:lnTo>
                  <a:lnTo>
                    <a:pt x="5" y="1659"/>
                  </a:lnTo>
                  <a:lnTo>
                    <a:pt x="5" y="1653"/>
                  </a:lnTo>
                  <a:close/>
                  <a:moveTo>
                    <a:pt x="5" y="1609"/>
                  </a:moveTo>
                  <a:lnTo>
                    <a:pt x="44" y="1609"/>
                  </a:lnTo>
                  <a:lnTo>
                    <a:pt x="44" y="1615"/>
                  </a:lnTo>
                  <a:lnTo>
                    <a:pt x="5" y="1615"/>
                  </a:lnTo>
                  <a:lnTo>
                    <a:pt x="5" y="1609"/>
                  </a:lnTo>
                  <a:close/>
                  <a:moveTo>
                    <a:pt x="5" y="1566"/>
                  </a:moveTo>
                  <a:lnTo>
                    <a:pt x="44" y="1566"/>
                  </a:lnTo>
                  <a:lnTo>
                    <a:pt x="44" y="1572"/>
                  </a:lnTo>
                  <a:lnTo>
                    <a:pt x="5" y="1572"/>
                  </a:lnTo>
                  <a:lnTo>
                    <a:pt x="5" y="1566"/>
                  </a:lnTo>
                  <a:close/>
                  <a:moveTo>
                    <a:pt x="5" y="1522"/>
                  </a:moveTo>
                  <a:lnTo>
                    <a:pt x="44" y="1522"/>
                  </a:lnTo>
                  <a:lnTo>
                    <a:pt x="44" y="1528"/>
                  </a:lnTo>
                  <a:lnTo>
                    <a:pt x="5" y="1528"/>
                  </a:lnTo>
                  <a:lnTo>
                    <a:pt x="5" y="1522"/>
                  </a:lnTo>
                  <a:close/>
                  <a:moveTo>
                    <a:pt x="5" y="1479"/>
                  </a:moveTo>
                  <a:lnTo>
                    <a:pt x="44" y="1479"/>
                  </a:lnTo>
                  <a:lnTo>
                    <a:pt x="44" y="1485"/>
                  </a:lnTo>
                  <a:lnTo>
                    <a:pt x="5" y="1485"/>
                  </a:lnTo>
                  <a:lnTo>
                    <a:pt x="5" y="1479"/>
                  </a:lnTo>
                  <a:close/>
                  <a:moveTo>
                    <a:pt x="5" y="1436"/>
                  </a:moveTo>
                  <a:lnTo>
                    <a:pt x="44" y="1436"/>
                  </a:lnTo>
                  <a:lnTo>
                    <a:pt x="44" y="1441"/>
                  </a:lnTo>
                  <a:lnTo>
                    <a:pt x="5" y="1441"/>
                  </a:lnTo>
                  <a:lnTo>
                    <a:pt x="5" y="1436"/>
                  </a:lnTo>
                  <a:close/>
                  <a:moveTo>
                    <a:pt x="5" y="1392"/>
                  </a:moveTo>
                  <a:lnTo>
                    <a:pt x="44" y="1392"/>
                  </a:lnTo>
                  <a:lnTo>
                    <a:pt x="44" y="1397"/>
                  </a:lnTo>
                  <a:lnTo>
                    <a:pt x="5" y="1397"/>
                  </a:lnTo>
                  <a:lnTo>
                    <a:pt x="5" y="1392"/>
                  </a:lnTo>
                  <a:close/>
                  <a:moveTo>
                    <a:pt x="5" y="1349"/>
                  </a:moveTo>
                  <a:lnTo>
                    <a:pt x="44" y="1349"/>
                  </a:lnTo>
                  <a:lnTo>
                    <a:pt x="44" y="1354"/>
                  </a:lnTo>
                  <a:lnTo>
                    <a:pt x="5" y="1354"/>
                  </a:lnTo>
                  <a:lnTo>
                    <a:pt x="5" y="1349"/>
                  </a:lnTo>
                  <a:close/>
                  <a:moveTo>
                    <a:pt x="5" y="1305"/>
                  </a:moveTo>
                  <a:lnTo>
                    <a:pt x="44" y="1305"/>
                  </a:lnTo>
                  <a:lnTo>
                    <a:pt x="44" y="1310"/>
                  </a:lnTo>
                  <a:lnTo>
                    <a:pt x="5" y="1310"/>
                  </a:lnTo>
                  <a:lnTo>
                    <a:pt x="5" y="1305"/>
                  </a:lnTo>
                  <a:close/>
                  <a:moveTo>
                    <a:pt x="5" y="1262"/>
                  </a:moveTo>
                  <a:lnTo>
                    <a:pt x="44" y="1262"/>
                  </a:lnTo>
                  <a:lnTo>
                    <a:pt x="44" y="1268"/>
                  </a:lnTo>
                  <a:lnTo>
                    <a:pt x="5" y="1268"/>
                  </a:lnTo>
                  <a:lnTo>
                    <a:pt x="5" y="1262"/>
                  </a:lnTo>
                  <a:close/>
                  <a:moveTo>
                    <a:pt x="5" y="1218"/>
                  </a:moveTo>
                  <a:lnTo>
                    <a:pt x="44" y="1218"/>
                  </a:lnTo>
                  <a:lnTo>
                    <a:pt x="44" y="1224"/>
                  </a:lnTo>
                  <a:lnTo>
                    <a:pt x="5" y="1224"/>
                  </a:lnTo>
                  <a:lnTo>
                    <a:pt x="5" y="1218"/>
                  </a:lnTo>
                  <a:close/>
                  <a:moveTo>
                    <a:pt x="5" y="1175"/>
                  </a:moveTo>
                  <a:lnTo>
                    <a:pt x="44" y="1175"/>
                  </a:lnTo>
                  <a:lnTo>
                    <a:pt x="44" y="1181"/>
                  </a:lnTo>
                  <a:lnTo>
                    <a:pt x="5" y="1181"/>
                  </a:lnTo>
                  <a:lnTo>
                    <a:pt x="5" y="1175"/>
                  </a:lnTo>
                  <a:close/>
                  <a:moveTo>
                    <a:pt x="5" y="1131"/>
                  </a:moveTo>
                  <a:lnTo>
                    <a:pt x="44" y="1131"/>
                  </a:lnTo>
                  <a:lnTo>
                    <a:pt x="44" y="1137"/>
                  </a:lnTo>
                  <a:lnTo>
                    <a:pt x="5" y="1137"/>
                  </a:lnTo>
                  <a:lnTo>
                    <a:pt x="5" y="1131"/>
                  </a:lnTo>
                  <a:close/>
                  <a:moveTo>
                    <a:pt x="5" y="1088"/>
                  </a:moveTo>
                  <a:lnTo>
                    <a:pt x="44" y="1088"/>
                  </a:lnTo>
                  <a:lnTo>
                    <a:pt x="44" y="1094"/>
                  </a:lnTo>
                  <a:lnTo>
                    <a:pt x="5" y="1094"/>
                  </a:lnTo>
                  <a:lnTo>
                    <a:pt x="5" y="1088"/>
                  </a:lnTo>
                  <a:close/>
                  <a:moveTo>
                    <a:pt x="5" y="1044"/>
                  </a:moveTo>
                  <a:lnTo>
                    <a:pt x="44" y="1044"/>
                  </a:lnTo>
                  <a:lnTo>
                    <a:pt x="44" y="1050"/>
                  </a:lnTo>
                  <a:lnTo>
                    <a:pt x="5" y="1050"/>
                  </a:lnTo>
                  <a:lnTo>
                    <a:pt x="5" y="1044"/>
                  </a:lnTo>
                  <a:close/>
                  <a:moveTo>
                    <a:pt x="5" y="1001"/>
                  </a:moveTo>
                  <a:lnTo>
                    <a:pt x="44" y="1001"/>
                  </a:lnTo>
                  <a:lnTo>
                    <a:pt x="44" y="1007"/>
                  </a:lnTo>
                  <a:lnTo>
                    <a:pt x="5" y="1007"/>
                  </a:lnTo>
                  <a:lnTo>
                    <a:pt x="5" y="1001"/>
                  </a:lnTo>
                  <a:close/>
                  <a:moveTo>
                    <a:pt x="5" y="957"/>
                  </a:moveTo>
                  <a:lnTo>
                    <a:pt x="44" y="957"/>
                  </a:lnTo>
                  <a:lnTo>
                    <a:pt x="44" y="963"/>
                  </a:lnTo>
                  <a:lnTo>
                    <a:pt x="5" y="963"/>
                  </a:lnTo>
                  <a:lnTo>
                    <a:pt x="5" y="957"/>
                  </a:lnTo>
                  <a:close/>
                  <a:moveTo>
                    <a:pt x="5" y="913"/>
                  </a:moveTo>
                  <a:lnTo>
                    <a:pt x="44" y="913"/>
                  </a:lnTo>
                  <a:lnTo>
                    <a:pt x="44" y="919"/>
                  </a:lnTo>
                  <a:lnTo>
                    <a:pt x="5" y="919"/>
                  </a:lnTo>
                  <a:lnTo>
                    <a:pt x="5" y="913"/>
                  </a:lnTo>
                  <a:close/>
                  <a:moveTo>
                    <a:pt x="5" y="870"/>
                  </a:moveTo>
                  <a:lnTo>
                    <a:pt x="44" y="870"/>
                  </a:lnTo>
                  <a:lnTo>
                    <a:pt x="44" y="876"/>
                  </a:lnTo>
                  <a:lnTo>
                    <a:pt x="5" y="876"/>
                  </a:lnTo>
                  <a:lnTo>
                    <a:pt x="5" y="870"/>
                  </a:lnTo>
                  <a:close/>
                  <a:moveTo>
                    <a:pt x="5" y="826"/>
                  </a:moveTo>
                  <a:lnTo>
                    <a:pt x="44" y="826"/>
                  </a:lnTo>
                  <a:lnTo>
                    <a:pt x="44" y="832"/>
                  </a:lnTo>
                  <a:lnTo>
                    <a:pt x="5" y="832"/>
                  </a:lnTo>
                  <a:lnTo>
                    <a:pt x="5" y="826"/>
                  </a:lnTo>
                  <a:close/>
                  <a:moveTo>
                    <a:pt x="5" y="783"/>
                  </a:moveTo>
                  <a:lnTo>
                    <a:pt x="44" y="783"/>
                  </a:lnTo>
                  <a:lnTo>
                    <a:pt x="44" y="789"/>
                  </a:lnTo>
                  <a:lnTo>
                    <a:pt x="5" y="789"/>
                  </a:lnTo>
                  <a:lnTo>
                    <a:pt x="5" y="783"/>
                  </a:lnTo>
                  <a:close/>
                  <a:moveTo>
                    <a:pt x="5" y="739"/>
                  </a:moveTo>
                  <a:lnTo>
                    <a:pt x="44" y="739"/>
                  </a:lnTo>
                  <a:lnTo>
                    <a:pt x="44" y="745"/>
                  </a:lnTo>
                  <a:lnTo>
                    <a:pt x="5" y="745"/>
                  </a:lnTo>
                  <a:lnTo>
                    <a:pt x="5" y="739"/>
                  </a:lnTo>
                  <a:close/>
                  <a:moveTo>
                    <a:pt x="5" y="696"/>
                  </a:moveTo>
                  <a:lnTo>
                    <a:pt x="44" y="696"/>
                  </a:lnTo>
                  <a:lnTo>
                    <a:pt x="44" y="702"/>
                  </a:lnTo>
                  <a:lnTo>
                    <a:pt x="5" y="702"/>
                  </a:lnTo>
                  <a:lnTo>
                    <a:pt x="5" y="696"/>
                  </a:lnTo>
                  <a:close/>
                  <a:moveTo>
                    <a:pt x="5" y="652"/>
                  </a:moveTo>
                  <a:lnTo>
                    <a:pt x="44" y="652"/>
                  </a:lnTo>
                  <a:lnTo>
                    <a:pt x="44" y="658"/>
                  </a:lnTo>
                  <a:lnTo>
                    <a:pt x="5" y="658"/>
                  </a:lnTo>
                  <a:lnTo>
                    <a:pt x="5" y="652"/>
                  </a:lnTo>
                  <a:close/>
                  <a:moveTo>
                    <a:pt x="5" y="609"/>
                  </a:moveTo>
                  <a:lnTo>
                    <a:pt x="44" y="609"/>
                  </a:lnTo>
                  <a:lnTo>
                    <a:pt x="44" y="615"/>
                  </a:lnTo>
                  <a:lnTo>
                    <a:pt x="5" y="615"/>
                  </a:lnTo>
                  <a:lnTo>
                    <a:pt x="5" y="609"/>
                  </a:lnTo>
                  <a:close/>
                  <a:moveTo>
                    <a:pt x="5" y="565"/>
                  </a:moveTo>
                  <a:lnTo>
                    <a:pt x="44" y="565"/>
                  </a:lnTo>
                  <a:lnTo>
                    <a:pt x="44" y="571"/>
                  </a:lnTo>
                  <a:lnTo>
                    <a:pt x="5" y="571"/>
                  </a:lnTo>
                  <a:lnTo>
                    <a:pt x="5" y="565"/>
                  </a:lnTo>
                  <a:close/>
                  <a:moveTo>
                    <a:pt x="5" y="521"/>
                  </a:moveTo>
                  <a:lnTo>
                    <a:pt x="44" y="521"/>
                  </a:lnTo>
                  <a:lnTo>
                    <a:pt x="44" y="527"/>
                  </a:lnTo>
                  <a:lnTo>
                    <a:pt x="5" y="527"/>
                  </a:lnTo>
                  <a:lnTo>
                    <a:pt x="5" y="521"/>
                  </a:lnTo>
                  <a:close/>
                  <a:moveTo>
                    <a:pt x="5" y="478"/>
                  </a:moveTo>
                  <a:lnTo>
                    <a:pt x="44" y="478"/>
                  </a:lnTo>
                  <a:lnTo>
                    <a:pt x="44" y="484"/>
                  </a:lnTo>
                  <a:lnTo>
                    <a:pt x="5" y="484"/>
                  </a:lnTo>
                  <a:lnTo>
                    <a:pt x="5" y="478"/>
                  </a:lnTo>
                  <a:close/>
                  <a:moveTo>
                    <a:pt x="5" y="434"/>
                  </a:moveTo>
                  <a:lnTo>
                    <a:pt x="44" y="434"/>
                  </a:lnTo>
                  <a:lnTo>
                    <a:pt x="44" y="440"/>
                  </a:lnTo>
                  <a:lnTo>
                    <a:pt x="5" y="440"/>
                  </a:lnTo>
                  <a:lnTo>
                    <a:pt x="5" y="434"/>
                  </a:lnTo>
                  <a:close/>
                  <a:moveTo>
                    <a:pt x="5" y="391"/>
                  </a:moveTo>
                  <a:lnTo>
                    <a:pt x="44" y="391"/>
                  </a:lnTo>
                  <a:lnTo>
                    <a:pt x="44" y="397"/>
                  </a:lnTo>
                  <a:lnTo>
                    <a:pt x="5" y="397"/>
                  </a:lnTo>
                  <a:lnTo>
                    <a:pt x="5" y="391"/>
                  </a:lnTo>
                  <a:close/>
                  <a:moveTo>
                    <a:pt x="5" y="347"/>
                  </a:moveTo>
                  <a:lnTo>
                    <a:pt x="44" y="347"/>
                  </a:lnTo>
                  <a:lnTo>
                    <a:pt x="44" y="353"/>
                  </a:lnTo>
                  <a:lnTo>
                    <a:pt x="5" y="353"/>
                  </a:lnTo>
                  <a:lnTo>
                    <a:pt x="5" y="347"/>
                  </a:lnTo>
                  <a:close/>
                  <a:moveTo>
                    <a:pt x="5" y="304"/>
                  </a:moveTo>
                  <a:lnTo>
                    <a:pt x="44" y="304"/>
                  </a:lnTo>
                  <a:lnTo>
                    <a:pt x="44" y="310"/>
                  </a:lnTo>
                  <a:lnTo>
                    <a:pt x="5" y="310"/>
                  </a:lnTo>
                  <a:lnTo>
                    <a:pt x="5" y="304"/>
                  </a:lnTo>
                  <a:close/>
                  <a:moveTo>
                    <a:pt x="5" y="260"/>
                  </a:moveTo>
                  <a:lnTo>
                    <a:pt x="44" y="260"/>
                  </a:lnTo>
                  <a:lnTo>
                    <a:pt x="44" y="266"/>
                  </a:lnTo>
                  <a:lnTo>
                    <a:pt x="5" y="266"/>
                  </a:lnTo>
                  <a:lnTo>
                    <a:pt x="5" y="260"/>
                  </a:lnTo>
                  <a:close/>
                  <a:moveTo>
                    <a:pt x="5" y="218"/>
                  </a:moveTo>
                  <a:lnTo>
                    <a:pt x="44" y="218"/>
                  </a:lnTo>
                  <a:lnTo>
                    <a:pt x="44" y="223"/>
                  </a:lnTo>
                  <a:lnTo>
                    <a:pt x="5" y="223"/>
                  </a:lnTo>
                  <a:lnTo>
                    <a:pt x="5" y="218"/>
                  </a:lnTo>
                  <a:close/>
                  <a:moveTo>
                    <a:pt x="5" y="174"/>
                  </a:moveTo>
                  <a:lnTo>
                    <a:pt x="44" y="174"/>
                  </a:lnTo>
                  <a:lnTo>
                    <a:pt x="44" y="179"/>
                  </a:lnTo>
                  <a:lnTo>
                    <a:pt x="5" y="179"/>
                  </a:lnTo>
                  <a:lnTo>
                    <a:pt x="5" y="174"/>
                  </a:lnTo>
                  <a:close/>
                  <a:moveTo>
                    <a:pt x="5" y="131"/>
                  </a:moveTo>
                  <a:lnTo>
                    <a:pt x="44" y="131"/>
                  </a:lnTo>
                  <a:lnTo>
                    <a:pt x="44" y="136"/>
                  </a:lnTo>
                  <a:lnTo>
                    <a:pt x="5" y="136"/>
                  </a:lnTo>
                  <a:lnTo>
                    <a:pt x="5" y="131"/>
                  </a:lnTo>
                  <a:close/>
                  <a:moveTo>
                    <a:pt x="5" y="87"/>
                  </a:moveTo>
                  <a:lnTo>
                    <a:pt x="44" y="87"/>
                  </a:lnTo>
                  <a:lnTo>
                    <a:pt x="44" y="92"/>
                  </a:lnTo>
                  <a:lnTo>
                    <a:pt x="5" y="92"/>
                  </a:lnTo>
                  <a:lnTo>
                    <a:pt x="5" y="87"/>
                  </a:lnTo>
                  <a:close/>
                  <a:moveTo>
                    <a:pt x="5" y="43"/>
                  </a:moveTo>
                  <a:lnTo>
                    <a:pt x="44" y="43"/>
                  </a:lnTo>
                  <a:lnTo>
                    <a:pt x="44" y="49"/>
                  </a:lnTo>
                  <a:lnTo>
                    <a:pt x="5" y="49"/>
                  </a:lnTo>
                  <a:lnTo>
                    <a:pt x="5" y="43"/>
                  </a:lnTo>
                  <a:close/>
                  <a:moveTo>
                    <a:pt x="5" y="0"/>
                  </a:moveTo>
                  <a:lnTo>
                    <a:pt x="44" y="0"/>
                  </a:lnTo>
                  <a:lnTo>
                    <a:pt x="44" y="6"/>
                  </a:lnTo>
                  <a:lnTo>
                    <a:pt x="5" y="6"/>
                  </a:lnTo>
                  <a:lnTo>
                    <a:pt x="5" y="0"/>
                  </a:lnTo>
                  <a:close/>
                  <a:moveTo>
                    <a:pt x="0" y="1740"/>
                  </a:moveTo>
                  <a:lnTo>
                    <a:pt x="50" y="1740"/>
                  </a:lnTo>
                  <a:lnTo>
                    <a:pt x="50" y="1746"/>
                  </a:lnTo>
                  <a:lnTo>
                    <a:pt x="0" y="1746"/>
                  </a:lnTo>
                  <a:lnTo>
                    <a:pt x="0" y="1740"/>
                  </a:lnTo>
                  <a:close/>
                  <a:moveTo>
                    <a:pt x="0" y="1522"/>
                  </a:moveTo>
                  <a:lnTo>
                    <a:pt x="50" y="1522"/>
                  </a:lnTo>
                  <a:lnTo>
                    <a:pt x="50" y="1528"/>
                  </a:lnTo>
                  <a:lnTo>
                    <a:pt x="0" y="1528"/>
                  </a:lnTo>
                  <a:lnTo>
                    <a:pt x="0" y="1522"/>
                  </a:lnTo>
                  <a:close/>
                  <a:moveTo>
                    <a:pt x="0" y="1305"/>
                  </a:moveTo>
                  <a:lnTo>
                    <a:pt x="50" y="1305"/>
                  </a:lnTo>
                  <a:lnTo>
                    <a:pt x="50" y="1310"/>
                  </a:lnTo>
                  <a:lnTo>
                    <a:pt x="0" y="1310"/>
                  </a:lnTo>
                  <a:lnTo>
                    <a:pt x="0" y="1305"/>
                  </a:lnTo>
                  <a:close/>
                  <a:moveTo>
                    <a:pt x="0" y="1088"/>
                  </a:moveTo>
                  <a:lnTo>
                    <a:pt x="50" y="1088"/>
                  </a:lnTo>
                  <a:lnTo>
                    <a:pt x="50" y="1094"/>
                  </a:lnTo>
                  <a:lnTo>
                    <a:pt x="0" y="1094"/>
                  </a:lnTo>
                  <a:lnTo>
                    <a:pt x="0" y="1088"/>
                  </a:lnTo>
                  <a:close/>
                  <a:moveTo>
                    <a:pt x="0" y="870"/>
                  </a:moveTo>
                  <a:lnTo>
                    <a:pt x="50" y="870"/>
                  </a:lnTo>
                  <a:lnTo>
                    <a:pt x="50" y="876"/>
                  </a:lnTo>
                  <a:lnTo>
                    <a:pt x="0" y="876"/>
                  </a:lnTo>
                  <a:lnTo>
                    <a:pt x="0" y="870"/>
                  </a:lnTo>
                  <a:close/>
                  <a:moveTo>
                    <a:pt x="0" y="652"/>
                  </a:moveTo>
                  <a:lnTo>
                    <a:pt x="50" y="652"/>
                  </a:lnTo>
                  <a:lnTo>
                    <a:pt x="50" y="658"/>
                  </a:lnTo>
                  <a:lnTo>
                    <a:pt x="0" y="658"/>
                  </a:lnTo>
                  <a:lnTo>
                    <a:pt x="0" y="652"/>
                  </a:lnTo>
                  <a:close/>
                  <a:moveTo>
                    <a:pt x="0" y="434"/>
                  </a:moveTo>
                  <a:lnTo>
                    <a:pt x="50" y="434"/>
                  </a:lnTo>
                  <a:lnTo>
                    <a:pt x="50" y="440"/>
                  </a:lnTo>
                  <a:lnTo>
                    <a:pt x="0" y="440"/>
                  </a:lnTo>
                  <a:lnTo>
                    <a:pt x="0" y="434"/>
                  </a:lnTo>
                  <a:close/>
                  <a:moveTo>
                    <a:pt x="0" y="218"/>
                  </a:moveTo>
                  <a:lnTo>
                    <a:pt x="50" y="218"/>
                  </a:lnTo>
                  <a:lnTo>
                    <a:pt x="50" y="223"/>
                  </a:lnTo>
                  <a:lnTo>
                    <a:pt x="0" y="223"/>
                  </a:lnTo>
                  <a:lnTo>
                    <a:pt x="0" y="218"/>
                  </a:lnTo>
                  <a:close/>
                  <a:moveTo>
                    <a:pt x="0" y="0"/>
                  </a:moveTo>
                  <a:lnTo>
                    <a:pt x="50" y="0"/>
                  </a:lnTo>
                  <a:lnTo>
                    <a:pt x="50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7" name="Rectangle 96"/>
            <p:cNvSpPr>
              <a:spLocks noChangeArrowheads="1"/>
            </p:cNvSpPr>
            <p:nvPr/>
          </p:nvSpPr>
          <p:spPr bwMode="auto">
            <a:xfrm>
              <a:off x="3353" y="3355"/>
              <a:ext cx="2109" cy="6"/>
            </a:xfrm>
            <a:prstGeom prst="rect">
              <a:avLst/>
            </a:pr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8" name="Freeform 97"/>
            <p:cNvSpPr>
              <a:spLocks noEditPoints="1"/>
            </p:cNvSpPr>
            <p:nvPr/>
          </p:nvSpPr>
          <p:spPr bwMode="auto">
            <a:xfrm>
              <a:off x="3350" y="3332"/>
              <a:ext cx="2115" cy="52"/>
            </a:xfrm>
            <a:custGeom>
              <a:avLst/>
              <a:gdLst>
                <a:gd name="T0" fmla="*/ 156 w 2115"/>
                <a:gd name="T1" fmla="*/ 46 h 52"/>
                <a:gd name="T2" fmla="*/ 150 w 2115"/>
                <a:gd name="T3" fmla="*/ 7 h 52"/>
                <a:gd name="T4" fmla="*/ 458 w 2115"/>
                <a:gd name="T5" fmla="*/ 7 h 52"/>
                <a:gd name="T6" fmla="*/ 452 w 2115"/>
                <a:gd name="T7" fmla="*/ 46 h 52"/>
                <a:gd name="T8" fmla="*/ 458 w 2115"/>
                <a:gd name="T9" fmla="*/ 7 h 52"/>
                <a:gd name="T10" fmla="*/ 759 w 2115"/>
                <a:gd name="T11" fmla="*/ 46 h 52"/>
                <a:gd name="T12" fmla="*/ 753 w 2115"/>
                <a:gd name="T13" fmla="*/ 7 h 52"/>
                <a:gd name="T14" fmla="*/ 1060 w 2115"/>
                <a:gd name="T15" fmla="*/ 7 h 52"/>
                <a:gd name="T16" fmla="*/ 1054 w 2115"/>
                <a:gd name="T17" fmla="*/ 46 h 52"/>
                <a:gd name="T18" fmla="*/ 1060 w 2115"/>
                <a:gd name="T19" fmla="*/ 7 h 52"/>
                <a:gd name="T20" fmla="*/ 1362 w 2115"/>
                <a:gd name="T21" fmla="*/ 46 h 52"/>
                <a:gd name="T22" fmla="*/ 1356 w 2115"/>
                <a:gd name="T23" fmla="*/ 7 h 52"/>
                <a:gd name="T24" fmla="*/ 1663 w 2115"/>
                <a:gd name="T25" fmla="*/ 7 h 52"/>
                <a:gd name="T26" fmla="*/ 1657 w 2115"/>
                <a:gd name="T27" fmla="*/ 46 h 52"/>
                <a:gd name="T28" fmla="*/ 1663 w 2115"/>
                <a:gd name="T29" fmla="*/ 7 h 52"/>
                <a:gd name="T30" fmla="*/ 1965 w 2115"/>
                <a:gd name="T31" fmla="*/ 46 h 52"/>
                <a:gd name="T32" fmla="*/ 1959 w 2115"/>
                <a:gd name="T33" fmla="*/ 7 h 52"/>
                <a:gd name="T34" fmla="*/ 2115 w 2115"/>
                <a:gd name="T35" fmla="*/ 7 h 52"/>
                <a:gd name="T36" fmla="*/ 2109 w 2115"/>
                <a:gd name="T37" fmla="*/ 46 h 52"/>
                <a:gd name="T38" fmla="*/ 2115 w 2115"/>
                <a:gd name="T39" fmla="*/ 7 h 52"/>
                <a:gd name="T40" fmla="*/ 6 w 2115"/>
                <a:gd name="T41" fmla="*/ 52 h 52"/>
                <a:gd name="T42" fmla="*/ 0 w 2115"/>
                <a:gd name="T43" fmla="*/ 0 h 52"/>
                <a:gd name="T44" fmla="*/ 307 w 2115"/>
                <a:gd name="T45" fmla="*/ 0 h 52"/>
                <a:gd name="T46" fmla="*/ 301 w 2115"/>
                <a:gd name="T47" fmla="*/ 52 h 52"/>
                <a:gd name="T48" fmla="*/ 307 w 2115"/>
                <a:gd name="T49" fmla="*/ 0 h 52"/>
                <a:gd name="T50" fmla="*/ 609 w 2115"/>
                <a:gd name="T51" fmla="*/ 52 h 52"/>
                <a:gd name="T52" fmla="*/ 603 w 2115"/>
                <a:gd name="T53" fmla="*/ 0 h 52"/>
                <a:gd name="T54" fmla="*/ 910 w 2115"/>
                <a:gd name="T55" fmla="*/ 0 h 52"/>
                <a:gd name="T56" fmla="*/ 904 w 2115"/>
                <a:gd name="T57" fmla="*/ 52 h 52"/>
                <a:gd name="T58" fmla="*/ 910 w 2115"/>
                <a:gd name="T59" fmla="*/ 0 h 52"/>
                <a:gd name="T60" fmla="*/ 1211 w 2115"/>
                <a:gd name="T61" fmla="*/ 52 h 52"/>
                <a:gd name="T62" fmla="*/ 1206 w 2115"/>
                <a:gd name="T63" fmla="*/ 0 h 52"/>
                <a:gd name="T64" fmla="*/ 1512 w 2115"/>
                <a:gd name="T65" fmla="*/ 0 h 52"/>
                <a:gd name="T66" fmla="*/ 1506 w 2115"/>
                <a:gd name="T67" fmla="*/ 52 h 52"/>
                <a:gd name="T68" fmla="*/ 1512 w 2115"/>
                <a:gd name="T69" fmla="*/ 0 h 52"/>
                <a:gd name="T70" fmla="*/ 1814 w 2115"/>
                <a:gd name="T71" fmla="*/ 52 h 52"/>
                <a:gd name="T72" fmla="*/ 1808 w 2115"/>
                <a:gd name="T73" fmla="*/ 0 h 52"/>
                <a:gd name="T74" fmla="*/ 2115 w 2115"/>
                <a:gd name="T75" fmla="*/ 0 h 52"/>
                <a:gd name="T76" fmla="*/ 2109 w 2115"/>
                <a:gd name="T77" fmla="*/ 52 h 52"/>
                <a:gd name="T78" fmla="*/ 2115 w 2115"/>
                <a:gd name="T7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15" h="52">
                  <a:moveTo>
                    <a:pt x="156" y="7"/>
                  </a:moveTo>
                  <a:lnTo>
                    <a:pt x="156" y="46"/>
                  </a:lnTo>
                  <a:lnTo>
                    <a:pt x="150" y="46"/>
                  </a:lnTo>
                  <a:lnTo>
                    <a:pt x="150" y="7"/>
                  </a:lnTo>
                  <a:lnTo>
                    <a:pt x="156" y="7"/>
                  </a:lnTo>
                  <a:close/>
                  <a:moveTo>
                    <a:pt x="458" y="7"/>
                  </a:moveTo>
                  <a:lnTo>
                    <a:pt x="458" y="46"/>
                  </a:lnTo>
                  <a:lnTo>
                    <a:pt x="452" y="46"/>
                  </a:lnTo>
                  <a:lnTo>
                    <a:pt x="452" y="7"/>
                  </a:lnTo>
                  <a:lnTo>
                    <a:pt x="458" y="7"/>
                  </a:lnTo>
                  <a:close/>
                  <a:moveTo>
                    <a:pt x="759" y="7"/>
                  </a:moveTo>
                  <a:lnTo>
                    <a:pt x="759" y="46"/>
                  </a:lnTo>
                  <a:lnTo>
                    <a:pt x="753" y="46"/>
                  </a:lnTo>
                  <a:lnTo>
                    <a:pt x="753" y="7"/>
                  </a:lnTo>
                  <a:lnTo>
                    <a:pt x="759" y="7"/>
                  </a:lnTo>
                  <a:close/>
                  <a:moveTo>
                    <a:pt x="1060" y="7"/>
                  </a:moveTo>
                  <a:lnTo>
                    <a:pt x="1060" y="46"/>
                  </a:lnTo>
                  <a:lnTo>
                    <a:pt x="1054" y="46"/>
                  </a:lnTo>
                  <a:lnTo>
                    <a:pt x="1054" y="7"/>
                  </a:lnTo>
                  <a:lnTo>
                    <a:pt x="1060" y="7"/>
                  </a:lnTo>
                  <a:close/>
                  <a:moveTo>
                    <a:pt x="1362" y="7"/>
                  </a:moveTo>
                  <a:lnTo>
                    <a:pt x="1362" y="46"/>
                  </a:lnTo>
                  <a:lnTo>
                    <a:pt x="1356" y="46"/>
                  </a:lnTo>
                  <a:lnTo>
                    <a:pt x="1356" y="7"/>
                  </a:lnTo>
                  <a:lnTo>
                    <a:pt x="1362" y="7"/>
                  </a:lnTo>
                  <a:close/>
                  <a:moveTo>
                    <a:pt x="1663" y="7"/>
                  </a:moveTo>
                  <a:lnTo>
                    <a:pt x="1663" y="46"/>
                  </a:lnTo>
                  <a:lnTo>
                    <a:pt x="1657" y="46"/>
                  </a:lnTo>
                  <a:lnTo>
                    <a:pt x="1657" y="7"/>
                  </a:lnTo>
                  <a:lnTo>
                    <a:pt x="1663" y="7"/>
                  </a:lnTo>
                  <a:close/>
                  <a:moveTo>
                    <a:pt x="1965" y="7"/>
                  </a:moveTo>
                  <a:lnTo>
                    <a:pt x="1965" y="46"/>
                  </a:lnTo>
                  <a:lnTo>
                    <a:pt x="1959" y="46"/>
                  </a:lnTo>
                  <a:lnTo>
                    <a:pt x="1959" y="7"/>
                  </a:lnTo>
                  <a:lnTo>
                    <a:pt x="1965" y="7"/>
                  </a:lnTo>
                  <a:close/>
                  <a:moveTo>
                    <a:pt x="2115" y="7"/>
                  </a:moveTo>
                  <a:lnTo>
                    <a:pt x="2115" y="46"/>
                  </a:lnTo>
                  <a:lnTo>
                    <a:pt x="2109" y="46"/>
                  </a:lnTo>
                  <a:lnTo>
                    <a:pt x="2109" y="7"/>
                  </a:lnTo>
                  <a:lnTo>
                    <a:pt x="2115" y="7"/>
                  </a:lnTo>
                  <a:close/>
                  <a:moveTo>
                    <a:pt x="6" y="0"/>
                  </a:moveTo>
                  <a:lnTo>
                    <a:pt x="6" y="52"/>
                  </a:lnTo>
                  <a:lnTo>
                    <a:pt x="0" y="52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307" y="0"/>
                  </a:moveTo>
                  <a:lnTo>
                    <a:pt x="307" y="52"/>
                  </a:lnTo>
                  <a:lnTo>
                    <a:pt x="301" y="52"/>
                  </a:lnTo>
                  <a:lnTo>
                    <a:pt x="301" y="0"/>
                  </a:lnTo>
                  <a:lnTo>
                    <a:pt x="307" y="0"/>
                  </a:lnTo>
                  <a:close/>
                  <a:moveTo>
                    <a:pt x="609" y="0"/>
                  </a:moveTo>
                  <a:lnTo>
                    <a:pt x="609" y="52"/>
                  </a:lnTo>
                  <a:lnTo>
                    <a:pt x="603" y="52"/>
                  </a:lnTo>
                  <a:lnTo>
                    <a:pt x="603" y="0"/>
                  </a:lnTo>
                  <a:lnTo>
                    <a:pt x="609" y="0"/>
                  </a:lnTo>
                  <a:close/>
                  <a:moveTo>
                    <a:pt x="910" y="0"/>
                  </a:moveTo>
                  <a:lnTo>
                    <a:pt x="910" y="52"/>
                  </a:lnTo>
                  <a:lnTo>
                    <a:pt x="904" y="52"/>
                  </a:lnTo>
                  <a:lnTo>
                    <a:pt x="904" y="0"/>
                  </a:lnTo>
                  <a:lnTo>
                    <a:pt x="910" y="0"/>
                  </a:lnTo>
                  <a:close/>
                  <a:moveTo>
                    <a:pt x="1211" y="0"/>
                  </a:moveTo>
                  <a:lnTo>
                    <a:pt x="1211" y="52"/>
                  </a:lnTo>
                  <a:lnTo>
                    <a:pt x="1206" y="52"/>
                  </a:lnTo>
                  <a:lnTo>
                    <a:pt x="1206" y="0"/>
                  </a:lnTo>
                  <a:lnTo>
                    <a:pt x="1211" y="0"/>
                  </a:lnTo>
                  <a:close/>
                  <a:moveTo>
                    <a:pt x="1512" y="0"/>
                  </a:moveTo>
                  <a:lnTo>
                    <a:pt x="1512" y="52"/>
                  </a:lnTo>
                  <a:lnTo>
                    <a:pt x="1506" y="52"/>
                  </a:lnTo>
                  <a:lnTo>
                    <a:pt x="1506" y="0"/>
                  </a:lnTo>
                  <a:lnTo>
                    <a:pt x="1512" y="0"/>
                  </a:lnTo>
                  <a:close/>
                  <a:moveTo>
                    <a:pt x="1814" y="0"/>
                  </a:moveTo>
                  <a:lnTo>
                    <a:pt x="1814" y="52"/>
                  </a:lnTo>
                  <a:lnTo>
                    <a:pt x="1808" y="52"/>
                  </a:lnTo>
                  <a:lnTo>
                    <a:pt x="1808" y="0"/>
                  </a:lnTo>
                  <a:lnTo>
                    <a:pt x="1814" y="0"/>
                  </a:lnTo>
                  <a:close/>
                  <a:moveTo>
                    <a:pt x="2115" y="0"/>
                  </a:moveTo>
                  <a:lnTo>
                    <a:pt x="2115" y="52"/>
                  </a:lnTo>
                  <a:lnTo>
                    <a:pt x="2109" y="52"/>
                  </a:lnTo>
                  <a:lnTo>
                    <a:pt x="2109" y="0"/>
                  </a:lnTo>
                  <a:lnTo>
                    <a:pt x="2115" y="0"/>
                  </a:lnTo>
                  <a:close/>
                </a:path>
              </a:pathLst>
            </a:custGeom>
            <a:solidFill>
              <a:srgbClr val="868686"/>
            </a:solidFill>
            <a:ln w="1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89" name="Freeform 98"/>
            <p:cNvSpPr>
              <a:spLocks/>
            </p:cNvSpPr>
            <p:nvPr/>
          </p:nvSpPr>
          <p:spPr bwMode="auto">
            <a:xfrm>
              <a:off x="3494" y="2116"/>
              <a:ext cx="1827" cy="949"/>
            </a:xfrm>
            <a:custGeom>
              <a:avLst/>
              <a:gdLst>
                <a:gd name="T0" fmla="*/ 132 w 14963"/>
                <a:gd name="T1" fmla="*/ 30 h 7771"/>
                <a:gd name="T2" fmla="*/ 2604 w 14963"/>
                <a:gd name="T3" fmla="*/ 2654 h 7771"/>
                <a:gd name="T4" fmla="*/ 2585 w 14963"/>
                <a:gd name="T5" fmla="*/ 2640 h 7771"/>
                <a:gd name="T6" fmla="*/ 5049 w 14963"/>
                <a:gd name="T7" fmla="*/ 3936 h 7771"/>
                <a:gd name="T8" fmla="*/ 5002 w 14963"/>
                <a:gd name="T9" fmla="*/ 3929 h 7771"/>
                <a:gd name="T10" fmla="*/ 7466 w 14963"/>
                <a:gd name="T11" fmla="*/ 3473 h 7771"/>
                <a:gd name="T12" fmla="*/ 7453 w 14963"/>
                <a:gd name="T13" fmla="*/ 3477 h 7771"/>
                <a:gd name="T14" fmla="*/ 9925 w 14963"/>
                <a:gd name="T15" fmla="*/ 2485 h 7771"/>
                <a:gd name="T16" fmla="*/ 10016 w 14963"/>
                <a:gd name="T17" fmla="*/ 2519 h 7771"/>
                <a:gd name="T18" fmla="*/ 12480 w 14963"/>
                <a:gd name="T19" fmla="*/ 7391 h 7771"/>
                <a:gd name="T20" fmla="*/ 12423 w 14963"/>
                <a:gd name="T21" fmla="*/ 7352 h 7771"/>
                <a:gd name="T22" fmla="*/ 14895 w 14963"/>
                <a:gd name="T23" fmla="*/ 7624 h 7771"/>
                <a:gd name="T24" fmla="*/ 14959 w 14963"/>
                <a:gd name="T25" fmla="*/ 7703 h 7771"/>
                <a:gd name="T26" fmla="*/ 14880 w 14963"/>
                <a:gd name="T27" fmla="*/ 7767 h 7771"/>
                <a:gd name="T28" fmla="*/ 12408 w 14963"/>
                <a:gd name="T29" fmla="*/ 7495 h 7771"/>
                <a:gd name="T30" fmla="*/ 12351 w 14963"/>
                <a:gd name="T31" fmla="*/ 7456 h 7771"/>
                <a:gd name="T32" fmla="*/ 9887 w 14963"/>
                <a:gd name="T33" fmla="*/ 2584 h 7771"/>
                <a:gd name="T34" fmla="*/ 9978 w 14963"/>
                <a:gd name="T35" fmla="*/ 2618 h 7771"/>
                <a:gd name="T36" fmla="*/ 7506 w 14963"/>
                <a:gd name="T37" fmla="*/ 3610 h 7771"/>
                <a:gd name="T38" fmla="*/ 7493 w 14963"/>
                <a:gd name="T39" fmla="*/ 3614 h 7771"/>
                <a:gd name="T40" fmla="*/ 5029 w 14963"/>
                <a:gd name="T41" fmla="*/ 4070 h 7771"/>
                <a:gd name="T42" fmla="*/ 4982 w 14963"/>
                <a:gd name="T43" fmla="*/ 4063 h 7771"/>
                <a:gd name="T44" fmla="*/ 2518 w 14963"/>
                <a:gd name="T45" fmla="*/ 2767 h 7771"/>
                <a:gd name="T46" fmla="*/ 2499 w 14963"/>
                <a:gd name="T47" fmla="*/ 2753 h 7771"/>
                <a:gd name="T48" fmla="*/ 27 w 14963"/>
                <a:gd name="T49" fmla="*/ 129 h 7771"/>
                <a:gd name="T50" fmla="*/ 30 w 14963"/>
                <a:gd name="T51" fmla="*/ 27 h 7771"/>
                <a:gd name="T52" fmla="*/ 132 w 14963"/>
                <a:gd name="T53" fmla="*/ 30 h 7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963" h="7771">
                  <a:moveTo>
                    <a:pt x="132" y="30"/>
                  </a:moveTo>
                  <a:lnTo>
                    <a:pt x="2604" y="2654"/>
                  </a:lnTo>
                  <a:lnTo>
                    <a:pt x="2585" y="2640"/>
                  </a:lnTo>
                  <a:lnTo>
                    <a:pt x="5049" y="3936"/>
                  </a:lnTo>
                  <a:lnTo>
                    <a:pt x="5002" y="3929"/>
                  </a:lnTo>
                  <a:lnTo>
                    <a:pt x="7466" y="3473"/>
                  </a:lnTo>
                  <a:lnTo>
                    <a:pt x="7453" y="3477"/>
                  </a:lnTo>
                  <a:lnTo>
                    <a:pt x="9925" y="2485"/>
                  </a:lnTo>
                  <a:cubicBezTo>
                    <a:pt x="9959" y="2471"/>
                    <a:pt x="9999" y="2486"/>
                    <a:pt x="10016" y="2519"/>
                  </a:cubicBezTo>
                  <a:lnTo>
                    <a:pt x="12480" y="7391"/>
                  </a:lnTo>
                  <a:lnTo>
                    <a:pt x="12423" y="7352"/>
                  </a:lnTo>
                  <a:lnTo>
                    <a:pt x="14895" y="7624"/>
                  </a:lnTo>
                  <a:cubicBezTo>
                    <a:pt x="14935" y="7628"/>
                    <a:pt x="14963" y="7664"/>
                    <a:pt x="14959" y="7703"/>
                  </a:cubicBezTo>
                  <a:cubicBezTo>
                    <a:pt x="14955" y="7743"/>
                    <a:pt x="14919" y="7771"/>
                    <a:pt x="14880" y="7767"/>
                  </a:cubicBezTo>
                  <a:lnTo>
                    <a:pt x="12408" y="7495"/>
                  </a:lnTo>
                  <a:cubicBezTo>
                    <a:pt x="12383" y="7492"/>
                    <a:pt x="12362" y="7478"/>
                    <a:pt x="12351" y="7456"/>
                  </a:cubicBezTo>
                  <a:lnTo>
                    <a:pt x="9887" y="2584"/>
                  </a:lnTo>
                  <a:lnTo>
                    <a:pt x="9978" y="2618"/>
                  </a:lnTo>
                  <a:lnTo>
                    <a:pt x="7506" y="3610"/>
                  </a:lnTo>
                  <a:cubicBezTo>
                    <a:pt x="7502" y="3612"/>
                    <a:pt x="7497" y="3613"/>
                    <a:pt x="7493" y="3614"/>
                  </a:cubicBezTo>
                  <a:lnTo>
                    <a:pt x="5029" y="4070"/>
                  </a:lnTo>
                  <a:cubicBezTo>
                    <a:pt x="5013" y="4073"/>
                    <a:pt x="4996" y="4071"/>
                    <a:pt x="4982" y="4063"/>
                  </a:cubicBezTo>
                  <a:lnTo>
                    <a:pt x="2518" y="2767"/>
                  </a:lnTo>
                  <a:cubicBezTo>
                    <a:pt x="2511" y="2763"/>
                    <a:pt x="2505" y="2759"/>
                    <a:pt x="2499" y="2753"/>
                  </a:cubicBezTo>
                  <a:lnTo>
                    <a:pt x="27" y="129"/>
                  </a:lnTo>
                  <a:cubicBezTo>
                    <a:pt x="0" y="100"/>
                    <a:pt x="1" y="54"/>
                    <a:pt x="30" y="27"/>
                  </a:cubicBezTo>
                  <a:cubicBezTo>
                    <a:pt x="59" y="0"/>
                    <a:pt x="105" y="1"/>
                    <a:pt x="132" y="30"/>
                  </a:cubicBezTo>
                  <a:close/>
                </a:path>
              </a:pathLst>
            </a:custGeom>
            <a:solidFill>
              <a:srgbClr val="BE4B48"/>
            </a:solidFill>
            <a:ln w="1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0" name="Rectangle 99"/>
            <p:cNvSpPr>
              <a:spLocks noChangeArrowheads="1"/>
            </p:cNvSpPr>
            <p:nvPr/>
          </p:nvSpPr>
          <p:spPr bwMode="auto">
            <a:xfrm>
              <a:off x="3475" y="2096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1" name="Freeform 100"/>
            <p:cNvSpPr>
              <a:spLocks noEditPoints="1"/>
            </p:cNvSpPr>
            <p:nvPr/>
          </p:nvSpPr>
          <p:spPr bwMode="auto">
            <a:xfrm>
              <a:off x="3472" y="2093"/>
              <a:ext cx="63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2" name="Rectangle 101"/>
            <p:cNvSpPr>
              <a:spLocks noChangeArrowheads="1"/>
            </p:cNvSpPr>
            <p:nvPr/>
          </p:nvSpPr>
          <p:spPr bwMode="auto">
            <a:xfrm>
              <a:off x="3776" y="2417"/>
              <a:ext cx="57" cy="56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3" name="Freeform 102"/>
            <p:cNvSpPr>
              <a:spLocks noEditPoints="1"/>
            </p:cNvSpPr>
            <p:nvPr/>
          </p:nvSpPr>
          <p:spPr bwMode="auto">
            <a:xfrm>
              <a:off x="3773" y="2414"/>
              <a:ext cx="63" cy="62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4" name="Rectangle 103"/>
            <p:cNvSpPr>
              <a:spLocks noChangeArrowheads="1"/>
            </p:cNvSpPr>
            <p:nvPr/>
          </p:nvSpPr>
          <p:spPr bwMode="auto">
            <a:xfrm>
              <a:off x="4078" y="2575"/>
              <a:ext cx="56" cy="56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5" name="Freeform 104"/>
            <p:cNvSpPr>
              <a:spLocks noEditPoints="1"/>
            </p:cNvSpPr>
            <p:nvPr/>
          </p:nvSpPr>
          <p:spPr bwMode="auto">
            <a:xfrm>
              <a:off x="4075" y="2572"/>
              <a:ext cx="62" cy="62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6" name="Rectangle 105"/>
            <p:cNvSpPr>
              <a:spLocks noChangeArrowheads="1"/>
            </p:cNvSpPr>
            <p:nvPr/>
          </p:nvSpPr>
          <p:spPr bwMode="auto">
            <a:xfrm>
              <a:off x="4379" y="2520"/>
              <a:ext cx="56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7" name="Freeform 106"/>
            <p:cNvSpPr>
              <a:spLocks noEditPoints="1"/>
            </p:cNvSpPr>
            <p:nvPr/>
          </p:nvSpPr>
          <p:spPr bwMode="auto">
            <a:xfrm>
              <a:off x="4376" y="2517"/>
              <a:ext cx="62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8" name="Rectangle 107"/>
            <p:cNvSpPr>
              <a:spLocks noChangeArrowheads="1"/>
            </p:cNvSpPr>
            <p:nvPr/>
          </p:nvSpPr>
          <p:spPr bwMode="auto">
            <a:xfrm>
              <a:off x="4680" y="2398"/>
              <a:ext cx="56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9" name="Freeform 108"/>
            <p:cNvSpPr>
              <a:spLocks noEditPoints="1"/>
            </p:cNvSpPr>
            <p:nvPr/>
          </p:nvSpPr>
          <p:spPr bwMode="auto">
            <a:xfrm>
              <a:off x="4677" y="2395"/>
              <a:ext cx="62" cy="63"/>
            </a:xfrm>
            <a:custGeom>
              <a:avLst/>
              <a:gdLst>
                <a:gd name="T0" fmla="*/ 0 w 1024"/>
                <a:gd name="T1" fmla="*/ 48 h 1024"/>
                <a:gd name="T2" fmla="*/ 48 w 1024"/>
                <a:gd name="T3" fmla="*/ 0 h 1024"/>
                <a:gd name="T4" fmla="*/ 976 w 1024"/>
                <a:gd name="T5" fmla="*/ 0 h 1024"/>
                <a:gd name="T6" fmla="*/ 1024 w 1024"/>
                <a:gd name="T7" fmla="*/ 48 h 1024"/>
                <a:gd name="T8" fmla="*/ 1024 w 1024"/>
                <a:gd name="T9" fmla="*/ 976 h 1024"/>
                <a:gd name="T10" fmla="*/ 976 w 1024"/>
                <a:gd name="T11" fmla="*/ 1024 h 1024"/>
                <a:gd name="T12" fmla="*/ 48 w 1024"/>
                <a:gd name="T13" fmla="*/ 1024 h 1024"/>
                <a:gd name="T14" fmla="*/ 0 w 1024"/>
                <a:gd name="T15" fmla="*/ 976 h 1024"/>
                <a:gd name="T16" fmla="*/ 0 w 1024"/>
                <a:gd name="T17" fmla="*/ 48 h 1024"/>
                <a:gd name="T18" fmla="*/ 96 w 1024"/>
                <a:gd name="T19" fmla="*/ 976 h 1024"/>
                <a:gd name="T20" fmla="*/ 48 w 1024"/>
                <a:gd name="T21" fmla="*/ 928 h 1024"/>
                <a:gd name="T22" fmla="*/ 976 w 1024"/>
                <a:gd name="T23" fmla="*/ 928 h 1024"/>
                <a:gd name="T24" fmla="*/ 928 w 1024"/>
                <a:gd name="T25" fmla="*/ 976 h 1024"/>
                <a:gd name="T26" fmla="*/ 928 w 1024"/>
                <a:gd name="T27" fmla="*/ 48 h 1024"/>
                <a:gd name="T28" fmla="*/ 976 w 1024"/>
                <a:gd name="T29" fmla="*/ 96 h 1024"/>
                <a:gd name="T30" fmla="*/ 48 w 1024"/>
                <a:gd name="T31" fmla="*/ 96 h 1024"/>
                <a:gd name="T32" fmla="*/ 96 w 1024"/>
                <a:gd name="T33" fmla="*/ 48 h 1024"/>
                <a:gd name="T34" fmla="*/ 96 w 1024"/>
                <a:gd name="T35" fmla="*/ 976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4" h="1024">
                  <a:moveTo>
                    <a:pt x="0" y="48"/>
                  </a:moveTo>
                  <a:cubicBezTo>
                    <a:pt x="0" y="22"/>
                    <a:pt x="22" y="0"/>
                    <a:pt x="48" y="0"/>
                  </a:cubicBezTo>
                  <a:lnTo>
                    <a:pt x="976" y="0"/>
                  </a:lnTo>
                  <a:cubicBezTo>
                    <a:pt x="1003" y="0"/>
                    <a:pt x="1024" y="22"/>
                    <a:pt x="1024" y="48"/>
                  </a:cubicBezTo>
                  <a:lnTo>
                    <a:pt x="1024" y="976"/>
                  </a:lnTo>
                  <a:cubicBezTo>
                    <a:pt x="1024" y="1003"/>
                    <a:pt x="1003" y="1024"/>
                    <a:pt x="976" y="1024"/>
                  </a:cubicBezTo>
                  <a:lnTo>
                    <a:pt x="48" y="1024"/>
                  </a:lnTo>
                  <a:cubicBezTo>
                    <a:pt x="22" y="1024"/>
                    <a:pt x="0" y="1003"/>
                    <a:pt x="0" y="976"/>
                  </a:cubicBezTo>
                  <a:lnTo>
                    <a:pt x="0" y="48"/>
                  </a:lnTo>
                  <a:close/>
                  <a:moveTo>
                    <a:pt x="96" y="976"/>
                  </a:moveTo>
                  <a:lnTo>
                    <a:pt x="48" y="928"/>
                  </a:lnTo>
                  <a:lnTo>
                    <a:pt x="976" y="928"/>
                  </a:lnTo>
                  <a:lnTo>
                    <a:pt x="928" y="976"/>
                  </a:lnTo>
                  <a:lnTo>
                    <a:pt x="928" y="48"/>
                  </a:lnTo>
                  <a:lnTo>
                    <a:pt x="976" y="96"/>
                  </a:lnTo>
                  <a:lnTo>
                    <a:pt x="48" y="96"/>
                  </a:lnTo>
                  <a:lnTo>
                    <a:pt x="96" y="48"/>
                  </a:lnTo>
                  <a:lnTo>
                    <a:pt x="96" y="976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0" name="Rectangle 109"/>
            <p:cNvSpPr>
              <a:spLocks noChangeArrowheads="1"/>
            </p:cNvSpPr>
            <p:nvPr/>
          </p:nvSpPr>
          <p:spPr bwMode="auto">
            <a:xfrm>
              <a:off x="4982" y="2993"/>
              <a:ext cx="56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1" name="Freeform 110"/>
            <p:cNvSpPr>
              <a:spLocks noEditPoints="1"/>
            </p:cNvSpPr>
            <p:nvPr/>
          </p:nvSpPr>
          <p:spPr bwMode="auto">
            <a:xfrm>
              <a:off x="4979" y="2990"/>
              <a:ext cx="62" cy="62"/>
            </a:xfrm>
            <a:custGeom>
              <a:avLst/>
              <a:gdLst>
                <a:gd name="T0" fmla="*/ 0 w 512"/>
                <a:gd name="T1" fmla="*/ 24 h 512"/>
                <a:gd name="T2" fmla="*/ 24 w 512"/>
                <a:gd name="T3" fmla="*/ 0 h 512"/>
                <a:gd name="T4" fmla="*/ 488 w 512"/>
                <a:gd name="T5" fmla="*/ 0 h 512"/>
                <a:gd name="T6" fmla="*/ 512 w 512"/>
                <a:gd name="T7" fmla="*/ 24 h 512"/>
                <a:gd name="T8" fmla="*/ 512 w 512"/>
                <a:gd name="T9" fmla="*/ 488 h 512"/>
                <a:gd name="T10" fmla="*/ 488 w 512"/>
                <a:gd name="T11" fmla="*/ 512 h 512"/>
                <a:gd name="T12" fmla="*/ 24 w 512"/>
                <a:gd name="T13" fmla="*/ 512 h 512"/>
                <a:gd name="T14" fmla="*/ 0 w 512"/>
                <a:gd name="T15" fmla="*/ 488 h 512"/>
                <a:gd name="T16" fmla="*/ 0 w 512"/>
                <a:gd name="T17" fmla="*/ 24 h 512"/>
                <a:gd name="T18" fmla="*/ 48 w 512"/>
                <a:gd name="T19" fmla="*/ 488 h 512"/>
                <a:gd name="T20" fmla="*/ 24 w 512"/>
                <a:gd name="T21" fmla="*/ 464 h 512"/>
                <a:gd name="T22" fmla="*/ 488 w 512"/>
                <a:gd name="T23" fmla="*/ 464 h 512"/>
                <a:gd name="T24" fmla="*/ 464 w 512"/>
                <a:gd name="T25" fmla="*/ 488 h 512"/>
                <a:gd name="T26" fmla="*/ 464 w 512"/>
                <a:gd name="T27" fmla="*/ 24 h 512"/>
                <a:gd name="T28" fmla="*/ 488 w 512"/>
                <a:gd name="T29" fmla="*/ 48 h 512"/>
                <a:gd name="T30" fmla="*/ 24 w 512"/>
                <a:gd name="T31" fmla="*/ 48 h 512"/>
                <a:gd name="T32" fmla="*/ 48 w 512"/>
                <a:gd name="T33" fmla="*/ 24 h 512"/>
                <a:gd name="T34" fmla="*/ 48 w 512"/>
                <a:gd name="T35" fmla="*/ 48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" h="5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488" y="0"/>
                  </a:lnTo>
                  <a:cubicBezTo>
                    <a:pt x="502" y="0"/>
                    <a:pt x="512" y="11"/>
                    <a:pt x="512" y="24"/>
                  </a:cubicBezTo>
                  <a:lnTo>
                    <a:pt x="512" y="488"/>
                  </a:lnTo>
                  <a:cubicBezTo>
                    <a:pt x="512" y="502"/>
                    <a:pt x="502" y="512"/>
                    <a:pt x="488" y="512"/>
                  </a:cubicBezTo>
                  <a:lnTo>
                    <a:pt x="24" y="512"/>
                  </a:lnTo>
                  <a:cubicBezTo>
                    <a:pt x="11" y="512"/>
                    <a:pt x="0" y="502"/>
                    <a:pt x="0" y="488"/>
                  </a:cubicBezTo>
                  <a:lnTo>
                    <a:pt x="0" y="24"/>
                  </a:lnTo>
                  <a:close/>
                  <a:moveTo>
                    <a:pt x="48" y="488"/>
                  </a:moveTo>
                  <a:lnTo>
                    <a:pt x="24" y="464"/>
                  </a:lnTo>
                  <a:lnTo>
                    <a:pt x="488" y="464"/>
                  </a:lnTo>
                  <a:lnTo>
                    <a:pt x="464" y="488"/>
                  </a:lnTo>
                  <a:lnTo>
                    <a:pt x="464" y="24"/>
                  </a:lnTo>
                  <a:lnTo>
                    <a:pt x="488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48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2" name="Rectangle 111"/>
            <p:cNvSpPr>
              <a:spLocks noChangeArrowheads="1"/>
            </p:cNvSpPr>
            <p:nvPr/>
          </p:nvSpPr>
          <p:spPr bwMode="auto">
            <a:xfrm>
              <a:off x="5282" y="3026"/>
              <a:ext cx="57" cy="57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3" name="Freeform 112"/>
            <p:cNvSpPr>
              <a:spLocks noEditPoints="1"/>
            </p:cNvSpPr>
            <p:nvPr/>
          </p:nvSpPr>
          <p:spPr bwMode="auto">
            <a:xfrm>
              <a:off x="5280" y="3023"/>
              <a:ext cx="62" cy="63"/>
            </a:xfrm>
            <a:custGeom>
              <a:avLst/>
              <a:gdLst>
                <a:gd name="T0" fmla="*/ 0 w 512"/>
                <a:gd name="T1" fmla="*/ 24 h 512"/>
                <a:gd name="T2" fmla="*/ 24 w 512"/>
                <a:gd name="T3" fmla="*/ 0 h 512"/>
                <a:gd name="T4" fmla="*/ 488 w 512"/>
                <a:gd name="T5" fmla="*/ 0 h 512"/>
                <a:gd name="T6" fmla="*/ 512 w 512"/>
                <a:gd name="T7" fmla="*/ 24 h 512"/>
                <a:gd name="T8" fmla="*/ 512 w 512"/>
                <a:gd name="T9" fmla="*/ 488 h 512"/>
                <a:gd name="T10" fmla="*/ 488 w 512"/>
                <a:gd name="T11" fmla="*/ 512 h 512"/>
                <a:gd name="T12" fmla="*/ 24 w 512"/>
                <a:gd name="T13" fmla="*/ 512 h 512"/>
                <a:gd name="T14" fmla="*/ 0 w 512"/>
                <a:gd name="T15" fmla="*/ 488 h 512"/>
                <a:gd name="T16" fmla="*/ 0 w 512"/>
                <a:gd name="T17" fmla="*/ 24 h 512"/>
                <a:gd name="T18" fmla="*/ 48 w 512"/>
                <a:gd name="T19" fmla="*/ 488 h 512"/>
                <a:gd name="T20" fmla="*/ 24 w 512"/>
                <a:gd name="T21" fmla="*/ 464 h 512"/>
                <a:gd name="T22" fmla="*/ 488 w 512"/>
                <a:gd name="T23" fmla="*/ 464 h 512"/>
                <a:gd name="T24" fmla="*/ 464 w 512"/>
                <a:gd name="T25" fmla="*/ 488 h 512"/>
                <a:gd name="T26" fmla="*/ 464 w 512"/>
                <a:gd name="T27" fmla="*/ 24 h 512"/>
                <a:gd name="T28" fmla="*/ 488 w 512"/>
                <a:gd name="T29" fmla="*/ 48 h 512"/>
                <a:gd name="T30" fmla="*/ 24 w 512"/>
                <a:gd name="T31" fmla="*/ 48 h 512"/>
                <a:gd name="T32" fmla="*/ 48 w 512"/>
                <a:gd name="T33" fmla="*/ 24 h 512"/>
                <a:gd name="T34" fmla="*/ 48 w 512"/>
                <a:gd name="T35" fmla="*/ 48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2" h="5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488" y="0"/>
                  </a:lnTo>
                  <a:cubicBezTo>
                    <a:pt x="502" y="0"/>
                    <a:pt x="512" y="11"/>
                    <a:pt x="512" y="24"/>
                  </a:cubicBezTo>
                  <a:lnTo>
                    <a:pt x="512" y="488"/>
                  </a:lnTo>
                  <a:cubicBezTo>
                    <a:pt x="512" y="502"/>
                    <a:pt x="502" y="512"/>
                    <a:pt x="488" y="512"/>
                  </a:cubicBezTo>
                  <a:lnTo>
                    <a:pt x="24" y="512"/>
                  </a:lnTo>
                  <a:cubicBezTo>
                    <a:pt x="11" y="512"/>
                    <a:pt x="0" y="502"/>
                    <a:pt x="0" y="488"/>
                  </a:cubicBezTo>
                  <a:lnTo>
                    <a:pt x="0" y="24"/>
                  </a:lnTo>
                  <a:close/>
                  <a:moveTo>
                    <a:pt x="48" y="488"/>
                  </a:moveTo>
                  <a:lnTo>
                    <a:pt x="24" y="464"/>
                  </a:lnTo>
                  <a:lnTo>
                    <a:pt x="488" y="464"/>
                  </a:lnTo>
                  <a:lnTo>
                    <a:pt x="464" y="488"/>
                  </a:lnTo>
                  <a:lnTo>
                    <a:pt x="464" y="24"/>
                  </a:lnTo>
                  <a:lnTo>
                    <a:pt x="488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48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4" name="Freeform 113"/>
            <p:cNvSpPr>
              <a:spLocks/>
            </p:cNvSpPr>
            <p:nvPr/>
          </p:nvSpPr>
          <p:spPr bwMode="auto">
            <a:xfrm>
              <a:off x="3493" y="2430"/>
              <a:ext cx="1828" cy="658"/>
            </a:xfrm>
            <a:custGeom>
              <a:avLst/>
              <a:gdLst>
                <a:gd name="T0" fmla="*/ 53 w 14962"/>
                <a:gd name="T1" fmla="*/ 1063 h 5386"/>
                <a:gd name="T2" fmla="*/ 2525 w 14962"/>
                <a:gd name="T3" fmla="*/ 7 h 5386"/>
                <a:gd name="T4" fmla="*/ 2575 w 14962"/>
                <a:gd name="T5" fmla="*/ 5 h 5386"/>
                <a:gd name="T6" fmla="*/ 5039 w 14962"/>
                <a:gd name="T7" fmla="*/ 773 h 5386"/>
                <a:gd name="T8" fmla="*/ 5019 w 14962"/>
                <a:gd name="T9" fmla="*/ 769 h 5386"/>
                <a:gd name="T10" fmla="*/ 7483 w 14962"/>
                <a:gd name="T11" fmla="*/ 825 h 5386"/>
                <a:gd name="T12" fmla="*/ 7497 w 14962"/>
                <a:gd name="T13" fmla="*/ 827 h 5386"/>
                <a:gd name="T14" fmla="*/ 9969 w 14962"/>
                <a:gd name="T15" fmla="*/ 1363 h 5386"/>
                <a:gd name="T16" fmla="*/ 10014 w 14962"/>
                <a:gd name="T17" fmla="*/ 1395 h 5386"/>
                <a:gd name="T18" fmla="*/ 12478 w 14962"/>
                <a:gd name="T19" fmla="*/ 5275 h 5386"/>
                <a:gd name="T20" fmla="*/ 12417 w 14962"/>
                <a:gd name="T21" fmla="*/ 5241 h 5386"/>
                <a:gd name="T22" fmla="*/ 14889 w 14962"/>
                <a:gd name="T23" fmla="*/ 5209 h 5386"/>
                <a:gd name="T24" fmla="*/ 14961 w 14962"/>
                <a:gd name="T25" fmla="*/ 5281 h 5386"/>
                <a:gd name="T26" fmla="*/ 14890 w 14962"/>
                <a:gd name="T27" fmla="*/ 5353 h 5386"/>
                <a:gd name="T28" fmla="*/ 12418 w 14962"/>
                <a:gd name="T29" fmla="*/ 5385 h 5386"/>
                <a:gd name="T30" fmla="*/ 12357 w 14962"/>
                <a:gd name="T31" fmla="*/ 5352 h 5386"/>
                <a:gd name="T32" fmla="*/ 9893 w 14962"/>
                <a:gd name="T33" fmla="*/ 1472 h 5386"/>
                <a:gd name="T34" fmla="*/ 9938 w 14962"/>
                <a:gd name="T35" fmla="*/ 1504 h 5386"/>
                <a:gd name="T36" fmla="*/ 7466 w 14962"/>
                <a:gd name="T37" fmla="*/ 968 h 5386"/>
                <a:gd name="T38" fmla="*/ 7480 w 14962"/>
                <a:gd name="T39" fmla="*/ 969 h 5386"/>
                <a:gd name="T40" fmla="*/ 5016 w 14962"/>
                <a:gd name="T41" fmla="*/ 913 h 5386"/>
                <a:gd name="T42" fmla="*/ 4996 w 14962"/>
                <a:gd name="T43" fmla="*/ 910 h 5386"/>
                <a:gd name="T44" fmla="*/ 2532 w 14962"/>
                <a:gd name="T45" fmla="*/ 142 h 5386"/>
                <a:gd name="T46" fmla="*/ 2582 w 14962"/>
                <a:gd name="T47" fmla="*/ 140 h 5386"/>
                <a:gd name="T48" fmla="*/ 110 w 14962"/>
                <a:gd name="T49" fmla="*/ 1196 h 5386"/>
                <a:gd name="T50" fmla="*/ 15 w 14962"/>
                <a:gd name="T51" fmla="*/ 1158 h 5386"/>
                <a:gd name="T52" fmla="*/ 53 w 14962"/>
                <a:gd name="T53" fmla="*/ 1063 h 5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962" h="5386">
                  <a:moveTo>
                    <a:pt x="53" y="1063"/>
                  </a:moveTo>
                  <a:lnTo>
                    <a:pt x="2525" y="7"/>
                  </a:lnTo>
                  <a:cubicBezTo>
                    <a:pt x="2541" y="1"/>
                    <a:pt x="2559" y="0"/>
                    <a:pt x="2575" y="5"/>
                  </a:cubicBezTo>
                  <a:lnTo>
                    <a:pt x="5039" y="773"/>
                  </a:lnTo>
                  <a:lnTo>
                    <a:pt x="5019" y="769"/>
                  </a:lnTo>
                  <a:lnTo>
                    <a:pt x="7483" y="825"/>
                  </a:lnTo>
                  <a:cubicBezTo>
                    <a:pt x="7488" y="826"/>
                    <a:pt x="7492" y="826"/>
                    <a:pt x="7497" y="827"/>
                  </a:cubicBezTo>
                  <a:lnTo>
                    <a:pt x="9969" y="1363"/>
                  </a:lnTo>
                  <a:cubicBezTo>
                    <a:pt x="9988" y="1367"/>
                    <a:pt x="10004" y="1379"/>
                    <a:pt x="10014" y="1395"/>
                  </a:cubicBezTo>
                  <a:lnTo>
                    <a:pt x="12478" y="5275"/>
                  </a:lnTo>
                  <a:lnTo>
                    <a:pt x="12417" y="5241"/>
                  </a:lnTo>
                  <a:lnTo>
                    <a:pt x="14889" y="5209"/>
                  </a:lnTo>
                  <a:cubicBezTo>
                    <a:pt x="14928" y="5209"/>
                    <a:pt x="14961" y="5241"/>
                    <a:pt x="14961" y="5281"/>
                  </a:cubicBezTo>
                  <a:cubicBezTo>
                    <a:pt x="14962" y="5320"/>
                    <a:pt x="14930" y="5353"/>
                    <a:pt x="14890" y="5353"/>
                  </a:cubicBezTo>
                  <a:lnTo>
                    <a:pt x="12418" y="5385"/>
                  </a:lnTo>
                  <a:cubicBezTo>
                    <a:pt x="12393" y="5386"/>
                    <a:pt x="12370" y="5373"/>
                    <a:pt x="12357" y="5352"/>
                  </a:cubicBezTo>
                  <a:lnTo>
                    <a:pt x="9893" y="1472"/>
                  </a:lnTo>
                  <a:lnTo>
                    <a:pt x="9938" y="1504"/>
                  </a:lnTo>
                  <a:lnTo>
                    <a:pt x="7466" y="968"/>
                  </a:lnTo>
                  <a:lnTo>
                    <a:pt x="7480" y="969"/>
                  </a:lnTo>
                  <a:lnTo>
                    <a:pt x="5016" y="913"/>
                  </a:lnTo>
                  <a:cubicBezTo>
                    <a:pt x="5009" y="913"/>
                    <a:pt x="5002" y="912"/>
                    <a:pt x="4996" y="910"/>
                  </a:cubicBezTo>
                  <a:lnTo>
                    <a:pt x="2532" y="142"/>
                  </a:lnTo>
                  <a:lnTo>
                    <a:pt x="2582" y="140"/>
                  </a:lnTo>
                  <a:lnTo>
                    <a:pt x="110" y="1196"/>
                  </a:lnTo>
                  <a:cubicBezTo>
                    <a:pt x="73" y="1211"/>
                    <a:pt x="31" y="1194"/>
                    <a:pt x="15" y="1158"/>
                  </a:cubicBezTo>
                  <a:cubicBezTo>
                    <a:pt x="0" y="1121"/>
                    <a:pt x="17" y="1079"/>
                    <a:pt x="53" y="1063"/>
                  </a:cubicBezTo>
                  <a:close/>
                </a:path>
              </a:pathLst>
            </a:custGeom>
            <a:solidFill>
              <a:srgbClr val="98B954"/>
            </a:solidFill>
            <a:ln w="1" cap="flat">
              <a:solidFill>
                <a:srgbClr val="98B954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5" name="Freeform 114"/>
            <p:cNvSpPr>
              <a:spLocks/>
            </p:cNvSpPr>
            <p:nvPr/>
          </p:nvSpPr>
          <p:spPr bwMode="auto">
            <a:xfrm>
              <a:off x="3475" y="2539"/>
              <a:ext cx="57" cy="56"/>
            </a:xfrm>
            <a:custGeom>
              <a:avLst/>
              <a:gdLst>
                <a:gd name="T0" fmla="*/ 29 w 57"/>
                <a:gd name="T1" fmla="*/ 0 h 56"/>
                <a:gd name="T2" fmla="*/ 57 w 57"/>
                <a:gd name="T3" fmla="*/ 56 h 56"/>
                <a:gd name="T4" fmla="*/ 0 w 57"/>
                <a:gd name="T5" fmla="*/ 56 h 56"/>
                <a:gd name="T6" fmla="*/ 29 w 5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6">
                  <a:moveTo>
                    <a:pt x="29" y="0"/>
                  </a:moveTo>
                  <a:lnTo>
                    <a:pt x="57" y="56"/>
                  </a:lnTo>
                  <a:lnTo>
                    <a:pt x="0" y="56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6" name="Freeform 115"/>
            <p:cNvSpPr>
              <a:spLocks noEditPoints="1"/>
            </p:cNvSpPr>
            <p:nvPr/>
          </p:nvSpPr>
          <p:spPr bwMode="auto">
            <a:xfrm>
              <a:off x="3472" y="2536"/>
              <a:ext cx="63" cy="62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7" name="Freeform 116"/>
            <p:cNvSpPr>
              <a:spLocks/>
            </p:cNvSpPr>
            <p:nvPr/>
          </p:nvSpPr>
          <p:spPr bwMode="auto">
            <a:xfrm>
              <a:off x="3776" y="2410"/>
              <a:ext cx="57" cy="56"/>
            </a:xfrm>
            <a:custGeom>
              <a:avLst/>
              <a:gdLst>
                <a:gd name="T0" fmla="*/ 28 w 57"/>
                <a:gd name="T1" fmla="*/ 0 h 56"/>
                <a:gd name="T2" fmla="*/ 57 w 57"/>
                <a:gd name="T3" fmla="*/ 56 h 56"/>
                <a:gd name="T4" fmla="*/ 0 w 57"/>
                <a:gd name="T5" fmla="*/ 56 h 56"/>
                <a:gd name="T6" fmla="*/ 28 w 5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6">
                  <a:moveTo>
                    <a:pt x="28" y="0"/>
                  </a:moveTo>
                  <a:lnTo>
                    <a:pt x="57" y="56"/>
                  </a:lnTo>
                  <a:lnTo>
                    <a:pt x="0" y="5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8" name="Freeform 117"/>
            <p:cNvSpPr>
              <a:spLocks noEditPoints="1"/>
            </p:cNvSpPr>
            <p:nvPr/>
          </p:nvSpPr>
          <p:spPr bwMode="auto">
            <a:xfrm>
              <a:off x="3773" y="2407"/>
              <a:ext cx="63" cy="62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09" name="Freeform 118"/>
            <p:cNvSpPr>
              <a:spLocks/>
            </p:cNvSpPr>
            <p:nvPr/>
          </p:nvSpPr>
          <p:spPr bwMode="auto">
            <a:xfrm>
              <a:off x="4078" y="2505"/>
              <a:ext cx="56" cy="56"/>
            </a:xfrm>
            <a:custGeom>
              <a:avLst/>
              <a:gdLst>
                <a:gd name="T0" fmla="*/ 28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28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0" name="Freeform 119"/>
            <p:cNvSpPr>
              <a:spLocks noEditPoints="1"/>
            </p:cNvSpPr>
            <p:nvPr/>
          </p:nvSpPr>
          <p:spPr bwMode="auto">
            <a:xfrm>
              <a:off x="4075" y="2502"/>
              <a:ext cx="63" cy="62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1" name="Freeform 120"/>
            <p:cNvSpPr>
              <a:spLocks/>
            </p:cNvSpPr>
            <p:nvPr/>
          </p:nvSpPr>
          <p:spPr bwMode="auto">
            <a:xfrm>
              <a:off x="4379" y="2510"/>
              <a:ext cx="56" cy="57"/>
            </a:xfrm>
            <a:custGeom>
              <a:avLst/>
              <a:gdLst>
                <a:gd name="T0" fmla="*/ 28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28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28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2" name="Freeform 121"/>
            <p:cNvSpPr>
              <a:spLocks noEditPoints="1"/>
            </p:cNvSpPr>
            <p:nvPr/>
          </p:nvSpPr>
          <p:spPr bwMode="auto">
            <a:xfrm>
              <a:off x="4376" y="2507"/>
              <a:ext cx="63" cy="63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3" name="Freeform 122"/>
            <p:cNvSpPr>
              <a:spLocks/>
            </p:cNvSpPr>
            <p:nvPr/>
          </p:nvSpPr>
          <p:spPr bwMode="auto">
            <a:xfrm>
              <a:off x="4680" y="2576"/>
              <a:ext cx="56" cy="56"/>
            </a:xfrm>
            <a:custGeom>
              <a:avLst/>
              <a:gdLst>
                <a:gd name="T0" fmla="*/ 28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28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4" name="Freeform 123"/>
            <p:cNvSpPr>
              <a:spLocks noEditPoints="1"/>
            </p:cNvSpPr>
            <p:nvPr/>
          </p:nvSpPr>
          <p:spPr bwMode="auto">
            <a:xfrm>
              <a:off x="4677" y="2573"/>
              <a:ext cx="62" cy="62"/>
            </a:xfrm>
            <a:custGeom>
              <a:avLst/>
              <a:gdLst>
                <a:gd name="T0" fmla="*/ 474 w 1029"/>
                <a:gd name="T1" fmla="*/ 27 h 1024"/>
                <a:gd name="T2" fmla="*/ 517 w 1029"/>
                <a:gd name="T3" fmla="*/ 0 h 1024"/>
                <a:gd name="T4" fmla="*/ 560 w 1029"/>
                <a:gd name="T5" fmla="*/ 27 h 1024"/>
                <a:gd name="T6" fmla="*/ 1021 w 1029"/>
                <a:gd name="T7" fmla="*/ 955 h 1024"/>
                <a:gd name="T8" fmla="*/ 1019 w 1029"/>
                <a:gd name="T9" fmla="*/ 1002 h 1024"/>
                <a:gd name="T10" fmla="*/ 978 w 1029"/>
                <a:gd name="T11" fmla="*/ 1024 h 1024"/>
                <a:gd name="T12" fmla="*/ 50 w 1029"/>
                <a:gd name="T13" fmla="*/ 1024 h 1024"/>
                <a:gd name="T14" fmla="*/ 10 w 1029"/>
                <a:gd name="T15" fmla="*/ 1002 h 1024"/>
                <a:gd name="T16" fmla="*/ 8 w 1029"/>
                <a:gd name="T17" fmla="*/ 955 h 1024"/>
                <a:gd name="T18" fmla="*/ 474 w 1029"/>
                <a:gd name="T19" fmla="*/ 27 h 1024"/>
                <a:gd name="T20" fmla="*/ 93 w 1029"/>
                <a:gd name="T21" fmla="*/ 998 h 1024"/>
                <a:gd name="T22" fmla="*/ 50 w 1029"/>
                <a:gd name="T23" fmla="*/ 928 h 1024"/>
                <a:gd name="T24" fmla="*/ 978 w 1029"/>
                <a:gd name="T25" fmla="*/ 928 h 1024"/>
                <a:gd name="T26" fmla="*/ 935 w 1029"/>
                <a:gd name="T27" fmla="*/ 998 h 1024"/>
                <a:gd name="T28" fmla="*/ 474 w 1029"/>
                <a:gd name="T29" fmla="*/ 70 h 1024"/>
                <a:gd name="T30" fmla="*/ 560 w 1029"/>
                <a:gd name="T31" fmla="*/ 70 h 1024"/>
                <a:gd name="T32" fmla="*/ 93 w 1029"/>
                <a:gd name="T33" fmla="*/ 99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9" h="1024">
                  <a:moveTo>
                    <a:pt x="474" y="27"/>
                  </a:moveTo>
                  <a:cubicBezTo>
                    <a:pt x="482" y="11"/>
                    <a:pt x="499" y="0"/>
                    <a:pt x="517" y="0"/>
                  </a:cubicBezTo>
                  <a:cubicBezTo>
                    <a:pt x="535" y="1"/>
                    <a:pt x="552" y="11"/>
                    <a:pt x="560" y="27"/>
                  </a:cubicBezTo>
                  <a:lnTo>
                    <a:pt x="1021" y="955"/>
                  </a:lnTo>
                  <a:cubicBezTo>
                    <a:pt x="1029" y="970"/>
                    <a:pt x="1028" y="988"/>
                    <a:pt x="1019" y="1002"/>
                  </a:cubicBezTo>
                  <a:cubicBezTo>
                    <a:pt x="1011" y="1016"/>
                    <a:pt x="995" y="1024"/>
                    <a:pt x="978" y="1024"/>
                  </a:cubicBezTo>
                  <a:lnTo>
                    <a:pt x="50" y="1024"/>
                  </a:lnTo>
                  <a:cubicBezTo>
                    <a:pt x="34" y="1024"/>
                    <a:pt x="18" y="1016"/>
                    <a:pt x="10" y="1002"/>
                  </a:cubicBezTo>
                  <a:cubicBezTo>
                    <a:pt x="1" y="987"/>
                    <a:pt x="0" y="970"/>
                    <a:pt x="8" y="955"/>
                  </a:cubicBezTo>
                  <a:lnTo>
                    <a:pt x="474" y="27"/>
                  </a:lnTo>
                  <a:close/>
                  <a:moveTo>
                    <a:pt x="93" y="998"/>
                  </a:moveTo>
                  <a:lnTo>
                    <a:pt x="50" y="928"/>
                  </a:lnTo>
                  <a:lnTo>
                    <a:pt x="978" y="928"/>
                  </a:lnTo>
                  <a:lnTo>
                    <a:pt x="935" y="998"/>
                  </a:lnTo>
                  <a:lnTo>
                    <a:pt x="474" y="70"/>
                  </a:lnTo>
                  <a:lnTo>
                    <a:pt x="560" y="70"/>
                  </a:lnTo>
                  <a:lnTo>
                    <a:pt x="93" y="998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5" name="Freeform 124"/>
            <p:cNvSpPr>
              <a:spLocks/>
            </p:cNvSpPr>
            <p:nvPr/>
          </p:nvSpPr>
          <p:spPr bwMode="auto">
            <a:xfrm>
              <a:off x="4982" y="3050"/>
              <a:ext cx="56" cy="56"/>
            </a:xfrm>
            <a:custGeom>
              <a:avLst/>
              <a:gdLst>
                <a:gd name="T0" fmla="*/ 28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28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6" name="Freeform 125"/>
            <p:cNvSpPr>
              <a:spLocks noEditPoints="1"/>
            </p:cNvSpPr>
            <p:nvPr/>
          </p:nvSpPr>
          <p:spPr bwMode="auto">
            <a:xfrm>
              <a:off x="4978" y="3047"/>
              <a:ext cx="63" cy="62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7" name="Freeform 126"/>
            <p:cNvSpPr>
              <a:spLocks/>
            </p:cNvSpPr>
            <p:nvPr/>
          </p:nvSpPr>
          <p:spPr bwMode="auto">
            <a:xfrm>
              <a:off x="5282" y="3046"/>
              <a:ext cx="57" cy="56"/>
            </a:xfrm>
            <a:custGeom>
              <a:avLst/>
              <a:gdLst>
                <a:gd name="T0" fmla="*/ 29 w 57"/>
                <a:gd name="T1" fmla="*/ 0 h 56"/>
                <a:gd name="T2" fmla="*/ 57 w 57"/>
                <a:gd name="T3" fmla="*/ 56 h 56"/>
                <a:gd name="T4" fmla="*/ 0 w 57"/>
                <a:gd name="T5" fmla="*/ 56 h 56"/>
                <a:gd name="T6" fmla="*/ 29 w 5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6">
                  <a:moveTo>
                    <a:pt x="29" y="0"/>
                  </a:moveTo>
                  <a:lnTo>
                    <a:pt x="57" y="56"/>
                  </a:lnTo>
                  <a:lnTo>
                    <a:pt x="0" y="56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BBB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8" name="Freeform 127"/>
            <p:cNvSpPr>
              <a:spLocks noEditPoints="1"/>
            </p:cNvSpPr>
            <p:nvPr/>
          </p:nvSpPr>
          <p:spPr bwMode="auto">
            <a:xfrm>
              <a:off x="5279" y="3043"/>
              <a:ext cx="63" cy="62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98B954"/>
            </a:solidFill>
            <a:ln w="0" cap="flat">
              <a:solidFill>
                <a:srgbClr val="98B9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19" name="Freeform 128"/>
            <p:cNvSpPr>
              <a:spLocks/>
            </p:cNvSpPr>
            <p:nvPr/>
          </p:nvSpPr>
          <p:spPr bwMode="auto">
            <a:xfrm>
              <a:off x="3494" y="2514"/>
              <a:ext cx="1827" cy="506"/>
            </a:xfrm>
            <a:custGeom>
              <a:avLst/>
              <a:gdLst>
                <a:gd name="T0" fmla="*/ 130 w 14965"/>
                <a:gd name="T1" fmla="*/ 29 h 4141"/>
                <a:gd name="T2" fmla="*/ 2602 w 14965"/>
                <a:gd name="T3" fmla="*/ 2501 h 4141"/>
                <a:gd name="T4" fmla="*/ 2546 w 14965"/>
                <a:gd name="T5" fmla="*/ 2480 h 4141"/>
                <a:gd name="T6" fmla="*/ 5010 w 14965"/>
                <a:gd name="T7" fmla="*/ 2288 h 4141"/>
                <a:gd name="T8" fmla="*/ 7482 w 14965"/>
                <a:gd name="T9" fmla="*/ 2384 h 4141"/>
                <a:gd name="T10" fmla="*/ 9951 w 14965"/>
                <a:gd name="T11" fmla="*/ 2351 h 4141"/>
                <a:gd name="T12" fmla="*/ 9984 w 14965"/>
                <a:gd name="T13" fmla="*/ 2359 h 4141"/>
                <a:gd name="T14" fmla="*/ 12448 w 14965"/>
                <a:gd name="T15" fmla="*/ 3623 h 4141"/>
                <a:gd name="T16" fmla="*/ 12426 w 14965"/>
                <a:gd name="T17" fmla="*/ 3616 h 4141"/>
                <a:gd name="T18" fmla="*/ 14898 w 14965"/>
                <a:gd name="T19" fmla="*/ 3992 h 4141"/>
                <a:gd name="T20" fmla="*/ 14959 w 14965"/>
                <a:gd name="T21" fmla="*/ 4074 h 4141"/>
                <a:gd name="T22" fmla="*/ 14877 w 14965"/>
                <a:gd name="T23" fmla="*/ 4135 h 4141"/>
                <a:gd name="T24" fmla="*/ 12405 w 14965"/>
                <a:gd name="T25" fmla="*/ 3759 h 4141"/>
                <a:gd name="T26" fmla="*/ 12383 w 14965"/>
                <a:gd name="T27" fmla="*/ 3752 h 4141"/>
                <a:gd name="T28" fmla="*/ 9919 w 14965"/>
                <a:gd name="T29" fmla="*/ 2488 h 4141"/>
                <a:gd name="T30" fmla="*/ 9952 w 14965"/>
                <a:gd name="T31" fmla="*/ 2495 h 4141"/>
                <a:gd name="T32" fmla="*/ 7477 w 14965"/>
                <a:gd name="T33" fmla="*/ 2527 h 4141"/>
                <a:gd name="T34" fmla="*/ 5021 w 14965"/>
                <a:gd name="T35" fmla="*/ 2431 h 4141"/>
                <a:gd name="T36" fmla="*/ 2557 w 14965"/>
                <a:gd name="T37" fmla="*/ 2623 h 4141"/>
                <a:gd name="T38" fmla="*/ 2501 w 14965"/>
                <a:gd name="T39" fmla="*/ 2602 h 4141"/>
                <a:gd name="T40" fmla="*/ 29 w 14965"/>
                <a:gd name="T41" fmla="*/ 130 h 4141"/>
                <a:gd name="T42" fmla="*/ 29 w 14965"/>
                <a:gd name="T43" fmla="*/ 29 h 4141"/>
                <a:gd name="T44" fmla="*/ 130 w 14965"/>
                <a:gd name="T45" fmla="*/ 29 h 4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65" h="4141">
                  <a:moveTo>
                    <a:pt x="130" y="29"/>
                  </a:moveTo>
                  <a:lnTo>
                    <a:pt x="2602" y="2501"/>
                  </a:lnTo>
                  <a:lnTo>
                    <a:pt x="2546" y="2480"/>
                  </a:lnTo>
                  <a:lnTo>
                    <a:pt x="5010" y="2288"/>
                  </a:lnTo>
                  <a:lnTo>
                    <a:pt x="7482" y="2384"/>
                  </a:lnTo>
                  <a:lnTo>
                    <a:pt x="9951" y="2351"/>
                  </a:lnTo>
                  <a:cubicBezTo>
                    <a:pt x="9962" y="2351"/>
                    <a:pt x="9974" y="2354"/>
                    <a:pt x="9984" y="2359"/>
                  </a:cubicBezTo>
                  <a:lnTo>
                    <a:pt x="12448" y="3623"/>
                  </a:lnTo>
                  <a:lnTo>
                    <a:pt x="12426" y="3616"/>
                  </a:lnTo>
                  <a:lnTo>
                    <a:pt x="14898" y="3992"/>
                  </a:lnTo>
                  <a:cubicBezTo>
                    <a:pt x="14938" y="3998"/>
                    <a:pt x="14965" y="4035"/>
                    <a:pt x="14959" y="4074"/>
                  </a:cubicBezTo>
                  <a:cubicBezTo>
                    <a:pt x="14953" y="4114"/>
                    <a:pt x="14916" y="4141"/>
                    <a:pt x="14877" y="4135"/>
                  </a:cubicBezTo>
                  <a:lnTo>
                    <a:pt x="12405" y="3759"/>
                  </a:lnTo>
                  <a:cubicBezTo>
                    <a:pt x="12397" y="3757"/>
                    <a:pt x="12390" y="3755"/>
                    <a:pt x="12383" y="3752"/>
                  </a:cubicBezTo>
                  <a:lnTo>
                    <a:pt x="9919" y="2488"/>
                  </a:lnTo>
                  <a:lnTo>
                    <a:pt x="9952" y="2495"/>
                  </a:lnTo>
                  <a:lnTo>
                    <a:pt x="7477" y="2527"/>
                  </a:lnTo>
                  <a:lnTo>
                    <a:pt x="5021" y="2431"/>
                  </a:lnTo>
                  <a:lnTo>
                    <a:pt x="2557" y="2623"/>
                  </a:lnTo>
                  <a:cubicBezTo>
                    <a:pt x="2536" y="2625"/>
                    <a:pt x="2515" y="2617"/>
                    <a:pt x="2501" y="2602"/>
                  </a:cubicBezTo>
                  <a:lnTo>
                    <a:pt x="29" y="130"/>
                  </a:lnTo>
                  <a:cubicBezTo>
                    <a:pt x="0" y="102"/>
                    <a:pt x="0" y="57"/>
                    <a:pt x="29" y="29"/>
                  </a:cubicBezTo>
                  <a:cubicBezTo>
                    <a:pt x="57" y="0"/>
                    <a:pt x="102" y="0"/>
                    <a:pt x="130" y="29"/>
                  </a:cubicBezTo>
                  <a:close/>
                </a:path>
              </a:pathLst>
            </a:custGeom>
            <a:solidFill>
              <a:srgbClr val="46AAC5"/>
            </a:solidFill>
            <a:ln w="1" cap="flat">
              <a:solidFill>
                <a:srgbClr val="46AAC5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0" name="Freeform 129"/>
            <p:cNvSpPr>
              <a:spLocks noEditPoints="1"/>
            </p:cNvSpPr>
            <p:nvPr/>
          </p:nvSpPr>
          <p:spPr bwMode="auto">
            <a:xfrm>
              <a:off x="3475" y="2496"/>
              <a:ext cx="57" cy="56"/>
            </a:xfrm>
            <a:custGeom>
              <a:avLst/>
              <a:gdLst>
                <a:gd name="T0" fmla="*/ 57 w 57"/>
                <a:gd name="T1" fmla="*/ 56 h 56"/>
                <a:gd name="T2" fmla="*/ 0 w 57"/>
                <a:gd name="T3" fmla="*/ 0 h 56"/>
                <a:gd name="T4" fmla="*/ 57 w 57"/>
                <a:gd name="T5" fmla="*/ 56 h 56"/>
                <a:gd name="T6" fmla="*/ 29 w 57"/>
                <a:gd name="T7" fmla="*/ 0 h 56"/>
                <a:gd name="T8" fmla="*/ 29 w 57"/>
                <a:gd name="T9" fmla="*/ 56 h 56"/>
                <a:gd name="T10" fmla="*/ 29 w 57"/>
                <a:gd name="T11" fmla="*/ 0 h 56"/>
                <a:gd name="T12" fmla="*/ 0 w 57"/>
                <a:gd name="T13" fmla="*/ 56 h 56"/>
                <a:gd name="T14" fmla="*/ 57 w 57"/>
                <a:gd name="T15" fmla="*/ 0 h 56"/>
                <a:gd name="T16" fmla="*/ 0 w 57"/>
                <a:gd name="T1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6">
                  <a:moveTo>
                    <a:pt x="57" y="56"/>
                  </a:moveTo>
                  <a:lnTo>
                    <a:pt x="0" y="0"/>
                  </a:lnTo>
                  <a:lnTo>
                    <a:pt x="57" y="56"/>
                  </a:lnTo>
                  <a:close/>
                  <a:moveTo>
                    <a:pt x="29" y="0"/>
                  </a:moveTo>
                  <a:lnTo>
                    <a:pt x="29" y="56"/>
                  </a:lnTo>
                  <a:lnTo>
                    <a:pt x="29" y="0"/>
                  </a:lnTo>
                  <a:close/>
                  <a:moveTo>
                    <a:pt x="0" y="56"/>
                  </a:moveTo>
                  <a:lnTo>
                    <a:pt x="57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1" name="Freeform 130"/>
            <p:cNvSpPr>
              <a:spLocks noEditPoints="1"/>
            </p:cNvSpPr>
            <p:nvPr/>
          </p:nvSpPr>
          <p:spPr bwMode="auto">
            <a:xfrm>
              <a:off x="3473" y="2494"/>
              <a:ext cx="61" cy="60"/>
            </a:xfrm>
            <a:custGeom>
              <a:avLst/>
              <a:gdLst>
                <a:gd name="T0" fmla="*/ 57 w 61"/>
                <a:gd name="T1" fmla="*/ 60 h 60"/>
                <a:gd name="T2" fmla="*/ 0 w 61"/>
                <a:gd name="T3" fmla="*/ 4 h 60"/>
                <a:gd name="T4" fmla="*/ 4 w 61"/>
                <a:gd name="T5" fmla="*/ 0 h 60"/>
                <a:gd name="T6" fmla="*/ 61 w 61"/>
                <a:gd name="T7" fmla="*/ 56 h 60"/>
                <a:gd name="T8" fmla="*/ 57 w 61"/>
                <a:gd name="T9" fmla="*/ 60 h 60"/>
                <a:gd name="T10" fmla="*/ 33 w 61"/>
                <a:gd name="T11" fmla="*/ 2 h 60"/>
                <a:gd name="T12" fmla="*/ 33 w 61"/>
                <a:gd name="T13" fmla="*/ 58 h 60"/>
                <a:gd name="T14" fmla="*/ 28 w 61"/>
                <a:gd name="T15" fmla="*/ 58 h 60"/>
                <a:gd name="T16" fmla="*/ 28 w 61"/>
                <a:gd name="T17" fmla="*/ 2 h 60"/>
                <a:gd name="T18" fmla="*/ 33 w 61"/>
                <a:gd name="T19" fmla="*/ 2 h 60"/>
                <a:gd name="T20" fmla="*/ 0 w 61"/>
                <a:gd name="T21" fmla="*/ 56 h 60"/>
                <a:gd name="T22" fmla="*/ 57 w 61"/>
                <a:gd name="T23" fmla="*/ 0 h 60"/>
                <a:gd name="T24" fmla="*/ 61 w 61"/>
                <a:gd name="T25" fmla="*/ 4 h 60"/>
                <a:gd name="T26" fmla="*/ 4 w 61"/>
                <a:gd name="T27" fmla="*/ 60 h 60"/>
                <a:gd name="T28" fmla="*/ 0 w 61"/>
                <a:gd name="T29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0">
                  <a:moveTo>
                    <a:pt x="57" y="60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6"/>
                  </a:lnTo>
                  <a:lnTo>
                    <a:pt x="57" y="60"/>
                  </a:lnTo>
                  <a:close/>
                  <a:moveTo>
                    <a:pt x="33" y="2"/>
                  </a:moveTo>
                  <a:lnTo>
                    <a:pt x="33" y="58"/>
                  </a:lnTo>
                  <a:lnTo>
                    <a:pt x="28" y="58"/>
                  </a:lnTo>
                  <a:lnTo>
                    <a:pt x="28" y="2"/>
                  </a:lnTo>
                  <a:lnTo>
                    <a:pt x="33" y="2"/>
                  </a:lnTo>
                  <a:close/>
                  <a:moveTo>
                    <a:pt x="0" y="56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2" name="Freeform 131"/>
            <p:cNvSpPr>
              <a:spLocks noEditPoints="1"/>
            </p:cNvSpPr>
            <p:nvPr/>
          </p:nvSpPr>
          <p:spPr bwMode="auto">
            <a:xfrm>
              <a:off x="3776" y="2797"/>
              <a:ext cx="57" cy="56"/>
            </a:xfrm>
            <a:custGeom>
              <a:avLst/>
              <a:gdLst>
                <a:gd name="T0" fmla="*/ 57 w 57"/>
                <a:gd name="T1" fmla="*/ 56 h 56"/>
                <a:gd name="T2" fmla="*/ 0 w 57"/>
                <a:gd name="T3" fmla="*/ 0 h 56"/>
                <a:gd name="T4" fmla="*/ 57 w 57"/>
                <a:gd name="T5" fmla="*/ 56 h 56"/>
                <a:gd name="T6" fmla="*/ 28 w 57"/>
                <a:gd name="T7" fmla="*/ 0 h 56"/>
                <a:gd name="T8" fmla="*/ 28 w 57"/>
                <a:gd name="T9" fmla="*/ 56 h 56"/>
                <a:gd name="T10" fmla="*/ 28 w 57"/>
                <a:gd name="T11" fmla="*/ 0 h 56"/>
                <a:gd name="T12" fmla="*/ 0 w 57"/>
                <a:gd name="T13" fmla="*/ 56 h 56"/>
                <a:gd name="T14" fmla="*/ 57 w 57"/>
                <a:gd name="T15" fmla="*/ 0 h 56"/>
                <a:gd name="T16" fmla="*/ 0 w 57"/>
                <a:gd name="T1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6">
                  <a:moveTo>
                    <a:pt x="57" y="56"/>
                  </a:moveTo>
                  <a:lnTo>
                    <a:pt x="0" y="0"/>
                  </a:lnTo>
                  <a:lnTo>
                    <a:pt x="57" y="56"/>
                  </a:lnTo>
                  <a:close/>
                  <a:moveTo>
                    <a:pt x="28" y="0"/>
                  </a:moveTo>
                  <a:lnTo>
                    <a:pt x="28" y="56"/>
                  </a:lnTo>
                  <a:lnTo>
                    <a:pt x="28" y="0"/>
                  </a:lnTo>
                  <a:close/>
                  <a:moveTo>
                    <a:pt x="0" y="56"/>
                  </a:moveTo>
                  <a:lnTo>
                    <a:pt x="57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3" name="Freeform 132"/>
            <p:cNvSpPr>
              <a:spLocks noEditPoints="1"/>
            </p:cNvSpPr>
            <p:nvPr/>
          </p:nvSpPr>
          <p:spPr bwMode="auto">
            <a:xfrm>
              <a:off x="3774" y="2795"/>
              <a:ext cx="61" cy="60"/>
            </a:xfrm>
            <a:custGeom>
              <a:avLst/>
              <a:gdLst>
                <a:gd name="T0" fmla="*/ 57 w 61"/>
                <a:gd name="T1" fmla="*/ 60 h 60"/>
                <a:gd name="T2" fmla="*/ 0 w 61"/>
                <a:gd name="T3" fmla="*/ 4 h 60"/>
                <a:gd name="T4" fmla="*/ 4 w 61"/>
                <a:gd name="T5" fmla="*/ 0 h 60"/>
                <a:gd name="T6" fmla="*/ 61 w 61"/>
                <a:gd name="T7" fmla="*/ 56 h 60"/>
                <a:gd name="T8" fmla="*/ 57 w 61"/>
                <a:gd name="T9" fmla="*/ 60 h 60"/>
                <a:gd name="T10" fmla="*/ 33 w 61"/>
                <a:gd name="T11" fmla="*/ 2 h 60"/>
                <a:gd name="T12" fmla="*/ 33 w 61"/>
                <a:gd name="T13" fmla="*/ 58 h 60"/>
                <a:gd name="T14" fmla="*/ 28 w 61"/>
                <a:gd name="T15" fmla="*/ 58 h 60"/>
                <a:gd name="T16" fmla="*/ 28 w 61"/>
                <a:gd name="T17" fmla="*/ 2 h 60"/>
                <a:gd name="T18" fmla="*/ 33 w 61"/>
                <a:gd name="T19" fmla="*/ 2 h 60"/>
                <a:gd name="T20" fmla="*/ 0 w 61"/>
                <a:gd name="T21" fmla="*/ 56 h 60"/>
                <a:gd name="T22" fmla="*/ 57 w 61"/>
                <a:gd name="T23" fmla="*/ 0 h 60"/>
                <a:gd name="T24" fmla="*/ 61 w 61"/>
                <a:gd name="T25" fmla="*/ 4 h 60"/>
                <a:gd name="T26" fmla="*/ 4 w 61"/>
                <a:gd name="T27" fmla="*/ 60 h 60"/>
                <a:gd name="T28" fmla="*/ 0 w 61"/>
                <a:gd name="T29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0">
                  <a:moveTo>
                    <a:pt x="57" y="60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6"/>
                  </a:lnTo>
                  <a:lnTo>
                    <a:pt x="57" y="60"/>
                  </a:lnTo>
                  <a:close/>
                  <a:moveTo>
                    <a:pt x="33" y="2"/>
                  </a:moveTo>
                  <a:lnTo>
                    <a:pt x="33" y="58"/>
                  </a:lnTo>
                  <a:lnTo>
                    <a:pt x="28" y="58"/>
                  </a:lnTo>
                  <a:lnTo>
                    <a:pt x="28" y="2"/>
                  </a:lnTo>
                  <a:lnTo>
                    <a:pt x="33" y="2"/>
                  </a:lnTo>
                  <a:close/>
                  <a:moveTo>
                    <a:pt x="0" y="56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4" y="6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4" name="Freeform 133"/>
            <p:cNvSpPr>
              <a:spLocks noEditPoints="1"/>
            </p:cNvSpPr>
            <p:nvPr/>
          </p:nvSpPr>
          <p:spPr bwMode="auto">
            <a:xfrm>
              <a:off x="4078" y="2773"/>
              <a:ext cx="56" cy="57"/>
            </a:xfrm>
            <a:custGeom>
              <a:avLst/>
              <a:gdLst>
                <a:gd name="T0" fmla="*/ 56 w 56"/>
                <a:gd name="T1" fmla="*/ 57 h 57"/>
                <a:gd name="T2" fmla="*/ 0 w 56"/>
                <a:gd name="T3" fmla="*/ 0 h 57"/>
                <a:gd name="T4" fmla="*/ 56 w 56"/>
                <a:gd name="T5" fmla="*/ 57 h 57"/>
                <a:gd name="T6" fmla="*/ 28 w 56"/>
                <a:gd name="T7" fmla="*/ 0 h 57"/>
                <a:gd name="T8" fmla="*/ 28 w 56"/>
                <a:gd name="T9" fmla="*/ 57 h 57"/>
                <a:gd name="T10" fmla="*/ 28 w 56"/>
                <a:gd name="T11" fmla="*/ 0 h 57"/>
                <a:gd name="T12" fmla="*/ 0 w 56"/>
                <a:gd name="T13" fmla="*/ 57 h 57"/>
                <a:gd name="T14" fmla="*/ 56 w 56"/>
                <a:gd name="T15" fmla="*/ 0 h 57"/>
                <a:gd name="T16" fmla="*/ 0 w 56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57">
                  <a:moveTo>
                    <a:pt x="56" y="57"/>
                  </a:moveTo>
                  <a:lnTo>
                    <a:pt x="0" y="0"/>
                  </a:lnTo>
                  <a:lnTo>
                    <a:pt x="56" y="57"/>
                  </a:lnTo>
                  <a:close/>
                  <a:moveTo>
                    <a:pt x="28" y="0"/>
                  </a:moveTo>
                  <a:lnTo>
                    <a:pt x="28" y="57"/>
                  </a:lnTo>
                  <a:lnTo>
                    <a:pt x="28" y="0"/>
                  </a:lnTo>
                  <a:close/>
                  <a:moveTo>
                    <a:pt x="0" y="57"/>
                  </a:moveTo>
                  <a:lnTo>
                    <a:pt x="5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5" name="Freeform 134"/>
            <p:cNvSpPr>
              <a:spLocks noEditPoints="1"/>
            </p:cNvSpPr>
            <p:nvPr/>
          </p:nvSpPr>
          <p:spPr bwMode="auto">
            <a:xfrm>
              <a:off x="4076" y="2771"/>
              <a:ext cx="61" cy="61"/>
            </a:xfrm>
            <a:custGeom>
              <a:avLst/>
              <a:gdLst>
                <a:gd name="T0" fmla="*/ 56 w 61"/>
                <a:gd name="T1" fmla="*/ 61 h 61"/>
                <a:gd name="T2" fmla="*/ 0 w 61"/>
                <a:gd name="T3" fmla="*/ 4 h 61"/>
                <a:gd name="T4" fmla="*/ 4 w 61"/>
                <a:gd name="T5" fmla="*/ 0 h 61"/>
                <a:gd name="T6" fmla="*/ 61 w 61"/>
                <a:gd name="T7" fmla="*/ 57 h 61"/>
                <a:gd name="T8" fmla="*/ 56 w 61"/>
                <a:gd name="T9" fmla="*/ 61 h 61"/>
                <a:gd name="T10" fmla="*/ 33 w 61"/>
                <a:gd name="T11" fmla="*/ 2 h 61"/>
                <a:gd name="T12" fmla="*/ 33 w 61"/>
                <a:gd name="T13" fmla="*/ 59 h 61"/>
                <a:gd name="T14" fmla="*/ 27 w 61"/>
                <a:gd name="T15" fmla="*/ 59 h 61"/>
                <a:gd name="T16" fmla="*/ 27 w 61"/>
                <a:gd name="T17" fmla="*/ 2 h 61"/>
                <a:gd name="T18" fmla="*/ 33 w 61"/>
                <a:gd name="T19" fmla="*/ 2 h 61"/>
                <a:gd name="T20" fmla="*/ 0 w 61"/>
                <a:gd name="T21" fmla="*/ 57 h 61"/>
                <a:gd name="T22" fmla="*/ 56 w 61"/>
                <a:gd name="T23" fmla="*/ 0 h 61"/>
                <a:gd name="T24" fmla="*/ 61 w 61"/>
                <a:gd name="T25" fmla="*/ 4 h 61"/>
                <a:gd name="T26" fmla="*/ 4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6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1" y="57"/>
                  </a:lnTo>
                  <a:lnTo>
                    <a:pt x="56" y="61"/>
                  </a:lnTo>
                  <a:close/>
                  <a:moveTo>
                    <a:pt x="33" y="2"/>
                  </a:moveTo>
                  <a:lnTo>
                    <a:pt x="33" y="59"/>
                  </a:lnTo>
                  <a:lnTo>
                    <a:pt x="27" y="59"/>
                  </a:lnTo>
                  <a:lnTo>
                    <a:pt x="27" y="2"/>
                  </a:lnTo>
                  <a:lnTo>
                    <a:pt x="33" y="2"/>
                  </a:lnTo>
                  <a:close/>
                  <a:moveTo>
                    <a:pt x="0" y="57"/>
                  </a:moveTo>
                  <a:lnTo>
                    <a:pt x="56" y="0"/>
                  </a:lnTo>
                  <a:lnTo>
                    <a:pt x="61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6" name="Freeform 135"/>
            <p:cNvSpPr>
              <a:spLocks noEditPoints="1"/>
            </p:cNvSpPr>
            <p:nvPr/>
          </p:nvSpPr>
          <p:spPr bwMode="auto">
            <a:xfrm>
              <a:off x="4379" y="2785"/>
              <a:ext cx="56" cy="56"/>
            </a:xfrm>
            <a:custGeom>
              <a:avLst/>
              <a:gdLst>
                <a:gd name="T0" fmla="*/ 56 w 56"/>
                <a:gd name="T1" fmla="*/ 56 h 56"/>
                <a:gd name="T2" fmla="*/ 0 w 56"/>
                <a:gd name="T3" fmla="*/ 0 h 56"/>
                <a:gd name="T4" fmla="*/ 56 w 56"/>
                <a:gd name="T5" fmla="*/ 56 h 56"/>
                <a:gd name="T6" fmla="*/ 28 w 56"/>
                <a:gd name="T7" fmla="*/ 0 h 56"/>
                <a:gd name="T8" fmla="*/ 28 w 56"/>
                <a:gd name="T9" fmla="*/ 56 h 56"/>
                <a:gd name="T10" fmla="*/ 28 w 56"/>
                <a:gd name="T11" fmla="*/ 0 h 56"/>
                <a:gd name="T12" fmla="*/ 0 w 56"/>
                <a:gd name="T13" fmla="*/ 56 h 56"/>
                <a:gd name="T14" fmla="*/ 56 w 56"/>
                <a:gd name="T15" fmla="*/ 0 h 56"/>
                <a:gd name="T16" fmla="*/ 0 w 56"/>
                <a:gd name="T1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56">
                  <a:moveTo>
                    <a:pt x="56" y="56"/>
                  </a:moveTo>
                  <a:lnTo>
                    <a:pt x="0" y="0"/>
                  </a:lnTo>
                  <a:lnTo>
                    <a:pt x="56" y="56"/>
                  </a:lnTo>
                  <a:close/>
                  <a:moveTo>
                    <a:pt x="28" y="0"/>
                  </a:moveTo>
                  <a:lnTo>
                    <a:pt x="28" y="56"/>
                  </a:lnTo>
                  <a:lnTo>
                    <a:pt x="28" y="0"/>
                  </a:lnTo>
                  <a:close/>
                  <a:moveTo>
                    <a:pt x="0" y="56"/>
                  </a:moveTo>
                  <a:lnTo>
                    <a:pt x="56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7" name="Freeform 136"/>
            <p:cNvSpPr>
              <a:spLocks noEditPoints="1"/>
            </p:cNvSpPr>
            <p:nvPr/>
          </p:nvSpPr>
          <p:spPr bwMode="auto">
            <a:xfrm>
              <a:off x="4377" y="2783"/>
              <a:ext cx="60" cy="61"/>
            </a:xfrm>
            <a:custGeom>
              <a:avLst/>
              <a:gdLst>
                <a:gd name="T0" fmla="*/ 56 w 60"/>
                <a:gd name="T1" fmla="*/ 61 h 61"/>
                <a:gd name="T2" fmla="*/ 0 w 60"/>
                <a:gd name="T3" fmla="*/ 4 h 61"/>
                <a:gd name="T4" fmla="*/ 4 w 60"/>
                <a:gd name="T5" fmla="*/ 0 h 61"/>
                <a:gd name="T6" fmla="*/ 60 w 60"/>
                <a:gd name="T7" fmla="*/ 56 h 61"/>
                <a:gd name="T8" fmla="*/ 56 w 60"/>
                <a:gd name="T9" fmla="*/ 61 h 61"/>
                <a:gd name="T10" fmla="*/ 33 w 60"/>
                <a:gd name="T11" fmla="*/ 2 h 61"/>
                <a:gd name="T12" fmla="*/ 33 w 60"/>
                <a:gd name="T13" fmla="*/ 58 h 61"/>
                <a:gd name="T14" fmla="*/ 27 w 60"/>
                <a:gd name="T15" fmla="*/ 58 h 61"/>
                <a:gd name="T16" fmla="*/ 27 w 60"/>
                <a:gd name="T17" fmla="*/ 2 h 61"/>
                <a:gd name="T18" fmla="*/ 33 w 60"/>
                <a:gd name="T19" fmla="*/ 2 h 61"/>
                <a:gd name="T20" fmla="*/ 0 w 60"/>
                <a:gd name="T21" fmla="*/ 56 h 61"/>
                <a:gd name="T22" fmla="*/ 56 w 60"/>
                <a:gd name="T23" fmla="*/ 0 h 61"/>
                <a:gd name="T24" fmla="*/ 60 w 60"/>
                <a:gd name="T25" fmla="*/ 4 h 61"/>
                <a:gd name="T26" fmla="*/ 4 w 60"/>
                <a:gd name="T27" fmla="*/ 61 h 61"/>
                <a:gd name="T28" fmla="*/ 0 w 60"/>
                <a:gd name="T29" fmla="*/ 5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61">
                  <a:moveTo>
                    <a:pt x="56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0" y="56"/>
                  </a:lnTo>
                  <a:lnTo>
                    <a:pt x="56" y="61"/>
                  </a:lnTo>
                  <a:close/>
                  <a:moveTo>
                    <a:pt x="33" y="2"/>
                  </a:moveTo>
                  <a:lnTo>
                    <a:pt x="33" y="58"/>
                  </a:lnTo>
                  <a:lnTo>
                    <a:pt x="27" y="58"/>
                  </a:lnTo>
                  <a:lnTo>
                    <a:pt x="27" y="2"/>
                  </a:lnTo>
                  <a:lnTo>
                    <a:pt x="33" y="2"/>
                  </a:lnTo>
                  <a:close/>
                  <a:moveTo>
                    <a:pt x="0" y="56"/>
                  </a:moveTo>
                  <a:lnTo>
                    <a:pt x="56" y="0"/>
                  </a:lnTo>
                  <a:lnTo>
                    <a:pt x="60" y="4"/>
                  </a:lnTo>
                  <a:lnTo>
                    <a:pt x="4" y="6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8" name="Freeform 137"/>
            <p:cNvSpPr>
              <a:spLocks noEditPoints="1"/>
            </p:cNvSpPr>
            <p:nvPr/>
          </p:nvSpPr>
          <p:spPr bwMode="auto">
            <a:xfrm>
              <a:off x="4680" y="2781"/>
              <a:ext cx="56" cy="57"/>
            </a:xfrm>
            <a:custGeom>
              <a:avLst/>
              <a:gdLst>
                <a:gd name="T0" fmla="*/ 56 w 56"/>
                <a:gd name="T1" fmla="*/ 57 h 57"/>
                <a:gd name="T2" fmla="*/ 0 w 56"/>
                <a:gd name="T3" fmla="*/ 0 h 57"/>
                <a:gd name="T4" fmla="*/ 56 w 56"/>
                <a:gd name="T5" fmla="*/ 57 h 57"/>
                <a:gd name="T6" fmla="*/ 28 w 56"/>
                <a:gd name="T7" fmla="*/ 0 h 57"/>
                <a:gd name="T8" fmla="*/ 28 w 56"/>
                <a:gd name="T9" fmla="*/ 57 h 57"/>
                <a:gd name="T10" fmla="*/ 28 w 56"/>
                <a:gd name="T11" fmla="*/ 0 h 57"/>
                <a:gd name="T12" fmla="*/ 0 w 56"/>
                <a:gd name="T13" fmla="*/ 57 h 57"/>
                <a:gd name="T14" fmla="*/ 56 w 56"/>
                <a:gd name="T15" fmla="*/ 0 h 57"/>
                <a:gd name="T16" fmla="*/ 0 w 56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57">
                  <a:moveTo>
                    <a:pt x="56" y="57"/>
                  </a:moveTo>
                  <a:lnTo>
                    <a:pt x="0" y="0"/>
                  </a:lnTo>
                  <a:lnTo>
                    <a:pt x="56" y="57"/>
                  </a:lnTo>
                  <a:close/>
                  <a:moveTo>
                    <a:pt x="28" y="0"/>
                  </a:moveTo>
                  <a:lnTo>
                    <a:pt x="28" y="57"/>
                  </a:lnTo>
                  <a:lnTo>
                    <a:pt x="28" y="0"/>
                  </a:lnTo>
                  <a:close/>
                  <a:moveTo>
                    <a:pt x="0" y="57"/>
                  </a:moveTo>
                  <a:lnTo>
                    <a:pt x="5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29" name="Freeform 138"/>
            <p:cNvSpPr>
              <a:spLocks noEditPoints="1"/>
            </p:cNvSpPr>
            <p:nvPr/>
          </p:nvSpPr>
          <p:spPr bwMode="auto">
            <a:xfrm>
              <a:off x="4678" y="2779"/>
              <a:ext cx="60" cy="61"/>
            </a:xfrm>
            <a:custGeom>
              <a:avLst/>
              <a:gdLst>
                <a:gd name="T0" fmla="*/ 56 w 60"/>
                <a:gd name="T1" fmla="*/ 61 h 61"/>
                <a:gd name="T2" fmla="*/ 0 w 60"/>
                <a:gd name="T3" fmla="*/ 4 h 61"/>
                <a:gd name="T4" fmla="*/ 4 w 60"/>
                <a:gd name="T5" fmla="*/ 0 h 61"/>
                <a:gd name="T6" fmla="*/ 60 w 60"/>
                <a:gd name="T7" fmla="*/ 57 h 61"/>
                <a:gd name="T8" fmla="*/ 56 w 60"/>
                <a:gd name="T9" fmla="*/ 61 h 61"/>
                <a:gd name="T10" fmla="*/ 33 w 60"/>
                <a:gd name="T11" fmla="*/ 2 h 61"/>
                <a:gd name="T12" fmla="*/ 33 w 60"/>
                <a:gd name="T13" fmla="*/ 59 h 61"/>
                <a:gd name="T14" fmla="*/ 27 w 60"/>
                <a:gd name="T15" fmla="*/ 59 h 61"/>
                <a:gd name="T16" fmla="*/ 27 w 60"/>
                <a:gd name="T17" fmla="*/ 2 h 61"/>
                <a:gd name="T18" fmla="*/ 33 w 60"/>
                <a:gd name="T19" fmla="*/ 2 h 61"/>
                <a:gd name="T20" fmla="*/ 0 w 60"/>
                <a:gd name="T21" fmla="*/ 57 h 61"/>
                <a:gd name="T22" fmla="*/ 56 w 60"/>
                <a:gd name="T23" fmla="*/ 0 h 61"/>
                <a:gd name="T24" fmla="*/ 60 w 60"/>
                <a:gd name="T25" fmla="*/ 4 h 61"/>
                <a:gd name="T26" fmla="*/ 4 w 60"/>
                <a:gd name="T27" fmla="*/ 61 h 61"/>
                <a:gd name="T28" fmla="*/ 0 w 60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61">
                  <a:moveTo>
                    <a:pt x="56" y="61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60" y="57"/>
                  </a:lnTo>
                  <a:lnTo>
                    <a:pt x="56" y="61"/>
                  </a:lnTo>
                  <a:close/>
                  <a:moveTo>
                    <a:pt x="33" y="2"/>
                  </a:moveTo>
                  <a:lnTo>
                    <a:pt x="33" y="59"/>
                  </a:lnTo>
                  <a:lnTo>
                    <a:pt x="27" y="59"/>
                  </a:lnTo>
                  <a:lnTo>
                    <a:pt x="27" y="2"/>
                  </a:lnTo>
                  <a:lnTo>
                    <a:pt x="33" y="2"/>
                  </a:lnTo>
                  <a:close/>
                  <a:moveTo>
                    <a:pt x="0" y="57"/>
                  </a:moveTo>
                  <a:lnTo>
                    <a:pt x="56" y="0"/>
                  </a:lnTo>
                  <a:lnTo>
                    <a:pt x="60" y="4"/>
                  </a:lnTo>
                  <a:lnTo>
                    <a:pt x="4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30" name="Freeform 139"/>
            <p:cNvSpPr>
              <a:spLocks noEditPoints="1"/>
            </p:cNvSpPr>
            <p:nvPr/>
          </p:nvSpPr>
          <p:spPr bwMode="auto">
            <a:xfrm>
              <a:off x="4982" y="2935"/>
              <a:ext cx="56" cy="57"/>
            </a:xfrm>
            <a:custGeom>
              <a:avLst/>
              <a:gdLst>
                <a:gd name="T0" fmla="*/ 56 w 56"/>
                <a:gd name="T1" fmla="*/ 57 h 57"/>
                <a:gd name="T2" fmla="*/ 0 w 56"/>
                <a:gd name="T3" fmla="*/ 0 h 57"/>
                <a:gd name="T4" fmla="*/ 56 w 56"/>
                <a:gd name="T5" fmla="*/ 57 h 57"/>
                <a:gd name="T6" fmla="*/ 28 w 56"/>
                <a:gd name="T7" fmla="*/ 0 h 57"/>
                <a:gd name="T8" fmla="*/ 28 w 56"/>
                <a:gd name="T9" fmla="*/ 57 h 57"/>
                <a:gd name="T10" fmla="*/ 28 w 56"/>
                <a:gd name="T11" fmla="*/ 0 h 57"/>
                <a:gd name="T12" fmla="*/ 0 w 56"/>
                <a:gd name="T13" fmla="*/ 57 h 57"/>
                <a:gd name="T14" fmla="*/ 56 w 56"/>
                <a:gd name="T15" fmla="*/ 0 h 57"/>
                <a:gd name="T16" fmla="*/ 0 w 56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57">
                  <a:moveTo>
                    <a:pt x="56" y="57"/>
                  </a:moveTo>
                  <a:lnTo>
                    <a:pt x="0" y="0"/>
                  </a:lnTo>
                  <a:lnTo>
                    <a:pt x="56" y="57"/>
                  </a:lnTo>
                  <a:close/>
                  <a:moveTo>
                    <a:pt x="28" y="0"/>
                  </a:moveTo>
                  <a:lnTo>
                    <a:pt x="28" y="57"/>
                  </a:lnTo>
                  <a:lnTo>
                    <a:pt x="28" y="0"/>
                  </a:lnTo>
                  <a:close/>
                  <a:moveTo>
                    <a:pt x="0" y="57"/>
                  </a:moveTo>
                  <a:lnTo>
                    <a:pt x="5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31" name="Freeform 140"/>
            <p:cNvSpPr>
              <a:spLocks noEditPoints="1"/>
            </p:cNvSpPr>
            <p:nvPr/>
          </p:nvSpPr>
          <p:spPr bwMode="auto">
            <a:xfrm>
              <a:off x="4979" y="2933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5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4 w 61"/>
                <a:gd name="T11" fmla="*/ 2 h 61"/>
                <a:gd name="T12" fmla="*/ 34 w 61"/>
                <a:gd name="T13" fmla="*/ 59 h 61"/>
                <a:gd name="T14" fmla="*/ 28 w 61"/>
                <a:gd name="T15" fmla="*/ 59 h 61"/>
                <a:gd name="T16" fmla="*/ 28 w 61"/>
                <a:gd name="T17" fmla="*/ 2 h 61"/>
                <a:gd name="T18" fmla="*/ 34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5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4" y="2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2"/>
                  </a:lnTo>
                  <a:lnTo>
                    <a:pt x="34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5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32" name="Freeform 141"/>
            <p:cNvSpPr>
              <a:spLocks noEditPoints="1"/>
            </p:cNvSpPr>
            <p:nvPr/>
          </p:nvSpPr>
          <p:spPr bwMode="auto">
            <a:xfrm>
              <a:off x="5282" y="2981"/>
              <a:ext cx="57" cy="57"/>
            </a:xfrm>
            <a:custGeom>
              <a:avLst/>
              <a:gdLst>
                <a:gd name="T0" fmla="*/ 57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29 w 57"/>
                <a:gd name="T7" fmla="*/ 0 h 57"/>
                <a:gd name="T8" fmla="*/ 29 w 57"/>
                <a:gd name="T9" fmla="*/ 57 h 57"/>
                <a:gd name="T10" fmla="*/ 29 w 57"/>
                <a:gd name="T11" fmla="*/ 0 h 57"/>
                <a:gd name="T12" fmla="*/ 0 w 57"/>
                <a:gd name="T13" fmla="*/ 57 h 57"/>
                <a:gd name="T14" fmla="*/ 57 w 57"/>
                <a:gd name="T15" fmla="*/ 0 h 57"/>
                <a:gd name="T16" fmla="*/ 0 w 57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57" y="57"/>
                  </a:moveTo>
                  <a:lnTo>
                    <a:pt x="0" y="0"/>
                  </a:lnTo>
                  <a:lnTo>
                    <a:pt x="57" y="57"/>
                  </a:lnTo>
                  <a:close/>
                  <a:moveTo>
                    <a:pt x="29" y="0"/>
                  </a:moveTo>
                  <a:lnTo>
                    <a:pt x="29" y="57"/>
                  </a:lnTo>
                  <a:lnTo>
                    <a:pt x="29" y="0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BA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33" name="Freeform 142"/>
            <p:cNvSpPr>
              <a:spLocks noEditPoints="1"/>
            </p:cNvSpPr>
            <p:nvPr/>
          </p:nvSpPr>
          <p:spPr bwMode="auto">
            <a:xfrm>
              <a:off x="5280" y="2979"/>
              <a:ext cx="61" cy="61"/>
            </a:xfrm>
            <a:custGeom>
              <a:avLst/>
              <a:gdLst>
                <a:gd name="T0" fmla="*/ 57 w 61"/>
                <a:gd name="T1" fmla="*/ 61 h 61"/>
                <a:gd name="T2" fmla="*/ 0 w 61"/>
                <a:gd name="T3" fmla="*/ 4 h 61"/>
                <a:gd name="T4" fmla="*/ 5 w 61"/>
                <a:gd name="T5" fmla="*/ 0 h 61"/>
                <a:gd name="T6" fmla="*/ 61 w 61"/>
                <a:gd name="T7" fmla="*/ 57 h 61"/>
                <a:gd name="T8" fmla="*/ 57 w 61"/>
                <a:gd name="T9" fmla="*/ 61 h 61"/>
                <a:gd name="T10" fmla="*/ 34 w 61"/>
                <a:gd name="T11" fmla="*/ 2 h 61"/>
                <a:gd name="T12" fmla="*/ 34 w 61"/>
                <a:gd name="T13" fmla="*/ 59 h 61"/>
                <a:gd name="T14" fmla="*/ 28 w 61"/>
                <a:gd name="T15" fmla="*/ 59 h 61"/>
                <a:gd name="T16" fmla="*/ 28 w 61"/>
                <a:gd name="T17" fmla="*/ 2 h 61"/>
                <a:gd name="T18" fmla="*/ 34 w 61"/>
                <a:gd name="T19" fmla="*/ 2 h 61"/>
                <a:gd name="T20" fmla="*/ 0 w 61"/>
                <a:gd name="T21" fmla="*/ 57 h 61"/>
                <a:gd name="T22" fmla="*/ 57 w 61"/>
                <a:gd name="T23" fmla="*/ 0 h 61"/>
                <a:gd name="T24" fmla="*/ 61 w 61"/>
                <a:gd name="T25" fmla="*/ 4 h 61"/>
                <a:gd name="T26" fmla="*/ 5 w 61"/>
                <a:gd name="T27" fmla="*/ 61 h 61"/>
                <a:gd name="T28" fmla="*/ 0 w 61"/>
                <a:gd name="T2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1">
                  <a:moveTo>
                    <a:pt x="57" y="61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61" y="57"/>
                  </a:lnTo>
                  <a:lnTo>
                    <a:pt x="57" y="61"/>
                  </a:lnTo>
                  <a:close/>
                  <a:moveTo>
                    <a:pt x="34" y="2"/>
                  </a:moveTo>
                  <a:lnTo>
                    <a:pt x="34" y="59"/>
                  </a:lnTo>
                  <a:lnTo>
                    <a:pt x="28" y="59"/>
                  </a:lnTo>
                  <a:lnTo>
                    <a:pt x="28" y="2"/>
                  </a:lnTo>
                  <a:lnTo>
                    <a:pt x="34" y="2"/>
                  </a:lnTo>
                  <a:close/>
                  <a:moveTo>
                    <a:pt x="0" y="57"/>
                  </a:moveTo>
                  <a:lnTo>
                    <a:pt x="57" y="0"/>
                  </a:lnTo>
                  <a:lnTo>
                    <a:pt x="61" y="4"/>
                  </a:lnTo>
                  <a:lnTo>
                    <a:pt x="5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AAC5"/>
            </a:solidFill>
            <a:ln w="0" cap="flat">
              <a:solidFill>
                <a:srgbClr val="46AAC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34" name="Rectangle 143"/>
            <p:cNvSpPr>
              <a:spLocks noChangeArrowheads="1"/>
            </p:cNvSpPr>
            <p:nvPr/>
          </p:nvSpPr>
          <p:spPr bwMode="auto">
            <a:xfrm>
              <a:off x="3237" y="3304"/>
              <a:ext cx="9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5" name="Rectangle 144"/>
            <p:cNvSpPr>
              <a:spLocks noChangeArrowheads="1"/>
            </p:cNvSpPr>
            <p:nvPr/>
          </p:nvSpPr>
          <p:spPr bwMode="auto">
            <a:xfrm>
              <a:off x="3237" y="3087"/>
              <a:ext cx="9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6" name="Rectangle 145"/>
            <p:cNvSpPr>
              <a:spLocks noChangeArrowheads="1"/>
            </p:cNvSpPr>
            <p:nvPr/>
          </p:nvSpPr>
          <p:spPr bwMode="auto">
            <a:xfrm>
              <a:off x="3237" y="2869"/>
              <a:ext cx="9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7" name="Rectangle 146"/>
            <p:cNvSpPr>
              <a:spLocks noChangeArrowheads="1"/>
            </p:cNvSpPr>
            <p:nvPr/>
          </p:nvSpPr>
          <p:spPr bwMode="auto">
            <a:xfrm>
              <a:off x="3237" y="2652"/>
              <a:ext cx="9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8" name="Rectangle 147"/>
            <p:cNvSpPr>
              <a:spLocks noChangeArrowheads="1"/>
            </p:cNvSpPr>
            <p:nvPr/>
          </p:nvSpPr>
          <p:spPr bwMode="auto">
            <a:xfrm>
              <a:off x="3237" y="2434"/>
              <a:ext cx="9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9" name="Rectangle 148"/>
            <p:cNvSpPr>
              <a:spLocks noChangeArrowheads="1"/>
            </p:cNvSpPr>
            <p:nvPr/>
          </p:nvSpPr>
          <p:spPr bwMode="auto">
            <a:xfrm>
              <a:off x="3195" y="2217"/>
              <a:ext cx="1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0" name="Rectangle 149"/>
            <p:cNvSpPr>
              <a:spLocks noChangeArrowheads="1"/>
            </p:cNvSpPr>
            <p:nvPr/>
          </p:nvSpPr>
          <p:spPr bwMode="auto">
            <a:xfrm>
              <a:off x="3195" y="1999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1" name="Rectangle 150"/>
            <p:cNvSpPr>
              <a:spLocks noChangeArrowheads="1"/>
            </p:cNvSpPr>
            <p:nvPr/>
          </p:nvSpPr>
          <p:spPr bwMode="auto">
            <a:xfrm>
              <a:off x="3195" y="1781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2" name="Rectangle 151"/>
            <p:cNvSpPr>
              <a:spLocks noChangeArrowheads="1"/>
            </p:cNvSpPr>
            <p:nvPr/>
          </p:nvSpPr>
          <p:spPr bwMode="auto">
            <a:xfrm>
              <a:off x="3195" y="1564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3" name="Rectangle 152"/>
            <p:cNvSpPr>
              <a:spLocks noChangeArrowheads="1"/>
            </p:cNvSpPr>
            <p:nvPr/>
          </p:nvSpPr>
          <p:spPr bwMode="auto">
            <a:xfrm>
              <a:off x="3483" y="3410"/>
              <a:ext cx="9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4" name="Rectangle 153"/>
            <p:cNvSpPr>
              <a:spLocks noChangeArrowheads="1"/>
            </p:cNvSpPr>
            <p:nvPr/>
          </p:nvSpPr>
          <p:spPr bwMode="auto">
            <a:xfrm>
              <a:off x="3785" y="3410"/>
              <a:ext cx="9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5" name="Rectangle 154"/>
            <p:cNvSpPr>
              <a:spLocks noChangeArrowheads="1"/>
            </p:cNvSpPr>
            <p:nvPr/>
          </p:nvSpPr>
          <p:spPr bwMode="auto">
            <a:xfrm>
              <a:off x="4086" y="3410"/>
              <a:ext cx="9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6" name="Rectangle 155"/>
            <p:cNvSpPr>
              <a:spLocks noChangeArrowheads="1"/>
            </p:cNvSpPr>
            <p:nvPr/>
          </p:nvSpPr>
          <p:spPr bwMode="auto">
            <a:xfrm>
              <a:off x="4387" y="3410"/>
              <a:ext cx="9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7" name="Rectangle 156"/>
            <p:cNvSpPr>
              <a:spLocks noChangeArrowheads="1"/>
            </p:cNvSpPr>
            <p:nvPr/>
          </p:nvSpPr>
          <p:spPr bwMode="auto">
            <a:xfrm>
              <a:off x="4668" y="3410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8" name="Rectangle 157"/>
            <p:cNvSpPr>
              <a:spLocks noChangeArrowheads="1"/>
            </p:cNvSpPr>
            <p:nvPr/>
          </p:nvSpPr>
          <p:spPr bwMode="auto">
            <a:xfrm>
              <a:off x="4969" y="3410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24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9" name="Rectangle 158"/>
            <p:cNvSpPr>
              <a:spLocks noChangeArrowheads="1"/>
            </p:cNvSpPr>
            <p:nvPr/>
          </p:nvSpPr>
          <p:spPr bwMode="auto">
            <a:xfrm>
              <a:off x="5271" y="3410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48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" name="Rectangle 159"/>
            <p:cNvSpPr>
              <a:spLocks noChangeArrowheads="1"/>
            </p:cNvSpPr>
            <p:nvPr/>
          </p:nvSpPr>
          <p:spPr bwMode="auto">
            <a:xfrm rot="16200000">
              <a:off x="2163" y="2440"/>
              <a:ext cx="181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</a:t>
              </a:r>
              <a:r>
                <a:rPr kumimoji="0" lang="el-GR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perations per ms (thousands)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" name="Rectangle 160"/>
            <p:cNvSpPr>
              <a:spLocks noChangeArrowheads="1"/>
            </p:cNvSpPr>
            <p:nvPr/>
          </p:nvSpPr>
          <p:spPr bwMode="auto">
            <a:xfrm>
              <a:off x="4218" y="3533"/>
              <a:ext cx="461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Threads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" name="Rectangle 161"/>
            <p:cNvSpPr>
              <a:spLocks noChangeArrowheads="1"/>
            </p:cNvSpPr>
            <p:nvPr/>
          </p:nvSpPr>
          <p:spPr bwMode="auto">
            <a:xfrm>
              <a:off x="4166" y="1435"/>
              <a:ext cx="315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C++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5" name="Freeform 174"/>
            <p:cNvSpPr>
              <a:spLocks noEditPoints="1"/>
            </p:cNvSpPr>
            <p:nvPr/>
          </p:nvSpPr>
          <p:spPr bwMode="auto">
            <a:xfrm>
              <a:off x="2944" y="1370"/>
              <a:ext cx="2673" cy="2650"/>
            </a:xfrm>
            <a:custGeom>
              <a:avLst/>
              <a:gdLst>
                <a:gd name="T0" fmla="*/ 0 w 21888"/>
                <a:gd name="T1" fmla="*/ 24 h 21712"/>
                <a:gd name="T2" fmla="*/ 24 w 21888"/>
                <a:gd name="T3" fmla="*/ 0 h 21712"/>
                <a:gd name="T4" fmla="*/ 21864 w 21888"/>
                <a:gd name="T5" fmla="*/ 0 h 21712"/>
                <a:gd name="T6" fmla="*/ 21888 w 21888"/>
                <a:gd name="T7" fmla="*/ 24 h 21712"/>
                <a:gd name="T8" fmla="*/ 21888 w 21888"/>
                <a:gd name="T9" fmla="*/ 21688 h 21712"/>
                <a:gd name="T10" fmla="*/ 21864 w 21888"/>
                <a:gd name="T11" fmla="*/ 21712 h 21712"/>
                <a:gd name="T12" fmla="*/ 24 w 21888"/>
                <a:gd name="T13" fmla="*/ 21712 h 21712"/>
                <a:gd name="T14" fmla="*/ 0 w 21888"/>
                <a:gd name="T15" fmla="*/ 21688 h 21712"/>
                <a:gd name="T16" fmla="*/ 0 w 21888"/>
                <a:gd name="T17" fmla="*/ 24 h 21712"/>
                <a:gd name="T18" fmla="*/ 48 w 21888"/>
                <a:gd name="T19" fmla="*/ 21688 h 21712"/>
                <a:gd name="T20" fmla="*/ 24 w 21888"/>
                <a:gd name="T21" fmla="*/ 21664 h 21712"/>
                <a:gd name="T22" fmla="*/ 21864 w 21888"/>
                <a:gd name="T23" fmla="*/ 21664 h 21712"/>
                <a:gd name="T24" fmla="*/ 21840 w 21888"/>
                <a:gd name="T25" fmla="*/ 21688 h 21712"/>
                <a:gd name="T26" fmla="*/ 21840 w 21888"/>
                <a:gd name="T27" fmla="*/ 24 h 21712"/>
                <a:gd name="T28" fmla="*/ 21864 w 21888"/>
                <a:gd name="T29" fmla="*/ 48 h 21712"/>
                <a:gd name="T30" fmla="*/ 24 w 21888"/>
                <a:gd name="T31" fmla="*/ 48 h 21712"/>
                <a:gd name="T32" fmla="*/ 48 w 21888"/>
                <a:gd name="T33" fmla="*/ 24 h 21712"/>
                <a:gd name="T34" fmla="*/ 48 w 21888"/>
                <a:gd name="T35" fmla="*/ 21688 h 2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888" h="217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21864" y="0"/>
                  </a:lnTo>
                  <a:cubicBezTo>
                    <a:pt x="21878" y="0"/>
                    <a:pt x="21888" y="11"/>
                    <a:pt x="21888" y="24"/>
                  </a:cubicBezTo>
                  <a:lnTo>
                    <a:pt x="21888" y="21688"/>
                  </a:lnTo>
                  <a:cubicBezTo>
                    <a:pt x="21888" y="21702"/>
                    <a:pt x="21878" y="21712"/>
                    <a:pt x="21864" y="21712"/>
                  </a:cubicBezTo>
                  <a:lnTo>
                    <a:pt x="24" y="21712"/>
                  </a:lnTo>
                  <a:cubicBezTo>
                    <a:pt x="11" y="21712"/>
                    <a:pt x="0" y="21702"/>
                    <a:pt x="0" y="21688"/>
                  </a:cubicBezTo>
                  <a:lnTo>
                    <a:pt x="0" y="24"/>
                  </a:lnTo>
                  <a:close/>
                  <a:moveTo>
                    <a:pt x="48" y="21688"/>
                  </a:moveTo>
                  <a:lnTo>
                    <a:pt x="24" y="21664"/>
                  </a:lnTo>
                  <a:lnTo>
                    <a:pt x="21864" y="21664"/>
                  </a:lnTo>
                  <a:lnTo>
                    <a:pt x="21840" y="21688"/>
                  </a:lnTo>
                  <a:lnTo>
                    <a:pt x="21840" y="24"/>
                  </a:lnTo>
                  <a:lnTo>
                    <a:pt x="21864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21688"/>
                  </a:lnTo>
                  <a:close/>
                </a:path>
              </a:pathLst>
            </a:custGeom>
            <a:solidFill>
              <a:srgbClr val="868686"/>
            </a:solidFill>
            <a:ln w="0" cap="flat">
              <a:solidFill>
                <a:srgbClr val="8686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2034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Observations: </a:t>
            </a:r>
            <a:r>
              <a:rPr lang="en-US" dirty="0" smtClean="0"/>
              <a:t>Hash table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are distributed in different buckets</a:t>
            </a:r>
          </a:p>
          <a:p>
            <a:r>
              <a:rPr lang="en-US" dirty="0" smtClean="0"/>
              <a:t>Things get interesting when </a:t>
            </a:r>
            <a:br>
              <a:rPr lang="en-US" dirty="0" smtClean="0"/>
            </a:br>
            <a:r>
              <a:rPr lang="en-US" dirty="0" smtClean="0"/>
              <a:t>		#threads &gt; #buckets</a:t>
            </a:r>
          </a:p>
          <a:p>
            <a:r>
              <a:rPr lang="en-US" dirty="0" smtClean="0"/>
              <a:t>Tradeoff between throughput and fairness</a:t>
            </a:r>
          </a:p>
          <a:p>
            <a:pPr lvl="1"/>
            <a:r>
              <a:rPr lang="en-US" dirty="0" smtClean="0"/>
              <a:t>Different winners and losers</a:t>
            </a:r>
          </a:p>
          <a:p>
            <a:pPr lvl="1"/>
            <a:r>
              <a:rPr lang="en-US" dirty="0" smtClean="0"/>
              <a:t>Contention is lowered in the linked list components</a:t>
            </a:r>
          </a:p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21</a:t>
            </a:fld>
            <a:endParaRPr lang="sv-SE" dirty="0"/>
          </a:p>
        </p:txBody>
      </p:sp>
      <p:sp>
        <p:nvSpPr>
          <p:cNvPr id="7" name="Rounded Rectangle 6"/>
          <p:cNvSpPr/>
          <p:nvPr/>
        </p:nvSpPr>
        <p:spPr>
          <a:xfrm>
            <a:off x="395536" y="476672"/>
            <a:ext cx="8496944" cy="5688632"/>
          </a:xfrm>
          <a:prstGeom prst="roundRect">
            <a:avLst/>
          </a:prstGeom>
          <a:solidFill>
            <a:schemeClr val="bg1">
              <a:lumMod val="8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3" descr="C:\Users\johnnik\Dropbox\chalmers\inprogress\ipdps\HashTable_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16832"/>
            <a:ext cx="2516044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52720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7637"/>
            <a:ext cx="5112566" cy="5007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>
            <a:normAutofit/>
          </a:bodyPr>
          <a:lstStyle/>
          <a:p>
            <a:r>
              <a:rPr lang="en-US" dirty="0"/>
              <a:t>Fairness differences in Hash table across architectures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65109"/>
            <a:ext cx="3008313" cy="3661054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/>
              <a:t>Threads, High contention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22</a:t>
            </a:fld>
            <a:endParaRPr lang="sv-SE"/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1" dirty="0"/>
              <a:t>Observations: </a:t>
            </a:r>
            <a:r>
              <a:rPr lang="en-US" sz="4400" b="0" dirty="0"/>
              <a:t>Hash table</a:t>
            </a:r>
            <a:endParaRPr lang="el-GR" b="0" i="1" dirty="0"/>
          </a:p>
        </p:txBody>
      </p:sp>
    </p:spTree>
    <p:extLst>
      <p:ext uri="{BB962C8B-B14F-4D97-AF65-F5344CB8AC3E}">
        <p14:creationId xmlns:p14="http://schemas.microsoft.com/office/powerpoint/2010/main" val="368877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>
            <a:normAutofit/>
          </a:bodyPr>
          <a:lstStyle/>
          <a:p>
            <a:r>
              <a:rPr lang="en-US" dirty="0"/>
              <a:t>Fairness differences in Hash table across architectures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65109"/>
            <a:ext cx="3008313" cy="3661054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/>
              <a:t>Threads, High </a:t>
            </a:r>
            <a:r>
              <a:rPr lang="en-US" dirty="0" smtClean="0"/>
              <a:t>contention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Lock-free is </a:t>
            </a:r>
            <a:r>
              <a:rPr lang="en-US" sz="2000" b="1" dirty="0" smtClean="0">
                <a:solidFill>
                  <a:prstClr val="black"/>
                </a:solidFill>
              </a:rPr>
              <a:t>again not affected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23</a:t>
            </a:fld>
            <a:endParaRPr lang="sv-SE"/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i="1" dirty="0"/>
              <a:t>Observations: </a:t>
            </a:r>
            <a:r>
              <a:rPr lang="en-US" sz="4400" b="0" dirty="0"/>
              <a:t>Hash table</a:t>
            </a:r>
            <a:endParaRPr lang="el-GR" b="0" i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26020"/>
            <a:ext cx="5112566" cy="500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Observations: </a:t>
            </a:r>
            <a:r>
              <a:rPr lang="en-US" dirty="0"/>
              <a:t>Hash table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63976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In C++, custom memory management and lock-free implementations excel in scalability and performance.</a:t>
            </a:r>
            <a:endParaRPr lang="sv-S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24</a:t>
            </a:fld>
            <a:endParaRPr lang="sv-SE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96" y="2174875"/>
            <a:ext cx="3978796" cy="395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331" y="2174875"/>
            <a:ext cx="3983163" cy="395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9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Complex synchronization mechanisms (</a:t>
            </a:r>
            <a:r>
              <a:rPr lang="en-US" dirty="0" err="1" smtClean="0"/>
              <a:t>Pmutex</a:t>
            </a:r>
            <a:r>
              <a:rPr lang="en-US" dirty="0" smtClean="0"/>
              <a:t>, Reentrant lock) pay off in heavily contended hot spots</a:t>
            </a:r>
          </a:p>
          <a:p>
            <a:r>
              <a:rPr lang="en-US" dirty="0"/>
              <a:t>Scalability via more complex, inherently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parallel </a:t>
            </a:r>
            <a:r>
              <a:rPr lang="en-US" dirty="0"/>
              <a:t>designs and </a:t>
            </a:r>
            <a:r>
              <a:rPr lang="en-US" dirty="0" smtClean="0"/>
              <a:t>implementations</a:t>
            </a:r>
          </a:p>
          <a:p>
            <a:r>
              <a:rPr lang="en-US" dirty="0" smtClean="0"/>
              <a:t>Tradeoff between </a:t>
            </a:r>
            <a:r>
              <a:rPr lang="en-US" i="1" dirty="0" smtClean="0"/>
              <a:t>throughput </a:t>
            </a:r>
            <a:r>
              <a:rPr lang="en-US" dirty="0" smtClean="0"/>
              <a:t>and </a:t>
            </a:r>
            <a:r>
              <a:rPr lang="en-US" i="1" dirty="0" smtClean="0"/>
              <a:t>fairness</a:t>
            </a:r>
          </a:p>
          <a:p>
            <a:pPr lvl="1"/>
            <a:r>
              <a:rPr lang="en-US" dirty="0" smtClean="0"/>
              <a:t>LF Hash table </a:t>
            </a:r>
          </a:p>
          <a:p>
            <a:pPr lvl="1"/>
            <a:r>
              <a:rPr lang="en-US" dirty="0" smtClean="0"/>
              <a:t>Reentrant lock </a:t>
            </a:r>
            <a:r>
              <a:rPr lang="en-US" dirty="0" err="1" smtClean="0"/>
              <a:t>vs</a:t>
            </a:r>
            <a:r>
              <a:rPr lang="en-US" dirty="0" smtClean="0"/>
              <a:t> Array Lock </a:t>
            </a:r>
            <a:r>
              <a:rPr lang="en-US" dirty="0" err="1" smtClean="0"/>
              <a:t>vs</a:t>
            </a:r>
            <a:r>
              <a:rPr lang="en-US" dirty="0" smtClean="0"/>
              <a:t> LF Queue</a:t>
            </a:r>
          </a:p>
          <a:p>
            <a:r>
              <a:rPr lang="en-US" dirty="0" smtClean="0"/>
              <a:t>Fairness can be heavily influenced by HW</a:t>
            </a:r>
          </a:p>
          <a:p>
            <a:pPr lvl="1"/>
            <a:r>
              <a:rPr lang="en-US" dirty="0" smtClean="0"/>
              <a:t>Interesting exceptions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25</a:t>
            </a:fld>
            <a:endParaRPr lang="sv-SE"/>
          </a:p>
        </p:txBody>
      </p:sp>
      <p:sp>
        <p:nvSpPr>
          <p:cNvPr id="9" name="Rectangle 8"/>
          <p:cNvSpPr/>
          <p:nvPr/>
        </p:nvSpPr>
        <p:spPr>
          <a:xfrm>
            <a:off x="3382342" y="1196752"/>
            <a:ext cx="2116137" cy="8640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Which is the fastest/most scalable?</a:t>
            </a:r>
            <a:endParaRPr lang="sv-SE" dirty="0"/>
          </a:p>
        </p:txBody>
      </p:sp>
      <p:sp>
        <p:nvSpPr>
          <p:cNvPr id="10" name="Rectangle 9"/>
          <p:cNvSpPr/>
          <p:nvPr/>
        </p:nvSpPr>
        <p:spPr>
          <a:xfrm>
            <a:off x="3402930" y="2996952"/>
            <a:ext cx="2116137" cy="86409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</a:t>
            </a:r>
            <a:r>
              <a:rPr lang="en-US" i="1" dirty="0" smtClean="0"/>
              <a:t>fairness </a:t>
            </a:r>
            <a:r>
              <a:rPr lang="en-US" dirty="0" smtClean="0"/>
              <a:t>influenced by NUMA</a:t>
            </a:r>
            <a:r>
              <a:rPr lang="en-US" i="1" dirty="0" smtClean="0"/>
              <a:t>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052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-2.77778E-7 0.09444 C -2.77778E-7 0.13657 0.1059 0.18889 0.19201 0.18889 L 0.38455 0.18889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19" y="94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 L 2.77778E-6 0.17292 C 2.77778E-6 0.25046 0.10295 0.34653 0.18698 0.34653 L 0.37448 0.34653 " pathEditMode="relative" rAng="0" ptsTypes="FfFF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15" y="1731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0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3</a:t>
            </a:fld>
            <a:endParaRPr lang="sv-SE" dirty="0"/>
          </a:p>
        </p:txBody>
      </p:sp>
      <p:sp>
        <p:nvSpPr>
          <p:cNvPr id="8" name="Cloud Callout 7"/>
          <p:cNvSpPr/>
          <p:nvPr/>
        </p:nvSpPr>
        <p:spPr>
          <a:xfrm flipH="1">
            <a:off x="1835696" y="2996952"/>
            <a:ext cx="2397385" cy="1331436"/>
          </a:xfrm>
          <a:prstGeom prst="cloudCallou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worker threads need to access data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Picture 2" descr="C:\Users\johnnik\AppData\Local\Microsoft\Windows\Temporary Internet Files\Content.IE5\HNGBERN6\MC9001298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933056"/>
            <a:ext cx="2058466" cy="20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loud Callout 10"/>
          <p:cNvSpPr/>
          <p:nvPr/>
        </p:nvSpPr>
        <p:spPr>
          <a:xfrm>
            <a:off x="3707904" y="1772816"/>
            <a:ext cx="3384376" cy="2193652"/>
          </a:xfrm>
          <a:prstGeom prst="cloudCallou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Concurrent </a:t>
            </a:r>
            <a:r>
              <a:rPr lang="en-US" sz="2400" b="1" dirty="0" smtClean="0">
                <a:solidFill>
                  <a:schemeClr val="tx1"/>
                </a:solidFill>
              </a:rPr>
              <a:t>Data Structures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Then we need </a:t>
            </a:r>
            <a:r>
              <a:rPr lang="en-US" sz="2000" b="1" i="1" dirty="0" smtClean="0">
                <a:solidFill>
                  <a:schemeClr val="tx1"/>
                </a:solidFill>
              </a:rPr>
              <a:t>Synchronization</a:t>
            </a:r>
            <a:r>
              <a:rPr lang="en-US" i="1" dirty="0" smtClean="0">
                <a:solidFill>
                  <a:schemeClr val="tx1"/>
                </a:solidFill>
              </a:rPr>
              <a:t>.</a:t>
            </a:r>
            <a:endParaRPr lang="sv-SE" i="1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Developing a multithreaded application…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958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johnnik\AppData\Local\Microsoft\Windows\Temporary Internet Files\Content.IE5\HNGBERN6\MC9001298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65104"/>
            <a:ext cx="2058466" cy="20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418404727"/>
              </p:ext>
            </p:extLst>
          </p:nvPr>
        </p:nvGraphicFramePr>
        <p:xfrm>
          <a:off x="578464" y="908720"/>
          <a:ext cx="7992888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4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Concurrent Data Structures</a:t>
            </a:r>
            <a:endParaRPr lang="sv-SE" dirty="0"/>
          </a:p>
        </p:txBody>
      </p:sp>
      <p:sp>
        <p:nvSpPr>
          <p:cNvPr id="2" name="Cloud 1"/>
          <p:cNvSpPr/>
          <p:nvPr/>
        </p:nvSpPr>
        <p:spPr>
          <a:xfrm>
            <a:off x="5220072" y="1268760"/>
            <a:ext cx="2304256" cy="1224136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Bottleneck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502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230550F-A577-42B6-BEEA-1EFEDDAE7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8230550F-A577-42B6-BEEA-1EFEDDAE7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C27B7D5-2933-46B6-B810-DF745253A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2C27B7D5-2933-46B6-B810-DF745253A0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7A0F061-CF34-4815-BC59-9D5F9116E2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graphicEl>
                                              <a:dgm id="{F7A0F061-CF34-4815-BC59-9D5F9116E2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1E66DF3-3E8A-43A8-90A2-57D330C1B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graphicEl>
                                              <a:dgm id="{51E66DF3-3E8A-43A8-90A2-57D330C1BB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BCB0F71-F1DC-49D2-ABF6-F0A751973F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graphicEl>
                                              <a:dgm id="{6BCB0F71-F1DC-49D2-ABF6-F0A751973F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9774738-6B06-48E4-A1EE-4F9C89635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graphicEl>
                                              <a:dgm id="{F9774738-6B06-48E4-A1EE-4F9C89635F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58B28EC-B47C-41F4-8719-46F4D1E7D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graphicEl>
                                              <a:dgm id="{658B28EC-B47C-41F4-8719-46F4D1E7D1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5BF4CE8-31D0-490A-B971-6511A05B4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graphicEl>
                                              <a:dgm id="{35BF4CE8-31D0-490A-B971-6511A05B4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5512495-E9B0-4F5E-92F1-35ED68DCE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graphicEl>
                                              <a:dgm id="{15512495-E9B0-4F5E-92F1-35ED68DCEE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314F030-8F54-4BF6-9AAC-0375D9866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graphicEl>
                                              <a:dgm id="{C314F030-8F54-4BF6-9AAC-0375D98663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63329A1-BAD3-4FB3-817A-1BADC4478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graphicEl>
                                              <a:dgm id="{C63329A1-BAD3-4FB3-817A-1BADC44786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lvlAtOnce"/>
        </p:bldSub>
      </p:bldGraphic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johnnik\AppData\Local\Microsoft\Windows\Temporary Internet Files\Content.IE5\HNGBERN6\MC9001298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65104"/>
            <a:ext cx="2058466" cy="20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21017473"/>
              </p:ext>
            </p:extLst>
          </p:nvPr>
        </p:nvGraphicFramePr>
        <p:xfrm>
          <a:off x="578464" y="908720"/>
          <a:ext cx="7992888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5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</a:t>
            </a:r>
            <a:r>
              <a:rPr lang="en-US" dirty="0" smtClean="0"/>
              <a:t>Concurrent Data Structures</a:t>
            </a:r>
            <a:endParaRPr lang="sv-SE" dirty="0"/>
          </a:p>
        </p:txBody>
      </p:sp>
      <p:sp>
        <p:nvSpPr>
          <p:cNvPr id="2" name="Explosion 2 1"/>
          <p:cNvSpPr/>
          <p:nvPr/>
        </p:nvSpPr>
        <p:spPr>
          <a:xfrm>
            <a:off x="3347864" y="1700808"/>
            <a:ext cx="4644008" cy="1584176"/>
          </a:xfrm>
          <a:prstGeom prst="irregularSeal2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Runtime System</a:t>
            </a:r>
            <a:endParaRPr lang="el-G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xplosion 1 2"/>
          <p:cNvSpPr/>
          <p:nvPr/>
        </p:nvSpPr>
        <p:spPr>
          <a:xfrm>
            <a:off x="2644750" y="2060848"/>
            <a:ext cx="4447530" cy="29523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 platform</a:t>
            </a:r>
            <a:endParaRPr lang="el-GR" dirty="0"/>
          </a:p>
        </p:txBody>
      </p:sp>
      <p:sp>
        <p:nvSpPr>
          <p:cNvPr id="11" name="Line Callout 2 (Border and Accent Bar) 10"/>
          <p:cNvSpPr/>
          <p:nvPr/>
        </p:nvSpPr>
        <p:spPr>
          <a:xfrm>
            <a:off x="6228184" y="5185320"/>
            <a:ext cx="2116137" cy="86409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9460"/>
              <a:gd name="adj6" fmla="val -34663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Which is the fastest/most scalable?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690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concurrent data structures</a:t>
            </a:r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44824"/>
            <a:ext cx="5318574" cy="404433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35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the interplay of the above parameters and the different synchronization methods, affect the performance and the behavior of concurrent data structures.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578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sv-S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Experiment Setup</a:t>
            </a:r>
          </a:p>
          <a:p>
            <a:r>
              <a:rPr lang="en-US" dirty="0" smtClean="0"/>
              <a:t>Highlights of Study </a:t>
            </a:r>
            <a:r>
              <a:rPr lang="en-US" dirty="0"/>
              <a:t>and Results</a:t>
            </a:r>
          </a:p>
          <a:p>
            <a:r>
              <a:rPr lang="en-US" dirty="0"/>
              <a:t>Conclusion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696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data structures to study?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Represent different levels of contention:</a:t>
            </a:r>
          </a:p>
          <a:p>
            <a:r>
              <a:rPr lang="en-US" dirty="0"/>
              <a:t>Queue - 1 or 2 contention </a:t>
            </a:r>
            <a:r>
              <a:rPr lang="en-US" dirty="0" smtClean="0"/>
              <a:t>points</a:t>
            </a:r>
          </a:p>
          <a:p>
            <a:r>
              <a:rPr lang="en-US" dirty="0"/>
              <a:t>Hash table - multiple contention points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</a:t>
            </a:r>
            <a:br>
              <a:rPr lang="en-US" smtClean="0"/>
            </a:br>
            <a:r>
              <a:rPr lang="en-US" smtClean="0"/>
              <a:t>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9</a:t>
            </a:fld>
            <a:endParaRPr lang="sv-SE" dirty="0"/>
          </a:p>
        </p:txBody>
      </p:sp>
      <p:pic>
        <p:nvPicPr>
          <p:cNvPr id="6" name="Picture 2" descr="C:\Users\johnnik\Dropbox\chalmers\inprogress\ipdps\500px-Data_Queue_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136" y="3717032"/>
            <a:ext cx="3367413" cy="220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johnnik\Dropbox\chalmers\inprogress\ipdps\HashTable_fin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820" y="3501008"/>
            <a:ext cx="25160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30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5 -0.14699 L 0.20833 -0.14699 C 0.28646 -0.14699 0.38281 -0.19723 0.38281 -0.23774 L 0.38281 -0.32848 " pathEditMode="relative" rAng="0" ptsTypes="FfFF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-907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3305</TotalTime>
  <Words>925</Words>
  <Application>Microsoft Office PowerPoint</Application>
  <PresentationFormat>On-screen Show (4:3)</PresentationFormat>
  <Paragraphs>296</Paragraphs>
  <Slides>25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Behavior of Synchronization Methods in Commonly Used Languages and Systems</vt:lpstr>
      <vt:lpstr>Developing a multithreaded application…</vt:lpstr>
      <vt:lpstr>Developing a multithreaded application…</vt:lpstr>
      <vt:lpstr>Implementing Concurrent Data Structures</vt:lpstr>
      <vt:lpstr>Implementing Concurrent Data Structures</vt:lpstr>
      <vt:lpstr>Implementing concurrent data structures</vt:lpstr>
      <vt:lpstr>Problem Statement</vt:lpstr>
      <vt:lpstr>Outline</vt:lpstr>
      <vt:lpstr>Which data structures to study?</vt:lpstr>
      <vt:lpstr>How do we choose implementation?</vt:lpstr>
      <vt:lpstr>Interpreting “good”</vt:lpstr>
      <vt:lpstr>Non-fairness</vt:lpstr>
      <vt:lpstr>What to measure?</vt:lpstr>
      <vt:lpstr>Implementation Parameters</vt:lpstr>
      <vt:lpstr>Experiment Parameters</vt:lpstr>
      <vt:lpstr>Outline</vt:lpstr>
      <vt:lpstr>Fairness can change along different time intervals</vt:lpstr>
      <vt:lpstr>Significantly different fairness behavior in different architectures</vt:lpstr>
      <vt:lpstr>Significantly different fairness behavior in different architectures</vt:lpstr>
      <vt:lpstr>Queue: Throughput vs Fairness</vt:lpstr>
      <vt:lpstr>Observations: Hash table</vt:lpstr>
      <vt:lpstr>Fairness differences in Hash table across architectures</vt:lpstr>
      <vt:lpstr>Fairness differences in Hash table across architectures</vt:lpstr>
      <vt:lpstr>Observations: Hash table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…</dc:title>
  <dc:creator>johnnik</dc:creator>
  <cp:lastModifiedBy>johnnik</cp:lastModifiedBy>
  <cp:revision>132</cp:revision>
  <dcterms:created xsi:type="dcterms:W3CDTF">2013-05-15T15:59:54Z</dcterms:created>
  <dcterms:modified xsi:type="dcterms:W3CDTF">2013-08-26T11:49:31Z</dcterms:modified>
</cp:coreProperties>
</file>