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8" r:id="rId2"/>
    <p:sldMasterId id="2147483701" r:id="rId3"/>
    <p:sldMasterId id="2147483714" r:id="rId4"/>
  </p:sldMasterIdLst>
  <p:notesMasterIdLst>
    <p:notesMasterId r:id="rId36"/>
  </p:notesMasterIdLst>
  <p:sldIdLst>
    <p:sldId id="266" r:id="rId5"/>
    <p:sldId id="295" r:id="rId6"/>
    <p:sldId id="281" r:id="rId7"/>
    <p:sldId id="304" r:id="rId8"/>
    <p:sldId id="298" r:id="rId9"/>
    <p:sldId id="306" r:id="rId10"/>
    <p:sldId id="301" r:id="rId11"/>
    <p:sldId id="299" r:id="rId12"/>
    <p:sldId id="300" r:id="rId13"/>
    <p:sldId id="282" r:id="rId14"/>
    <p:sldId id="278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91" r:id="rId24"/>
    <p:sldId id="283" r:id="rId25"/>
    <p:sldId id="293" r:id="rId26"/>
    <p:sldId id="286" r:id="rId27"/>
    <p:sldId id="284" r:id="rId28"/>
    <p:sldId id="287" r:id="rId29"/>
    <p:sldId id="305" r:id="rId30"/>
    <p:sldId id="288" r:id="rId31"/>
    <p:sldId id="302" r:id="rId32"/>
    <p:sldId id="289" r:id="rId33"/>
    <p:sldId id="280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84" autoAdjust="0"/>
  </p:normalViewPr>
  <p:slideViewPr>
    <p:cSldViewPr snapToGrid="0" snapToObjects="1">
      <p:cViewPr>
        <p:scale>
          <a:sx n="72" d="100"/>
          <a:sy n="72" d="100"/>
        </p:scale>
        <p:origin x="-275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ndnhan:Dropbox:Work:Hashing:hashtables:Evaluation:throughput_smar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b="0" i="0" baseline="0">
                <a:effectLst/>
              </a:rPr>
              <a:t>40% load factor; 90% insert, 5% insert, 5% remove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16049209401709399"/>
          <c:y val="1.11403508771930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480982905983"/>
          <c:y val="0.102934210526316"/>
          <c:w val="0.81166858974359002"/>
          <c:h val="0.66962660818713504"/>
        </c:manualLayout>
      </c:layout>
      <c:lineChart>
        <c:grouping val="standard"/>
        <c:varyColors val="0"/>
        <c:ser>
          <c:idx val="0"/>
          <c:order val="0"/>
          <c:tx>
            <c:strRef>
              <c:f>'cache-misses'!$I$2</c:f>
              <c:strCache>
                <c:ptCount val="1"/>
                <c:pt idx="0">
                  <c:v>Cuckoo</c:v>
                </c:pt>
              </c:strCache>
            </c:strRef>
          </c:tx>
          <c:spPr>
            <a:ln w="22225"/>
          </c:spPr>
          <c:marker>
            <c:spPr>
              <a:ln w="3175"/>
            </c:spPr>
          </c:marker>
          <c:cat>
            <c:numRef>
              <c:f>'cache-misses'!$H$3:$H$10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'cache-misses'!$I$3:$I$10</c:f>
              <c:numCache>
                <c:formatCode>General</c:formatCode>
                <c:ptCount val="8"/>
                <c:pt idx="0">
                  <c:v>2.9628182507405652</c:v>
                </c:pt>
                <c:pt idx="1">
                  <c:v>2.8823725711432169</c:v>
                </c:pt>
                <c:pt idx="2">
                  <c:v>2.8331944147166221</c:v>
                </c:pt>
                <c:pt idx="3">
                  <c:v>2.772004852382127</c:v>
                </c:pt>
                <c:pt idx="4">
                  <c:v>2.8290505752427131</c:v>
                </c:pt>
                <c:pt idx="5">
                  <c:v>2.769100811222605</c:v>
                </c:pt>
                <c:pt idx="6">
                  <c:v>2.7519043106116721</c:v>
                </c:pt>
                <c:pt idx="7">
                  <c:v>2.740809348558026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'cache-misses'!$J$2</c:f>
              <c:strCache>
                <c:ptCount val="1"/>
                <c:pt idx="0">
                  <c:v>Hopscotch</c:v>
                </c:pt>
              </c:strCache>
            </c:strRef>
          </c:tx>
          <c:spPr>
            <a:ln w="22225"/>
          </c:spPr>
          <c:marker>
            <c:spPr>
              <a:ln w="3175"/>
            </c:spPr>
          </c:marker>
          <c:cat>
            <c:numRef>
              <c:f>'cache-misses'!$H$3:$H$10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'cache-misses'!$J$3:$J$10</c:f>
              <c:numCache>
                <c:formatCode>General</c:formatCode>
                <c:ptCount val="8"/>
                <c:pt idx="0">
                  <c:v>1.590480091949116</c:v>
                </c:pt>
                <c:pt idx="1">
                  <c:v>1.546556824587207</c:v>
                </c:pt>
                <c:pt idx="2">
                  <c:v>1.869210587332508</c:v>
                </c:pt>
                <c:pt idx="3">
                  <c:v>1.72472165833174</c:v>
                </c:pt>
                <c:pt idx="4">
                  <c:v>1.8885946533005371</c:v>
                </c:pt>
                <c:pt idx="5">
                  <c:v>1.8295661952696221</c:v>
                </c:pt>
                <c:pt idx="6">
                  <c:v>1.6660132544878881</c:v>
                </c:pt>
                <c:pt idx="7">
                  <c:v>1.7200977012115171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'cache-misses'!$K$2</c:f>
              <c:strCache>
                <c:ptCount val="1"/>
                <c:pt idx="0">
                  <c:v>Chained</c:v>
                </c:pt>
              </c:strCache>
            </c:strRef>
          </c:tx>
          <c:spPr>
            <a:ln w="22225"/>
          </c:spPr>
          <c:marker>
            <c:spPr>
              <a:ln w="3175"/>
            </c:spPr>
          </c:marker>
          <c:cat>
            <c:numRef>
              <c:f>'cache-misses'!$H$3:$H$10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'cache-misses'!$K$3:$K$10</c:f>
              <c:numCache>
                <c:formatCode>General</c:formatCode>
                <c:ptCount val="8"/>
                <c:pt idx="0">
                  <c:v>2.2679324861010559</c:v>
                </c:pt>
                <c:pt idx="1">
                  <c:v>2.37391077941309</c:v>
                </c:pt>
                <c:pt idx="2">
                  <c:v>2.3467437642353062</c:v>
                </c:pt>
                <c:pt idx="3">
                  <c:v>2.1136239904355061</c:v>
                </c:pt>
                <c:pt idx="4">
                  <c:v>2.319013375458995</c:v>
                </c:pt>
                <c:pt idx="5">
                  <c:v>2.312369154897667</c:v>
                </c:pt>
                <c:pt idx="6">
                  <c:v>2.1333233520985742</c:v>
                </c:pt>
                <c:pt idx="7">
                  <c:v>2.302130681310786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07520"/>
        <c:axId val="177741824"/>
      </c:lineChart>
      <c:catAx>
        <c:axId val="17450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Threads</a:t>
                </a:r>
              </a:p>
            </c:rich>
          </c:tx>
          <c:layout>
            <c:manualLayout>
              <c:xMode val="edge"/>
              <c:yMode val="edge"/>
              <c:x val="0.51113397435897401"/>
              <c:y val="0.839594736842104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7741824"/>
        <c:crosses val="autoZero"/>
        <c:auto val="1"/>
        <c:lblAlgn val="ctr"/>
        <c:lblOffset val="100"/>
        <c:noMultiLvlLbl val="0"/>
      </c:catAx>
      <c:valAx>
        <c:axId val="177741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cach misses/op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507520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235206837606838"/>
          <c:y val="0.90529385964912301"/>
          <c:w val="0.648987820512821"/>
          <c:h val="7.6138888888888895E-2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347E-8516-8040-8008-0D895713ED9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33E6C-2E4A-FB4A-AF31-5F64029C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22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249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90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86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655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65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705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705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3E6C-2E4A-FB4A-AF31-5F64029C53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1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276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3E6C-2E4A-FB4A-AF31-5F64029C53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3E6C-2E4A-FB4A-AF31-5F64029C53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3E6C-2E4A-FB4A-AF31-5F64029C53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3E6C-2E4A-FB4A-AF31-5F64029C53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3E6C-2E4A-FB4A-AF31-5F64029C53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2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3E6C-2E4A-FB4A-AF31-5F64029C53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3E6C-2E4A-FB4A-AF31-5F64029C53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3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76D6-2006-453B-A51A-43814DA772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2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8902" y="112249"/>
            <a:ext cx="8626196" cy="434240"/>
            <a:chOff x="324828" y="6272471"/>
            <a:chExt cx="8626196" cy="434240"/>
          </a:xfrm>
        </p:grpSpPr>
        <p:pic>
          <p:nvPicPr>
            <p:cNvPr id="8" name="Bildobjekt 9" descr="Chalmers Univ logo_svart.em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28" y="6364540"/>
              <a:ext cx="1295400" cy="25010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360221" y="6272471"/>
              <a:ext cx="3590803" cy="434240"/>
              <a:chOff x="5360221" y="6272471"/>
              <a:chExt cx="3590803" cy="43424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548861" y="6272471"/>
                <a:ext cx="402163" cy="4342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Text Box 73"/>
              <p:cNvSpPr txBox="1">
                <a:spLocks noChangeArrowheads="1"/>
              </p:cNvSpPr>
              <p:nvPr/>
            </p:nvSpPr>
            <p:spPr bwMode="auto">
              <a:xfrm>
                <a:off x="5360221" y="6377191"/>
                <a:ext cx="3166424" cy="224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/>
                </a:ext>
              </a:extLst>
            </p:spPr>
            <p:txBody>
              <a:bodyPr rot="0" vert="horz" wrap="square" lIns="0" tIns="0" rIns="91440" bIns="0" anchor="t" anchorCtr="0" upright="1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Distributed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Computing 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and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Systems</a:t>
                </a:r>
                <a:endParaRPr lang="en-US" sz="800" dirty="0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086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14444" y="6403757"/>
            <a:ext cx="11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F56562E-8865-0A42-9D13-6B40B6C9CC0B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14444" y="6403757"/>
            <a:ext cx="11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F56562E-8865-0A42-9D13-6B40B6C9CC0B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6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Nhan D. Nguyen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10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269412"/>
            <a:ext cx="6858000" cy="815299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537108"/>
            <a:ext cx="6858000" cy="745291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 sz="1600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2323715"/>
            <a:ext cx="7315200" cy="1812432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4293096"/>
            <a:ext cx="7315200" cy="1137913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4" y="2323715"/>
            <a:ext cx="238125" cy="181243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4293096"/>
            <a:ext cx="228600" cy="1137913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0640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58469"/>
            <a:ext cx="8229600" cy="50984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228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63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5/15/2014</a:t>
            </a:r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Nhan D. Nguyen</a:t>
            </a:r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8903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899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874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637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345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3030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0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9866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64653"/>
                </a:solidFill>
                <a:latin typeface="Gill Sans MT"/>
              </a:rPr>
              <a:t>Nhan D. Nguyen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063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5/15/2014</a:t>
            </a: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Nhan D. Nguyen</a:t>
            </a: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14274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Nhan D. Nguyen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7418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Nhan D. Nguyen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744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094112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537108"/>
            <a:ext cx="6858000" cy="112074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 sz="1600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1988840"/>
            <a:ext cx="7315200" cy="214730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4293096"/>
            <a:ext cx="7315200" cy="144095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4" y="1988840"/>
            <a:ext cx="238125" cy="214730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4293096"/>
            <a:ext cx="228600" cy="144095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9368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729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23187"/>
            <a:ext cx="8229600" cy="513377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933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024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5/15/2014</a:t>
            </a:r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Nhan D. Nguyen</a:t>
            </a:r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90791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463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7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293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028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6046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64653"/>
                </a:solidFill>
                <a:latin typeface="Gill Sans MT"/>
              </a:rPr>
              <a:t>Nhan D. Nguyen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383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5/15/2014</a:t>
            </a: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Nhan D. Nguyen</a:t>
            </a: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5547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Nhan D. Nguyen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2644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Nhan D. Nguyen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4239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96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80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15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4444" y="6403757"/>
            <a:ext cx="11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F56562E-8865-0A42-9D13-6B40B6C9CC0B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088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39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79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37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05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3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091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54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55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061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14444" y="6403757"/>
            <a:ext cx="11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F56562E-8865-0A42-9D13-6B40B6C9CC0B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0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14444" y="6403757"/>
            <a:ext cx="11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F56562E-8865-0A42-9D13-6B40B6C9CC0B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60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14444" y="6403757"/>
            <a:ext cx="11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F56562E-8865-0A42-9D13-6B40B6C9CC0B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86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4444" y="6403757"/>
            <a:ext cx="11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F56562E-8865-0A42-9D13-6B40B6C9CC0B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3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4444" y="6403757"/>
            <a:ext cx="11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F56562E-8865-0A42-9D13-6B40B6C9CC0B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4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3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620D6-B112-4043-B71F-1B654B8F9F1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FCA9-C391-0D47-B47D-0D4445E1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5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9437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40828"/>
            <a:ext cx="8229600" cy="50887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464653"/>
                </a:solidFill>
                <a:latin typeface="Gill Sans MT"/>
              </a:rPr>
              <a:t>Nhan D. Nguyen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 defTabSz="914400"/>
              <a:t>‹#›</a:t>
            </a:fld>
            <a:endParaRPr lang="en-US" sz="1600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13667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823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362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93752"/>
            <a:ext cx="8229600" cy="5035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464653"/>
                </a:solidFill>
                <a:latin typeface="Gill Sans MT"/>
              </a:rPr>
              <a:t>5/15/2014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464653"/>
                </a:solidFill>
                <a:latin typeface="Gill Sans MT"/>
              </a:rPr>
              <a:t>Nhan D. Nguyen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 defTabSz="914400"/>
              <a:t>‹#›</a:t>
            </a:fld>
            <a:endParaRPr lang="en-US" sz="1600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96026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8019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5/15/2014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Nhan D. Nguyen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3FE7A6F-06B2-4645-9557-59D495B8BB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98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dnhan@gmail.com" TargetMode="External"/><Relationship Id="rId2" Type="http://schemas.openxmlformats.org/officeDocument/2006/relationships/hyperlink" Target="mailto:nhann@chalmers.se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cse.chalmers.se/research/group/dcs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61764"/>
            <a:ext cx="6858000" cy="754647"/>
          </a:xfrm>
        </p:spPr>
        <p:txBody>
          <a:bodyPr>
            <a:normAutofit/>
          </a:bodyPr>
          <a:lstStyle/>
          <a:p>
            <a:r>
              <a:rPr lang="en-US" dirty="0" smtClean="0"/>
              <a:t>Lock-free Cuckoo Hashing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Nhan Nguyen</a:t>
            </a:r>
            <a:r>
              <a:rPr lang="en-US" dirty="0" smtClean="0">
                <a:solidFill>
                  <a:srgbClr val="002060"/>
                </a:solidFill>
              </a:rPr>
              <a:t> &amp; </a:t>
            </a:r>
            <a:r>
              <a:rPr lang="en-US" dirty="0" err="1" smtClean="0">
                <a:solidFill>
                  <a:srgbClr val="002060"/>
                </a:solidFill>
              </a:rPr>
              <a:t>Philippas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Tsigas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ICDCS 2014</a:t>
            </a:r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Distributed Computing and Systems</a:t>
            </a:r>
            <a:br>
              <a:rPr lang="en-US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Chalmers University of Technology</a:t>
            </a:r>
            <a:br>
              <a:rPr lang="en-US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Gothenburg, Sweden</a:t>
            </a:r>
            <a:endParaRPr lang="el-GR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F:\tmp\chalm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098151" cy="5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CS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83880"/>
            <a:ext cx="986903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2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"/>
    </mc:Choice>
    <mc:Fallback xmlns="">
      <p:transition xmlns:p14="http://schemas.microsoft.com/office/powerpoint/2010/main" spd="slow" advTm="8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Concurrent hash tables.</a:t>
            </a:r>
          </a:p>
          <a:p>
            <a:pPr lvl="1"/>
            <a:r>
              <a:rPr lang="en-US" dirty="0" smtClean="0"/>
              <a:t>Cuckoo hashing and its concurrent implementations.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Our lock-free cuckoo hashing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Design challenges and solutions.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Performance evaluation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Conclusions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7"/>
    </mc:Choice>
    <mc:Fallback xmlns="">
      <p:transition xmlns:p14="http://schemas.microsoft.com/office/powerpoint/2010/main" spd="slow" advTm="273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Concurrent cuckoo hashing –</a:t>
            </a:r>
            <a:r>
              <a:rPr lang="en-US" sz="2500" dirty="0"/>
              <a:t> </a:t>
            </a:r>
            <a:r>
              <a:rPr lang="en-US" sz="2500" dirty="0" smtClean="0"/>
              <a:t>Additional challenges</a:t>
            </a:r>
            <a:endParaRPr lang="en-US" sz="2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11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Elements can be stored in two </a:t>
            </a:r>
            <a:r>
              <a:rPr lang="en-US" dirty="0"/>
              <a:t>tables </a:t>
            </a:r>
            <a:r>
              <a:rPr lang="en-US" dirty="0" smtClean="0"/>
              <a:t>of a single data structure.</a:t>
            </a:r>
          </a:p>
          <a:p>
            <a:r>
              <a:rPr lang="en-US" dirty="0"/>
              <a:t>Elements can be moved between tables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Challenges in concurrency control while guaranteeing:</a:t>
            </a:r>
            <a:endParaRPr lang="en-US" dirty="0"/>
          </a:p>
          <a:p>
            <a:pPr lvl="1"/>
            <a:r>
              <a:rPr lang="en-US" dirty="0" smtClean="0"/>
              <a:t>Consistency? </a:t>
            </a:r>
          </a:p>
          <a:p>
            <a:pPr lvl="2"/>
            <a:r>
              <a:rPr lang="en-US" dirty="0" smtClean="0"/>
              <a:t>Keys being modified are under movement.</a:t>
            </a:r>
          </a:p>
          <a:p>
            <a:pPr lvl="1"/>
            <a:r>
              <a:rPr lang="en-US" dirty="0" smtClean="0"/>
              <a:t>Correctness? </a:t>
            </a:r>
          </a:p>
          <a:p>
            <a:pPr lvl="2"/>
            <a:r>
              <a:rPr lang="en-US" dirty="0" smtClean="0"/>
              <a:t>Keys under movement might be invisible to query.</a:t>
            </a:r>
          </a:p>
          <a:p>
            <a:pPr lvl="1"/>
            <a:r>
              <a:rPr lang="en-US" dirty="0" smtClean="0"/>
              <a:t>Progress &amp; efficiency: Locking or non-blocking?</a:t>
            </a:r>
          </a:p>
        </p:txBody>
      </p:sp>
    </p:spTree>
    <p:extLst>
      <p:ext uri="{BB962C8B-B14F-4D97-AF65-F5344CB8AC3E}">
        <p14:creationId xmlns:p14="http://schemas.microsoft.com/office/powerpoint/2010/main" val="13755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96"/>
    </mc:Choice>
    <mc:Fallback xmlns="">
      <p:transition xmlns:p14="http://schemas.microsoft.com/office/powerpoint/2010/main" spd="slow" advTm="1053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732" y="69132"/>
            <a:ext cx="8229600" cy="455026"/>
          </a:xfrm>
        </p:spPr>
        <p:txBody>
          <a:bodyPr>
            <a:noAutofit/>
          </a:bodyPr>
          <a:lstStyle/>
          <a:p>
            <a:r>
              <a:rPr lang="en-US" sz="2600" dirty="0">
                <a:latin typeface="Bookman Old Style" pitchFamily="18" charset="0"/>
              </a:rPr>
              <a:t>Concurrency Issue 1: Query </a:t>
            </a:r>
            <a:r>
              <a:rPr lang="en-US" sz="2600" dirty="0" err="1">
                <a:latin typeface="Bookman Old Style" pitchFamily="18" charset="0"/>
              </a:rPr>
              <a:t>vs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smtClean="0">
                <a:latin typeface="Bookman Old Style" pitchFamily="18" charset="0"/>
              </a:rPr>
              <a:t>Relocation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1560" y="6350208"/>
            <a:ext cx="1981200" cy="365760"/>
          </a:xfrm>
        </p:spPr>
        <p:txBody>
          <a:bodyPr/>
          <a:lstStyle/>
          <a:p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6228" y="6189076"/>
            <a:ext cx="8229600" cy="539592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 rot="16200000" flipV="1">
            <a:off x="-951731" y="3398835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1319981" y="262413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319981" y="312896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319982" y="363378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319982" y="565308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1319982" y="41386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1319982" y="464343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1319982" y="5148263"/>
            <a:ext cx="504825" cy="53975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1319981" y="21193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1319981" y="161448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1319981" y="110966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686568" y="3392486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2958281" y="261778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2958281" y="31226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2958281" y="35918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958281" y="460146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2958281" y="51419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958281" y="211296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2958281" y="160813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2958281" y="11033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919" y="655082"/>
            <a:ext cx="161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7294" y="648085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2956306" y="4100738"/>
            <a:ext cx="504825" cy="53975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2958282" y="564673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727535" y="1125243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Arrow Connector 32"/>
          <p:cNvCxnSpPr/>
          <p:nvPr/>
        </p:nvCxnSpPr>
        <p:spPr>
          <a:xfrm>
            <a:off x="6865588" y="1133975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>
          <a:xfrm>
            <a:off x="8055511" y="1104575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Rounded Rectangle 34"/>
          <p:cNvSpPr/>
          <p:nvPr/>
        </p:nvSpPr>
        <p:spPr>
          <a:xfrm>
            <a:off x="5185270" y="1698937"/>
            <a:ext cx="1068779" cy="168680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Q 11?</a:t>
            </a:r>
          </a:p>
          <a:p>
            <a:pPr algn="ctr" defTabSz="914400">
              <a:defRPr/>
            </a:pPr>
            <a:endParaRPr lang="en-US" sz="1600" b="1" kern="0" dirty="0">
              <a:solidFill>
                <a:sysClr val="windowText" lastClr="000000"/>
              </a:solidFill>
              <a:latin typeface="Calibri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? </a:t>
            </a:r>
          </a:p>
          <a:p>
            <a:pPr algn="ctr"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378699" y="1449905"/>
            <a:ext cx="1068779" cy="24375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INS 1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MOV 11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84323" y="1988840"/>
            <a:ext cx="1099301" cy="247894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INS 9</a:t>
            </a:r>
          </a:p>
          <a:p>
            <a:pPr algn="ctr" defTabSz="914400">
              <a:defRPr/>
            </a:pPr>
            <a:endParaRPr lang="en-US" sz="1400" b="1" kern="0" dirty="0">
              <a:solidFill>
                <a:sysClr val="windowText" lastClr="000000"/>
              </a:solidFill>
              <a:latin typeface="Calibri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MOV 11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9982" y="5248036"/>
            <a:ext cx="5048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94669" y="6366947"/>
            <a:ext cx="8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11?</a:t>
            </a:r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1653357" y="5605463"/>
            <a:ext cx="927100" cy="584200"/>
          </a:xfrm>
          <a:prstGeom prst="curvedConnector2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1" name="Picture 40" descr="red-smiley-face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49" y="2255935"/>
            <a:ext cx="339725" cy="34201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958281" y="4170457"/>
            <a:ext cx="5048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11</a:t>
            </a:r>
          </a:p>
        </p:txBody>
      </p:sp>
      <p:cxnSp>
        <p:nvCxnSpPr>
          <p:cNvPr id="43" name="Curved Connector 42"/>
          <p:cNvCxnSpPr/>
          <p:nvPr/>
        </p:nvCxnSpPr>
        <p:spPr>
          <a:xfrm rot="5400000" flipH="1" flipV="1">
            <a:off x="1695344" y="5100152"/>
            <a:ext cx="1974625" cy="547299"/>
          </a:xfrm>
          <a:prstGeom prst="curvedConnector2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4" name="Picture 43" descr="red-smiley-face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99" y="2725835"/>
            <a:ext cx="339725" cy="34201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196029" y="7641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Gill Sans MT"/>
              </a:rPr>
              <a:t>Thread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52065" y="756949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Gill Sans MT"/>
              </a:rPr>
              <a:t>Thread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33761" y="75144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Gill Sans MT"/>
              </a:rPr>
              <a:t>Thread 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3528" y="518642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744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60"/>
    </mc:Choice>
    <mc:Fallback xmlns="">
      <p:transition xmlns:p14="http://schemas.microsoft.com/office/powerpoint/2010/main" spd="slow" advTm="104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18055 -0.16203 " pathEditMode="relative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0" dur="3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486 L -0.18091 0.162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2" grpId="0"/>
      <p:bldP spid="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2145" y="0"/>
            <a:ext cx="8229600" cy="52415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F5897"/>
                </a:solidFill>
                <a:latin typeface="Bookman Old Style" pitchFamily="18" charset="0"/>
              </a:rPr>
              <a:t>Concurrency Issue 1: Query </a:t>
            </a:r>
            <a:r>
              <a:rPr lang="en-US" sz="2600" dirty="0" err="1">
                <a:solidFill>
                  <a:srgbClr val="2F5897"/>
                </a:solidFill>
                <a:latin typeface="Bookman Old Style" pitchFamily="18" charset="0"/>
              </a:rPr>
              <a:t>vs</a:t>
            </a:r>
            <a:r>
              <a:rPr lang="en-US" sz="2600" dirty="0">
                <a:solidFill>
                  <a:srgbClr val="2F5897"/>
                </a:solidFill>
                <a:latin typeface="Bookman Old Style" pitchFamily="18" charset="0"/>
              </a:rPr>
              <a:t> </a:t>
            </a:r>
            <a:r>
              <a:rPr lang="en-US" sz="2600" dirty="0" smtClean="0">
                <a:solidFill>
                  <a:srgbClr val="2F5897"/>
                </a:solidFill>
                <a:latin typeface="Bookman Old Style" pitchFamily="18" charset="0"/>
              </a:rPr>
              <a:t>Relocation</a:t>
            </a:r>
            <a:endParaRPr lang="en-US" sz="2600" dirty="0">
              <a:solidFill>
                <a:srgbClr val="2F589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1560" y="6356350"/>
            <a:ext cx="1981200" cy="365760"/>
          </a:xfrm>
        </p:spPr>
        <p:txBody>
          <a:bodyPr/>
          <a:lstStyle/>
          <a:p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6748" y="6190704"/>
            <a:ext cx="8229600" cy="539592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 rot="16200000" flipV="1">
            <a:off x="-951731" y="3398835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1319981" y="262413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319981" y="312896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319982" y="363378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319982" y="565308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1319982" y="41386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1319982" y="464343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1319982" y="5148263"/>
            <a:ext cx="504825" cy="53975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1319981" y="21193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1319981" y="161448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1319981" y="110966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686568" y="3392486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2958281" y="261778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2958281" y="31226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2958281" y="35918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958281" y="460146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2958281" y="51419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958281" y="211296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2958281" y="160813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2958281" y="1103313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919" y="655082"/>
            <a:ext cx="161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7294" y="648085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2956306" y="4100738"/>
            <a:ext cx="504825" cy="53975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2958282" y="5646738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727535" y="1125243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Arrow Connector 32"/>
          <p:cNvCxnSpPr/>
          <p:nvPr/>
        </p:nvCxnSpPr>
        <p:spPr>
          <a:xfrm>
            <a:off x="6865588" y="1133975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>
          <a:xfrm>
            <a:off x="8055511" y="1104575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Rounded Rectangle 34"/>
          <p:cNvSpPr/>
          <p:nvPr/>
        </p:nvSpPr>
        <p:spPr>
          <a:xfrm>
            <a:off x="5185270" y="1698937"/>
            <a:ext cx="1068779" cy="168680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Q 11?</a:t>
            </a:r>
          </a:p>
          <a:p>
            <a:pPr algn="ctr" defTabSz="914400">
              <a:defRPr/>
            </a:pPr>
            <a:endParaRPr lang="en-US" sz="1600" b="1" kern="0" dirty="0">
              <a:solidFill>
                <a:sysClr val="windowText" lastClr="000000"/>
              </a:solidFill>
              <a:latin typeface="Calibri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?</a:t>
            </a: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? </a:t>
            </a:r>
          </a:p>
          <a:p>
            <a:pPr algn="ctr"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378699" y="1449905"/>
            <a:ext cx="1068779" cy="24375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INS 1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MOV 11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84323" y="1988840"/>
            <a:ext cx="1099301" cy="247894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INS 9</a:t>
            </a:r>
          </a:p>
          <a:p>
            <a:pPr algn="ctr" defTabSz="914400">
              <a:defRPr/>
            </a:pPr>
            <a:endParaRPr lang="en-US" sz="1400" b="1" kern="0" dirty="0">
              <a:solidFill>
                <a:sysClr val="windowText" lastClr="000000"/>
              </a:solidFill>
              <a:latin typeface="Calibri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MOV 11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9982" y="5248036"/>
            <a:ext cx="5048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94669" y="6366947"/>
            <a:ext cx="8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11?</a:t>
            </a:r>
          </a:p>
        </p:txBody>
      </p:sp>
      <p:pic>
        <p:nvPicPr>
          <p:cNvPr id="41" name="Picture 40" descr="red-smiley-face-m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49" y="2255935"/>
            <a:ext cx="339725" cy="342012"/>
          </a:xfrm>
          <a:prstGeom prst="rect">
            <a:avLst/>
          </a:prstGeom>
        </p:spPr>
      </p:pic>
      <p:cxnSp>
        <p:nvCxnSpPr>
          <p:cNvPr id="43" name="Curved Connector 42"/>
          <p:cNvCxnSpPr/>
          <p:nvPr/>
        </p:nvCxnSpPr>
        <p:spPr>
          <a:xfrm rot="5400000" flipH="1" flipV="1">
            <a:off x="1695344" y="5100152"/>
            <a:ext cx="1974625" cy="547299"/>
          </a:xfrm>
          <a:prstGeom prst="curvedConnector2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4" name="Picture 43" descr="red-smiley-face-m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99" y="2725835"/>
            <a:ext cx="339725" cy="34201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196029" y="7641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Gill Sans MT"/>
              </a:rPr>
              <a:t>Thread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52065" y="756949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Gill Sans MT"/>
              </a:rPr>
              <a:t>Thread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33761" y="75144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Gill Sans MT"/>
              </a:rPr>
              <a:t>Thread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1520" y="2404395"/>
            <a:ext cx="8640960" cy="1815882"/>
          </a:xfrm>
          <a:prstGeom prst="rect">
            <a:avLst/>
          </a:prstGeom>
          <a:solidFill>
            <a:srgbClr val="0000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endParaRPr lang="en-US" sz="1600" dirty="0">
              <a:solidFill>
                <a:prstClr val="white"/>
              </a:solidFill>
              <a:latin typeface="Gill Sans MT"/>
            </a:endParaRPr>
          </a:p>
          <a:p>
            <a:pPr algn="ctr" defTabSz="914400"/>
            <a:r>
              <a:rPr lang="en-US" sz="3200" dirty="0">
                <a:solidFill>
                  <a:prstClr val="white"/>
                </a:solidFill>
                <a:latin typeface="Gill Sans MT"/>
              </a:rPr>
              <a:t>Key exists!</a:t>
            </a:r>
          </a:p>
          <a:p>
            <a:pPr algn="ctr" defTabSz="914400"/>
            <a:endParaRPr lang="en-US" sz="1600" dirty="0">
              <a:solidFill>
                <a:prstClr val="white"/>
              </a:solidFill>
              <a:latin typeface="Gill Sans MT"/>
            </a:endParaRPr>
          </a:p>
          <a:p>
            <a:pPr algn="ctr" defTabSz="914400"/>
            <a:r>
              <a:rPr lang="en-US" sz="3200" dirty="0">
                <a:solidFill>
                  <a:prstClr val="white"/>
                </a:solidFill>
                <a:latin typeface="Gill Sans MT"/>
              </a:rPr>
              <a:t>But QUERY </a:t>
            </a:r>
            <a:r>
              <a:rPr lang="en-US" sz="3200">
                <a:solidFill>
                  <a:prstClr val="white"/>
                </a:solidFill>
                <a:latin typeface="Gill Sans MT"/>
              </a:rPr>
              <a:t>returns </a:t>
            </a:r>
            <a:r>
              <a:rPr lang="en-US" sz="3200">
                <a:solidFill>
                  <a:srgbClr val="FF0000"/>
                </a:solidFill>
                <a:latin typeface="Gill Sans MT"/>
              </a:rPr>
              <a:t>FALSE</a:t>
            </a:r>
            <a:r>
              <a:rPr lang="en-US" sz="3200">
                <a:solidFill>
                  <a:prstClr val="white"/>
                </a:solidFill>
                <a:latin typeface="Gill Sans MT"/>
              </a:rPr>
              <a:t>?</a:t>
            </a:r>
            <a:endParaRPr lang="en-US" sz="3200" dirty="0">
              <a:solidFill>
                <a:prstClr val="white"/>
              </a:solidFill>
              <a:latin typeface="Gill Sans MT"/>
            </a:endParaRPr>
          </a:p>
          <a:p>
            <a:pPr algn="ctr" defTabSz="914400"/>
            <a:endParaRPr lang="en-US" sz="1600" dirty="0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23528" y="524930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"/>
    </mc:Choice>
    <mc:Fallback xmlns="">
      <p:transition xmlns:p14="http://schemas.microsoft.com/office/powerpoint/2010/main" spd="slow" advTm="52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92882"/>
            <a:ext cx="8229600" cy="455026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2F5897"/>
                </a:solidFill>
                <a:latin typeface="Bookman Old Style" pitchFamily="18" charset="0"/>
              </a:rPr>
              <a:t>Solution 1: Two-round </a:t>
            </a:r>
            <a:r>
              <a:rPr lang="en-US" sz="2600" dirty="0" smtClean="0">
                <a:solidFill>
                  <a:srgbClr val="2F5897"/>
                </a:solidFill>
                <a:latin typeface="Bookman Old Style" pitchFamily="18" charset="0"/>
              </a:rPr>
              <a:t>query</a:t>
            </a:r>
            <a:endParaRPr lang="en-US" sz="2600" dirty="0">
              <a:solidFill>
                <a:srgbClr val="2F589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1184" y="6356350"/>
            <a:ext cx="1981200" cy="365760"/>
          </a:xfrm>
        </p:spPr>
        <p:txBody>
          <a:bodyPr/>
          <a:lstStyle/>
          <a:p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6228" y="6195181"/>
            <a:ext cx="8229600" cy="474179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 rot="16200000" flipV="1">
            <a:off x="-1193800" y="3399953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1077912" y="262525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077912" y="313008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077913" y="363490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077913" y="565420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1077913" y="413973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1077913" y="464455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1077913" y="5149381"/>
            <a:ext cx="504825" cy="53975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1077912" y="212043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1077912" y="161560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1077912" y="111078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4499" y="3393604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2716212" y="261890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2716212" y="312373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2716212" y="359293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716212" y="460258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2716212" y="514303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716212" y="211408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2716212" y="160925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2716212" y="110443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850" y="656200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5225" y="656200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2714237" y="4101856"/>
            <a:ext cx="504825" cy="53975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2716213" y="564785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727535" y="1127354"/>
            <a:ext cx="2883" cy="504278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Arrow Connector 32"/>
          <p:cNvCxnSpPr/>
          <p:nvPr/>
        </p:nvCxnSpPr>
        <p:spPr>
          <a:xfrm>
            <a:off x="6865588" y="1136086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>
          <a:xfrm>
            <a:off x="8055511" y="1106686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Rounded Rectangle 34"/>
          <p:cNvSpPr/>
          <p:nvPr/>
        </p:nvSpPr>
        <p:spPr>
          <a:xfrm>
            <a:off x="5185270" y="1692170"/>
            <a:ext cx="1068779" cy="246560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Q 11?</a:t>
            </a:r>
          </a:p>
          <a:p>
            <a:pPr algn="ctr" defTabSz="914400">
              <a:defRPr/>
            </a:pPr>
            <a:endParaRPr lang="en-US" sz="16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?</a:t>
            </a: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? </a:t>
            </a:r>
          </a:p>
          <a:p>
            <a:pPr algn="ctr"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?</a:t>
            </a: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? </a:t>
            </a:r>
          </a:p>
          <a:p>
            <a:pPr algn="ctr"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378699" y="1443138"/>
            <a:ext cx="1068779" cy="24375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INS 1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</a:rPr>
              <a:t>MOV 11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84323" y="1990250"/>
            <a:ext cx="1099301" cy="246560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INS 9</a:t>
            </a:r>
          </a:p>
          <a:p>
            <a:pPr algn="ctr" defTabSz="914400">
              <a:defRPr/>
            </a:pPr>
            <a:endParaRPr lang="en-US" sz="14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</a:rPr>
              <a:t>MOV 11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7913" y="5249154"/>
            <a:ext cx="5048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3247" y="6372450"/>
            <a:ext cx="8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11?</a:t>
            </a:r>
          </a:p>
        </p:txBody>
      </p:sp>
      <p:pic>
        <p:nvPicPr>
          <p:cNvPr id="40" name="Picture 39" descr="red-smiley-face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49" y="2240290"/>
            <a:ext cx="339725" cy="342012"/>
          </a:xfrm>
          <a:prstGeom prst="rect">
            <a:avLst/>
          </a:prstGeom>
        </p:spPr>
      </p:pic>
      <p:pic>
        <p:nvPicPr>
          <p:cNvPr id="42" name="Picture 41" descr="red-smiley-face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99" y="2710190"/>
            <a:ext cx="339725" cy="342012"/>
          </a:xfrm>
          <a:prstGeom prst="rect">
            <a:avLst/>
          </a:prstGeom>
        </p:spPr>
      </p:pic>
      <p:pic>
        <p:nvPicPr>
          <p:cNvPr id="43" name="Picture 42" descr="green-smiley-face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92" y="3162055"/>
            <a:ext cx="360000" cy="360000"/>
          </a:xfrm>
          <a:prstGeom prst="rect">
            <a:avLst/>
          </a:prstGeom>
        </p:spPr>
      </p:pic>
      <p:cxnSp>
        <p:nvCxnSpPr>
          <p:cNvPr id="44" name="Curved Connector 43"/>
          <p:cNvCxnSpPr/>
          <p:nvPr/>
        </p:nvCxnSpPr>
        <p:spPr>
          <a:xfrm rot="16200000" flipV="1">
            <a:off x="1411288" y="5558956"/>
            <a:ext cx="927100" cy="584200"/>
          </a:xfrm>
          <a:prstGeom prst="curvedConnector2">
            <a:avLst/>
          </a:prstGeom>
          <a:noFill/>
          <a:ln w="25400" cap="flat" cmpd="sng" algn="ctr">
            <a:solidFill>
              <a:srgbClr val="0070C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5" name="TextBox 44"/>
          <p:cNvSpPr txBox="1"/>
          <p:nvPr/>
        </p:nvSpPr>
        <p:spPr>
          <a:xfrm>
            <a:off x="5196029" y="7641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Thread 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52065" y="756949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Thread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33761" y="75144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Thread 3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23528" y="572430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24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"/>
    </mc:Choice>
    <mc:Fallback xmlns="">
      <p:transition xmlns:p14="http://schemas.microsoft.com/office/powerpoint/2010/main" spd="slow" advTm="2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2F5897"/>
                </a:solidFill>
                <a:latin typeface="Bookman Old Style" pitchFamily="18" charset="0"/>
              </a:rPr>
              <a:t>Concurrency Issue 1: more </a:t>
            </a:r>
            <a:r>
              <a:rPr lang="en-US" sz="2600" dirty="0" smtClean="0">
                <a:solidFill>
                  <a:srgbClr val="2F5897"/>
                </a:solidFill>
                <a:latin typeface="Bookman Old Style" pitchFamily="18" charset="0"/>
              </a:rPr>
              <a:t>problems?</a:t>
            </a:r>
            <a:endParaRPr lang="en-US" sz="2600" dirty="0">
              <a:solidFill>
                <a:srgbClr val="2F589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15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36228" y="6195181"/>
            <a:ext cx="8229600" cy="47417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9FB8CD"/>
              </a:buClr>
            </a:pPr>
            <a:r>
              <a:rPr lang="en-US" sz="32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2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2" name="Rectangle 51"/>
          <p:cNvSpPr/>
          <p:nvPr/>
        </p:nvSpPr>
        <p:spPr>
          <a:xfrm rot="16200000" flipV="1">
            <a:off x="-1193800" y="3395073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 rot="10800000" flipV="1">
            <a:off x="1077912" y="262037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rot="10800000" flipV="1">
            <a:off x="1077912" y="312520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 rot="10800000" flipV="1">
            <a:off x="1077913" y="363002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10800000" flipV="1">
            <a:off x="1077913" y="564932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 rot="10800000" flipV="1">
            <a:off x="1077913" y="413485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 rot="10800000" flipV="1">
            <a:off x="1077913" y="463967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 rot="10800000" flipV="1">
            <a:off x="1077913" y="5144501"/>
            <a:ext cx="504825" cy="53975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rot="10800000" flipV="1">
            <a:off x="1077912" y="211555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 rot="10800000" flipV="1">
            <a:off x="1077912" y="161072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 rot="10800000" flipV="1">
            <a:off x="1077912" y="110590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63" name="Rectangle 62"/>
          <p:cNvSpPr/>
          <p:nvPr/>
        </p:nvSpPr>
        <p:spPr>
          <a:xfrm rot="16200000" flipV="1">
            <a:off x="444499" y="3388724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 rot="10800000" flipV="1">
            <a:off x="2716212" y="261402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rot="10800000" flipV="1">
            <a:off x="2716212" y="311885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 rot="10800000" flipV="1">
            <a:off x="2716212" y="358805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 rot="10800000" flipV="1">
            <a:off x="2716212" y="459770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2716212" y="513815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2716212" y="210920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2716212" y="160437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2716212" y="109955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7850" y="655082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  <a:cs typeface="Calibri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/>
                <a:cs typeface="Calibri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  <a:cs typeface="Calibri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  <a:cs typeface="Calibri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35225" y="655082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  <a:cs typeface="Calibri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/>
                <a:cs typeface="Calibri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  <a:cs typeface="Calibri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  <a:cs typeface="Calibri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2714236" y="4096976"/>
            <a:ext cx="506802" cy="53975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 rot="10800000" flipV="1">
            <a:off x="2716213" y="564297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719659" y="1130886"/>
            <a:ext cx="7878" cy="505184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7" name="Straight Arrow Connector 76"/>
          <p:cNvCxnSpPr/>
          <p:nvPr/>
        </p:nvCxnSpPr>
        <p:spPr>
          <a:xfrm>
            <a:off x="6865588" y="1139618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Straight Arrow Connector 77"/>
          <p:cNvCxnSpPr/>
          <p:nvPr/>
        </p:nvCxnSpPr>
        <p:spPr>
          <a:xfrm>
            <a:off x="8055511" y="1119096"/>
            <a:ext cx="71252" cy="5065714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9" name="Rounded Rectangle 78"/>
          <p:cNvSpPr/>
          <p:nvPr/>
        </p:nvSpPr>
        <p:spPr>
          <a:xfrm>
            <a:off x="5185270" y="1691113"/>
            <a:ext cx="1068779" cy="334802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Q 11?</a:t>
            </a:r>
          </a:p>
          <a:p>
            <a:pPr algn="ctr" defTabSz="914400">
              <a:defRPr/>
            </a:pPr>
            <a:endParaRPr lang="en-US" sz="16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?</a:t>
            </a: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? </a:t>
            </a:r>
          </a:p>
          <a:p>
            <a:pPr algn="ctr" defTabSz="914400"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?</a:t>
            </a: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defTabSz="91440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In H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</a:rPr>
              <a:t>? </a:t>
            </a:r>
          </a:p>
          <a:p>
            <a:pPr algn="ctr"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78699" y="1430215"/>
            <a:ext cx="1062429" cy="142272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INS 1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</a:rPr>
              <a:t>MOV 11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584323" y="2001616"/>
            <a:ext cx="1099301" cy="13934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INS 9</a:t>
            </a:r>
          </a:p>
          <a:p>
            <a:pPr algn="ctr" defTabSz="914400">
              <a:defRPr/>
            </a:pPr>
            <a:endParaRPr lang="en-US" sz="14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</a:rPr>
              <a:t>MOV 11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77913" y="5144501"/>
            <a:ext cx="504827" cy="5397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746250" y="6371345"/>
            <a:ext cx="8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11?</a:t>
            </a:r>
          </a:p>
        </p:txBody>
      </p:sp>
      <p:pic>
        <p:nvPicPr>
          <p:cNvPr id="84" name="Picture 83" descr="red-smiley-face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49" y="2255108"/>
            <a:ext cx="339725" cy="342012"/>
          </a:xfrm>
          <a:prstGeom prst="rect">
            <a:avLst/>
          </a:prstGeom>
        </p:spPr>
      </p:pic>
      <p:cxnSp>
        <p:nvCxnSpPr>
          <p:cNvPr id="85" name="Curved Connector 84"/>
          <p:cNvCxnSpPr/>
          <p:nvPr/>
        </p:nvCxnSpPr>
        <p:spPr>
          <a:xfrm rot="5400000" flipH="1" flipV="1">
            <a:off x="1453275" y="5080515"/>
            <a:ext cx="1974625" cy="547299"/>
          </a:xfrm>
          <a:prstGeom prst="curved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6" name="Picture 85" descr="red-smiley-face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99" y="2947258"/>
            <a:ext cx="339725" cy="342012"/>
          </a:xfrm>
          <a:prstGeom prst="rect">
            <a:avLst/>
          </a:prstGeom>
        </p:spPr>
      </p:pic>
      <p:cxnSp>
        <p:nvCxnSpPr>
          <p:cNvPr id="87" name="Curved Connector 86"/>
          <p:cNvCxnSpPr/>
          <p:nvPr/>
        </p:nvCxnSpPr>
        <p:spPr>
          <a:xfrm rot="16200000" flipV="1">
            <a:off x="1411288" y="5554076"/>
            <a:ext cx="927100" cy="584200"/>
          </a:xfrm>
          <a:prstGeom prst="curved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8" name="Rounded Rectangle 87"/>
          <p:cNvSpPr/>
          <p:nvPr/>
        </p:nvSpPr>
        <p:spPr>
          <a:xfrm>
            <a:off x="6372349" y="2998622"/>
            <a:ext cx="1075129" cy="15677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INS 21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</a:rPr>
              <a:t>MOV 11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93848" y="3568357"/>
            <a:ext cx="1099301" cy="148703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INS 10</a:t>
            </a:r>
          </a:p>
          <a:p>
            <a:pPr algn="ctr" defTabSz="914400">
              <a:defRPr/>
            </a:pPr>
            <a:endParaRPr lang="en-US" sz="14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</a:rPr>
              <a:t>MOV 11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  <a:p>
            <a:pPr algn="ctr" defTabSz="9144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90" name="Picture 89" descr="red-smiley-face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99" y="3693383"/>
            <a:ext cx="339725" cy="342012"/>
          </a:xfrm>
          <a:prstGeom prst="rect">
            <a:avLst/>
          </a:prstGeom>
        </p:spPr>
      </p:pic>
      <p:pic>
        <p:nvPicPr>
          <p:cNvPr id="91" name="Picture 90" descr="red-smiley-face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49" y="4385533"/>
            <a:ext cx="339725" cy="342012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5196029" y="7641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Thread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52065" y="756949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Thread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533761" y="75144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Thread 3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23528" y="560555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99792" y="4098445"/>
            <a:ext cx="504827" cy="5397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6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39"/>
    </mc:Choice>
    <mc:Fallback xmlns="">
      <p:transition xmlns:p14="http://schemas.microsoft.com/office/powerpoint/2010/main" spd="slow" advTm="47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7708 -0.15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18108 0.158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88" grpId="0" animBg="1"/>
      <p:bldP spid="89" grpId="0" animBg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16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2501899" y="4141175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 flipV="1">
            <a:off x="-1193800" y="3409767"/>
            <a:ext cx="5048250" cy="504829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077912" y="2635070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077912" y="313989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077913" y="3644720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1077913" y="5664020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1077913" y="414954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1077913" y="4654370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1077913" y="5159195"/>
            <a:ext cx="504825" cy="539750"/>
          </a:xfrm>
          <a:prstGeom prst="rect">
            <a:avLst/>
          </a:prstGeom>
          <a:solidFill>
            <a:srgbClr val="508007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1077912" y="213024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1077912" y="1625420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1077912" y="112059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20" name="Rectangle 19"/>
          <p:cNvSpPr/>
          <p:nvPr/>
        </p:nvSpPr>
        <p:spPr>
          <a:xfrm rot="16200000" flipV="1">
            <a:off x="444499" y="3403418"/>
            <a:ext cx="5048250" cy="504827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2716212" y="2628720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2716212" y="313354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716212" y="360274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2716212" y="461239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716212" y="515284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2716212" y="212389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2716212" y="1619070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2716212" y="1114245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7850" y="665314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baseline="-25000" dirty="0">
                <a:solidFill>
                  <a:prstClr val="black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: X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10</a:t>
            </a:r>
            <a:endParaRPr lang="en-US" baseline="-25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5225" y="665314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baseline="-25000" dirty="0">
                <a:solidFill>
                  <a:prstClr val="black"/>
                </a:solidFill>
                <a:latin typeface="Calibri" pitchFamily="34" charset="0"/>
              </a:rPr>
              <a:t>2: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X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3</a:t>
            </a:r>
            <a:r>
              <a:rPr lang="en-US" baseline="-250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2718016" y="4111670"/>
            <a:ext cx="502848" cy="539750"/>
          </a:xfrm>
          <a:prstGeom prst="rect">
            <a:avLst/>
          </a:prstGeom>
          <a:solidFill>
            <a:srgbClr val="508007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2716213" y="5657670"/>
            <a:ext cx="504825" cy="539750"/>
          </a:xfrm>
          <a:prstGeom prst="rect">
            <a:avLst/>
          </a:prstGeom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724849" y="1135475"/>
            <a:ext cx="1" cy="5042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65588" y="1132484"/>
            <a:ext cx="71252" cy="50657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055511" y="1114807"/>
            <a:ext cx="71252" cy="506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148064" y="1677945"/>
            <a:ext cx="1068779" cy="40209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Q 11?</a:t>
            </a:r>
          </a:p>
          <a:p>
            <a:pPr algn="ctr" defTabSz="914400"/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defTabSz="91440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</a:rPr>
              <a:t>In H</a:t>
            </a:r>
            <a:r>
              <a:rPr lang="en-US" sz="1600" baseline="-250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</a:rPr>
              <a:t>1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</a:rPr>
              <a:t>?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16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  <a:p>
            <a:pPr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914400"/>
            <a:r>
              <a:rPr lang="en-US" sz="1600" dirty="0">
                <a:solidFill>
                  <a:srgbClr val="A6A6A6"/>
                </a:solidFill>
                <a:latin typeface="Calibri" pitchFamily="34" charset="0"/>
              </a:rPr>
              <a:t>In H</a:t>
            </a:r>
            <a:r>
              <a:rPr lang="en-US" sz="1600" baseline="-25000" dirty="0">
                <a:solidFill>
                  <a:srgbClr val="A6A6A6"/>
                </a:solidFill>
                <a:latin typeface="Calibri" pitchFamily="34" charset="0"/>
              </a:rPr>
              <a:t>2</a:t>
            </a:r>
            <a:r>
              <a:rPr lang="en-US" sz="1600" dirty="0">
                <a:solidFill>
                  <a:srgbClr val="A6A6A6"/>
                </a:solidFill>
                <a:latin typeface="Calibri" pitchFamily="34" charset="0"/>
              </a:rPr>
              <a:t>?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16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  <a:p>
            <a:pPr algn="ctr"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914400"/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defTabSz="914400"/>
            <a:r>
              <a:rPr lang="en-US" sz="1600" dirty="0">
                <a:solidFill>
                  <a:srgbClr val="A6A6A6"/>
                </a:solidFill>
                <a:latin typeface="Calibri" pitchFamily="34" charset="0"/>
              </a:rPr>
              <a:t>In H</a:t>
            </a:r>
            <a:r>
              <a:rPr lang="en-US" sz="1600" baseline="-25000" dirty="0">
                <a:solidFill>
                  <a:srgbClr val="A6A6A6"/>
                </a:solidFill>
                <a:latin typeface="Calibri" pitchFamily="34" charset="0"/>
              </a:rPr>
              <a:t>1</a:t>
            </a:r>
            <a:r>
              <a:rPr lang="en-US" sz="1600" dirty="0">
                <a:solidFill>
                  <a:srgbClr val="A6A6A6"/>
                </a:solidFill>
                <a:latin typeface="Calibri" pitchFamily="34" charset="0"/>
              </a:rPr>
              <a:t>?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1600" baseline="30000" dirty="0">
                <a:solidFill>
                  <a:srgbClr val="C00000"/>
                </a:solidFill>
                <a:latin typeface="Calibri" pitchFamily="34" charset="0"/>
              </a:rPr>
              <a:t>’</a:t>
            </a:r>
            <a:r>
              <a:rPr lang="en-US" sz="16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  <a:p>
            <a:pPr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914400"/>
            <a:r>
              <a:rPr lang="en-US" sz="1600" dirty="0">
                <a:solidFill>
                  <a:srgbClr val="A6A6A6"/>
                </a:solidFill>
                <a:latin typeface="Calibri" pitchFamily="34" charset="0"/>
              </a:rPr>
              <a:t>In H</a:t>
            </a:r>
            <a:r>
              <a:rPr lang="en-US" sz="1600" baseline="-25000" dirty="0">
                <a:solidFill>
                  <a:srgbClr val="A6A6A6"/>
                </a:solidFill>
                <a:latin typeface="Calibri" pitchFamily="34" charset="0"/>
              </a:rPr>
              <a:t>2</a:t>
            </a:r>
            <a:r>
              <a:rPr lang="en-US" sz="1600" dirty="0">
                <a:solidFill>
                  <a:srgbClr val="A6A6A6"/>
                </a:solidFill>
                <a:latin typeface="Calibri" pitchFamily="34" charset="0"/>
              </a:rPr>
              <a:t>?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1600" baseline="30000" dirty="0">
                <a:solidFill>
                  <a:srgbClr val="C00000"/>
                </a:solidFill>
                <a:latin typeface="Calibri" pitchFamily="34" charset="0"/>
              </a:rPr>
              <a:t>’</a:t>
            </a:r>
            <a:r>
              <a:rPr lang="en-US" sz="16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  <a:p>
            <a:pPr algn="ctr"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914400"/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sz="1600" baseline="30000" dirty="0">
                <a:solidFill>
                  <a:srgbClr val="FF0000"/>
                </a:solidFill>
                <a:latin typeface="Calibri" pitchFamily="34" charset="0"/>
              </a:rPr>
              <a:t>’</a:t>
            </a:r>
            <a:r>
              <a:rPr lang="en-US" sz="1600" baseline="-25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≥t</a:t>
            </a:r>
            <a:r>
              <a:rPr lang="en-US" sz="1600" baseline="-25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+2 </a:t>
            </a:r>
            <a:r>
              <a:rPr lang="en-US" sz="1600" dirty="0">
                <a:solidFill>
                  <a:srgbClr val="FADA7A">
                    <a:lumMod val="75000"/>
                  </a:srgbClr>
                </a:solidFill>
                <a:latin typeface="Calibri" pitchFamily="34" charset="0"/>
              </a:rPr>
              <a:t>&amp;</a:t>
            </a:r>
            <a:r>
              <a:rPr lang="en-US" sz="1600" baseline="-25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sz="1600" baseline="30000" dirty="0">
                <a:solidFill>
                  <a:srgbClr val="FF0000"/>
                </a:solidFill>
                <a:latin typeface="Calibri" pitchFamily="34" charset="0"/>
              </a:rPr>
              <a:t>’</a:t>
            </a:r>
            <a:r>
              <a:rPr lang="en-US" sz="1600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≥t</a:t>
            </a:r>
            <a:r>
              <a:rPr lang="en-US" sz="1600" baseline="-25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+2</a:t>
            </a:r>
          </a:p>
          <a:p>
            <a:pPr algn="ctr"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9144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78699" y="1424499"/>
            <a:ext cx="1062429" cy="14242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INS 1 </a:t>
            </a:r>
          </a:p>
          <a:p>
            <a:pPr algn="ctr" defTabSz="914400"/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MOV 11 [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+1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584323" y="2003018"/>
            <a:ext cx="1099301" cy="13966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INS 9</a:t>
            </a:r>
          </a:p>
          <a:p>
            <a:pPr algn="ctr" defTabSz="914400"/>
            <a:endParaRPr lang="en-US" sz="1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MOV 11 [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+1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]</a:t>
            </a:r>
          </a:p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ctr" defTabSz="914400"/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3788" y="5258968"/>
            <a:ext cx="504827" cy="369332"/>
          </a:xfrm>
          <a:prstGeom prst="rect">
            <a:avLst/>
          </a:prstGeom>
          <a:solidFill>
            <a:srgbClr val="50800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372349" y="2998622"/>
            <a:ext cx="1075129" cy="1373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INS 21 </a:t>
            </a:r>
          </a:p>
          <a:p>
            <a:pPr algn="ctr" defTabSz="914400"/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MOV 11 [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+1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3848" y="3558035"/>
            <a:ext cx="1099301" cy="148703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INS 10</a:t>
            </a:r>
          </a:p>
          <a:p>
            <a:pPr algn="ctr" defTabSz="914400"/>
            <a:endParaRPr lang="en-US" sz="1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MOV 11 [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+1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]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ctr" defTabSz="914400"/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 rot="16200000" flipV="1">
            <a:off x="-1545431" y="3554592"/>
            <a:ext cx="5048250" cy="21114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 flipV="1">
            <a:off x="873123" y="2633050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rot="10800000" flipV="1">
            <a:off x="873123" y="3137875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0800000" flipV="1">
            <a:off x="873124" y="3642700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 rot="10800000" flipV="1">
            <a:off x="873124" y="5662000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 rot="10800000" flipV="1">
            <a:off x="873124" y="4147525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 rot="10800000" flipV="1">
            <a:off x="873124" y="4652350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 rot="10800000" flipV="1">
            <a:off x="873124" y="5157175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 rot="10800000" flipV="1">
            <a:off x="873123" y="2128225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0800000" flipV="1">
            <a:off x="873123" y="1623400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10800000" flipV="1">
            <a:off x="873123" y="1118575"/>
            <a:ext cx="211138" cy="539750"/>
          </a:xfrm>
          <a:prstGeom prst="rect">
            <a:avLst/>
          </a:prstGeom>
          <a:solidFill>
            <a:srgbClr val="A0BAE1"/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 rot="16200000" flipV="1">
            <a:off x="83344" y="3548242"/>
            <a:ext cx="5048250" cy="2111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rot="10800000" flipV="1">
            <a:off x="2501898" y="2626700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 rot="10800000" flipV="1">
            <a:off x="2501898" y="3131525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10800000" flipV="1">
            <a:off x="2501899" y="3601715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 rot="10800000" flipV="1">
            <a:off x="2501899" y="5655650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 rot="10800000" flipV="1">
            <a:off x="2501899" y="4646000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 rot="10800000" flipV="1">
            <a:off x="2501899" y="5150825"/>
            <a:ext cx="211137" cy="511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rot="10800000" flipV="1">
            <a:off x="2501898" y="2121875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 rot="10800000" flipV="1">
            <a:off x="2501898" y="1617050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 rot="10800000" flipV="1">
            <a:off x="2501898" y="1112225"/>
            <a:ext cx="211138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 rot="10800000" flipV="1">
            <a:off x="2496469" y="4114620"/>
            <a:ext cx="221546" cy="53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64A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7850" y="2632844"/>
            <a:ext cx="8242622" cy="2308324"/>
          </a:xfrm>
          <a:prstGeom prst="rect">
            <a:avLst/>
          </a:prstGeom>
          <a:solidFill>
            <a:srgbClr val="0000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endParaRPr lang="en-US" sz="3200" dirty="0">
              <a:solidFill>
                <a:prstClr val="white"/>
              </a:solidFill>
              <a:latin typeface="Calibri" pitchFamily="34" charset="0"/>
            </a:endParaRPr>
          </a:p>
          <a:p>
            <a:pPr algn="ctr" defTabSz="914400"/>
            <a:r>
              <a:rPr lang="en-US" sz="3200" dirty="0">
                <a:solidFill>
                  <a:prstClr val="white"/>
                </a:solidFill>
                <a:latin typeface="Calibri" pitchFamily="34" charset="0"/>
              </a:rPr>
              <a:t>Restart the QUERY if:</a:t>
            </a:r>
          </a:p>
          <a:p>
            <a:pPr algn="ctr" defTabSz="914400"/>
            <a:endParaRPr lang="en-US" sz="1600" dirty="0">
              <a:solidFill>
                <a:prstClr val="white"/>
              </a:solidFill>
              <a:latin typeface="Calibri" pitchFamily="34" charset="0"/>
            </a:endParaRPr>
          </a:p>
          <a:p>
            <a:pPr algn="ctr" defTabSz="914400"/>
            <a:r>
              <a:rPr lang="en-US" sz="32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t</a:t>
            </a:r>
            <a:r>
              <a:rPr lang="en-US" sz="3200" baseline="300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’</a:t>
            </a:r>
            <a:r>
              <a:rPr lang="en-US" sz="3200" baseline="-250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1 </a:t>
            </a:r>
            <a:r>
              <a:rPr lang="en-US" sz="32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≥ t</a:t>
            </a:r>
            <a:r>
              <a:rPr lang="en-US" sz="3200" baseline="-250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1 </a:t>
            </a:r>
            <a:r>
              <a:rPr lang="en-US" sz="32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+ 2 </a:t>
            </a:r>
            <a:r>
              <a:rPr lang="en-US" sz="3200" dirty="0">
                <a:solidFill>
                  <a:srgbClr val="D2DA7A">
                    <a:lumMod val="75000"/>
                  </a:srgbClr>
                </a:solidFill>
                <a:latin typeface="Calibri" pitchFamily="34" charset="0"/>
              </a:rPr>
              <a:t>AND</a:t>
            </a:r>
            <a:r>
              <a:rPr lang="en-US" sz="3200" baseline="-25000" dirty="0">
                <a:solidFill>
                  <a:srgbClr val="8E736A">
                    <a:lumMod val="40000"/>
                    <a:lumOff val="60000"/>
                  </a:srgbClr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t</a:t>
            </a:r>
            <a:r>
              <a:rPr lang="en-US" sz="3200" baseline="300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’</a:t>
            </a:r>
            <a:r>
              <a:rPr lang="en-US" sz="3200" baseline="-250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2 </a:t>
            </a:r>
            <a:r>
              <a:rPr lang="en-US" sz="32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≥ t</a:t>
            </a:r>
            <a:r>
              <a:rPr lang="en-US" sz="3200" baseline="-250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1 </a:t>
            </a:r>
            <a:r>
              <a:rPr lang="en-US" sz="3200" dirty="0">
                <a:solidFill>
                  <a:srgbClr val="FADA7A">
                    <a:lumMod val="60000"/>
                    <a:lumOff val="40000"/>
                  </a:srgbClr>
                </a:solidFill>
                <a:latin typeface="Calibri" pitchFamily="34" charset="0"/>
              </a:rPr>
              <a:t>+ 2</a:t>
            </a:r>
          </a:p>
          <a:p>
            <a:pPr algn="ctr" defTabSz="914400"/>
            <a:endParaRPr lang="en-US" sz="3200" dirty="0">
              <a:solidFill>
                <a:srgbClr val="8E736A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1520" y="27875"/>
            <a:ext cx="8351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dirty="0">
                <a:solidFill>
                  <a:srgbClr val="2F5897"/>
                </a:solidFill>
                <a:latin typeface="Bookman Old Style" pitchFamily="18" charset="0"/>
              </a:rPr>
              <a:t>Solution 1: Two-round query </a:t>
            </a:r>
            <a:r>
              <a:rPr lang="en-US" sz="2600" dirty="0">
                <a:solidFill>
                  <a:srgbClr val="C00000"/>
                </a:solidFill>
                <a:latin typeface="Bookman Old Style" pitchFamily="18" charset="0"/>
              </a:rPr>
              <a:t>+ logical timestamp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96029" y="7641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Thread 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52065" y="756949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Thread 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33761" y="75144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Thread 3</a:t>
            </a:r>
          </a:p>
        </p:txBody>
      </p:sp>
      <p:sp>
        <p:nvSpPr>
          <p:cNvPr id="70" name="Content Placeholder 6"/>
          <p:cNvSpPr txBox="1">
            <a:spLocks/>
          </p:cNvSpPr>
          <p:nvPr/>
        </p:nvSpPr>
        <p:spPr>
          <a:xfrm>
            <a:off x="336748" y="6190704"/>
            <a:ext cx="8229600" cy="539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9FB8CD"/>
              </a:buClr>
            </a:pPr>
            <a:r>
              <a:rPr lang="en-US" sz="32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200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23528" y="524930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619672" y="6309320"/>
            <a:ext cx="8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11?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88"/>
    </mc:Choice>
    <mc:Fallback xmlns="">
      <p:transition xmlns:p14="http://schemas.microsoft.com/office/powerpoint/2010/main" spd="slow" advTm="85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8" y="45382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en-US" sz="2600" dirty="0">
                <a:solidFill>
                  <a:srgbClr val="2F5897"/>
                </a:solidFill>
                <a:latin typeface="Bookman Old Style" pitchFamily="18" charset="0"/>
              </a:rPr>
              <a:t>Concurrency Issue 2: Relocation </a:t>
            </a:r>
            <a:r>
              <a:rPr lang="en-US" sz="2600" dirty="0" smtClean="0">
                <a:solidFill>
                  <a:srgbClr val="2F5897"/>
                </a:solidFill>
                <a:latin typeface="Bookman Old Style" pitchFamily="18" charset="0"/>
              </a:rPr>
              <a:t>of keys</a:t>
            </a:r>
            <a:endParaRPr lang="en-US" sz="2600" dirty="0">
              <a:solidFill>
                <a:srgbClr val="2F589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4976" y="6356350"/>
            <a:ext cx="3505200" cy="365760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226056" y="1131888"/>
            <a:ext cx="727871" cy="5084663"/>
            <a:chOff x="6787113" y="1131888"/>
            <a:chExt cx="727871" cy="5084663"/>
          </a:xfrm>
        </p:grpSpPr>
        <p:sp>
          <p:nvSpPr>
            <p:cNvPr id="108" name="Rectangle 107"/>
            <p:cNvSpPr/>
            <p:nvPr/>
          </p:nvSpPr>
          <p:spPr>
            <a:xfrm rot="16200000" flipV="1">
              <a:off x="4733509" y="3416125"/>
              <a:ext cx="5048250" cy="5147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10800000" flipV="1">
              <a:off x="6998854" y="3186112"/>
              <a:ext cx="516130" cy="5048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0800000" flipV="1">
              <a:off x="6998854" y="3656013"/>
              <a:ext cx="516129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0800000" flipV="1">
              <a:off x="7002462" y="5675313"/>
              <a:ext cx="512521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2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 rot="10800000" flipV="1">
              <a:off x="6999514" y="4160838"/>
              <a:ext cx="514698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9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 rot="10800000" flipV="1">
              <a:off x="6998856" y="4665663"/>
              <a:ext cx="516127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rot="10800000" flipV="1">
              <a:off x="6998858" y="5170488"/>
              <a:ext cx="5161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 rot="10800000" flipV="1">
              <a:off x="6998854" y="2141538"/>
              <a:ext cx="516130" cy="52546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rot="10800000" flipV="1">
              <a:off x="6998852" y="1636713"/>
              <a:ext cx="516131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0800000" flipV="1">
              <a:off x="6998853" y="1131888"/>
              <a:ext cx="515904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0800000" flipV="1">
              <a:off x="6787726" y="4162947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 flipV="1">
              <a:off x="4369171" y="3570014"/>
              <a:ext cx="5048250" cy="21114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10800000" flipV="1">
              <a:off x="6787725" y="3153297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10800000" flipV="1">
              <a:off x="6787726" y="3656013"/>
              <a:ext cx="211137" cy="513284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0800000" flipV="1">
              <a:off x="6787726" y="5676801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10800000" flipV="1">
              <a:off x="6787726" y="4667772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10800000" flipV="1">
              <a:off x="6787724" y="5172597"/>
              <a:ext cx="211136" cy="536521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0800000" flipV="1">
              <a:off x="6787724" y="2154533"/>
              <a:ext cx="212560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0800000" flipV="1">
              <a:off x="6787725" y="1638822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 rot="10800000" flipV="1">
              <a:off x="6787725" y="1132215"/>
              <a:ext cx="211138" cy="539423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0800000" flipV="1">
              <a:off x="6790321" y="4160838"/>
              <a:ext cx="208543" cy="506934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t</a:t>
              </a:r>
              <a:r>
                <a:rPr lang="en-US" kern="0" baseline="-25000" dirty="0">
                  <a:solidFill>
                    <a:sysClr val="windowText" lastClr="000000"/>
                  </a:solidFill>
                  <a:latin typeface="Calibri"/>
                </a:rPr>
                <a:t>2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rot="10800000" flipV="1">
              <a:off x="6787113" y="2667000"/>
              <a:ext cx="212400" cy="525462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t</a:t>
              </a:r>
              <a:r>
                <a:rPr lang="en-US" kern="0" baseline="-25000" dirty="0">
                  <a:solidFill>
                    <a:sysClr val="windowText" lastClr="000000"/>
                  </a:solidFill>
                  <a:latin typeface="Calibri"/>
                </a:rPr>
                <a:t>4</a:t>
              </a:r>
            </a:p>
          </p:txBody>
        </p:sp>
      </p:grpSp>
      <p:sp>
        <p:nvSpPr>
          <p:cNvPr id="130" name="Rectangle 129"/>
          <p:cNvSpPr/>
          <p:nvPr/>
        </p:nvSpPr>
        <p:spPr>
          <a:xfrm rot="16200000" flipV="1">
            <a:off x="-728041" y="3433838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 rot="10800000" flipV="1">
            <a:off x="1543671" y="265914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2" name="Rectangle 131"/>
          <p:cNvSpPr/>
          <p:nvPr/>
        </p:nvSpPr>
        <p:spPr>
          <a:xfrm rot="10800000" flipV="1">
            <a:off x="1543671" y="31639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 rot="10800000" flipV="1">
            <a:off x="1543672" y="36687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 rot="10800000" flipV="1">
            <a:off x="1543672" y="56880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5" name="Rectangle 134"/>
          <p:cNvSpPr/>
          <p:nvPr/>
        </p:nvSpPr>
        <p:spPr>
          <a:xfrm rot="10800000" flipV="1">
            <a:off x="1543672" y="41736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6" name="Rectangle 135"/>
          <p:cNvSpPr/>
          <p:nvPr/>
        </p:nvSpPr>
        <p:spPr>
          <a:xfrm rot="10800000" flipV="1">
            <a:off x="1543671" y="4678441"/>
            <a:ext cx="504825" cy="498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7" name="Rectangle 136"/>
          <p:cNvSpPr/>
          <p:nvPr/>
        </p:nvSpPr>
        <p:spPr>
          <a:xfrm rot="10800000" flipV="1">
            <a:off x="1543672" y="51832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11</a:t>
            </a:r>
          </a:p>
        </p:txBody>
      </p:sp>
      <p:sp>
        <p:nvSpPr>
          <p:cNvPr id="138" name="Rectangle 137"/>
          <p:cNvSpPr/>
          <p:nvPr/>
        </p:nvSpPr>
        <p:spPr>
          <a:xfrm rot="10800000" flipV="1">
            <a:off x="1543671" y="21543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9" name="Rectangle 138"/>
          <p:cNvSpPr/>
          <p:nvPr/>
        </p:nvSpPr>
        <p:spPr>
          <a:xfrm rot="10800000" flipV="1">
            <a:off x="1543671" y="16494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 rot="10800000" flipV="1">
            <a:off x="1543671" y="11446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sp>
        <p:nvSpPr>
          <p:cNvPr id="141" name="Rectangle 140"/>
          <p:cNvSpPr/>
          <p:nvPr/>
        </p:nvSpPr>
        <p:spPr>
          <a:xfrm rot="16200000" flipV="1">
            <a:off x="910258" y="3427489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2" name="Rectangle 141"/>
          <p:cNvSpPr/>
          <p:nvPr/>
        </p:nvSpPr>
        <p:spPr>
          <a:xfrm rot="10800000" flipV="1">
            <a:off x="3181971" y="26527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3" name="Rectangle 142"/>
          <p:cNvSpPr/>
          <p:nvPr/>
        </p:nvSpPr>
        <p:spPr>
          <a:xfrm rot="10800000" flipV="1">
            <a:off x="3181971" y="31576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4" name="Rectangle 143"/>
          <p:cNvSpPr/>
          <p:nvPr/>
        </p:nvSpPr>
        <p:spPr>
          <a:xfrm rot="10800000" flipV="1">
            <a:off x="3181970" y="3671965"/>
            <a:ext cx="504825" cy="498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 rot="10800000" flipV="1">
            <a:off x="3181972" y="568174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146" name="Rectangle 145"/>
          <p:cNvSpPr/>
          <p:nvPr/>
        </p:nvSpPr>
        <p:spPr>
          <a:xfrm rot="10800000" flipV="1">
            <a:off x="3181971" y="41672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9</a:t>
            </a:r>
          </a:p>
        </p:txBody>
      </p:sp>
      <p:sp>
        <p:nvSpPr>
          <p:cNvPr id="147" name="Rectangle 146"/>
          <p:cNvSpPr/>
          <p:nvPr/>
        </p:nvSpPr>
        <p:spPr>
          <a:xfrm rot="10800000" flipV="1">
            <a:off x="3181971" y="46720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8" name="Rectangle 147"/>
          <p:cNvSpPr/>
          <p:nvPr/>
        </p:nvSpPr>
        <p:spPr>
          <a:xfrm rot="10800000" flipV="1">
            <a:off x="3181970" y="5211840"/>
            <a:ext cx="504825" cy="5048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9" name="Rectangle 148"/>
          <p:cNvSpPr/>
          <p:nvPr/>
        </p:nvSpPr>
        <p:spPr>
          <a:xfrm rot="10800000" flipV="1">
            <a:off x="3181971" y="21479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0" name="Rectangle 149"/>
          <p:cNvSpPr/>
          <p:nvPr/>
        </p:nvSpPr>
        <p:spPr>
          <a:xfrm rot="10800000" flipV="1">
            <a:off x="3181971" y="164314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1" name="Rectangle 150"/>
          <p:cNvSpPr/>
          <p:nvPr/>
        </p:nvSpPr>
        <p:spPr>
          <a:xfrm rot="10800000" flipV="1">
            <a:off x="3181971" y="11383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43609" y="642460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00984" y="642460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154" name="Straight Arrow Connector 153"/>
          <p:cNvCxnSpPr/>
          <p:nvPr/>
        </p:nvCxnSpPr>
        <p:spPr>
          <a:xfrm flipV="1">
            <a:off x="2048499" y="4416503"/>
            <a:ext cx="1133470" cy="1036638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5" name="Straight Arrow Connector 154"/>
          <p:cNvCxnSpPr>
            <a:endCxn id="140" idx="1"/>
          </p:cNvCxnSpPr>
          <p:nvPr/>
        </p:nvCxnSpPr>
        <p:spPr>
          <a:xfrm flipH="1" flipV="1">
            <a:off x="2048496" y="1414541"/>
            <a:ext cx="1133473" cy="300196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6" name="Straight Arrow Connector 155"/>
          <p:cNvCxnSpPr>
            <a:stCxn id="140" idx="1"/>
          </p:cNvCxnSpPr>
          <p:nvPr/>
        </p:nvCxnSpPr>
        <p:spPr>
          <a:xfrm>
            <a:off x="2048496" y="1414541"/>
            <a:ext cx="1133473" cy="154146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7" name="Rectangle 156"/>
          <p:cNvSpPr/>
          <p:nvPr/>
        </p:nvSpPr>
        <p:spPr>
          <a:xfrm rot="10800000" flipV="1">
            <a:off x="2399334" y="6215142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158" name="Rectangle 157"/>
          <p:cNvSpPr/>
          <p:nvPr/>
        </p:nvSpPr>
        <p:spPr>
          <a:xfrm rot="10800000" flipV="1">
            <a:off x="2497760" y="4965779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11</a:t>
            </a:r>
          </a:p>
        </p:txBody>
      </p:sp>
      <p:sp>
        <p:nvSpPr>
          <p:cNvPr id="159" name="Rectangle 158"/>
          <p:cNvSpPr/>
          <p:nvPr/>
        </p:nvSpPr>
        <p:spPr>
          <a:xfrm rot="10800000" flipV="1">
            <a:off x="2292970" y="3308907"/>
            <a:ext cx="504825" cy="53975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9</a:t>
            </a:r>
          </a:p>
        </p:txBody>
      </p:sp>
      <p:sp>
        <p:nvSpPr>
          <p:cNvPr id="160" name="Rectangle 159"/>
          <p:cNvSpPr/>
          <p:nvPr/>
        </p:nvSpPr>
        <p:spPr>
          <a:xfrm rot="10800000" flipV="1">
            <a:off x="2497759" y="16082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sp>
        <p:nvSpPr>
          <p:cNvPr id="161" name="Rectangle 160"/>
          <p:cNvSpPr/>
          <p:nvPr/>
        </p:nvSpPr>
        <p:spPr>
          <a:xfrm rot="10800000" flipV="1">
            <a:off x="3181972" y="41672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11</a:t>
            </a:r>
          </a:p>
        </p:txBody>
      </p:sp>
      <p:sp>
        <p:nvSpPr>
          <p:cNvPr id="162" name="Rectangle 161"/>
          <p:cNvSpPr/>
          <p:nvPr/>
        </p:nvSpPr>
        <p:spPr>
          <a:xfrm rot="10800000" flipV="1">
            <a:off x="1543669" y="1146257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9</a:t>
            </a:r>
          </a:p>
        </p:txBody>
      </p:sp>
      <p:sp>
        <p:nvSpPr>
          <p:cNvPr id="163" name="Rectangle 162"/>
          <p:cNvSpPr/>
          <p:nvPr/>
        </p:nvSpPr>
        <p:spPr>
          <a:xfrm rot="10800000" flipV="1">
            <a:off x="3181970" y="2682327"/>
            <a:ext cx="504825" cy="4752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cxnSp>
        <p:nvCxnSpPr>
          <p:cNvPr id="164" name="Straight Arrow Connector 163"/>
          <p:cNvCxnSpPr>
            <a:stCxn id="157" idx="0"/>
            <a:endCxn id="168" idx="1"/>
          </p:cNvCxnSpPr>
          <p:nvPr/>
        </p:nvCxnSpPr>
        <p:spPr>
          <a:xfrm flipH="1" flipV="1">
            <a:off x="2048499" y="5446790"/>
            <a:ext cx="603247" cy="76835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65" name="Picture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294" y="1157366"/>
            <a:ext cx="318591" cy="482600"/>
          </a:xfrm>
          <a:prstGeom prst="rect">
            <a:avLst/>
          </a:prstGeom>
          <a:ln>
            <a:noFill/>
          </a:ln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251" y="4176791"/>
            <a:ext cx="318591" cy="482600"/>
          </a:xfrm>
          <a:prstGeom prst="rect">
            <a:avLst/>
          </a:prstGeom>
          <a:ln>
            <a:noFill/>
          </a:ln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714" y="2690891"/>
            <a:ext cx="318591" cy="482600"/>
          </a:xfrm>
          <a:prstGeom prst="rect">
            <a:avLst/>
          </a:prstGeom>
          <a:ln>
            <a:noFill/>
          </a:ln>
        </p:spPr>
      </p:pic>
      <p:sp>
        <p:nvSpPr>
          <p:cNvPr id="168" name="Rectangle 167"/>
          <p:cNvSpPr/>
          <p:nvPr/>
        </p:nvSpPr>
        <p:spPr>
          <a:xfrm rot="10800000" flipV="1">
            <a:off x="1543674" y="517691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303813" y="660038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70" name="Straight Arrow Connector 169"/>
          <p:cNvCxnSpPr>
            <a:endCxn id="128" idx="3"/>
          </p:cNvCxnSpPr>
          <p:nvPr/>
        </p:nvCxnSpPr>
        <p:spPr>
          <a:xfrm flipV="1">
            <a:off x="6307933" y="4414305"/>
            <a:ext cx="921331" cy="105418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1" name="Straight Arrow Connector 170"/>
          <p:cNvCxnSpPr>
            <a:stCxn id="128" idx="3"/>
          </p:cNvCxnSpPr>
          <p:nvPr/>
        </p:nvCxnSpPr>
        <p:spPr>
          <a:xfrm flipH="1" flipV="1">
            <a:off x="6307934" y="1445763"/>
            <a:ext cx="921330" cy="296854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2" name="Straight Arrow Connector 171"/>
          <p:cNvCxnSpPr>
            <a:endCxn id="129" idx="3"/>
          </p:cNvCxnSpPr>
          <p:nvPr/>
        </p:nvCxnSpPr>
        <p:spPr>
          <a:xfrm>
            <a:off x="6297044" y="1445760"/>
            <a:ext cx="929012" cy="1483971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3" name="TextBox 172"/>
          <p:cNvSpPr txBox="1"/>
          <p:nvPr/>
        </p:nvSpPr>
        <p:spPr>
          <a:xfrm>
            <a:off x="7027838" y="660038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" name="Rectangle 173"/>
          <p:cNvSpPr/>
          <p:nvPr/>
        </p:nvSpPr>
        <p:spPr>
          <a:xfrm rot="10800000" flipV="1">
            <a:off x="6516217" y="6227764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cxnSp>
        <p:nvCxnSpPr>
          <p:cNvPr id="175" name="Straight Arrow Connector 174"/>
          <p:cNvCxnSpPr>
            <a:stCxn id="174" idx="0"/>
            <a:endCxn id="185" idx="1"/>
          </p:cNvCxnSpPr>
          <p:nvPr/>
        </p:nvCxnSpPr>
        <p:spPr>
          <a:xfrm flipH="1" flipV="1">
            <a:off x="6308627" y="5439242"/>
            <a:ext cx="460002" cy="78852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77" name="Group 176"/>
          <p:cNvGrpSpPr/>
          <p:nvPr/>
        </p:nvGrpSpPr>
        <p:grpSpPr>
          <a:xfrm>
            <a:off x="5598662" y="1140347"/>
            <a:ext cx="715673" cy="5076511"/>
            <a:chOff x="5158949" y="1147818"/>
            <a:chExt cx="715673" cy="5076511"/>
          </a:xfrm>
        </p:grpSpPr>
        <p:sp>
          <p:nvSpPr>
            <p:cNvPr id="178" name="Rectangle 177"/>
            <p:cNvSpPr/>
            <p:nvPr/>
          </p:nvSpPr>
          <p:spPr>
            <a:xfrm rot="16200000" flipV="1">
              <a:off x="3100028" y="3447941"/>
              <a:ext cx="5044359" cy="50482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 rot="10800000" flipV="1">
              <a:off x="5364162" y="265271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 rot="10800000" flipV="1">
              <a:off x="5364161" y="3192462"/>
              <a:ext cx="504825" cy="5048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 rot="10800000" flipV="1">
              <a:off x="5364163" y="366236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 rot="10800000" flipV="1">
              <a:off x="5363311" y="5671229"/>
              <a:ext cx="505675" cy="5531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 rot="10800000" flipV="1">
              <a:off x="5364163" y="4167188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 rot="10800000" flipV="1">
              <a:off x="5364162" y="4672013"/>
              <a:ext cx="504825" cy="50594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 rot="10800000" flipV="1">
              <a:off x="5364089" y="5176838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11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 rot="10800000" flipV="1">
              <a:off x="5364162" y="2147888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 rot="10800000" flipV="1">
              <a:off x="5364160" y="1676400"/>
              <a:ext cx="504825" cy="5191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 rot="10800000" flipV="1">
              <a:off x="5370756" y="1150400"/>
              <a:ext cx="497387" cy="526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19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 rot="16200000" flipV="1">
              <a:off x="2737502" y="3579258"/>
              <a:ext cx="5047262" cy="204364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 rot="10800000" flipV="1">
              <a:off x="5158950" y="2654822"/>
              <a:ext cx="204359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 rot="10800000" flipV="1">
              <a:off x="5158949" y="3186111"/>
              <a:ext cx="204360" cy="513285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 rot="10800000" flipV="1">
              <a:off x="5158951" y="3656013"/>
              <a:ext cx="205211" cy="548209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 rot="10800000" flipV="1">
              <a:off x="5158951" y="5729840"/>
              <a:ext cx="204360" cy="493681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 rot="10800000" flipV="1">
              <a:off x="5158951" y="4169297"/>
              <a:ext cx="20435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 rot="10800000" flipV="1">
              <a:off x="5158951" y="4674122"/>
              <a:ext cx="20435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 rot="10800000" flipV="1">
              <a:off x="5158951" y="5178947"/>
              <a:ext cx="204359" cy="55154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t</a:t>
              </a:r>
              <a:r>
                <a:rPr lang="en-US" kern="0" baseline="-25000" dirty="0">
                  <a:solidFill>
                    <a:sysClr val="windowText" lastClr="00000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 rot="10800000" flipV="1">
              <a:off x="5158950" y="2149997"/>
              <a:ext cx="204359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 rot="10800000" flipV="1">
              <a:off x="5158950" y="1645172"/>
              <a:ext cx="204359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 rot="10800000" flipV="1">
              <a:off x="5158950" y="1147818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/>
                </a:rPr>
                <a:t>t</a:t>
              </a:r>
              <a:r>
                <a:rPr lang="en-US" sz="1600" kern="0" baseline="-25000" dirty="0">
                  <a:solidFill>
                    <a:sysClr val="windowText" lastClr="000000"/>
                  </a:solidFill>
                  <a:latin typeface="Calibri"/>
                </a:rPr>
                <a:t>3</a:t>
              </a:r>
            </a:p>
          </p:txBody>
        </p:sp>
      </p:grpSp>
      <p:sp>
        <p:nvSpPr>
          <p:cNvPr id="200" name="Rectangle 199"/>
          <p:cNvSpPr/>
          <p:nvPr/>
        </p:nvSpPr>
        <p:spPr>
          <a:xfrm rot="10800000" flipV="1">
            <a:off x="7441403" y="2666876"/>
            <a:ext cx="511751" cy="5226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sp>
        <p:nvSpPr>
          <p:cNvPr id="201" name="Rectangle 200"/>
          <p:cNvSpPr/>
          <p:nvPr/>
        </p:nvSpPr>
        <p:spPr>
          <a:xfrm rot="10800000" flipV="1">
            <a:off x="5803028" y="1143000"/>
            <a:ext cx="504825" cy="5333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9</a:t>
            </a:r>
          </a:p>
        </p:txBody>
      </p:sp>
      <p:sp>
        <p:nvSpPr>
          <p:cNvPr id="202" name="Rectangle 201"/>
          <p:cNvSpPr/>
          <p:nvPr/>
        </p:nvSpPr>
        <p:spPr>
          <a:xfrm rot="10800000" flipH="1" flipV="1">
            <a:off x="7438214" y="4160837"/>
            <a:ext cx="515711" cy="50441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11</a:t>
            </a:r>
          </a:p>
        </p:txBody>
      </p:sp>
      <p:sp>
        <p:nvSpPr>
          <p:cNvPr id="203" name="Rectangle 202"/>
          <p:cNvSpPr/>
          <p:nvPr/>
        </p:nvSpPr>
        <p:spPr>
          <a:xfrm rot="10800000" flipV="1">
            <a:off x="5803023" y="5169367"/>
            <a:ext cx="505603" cy="55300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752" y="5211841"/>
            <a:ext cx="318591" cy="482600"/>
          </a:xfrm>
          <a:prstGeom prst="rect">
            <a:avLst/>
          </a:prstGeom>
          <a:ln>
            <a:noFill/>
          </a:ln>
        </p:spPr>
      </p:pic>
      <p:sp>
        <p:nvSpPr>
          <p:cNvPr id="205" name="Right Arrow 204"/>
          <p:cNvSpPr/>
          <p:nvPr/>
        </p:nvSpPr>
        <p:spPr>
          <a:xfrm>
            <a:off x="827585" y="5358113"/>
            <a:ext cx="500158" cy="294831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6" name="Right Arrow 205"/>
          <p:cNvSpPr/>
          <p:nvPr/>
        </p:nvSpPr>
        <p:spPr>
          <a:xfrm rot="5400000">
            <a:off x="2525500" y="1198457"/>
            <a:ext cx="442257" cy="294831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39552" y="2657313"/>
            <a:ext cx="3752082" cy="1635783"/>
          </a:xfrm>
          <a:prstGeom prst="rect">
            <a:avLst/>
          </a:prstGeom>
          <a:solidFill>
            <a:srgbClr val="1F497D"/>
          </a:solidFill>
        </p:spPr>
        <p:txBody>
          <a:bodyPr wrap="square" tIns="180000" bIns="180000" rtlCol="0">
            <a:no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- “</a:t>
            </a:r>
            <a:r>
              <a:rPr lang="en-US" sz="2400" kern="0" dirty="0" err="1">
                <a:solidFill>
                  <a:sysClr val="window" lastClr="FFFFFF"/>
                </a:solidFill>
                <a:latin typeface="Calibri"/>
              </a:rPr>
              <a:t>Nestless</a:t>
            </a: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” keys</a:t>
            </a:r>
          </a:p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- Chain of locks</a:t>
            </a:r>
          </a:p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- Query is also being blocked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323528" y="501180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Content Placeholder 6"/>
          <p:cNvSpPr txBox="1">
            <a:spLocks/>
          </p:cNvSpPr>
          <p:nvPr/>
        </p:nvSpPr>
        <p:spPr>
          <a:xfrm>
            <a:off x="336748" y="6190704"/>
            <a:ext cx="8229600" cy="539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9FB8CD"/>
              </a:buClr>
            </a:pPr>
            <a:r>
              <a:rPr lang="en-US" sz="32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2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12" name="Slide Number Placeholder 4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 algn="l"/>
              <a:t>17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9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84"/>
    </mc:Choice>
    <mc:Fallback xmlns="">
      <p:transition xmlns:p14="http://schemas.microsoft.com/office/powerpoint/2010/main" spd="slow" advTm="177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1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40" grpId="0" animBg="1"/>
      <p:bldP spid="146" grpId="0" animBg="1"/>
      <p:bldP spid="157" grpId="0" animBg="1"/>
      <p:bldP spid="158" grpId="0" animBg="1"/>
      <p:bldP spid="158" grpId="1" animBg="1"/>
      <p:bldP spid="158" grpId="2" animBg="1"/>
      <p:bldP spid="159" grpId="0" animBg="1"/>
      <p:bldP spid="159" grpId="1" animBg="1"/>
      <p:bldP spid="159" grpId="2" animBg="1"/>
      <p:bldP spid="160" grpId="0" animBg="1"/>
      <p:bldP spid="160" grpId="1" animBg="1"/>
      <p:bldP spid="160" grpId="2" animBg="1"/>
      <p:bldP spid="161" grpId="0" animBg="1"/>
      <p:bldP spid="162" grpId="0" animBg="1"/>
      <p:bldP spid="163" grpId="0" animBg="1"/>
      <p:bldP spid="168" grpId="0" animBg="1"/>
      <p:bldP spid="169" grpId="0"/>
      <p:bldP spid="173" grpId="0"/>
      <p:bldP spid="174" grpId="0" animBg="1"/>
      <p:bldP spid="174" grpId="1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8" y="45382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>
                <a:solidFill>
                  <a:srgbClr val="2F5897"/>
                </a:solidFill>
                <a:latin typeface="Bookman Old Style" pitchFamily="18" charset="0"/>
              </a:rPr>
              <a:t>Solution 2</a:t>
            </a:r>
            <a:r>
              <a:rPr lang="en-US" sz="2600" dirty="0">
                <a:solidFill>
                  <a:srgbClr val="2F5897"/>
                </a:solidFill>
                <a:latin typeface="Bookman Old Style" pitchFamily="18" charset="0"/>
              </a:rPr>
              <a:t>: </a:t>
            </a:r>
            <a:r>
              <a:rPr lang="en-US" sz="2600" dirty="0" smtClean="0">
                <a:solidFill>
                  <a:srgbClr val="2F5897"/>
                </a:solidFill>
                <a:latin typeface="Bookman Old Style" pitchFamily="18" charset="0"/>
              </a:rPr>
              <a:t>Fine-grained relocation process</a:t>
            </a:r>
            <a:endParaRPr lang="en-US" sz="2600" dirty="0">
              <a:solidFill>
                <a:srgbClr val="2F589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4976" y="6356350"/>
            <a:ext cx="3505200" cy="365760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1560" y="6356350"/>
            <a:ext cx="1981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226056" y="1131888"/>
            <a:ext cx="727871" cy="5085284"/>
            <a:chOff x="6787113" y="1131888"/>
            <a:chExt cx="727871" cy="5085284"/>
          </a:xfrm>
        </p:grpSpPr>
        <p:sp>
          <p:nvSpPr>
            <p:cNvPr id="108" name="Rectangle 107"/>
            <p:cNvSpPr/>
            <p:nvPr/>
          </p:nvSpPr>
          <p:spPr>
            <a:xfrm rot="16200000" flipV="1">
              <a:off x="4733509" y="3416125"/>
              <a:ext cx="5048250" cy="5147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10800000" flipV="1">
              <a:off x="7002461" y="3186112"/>
              <a:ext cx="504825" cy="5048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0800000" flipV="1">
              <a:off x="7002462" y="365601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0800000" flipV="1">
              <a:off x="7002463" y="567531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2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 rot="10800000" flipV="1">
              <a:off x="6999514" y="4160838"/>
              <a:ext cx="514698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9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 rot="10800000" flipV="1">
              <a:off x="7002462" y="466566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rot="10800000" flipV="1">
              <a:off x="7002462" y="5170488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 rot="10800000" flipV="1">
              <a:off x="7000998" y="2141538"/>
              <a:ext cx="510914" cy="52546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rot="10800000" flipV="1">
              <a:off x="7002462" y="163671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0800000" flipV="1">
              <a:off x="7002462" y="1131888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0800000" flipV="1">
              <a:off x="6787726" y="4162947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 flipV="1">
              <a:off x="4369171" y="3570014"/>
              <a:ext cx="5048250" cy="21114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10800000" flipV="1">
              <a:off x="6787725" y="3153297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10800000" flipV="1">
              <a:off x="6787726" y="3656013"/>
              <a:ext cx="211137" cy="513284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0800000" flipV="1">
              <a:off x="6787726" y="5722370"/>
              <a:ext cx="211138" cy="494802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10800000" flipV="1">
              <a:off x="6787726" y="4667772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10800000" flipV="1">
              <a:off x="6787726" y="5202481"/>
              <a:ext cx="211137" cy="511175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0800000" flipV="1">
              <a:off x="6787724" y="2154533"/>
              <a:ext cx="212560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0800000" flipV="1">
              <a:off x="6787725" y="1638822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 rot="10800000" flipV="1">
              <a:off x="6787725" y="1133997"/>
              <a:ext cx="211138" cy="53975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0800000" flipV="1">
              <a:off x="6790323" y="4160838"/>
              <a:ext cx="208543" cy="515304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t</a:t>
              </a:r>
              <a:r>
                <a:rPr lang="en-US" kern="0" baseline="-25000" dirty="0">
                  <a:solidFill>
                    <a:sysClr val="windowText" lastClr="000000"/>
                  </a:solidFill>
                  <a:latin typeface="Calibri"/>
                </a:rPr>
                <a:t>2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rot="10800000" flipV="1">
              <a:off x="6787113" y="2667000"/>
              <a:ext cx="212400" cy="525462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t</a:t>
              </a:r>
              <a:r>
                <a:rPr lang="en-US" kern="0" baseline="-25000" dirty="0">
                  <a:solidFill>
                    <a:sysClr val="windowText" lastClr="000000"/>
                  </a:solidFill>
                  <a:latin typeface="Calibri"/>
                </a:rPr>
                <a:t>4</a:t>
              </a:r>
            </a:p>
          </p:txBody>
        </p:sp>
      </p:grpSp>
      <p:sp>
        <p:nvSpPr>
          <p:cNvPr id="130" name="Rectangle 129"/>
          <p:cNvSpPr/>
          <p:nvPr/>
        </p:nvSpPr>
        <p:spPr>
          <a:xfrm rot="16200000" flipV="1">
            <a:off x="-728041" y="3433838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 rot="10800000" flipV="1">
            <a:off x="1543671" y="265914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2" name="Rectangle 131"/>
          <p:cNvSpPr/>
          <p:nvPr/>
        </p:nvSpPr>
        <p:spPr>
          <a:xfrm rot="10800000" flipV="1">
            <a:off x="1543671" y="31639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 rot="10800000" flipV="1">
            <a:off x="1543672" y="36687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 rot="10800000" flipV="1">
            <a:off x="1543672" y="56880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5" name="Rectangle 134"/>
          <p:cNvSpPr/>
          <p:nvPr/>
        </p:nvSpPr>
        <p:spPr>
          <a:xfrm rot="10800000" flipV="1">
            <a:off x="1543672" y="41736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6" name="Rectangle 135"/>
          <p:cNvSpPr/>
          <p:nvPr/>
        </p:nvSpPr>
        <p:spPr>
          <a:xfrm rot="10800000" flipV="1">
            <a:off x="1543671" y="4678441"/>
            <a:ext cx="504825" cy="498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7" name="Rectangle 136"/>
          <p:cNvSpPr/>
          <p:nvPr/>
        </p:nvSpPr>
        <p:spPr>
          <a:xfrm rot="10800000" flipV="1">
            <a:off x="1543672" y="51832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11</a:t>
            </a:r>
          </a:p>
        </p:txBody>
      </p:sp>
      <p:sp>
        <p:nvSpPr>
          <p:cNvPr id="138" name="Rectangle 137"/>
          <p:cNvSpPr/>
          <p:nvPr/>
        </p:nvSpPr>
        <p:spPr>
          <a:xfrm rot="10800000" flipV="1">
            <a:off x="1543671" y="21543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9" name="Rectangle 138"/>
          <p:cNvSpPr/>
          <p:nvPr/>
        </p:nvSpPr>
        <p:spPr>
          <a:xfrm rot="10800000" flipV="1">
            <a:off x="1543671" y="16494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 rot="10800000" flipV="1">
            <a:off x="1543671" y="11446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sp>
        <p:nvSpPr>
          <p:cNvPr id="141" name="Rectangle 140"/>
          <p:cNvSpPr/>
          <p:nvPr/>
        </p:nvSpPr>
        <p:spPr>
          <a:xfrm rot="16200000" flipV="1">
            <a:off x="910258" y="3427489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2" name="Rectangle 141"/>
          <p:cNvSpPr/>
          <p:nvPr/>
        </p:nvSpPr>
        <p:spPr>
          <a:xfrm rot="10800000" flipV="1">
            <a:off x="3181971" y="26527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3" name="Rectangle 142"/>
          <p:cNvSpPr/>
          <p:nvPr/>
        </p:nvSpPr>
        <p:spPr>
          <a:xfrm rot="10800000" flipV="1">
            <a:off x="3181971" y="31576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4" name="Rectangle 143"/>
          <p:cNvSpPr/>
          <p:nvPr/>
        </p:nvSpPr>
        <p:spPr>
          <a:xfrm rot="10800000" flipV="1">
            <a:off x="3181970" y="3671965"/>
            <a:ext cx="504825" cy="498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 rot="10800000" flipV="1">
            <a:off x="3181972" y="568174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146" name="Rectangle 145"/>
          <p:cNvSpPr/>
          <p:nvPr/>
        </p:nvSpPr>
        <p:spPr>
          <a:xfrm rot="10800000" flipV="1">
            <a:off x="3181971" y="41672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9</a:t>
            </a:r>
          </a:p>
        </p:txBody>
      </p:sp>
      <p:sp>
        <p:nvSpPr>
          <p:cNvPr id="147" name="Rectangle 146"/>
          <p:cNvSpPr/>
          <p:nvPr/>
        </p:nvSpPr>
        <p:spPr>
          <a:xfrm rot="10800000" flipV="1">
            <a:off x="3181971" y="467209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8" name="Rectangle 147"/>
          <p:cNvSpPr/>
          <p:nvPr/>
        </p:nvSpPr>
        <p:spPr>
          <a:xfrm rot="10800000" flipV="1">
            <a:off x="3181970" y="5211840"/>
            <a:ext cx="504825" cy="5048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9" name="Rectangle 148"/>
          <p:cNvSpPr/>
          <p:nvPr/>
        </p:nvSpPr>
        <p:spPr>
          <a:xfrm rot="10800000" flipV="1">
            <a:off x="3181971" y="21479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0" name="Rectangle 149"/>
          <p:cNvSpPr/>
          <p:nvPr/>
        </p:nvSpPr>
        <p:spPr>
          <a:xfrm rot="10800000" flipV="1">
            <a:off x="3181971" y="164314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1" name="Rectangle 150"/>
          <p:cNvSpPr/>
          <p:nvPr/>
        </p:nvSpPr>
        <p:spPr>
          <a:xfrm rot="10800000" flipV="1">
            <a:off x="3181971" y="11383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43609" y="642460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00984" y="642460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154" name="Straight Arrow Connector 153"/>
          <p:cNvCxnSpPr/>
          <p:nvPr/>
        </p:nvCxnSpPr>
        <p:spPr>
          <a:xfrm flipV="1">
            <a:off x="2048499" y="4416503"/>
            <a:ext cx="1133470" cy="1036638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5" name="Straight Arrow Connector 154"/>
          <p:cNvCxnSpPr>
            <a:endCxn id="140" idx="1"/>
          </p:cNvCxnSpPr>
          <p:nvPr/>
        </p:nvCxnSpPr>
        <p:spPr>
          <a:xfrm flipH="1" flipV="1">
            <a:off x="2048496" y="1414541"/>
            <a:ext cx="1133473" cy="300196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6" name="Straight Arrow Connector 155"/>
          <p:cNvCxnSpPr>
            <a:stCxn id="140" idx="1"/>
          </p:cNvCxnSpPr>
          <p:nvPr/>
        </p:nvCxnSpPr>
        <p:spPr>
          <a:xfrm>
            <a:off x="2048496" y="1414541"/>
            <a:ext cx="1133473" cy="154146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7" name="Rectangle 156"/>
          <p:cNvSpPr/>
          <p:nvPr/>
        </p:nvSpPr>
        <p:spPr>
          <a:xfrm rot="10800000" flipV="1">
            <a:off x="2399334" y="6215142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158" name="Rectangle 157"/>
          <p:cNvSpPr/>
          <p:nvPr/>
        </p:nvSpPr>
        <p:spPr>
          <a:xfrm rot="10800000" flipV="1">
            <a:off x="2497760" y="4965779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11</a:t>
            </a:r>
          </a:p>
        </p:txBody>
      </p:sp>
      <p:sp>
        <p:nvSpPr>
          <p:cNvPr id="159" name="Rectangle 158"/>
          <p:cNvSpPr/>
          <p:nvPr/>
        </p:nvSpPr>
        <p:spPr>
          <a:xfrm rot="10800000" flipV="1">
            <a:off x="2292970" y="3308907"/>
            <a:ext cx="504825" cy="53975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9</a:t>
            </a:r>
          </a:p>
        </p:txBody>
      </p:sp>
      <p:sp>
        <p:nvSpPr>
          <p:cNvPr id="160" name="Rectangle 159"/>
          <p:cNvSpPr/>
          <p:nvPr/>
        </p:nvSpPr>
        <p:spPr>
          <a:xfrm rot="10800000" flipV="1">
            <a:off x="2497759" y="160821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sp>
        <p:nvSpPr>
          <p:cNvPr id="161" name="Rectangle 160"/>
          <p:cNvSpPr/>
          <p:nvPr/>
        </p:nvSpPr>
        <p:spPr>
          <a:xfrm rot="10800000" flipV="1">
            <a:off x="3181972" y="416726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11</a:t>
            </a:r>
          </a:p>
        </p:txBody>
      </p:sp>
      <p:sp>
        <p:nvSpPr>
          <p:cNvPr id="162" name="Rectangle 161"/>
          <p:cNvSpPr/>
          <p:nvPr/>
        </p:nvSpPr>
        <p:spPr>
          <a:xfrm rot="10800000" flipV="1">
            <a:off x="1543669" y="1146257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9</a:t>
            </a:r>
          </a:p>
        </p:txBody>
      </p:sp>
      <p:sp>
        <p:nvSpPr>
          <p:cNvPr id="163" name="Rectangle 162"/>
          <p:cNvSpPr/>
          <p:nvPr/>
        </p:nvSpPr>
        <p:spPr>
          <a:xfrm rot="10800000" flipV="1">
            <a:off x="3181970" y="2682327"/>
            <a:ext cx="504825" cy="4752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cxnSp>
        <p:nvCxnSpPr>
          <p:cNvPr id="164" name="Straight Arrow Connector 163"/>
          <p:cNvCxnSpPr>
            <a:stCxn id="157" idx="0"/>
            <a:endCxn id="168" idx="1"/>
          </p:cNvCxnSpPr>
          <p:nvPr/>
        </p:nvCxnSpPr>
        <p:spPr>
          <a:xfrm flipH="1" flipV="1">
            <a:off x="2048499" y="5446790"/>
            <a:ext cx="603247" cy="768352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65" name="Picture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294" y="1157366"/>
            <a:ext cx="318591" cy="482600"/>
          </a:xfrm>
          <a:prstGeom prst="rect">
            <a:avLst/>
          </a:prstGeom>
          <a:ln>
            <a:noFill/>
          </a:ln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251" y="4176791"/>
            <a:ext cx="318591" cy="482600"/>
          </a:xfrm>
          <a:prstGeom prst="rect">
            <a:avLst/>
          </a:prstGeom>
          <a:ln>
            <a:noFill/>
          </a:ln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714" y="2690891"/>
            <a:ext cx="318591" cy="482600"/>
          </a:xfrm>
          <a:prstGeom prst="rect">
            <a:avLst/>
          </a:prstGeom>
          <a:ln>
            <a:noFill/>
          </a:ln>
        </p:spPr>
      </p:pic>
      <p:sp>
        <p:nvSpPr>
          <p:cNvPr id="168" name="Rectangle 167"/>
          <p:cNvSpPr/>
          <p:nvPr/>
        </p:nvSpPr>
        <p:spPr>
          <a:xfrm rot="10800000" flipV="1">
            <a:off x="1543674" y="517691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303813" y="660038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70" name="Straight Arrow Connector 169"/>
          <p:cNvCxnSpPr>
            <a:endCxn id="128" idx="3"/>
          </p:cNvCxnSpPr>
          <p:nvPr/>
        </p:nvCxnSpPr>
        <p:spPr>
          <a:xfrm flipV="1">
            <a:off x="6307933" y="4418490"/>
            <a:ext cx="921333" cy="1049996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1" name="Straight Arrow Connector 170"/>
          <p:cNvCxnSpPr>
            <a:stCxn id="128" idx="3"/>
          </p:cNvCxnSpPr>
          <p:nvPr/>
        </p:nvCxnSpPr>
        <p:spPr>
          <a:xfrm flipH="1" flipV="1">
            <a:off x="6307932" y="1445762"/>
            <a:ext cx="921334" cy="2972728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2" name="Straight Arrow Connector 171"/>
          <p:cNvCxnSpPr>
            <a:endCxn id="129" idx="3"/>
          </p:cNvCxnSpPr>
          <p:nvPr/>
        </p:nvCxnSpPr>
        <p:spPr>
          <a:xfrm>
            <a:off x="6297044" y="1445760"/>
            <a:ext cx="929012" cy="1483971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3" name="TextBox 172"/>
          <p:cNvSpPr txBox="1"/>
          <p:nvPr/>
        </p:nvSpPr>
        <p:spPr>
          <a:xfrm>
            <a:off x="7027838" y="660038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" name="Rectangle 173"/>
          <p:cNvSpPr/>
          <p:nvPr/>
        </p:nvSpPr>
        <p:spPr>
          <a:xfrm rot="10800000" flipV="1">
            <a:off x="6516217" y="6227764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cxnSp>
        <p:nvCxnSpPr>
          <p:cNvPr id="175" name="Straight Arrow Connector 174"/>
          <p:cNvCxnSpPr>
            <a:stCxn id="174" idx="0"/>
            <a:endCxn id="185" idx="1"/>
          </p:cNvCxnSpPr>
          <p:nvPr/>
        </p:nvCxnSpPr>
        <p:spPr>
          <a:xfrm flipH="1" flipV="1">
            <a:off x="6308627" y="5446713"/>
            <a:ext cx="460002" cy="781051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77" name="Group 176"/>
          <p:cNvGrpSpPr/>
          <p:nvPr/>
        </p:nvGrpSpPr>
        <p:grpSpPr>
          <a:xfrm>
            <a:off x="5598662" y="1140347"/>
            <a:ext cx="710039" cy="5086079"/>
            <a:chOff x="5158949" y="1140347"/>
            <a:chExt cx="710039" cy="5086079"/>
          </a:xfrm>
        </p:grpSpPr>
        <p:sp>
          <p:nvSpPr>
            <p:cNvPr id="178" name="Rectangle 177"/>
            <p:cNvSpPr/>
            <p:nvPr/>
          </p:nvSpPr>
          <p:spPr>
            <a:xfrm rot="16200000" flipV="1">
              <a:off x="3091604" y="3449886"/>
              <a:ext cx="5048250" cy="50482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 rot="10800000" flipV="1">
              <a:off x="5364162" y="265271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 rot="10800000" flipV="1">
              <a:off x="5364161" y="3192462"/>
              <a:ext cx="504825" cy="5048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 rot="10800000" flipV="1">
              <a:off x="5364163" y="366236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 rot="10800000" flipV="1">
              <a:off x="5364163" y="568166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 rot="10800000" flipV="1">
              <a:off x="5364163" y="4167188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 rot="10800000" flipV="1">
              <a:off x="5364163" y="4672013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 rot="10800000" flipV="1">
              <a:off x="5364089" y="5176838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11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 rot="10800000" flipV="1">
              <a:off x="5364162" y="2147888"/>
              <a:ext cx="504825" cy="5397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 rot="10800000" flipV="1">
              <a:off x="5364160" y="1676400"/>
              <a:ext cx="504825" cy="5191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 rot="10800000" flipV="1">
              <a:off x="5370756" y="1150400"/>
              <a:ext cx="497387" cy="526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19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 rot="16200000" flipV="1">
              <a:off x="2740396" y="3576364"/>
              <a:ext cx="5048250" cy="21114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 rot="10800000" flipV="1">
              <a:off x="5158950" y="2654822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 rot="10800000" flipV="1">
              <a:off x="5158949" y="3186111"/>
              <a:ext cx="211141" cy="513285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 rot="10800000" flipV="1">
              <a:off x="5158951" y="3656013"/>
              <a:ext cx="205211" cy="548209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 rot="10800000" flipV="1">
              <a:off x="5158951" y="5683772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 rot="10800000" flipV="1">
              <a:off x="5158951" y="4169297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 rot="10800000" flipV="1">
              <a:off x="5158951" y="4674122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 rot="10800000" flipV="1">
              <a:off x="5158951" y="5178947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</a:rPr>
                <a:t>t</a:t>
              </a:r>
              <a:r>
                <a:rPr lang="en-US" kern="0" baseline="-25000" dirty="0">
                  <a:solidFill>
                    <a:sysClr val="windowText" lastClr="00000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 rot="10800000" flipV="1">
              <a:off x="5158950" y="2149997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 rot="10800000" flipV="1">
              <a:off x="5158950" y="1645172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 rot="10800000" flipV="1">
              <a:off x="5158950" y="1140347"/>
              <a:ext cx="211138" cy="539750"/>
            </a:xfrm>
            <a:prstGeom prst="rect">
              <a:avLst/>
            </a:prstGeom>
            <a:solidFill>
              <a:srgbClr val="95B3D7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/>
                </a:rPr>
                <a:t>t</a:t>
              </a:r>
              <a:r>
                <a:rPr lang="en-US" sz="1600" kern="0" baseline="-25000" dirty="0">
                  <a:solidFill>
                    <a:sysClr val="windowText" lastClr="000000"/>
                  </a:solidFill>
                  <a:latin typeface="Calibri"/>
                </a:rPr>
                <a:t>3</a:t>
              </a:r>
            </a:p>
          </p:txBody>
        </p:sp>
      </p:grpSp>
      <p:sp>
        <p:nvSpPr>
          <p:cNvPr id="200" name="Rectangle 199"/>
          <p:cNvSpPr/>
          <p:nvPr/>
        </p:nvSpPr>
        <p:spPr>
          <a:xfrm rot="10800000" flipV="1">
            <a:off x="7440511" y="2666876"/>
            <a:ext cx="512644" cy="5226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sp>
        <p:nvSpPr>
          <p:cNvPr id="201" name="Rectangle 200"/>
          <p:cNvSpPr/>
          <p:nvPr/>
        </p:nvSpPr>
        <p:spPr>
          <a:xfrm rot="10800000" flipV="1">
            <a:off x="5803028" y="1143000"/>
            <a:ext cx="504825" cy="5333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9</a:t>
            </a:r>
          </a:p>
        </p:txBody>
      </p:sp>
      <p:sp>
        <p:nvSpPr>
          <p:cNvPr id="202" name="Rectangle 201"/>
          <p:cNvSpPr/>
          <p:nvPr/>
        </p:nvSpPr>
        <p:spPr>
          <a:xfrm rot="10800000" flipH="1" flipV="1">
            <a:off x="7438214" y="4160837"/>
            <a:ext cx="515711" cy="50441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11</a:t>
            </a:r>
          </a:p>
        </p:txBody>
      </p:sp>
      <p:sp>
        <p:nvSpPr>
          <p:cNvPr id="203" name="Rectangle 202"/>
          <p:cNvSpPr/>
          <p:nvPr/>
        </p:nvSpPr>
        <p:spPr>
          <a:xfrm rot="10800000" flipV="1">
            <a:off x="5803802" y="5182619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752" y="5211841"/>
            <a:ext cx="318591" cy="482600"/>
          </a:xfrm>
          <a:prstGeom prst="rect">
            <a:avLst/>
          </a:prstGeom>
          <a:ln>
            <a:noFill/>
          </a:ln>
        </p:spPr>
      </p:pic>
      <p:sp>
        <p:nvSpPr>
          <p:cNvPr id="205" name="Right Arrow 204"/>
          <p:cNvSpPr/>
          <p:nvPr/>
        </p:nvSpPr>
        <p:spPr>
          <a:xfrm>
            <a:off x="827585" y="5358113"/>
            <a:ext cx="500158" cy="294831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6" name="Right Arrow 205"/>
          <p:cNvSpPr/>
          <p:nvPr/>
        </p:nvSpPr>
        <p:spPr>
          <a:xfrm rot="5400000">
            <a:off x="2525500" y="1198457"/>
            <a:ext cx="442257" cy="294831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39552" y="2657313"/>
            <a:ext cx="3752082" cy="1635783"/>
          </a:xfrm>
          <a:prstGeom prst="rect">
            <a:avLst/>
          </a:prstGeom>
          <a:solidFill>
            <a:srgbClr val="1F497D"/>
          </a:solidFill>
        </p:spPr>
        <p:txBody>
          <a:bodyPr wrap="square" tIns="180000" bIns="180000" rtlCol="0">
            <a:no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- “</a:t>
            </a:r>
            <a:r>
              <a:rPr lang="en-US" sz="2400" kern="0" dirty="0" err="1">
                <a:solidFill>
                  <a:sysClr val="window" lastClr="FFFFFF"/>
                </a:solidFill>
                <a:latin typeface="Calibri"/>
              </a:rPr>
              <a:t>Nestless</a:t>
            </a: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” keys</a:t>
            </a:r>
          </a:p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- Chain of locks</a:t>
            </a:r>
          </a:p>
          <a:p>
            <a:pPr defTabSz="914400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- Query is also being blocked</a:t>
            </a:r>
          </a:p>
        </p:txBody>
      </p:sp>
      <p:sp>
        <p:nvSpPr>
          <p:cNvPr id="209" name="Content Placeholder 6"/>
          <p:cNvSpPr txBox="1">
            <a:spLocks/>
          </p:cNvSpPr>
          <p:nvPr/>
        </p:nvSpPr>
        <p:spPr>
          <a:xfrm>
            <a:off x="336228" y="6189076"/>
            <a:ext cx="8229600" cy="539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C0504D"/>
              </a:buClr>
            </a:pPr>
            <a:endParaRPr lang="en-US" sz="32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9551" y="1719452"/>
            <a:ext cx="8315597" cy="3416320"/>
          </a:xfrm>
          <a:prstGeom prst="rect">
            <a:avLst/>
          </a:prstGeom>
          <a:solidFill>
            <a:srgbClr val="0000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1965325" indent="-457200" defTabSz="914400">
              <a:buFont typeface="Wingdings" charset="2"/>
              <a:buChar char="ü"/>
              <a:tabLst>
                <a:tab pos="2063750" algn="l"/>
              </a:tabLst>
              <a:defRPr/>
            </a:pPr>
            <a:endParaRPr lang="en-US" sz="2800" kern="0" dirty="0">
              <a:solidFill>
                <a:sysClr val="window" lastClr="FFFFFF"/>
              </a:solidFill>
              <a:latin typeface="Calibri"/>
            </a:endParaRPr>
          </a:p>
          <a:p>
            <a:pPr marL="1333500" indent="-457200" defTabSz="914400">
              <a:buFont typeface="Wingdings" charset="2"/>
              <a:buChar char="ü"/>
              <a:tabLst>
                <a:tab pos="2063750" algn="l"/>
              </a:tabLs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/>
              </a:rPr>
              <a:t>No “</a:t>
            </a:r>
            <a:r>
              <a:rPr lang="en-US" sz="2800" kern="0" dirty="0" err="1">
                <a:solidFill>
                  <a:sysClr val="window" lastClr="FFFFFF"/>
                </a:solidFill>
                <a:latin typeface="Calibri"/>
              </a:rPr>
              <a:t>nestless</a:t>
            </a:r>
            <a:r>
              <a:rPr lang="en-US" sz="2800" kern="0" dirty="0">
                <a:solidFill>
                  <a:sysClr val="window" lastClr="FFFFFF"/>
                </a:solidFill>
                <a:latin typeface="Calibri"/>
              </a:rPr>
              <a:t>” </a:t>
            </a:r>
            <a:r>
              <a:rPr lang="en-US" sz="2800" kern="0" dirty="0" smtClean="0">
                <a:solidFill>
                  <a:sysClr val="window" lastClr="FFFFFF"/>
                </a:solidFill>
                <a:latin typeface="Calibri"/>
              </a:rPr>
              <a:t>key</a:t>
            </a:r>
            <a:endParaRPr lang="en-US" sz="2800" kern="0" dirty="0">
              <a:solidFill>
                <a:sysClr val="window" lastClr="FFFFFF"/>
              </a:solidFill>
              <a:latin typeface="Calibri"/>
            </a:endParaRPr>
          </a:p>
          <a:p>
            <a:pPr marL="1333500" indent="-457200" defTabSz="914400">
              <a:buFont typeface="Wingdings" charset="2"/>
              <a:buChar char="ü"/>
              <a:tabLst>
                <a:tab pos="2063750" algn="l"/>
              </a:tabLs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/>
              </a:rPr>
              <a:t>No chain of locks</a:t>
            </a:r>
          </a:p>
          <a:p>
            <a:pPr marL="1333500" indent="-457200" defTabSz="914400">
              <a:buFont typeface="Wingdings" charset="2"/>
              <a:buChar char="ü"/>
              <a:tabLst>
                <a:tab pos="2063750" algn="l"/>
              </a:tabLs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/>
              </a:rPr>
              <a:t>Query operations are not blocked</a:t>
            </a:r>
          </a:p>
          <a:p>
            <a:pPr marL="1333500" indent="-457200" defTabSz="914400">
              <a:buFont typeface="Wingdings" charset="2"/>
              <a:buChar char="ü"/>
              <a:tabLst>
                <a:tab pos="2063750" algn="l"/>
              </a:tabLs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/>
              </a:rPr>
              <a:t>Relocation </a:t>
            </a:r>
            <a:r>
              <a:rPr lang="en-US" sz="2800" kern="0" dirty="0" smtClean="0">
                <a:solidFill>
                  <a:sysClr val="window" lastClr="FFFFFF"/>
                </a:solidFill>
                <a:latin typeface="Calibri"/>
              </a:rPr>
              <a:t>by a simple “</a:t>
            </a:r>
            <a:r>
              <a:rPr lang="en-US" sz="2800" kern="0" dirty="0">
                <a:solidFill>
                  <a:sysClr val="window" lastClr="FFFFFF"/>
                </a:solidFill>
                <a:latin typeface="Calibri"/>
              </a:rPr>
              <a:t>MOVE</a:t>
            </a:r>
            <a:r>
              <a:rPr lang="en-US" sz="2800" kern="0" dirty="0" smtClean="0">
                <a:solidFill>
                  <a:sysClr val="window" lastClr="FFFFFF"/>
                </a:solidFill>
                <a:latin typeface="Calibri"/>
              </a:rPr>
              <a:t>”</a:t>
            </a:r>
          </a:p>
          <a:p>
            <a:pPr marL="1790700" lvl="1" indent="-457200" defTabSz="914400">
              <a:buFont typeface="Wingdings" charset="2"/>
              <a:buChar char="Ø"/>
              <a:tabLst>
                <a:tab pos="1887538" algn="l"/>
              </a:tabLst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Calibri"/>
              </a:rPr>
              <a:t>Use single-word Compare-And-Swap primitives</a:t>
            </a:r>
            <a:endParaRPr lang="en-US" sz="2400" kern="0" dirty="0">
              <a:solidFill>
                <a:sysClr val="window" lastClr="FFFFFF"/>
              </a:solidFill>
              <a:latin typeface="Calibri"/>
            </a:endParaRPr>
          </a:p>
          <a:p>
            <a:pPr marL="1790700" lvl="1" indent="-457200" defTabSz="914400">
              <a:buFont typeface="Wingdings" charset="2"/>
              <a:buChar char="Ø"/>
              <a:tabLst>
                <a:tab pos="1887538" algn="l"/>
              </a:tabLst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Calibri"/>
              </a:rPr>
              <a:t>Helping is needed for progress</a:t>
            </a:r>
          </a:p>
          <a:p>
            <a:pPr marL="1965325" indent="-457200" defTabSz="914400">
              <a:buFont typeface="Wingdings" charset="2"/>
              <a:buChar char="Ø"/>
              <a:tabLst>
                <a:tab pos="2063750" algn="l"/>
              </a:tabLst>
              <a:defRPr/>
            </a:pPr>
            <a:endParaRPr lang="en-US" sz="2800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>
            <a:off x="323528" y="501180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Content Placeholder 6"/>
          <p:cNvSpPr txBox="1">
            <a:spLocks/>
          </p:cNvSpPr>
          <p:nvPr/>
        </p:nvSpPr>
        <p:spPr>
          <a:xfrm>
            <a:off x="336748" y="6190704"/>
            <a:ext cx="8229600" cy="539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9FB8CD"/>
              </a:buClr>
            </a:pPr>
            <a:r>
              <a:rPr lang="en-US" sz="32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2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10" name="Slide Number Placeholder 4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 algn="l"/>
              <a:t>18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8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4"/>
    </mc:Choice>
    <mc:Fallback xmlns="">
      <p:transition xmlns:p14="http://schemas.microsoft.com/office/powerpoint/2010/main" spd="slow" advTm="26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8" y="69132"/>
            <a:ext cx="8229600" cy="396280"/>
          </a:xfrm>
        </p:spPr>
        <p:txBody>
          <a:bodyPr>
            <a:noAutofit/>
          </a:bodyPr>
          <a:lstStyle/>
          <a:p>
            <a:pPr algn="l"/>
            <a:r>
              <a:rPr lang="en-US" sz="2600" dirty="0">
                <a:solidFill>
                  <a:srgbClr val="2F5897"/>
                </a:solidFill>
                <a:latin typeface="Bookman Old Style" pitchFamily="18" charset="0"/>
              </a:rPr>
              <a:t>Concurrency Issue 3: Concurrent </a:t>
            </a:r>
            <a:r>
              <a:rPr lang="en-US" sz="2600" dirty="0" smtClean="0">
                <a:solidFill>
                  <a:srgbClr val="2F5897"/>
                </a:solidFill>
                <a:latin typeface="Bookman Old Style" pitchFamily="18" charset="0"/>
              </a:rPr>
              <a:t>Insertions</a:t>
            </a:r>
            <a:endParaRPr lang="en-US" sz="2600" dirty="0">
              <a:solidFill>
                <a:srgbClr val="2F589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 rot="16200000" flipV="1">
            <a:off x="-1694323" y="3268397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577389" y="249370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577389" y="29985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77390" y="35033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577390" y="55226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577390" y="400817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577389" y="4517536"/>
            <a:ext cx="504825" cy="5352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577390" y="50178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rgbClr val="953735"/>
                </a:solidFill>
                <a:latin typeface="Calibri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577388" y="1988874"/>
            <a:ext cx="504825" cy="5442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577389" y="14840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7388" y="979224"/>
            <a:ext cx="504825" cy="5442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 rot="16200000" flipV="1">
            <a:off x="-56024" y="3272934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2215689" y="249823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2215689" y="30030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2215689" y="35078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2215690" y="55271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2215689" y="401271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rgbClr val="3366FF"/>
                </a:solidFill>
                <a:latin typeface="Calibri"/>
              </a:rPr>
              <a:t>11</a:t>
            </a: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215689" y="451753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2215689" y="50223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215689" y="199341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2215689" y="14885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2215687" y="983761"/>
            <a:ext cx="504825" cy="5383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920" y="548680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8531" y="548680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16200000" flipV="1">
            <a:off x="-1192673" y="3272933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1079039" y="249823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079039" y="30030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 rot="10800000" flipV="1">
            <a:off x="1079040" y="35078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 rot="10800000" flipV="1">
            <a:off x="1079037" y="5527186"/>
            <a:ext cx="504825" cy="52943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 rot="10800000" flipV="1">
            <a:off x="1079040" y="401271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 rot="10800000" flipV="1">
            <a:off x="1079040" y="451753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 rot="10800000" flipV="1">
            <a:off x="1079040" y="50223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X</a:t>
            </a:r>
          </a:p>
        </p:txBody>
      </p:sp>
      <p:sp>
        <p:nvSpPr>
          <p:cNvPr id="38" name="Rectangle 37"/>
          <p:cNvSpPr/>
          <p:nvPr/>
        </p:nvSpPr>
        <p:spPr>
          <a:xfrm rot="10800000" flipV="1">
            <a:off x="1079039" y="199341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 rot="10800000" flipV="1">
            <a:off x="1079039" y="14885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 rot="10800000" flipV="1">
            <a:off x="1079039" y="9837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W</a:t>
            </a:r>
          </a:p>
        </p:txBody>
      </p:sp>
      <p:sp>
        <p:nvSpPr>
          <p:cNvPr id="41" name="Rectangle 40"/>
          <p:cNvSpPr/>
          <p:nvPr/>
        </p:nvSpPr>
        <p:spPr>
          <a:xfrm rot="16200000" flipV="1">
            <a:off x="448801" y="3271573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 rot="10800000" flipV="1">
            <a:off x="2720514" y="249687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 rot="10800000" flipV="1">
            <a:off x="2720514" y="300170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 rot="10800000" flipV="1">
            <a:off x="2720514" y="35065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10800000" flipV="1">
            <a:off x="2720515" y="55258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Z</a:t>
            </a:r>
          </a:p>
        </p:txBody>
      </p:sp>
      <p:sp>
        <p:nvSpPr>
          <p:cNvPr id="46" name="Rectangle 45"/>
          <p:cNvSpPr/>
          <p:nvPr/>
        </p:nvSpPr>
        <p:spPr>
          <a:xfrm rot="10800000" flipV="1">
            <a:off x="2720514" y="40113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rgbClr val="3366FF"/>
                </a:solidFill>
                <a:latin typeface="Calibri"/>
              </a:rPr>
              <a:t>Y</a:t>
            </a:r>
          </a:p>
        </p:txBody>
      </p:sp>
      <p:sp>
        <p:nvSpPr>
          <p:cNvPr id="47" name="Rectangle 46"/>
          <p:cNvSpPr/>
          <p:nvPr/>
        </p:nvSpPr>
        <p:spPr>
          <a:xfrm rot="10800000" flipV="1">
            <a:off x="2720514" y="451617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 rot="10800000" flipV="1">
            <a:off x="2720514" y="502100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 rot="10800000" flipV="1">
            <a:off x="2720514" y="19920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 rot="10800000" flipV="1">
            <a:off x="2720514" y="14872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 rot="10800000" flipV="1">
            <a:off x="2720514" y="98240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5743" y="6091793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rgbClr val="C0504D"/>
                </a:solidFill>
                <a:latin typeface="Calibri" pitchFamily="34" charset="0"/>
              </a:rPr>
              <a:t> Insert &lt;11,X&gt;        </a:t>
            </a:r>
            <a:r>
              <a:rPr lang="en-US" kern="0" dirty="0">
                <a:solidFill>
                  <a:srgbClr val="3366FF"/>
                </a:solidFill>
                <a:latin typeface="Calibri" pitchFamily="34" charset="0"/>
              </a:rPr>
              <a:t>Insert &lt;11,Y&gt;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39952" y="718640"/>
            <a:ext cx="5004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kern="0" dirty="0">
                <a:solidFill>
                  <a:srgbClr val="800000"/>
                </a:solidFill>
                <a:latin typeface="Calibri"/>
              </a:rPr>
              <a:t>Is duplication OK? </a:t>
            </a:r>
            <a:endParaRPr lang="en-US" sz="2400" kern="0" dirty="0" smtClean="0">
              <a:solidFill>
                <a:srgbClr val="800000"/>
              </a:solidFill>
              <a:latin typeface="Calibri"/>
            </a:endParaRPr>
          </a:p>
          <a:p>
            <a:pPr algn="ctr" defTabSz="914400">
              <a:defRPr/>
            </a:pPr>
            <a:r>
              <a:rPr lang="en-US" sz="2200" i="1" kern="0" dirty="0" smtClean="0">
                <a:solidFill>
                  <a:srgbClr val="800000"/>
                </a:solidFill>
                <a:latin typeface="Calibri"/>
              </a:rPr>
              <a:t>With respect to the correctness!</a:t>
            </a:r>
            <a:endParaRPr lang="en-US" sz="2200" i="1" kern="0" dirty="0">
              <a:solidFill>
                <a:srgbClr val="800000"/>
              </a:solidFill>
              <a:latin typeface="Calibri"/>
            </a:endParaRPr>
          </a:p>
          <a:p>
            <a:pPr defTabSz="9144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  <a:p>
            <a:pPr defTabSz="914400"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Calibri"/>
              </a:rPr>
              <a:t>Depends:</a:t>
            </a:r>
            <a:endParaRPr lang="en-US" sz="2400" kern="0" dirty="0">
              <a:solidFill>
                <a:srgbClr val="1F497D"/>
              </a:solidFill>
              <a:latin typeface="Calibri"/>
            </a:endParaRPr>
          </a:p>
          <a:p>
            <a:pPr marL="539750" indent="-285750" defTabSz="444500">
              <a:buFont typeface="Wingdings" charset="2"/>
              <a:buChar char="Ø"/>
              <a:defRPr/>
            </a:pPr>
            <a:r>
              <a:rPr lang="en-US" sz="2000" i="1" kern="0" dirty="0">
                <a:solidFill>
                  <a:sysClr val="windowText" lastClr="000000"/>
                </a:solidFill>
                <a:latin typeface="Calibri"/>
              </a:rPr>
              <a:t>Query</a:t>
            </a:r>
            <a:r>
              <a:rPr lang="en-US" sz="2000" kern="0" dirty="0">
                <a:solidFill>
                  <a:sysClr val="windowText" lastClr="000000"/>
                </a:solidFill>
                <a:latin typeface="Calibri"/>
              </a:rPr>
              <a:t>: </a:t>
            </a:r>
            <a:endParaRPr lang="en-US" sz="2000" kern="0" dirty="0" smtClean="0">
              <a:solidFill>
                <a:sysClr val="windowText" lastClr="000000"/>
              </a:solidFill>
              <a:latin typeface="Calibri"/>
            </a:endParaRPr>
          </a:p>
          <a:p>
            <a:pPr marL="1054100" lvl="1" indent="-342900" defTabSz="444500">
              <a:buFont typeface="Arial"/>
              <a:buChar char="•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No </a:t>
            </a:r>
            <a:r>
              <a:rPr lang="en-US" sz="2000" kern="0" dirty="0">
                <a:solidFill>
                  <a:sysClr val="windowText" lastClr="000000"/>
                </a:solidFill>
                <a:latin typeface="Calibri"/>
              </a:rPr>
              <a:t>problem, decide on one!</a:t>
            </a:r>
          </a:p>
          <a:p>
            <a:pPr marL="539750" indent="-285750" defTabSz="444500">
              <a:buFont typeface="Wingdings" charset="2"/>
              <a:buChar char="Ø"/>
              <a:defRPr/>
            </a:pPr>
            <a:r>
              <a:rPr lang="en-US" sz="2000" i="1" kern="0" dirty="0">
                <a:solidFill>
                  <a:sysClr val="windowText" lastClr="000000"/>
                </a:solidFill>
                <a:latin typeface="Calibri"/>
              </a:rPr>
              <a:t>Insert</a:t>
            </a:r>
            <a:r>
              <a:rPr lang="en-US" sz="2000" kern="0" dirty="0">
                <a:solidFill>
                  <a:sysClr val="windowText" lastClr="000000"/>
                </a:solidFill>
                <a:latin typeface="Calibri"/>
              </a:rPr>
              <a:t>: </a:t>
            </a:r>
            <a:endParaRPr lang="en-US" sz="2000" kern="0" dirty="0" smtClean="0">
              <a:solidFill>
                <a:sysClr val="windowText" lastClr="000000"/>
              </a:solidFill>
              <a:latin typeface="Calibri"/>
            </a:endParaRPr>
          </a:p>
          <a:p>
            <a:pPr marL="1054100" lvl="1" indent="-342900" defTabSz="444500">
              <a:buFont typeface="Arial"/>
              <a:buChar char="•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Does </a:t>
            </a:r>
            <a:r>
              <a:rPr lang="en-US" sz="2000" kern="0" dirty="0">
                <a:solidFill>
                  <a:sysClr val="windowText" lastClr="000000"/>
                </a:solidFill>
                <a:latin typeface="Calibri"/>
              </a:rPr>
              <a:t>it need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care</a:t>
            </a:r>
            <a:r>
              <a:rPr lang="en-US" sz="2000" kern="0" dirty="0">
                <a:solidFill>
                  <a:sysClr val="windowText" lastClr="000000"/>
                </a:solidFill>
                <a:latin typeface="Calibri"/>
              </a:rPr>
              <a:t>? YES! </a:t>
            </a:r>
          </a:p>
          <a:p>
            <a:pPr marL="539750" indent="-285750" defTabSz="444500">
              <a:buFont typeface="Wingdings" charset="2"/>
              <a:buChar char="Ø"/>
              <a:defRPr/>
            </a:pPr>
            <a:r>
              <a:rPr lang="en-US" sz="2000" i="1" kern="0" dirty="0">
                <a:solidFill>
                  <a:sysClr val="windowText" lastClr="000000"/>
                </a:solidFill>
                <a:latin typeface="Calibri"/>
              </a:rPr>
              <a:t>Remove</a:t>
            </a:r>
            <a:r>
              <a:rPr lang="en-US" sz="2000" kern="0" dirty="0">
                <a:solidFill>
                  <a:sysClr val="windowText" lastClr="000000"/>
                </a:solidFill>
                <a:latin typeface="Calibri"/>
              </a:rPr>
              <a:t>: </a:t>
            </a:r>
            <a:endParaRPr lang="en-US" sz="2000" kern="0" dirty="0" smtClean="0">
              <a:solidFill>
                <a:sysClr val="windowText" lastClr="000000"/>
              </a:solidFill>
              <a:latin typeface="Calibri"/>
            </a:endParaRPr>
          </a:p>
          <a:p>
            <a:pPr marL="1054100" lvl="1" indent="-342900" defTabSz="444500">
              <a:buFont typeface="Arial"/>
              <a:buChar char="•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more </a:t>
            </a:r>
            <a:r>
              <a:rPr lang="en-US" sz="2000" kern="0" dirty="0">
                <a:solidFill>
                  <a:sysClr val="windowText" lastClr="000000"/>
                </a:solidFill>
                <a:latin typeface="Calibri"/>
              </a:rPr>
              <a:t>care, remove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one or both?</a:t>
            </a:r>
            <a:endParaRPr lang="en-US" sz="2000" kern="0" dirty="0">
              <a:solidFill>
                <a:sysClr val="windowText" lastClr="000000"/>
              </a:solidFill>
              <a:latin typeface="Calibri"/>
            </a:endParaRPr>
          </a:p>
          <a:p>
            <a:pPr marL="539750" indent="-285750" defTabSz="444500">
              <a:buFont typeface="Wingdings" charset="2"/>
              <a:buChar char="Ø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/>
            </a:endParaRPr>
          </a:p>
          <a:p>
            <a:pPr marL="254000" defTabSz="444500">
              <a:defRPr/>
            </a:pPr>
            <a:endParaRPr lang="en-US" sz="2400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23528" y="489305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6"/>
          <p:cNvSpPr txBox="1">
            <a:spLocks/>
          </p:cNvSpPr>
          <p:nvPr/>
        </p:nvSpPr>
        <p:spPr>
          <a:xfrm>
            <a:off x="336748" y="6190704"/>
            <a:ext cx="8229600" cy="539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9FB8CD"/>
              </a:buClr>
            </a:pPr>
            <a:r>
              <a:rPr lang="en-US" sz="32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2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 algn="l"/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 algn="l"/>
              <a:t>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041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8"/>
    </mc:Choice>
    <mc:Fallback xmlns="">
      <p:transition xmlns:p14="http://schemas.microsoft.com/office/powerpoint/2010/main" spd="slow" advTm="3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contributions: a concurrent hash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shared </a:t>
            </a:r>
            <a:r>
              <a:rPr lang="en-US" dirty="0"/>
              <a:t>memory </a:t>
            </a:r>
            <a:r>
              <a:rPr lang="en-US" dirty="0" smtClean="0"/>
              <a:t>multicores. </a:t>
            </a:r>
          </a:p>
          <a:p>
            <a:pPr lvl="1"/>
            <a:r>
              <a:rPr lang="en-US" dirty="0" smtClean="0"/>
              <a:t>It is based </a:t>
            </a:r>
            <a:r>
              <a:rPr lang="en-US" dirty="0"/>
              <a:t>on cuckoo </a:t>
            </a:r>
            <a:r>
              <a:rPr lang="en-US" dirty="0" smtClean="0"/>
              <a:t>hashing.</a:t>
            </a:r>
          </a:p>
          <a:p>
            <a:r>
              <a:rPr lang="en-US" dirty="0" smtClean="0"/>
              <a:t>Support </a:t>
            </a:r>
            <a:r>
              <a:rPr lang="en-US" dirty="0" smtClean="0">
                <a:solidFill>
                  <a:srgbClr val="C00000"/>
                </a:solidFill>
              </a:rPr>
              <a:t>multi-readers/multi-writers:</a:t>
            </a:r>
          </a:p>
          <a:p>
            <a:pPr lvl="1"/>
            <a:r>
              <a:rPr lang="en-US" dirty="0" smtClean="0"/>
              <a:t>Query/ Insert/ Delete operations can be performed concurrently.</a:t>
            </a:r>
          </a:p>
          <a:p>
            <a:r>
              <a:rPr lang="en-US" dirty="0" smtClean="0"/>
              <a:t>Guarantee </a:t>
            </a:r>
            <a:r>
              <a:rPr lang="en-US" dirty="0" smtClean="0">
                <a:solidFill>
                  <a:srgbClr val="C00000"/>
                </a:solidFill>
              </a:rPr>
              <a:t>lock-free</a:t>
            </a:r>
            <a:r>
              <a:rPr lang="en-US" dirty="0" smtClean="0"/>
              <a:t> progress:</a:t>
            </a:r>
          </a:p>
          <a:p>
            <a:pPr lvl="1"/>
            <a:r>
              <a:rPr lang="en-US" dirty="0" smtClean="0"/>
              <a:t>At least one operation completed in a finite time.</a:t>
            </a:r>
          </a:p>
          <a:p>
            <a:pPr lvl="1"/>
            <a:r>
              <a:rPr lang="en-US" dirty="0" smtClean="0"/>
              <a:t>No locking, </a:t>
            </a:r>
            <a:r>
              <a:rPr lang="en-US" dirty="0"/>
              <a:t>f</a:t>
            </a:r>
            <a:r>
              <a:rPr lang="en-US" dirty="0" smtClean="0"/>
              <a:t>ault-tolerance.</a:t>
            </a:r>
          </a:p>
          <a:p>
            <a:r>
              <a:rPr lang="en-US" dirty="0" smtClean="0"/>
              <a:t>Achieve </a:t>
            </a:r>
            <a:r>
              <a:rPr lang="en-US" dirty="0" smtClean="0">
                <a:solidFill>
                  <a:srgbClr val="C00000"/>
                </a:solidFill>
              </a:rPr>
              <a:t>great performance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C00000"/>
                </a:solidFill>
              </a:rPr>
              <a:t> scalability </a:t>
            </a:r>
            <a:r>
              <a:rPr lang="en-US" dirty="0" smtClean="0"/>
              <a:t>in multicores:</a:t>
            </a:r>
          </a:p>
          <a:p>
            <a:pPr lvl="1"/>
            <a:r>
              <a:rPr lang="en-US" dirty="0" smtClean="0"/>
              <a:t>Outperform state-of-the-art chained and hopscotch hashing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35485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"/>
    </mc:Choice>
    <mc:Fallback xmlns="">
      <p:transition xmlns:p14="http://schemas.microsoft.com/office/powerpoint/2010/main" spd="slow" advTm="10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8" y="69132"/>
            <a:ext cx="8229600" cy="396280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>
                <a:solidFill>
                  <a:srgbClr val="2F5897"/>
                </a:solidFill>
                <a:latin typeface="Bookman Old Style" pitchFamily="18" charset="0"/>
              </a:rPr>
              <a:t>Solution 3: Help deleting duplication</a:t>
            </a:r>
            <a:endParaRPr lang="en-US" sz="2600" dirty="0">
              <a:solidFill>
                <a:srgbClr val="2F589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 rot="16200000" flipV="1">
            <a:off x="-1644841" y="3268397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626871" y="249370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626871" y="29985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626872" y="35033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626872" y="55226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626872" y="400817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626871" y="4517536"/>
            <a:ext cx="504825" cy="5352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626872" y="50178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rgbClr val="953735"/>
                </a:solidFill>
                <a:latin typeface="Calibri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626870" y="1988874"/>
            <a:ext cx="504825" cy="5442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626871" y="14840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26870" y="979224"/>
            <a:ext cx="504825" cy="5442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 rot="16200000" flipV="1">
            <a:off x="-6542" y="3272934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2265171" y="249823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2265171" y="30030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2265171" y="35078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2265172" y="55271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2265171" y="401271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rgbClr val="3366FF"/>
                </a:solidFill>
                <a:latin typeface="Calibri"/>
              </a:rPr>
              <a:t>11</a:t>
            </a: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265171" y="451753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2265171" y="50223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265171" y="199341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2265171" y="14885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2265169" y="983761"/>
            <a:ext cx="504825" cy="5383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378" y="548680"/>
            <a:ext cx="14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1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: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MOD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10</a:t>
            </a:r>
            <a:endParaRPr lang="en-US" kern="0" baseline="-25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1519" y="548680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2: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X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DIV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</a:rPr>
              <a:t> 3</a:t>
            </a:r>
            <a:r>
              <a:rPr lang="en-US" kern="0" baseline="-25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16200000" flipV="1">
            <a:off x="-1143191" y="3272933"/>
            <a:ext cx="5048250" cy="5048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1128521" y="249823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128521" y="30030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 rot="10800000" flipV="1">
            <a:off x="1128522" y="35078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 rot="10800000" flipV="1">
            <a:off x="1128519" y="5527186"/>
            <a:ext cx="504825" cy="52943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 rot="10800000" flipV="1">
            <a:off x="1128522" y="401271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 rot="10800000" flipV="1">
            <a:off x="1128522" y="451753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 rot="10800000" flipV="1">
            <a:off x="1128522" y="50223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X</a:t>
            </a:r>
          </a:p>
        </p:txBody>
      </p:sp>
      <p:sp>
        <p:nvSpPr>
          <p:cNvPr id="38" name="Rectangle 37"/>
          <p:cNvSpPr/>
          <p:nvPr/>
        </p:nvSpPr>
        <p:spPr>
          <a:xfrm rot="10800000" flipV="1">
            <a:off x="1128521" y="199341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 rot="10800000" flipV="1">
            <a:off x="1128521" y="1488586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 rot="10800000" flipV="1">
            <a:off x="1128521" y="983761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W</a:t>
            </a:r>
          </a:p>
        </p:txBody>
      </p:sp>
      <p:sp>
        <p:nvSpPr>
          <p:cNvPr id="41" name="Rectangle 40"/>
          <p:cNvSpPr/>
          <p:nvPr/>
        </p:nvSpPr>
        <p:spPr>
          <a:xfrm rot="16200000" flipV="1">
            <a:off x="498283" y="3271573"/>
            <a:ext cx="5048250" cy="50482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 rot="10800000" flipV="1">
            <a:off x="2769996" y="249687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 rot="10800000" flipV="1">
            <a:off x="2769996" y="300170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 rot="10800000" flipV="1">
            <a:off x="2769996" y="35065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10800000" flipV="1">
            <a:off x="2769997" y="55258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Z</a:t>
            </a:r>
          </a:p>
        </p:txBody>
      </p:sp>
      <p:sp>
        <p:nvSpPr>
          <p:cNvPr id="46" name="Rectangle 45"/>
          <p:cNvSpPr/>
          <p:nvPr/>
        </p:nvSpPr>
        <p:spPr>
          <a:xfrm rot="10800000" flipV="1">
            <a:off x="2769996" y="40113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rgbClr val="3366FF"/>
                </a:solidFill>
                <a:latin typeface="Calibri"/>
              </a:rPr>
              <a:t>Y</a:t>
            </a:r>
          </a:p>
        </p:txBody>
      </p:sp>
      <p:sp>
        <p:nvSpPr>
          <p:cNvPr id="47" name="Rectangle 46"/>
          <p:cNvSpPr/>
          <p:nvPr/>
        </p:nvSpPr>
        <p:spPr>
          <a:xfrm rot="10800000" flipV="1">
            <a:off x="2769996" y="451617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 rot="10800000" flipV="1">
            <a:off x="2769996" y="502100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 rot="10800000" flipV="1">
            <a:off x="2769996" y="199205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 rot="10800000" flipV="1">
            <a:off x="2769996" y="1487225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 rot="10800000" flipV="1">
            <a:off x="2769996" y="982400"/>
            <a:ext cx="504825" cy="539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5225" y="6091793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rgbClr val="C0504D"/>
                </a:solidFill>
                <a:latin typeface="Calibri" pitchFamily="34" charset="0"/>
              </a:rPr>
              <a:t> Insert &lt;11,X&gt;        </a:t>
            </a:r>
            <a:r>
              <a:rPr lang="en-US" kern="0" dirty="0">
                <a:solidFill>
                  <a:srgbClr val="3366FF"/>
                </a:solidFill>
                <a:latin typeface="Calibri" pitchFamily="34" charset="0"/>
              </a:rPr>
              <a:t>Insert &lt;11,Y&gt;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09036" y="718640"/>
            <a:ext cx="50040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kern="0" dirty="0">
                <a:solidFill>
                  <a:srgbClr val="800000"/>
                </a:solidFill>
                <a:latin typeface="Calibri"/>
              </a:rPr>
              <a:t>Is duplication OK? </a:t>
            </a:r>
          </a:p>
          <a:p>
            <a:pPr marL="254000" defTabSz="444500"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  <a:p>
            <a:pPr defTabSz="444500">
              <a:defRPr/>
            </a:pPr>
            <a:r>
              <a:rPr lang="en-US" sz="2400" kern="0" dirty="0">
                <a:solidFill>
                  <a:srgbClr val="1F497D"/>
                </a:solidFill>
                <a:latin typeface="Calibri"/>
              </a:rPr>
              <a:t>Our proposal:</a:t>
            </a:r>
          </a:p>
          <a:p>
            <a:pPr marL="536575" indent="-280988" defTabSz="914400">
              <a:buFont typeface="Wingdings" charset="2"/>
              <a:buChar char="ü"/>
              <a:tabLst>
                <a:tab pos="206375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Allow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duplication</a:t>
            </a:r>
          </a:p>
          <a:p>
            <a:pPr marL="998537" lvl="1" indent="-285750" defTabSz="914400">
              <a:buFont typeface="Arial"/>
              <a:buChar char="•"/>
              <a:tabLst>
                <a:tab pos="2063750" algn="l"/>
              </a:tabLs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Calibri"/>
              </a:rPr>
              <a:t>Element </a:t>
            </a: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in the first table is the valid one.</a:t>
            </a:r>
          </a:p>
          <a:p>
            <a:pPr marL="993775" lvl="1" indent="-280988" defTabSz="914400">
              <a:buFont typeface="Wingdings" charset="2"/>
              <a:buChar char="ü"/>
              <a:tabLst>
                <a:tab pos="2063750" algn="l"/>
              </a:tabLst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  <a:p>
            <a:pPr marL="536575" indent="-280988" defTabSz="914400">
              <a:buFont typeface="Wingdings" charset="2"/>
              <a:buChar char="ü"/>
              <a:tabLst>
                <a:tab pos="206375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QUERY to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query: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Return the first found &lt;key, value&gt;</a:t>
            </a:r>
          </a:p>
          <a:p>
            <a:pPr marL="993775" lvl="1" indent="-268288" defTabSz="914400">
              <a:buFont typeface="Wingdings" charset="2"/>
              <a:buChar char="ü"/>
              <a:tabLst>
                <a:tab pos="2063750" algn="l"/>
              </a:tabLst>
              <a:defRPr/>
            </a:pPr>
            <a:endParaRPr lang="en-US" sz="2000" kern="0" dirty="0" smtClean="0">
              <a:solidFill>
                <a:sysClr val="windowText" lastClr="000000"/>
              </a:solidFill>
              <a:latin typeface="Calibri"/>
            </a:endParaRPr>
          </a:p>
          <a:p>
            <a:pPr marL="536575" indent="-280988" defTabSz="914400">
              <a:buFont typeface="Wingdings" charset="2"/>
              <a:buChar char="ü"/>
              <a:tabLst>
                <a:tab pos="2063750" algn="l"/>
              </a:tabLst>
              <a:defRPr/>
            </a:pPr>
            <a:r>
              <a:rPr lang="en-US" sz="2200" kern="0" dirty="0">
                <a:solidFill>
                  <a:sysClr val="windowText" lastClr="000000"/>
                </a:solidFill>
              </a:rPr>
              <a:t>QUERY to </a:t>
            </a:r>
            <a:r>
              <a:rPr lang="en-US" sz="2200" kern="0" dirty="0" smtClean="0">
                <a:solidFill>
                  <a:sysClr val="windowText" lastClr="000000"/>
                </a:solidFill>
              </a:rPr>
              <a:t>modify: be aware of, and help delete one duplication, so that:</a:t>
            </a:r>
          </a:p>
          <a:p>
            <a:pPr marL="1055687" lvl="1" indent="-342900" defTabSz="914400">
              <a:buFont typeface="Arial"/>
              <a:buChar char="•"/>
              <a:tabLst>
                <a:tab pos="2063750" algn="l"/>
              </a:tabLst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Insert: have space for new or relocated keys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marL="1055687" lvl="1" indent="-342900" defTabSz="914400">
              <a:buFont typeface="Arial"/>
              <a:buChar char="•"/>
              <a:tabLst>
                <a:tab pos="2063750" algn="l"/>
              </a:tabLst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Delete: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/>
              </a:rPr>
              <a:t>make sure a deleted key no longer exists.</a:t>
            </a:r>
            <a:endParaRPr lang="en-US" sz="2000" kern="0" dirty="0">
              <a:solidFill>
                <a:sysClr val="windowText" lastClr="000000"/>
              </a:solidFill>
              <a:latin typeface="Calibri"/>
            </a:endParaRPr>
          </a:p>
          <a:p>
            <a:pPr marL="554037" indent="-285750" defTabSz="914400">
              <a:buFont typeface="Arial" pitchFamily="34" charset="0"/>
              <a:buChar char="•"/>
              <a:tabLst>
                <a:tab pos="2063750" algn="l"/>
              </a:tabLst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23528" y="489305"/>
            <a:ext cx="8279012" cy="0"/>
          </a:xfrm>
          <a:prstGeom prst="line">
            <a:avLst/>
          </a:prstGeom>
          <a:ln w="3175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6"/>
          <p:cNvSpPr txBox="1">
            <a:spLocks/>
          </p:cNvSpPr>
          <p:nvPr/>
        </p:nvSpPr>
        <p:spPr>
          <a:xfrm>
            <a:off x="336748" y="6190704"/>
            <a:ext cx="8229600" cy="539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9FB8CD"/>
              </a:buClr>
            </a:pPr>
            <a:r>
              <a:rPr lang="en-US" sz="32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2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 algn="l"/>
            <a:fld id="{33FE7A6F-06B2-4645-9557-59D495B8BB0A}" type="slidenum">
              <a:rPr lang="en-US" smtClean="0">
                <a:solidFill>
                  <a:srgbClr val="464653"/>
                </a:solidFill>
                <a:latin typeface="Gill Sans MT"/>
              </a:rPr>
              <a:pPr algn="l"/>
              <a:t>20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763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and </a:t>
            </a:r>
            <a:r>
              <a:rPr lang="en-US" dirty="0" smtClean="0"/>
              <a:t>progress guarantee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</a:p>
          <a:p>
            <a:pPr lvl="1"/>
            <a:r>
              <a:rPr lang="en-US" dirty="0" err="1" smtClean="0"/>
              <a:t>Linearizability</a:t>
            </a:r>
            <a:r>
              <a:rPr lang="en-US" dirty="0" smtClean="0"/>
              <a:t>: each operation takes affect at an instant point in time</a:t>
            </a:r>
          </a:p>
          <a:p>
            <a:pPr lvl="1"/>
            <a:r>
              <a:rPr lang="en-US" dirty="0" smtClean="0"/>
              <a:t>Proved by pointing out linearization points</a:t>
            </a:r>
          </a:p>
          <a:p>
            <a:pPr lvl="1"/>
            <a:endParaRPr lang="en-US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Progress guarantee: Lock-freedom</a:t>
            </a:r>
          </a:p>
          <a:p>
            <a:pPr lvl="1"/>
            <a:r>
              <a:rPr lang="en-US" dirty="0" smtClean="0"/>
              <a:t>There is always an operation completes after a finite number of steps</a:t>
            </a:r>
          </a:p>
          <a:p>
            <a:pPr lvl="1"/>
            <a:endParaRPr lang="en-US" dirty="0"/>
          </a:p>
          <a:p>
            <a:r>
              <a:rPr lang="en-US" i="1" dirty="0" smtClean="0"/>
              <a:t>See paper for the proof.</a:t>
            </a:r>
          </a:p>
        </p:txBody>
      </p:sp>
    </p:spTree>
    <p:extLst>
      <p:ext uri="{BB962C8B-B14F-4D97-AF65-F5344CB8AC3E}">
        <p14:creationId xmlns:p14="http://schemas.microsoft.com/office/powerpoint/2010/main" val="14520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Concurrent hash </a:t>
            </a:r>
            <a:r>
              <a:rPr lang="en-US" dirty="0" smtClean="0"/>
              <a:t>tables.</a:t>
            </a:r>
            <a:endParaRPr lang="en-US" dirty="0"/>
          </a:p>
          <a:p>
            <a:pPr lvl="1"/>
            <a:r>
              <a:rPr lang="en-US" dirty="0"/>
              <a:t>Cuckoo hashing and its concurrent </a:t>
            </a:r>
            <a:r>
              <a:rPr lang="en-US" dirty="0" smtClean="0"/>
              <a:t>implementations.</a:t>
            </a:r>
            <a:endParaRPr lang="en-US" dirty="0"/>
          </a:p>
          <a:p>
            <a:r>
              <a:rPr lang="en-US" dirty="0" smtClean="0"/>
              <a:t>Our lock</a:t>
            </a:r>
            <a:r>
              <a:rPr lang="en-US" dirty="0"/>
              <a:t>-free cuckoo hashing</a:t>
            </a:r>
          </a:p>
          <a:p>
            <a:pPr lvl="1"/>
            <a:r>
              <a:rPr lang="en-US" dirty="0"/>
              <a:t>Design challenges and </a:t>
            </a:r>
            <a:r>
              <a:rPr lang="en-US" dirty="0" smtClean="0"/>
              <a:t>solutions.</a:t>
            </a:r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Performance evaluation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Conclusions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C++ with GNU GCC </a:t>
            </a:r>
            <a:r>
              <a:rPr lang="en-US" dirty="0" smtClean="0"/>
              <a:t>4.7</a:t>
            </a:r>
          </a:p>
          <a:p>
            <a:r>
              <a:rPr lang="en-US" dirty="0" smtClean="0"/>
              <a:t>Experimental methods</a:t>
            </a:r>
          </a:p>
          <a:p>
            <a:pPr lvl="1"/>
            <a:r>
              <a:rPr lang="en-US" dirty="0" smtClean="0"/>
              <a:t>Micro benchmark: synthesized threads performing operations on a shared hash table.</a:t>
            </a:r>
          </a:p>
          <a:p>
            <a:r>
              <a:rPr lang="en-US" dirty="0" smtClean="0"/>
              <a:t>Platform:</a:t>
            </a:r>
          </a:p>
          <a:p>
            <a:pPr lvl="1"/>
            <a:r>
              <a:rPr lang="en-US" dirty="0" smtClean="0"/>
              <a:t>2x8</a:t>
            </a:r>
            <a:r>
              <a:rPr lang="en-US" dirty="0"/>
              <a:t>-core Intel Xeon </a:t>
            </a:r>
            <a:r>
              <a:rPr lang="en-US" dirty="0" smtClean="0"/>
              <a:t>with </a:t>
            </a:r>
            <a:r>
              <a:rPr lang="en-US" dirty="0" err="1" smtClean="0"/>
              <a:t>HyperThreading</a:t>
            </a:r>
            <a:r>
              <a:rPr lang="en-US" dirty="0" smtClean="0"/>
              <a:t>: 32 hardware threads.</a:t>
            </a:r>
          </a:p>
          <a:p>
            <a:pPr lvl="1"/>
            <a:r>
              <a:rPr lang="en-US" dirty="0" smtClean="0"/>
              <a:t>Linux kernel 3.0</a:t>
            </a:r>
            <a:endParaRPr lang="en-US" dirty="0"/>
          </a:p>
          <a:p>
            <a:r>
              <a:rPr lang="en-US" dirty="0" smtClean="0"/>
              <a:t>Compared with:</a:t>
            </a:r>
          </a:p>
          <a:p>
            <a:pPr lvl="1"/>
            <a:r>
              <a:rPr lang="en-US" dirty="0"/>
              <a:t>Hopscotch hashing </a:t>
            </a:r>
            <a:r>
              <a:rPr lang="en-US" dirty="0" smtClean="0"/>
              <a:t>[</a:t>
            </a:r>
            <a:r>
              <a:rPr lang="en-US" sz="1800" dirty="0" smtClean="0">
                <a:solidFill>
                  <a:srgbClr val="800000"/>
                </a:solidFill>
              </a:rPr>
              <a:t>Herlihy-DISC08</a:t>
            </a:r>
            <a:r>
              <a:rPr lang="en-US" dirty="0" smtClean="0"/>
              <a:t>] – Maybe the fastest!</a:t>
            </a:r>
            <a:endParaRPr lang="en-US" dirty="0"/>
          </a:p>
          <a:p>
            <a:pPr lvl="1"/>
            <a:r>
              <a:rPr lang="en-US" dirty="0" smtClean="0"/>
              <a:t>Lock</a:t>
            </a:r>
            <a:r>
              <a:rPr lang="en-US" dirty="0"/>
              <a:t>-based chained hashing [</a:t>
            </a:r>
            <a:r>
              <a:rPr lang="en-US" sz="1800" dirty="0" smtClean="0">
                <a:solidFill>
                  <a:srgbClr val="800000"/>
                </a:solidFill>
              </a:rPr>
              <a:t>Knuth-</a:t>
            </a:r>
            <a:r>
              <a:rPr lang="en-US" sz="1800" dirty="0" err="1" smtClean="0">
                <a:solidFill>
                  <a:srgbClr val="800000"/>
                </a:solidFill>
              </a:rPr>
              <a:t>TheArt</a:t>
            </a:r>
            <a:r>
              <a:rPr lang="en-US" sz="1800" dirty="0"/>
              <a:t>].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58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hroughput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24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168"/>
            <a:ext cx="4501860" cy="30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60" y="2366113"/>
            <a:ext cx="4465405" cy="301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79912" y="2372289"/>
            <a:ext cx="0" cy="72008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59832" y="1869677"/>
            <a:ext cx="144016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srgbClr val="0000FF"/>
                </a:solidFill>
                <a:latin typeface="Gill Sans MT"/>
              </a:rPr>
              <a:t>Lock-free Cuckoo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28384" y="2426656"/>
            <a:ext cx="0" cy="79208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08304" y="1959326"/>
            <a:ext cx="1440160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srgbClr val="0000FF"/>
                </a:solidFill>
                <a:latin typeface="Gill Sans MT"/>
              </a:rPr>
              <a:t>Lock-free Cuckoo</a:t>
            </a:r>
          </a:p>
        </p:txBody>
      </p:sp>
      <p:sp>
        <p:nvSpPr>
          <p:cNvPr id="3" name="Oval 2"/>
          <p:cNvSpPr/>
          <p:nvPr/>
        </p:nvSpPr>
        <p:spPr>
          <a:xfrm>
            <a:off x="5196827" y="2351118"/>
            <a:ext cx="2088232" cy="50405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912" y="2338451"/>
            <a:ext cx="2088232" cy="50405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1"/>
    </mc:Choice>
    <mc:Fallback xmlns="">
      <p:transition xmlns:p14="http://schemas.microsoft.com/office/powerpoint/2010/main" spd="slow" advTm="2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3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25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972662"/>
              </p:ext>
            </p:extLst>
          </p:nvPr>
        </p:nvGraphicFramePr>
        <p:xfrm>
          <a:off x="457200" y="1023938"/>
          <a:ext cx="8229600" cy="513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4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Concurrent hash tables.</a:t>
            </a:r>
          </a:p>
          <a:p>
            <a:pPr lvl="1"/>
            <a:r>
              <a:rPr lang="en-US" dirty="0"/>
              <a:t>Cuckoo hashing and its concurrent implementations.</a:t>
            </a:r>
          </a:p>
          <a:p>
            <a:r>
              <a:rPr lang="en-US" dirty="0"/>
              <a:t>Lock-free cuckoo hashing</a:t>
            </a:r>
          </a:p>
          <a:p>
            <a:pPr lvl="1"/>
            <a:r>
              <a:rPr lang="en-US" dirty="0"/>
              <a:t>Design challenges and </a:t>
            </a:r>
            <a:r>
              <a:rPr lang="en-US" dirty="0" smtClean="0"/>
              <a:t>solutions.</a:t>
            </a:r>
            <a:endParaRPr lang="en-US" dirty="0"/>
          </a:p>
          <a:p>
            <a:r>
              <a:rPr lang="en-US" dirty="0"/>
              <a:t>Performance evaluation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Conclusions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27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proposed an efficient concurrent hash table:</a:t>
            </a:r>
          </a:p>
          <a:p>
            <a:pPr lvl="1"/>
            <a:r>
              <a:rPr lang="en-US" dirty="0" smtClean="0"/>
              <a:t>Use cuckoo hashing technique.</a:t>
            </a:r>
          </a:p>
          <a:p>
            <a:pPr lvl="1"/>
            <a:r>
              <a:rPr lang="en-US" dirty="0" smtClean="0"/>
              <a:t>Support concurrency among all operations.</a:t>
            </a:r>
          </a:p>
          <a:p>
            <a:pPr lvl="1"/>
            <a:r>
              <a:rPr lang="en-US" dirty="0" smtClean="0"/>
              <a:t>Guarantee lock-freedom.</a:t>
            </a:r>
          </a:p>
          <a:p>
            <a:pPr lvl="1"/>
            <a:r>
              <a:rPr lang="en-US" dirty="0" smtClean="0"/>
              <a:t>Achieve </a:t>
            </a:r>
            <a:r>
              <a:rPr lang="en-US" dirty="0"/>
              <a:t>g</a:t>
            </a:r>
            <a:r>
              <a:rPr lang="en-US" dirty="0" smtClean="0"/>
              <a:t>reat performance and scalability.</a:t>
            </a:r>
          </a:p>
          <a:p>
            <a:pPr lvl="1"/>
            <a:endParaRPr lang="en-US" dirty="0"/>
          </a:p>
          <a:p>
            <a:r>
              <a:rPr lang="en-US" dirty="0" smtClean="0"/>
              <a:t>Future improvements</a:t>
            </a:r>
          </a:p>
          <a:p>
            <a:pPr lvl="1"/>
            <a:r>
              <a:rPr lang="en-US" dirty="0" smtClean="0"/>
              <a:t>Resize</a:t>
            </a:r>
          </a:p>
          <a:p>
            <a:pPr lvl="1"/>
            <a:r>
              <a:rPr lang="en-US" dirty="0" smtClean="0"/>
              <a:t>Improve table density:</a:t>
            </a:r>
          </a:p>
          <a:p>
            <a:pPr lvl="2"/>
            <a:r>
              <a:rPr lang="en-US" dirty="0" smtClean="0"/>
              <a:t>Current: &lt;50% density (~ cuckoo hashing).</a:t>
            </a:r>
          </a:p>
          <a:p>
            <a:pPr lvl="2"/>
            <a:r>
              <a:rPr lang="en-US" dirty="0" smtClean="0"/>
              <a:t>Using bucket: multiple elements in a table slot.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Nhan Nguyen: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nhann@chalmers.se</a:t>
            </a:r>
            <a:r>
              <a:rPr lang="en-US" dirty="0" smtClean="0"/>
              <a:t> / </a:t>
            </a:r>
            <a:r>
              <a:rPr lang="en-US" dirty="0" smtClean="0">
                <a:hlinkClick r:id="rId3"/>
              </a:rPr>
              <a:t>ndnhan@gmail.com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Distributed Computing and Systems, DCS @Chalmers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http://www.cse.chalmers.se/research/group/dcs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65155" cy="4937760"/>
          </a:xfrm>
        </p:spPr>
        <p:txBody>
          <a:bodyPr/>
          <a:lstStyle/>
          <a:p>
            <a:r>
              <a:rPr lang="en-US" dirty="0" smtClean="0"/>
              <a:t>Hopscotch </a:t>
            </a:r>
            <a:r>
              <a:rPr lang="en-US" dirty="0"/>
              <a:t>hashing - combine cuckoo and linear hashing [</a:t>
            </a:r>
            <a:r>
              <a:rPr lang="en-US" dirty="0">
                <a:solidFill>
                  <a:srgbClr val="800000"/>
                </a:solidFill>
              </a:rPr>
              <a:t>Herlihy2008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Linear probing but guarantee no more than </a:t>
            </a:r>
            <a:r>
              <a:rPr lang="en-US" b="1" i="1" dirty="0" smtClean="0">
                <a:solidFill>
                  <a:srgbClr val="800000"/>
                </a:solidFill>
              </a:rPr>
              <a:t>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probes (n&lt;32)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Maybe) current fastest hashing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Lock-based chained hashing [</a:t>
            </a:r>
            <a:r>
              <a:rPr lang="en-US" dirty="0" err="1">
                <a:solidFill>
                  <a:srgbClr val="800000"/>
                </a:solidFill>
              </a:rPr>
              <a:t>KnuthTheArt</a:t>
            </a:r>
            <a:r>
              <a:rPr lang="en-US" dirty="0"/>
              <a:t>]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Linked list to store conflicted keys hashing to the same bucket.</a:t>
            </a:r>
          </a:p>
          <a:p>
            <a:pPr lvl="1"/>
            <a:r>
              <a:rPr lang="en-US" dirty="0" smtClean="0"/>
              <a:t>Number of locks = concurrency level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oncurrent hash tables for multicores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Hash table: </a:t>
            </a:r>
            <a:r>
              <a:rPr lang="en-US" dirty="0" smtClean="0"/>
              <a:t>a data structure mapping </a:t>
            </a:r>
            <a:r>
              <a:rPr lang="en-US" dirty="0"/>
              <a:t>a </a:t>
            </a:r>
            <a:r>
              <a:rPr lang="en-US" u="sng" dirty="0"/>
              <a:t>key</a:t>
            </a:r>
            <a:r>
              <a:rPr lang="en-US" dirty="0"/>
              <a:t> to a position </a:t>
            </a:r>
            <a:r>
              <a:rPr lang="en-US"/>
              <a:t>in </a:t>
            </a:r>
            <a:r>
              <a:rPr lang="en-US" smtClean="0"/>
              <a:t>an </a:t>
            </a:r>
            <a:r>
              <a:rPr lang="en-US" u="sng" dirty="0"/>
              <a:t>array</a:t>
            </a:r>
            <a:r>
              <a:rPr lang="en-US" dirty="0"/>
              <a:t>, using a </a:t>
            </a:r>
            <a:r>
              <a:rPr lang="en-US" u="sng" dirty="0"/>
              <a:t>hash </a:t>
            </a:r>
            <a:r>
              <a:rPr lang="en-US" u="sng" dirty="0" smtClean="0"/>
              <a:t>function</a:t>
            </a:r>
            <a:endParaRPr lang="en-US" dirty="0"/>
          </a:p>
          <a:p>
            <a:pPr lvl="1"/>
            <a:r>
              <a:rPr lang="en-US" dirty="0"/>
              <a:t>Efficient random </a:t>
            </a:r>
            <a:r>
              <a:rPr lang="en-US" dirty="0" smtClean="0"/>
              <a:t>accesses: </a:t>
            </a:r>
            <a:r>
              <a:rPr lang="en-US" dirty="0"/>
              <a:t>O(1</a:t>
            </a:r>
            <a:r>
              <a:rPr lang="en-US" dirty="0" smtClean="0"/>
              <a:t>) search time.</a:t>
            </a:r>
          </a:p>
          <a:p>
            <a:pPr lvl="1"/>
            <a:r>
              <a:rPr lang="en-US" dirty="0" smtClean="0"/>
              <a:t>When multiple keys are hashed to one position:</a:t>
            </a:r>
          </a:p>
          <a:p>
            <a:pPr lvl="2"/>
            <a:r>
              <a:rPr lang="en-US" dirty="0" smtClean="0"/>
              <a:t>Conflict resolutions schemes: separate chaining, linear probing, cuckoo hashing, etc.</a:t>
            </a:r>
          </a:p>
          <a:p>
            <a:r>
              <a:rPr lang="en-US" dirty="0" smtClean="0"/>
              <a:t>Computational model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Shared </a:t>
            </a:r>
            <a:r>
              <a:rPr lang="en-US" dirty="0" smtClean="0"/>
              <a:t>memory </a:t>
            </a:r>
            <a:r>
              <a:rPr lang="en-US" dirty="0" smtClean="0">
                <a:solidFill>
                  <a:srgbClr val="FF0000"/>
                </a:solidFill>
              </a:rPr>
              <a:t>multicores.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Asynchrony: </a:t>
            </a:r>
          </a:p>
          <a:p>
            <a:pPr lvl="2"/>
            <a:r>
              <a:rPr lang="en-US" dirty="0" smtClean="0"/>
              <a:t>Processes running at different speeds, can be halted, delayed…</a:t>
            </a:r>
            <a:endParaRPr lang="en-US" dirty="0"/>
          </a:p>
          <a:p>
            <a:pPr lvl="1"/>
            <a:r>
              <a:rPr lang="en-US" dirty="0" smtClean="0"/>
              <a:t>Multithreaded programs: simultaneous processes concurrently </a:t>
            </a:r>
            <a:r>
              <a:rPr lang="en-US" dirty="0"/>
              <a:t>access shared </a:t>
            </a:r>
            <a:r>
              <a:rPr lang="en-US" dirty="0" smtClean="0"/>
              <a:t>data.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4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"/>
    </mc:Choice>
    <mc:Fallback xmlns="">
      <p:transition xmlns:p14="http://schemas.microsoft.com/office/powerpoint/2010/main" spd="slow" advTm="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designing hash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</a:p>
          <a:p>
            <a:pPr lvl="1"/>
            <a:r>
              <a:rPr lang="en-US" dirty="0"/>
              <a:t>Closed </a:t>
            </a:r>
            <a:r>
              <a:rPr lang="en-US" dirty="0" smtClean="0"/>
              <a:t>addressing: separate chaining</a:t>
            </a:r>
            <a:endParaRPr lang="en-US" dirty="0"/>
          </a:p>
          <a:p>
            <a:pPr lvl="1"/>
            <a:r>
              <a:rPr lang="en-US" dirty="0" smtClean="0"/>
              <a:t>Open addressing: linear probing, cuckoo hashing, hopscotch hashing</a:t>
            </a:r>
          </a:p>
          <a:p>
            <a:r>
              <a:rPr lang="en-US" dirty="0" smtClean="0"/>
              <a:t>Efficiency: </a:t>
            </a:r>
          </a:p>
          <a:p>
            <a:pPr lvl="1"/>
            <a:r>
              <a:rPr lang="en-US" dirty="0" smtClean="0"/>
              <a:t>Worst case scenario</a:t>
            </a:r>
            <a:r>
              <a:rPr lang="en-US" dirty="0"/>
              <a:t>:</a:t>
            </a:r>
            <a:r>
              <a:rPr lang="en-US" dirty="0" smtClean="0"/>
              <a:t> O(1) search complexity</a:t>
            </a:r>
          </a:p>
          <a:p>
            <a:r>
              <a:rPr lang="en-US" dirty="0" smtClean="0"/>
              <a:t>Resize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a </a:t>
            </a:r>
            <a:r>
              <a:rPr lang="en-US" u="sng" dirty="0" smtClean="0"/>
              <a:t>key</a:t>
            </a:r>
            <a:r>
              <a:rPr lang="en-US" dirty="0" smtClean="0"/>
              <a:t> to a position in a </a:t>
            </a:r>
            <a:r>
              <a:rPr lang="en-US" u="sng" dirty="0" smtClean="0"/>
              <a:t>array</a:t>
            </a:r>
            <a:r>
              <a:rPr lang="en-US" dirty="0" smtClean="0"/>
              <a:t>, using a </a:t>
            </a:r>
            <a:r>
              <a:rPr lang="en-US" u="sng" dirty="0" smtClean="0"/>
              <a:t>hash function</a:t>
            </a:r>
          </a:p>
          <a:p>
            <a:pPr lvl="1"/>
            <a:r>
              <a:rPr lang="en-US" dirty="0"/>
              <a:t>Constant search time O(1)</a:t>
            </a:r>
          </a:p>
          <a:p>
            <a:pPr lvl="1"/>
            <a:r>
              <a:rPr lang="en-US" dirty="0"/>
              <a:t>Efficient random </a:t>
            </a:r>
            <a:r>
              <a:rPr lang="en-US" dirty="0" smtClean="0"/>
              <a:t>accesses</a:t>
            </a:r>
            <a:endParaRPr lang="en-US" dirty="0"/>
          </a:p>
          <a:p>
            <a:pPr>
              <a:buFont typeface="Wingdings" charset="0"/>
              <a:buChar char="è"/>
            </a:pPr>
            <a:r>
              <a:rPr lang="en-US" dirty="0" smtClean="0"/>
              <a:t>Is a fundamental search/associative data 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Database systems</a:t>
            </a:r>
          </a:p>
          <a:p>
            <a:pPr lvl="1"/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Symbol tables, e.g. compiler.</a:t>
            </a:r>
          </a:p>
          <a:p>
            <a:pPr lvl="1"/>
            <a:r>
              <a:rPr lang="en-US" dirty="0" smtClean="0"/>
              <a:t>Data dictionaries,</a:t>
            </a:r>
            <a:r>
              <a:rPr lang="en-US" dirty="0"/>
              <a:t> a</a:t>
            </a:r>
            <a:r>
              <a:rPr lang="en-US" dirty="0" smtClean="0"/>
              <a:t>ssociative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Concurrent hash tables - Design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oncurrency challenges:</a:t>
            </a:r>
          </a:p>
          <a:p>
            <a:pPr lvl="1"/>
            <a:r>
              <a:rPr lang="en-US" dirty="0" smtClean="0"/>
              <a:t>Concurrency between read and write operations</a:t>
            </a:r>
          </a:p>
          <a:p>
            <a:pPr lvl="2"/>
            <a:r>
              <a:rPr lang="en-US" dirty="0" smtClean="0"/>
              <a:t>Consistency and validity of data:  atomicity?</a:t>
            </a:r>
          </a:p>
          <a:p>
            <a:pPr lvl="2"/>
            <a:r>
              <a:rPr lang="en-US" dirty="0" smtClean="0"/>
              <a:t>Scalability: Locking does not scale, especially under high contention.</a:t>
            </a:r>
          </a:p>
          <a:p>
            <a:pPr lvl="1"/>
            <a:r>
              <a:rPr lang="en-US" dirty="0" smtClean="0"/>
              <a:t>Resizing the table, concurrently with other operations.</a:t>
            </a:r>
          </a:p>
          <a:p>
            <a:pPr lvl="1"/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Desired </a:t>
            </a:r>
            <a:r>
              <a:rPr lang="en-US" sz="2600" dirty="0" smtClean="0">
                <a:solidFill>
                  <a:schemeClr val="tx1"/>
                </a:solidFill>
              </a:rPr>
              <a:t>properties for concurrent </a:t>
            </a:r>
            <a:r>
              <a:rPr lang="en-US" sz="2600" dirty="0">
                <a:solidFill>
                  <a:schemeClr val="tx1"/>
                </a:solidFill>
              </a:rPr>
              <a:t>data structures</a:t>
            </a:r>
          </a:p>
          <a:p>
            <a:pPr lvl="1"/>
            <a:r>
              <a:rPr lang="en-US" dirty="0" smtClean="0"/>
              <a:t>Non-blocking progress guarantees.</a:t>
            </a:r>
          </a:p>
          <a:p>
            <a:pPr lvl="1"/>
            <a:r>
              <a:rPr lang="en-US" dirty="0" smtClean="0"/>
              <a:t>Fault tolerance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7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5"/>
    </mc:Choice>
    <mc:Fallback xmlns="">
      <p:transition xmlns:p14="http://schemas.microsoft.com/office/powerpoint/2010/main" spd="slow" advTm="374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Concurrent hash tables - State-of-the-art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9877" y="1058469"/>
            <a:ext cx="8844123" cy="50984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Lock-free chained hashing </a:t>
            </a:r>
            <a:r>
              <a:rPr lang="en-US" dirty="0"/>
              <a:t>[</a:t>
            </a:r>
            <a:r>
              <a:rPr lang="en-US" sz="1800" dirty="0" smtClean="0">
                <a:solidFill>
                  <a:srgbClr val="800000"/>
                </a:solidFill>
              </a:rPr>
              <a:t>Michael-SPAA02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Each bucket points to a linked lists to hold conflicted keys.</a:t>
            </a:r>
          </a:p>
          <a:p>
            <a:pPr lvl="1"/>
            <a:r>
              <a:rPr lang="en-US" dirty="0" smtClean="0"/>
              <a:t>Lock-free ordered linked list is used.</a:t>
            </a:r>
          </a:p>
          <a:p>
            <a:pPr lvl="1"/>
            <a:endParaRPr lang="en-US" dirty="0" smtClean="0"/>
          </a:p>
          <a:p>
            <a:r>
              <a:rPr lang="en-US" dirty="0"/>
              <a:t>Resizable hash table based on split-ordered lists [</a:t>
            </a:r>
            <a:r>
              <a:rPr lang="en-US" sz="1800" dirty="0" smtClean="0">
                <a:solidFill>
                  <a:srgbClr val="800000"/>
                </a:solidFill>
              </a:rPr>
              <a:t>Shalev-JACM06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Keys is stored in a special (i.e. split-ordered) linked </a:t>
            </a:r>
            <a:r>
              <a:rPr lang="en-US" dirty="0" smtClean="0"/>
              <a:t>list.</a:t>
            </a:r>
          </a:p>
          <a:p>
            <a:pPr lvl="1"/>
            <a:r>
              <a:rPr lang="en-US" dirty="0" smtClean="0"/>
              <a:t>Natural (and inexpensive) resize.</a:t>
            </a:r>
          </a:p>
          <a:p>
            <a:pPr lvl="1"/>
            <a:endParaRPr lang="en-US" dirty="0"/>
          </a:p>
          <a:p>
            <a:r>
              <a:rPr lang="en-US" dirty="0" smtClean="0"/>
              <a:t>Concurrent hopscotch [</a:t>
            </a:r>
            <a:r>
              <a:rPr lang="en-US" sz="1800" dirty="0" smtClean="0">
                <a:solidFill>
                  <a:srgbClr val="800000"/>
                </a:solidFill>
              </a:rPr>
              <a:t>Herlihy-DISC08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Linear probing + cuckoo hashing.</a:t>
            </a:r>
          </a:p>
          <a:p>
            <a:pPr lvl="1"/>
            <a:r>
              <a:rPr lang="en-US" dirty="0" smtClean="0"/>
              <a:t>Limit the probing length within a constant </a:t>
            </a:r>
            <a:r>
              <a:rPr lang="en-US" i="1" dirty="0" smtClean="0"/>
              <a:t>k</a:t>
            </a:r>
            <a:r>
              <a:rPr lang="en-US" dirty="0" smtClean="0"/>
              <a:t> by using a displacement technique during insertion</a:t>
            </a:r>
            <a:r>
              <a:rPr lang="en-US" i="1" dirty="0" smtClean="0"/>
              <a:t>.</a:t>
            </a:r>
          </a:p>
          <a:p>
            <a:pPr lvl="1"/>
            <a:endParaRPr lang="en-US" i="1" dirty="0"/>
          </a:p>
          <a:p>
            <a:r>
              <a:rPr lang="en-US" dirty="0" smtClean="0"/>
              <a:t>And several others!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9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7"/>
    </mc:Choice>
    <mc:Fallback xmlns="">
      <p:transition xmlns:p14="http://schemas.microsoft.com/office/powerpoint/2010/main" spd="slow" advTm="7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Concurrent hash tables.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Cuckoo hashing and its concurrent implementations.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lock-free cuckoo hashing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 challenges and solutions.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Performance evaluation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7"/>
    </mc:Choice>
    <mc:Fallback xmlns="">
      <p:transition xmlns:p14="http://schemas.microsoft.com/office/powerpoint/2010/main" spd="slow" advTm="273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 flipV="1">
            <a:off x="3944813" y="3060226"/>
            <a:ext cx="5048250" cy="5048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6216525" y="228552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6216525" y="279035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6216526" y="329517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6216526" y="531447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6216526" y="380000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6216526" y="430482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6216526" y="480965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6216525" y="178070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6216525" y="127587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6216525" y="77105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16" name="Rectangle 15"/>
          <p:cNvSpPr/>
          <p:nvPr/>
        </p:nvSpPr>
        <p:spPr>
          <a:xfrm rot="16200000" flipV="1">
            <a:off x="5583112" y="3053877"/>
            <a:ext cx="5048250" cy="5048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7854825" y="227917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7854825" y="278400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7854825" y="328882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7854826" y="530812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7854825" y="379365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7854825" y="429847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7854825" y="480330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7854825" y="177435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7854825" y="1269529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7854825" y="764704"/>
            <a:ext cx="504825" cy="539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6462" y="332656"/>
            <a:ext cx="166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: X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MOD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 10</a:t>
            </a:r>
            <a:endParaRPr lang="en-US" baseline="-25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3838" y="332656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Calibri"/>
              </a:rPr>
              <a:t>2: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 X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DIV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 3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67227" y="5974729"/>
            <a:ext cx="87312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63" name="Curved Connector 62"/>
          <p:cNvCxnSpPr>
            <a:endCxn id="12" idx="1"/>
          </p:cNvCxnSpPr>
          <p:nvPr/>
        </p:nvCxnSpPr>
        <p:spPr>
          <a:xfrm rot="16200000" flipV="1">
            <a:off x="6549901" y="5250979"/>
            <a:ext cx="927100" cy="5842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endCxn id="20" idx="3"/>
          </p:cNvCxnSpPr>
          <p:nvPr/>
        </p:nvCxnSpPr>
        <p:spPr>
          <a:xfrm rot="5400000" flipH="1" flipV="1">
            <a:off x="7365876" y="5517680"/>
            <a:ext cx="428625" cy="54927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721353" y="4042891"/>
            <a:ext cx="1133470" cy="1036638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15" idx="1"/>
          </p:cNvCxnSpPr>
          <p:nvPr/>
        </p:nvCxnSpPr>
        <p:spPr>
          <a:xfrm flipH="1" flipV="1">
            <a:off x="6721350" y="1040929"/>
            <a:ext cx="1133473" cy="3001962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5" idx="1"/>
          </p:cNvCxnSpPr>
          <p:nvPr/>
        </p:nvCxnSpPr>
        <p:spPr>
          <a:xfrm>
            <a:off x="6721350" y="1040929"/>
            <a:ext cx="1133473" cy="1541462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Smiley Face 74"/>
          <p:cNvSpPr/>
          <p:nvPr/>
        </p:nvSpPr>
        <p:spPr>
          <a:xfrm>
            <a:off x="8413491" y="2265043"/>
            <a:ext cx="550997" cy="562291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302992" y="152400"/>
            <a:ext cx="8050088" cy="612304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Cuckoo </a:t>
            </a:r>
            <a:r>
              <a:rPr lang="en-US" sz="2900" dirty="0"/>
              <a:t>h</a:t>
            </a:r>
            <a:r>
              <a:rPr lang="en-US" sz="2900" dirty="0" smtClean="0"/>
              <a:t>ashing</a:t>
            </a:r>
            <a:endParaRPr lang="en-US" sz="2900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20" y="1040930"/>
            <a:ext cx="5688632" cy="5115396"/>
          </a:xfrm>
        </p:spPr>
        <p:txBody>
          <a:bodyPr>
            <a:normAutofit/>
          </a:bodyPr>
          <a:lstStyle/>
          <a:p>
            <a:r>
              <a:rPr lang="en-US" dirty="0" smtClean="0"/>
              <a:t>What is cuckoo hashing? </a:t>
            </a:r>
            <a:r>
              <a:rPr lang="en-US" sz="1800" dirty="0" smtClean="0">
                <a:latin typeface="Calibri" pitchFamily="34" charset="0"/>
              </a:rPr>
              <a:t>[</a:t>
            </a:r>
            <a:r>
              <a:rPr lang="en-US" sz="1800" dirty="0">
                <a:solidFill>
                  <a:srgbClr val="800000"/>
                </a:solidFill>
              </a:rPr>
              <a:t>Pagh2004</a:t>
            </a:r>
            <a:r>
              <a:rPr lang="en-US" sz="1800" dirty="0" smtClean="0">
                <a:latin typeface="Calibri" pitchFamily="34" charset="0"/>
              </a:rPr>
              <a:t>]</a:t>
            </a:r>
          </a:p>
          <a:p>
            <a:pPr lvl="1"/>
            <a:r>
              <a:rPr lang="en-US" dirty="0"/>
              <a:t>Two </a:t>
            </a:r>
            <a:r>
              <a:rPr lang="en-US" dirty="0" smtClean="0"/>
              <a:t>hash functions </a:t>
            </a:r>
            <a:r>
              <a:rPr lang="en-US" dirty="0" smtClean="0">
                <a:sym typeface="Wingdings"/>
              </a:rPr>
              <a:t></a:t>
            </a:r>
            <a:r>
              <a:rPr lang="en-US" dirty="0" smtClean="0"/>
              <a:t> two hash tables.</a:t>
            </a:r>
          </a:p>
          <a:p>
            <a:pPr lvl="1"/>
            <a:r>
              <a:rPr lang="en-US" dirty="0" smtClean="0"/>
              <a:t>A key is stored in either of the tables</a:t>
            </a:r>
          </a:p>
          <a:p>
            <a:pPr lvl="1"/>
            <a:r>
              <a:rPr lang="en-US" dirty="0" smtClean="0"/>
              <a:t>Conflict resolution: relocate existing keys to leave empty slot for the new key.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cuckoo hashing?</a:t>
            </a:r>
          </a:p>
          <a:p>
            <a:pPr lvl="1"/>
            <a:r>
              <a:rPr lang="en-US" dirty="0" smtClean="0"/>
              <a:t>An simple yet efficient hashing scheme.</a:t>
            </a:r>
          </a:p>
          <a:p>
            <a:pPr lvl="2"/>
            <a:r>
              <a:rPr lang="en-US" dirty="0" smtClean="0"/>
              <a:t>Query needs two reads.</a:t>
            </a:r>
          </a:p>
          <a:p>
            <a:pPr lvl="1"/>
            <a:r>
              <a:rPr lang="en-US" dirty="0" smtClean="0"/>
              <a:t>Cache advantage.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29368" y="879214"/>
            <a:ext cx="5184576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27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74"/>
    </mc:Choice>
    <mc:Fallback xmlns="">
      <p:transition xmlns:p14="http://schemas.microsoft.com/office/powerpoint/2010/main" spd="slow" advTm="132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6B1C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6B1C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6B1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Concurrent cuckoo hashing – State-of-the-art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Lock-based cuckoo hashing [</a:t>
            </a:r>
            <a:r>
              <a:rPr lang="en-US" sz="1800" dirty="0" err="1" smtClean="0">
                <a:solidFill>
                  <a:srgbClr val="800000"/>
                </a:solidFill>
              </a:rPr>
              <a:t>Herlihy-TheArt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Lazy relocation: relocation only when the number of elements in a bucket is more than a predefined threshold (e.g. 4)</a:t>
            </a:r>
            <a:r>
              <a:rPr lang="en-US" i="1" dirty="0" smtClean="0"/>
              <a:t>.</a:t>
            </a:r>
          </a:p>
          <a:p>
            <a:pPr lvl="1"/>
            <a:r>
              <a:rPr lang="en-US" dirty="0"/>
              <a:t>An array of </a:t>
            </a:r>
            <a:r>
              <a:rPr lang="en-US" dirty="0" smtClean="0"/>
              <a:t>locks: need to acquire lock in any operation.</a:t>
            </a:r>
            <a:endParaRPr lang="en-US" dirty="0"/>
          </a:p>
          <a:p>
            <a:pPr lvl="1"/>
            <a:endParaRPr lang="en-US" i="1" dirty="0" smtClean="0"/>
          </a:p>
          <a:p>
            <a:r>
              <a:rPr lang="en-US" dirty="0" smtClean="0"/>
              <a:t>MemC3: Concurrent cuckoo hashing for </a:t>
            </a:r>
            <a:r>
              <a:rPr lang="en-US" dirty="0" err="1" smtClean="0"/>
              <a:t>MemCache</a:t>
            </a:r>
            <a:r>
              <a:rPr lang="en-US" dirty="0" smtClean="0"/>
              <a:t> [</a:t>
            </a:r>
            <a:r>
              <a:rPr lang="en-US" sz="1800" dirty="0" smtClean="0">
                <a:solidFill>
                  <a:srgbClr val="800000"/>
                </a:solidFill>
              </a:rPr>
              <a:t>BinFan-NDSI13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Single-writer/multi-readers</a:t>
            </a:r>
          </a:p>
          <a:p>
            <a:pPr lvl="1"/>
            <a:r>
              <a:rPr lang="en-US" dirty="0" smtClean="0"/>
              <a:t>Insert and relocation: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ind cuckoo path.</a:t>
            </a:r>
          </a:p>
          <a:p>
            <a:pPr lvl="2"/>
            <a:r>
              <a:rPr lang="en-US" dirty="0" smtClean="0"/>
              <a:t>Move the hole backward: locking the slots.</a:t>
            </a:r>
          </a:p>
          <a:p>
            <a:pPr lvl="2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6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"/>
    </mc:Choice>
    <mc:Fallback xmlns="">
      <p:transition xmlns:p14="http://schemas.microsoft.com/office/powerpoint/2010/main" spd="slow" advTm="4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cuckoo hashing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Gill Sans MT"/>
              </a:rPr>
              <a:t>Nhan D. Nguyen</a:t>
            </a:r>
            <a:endParaRPr lang="en-US" dirty="0">
              <a:solidFill>
                <a:prstClr val="white">
                  <a:lumMod val="6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multi-readers/multi-writers.</a:t>
            </a:r>
          </a:p>
          <a:p>
            <a:r>
              <a:rPr lang="en-US" dirty="0" smtClean="0"/>
              <a:t>Highly concurrent</a:t>
            </a:r>
          </a:p>
          <a:p>
            <a:pPr lvl="1"/>
            <a:r>
              <a:rPr lang="en-US" dirty="0" smtClean="0"/>
              <a:t>Queries are not blocked by modification operations.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fficient relocations.</a:t>
            </a:r>
          </a:p>
          <a:p>
            <a:r>
              <a:rPr lang="en-US" dirty="0" smtClean="0"/>
              <a:t>Lock-freedom progress guarantee.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</a:t>
            </a:r>
            <a:r>
              <a:rPr lang="en-US" u="sng" dirty="0" smtClean="0">
                <a:sym typeface="Wingdings"/>
              </a:rPr>
              <a:t>First</a:t>
            </a:r>
            <a:r>
              <a:rPr lang="en-US" dirty="0" smtClean="0">
                <a:sym typeface="Wingdings"/>
              </a:rPr>
              <a:t> known lock-free cuckoo hashing!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sz="2000" i="1" u="sng" dirty="0" smtClean="0">
                <a:sym typeface="Wingdings"/>
              </a:rPr>
              <a:t>Note:</a:t>
            </a:r>
            <a:r>
              <a:rPr lang="en-US" sz="2000" dirty="0" smtClean="0">
                <a:sym typeface="Wingdings"/>
              </a:rPr>
              <a:t> we are not addressing </a:t>
            </a:r>
            <a:r>
              <a:rPr lang="en-US" sz="2000" dirty="0" err="1" smtClean="0">
                <a:sym typeface="Wingdings"/>
              </a:rPr>
              <a:t>bucketized</a:t>
            </a:r>
            <a:r>
              <a:rPr lang="en-US" sz="2000" dirty="0" smtClean="0">
                <a:sym typeface="Wingdings"/>
              </a:rPr>
              <a:t> cuckoo hashing nor the resizing issue.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81"/>
    </mc:Choice>
    <mc:Fallback xmlns="">
      <p:transition xmlns:p14="http://schemas.microsoft.com/office/powerpoint/2010/main" spd="slow" advTm="39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|16.1|0.2|0.1|0.7|0.5|0.7|1.7|0.6|2.5|1.2|0.8|7.4|9.9|6.5|13.9|3.7|19.4|15.7|1|0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2|1.3|9.5|8.2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|1.2|4.4|9|7.2|1.5|1.6|1|1.5|1.5|8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1.2|2.1|1.1|0.8|0.7|0.8|0.7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14|1.8|0.9|0.6|10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S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ig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5203</TotalTime>
  <Words>1849</Words>
  <Application>Microsoft Office PowerPoint</Application>
  <PresentationFormat>On-screen Show (4:3)</PresentationFormat>
  <Paragraphs>561</Paragraphs>
  <Slides>31</Slides>
  <Notes>19</Notes>
  <HiddenSlides>3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DScourse</vt:lpstr>
      <vt:lpstr>Origin</vt:lpstr>
      <vt:lpstr>1_Origin</vt:lpstr>
      <vt:lpstr>Office Theme</vt:lpstr>
      <vt:lpstr>Lock-free Cuckoo Hashing</vt:lpstr>
      <vt:lpstr>Our contributions: a concurrent hash table</vt:lpstr>
      <vt:lpstr>Concurrent hash tables for multicores</vt:lpstr>
      <vt:lpstr>Concurrent hash tables - Design challenges</vt:lpstr>
      <vt:lpstr>Concurrent hash tables - State-of-the-art</vt:lpstr>
      <vt:lpstr>Outline</vt:lpstr>
      <vt:lpstr>Cuckoo hashing</vt:lpstr>
      <vt:lpstr>Concurrent cuckoo hashing – State-of-the-art</vt:lpstr>
      <vt:lpstr>Our cuckoo hashing design</vt:lpstr>
      <vt:lpstr>Outline</vt:lpstr>
      <vt:lpstr>Concurrent cuckoo hashing – Additional challenges</vt:lpstr>
      <vt:lpstr>Concurrency Issue 1: Query vs Relocation</vt:lpstr>
      <vt:lpstr>Concurrency Issue 1: Query vs Relocation</vt:lpstr>
      <vt:lpstr>Solution 1: Two-round query</vt:lpstr>
      <vt:lpstr>Concurrency Issue 1: more problems?</vt:lpstr>
      <vt:lpstr>PowerPoint Presentation</vt:lpstr>
      <vt:lpstr>Concurrency Issue 2: Relocation of keys</vt:lpstr>
      <vt:lpstr>Solution 2: Fine-grained relocation process</vt:lpstr>
      <vt:lpstr>Concurrency Issue 3: Concurrent Insertions</vt:lpstr>
      <vt:lpstr>Solution 3: Help deleting duplication</vt:lpstr>
      <vt:lpstr>Correctness and progress guarantee</vt:lpstr>
      <vt:lpstr>Outline</vt:lpstr>
      <vt:lpstr>Experimental setup</vt:lpstr>
      <vt:lpstr>Throughput</vt:lpstr>
      <vt:lpstr>Cache behaviour</vt:lpstr>
      <vt:lpstr>Outline</vt:lpstr>
      <vt:lpstr>Conclusions</vt:lpstr>
      <vt:lpstr>Questions?</vt:lpstr>
      <vt:lpstr>Comparisons</vt:lpstr>
      <vt:lpstr>Challenges in designing hash table</vt:lpstr>
      <vt:lpstr>Hash table</vt:lpstr>
    </vt:vector>
  </TitlesOfParts>
  <Company>Chalmers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Nhan Nguyen</dc:creator>
  <cp:lastModifiedBy>Philippas Tsigas</cp:lastModifiedBy>
  <cp:revision>106</cp:revision>
  <dcterms:created xsi:type="dcterms:W3CDTF">2014-06-23T20:58:48Z</dcterms:created>
  <dcterms:modified xsi:type="dcterms:W3CDTF">2015-01-23T14:36:55Z</dcterms:modified>
</cp:coreProperties>
</file>