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85" r:id="rId7"/>
    <p:sldId id="261" r:id="rId8"/>
    <p:sldId id="262" r:id="rId9"/>
    <p:sldId id="263" r:id="rId10"/>
    <p:sldId id="283" r:id="rId11"/>
    <p:sldId id="287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84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6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76" autoAdjust="0"/>
  </p:normalViewPr>
  <p:slideViewPr>
    <p:cSldViewPr>
      <p:cViewPr>
        <p:scale>
          <a:sx n="100" d="100"/>
          <a:sy n="100" d="100"/>
        </p:scale>
        <p:origin x="-1104" y="4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justalockkepler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justalockkepler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bapic.NET\Desktop\bapic@dark\results\kepler\queue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GPU!$E$3</c:f>
              <c:strCache>
                <c:ptCount val="1"/>
                <c:pt idx="0">
                  <c:v>GeForce 8800 GT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GPU!$E$4:$E$24</c:f>
              <c:numCache>
                <c:formatCode>General</c:formatCode>
                <c:ptCount val="21"/>
                <c:pt idx="1">
                  <c:v>2077.9528810000002</c:v>
                </c:pt>
                <c:pt idx="2">
                  <c:v>1386.1954350000001</c:v>
                </c:pt>
                <c:pt idx="3">
                  <c:v>1039.826904</c:v>
                </c:pt>
                <c:pt idx="4">
                  <c:v>831.71337900000003</c:v>
                </c:pt>
                <c:pt idx="5">
                  <c:v>693.26678500000003</c:v>
                </c:pt>
                <c:pt idx="6">
                  <c:v>594.21057099999996</c:v>
                </c:pt>
                <c:pt idx="7">
                  <c:v>519.75262499999997</c:v>
                </c:pt>
                <c:pt idx="8">
                  <c:v>462.12759399999999</c:v>
                </c:pt>
                <c:pt idx="9">
                  <c:v>415.91778599999998</c:v>
                </c:pt>
                <c:pt idx="10">
                  <c:v>378.18176299999999</c:v>
                </c:pt>
                <c:pt idx="11">
                  <c:v>346.59457400000002</c:v>
                </c:pt>
                <c:pt idx="12">
                  <c:v>319.93182400000001</c:v>
                </c:pt>
                <c:pt idx="13">
                  <c:v>297.159515</c:v>
                </c:pt>
                <c:pt idx="14">
                  <c:v>277.32238799999999</c:v>
                </c:pt>
                <c:pt idx="15">
                  <c:v>259.98925800000001</c:v>
                </c:pt>
                <c:pt idx="16">
                  <c:v>207.992188</c:v>
                </c:pt>
                <c:pt idx="17">
                  <c:v>138.67799400000001</c:v>
                </c:pt>
                <c:pt idx="18">
                  <c:v>104.000404</c:v>
                </c:pt>
                <c:pt idx="19">
                  <c:v>83.204559000000003</c:v>
                </c:pt>
                <c:pt idx="20">
                  <c:v>69.331787000000006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GPU!$F$3</c:f>
              <c:strCache>
                <c:ptCount val="1"/>
                <c:pt idx="0">
                  <c:v> GeForce GTX 280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GPU!$F$4:$F$24</c:f>
              <c:numCache>
                <c:formatCode>General</c:formatCode>
                <c:ptCount val="21"/>
                <c:pt idx="1">
                  <c:v>2128.1870119999999</c:v>
                </c:pt>
                <c:pt idx="2">
                  <c:v>1419.2467039999999</c:v>
                </c:pt>
                <c:pt idx="3">
                  <c:v>1064.6126710000001</c:v>
                </c:pt>
                <c:pt idx="4">
                  <c:v>851.73309300000005</c:v>
                </c:pt>
                <c:pt idx="5">
                  <c:v>709.79656999999997</c:v>
                </c:pt>
                <c:pt idx="6">
                  <c:v>608.41412400000002</c:v>
                </c:pt>
                <c:pt idx="7">
                  <c:v>532.36889599999995</c:v>
                </c:pt>
                <c:pt idx="8">
                  <c:v>473.21109000000001</c:v>
                </c:pt>
                <c:pt idx="9">
                  <c:v>425.89160199999998</c:v>
                </c:pt>
                <c:pt idx="10">
                  <c:v>387.19851699999998</c:v>
                </c:pt>
                <c:pt idx="11">
                  <c:v>354.91848800000002</c:v>
                </c:pt>
                <c:pt idx="12">
                  <c:v>327.62609900000001</c:v>
                </c:pt>
                <c:pt idx="13">
                  <c:v>304.22311400000001</c:v>
                </c:pt>
                <c:pt idx="14">
                  <c:v>283.942657</c:v>
                </c:pt>
                <c:pt idx="15">
                  <c:v>266.20791600000001</c:v>
                </c:pt>
                <c:pt idx="16">
                  <c:v>212.96672100000001</c:v>
                </c:pt>
                <c:pt idx="17">
                  <c:v>141.98310900000001</c:v>
                </c:pt>
                <c:pt idx="18">
                  <c:v>106.486694</c:v>
                </c:pt>
                <c:pt idx="19">
                  <c:v>85.190749999999994</c:v>
                </c:pt>
                <c:pt idx="20">
                  <c:v>70.991798000000003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GPU!$G$3</c:f>
              <c:strCache>
                <c:ptCount val="1"/>
                <c:pt idx="0">
                  <c:v>Tesla C2050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GPU!$G$4:$G$24</c:f>
              <c:numCache>
                <c:formatCode>General</c:formatCode>
                <c:ptCount val="21"/>
                <c:pt idx="1">
                  <c:v>1970.539673</c:v>
                </c:pt>
                <c:pt idx="2">
                  <c:v>1977.3149410000001</c:v>
                </c:pt>
                <c:pt idx="3">
                  <c:v>1984.192505</c:v>
                </c:pt>
                <c:pt idx="4">
                  <c:v>1976.997314</c:v>
                </c:pt>
                <c:pt idx="5">
                  <c:v>1984.197388</c:v>
                </c:pt>
                <c:pt idx="6">
                  <c:v>1970.6290280000001</c:v>
                </c:pt>
                <c:pt idx="7">
                  <c:v>1984.4998780000001</c:v>
                </c:pt>
                <c:pt idx="8">
                  <c:v>1963.4528809999999</c:v>
                </c:pt>
                <c:pt idx="9">
                  <c:v>1951.6904300000001</c:v>
                </c:pt>
                <c:pt idx="10">
                  <c:v>1938.0516359999999</c:v>
                </c:pt>
                <c:pt idx="11">
                  <c:v>1984.018677</c:v>
                </c:pt>
                <c:pt idx="12">
                  <c:v>1976.3320309999999</c:v>
                </c:pt>
                <c:pt idx="13">
                  <c:v>1991.0089109999999</c:v>
                </c:pt>
                <c:pt idx="14">
                  <c:v>1975.2777100000001</c:v>
                </c:pt>
                <c:pt idx="15">
                  <c:v>1989.0573730000001</c:v>
                </c:pt>
                <c:pt idx="16">
                  <c:v>2023.7463379999999</c:v>
                </c:pt>
                <c:pt idx="17">
                  <c:v>2229.852539</c:v>
                </c:pt>
                <c:pt idx="18">
                  <c:v>1485.3000489999999</c:v>
                </c:pt>
                <c:pt idx="19">
                  <c:v>1129.5280760000001</c:v>
                </c:pt>
                <c:pt idx="20">
                  <c:v>1072.9643550000001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GPU!$H$3</c:f>
              <c:strCache>
                <c:ptCount val="1"/>
                <c:pt idx="0">
                  <c:v>GeForce GTX 680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GPU!$H$4:$H$24</c:f>
              <c:numCache>
                <c:formatCode>General</c:formatCode>
                <c:ptCount val="21"/>
                <c:pt idx="1">
                  <c:v>4932.1650390000004</c:v>
                </c:pt>
                <c:pt idx="2">
                  <c:v>4992.3159180000002</c:v>
                </c:pt>
                <c:pt idx="3">
                  <c:v>4981.6518550000001</c:v>
                </c:pt>
                <c:pt idx="4">
                  <c:v>4974.6098629999997</c:v>
                </c:pt>
                <c:pt idx="5">
                  <c:v>4970.0366210000002</c:v>
                </c:pt>
                <c:pt idx="6">
                  <c:v>4977.6684569999998</c:v>
                </c:pt>
                <c:pt idx="7">
                  <c:v>4973.3745120000003</c:v>
                </c:pt>
                <c:pt idx="8">
                  <c:v>4975.0844729999999</c:v>
                </c:pt>
                <c:pt idx="9">
                  <c:v>4971.6494140000004</c:v>
                </c:pt>
                <c:pt idx="10">
                  <c:v>4976.4160160000001</c:v>
                </c:pt>
                <c:pt idx="11">
                  <c:v>4977.0976559999999</c:v>
                </c:pt>
                <c:pt idx="12">
                  <c:v>4975.2910160000001</c:v>
                </c:pt>
                <c:pt idx="13">
                  <c:v>4971.8081050000001</c:v>
                </c:pt>
                <c:pt idx="14">
                  <c:v>4975.2749020000001</c:v>
                </c:pt>
                <c:pt idx="15">
                  <c:v>4976.7802730000003</c:v>
                </c:pt>
                <c:pt idx="16">
                  <c:v>4975.1640619999998</c:v>
                </c:pt>
                <c:pt idx="17">
                  <c:v>4972.6621089999999</c:v>
                </c:pt>
                <c:pt idx="18">
                  <c:v>4965.5825199999999</c:v>
                </c:pt>
                <c:pt idx="19">
                  <c:v>4948.2216799999997</c:v>
                </c:pt>
                <c:pt idx="20">
                  <c:v>4930.5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8314112"/>
        <c:axId val="98332672"/>
      </c:scatterChart>
      <c:valAx>
        <c:axId val="98314112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8332672"/>
        <c:crosses val="autoZero"/>
        <c:crossBetween val="midCat"/>
      </c:valAx>
      <c:valAx>
        <c:axId val="9833267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/>
                  <a:t>CAS operations per ms per thread block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8314112"/>
        <c:crosses val="autoZero"/>
        <c:crossBetween val="midCat"/>
      </c:valAx>
    </c:plotArea>
    <c:legend>
      <c:legendPos val="b"/>
      <c:legendEntry>
        <c:idx val="0"/>
        <c:delete val="1"/>
      </c:legendEntry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3"/>
          <c:order val="0"/>
          <c:tx>
            <c:strRef>
              <c:f>'MPMC-Best 25'!$A$13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 25'!$B$9:$V$9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25'!$B$13:$V$13</c:f>
              <c:numCache>
                <c:formatCode>General</c:formatCode>
                <c:ptCount val="21"/>
                <c:pt idx="1">
                  <c:v>402.39800000000002</c:v>
                </c:pt>
                <c:pt idx="2">
                  <c:v>706.73850000000004</c:v>
                </c:pt>
                <c:pt idx="3">
                  <c:v>893.47500000000002</c:v>
                </c:pt>
                <c:pt idx="4">
                  <c:v>975.55899999999997</c:v>
                </c:pt>
                <c:pt idx="5">
                  <c:v>1015.115</c:v>
                </c:pt>
                <c:pt idx="6">
                  <c:v>1016.57</c:v>
                </c:pt>
                <c:pt idx="7">
                  <c:v>1025.93</c:v>
                </c:pt>
                <c:pt idx="8">
                  <c:v>1025.7249999999999</c:v>
                </c:pt>
                <c:pt idx="9">
                  <c:v>1015.04</c:v>
                </c:pt>
                <c:pt idx="10">
                  <c:v>1005.085</c:v>
                </c:pt>
                <c:pt idx="11">
                  <c:v>990.37350000000004</c:v>
                </c:pt>
                <c:pt idx="12">
                  <c:v>1011.33</c:v>
                </c:pt>
                <c:pt idx="13">
                  <c:v>1004.4615</c:v>
                </c:pt>
                <c:pt idx="14">
                  <c:v>1015.425</c:v>
                </c:pt>
                <c:pt idx="15">
                  <c:v>1007.771</c:v>
                </c:pt>
                <c:pt idx="16">
                  <c:v>1008.015</c:v>
                </c:pt>
                <c:pt idx="17">
                  <c:v>1009.08</c:v>
                </c:pt>
                <c:pt idx="18">
                  <c:v>997.90449999999998</c:v>
                </c:pt>
                <c:pt idx="19">
                  <c:v>996.30100000000004</c:v>
                </c:pt>
                <c:pt idx="20">
                  <c:v>1009.595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 25'!$A$14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 25'!$B$9:$V$9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25'!$B$14:$V$14</c:f>
              <c:numCache>
                <c:formatCode>General</c:formatCode>
                <c:ptCount val="21"/>
                <c:pt idx="1">
                  <c:v>269.72050000000002</c:v>
                </c:pt>
                <c:pt idx="2">
                  <c:v>468.13549999999998</c:v>
                </c:pt>
                <c:pt idx="3">
                  <c:v>605.59450000000004</c:v>
                </c:pt>
                <c:pt idx="4">
                  <c:v>696.09100000000001</c:v>
                </c:pt>
                <c:pt idx="5">
                  <c:v>790.72400000000005</c:v>
                </c:pt>
                <c:pt idx="6">
                  <c:v>831.976</c:v>
                </c:pt>
                <c:pt idx="7">
                  <c:v>867.92250000000001</c:v>
                </c:pt>
                <c:pt idx="8">
                  <c:v>909.63099999999997</c:v>
                </c:pt>
                <c:pt idx="9">
                  <c:v>915.49400000000003</c:v>
                </c:pt>
                <c:pt idx="10">
                  <c:v>954.54349999999999</c:v>
                </c:pt>
                <c:pt idx="11">
                  <c:v>969.95950000000005</c:v>
                </c:pt>
                <c:pt idx="12">
                  <c:v>971.51750000000004</c:v>
                </c:pt>
                <c:pt idx="13">
                  <c:v>997.30899999999997</c:v>
                </c:pt>
                <c:pt idx="14">
                  <c:v>1015.14</c:v>
                </c:pt>
                <c:pt idx="15">
                  <c:v>1028.8150000000001</c:v>
                </c:pt>
                <c:pt idx="16">
                  <c:v>1026.9949999999999</c:v>
                </c:pt>
                <c:pt idx="17">
                  <c:v>1061.9000000000001</c:v>
                </c:pt>
                <c:pt idx="18">
                  <c:v>1097.1500000000001</c:v>
                </c:pt>
                <c:pt idx="19">
                  <c:v>1119.415</c:v>
                </c:pt>
                <c:pt idx="20">
                  <c:v>1137.51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 25'!$A$15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 25'!$B$9:$V$9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25'!$B$15:$V$15</c:f>
              <c:numCache>
                <c:formatCode>General</c:formatCode>
                <c:ptCount val="21"/>
                <c:pt idx="1">
                  <c:v>249.10050000000001</c:v>
                </c:pt>
                <c:pt idx="2">
                  <c:v>420.101</c:v>
                </c:pt>
                <c:pt idx="3">
                  <c:v>539.32000000000005</c:v>
                </c:pt>
                <c:pt idx="4">
                  <c:v>632.94349999999997</c:v>
                </c:pt>
                <c:pt idx="5">
                  <c:v>709.40150000000006</c:v>
                </c:pt>
                <c:pt idx="6">
                  <c:v>764.85649999999998</c:v>
                </c:pt>
                <c:pt idx="7">
                  <c:v>816.66399999999999</c:v>
                </c:pt>
                <c:pt idx="8">
                  <c:v>849.1635</c:v>
                </c:pt>
                <c:pt idx="9">
                  <c:v>868.71799999999996</c:v>
                </c:pt>
                <c:pt idx="10">
                  <c:v>895.56799999999998</c:v>
                </c:pt>
                <c:pt idx="11">
                  <c:v>893.76549999999997</c:v>
                </c:pt>
                <c:pt idx="12">
                  <c:v>904.21500000000003</c:v>
                </c:pt>
                <c:pt idx="13">
                  <c:v>905.85299999999995</c:v>
                </c:pt>
                <c:pt idx="14">
                  <c:v>930.39800000000002</c:v>
                </c:pt>
                <c:pt idx="15">
                  <c:v>915.34100000000001</c:v>
                </c:pt>
                <c:pt idx="16">
                  <c:v>933.89549999999997</c:v>
                </c:pt>
                <c:pt idx="17">
                  <c:v>942.91200000000003</c:v>
                </c:pt>
                <c:pt idx="18">
                  <c:v>965.45699999999999</c:v>
                </c:pt>
                <c:pt idx="19">
                  <c:v>992.05899999999997</c:v>
                </c:pt>
                <c:pt idx="20">
                  <c:v>1018.005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251328"/>
        <c:axId val="102576512"/>
      </c:scatterChart>
      <c:valAx>
        <c:axId val="101251328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2576512"/>
        <c:crosses val="autoZero"/>
        <c:crossBetween val="midCat"/>
      </c:valAx>
      <c:valAx>
        <c:axId val="1025765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25132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243299663299661"/>
          <c:y val="0.13147619047619044"/>
          <c:w val="0.18473872053872054"/>
          <c:h val="0.59593611111111111"/>
        </c:manualLayout>
      </c:layout>
      <c:overlay val="0"/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GPU!$E$3</c:f>
              <c:strCache>
                <c:ptCount val="1"/>
                <c:pt idx="0">
                  <c:v>GeForce 8800 GT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GPU!$E$4:$E$24</c:f>
              <c:numCache>
                <c:formatCode>General</c:formatCode>
                <c:ptCount val="21"/>
                <c:pt idx="1">
                  <c:v>2077.9528810000002</c:v>
                </c:pt>
                <c:pt idx="2">
                  <c:v>1386.1954350000001</c:v>
                </c:pt>
                <c:pt idx="3">
                  <c:v>1039.826904</c:v>
                </c:pt>
                <c:pt idx="4">
                  <c:v>831.71337900000003</c:v>
                </c:pt>
                <c:pt idx="5">
                  <c:v>693.26678500000003</c:v>
                </c:pt>
                <c:pt idx="6">
                  <c:v>594.21057099999996</c:v>
                </c:pt>
                <c:pt idx="7">
                  <c:v>519.75262499999997</c:v>
                </c:pt>
                <c:pt idx="8">
                  <c:v>462.12759399999999</c:v>
                </c:pt>
                <c:pt idx="9">
                  <c:v>415.91778599999998</c:v>
                </c:pt>
                <c:pt idx="10">
                  <c:v>378.18176299999999</c:v>
                </c:pt>
                <c:pt idx="11">
                  <c:v>346.59457400000002</c:v>
                </c:pt>
                <c:pt idx="12">
                  <c:v>319.93182400000001</c:v>
                </c:pt>
                <c:pt idx="13">
                  <c:v>297.159515</c:v>
                </c:pt>
                <c:pt idx="14">
                  <c:v>277.32238799999999</c:v>
                </c:pt>
                <c:pt idx="15">
                  <c:v>259.98925800000001</c:v>
                </c:pt>
                <c:pt idx="16">
                  <c:v>207.992188</c:v>
                </c:pt>
                <c:pt idx="17">
                  <c:v>138.67799400000001</c:v>
                </c:pt>
                <c:pt idx="18">
                  <c:v>104.000404</c:v>
                </c:pt>
                <c:pt idx="19">
                  <c:v>83.204559000000003</c:v>
                </c:pt>
                <c:pt idx="20">
                  <c:v>69.331787000000006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GPU!$F$3</c:f>
              <c:strCache>
                <c:ptCount val="1"/>
                <c:pt idx="0">
                  <c:v> GeForce GTX 280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GPU!$F$4:$F$24</c:f>
              <c:numCache>
                <c:formatCode>General</c:formatCode>
                <c:ptCount val="21"/>
                <c:pt idx="1">
                  <c:v>2128.1870119999999</c:v>
                </c:pt>
                <c:pt idx="2">
                  <c:v>1419.2467039999999</c:v>
                </c:pt>
                <c:pt idx="3">
                  <c:v>1064.6126710000001</c:v>
                </c:pt>
                <c:pt idx="4">
                  <c:v>851.73309300000005</c:v>
                </c:pt>
                <c:pt idx="5">
                  <c:v>709.79656999999997</c:v>
                </c:pt>
                <c:pt idx="6">
                  <c:v>608.41412400000002</c:v>
                </c:pt>
                <c:pt idx="7">
                  <c:v>532.36889599999995</c:v>
                </c:pt>
                <c:pt idx="8">
                  <c:v>473.21109000000001</c:v>
                </c:pt>
                <c:pt idx="9">
                  <c:v>425.89160199999998</c:v>
                </c:pt>
                <c:pt idx="10">
                  <c:v>387.19851699999998</c:v>
                </c:pt>
                <c:pt idx="11">
                  <c:v>354.91848800000002</c:v>
                </c:pt>
                <c:pt idx="12">
                  <c:v>327.62609900000001</c:v>
                </c:pt>
                <c:pt idx="13">
                  <c:v>304.22311400000001</c:v>
                </c:pt>
                <c:pt idx="14">
                  <c:v>283.942657</c:v>
                </c:pt>
                <c:pt idx="15">
                  <c:v>266.20791600000001</c:v>
                </c:pt>
                <c:pt idx="16">
                  <c:v>212.96672100000001</c:v>
                </c:pt>
                <c:pt idx="17">
                  <c:v>141.98310900000001</c:v>
                </c:pt>
                <c:pt idx="18">
                  <c:v>106.486694</c:v>
                </c:pt>
                <c:pt idx="19">
                  <c:v>85.190749999999994</c:v>
                </c:pt>
                <c:pt idx="20">
                  <c:v>70.991798000000003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GPU!$G$3</c:f>
              <c:strCache>
                <c:ptCount val="1"/>
                <c:pt idx="0">
                  <c:v>Tesla C2050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GPU!$G$4:$G$24</c:f>
              <c:numCache>
                <c:formatCode>General</c:formatCode>
                <c:ptCount val="21"/>
                <c:pt idx="1">
                  <c:v>1970.539673</c:v>
                </c:pt>
                <c:pt idx="2">
                  <c:v>1977.3149410000001</c:v>
                </c:pt>
                <c:pt idx="3">
                  <c:v>1984.192505</c:v>
                </c:pt>
                <c:pt idx="4">
                  <c:v>1976.997314</c:v>
                </c:pt>
                <c:pt idx="5">
                  <c:v>1984.197388</c:v>
                </c:pt>
                <c:pt idx="6">
                  <c:v>1970.6290280000001</c:v>
                </c:pt>
                <c:pt idx="7">
                  <c:v>1984.4998780000001</c:v>
                </c:pt>
                <c:pt idx="8">
                  <c:v>1963.4528809999999</c:v>
                </c:pt>
                <c:pt idx="9">
                  <c:v>1951.6904300000001</c:v>
                </c:pt>
                <c:pt idx="10">
                  <c:v>1938.0516359999999</c:v>
                </c:pt>
                <c:pt idx="11">
                  <c:v>1984.018677</c:v>
                </c:pt>
                <c:pt idx="12">
                  <c:v>1976.3320309999999</c:v>
                </c:pt>
                <c:pt idx="13">
                  <c:v>1991.0089109999999</c:v>
                </c:pt>
                <c:pt idx="14">
                  <c:v>1975.2777100000001</c:v>
                </c:pt>
                <c:pt idx="15">
                  <c:v>1989.0573730000001</c:v>
                </c:pt>
                <c:pt idx="16">
                  <c:v>2023.7463379999999</c:v>
                </c:pt>
                <c:pt idx="17">
                  <c:v>2229.852539</c:v>
                </c:pt>
                <c:pt idx="18">
                  <c:v>1485.3000489999999</c:v>
                </c:pt>
                <c:pt idx="19">
                  <c:v>1129.5280760000001</c:v>
                </c:pt>
                <c:pt idx="20">
                  <c:v>1072.9643550000001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GPU!$H$3</c:f>
              <c:strCache>
                <c:ptCount val="1"/>
                <c:pt idx="0">
                  <c:v>GeForce GTX 680</c:v>
                </c:pt>
              </c:strCache>
            </c:strRef>
          </c:tx>
          <c:xVal>
            <c:numRef>
              <c:f>GPU!$D$4:$D$24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GPU!$H$4:$H$24</c:f>
              <c:numCache>
                <c:formatCode>General</c:formatCode>
                <c:ptCount val="21"/>
                <c:pt idx="1">
                  <c:v>4932.1650390000004</c:v>
                </c:pt>
                <c:pt idx="2">
                  <c:v>4992.3159180000002</c:v>
                </c:pt>
                <c:pt idx="3">
                  <c:v>4981.6518550000001</c:v>
                </c:pt>
                <c:pt idx="4">
                  <c:v>4974.6098629999997</c:v>
                </c:pt>
                <c:pt idx="5">
                  <c:v>4970.0366210000002</c:v>
                </c:pt>
                <c:pt idx="6">
                  <c:v>4977.6684569999998</c:v>
                </c:pt>
                <c:pt idx="7">
                  <c:v>4973.3745120000003</c:v>
                </c:pt>
                <c:pt idx="8">
                  <c:v>4975.0844729999999</c:v>
                </c:pt>
                <c:pt idx="9">
                  <c:v>4971.6494140000004</c:v>
                </c:pt>
                <c:pt idx="10">
                  <c:v>4976.4160160000001</c:v>
                </c:pt>
                <c:pt idx="11">
                  <c:v>4977.0976559999999</c:v>
                </c:pt>
                <c:pt idx="12">
                  <c:v>4975.2910160000001</c:v>
                </c:pt>
                <c:pt idx="13">
                  <c:v>4971.8081050000001</c:v>
                </c:pt>
                <c:pt idx="14">
                  <c:v>4975.2749020000001</c:v>
                </c:pt>
                <c:pt idx="15">
                  <c:v>4976.7802730000003</c:v>
                </c:pt>
                <c:pt idx="16">
                  <c:v>4975.1640619999998</c:v>
                </c:pt>
                <c:pt idx="17">
                  <c:v>4972.6621089999999</c:v>
                </c:pt>
                <c:pt idx="18">
                  <c:v>4965.5825199999999</c:v>
                </c:pt>
                <c:pt idx="19">
                  <c:v>4948.2216799999997</c:v>
                </c:pt>
                <c:pt idx="20">
                  <c:v>4930.5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06560"/>
        <c:axId val="106312832"/>
      </c:scatterChart>
      <c:valAx>
        <c:axId val="106306560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312832"/>
        <c:crosses val="autoZero"/>
        <c:crossBetween val="midCat"/>
      </c:valAx>
      <c:valAx>
        <c:axId val="1063128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sv-SE"/>
                  <a:t>CAS operations per ms per thread block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306560"/>
        <c:crosses val="autoZero"/>
        <c:crossBetween val="midCat"/>
      </c:valAx>
    </c:plotArea>
    <c:legend>
      <c:legendPos val="b"/>
      <c:legendEntry>
        <c:idx val="0"/>
        <c:delete val="1"/>
      </c:legendEntry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0"/>
          <c:tx>
            <c:strRef>
              <c:f>'MPMC-Best 25 (Low)'!$A$26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 25 (Low)'!$B$25:$V$25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(Low)'!$B$26:$V$26</c:f>
              <c:numCache>
                <c:formatCode>General</c:formatCode>
                <c:ptCount val="21"/>
                <c:pt idx="1">
                  <c:v>28.202999999999999</c:v>
                </c:pt>
                <c:pt idx="2">
                  <c:v>51.584400000000002</c:v>
                </c:pt>
                <c:pt idx="3">
                  <c:v>67.269900000000007</c:v>
                </c:pt>
                <c:pt idx="4">
                  <c:v>83.131299999999996</c:v>
                </c:pt>
                <c:pt idx="5">
                  <c:v>93.771900000000002</c:v>
                </c:pt>
                <c:pt idx="6">
                  <c:v>106.526</c:v>
                </c:pt>
                <c:pt idx="7">
                  <c:v>121.825</c:v>
                </c:pt>
                <c:pt idx="8">
                  <c:v>136.82499999999999</c:v>
                </c:pt>
                <c:pt idx="9">
                  <c:v>148.60300000000001</c:v>
                </c:pt>
                <c:pt idx="10">
                  <c:v>165.375</c:v>
                </c:pt>
                <c:pt idx="11">
                  <c:v>177.09100000000001</c:v>
                </c:pt>
                <c:pt idx="12">
                  <c:v>189.26</c:v>
                </c:pt>
                <c:pt idx="13">
                  <c:v>201.67599999999999</c:v>
                </c:pt>
                <c:pt idx="14">
                  <c:v>218.23699999999999</c:v>
                </c:pt>
                <c:pt idx="15">
                  <c:v>228.20599999999999</c:v>
                </c:pt>
                <c:pt idx="16">
                  <c:v>288.64100000000002</c:v>
                </c:pt>
                <c:pt idx="17">
                  <c:v>415.423</c:v>
                </c:pt>
                <c:pt idx="18">
                  <c:v>472.99</c:v>
                </c:pt>
                <c:pt idx="19">
                  <c:v>501.89100000000002</c:v>
                </c:pt>
                <c:pt idx="20">
                  <c:v>494.00799999999998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 25 (Low)'!$A$27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 25 (Low)'!$B$25:$V$25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(Low)'!$B$27:$V$27</c:f>
              <c:numCache>
                <c:formatCode>General</c:formatCode>
                <c:ptCount val="21"/>
                <c:pt idx="1">
                  <c:v>27.573699999999999</c:v>
                </c:pt>
                <c:pt idx="2">
                  <c:v>50.340899999999998</c:v>
                </c:pt>
                <c:pt idx="3">
                  <c:v>65.602999999999994</c:v>
                </c:pt>
                <c:pt idx="4">
                  <c:v>81.072100000000006</c:v>
                </c:pt>
                <c:pt idx="5">
                  <c:v>91.4739</c:v>
                </c:pt>
                <c:pt idx="6">
                  <c:v>103.898</c:v>
                </c:pt>
                <c:pt idx="7">
                  <c:v>118.849</c:v>
                </c:pt>
                <c:pt idx="8">
                  <c:v>133.46100000000001</c:v>
                </c:pt>
                <c:pt idx="9">
                  <c:v>144.78399999999999</c:v>
                </c:pt>
                <c:pt idx="10">
                  <c:v>161.20099999999999</c:v>
                </c:pt>
                <c:pt idx="11">
                  <c:v>172.22499999999999</c:v>
                </c:pt>
                <c:pt idx="12">
                  <c:v>184.077</c:v>
                </c:pt>
                <c:pt idx="13">
                  <c:v>196.07300000000001</c:v>
                </c:pt>
                <c:pt idx="14">
                  <c:v>211.81200000000001</c:v>
                </c:pt>
                <c:pt idx="15">
                  <c:v>221.273</c:v>
                </c:pt>
                <c:pt idx="16">
                  <c:v>278.06099999999998</c:v>
                </c:pt>
                <c:pt idx="17">
                  <c:v>393.56900000000002</c:v>
                </c:pt>
                <c:pt idx="18">
                  <c:v>474.13299999999998</c:v>
                </c:pt>
                <c:pt idx="19">
                  <c:v>512.95699999999999</c:v>
                </c:pt>
                <c:pt idx="20">
                  <c:v>519.51700000000005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 25 (Low)'!$A$28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 25 (Low)'!$B$25:$V$25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(Low)'!$B$28:$V$28</c:f>
              <c:numCache>
                <c:formatCode>General</c:formatCode>
                <c:ptCount val="21"/>
                <c:pt idx="1">
                  <c:v>27.045400000000001</c:v>
                </c:pt>
                <c:pt idx="2">
                  <c:v>49.581800000000001</c:v>
                </c:pt>
                <c:pt idx="3">
                  <c:v>64.557100000000005</c:v>
                </c:pt>
                <c:pt idx="4">
                  <c:v>79.321899999999999</c:v>
                </c:pt>
                <c:pt idx="5">
                  <c:v>89.307100000000005</c:v>
                </c:pt>
                <c:pt idx="6">
                  <c:v>101.387</c:v>
                </c:pt>
                <c:pt idx="7">
                  <c:v>115.492</c:v>
                </c:pt>
                <c:pt idx="8">
                  <c:v>129.83099999999999</c:v>
                </c:pt>
                <c:pt idx="9">
                  <c:v>140.89400000000001</c:v>
                </c:pt>
                <c:pt idx="10">
                  <c:v>156.697</c:v>
                </c:pt>
                <c:pt idx="11">
                  <c:v>167.452</c:v>
                </c:pt>
                <c:pt idx="12">
                  <c:v>178.86199999999999</c:v>
                </c:pt>
                <c:pt idx="13">
                  <c:v>190.18</c:v>
                </c:pt>
                <c:pt idx="14">
                  <c:v>205.46100000000001</c:v>
                </c:pt>
                <c:pt idx="15">
                  <c:v>214.51300000000001</c:v>
                </c:pt>
                <c:pt idx="16">
                  <c:v>268.85700000000003</c:v>
                </c:pt>
                <c:pt idx="17">
                  <c:v>381.36900000000003</c:v>
                </c:pt>
                <c:pt idx="18">
                  <c:v>466.74799999999999</c:v>
                </c:pt>
                <c:pt idx="19">
                  <c:v>497.99799999999999</c:v>
                </c:pt>
                <c:pt idx="20">
                  <c:v>495.43200000000002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60832"/>
        <c:axId val="106362752"/>
      </c:scatterChart>
      <c:valAx>
        <c:axId val="106360832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362752"/>
        <c:crosses val="autoZero"/>
        <c:crossBetween val="midCat"/>
      </c:valAx>
      <c:valAx>
        <c:axId val="106362752"/>
        <c:scaling>
          <c:orientation val="minMax"/>
          <c:max val="7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36083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0"/>
          <c:tx>
            <c:strRef>
              <c:f>'MPMC-Best 25 (Low)'!$A$21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 25 (Low)'!$B$17:$V$17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(Low)'!$B$21:$V$21</c:f>
              <c:numCache>
                <c:formatCode>General</c:formatCode>
                <c:ptCount val="21"/>
                <c:pt idx="1">
                  <c:v>28.625733333333301</c:v>
                </c:pt>
                <c:pt idx="2">
                  <c:v>52.126366666666698</c:v>
                </c:pt>
                <c:pt idx="3">
                  <c:v>68.058383333333296</c:v>
                </c:pt>
                <c:pt idx="4">
                  <c:v>83.803966666666696</c:v>
                </c:pt>
                <c:pt idx="5">
                  <c:v>94.719266666666698</c:v>
                </c:pt>
                <c:pt idx="6">
                  <c:v>107.919166666667</c:v>
                </c:pt>
                <c:pt idx="7">
                  <c:v>123.169166666667</c:v>
                </c:pt>
                <c:pt idx="8">
                  <c:v>138.33533333333301</c:v>
                </c:pt>
                <c:pt idx="9">
                  <c:v>150.0745</c:v>
                </c:pt>
                <c:pt idx="10">
                  <c:v>165.128166666667</c:v>
                </c:pt>
                <c:pt idx="11">
                  <c:v>176.72300000000001</c:v>
                </c:pt>
                <c:pt idx="12">
                  <c:v>188.85550000000001</c:v>
                </c:pt>
                <c:pt idx="13">
                  <c:v>200.98116666666701</c:v>
                </c:pt>
                <c:pt idx="14">
                  <c:v>217.27833333333299</c:v>
                </c:pt>
                <c:pt idx="15">
                  <c:v>226.76083333333301</c:v>
                </c:pt>
                <c:pt idx="16">
                  <c:v>78.971450000000004</c:v>
                </c:pt>
                <c:pt idx="17">
                  <c:v>44.0184833333333</c:v>
                </c:pt>
                <c:pt idx="18">
                  <c:v>32.217500000000001</c:v>
                </c:pt>
                <c:pt idx="19">
                  <c:v>25.1892666666667</c:v>
                </c:pt>
                <c:pt idx="20">
                  <c:v>20.765916666666701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 25 (Low)'!$A$22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 25 (Low)'!$B$17:$V$17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(Low)'!$B$22:$V$22</c:f>
              <c:numCache>
                <c:formatCode>General</c:formatCode>
                <c:ptCount val="21"/>
                <c:pt idx="1">
                  <c:v>26.727599999999999</c:v>
                </c:pt>
                <c:pt idx="2">
                  <c:v>48.4179666666667</c:v>
                </c:pt>
                <c:pt idx="3">
                  <c:v>63.027500000000003</c:v>
                </c:pt>
                <c:pt idx="4">
                  <c:v>77.689816666666701</c:v>
                </c:pt>
                <c:pt idx="5">
                  <c:v>87.465433333333294</c:v>
                </c:pt>
                <c:pt idx="6">
                  <c:v>99.112116666666694</c:v>
                </c:pt>
                <c:pt idx="7">
                  <c:v>112.08516666666701</c:v>
                </c:pt>
                <c:pt idx="8">
                  <c:v>125.34699999999999</c:v>
                </c:pt>
                <c:pt idx="9">
                  <c:v>135.32716666666701</c:v>
                </c:pt>
                <c:pt idx="10">
                  <c:v>149.34483333333301</c:v>
                </c:pt>
                <c:pt idx="11">
                  <c:v>158.55283333333301</c:v>
                </c:pt>
                <c:pt idx="12">
                  <c:v>167.3595</c:v>
                </c:pt>
                <c:pt idx="13">
                  <c:v>175.417</c:v>
                </c:pt>
                <c:pt idx="14">
                  <c:v>186.27483333333299</c:v>
                </c:pt>
                <c:pt idx="15">
                  <c:v>190.949166666667</c:v>
                </c:pt>
                <c:pt idx="16">
                  <c:v>205.89099999999999</c:v>
                </c:pt>
                <c:pt idx="17">
                  <c:v>174.95816666666701</c:v>
                </c:pt>
                <c:pt idx="18">
                  <c:v>147.42033333333299</c:v>
                </c:pt>
                <c:pt idx="19">
                  <c:v>133.25933333333299</c:v>
                </c:pt>
                <c:pt idx="20">
                  <c:v>113.903166666667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 25 (Low)'!$A$23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 25 (Low)'!$B$17:$V$17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(Low)'!$B$23:$V$23</c:f>
              <c:numCache>
                <c:formatCode>General</c:formatCode>
                <c:ptCount val="21"/>
                <c:pt idx="1">
                  <c:v>23.0094833333333</c:v>
                </c:pt>
                <c:pt idx="2">
                  <c:v>43.311583333333303</c:v>
                </c:pt>
                <c:pt idx="3">
                  <c:v>56.044849999999997</c:v>
                </c:pt>
                <c:pt idx="4">
                  <c:v>68.692766666666699</c:v>
                </c:pt>
                <c:pt idx="5">
                  <c:v>76.429850000000002</c:v>
                </c:pt>
                <c:pt idx="6">
                  <c:v>86.2407166666667</c:v>
                </c:pt>
                <c:pt idx="7">
                  <c:v>97.772966666666704</c:v>
                </c:pt>
                <c:pt idx="8">
                  <c:v>109.201333333333</c:v>
                </c:pt>
                <c:pt idx="9">
                  <c:v>117.718</c:v>
                </c:pt>
                <c:pt idx="10">
                  <c:v>129.89383333333299</c:v>
                </c:pt>
                <c:pt idx="11">
                  <c:v>137.39216666666701</c:v>
                </c:pt>
                <c:pt idx="12">
                  <c:v>145.72133333333301</c:v>
                </c:pt>
                <c:pt idx="13">
                  <c:v>153.15483333333299</c:v>
                </c:pt>
                <c:pt idx="14">
                  <c:v>164.56866666666701</c:v>
                </c:pt>
                <c:pt idx="15">
                  <c:v>170.29683333333301</c:v>
                </c:pt>
                <c:pt idx="16">
                  <c:v>204.050166666667</c:v>
                </c:pt>
                <c:pt idx="17">
                  <c:v>227.14699999999999</c:v>
                </c:pt>
                <c:pt idx="18">
                  <c:v>214.66650000000001</c:v>
                </c:pt>
                <c:pt idx="19">
                  <c:v>163.826333333333</c:v>
                </c:pt>
                <c:pt idx="20">
                  <c:v>129.36699999999999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388480"/>
        <c:axId val="106394752"/>
      </c:scatterChart>
      <c:valAx>
        <c:axId val="106388480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394752"/>
        <c:crosses val="autoZero"/>
        <c:crossBetween val="midCat"/>
      </c:valAx>
      <c:valAx>
        <c:axId val="106394752"/>
        <c:scaling>
          <c:orientation val="minMax"/>
          <c:max val="4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388480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3"/>
          <c:order val="0"/>
          <c:tx>
            <c:strRef>
              <c:f>'MPMC-Best 25 (Low)'!$A$13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 25 (Low)'!$B$9:$V$9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(Low)'!$B$13:$V$13</c:f>
              <c:numCache>
                <c:formatCode>General</c:formatCode>
                <c:ptCount val="21"/>
                <c:pt idx="1">
                  <c:v>19.581299999999999</c:v>
                </c:pt>
                <c:pt idx="2">
                  <c:v>39.021700000000003</c:v>
                </c:pt>
                <c:pt idx="3">
                  <c:v>58.590699999999998</c:v>
                </c:pt>
                <c:pt idx="4">
                  <c:v>78.081900000000005</c:v>
                </c:pt>
                <c:pt idx="5">
                  <c:v>97.846199999999996</c:v>
                </c:pt>
                <c:pt idx="6">
                  <c:v>117.884</c:v>
                </c:pt>
                <c:pt idx="7">
                  <c:v>138.01499999999999</c:v>
                </c:pt>
                <c:pt idx="8">
                  <c:v>158.81</c:v>
                </c:pt>
                <c:pt idx="9">
                  <c:v>176.06200000000001</c:v>
                </c:pt>
                <c:pt idx="10">
                  <c:v>196.01900000000001</c:v>
                </c:pt>
                <c:pt idx="11">
                  <c:v>216.72399999999999</c:v>
                </c:pt>
                <c:pt idx="12">
                  <c:v>235.11</c:v>
                </c:pt>
                <c:pt idx="13">
                  <c:v>253.71899999999999</c:v>
                </c:pt>
                <c:pt idx="14">
                  <c:v>274.214</c:v>
                </c:pt>
                <c:pt idx="15">
                  <c:v>294.84699999999998</c:v>
                </c:pt>
                <c:pt idx="16">
                  <c:v>313.62099999999998</c:v>
                </c:pt>
                <c:pt idx="17">
                  <c:v>390.96</c:v>
                </c:pt>
                <c:pt idx="18">
                  <c:v>572.06399999999996</c:v>
                </c:pt>
                <c:pt idx="19">
                  <c:v>758.60299999999995</c:v>
                </c:pt>
                <c:pt idx="20">
                  <c:v>944.61500000000001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 25 (Low)'!$A$14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 25 (Low)'!$B$9:$V$9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(Low)'!$B$14:$V$14</c:f>
              <c:numCache>
                <c:formatCode>General</c:formatCode>
                <c:ptCount val="21"/>
                <c:pt idx="1">
                  <c:v>19.125399999999999</c:v>
                </c:pt>
                <c:pt idx="2">
                  <c:v>38.123699999999999</c:v>
                </c:pt>
                <c:pt idx="3">
                  <c:v>57.305500000000002</c:v>
                </c:pt>
                <c:pt idx="4">
                  <c:v>76.399600000000007</c:v>
                </c:pt>
                <c:pt idx="5">
                  <c:v>95.664900000000003</c:v>
                </c:pt>
                <c:pt idx="6">
                  <c:v>115.208</c:v>
                </c:pt>
                <c:pt idx="7">
                  <c:v>134.66800000000001</c:v>
                </c:pt>
                <c:pt idx="8">
                  <c:v>154.36600000000001</c:v>
                </c:pt>
                <c:pt idx="9">
                  <c:v>172.09700000000001</c:v>
                </c:pt>
                <c:pt idx="10">
                  <c:v>191.18799999999999</c:v>
                </c:pt>
                <c:pt idx="11">
                  <c:v>211.304</c:v>
                </c:pt>
                <c:pt idx="12">
                  <c:v>228.34800000000001</c:v>
                </c:pt>
                <c:pt idx="13">
                  <c:v>246.21299999999999</c:v>
                </c:pt>
                <c:pt idx="14">
                  <c:v>266.89299999999997</c:v>
                </c:pt>
                <c:pt idx="15">
                  <c:v>286</c:v>
                </c:pt>
                <c:pt idx="16">
                  <c:v>304.38799999999998</c:v>
                </c:pt>
                <c:pt idx="17">
                  <c:v>376.51799999999997</c:v>
                </c:pt>
                <c:pt idx="18">
                  <c:v>549.71799999999996</c:v>
                </c:pt>
                <c:pt idx="19">
                  <c:v>708.90599999999995</c:v>
                </c:pt>
                <c:pt idx="20">
                  <c:v>823.62400000000002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 25 (Low)'!$A$15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 25 (Low)'!$B$9:$V$9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 (Low)'!$B$15:$V$15</c:f>
              <c:numCache>
                <c:formatCode>General</c:formatCode>
                <c:ptCount val="21"/>
                <c:pt idx="1">
                  <c:v>18.717500000000001</c:v>
                </c:pt>
                <c:pt idx="2">
                  <c:v>37.262900000000002</c:v>
                </c:pt>
                <c:pt idx="3">
                  <c:v>55.785600000000002</c:v>
                </c:pt>
                <c:pt idx="4">
                  <c:v>74.281300000000002</c:v>
                </c:pt>
                <c:pt idx="5">
                  <c:v>92.724900000000005</c:v>
                </c:pt>
                <c:pt idx="6">
                  <c:v>111.364</c:v>
                </c:pt>
                <c:pt idx="7">
                  <c:v>130.63499999999999</c:v>
                </c:pt>
                <c:pt idx="8">
                  <c:v>148.94300000000001</c:v>
                </c:pt>
                <c:pt idx="9">
                  <c:v>166.995</c:v>
                </c:pt>
                <c:pt idx="10">
                  <c:v>185.239</c:v>
                </c:pt>
                <c:pt idx="11">
                  <c:v>203.07499999999999</c:v>
                </c:pt>
                <c:pt idx="12">
                  <c:v>222.32400000000001</c:v>
                </c:pt>
                <c:pt idx="13">
                  <c:v>237.47200000000001</c:v>
                </c:pt>
                <c:pt idx="14">
                  <c:v>258.50599999999997</c:v>
                </c:pt>
                <c:pt idx="15">
                  <c:v>276.19499999999999</c:v>
                </c:pt>
                <c:pt idx="16">
                  <c:v>292.98899999999998</c:v>
                </c:pt>
                <c:pt idx="17">
                  <c:v>364.86599999999999</c:v>
                </c:pt>
                <c:pt idx="18">
                  <c:v>528.02499999999998</c:v>
                </c:pt>
                <c:pt idx="19">
                  <c:v>668.87699999999995</c:v>
                </c:pt>
                <c:pt idx="20">
                  <c:v>775.66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6428672"/>
        <c:axId val="106516864"/>
      </c:scatterChart>
      <c:valAx>
        <c:axId val="106428672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516864"/>
        <c:crosses val="autoZero"/>
        <c:crossBetween val="midCat"/>
      </c:valAx>
      <c:valAx>
        <c:axId val="106516864"/>
        <c:scaling>
          <c:orientation val="minMax"/>
          <c:max val="12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642867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0357628845169549"/>
          <c:y val="0.17179365079365078"/>
          <c:w val="0.18366966414676594"/>
          <c:h val="0.57073769841269839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SPSC!$A$29</c:f>
              <c:strCache>
                <c:ptCount val="1"/>
                <c:pt idx="0">
                  <c:v>Lamport</c:v>
                </c:pt>
              </c:strCache>
            </c:strRef>
          </c:tx>
          <c:invertIfNegative val="0"/>
          <c:cat>
            <c:strRef>
              <c:f>SPSC!$B$28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SPSC!$B$29</c:f>
              <c:numCache>
                <c:formatCode>General</c:formatCode>
                <c:ptCount val="1"/>
                <c:pt idx="0">
                  <c:v>56296</c:v>
                </c:pt>
              </c:numCache>
            </c:numRef>
          </c:val>
        </c:ser>
        <c:ser>
          <c:idx val="1"/>
          <c:order val="1"/>
          <c:tx>
            <c:strRef>
              <c:f>SPSC!$A$30</c:f>
              <c:strCache>
                <c:ptCount val="1"/>
                <c:pt idx="0">
                  <c:v>FastForward</c:v>
                </c:pt>
              </c:strCache>
            </c:strRef>
          </c:tx>
          <c:invertIfNegative val="0"/>
          <c:cat>
            <c:strRef>
              <c:f>SPSC!$B$28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SPSC!$B$30</c:f>
              <c:numCache>
                <c:formatCode>General</c:formatCode>
                <c:ptCount val="1"/>
                <c:pt idx="0">
                  <c:v>200418</c:v>
                </c:pt>
              </c:numCache>
            </c:numRef>
          </c:val>
        </c:ser>
        <c:ser>
          <c:idx val="2"/>
          <c:order val="2"/>
          <c:tx>
            <c:strRef>
              <c:f>SPSC!$A$31</c:f>
              <c:strCache>
                <c:ptCount val="1"/>
                <c:pt idx="0">
                  <c:v>MCRingBuffer</c:v>
                </c:pt>
              </c:strCache>
            </c:strRef>
          </c:tx>
          <c:invertIfNegative val="0"/>
          <c:cat>
            <c:strRef>
              <c:f>SPSC!$B$28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SPSC!$B$31</c:f>
              <c:numCache>
                <c:formatCode>General</c:formatCode>
                <c:ptCount val="1"/>
                <c:pt idx="0">
                  <c:v>348385</c:v>
                </c:pt>
              </c:numCache>
            </c:numRef>
          </c:val>
        </c:ser>
        <c:ser>
          <c:idx val="3"/>
          <c:order val="3"/>
          <c:tx>
            <c:strRef>
              <c:f>SPSC!$A$32</c:f>
              <c:strCache>
                <c:ptCount val="1"/>
                <c:pt idx="0">
                  <c:v>BatchQueue</c:v>
                </c:pt>
              </c:strCache>
            </c:strRef>
          </c:tx>
          <c:invertIfNegative val="0"/>
          <c:cat>
            <c:strRef>
              <c:f>SPSC!$B$28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SPSC!$B$32</c:f>
              <c:numCache>
                <c:formatCode>General</c:formatCode>
                <c:ptCount val="1"/>
                <c:pt idx="0">
                  <c:v>390469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39744"/>
        <c:axId val="99441280"/>
      </c:barChart>
      <c:catAx>
        <c:axId val="99439744"/>
        <c:scaling>
          <c:orientation val="minMax"/>
        </c:scaling>
        <c:delete val="0"/>
        <c:axPos val="b"/>
        <c:majorTickMark val="out"/>
        <c:minorTickMark val="none"/>
        <c:tickLblPos val="nextTo"/>
        <c:crossAx val="99441280"/>
        <c:crosses val="autoZero"/>
        <c:auto val="1"/>
        <c:lblAlgn val="ctr"/>
        <c:lblOffset val="100"/>
        <c:noMultiLvlLbl val="0"/>
      </c:catAx>
      <c:valAx>
        <c:axId val="9944128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43974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'SPSC-Improved'!$P$29</c:f>
              <c:strCache>
                <c:ptCount val="1"/>
                <c:pt idx="0">
                  <c:v>Lamport</c:v>
                </c:pt>
              </c:strCache>
            </c:strRef>
          </c:tx>
          <c:invertIfNegative val="0"/>
          <c:cat>
            <c:strRef>
              <c:f>'SPSC-Improved'!$Q$28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'SPSC-Improved'!$Q$29</c:f>
              <c:numCache>
                <c:formatCode>General</c:formatCode>
                <c:ptCount val="1"/>
                <c:pt idx="0">
                  <c:v>79.405399898429678</c:v>
                </c:pt>
              </c:numCache>
            </c:numRef>
          </c:val>
        </c:ser>
        <c:ser>
          <c:idx val="1"/>
          <c:order val="1"/>
          <c:tx>
            <c:strRef>
              <c:f>'SPSC-Improved'!$P$30</c:f>
              <c:strCache>
                <c:ptCount val="1"/>
                <c:pt idx="0">
                  <c:v>FastForward</c:v>
                </c:pt>
              </c:strCache>
            </c:strRef>
          </c:tx>
          <c:invertIfNegative val="0"/>
          <c:cat>
            <c:strRef>
              <c:f>'SPSC-Improved'!$Q$28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'SPSC-Improved'!$Q$30</c:f>
              <c:numCache>
                <c:formatCode>General</c:formatCode>
                <c:ptCount val="1"/>
                <c:pt idx="0">
                  <c:v>8.7584115821044808</c:v>
                </c:pt>
              </c:numCache>
            </c:numRef>
          </c:val>
        </c:ser>
        <c:ser>
          <c:idx val="2"/>
          <c:order val="2"/>
          <c:tx>
            <c:strRef>
              <c:f>'SPSC-Improved'!$P$31</c:f>
              <c:strCache>
                <c:ptCount val="1"/>
                <c:pt idx="0">
                  <c:v>MCRingBuffer</c:v>
                </c:pt>
              </c:strCache>
            </c:strRef>
          </c:tx>
          <c:invertIfNegative val="0"/>
          <c:cat>
            <c:strRef>
              <c:f>'SPSC-Improved'!$Q$28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'SPSC-Improved'!$Q$31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3"/>
          <c:order val="3"/>
          <c:tx>
            <c:strRef>
              <c:f>'SPSC-Improved'!$P$32</c:f>
              <c:strCache>
                <c:ptCount val="1"/>
                <c:pt idx="0">
                  <c:v>BatchQueue</c:v>
                </c:pt>
              </c:strCache>
            </c:strRef>
          </c:tx>
          <c:invertIfNegative val="0"/>
          <c:cat>
            <c:strRef>
              <c:f>'SPSC-Improved'!$Q$28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'SPSC-Improved'!$Q$32</c:f>
              <c:numCache>
                <c:formatCode>General</c:formatCode>
                <c:ptCount val="1"/>
                <c:pt idx="0">
                  <c:v>1.1032521027990498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460224"/>
        <c:axId val="99461760"/>
      </c:barChart>
      <c:catAx>
        <c:axId val="99460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461760"/>
        <c:crosses val="autoZero"/>
        <c:auto val="1"/>
        <c:lblAlgn val="ctr"/>
        <c:lblOffset val="100"/>
        <c:noMultiLvlLbl val="0"/>
      </c:catAx>
      <c:valAx>
        <c:axId val="994617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Ratio of LLC misses relative BatchQueue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99460224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'SPSC-Improved'!$P$35</c:f>
              <c:strCache>
                <c:ptCount val="1"/>
                <c:pt idx="0">
                  <c:v>Lamport</c:v>
                </c:pt>
              </c:strCache>
            </c:strRef>
          </c:tx>
          <c:invertIfNegative val="0"/>
          <c:cat>
            <c:strRef>
              <c:f>'SPSC-Improved'!$Q$34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'SPSC-Improved'!$Q$35</c:f>
              <c:numCache>
                <c:formatCode>General</c:formatCode>
                <c:ptCount val="1"/>
                <c:pt idx="0">
                  <c:v>2.11</c:v>
                </c:pt>
              </c:numCache>
            </c:numRef>
          </c:val>
        </c:ser>
        <c:ser>
          <c:idx val="1"/>
          <c:order val="1"/>
          <c:tx>
            <c:strRef>
              <c:f>'SPSC-Improved'!$P$36</c:f>
              <c:strCache>
                <c:ptCount val="1"/>
                <c:pt idx="0">
                  <c:v>FastForward</c:v>
                </c:pt>
              </c:strCache>
            </c:strRef>
          </c:tx>
          <c:invertIfNegative val="0"/>
          <c:cat>
            <c:strRef>
              <c:f>'SPSC-Improved'!$Q$34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'SPSC-Improved'!$Q$36</c:f>
              <c:numCache>
                <c:formatCode>General</c:formatCode>
                <c:ptCount val="1"/>
                <c:pt idx="0">
                  <c:v>0.52</c:v>
                </c:pt>
              </c:numCache>
            </c:numRef>
          </c:val>
        </c:ser>
        <c:ser>
          <c:idx val="2"/>
          <c:order val="2"/>
          <c:tx>
            <c:strRef>
              <c:f>'SPSC-Improved'!$P$37</c:f>
              <c:strCache>
                <c:ptCount val="1"/>
                <c:pt idx="0">
                  <c:v>MCRingBuffer</c:v>
                </c:pt>
              </c:strCache>
            </c:strRef>
          </c:tx>
          <c:invertIfNegative val="0"/>
          <c:cat>
            <c:strRef>
              <c:f>'SPSC-Improved'!$Q$34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'SPSC-Improved'!$Q$37</c:f>
              <c:numCache>
                <c:formatCode>General</c:formatCode>
                <c:ptCount val="1"/>
                <c:pt idx="0">
                  <c:v>0.14000000000000001</c:v>
                </c:pt>
              </c:numCache>
            </c:numRef>
          </c:val>
        </c:ser>
        <c:ser>
          <c:idx val="3"/>
          <c:order val="3"/>
          <c:tx>
            <c:strRef>
              <c:f>'SPSC-Improved'!$P$38</c:f>
              <c:strCache>
                <c:ptCount val="1"/>
                <c:pt idx="0">
                  <c:v>BatchQueue</c:v>
                </c:pt>
              </c:strCache>
            </c:strRef>
          </c:tx>
          <c:invertIfNegative val="0"/>
          <c:cat>
            <c:strRef>
              <c:f>'SPSC-Improved'!$Q$34</c:f>
              <c:strCache>
                <c:ptCount val="1"/>
                <c:pt idx="0">
                  <c:v>Intel 24-core</c:v>
                </c:pt>
              </c:strCache>
            </c:strRef>
          </c:cat>
          <c:val>
            <c:numRef>
              <c:f>'SPSC-Improved'!$Q$38</c:f>
              <c:numCache>
                <c:formatCode>General</c:formatCode>
                <c:ptCount val="1"/>
                <c:pt idx="0">
                  <c:v>0.04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082432"/>
        <c:axId val="100083968"/>
      </c:barChart>
      <c:catAx>
        <c:axId val="10008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0083968"/>
        <c:crosses val="autoZero"/>
        <c:auto val="1"/>
        <c:lblAlgn val="ctr"/>
        <c:lblOffset val="100"/>
        <c:noMultiLvlLbl val="0"/>
      </c:catAx>
      <c:valAx>
        <c:axId val="1000839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Stalled cycles per instruction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008243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'SPSC-Improved'!$A$2</c:f>
              <c:strCache>
                <c:ptCount val="1"/>
                <c:pt idx="0">
                  <c:v>Lamport</c:v>
                </c:pt>
              </c:strCache>
            </c:strRef>
          </c:tx>
          <c:invertIfNegative val="0"/>
          <c:cat>
            <c:strRef>
              <c:f>'SPSC-Improved'!$B$1:$E$1</c:f>
              <c:strCache>
                <c:ptCount val="4"/>
                <c:pt idx="0">
                  <c:v>GeForce 8800 GT</c:v>
                </c:pt>
                <c:pt idx="1">
                  <c:v>GeForce GTX 280</c:v>
                </c:pt>
                <c:pt idx="2">
                  <c:v>Tesla C2050</c:v>
                </c:pt>
                <c:pt idx="3">
                  <c:v>GeForce GTX 680</c:v>
                </c:pt>
              </c:strCache>
            </c:strRef>
          </c:cat>
          <c:val>
            <c:numRef>
              <c:f>'SPSC-Improved'!$B$2:$E$2</c:f>
              <c:numCache>
                <c:formatCode>General</c:formatCode>
                <c:ptCount val="4"/>
                <c:pt idx="0">
                  <c:v>1067.3599999999999</c:v>
                </c:pt>
                <c:pt idx="1">
                  <c:v>910.46699999999998</c:v>
                </c:pt>
                <c:pt idx="2">
                  <c:v>1899.63</c:v>
                </c:pt>
                <c:pt idx="3">
                  <c:v>2513.56</c:v>
                </c:pt>
              </c:numCache>
            </c:numRef>
          </c:val>
        </c:ser>
        <c:ser>
          <c:idx val="1"/>
          <c:order val="1"/>
          <c:tx>
            <c:strRef>
              <c:f>'SPSC-Improved'!$A$3</c:f>
              <c:strCache>
                <c:ptCount val="1"/>
                <c:pt idx="0">
                  <c:v>FastForward</c:v>
                </c:pt>
              </c:strCache>
            </c:strRef>
          </c:tx>
          <c:invertIfNegative val="0"/>
          <c:cat>
            <c:strRef>
              <c:f>'SPSC-Improved'!$B$1:$E$1</c:f>
              <c:strCache>
                <c:ptCount val="4"/>
                <c:pt idx="0">
                  <c:v>GeForce 8800 GT</c:v>
                </c:pt>
                <c:pt idx="1">
                  <c:v>GeForce GTX 280</c:v>
                </c:pt>
                <c:pt idx="2">
                  <c:v>Tesla C2050</c:v>
                </c:pt>
                <c:pt idx="3">
                  <c:v>GeForce GTX 680</c:v>
                </c:pt>
              </c:strCache>
            </c:strRef>
          </c:cat>
          <c:val>
            <c:numRef>
              <c:f>'SPSC-Improved'!$B$3:$E$3</c:f>
              <c:numCache>
                <c:formatCode>General</c:formatCode>
                <c:ptCount val="4"/>
                <c:pt idx="0">
                  <c:v>1001.02</c:v>
                </c:pt>
                <c:pt idx="1">
                  <c:v>854.64200000000005</c:v>
                </c:pt>
                <c:pt idx="2">
                  <c:v>1902.05</c:v>
                </c:pt>
                <c:pt idx="3">
                  <c:v>2829.35</c:v>
                </c:pt>
              </c:numCache>
            </c:numRef>
          </c:val>
        </c:ser>
        <c:ser>
          <c:idx val="2"/>
          <c:order val="2"/>
          <c:tx>
            <c:strRef>
              <c:f>'SPSC-Improved'!$A$4</c:f>
              <c:strCache>
                <c:ptCount val="1"/>
                <c:pt idx="0">
                  <c:v>MCRingBuffer</c:v>
                </c:pt>
              </c:strCache>
            </c:strRef>
          </c:tx>
          <c:invertIfNegative val="0"/>
          <c:cat>
            <c:strRef>
              <c:f>'SPSC-Improved'!$B$1:$E$1</c:f>
              <c:strCache>
                <c:ptCount val="4"/>
                <c:pt idx="0">
                  <c:v>GeForce 8800 GT</c:v>
                </c:pt>
                <c:pt idx="1">
                  <c:v>GeForce GTX 280</c:v>
                </c:pt>
                <c:pt idx="2">
                  <c:v>Tesla C2050</c:v>
                </c:pt>
                <c:pt idx="3">
                  <c:v>GeForce GTX 680</c:v>
                </c:pt>
              </c:strCache>
            </c:strRef>
          </c:cat>
          <c:val>
            <c:numRef>
              <c:f>'SPSC-Improved'!$B$4:$E$4</c:f>
              <c:numCache>
                <c:formatCode>General</c:formatCode>
                <c:ptCount val="4"/>
                <c:pt idx="0">
                  <c:v>1279.5899999999999</c:v>
                </c:pt>
                <c:pt idx="1">
                  <c:v>1085.49</c:v>
                </c:pt>
                <c:pt idx="2">
                  <c:v>2126.7399999999998</c:v>
                </c:pt>
                <c:pt idx="3">
                  <c:v>3264.12</c:v>
                </c:pt>
              </c:numCache>
            </c:numRef>
          </c:val>
        </c:ser>
        <c:ser>
          <c:idx val="3"/>
          <c:order val="3"/>
          <c:tx>
            <c:strRef>
              <c:f>'SPSC-Improved'!$A$5</c:f>
              <c:strCache>
                <c:ptCount val="1"/>
                <c:pt idx="0">
                  <c:v>BatchQueue</c:v>
                </c:pt>
              </c:strCache>
            </c:strRef>
          </c:tx>
          <c:invertIfNegative val="0"/>
          <c:cat>
            <c:strRef>
              <c:f>'SPSC-Improved'!$B$1:$E$1</c:f>
              <c:strCache>
                <c:ptCount val="4"/>
                <c:pt idx="0">
                  <c:v>GeForce 8800 GT</c:v>
                </c:pt>
                <c:pt idx="1">
                  <c:v>GeForce GTX 280</c:v>
                </c:pt>
                <c:pt idx="2">
                  <c:v>Tesla C2050</c:v>
                </c:pt>
                <c:pt idx="3">
                  <c:v>GeForce GTX 680</c:v>
                </c:pt>
              </c:strCache>
            </c:strRef>
          </c:cat>
          <c:val>
            <c:numRef>
              <c:f>'SPSC-Improved'!$B$5:$E$5</c:f>
              <c:numCache>
                <c:formatCode>General</c:formatCode>
                <c:ptCount val="4"/>
                <c:pt idx="0">
                  <c:v>1192.44</c:v>
                </c:pt>
                <c:pt idx="1">
                  <c:v>1005.35</c:v>
                </c:pt>
                <c:pt idx="2">
                  <c:v>2102.2600000000002</c:v>
                </c:pt>
                <c:pt idx="3">
                  <c:v>2719.31</c:v>
                </c:pt>
              </c:numCache>
            </c:numRef>
          </c:val>
        </c:ser>
        <c:ser>
          <c:idx val="4"/>
          <c:order val="4"/>
          <c:tx>
            <c:strRef>
              <c:f>'SPSC-Improved'!$A$6</c:f>
              <c:strCache>
                <c:ptCount val="1"/>
                <c:pt idx="0">
                  <c:v>Buffered MCRingBuffer</c:v>
                </c:pt>
              </c:strCache>
            </c:strRef>
          </c:tx>
          <c:invertIfNegative val="0"/>
          <c:cat>
            <c:strRef>
              <c:f>'SPSC-Improved'!$B$1:$E$1</c:f>
              <c:strCache>
                <c:ptCount val="4"/>
                <c:pt idx="0">
                  <c:v>GeForce 8800 GT</c:v>
                </c:pt>
                <c:pt idx="1">
                  <c:v>GeForce GTX 280</c:v>
                </c:pt>
                <c:pt idx="2">
                  <c:v>Tesla C2050</c:v>
                </c:pt>
                <c:pt idx="3">
                  <c:v>GeForce GTX 680</c:v>
                </c:pt>
              </c:strCache>
            </c:strRef>
          </c:cat>
          <c:val>
            <c:numRef>
              <c:f>'SPSC-Improved'!$B$6:$E$6</c:f>
              <c:numCache>
                <c:formatCode>General</c:formatCode>
                <c:ptCount val="4"/>
                <c:pt idx="0">
                  <c:v>1444.86</c:v>
                </c:pt>
                <c:pt idx="1">
                  <c:v>1326.08</c:v>
                </c:pt>
                <c:pt idx="2">
                  <c:v>2454.75</c:v>
                </c:pt>
                <c:pt idx="3">
                  <c:v>3210.94</c:v>
                </c:pt>
              </c:numCache>
            </c:numRef>
          </c:val>
        </c:ser>
        <c:ser>
          <c:idx val="5"/>
          <c:order val="5"/>
          <c:tx>
            <c:strRef>
              <c:f>'SPSC-Improved'!$A$7</c:f>
              <c:strCache>
                <c:ptCount val="1"/>
                <c:pt idx="0">
                  <c:v>Buffered BatchQueue</c:v>
                </c:pt>
              </c:strCache>
            </c:strRef>
          </c:tx>
          <c:invertIfNegative val="0"/>
          <c:cat>
            <c:strRef>
              <c:f>'SPSC-Improved'!$B$1:$E$1</c:f>
              <c:strCache>
                <c:ptCount val="4"/>
                <c:pt idx="0">
                  <c:v>GeForce 8800 GT</c:v>
                </c:pt>
                <c:pt idx="1">
                  <c:v>GeForce GTX 280</c:v>
                </c:pt>
                <c:pt idx="2">
                  <c:v>Tesla C2050</c:v>
                </c:pt>
                <c:pt idx="3">
                  <c:v>GeForce GTX 680</c:v>
                </c:pt>
              </c:strCache>
            </c:strRef>
          </c:cat>
          <c:val>
            <c:numRef>
              <c:f>'SPSC-Improved'!$B$7:$E$7</c:f>
              <c:numCache>
                <c:formatCode>General</c:formatCode>
                <c:ptCount val="4"/>
                <c:pt idx="0">
                  <c:v>1478.52</c:v>
                </c:pt>
                <c:pt idx="1">
                  <c:v>1366.59</c:v>
                </c:pt>
                <c:pt idx="2">
                  <c:v>2583.13</c:v>
                </c:pt>
                <c:pt idx="3">
                  <c:v>3247.39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1098624"/>
        <c:axId val="101100160"/>
      </c:barChart>
      <c:catAx>
        <c:axId val="101098624"/>
        <c:scaling>
          <c:orientation val="minMax"/>
        </c:scaling>
        <c:delete val="0"/>
        <c:axPos val="b"/>
        <c:majorTickMark val="out"/>
        <c:minorTickMark val="none"/>
        <c:tickLblPos val="nextTo"/>
        <c:crossAx val="101100160"/>
        <c:crosses val="autoZero"/>
        <c:auto val="1"/>
        <c:lblAlgn val="ctr"/>
        <c:lblOffset val="100"/>
        <c:noMultiLvlLbl val="0"/>
      </c:catAx>
      <c:valAx>
        <c:axId val="101100160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0986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baseline="0"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3"/>
          <c:order val="0"/>
          <c:tx>
            <c:strRef>
              <c:f>'MPMC-Best-CPU 25'!$A$5:$B$5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'MPMC-Best-CPU 25'!$C$1:$N$1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</c:numCache>
            </c:numRef>
          </c:xVal>
          <c:yVal>
            <c:numRef>
              <c:f>'MPMC-Best-CPU 25'!$C$5:$N$5</c:f>
              <c:numCache>
                <c:formatCode>General</c:formatCode>
                <c:ptCount val="12"/>
                <c:pt idx="0">
                  <c:v>2952.32</c:v>
                </c:pt>
                <c:pt idx="1">
                  <c:v>1990.41</c:v>
                </c:pt>
                <c:pt idx="2">
                  <c:v>1413.42</c:v>
                </c:pt>
                <c:pt idx="3">
                  <c:v>1136.3800000000001</c:v>
                </c:pt>
                <c:pt idx="4">
                  <c:v>967.99</c:v>
                </c:pt>
                <c:pt idx="5">
                  <c:v>812.25400000000002</c:v>
                </c:pt>
                <c:pt idx="6">
                  <c:v>639.54899999999998</c:v>
                </c:pt>
                <c:pt idx="7">
                  <c:v>569.45000000000005</c:v>
                </c:pt>
                <c:pt idx="8">
                  <c:v>528.15</c:v>
                </c:pt>
                <c:pt idx="9">
                  <c:v>508.77199999999999</c:v>
                </c:pt>
                <c:pt idx="10">
                  <c:v>492.15</c:v>
                </c:pt>
                <c:pt idx="11">
                  <c:v>487.42599999999999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'MPMC-Best-CPU 25'!$A$6:$B$6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'MPMC-Best-CPU 25'!$C$1:$N$1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</c:numCache>
            </c:numRef>
          </c:xVal>
          <c:yVal>
            <c:numRef>
              <c:f>'MPMC-Best-CPU 25'!$C$6:$N$6</c:f>
              <c:numCache>
                <c:formatCode>General</c:formatCode>
                <c:ptCount val="12"/>
                <c:pt idx="0">
                  <c:v>2910.31</c:v>
                </c:pt>
                <c:pt idx="1">
                  <c:v>2959.47</c:v>
                </c:pt>
                <c:pt idx="2">
                  <c:v>2689.91</c:v>
                </c:pt>
                <c:pt idx="3">
                  <c:v>2193</c:v>
                </c:pt>
                <c:pt idx="4">
                  <c:v>2018.4</c:v>
                </c:pt>
                <c:pt idx="5">
                  <c:v>1772.6</c:v>
                </c:pt>
                <c:pt idx="6">
                  <c:v>1838.91</c:v>
                </c:pt>
                <c:pt idx="7">
                  <c:v>1839.91</c:v>
                </c:pt>
                <c:pt idx="8">
                  <c:v>1875.99</c:v>
                </c:pt>
                <c:pt idx="9">
                  <c:v>1882.04</c:v>
                </c:pt>
                <c:pt idx="10">
                  <c:v>1937.87</c:v>
                </c:pt>
                <c:pt idx="11">
                  <c:v>1940.94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'MPMC-Best-CPU 25'!$A$7:$B$7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'MPMC-Best-CPU 25'!$C$1:$N$1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</c:numCache>
            </c:numRef>
          </c:xVal>
          <c:yVal>
            <c:numRef>
              <c:f>'MPMC-Best-CPU 25'!$C$7:$N$7</c:f>
              <c:numCache>
                <c:formatCode>General</c:formatCode>
                <c:ptCount val="12"/>
                <c:pt idx="0">
                  <c:v>4039.88</c:v>
                </c:pt>
                <c:pt idx="1">
                  <c:v>2867.34</c:v>
                </c:pt>
                <c:pt idx="2">
                  <c:v>2261.54</c:v>
                </c:pt>
                <c:pt idx="3">
                  <c:v>1906.51</c:v>
                </c:pt>
                <c:pt idx="4">
                  <c:v>1662.41</c:v>
                </c:pt>
                <c:pt idx="5">
                  <c:v>1498.99</c:v>
                </c:pt>
                <c:pt idx="6">
                  <c:v>1470.23</c:v>
                </c:pt>
                <c:pt idx="7">
                  <c:v>1508.02</c:v>
                </c:pt>
                <c:pt idx="8">
                  <c:v>1452.72</c:v>
                </c:pt>
                <c:pt idx="9">
                  <c:v>1521.31</c:v>
                </c:pt>
                <c:pt idx="10">
                  <c:v>1529.52</c:v>
                </c:pt>
                <c:pt idx="11">
                  <c:v>1481.3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0760960"/>
        <c:axId val="100767232"/>
      </c:scatterChart>
      <c:valAx>
        <c:axId val="100760960"/>
        <c:scaling>
          <c:orientation val="minMax"/>
          <c:max val="2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0767232"/>
        <c:crosses val="autoZero"/>
        <c:crossBetween val="midCat"/>
      </c:valAx>
      <c:valAx>
        <c:axId val="10076723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0760960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3"/>
          <c:order val="0"/>
          <c:tx>
            <c:strRef>
              <c:f>'MPMC-Best-CPU 25'!$K$56:$L$56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'MPMC-Best-CPU 25'!$M$55:$X$55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</c:numCache>
            </c:numRef>
          </c:xVal>
          <c:yVal>
            <c:numRef>
              <c:f>'MPMC-Best-CPU 25'!$M$56:$X$56</c:f>
              <c:numCache>
                <c:formatCode>General</c:formatCode>
                <c:ptCount val="12"/>
                <c:pt idx="0">
                  <c:v>2021.88</c:v>
                </c:pt>
                <c:pt idx="1">
                  <c:v>1932.29</c:v>
                </c:pt>
                <c:pt idx="2">
                  <c:v>1323.48</c:v>
                </c:pt>
                <c:pt idx="3">
                  <c:v>1060.19</c:v>
                </c:pt>
                <c:pt idx="4">
                  <c:v>846.26499999999999</c:v>
                </c:pt>
                <c:pt idx="5">
                  <c:v>714.49099999999999</c:v>
                </c:pt>
                <c:pt idx="6">
                  <c:v>619.04499999999996</c:v>
                </c:pt>
                <c:pt idx="7">
                  <c:v>566.601</c:v>
                </c:pt>
                <c:pt idx="8">
                  <c:v>541.20899999999995</c:v>
                </c:pt>
                <c:pt idx="9">
                  <c:v>534.07799999999997</c:v>
                </c:pt>
                <c:pt idx="10">
                  <c:v>517.91300000000001</c:v>
                </c:pt>
                <c:pt idx="11">
                  <c:v>514.39800000000002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'MPMC-Best-CPU 25'!$K$57:$L$57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'MPMC-Best-CPU 25'!$M$55:$X$55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</c:numCache>
            </c:numRef>
          </c:xVal>
          <c:yVal>
            <c:numRef>
              <c:f>'MPMC-Best-CPU 25'!$M$57:$X$57</c:f>
              <c:numCache>
                <c:formatCode>General</c:formatCode>
                <c:ptCount val="12"/>
                <c:pt idx="0">
                  <c:v>1977.99</c:v>
                </c:pt>
                <c:pt idx="1">
                  <c:v>2507.73</c:v>
                </c:pt>
                <c:pt idx="2">
                  <c:v>2400.0700000000002</c:v>
                </c:pt>
                <c:pt idx="3">
                  <c:v>1831.5</c:v>
                </c:pt>
                <c:pt idx="4">
                  <c:v>1985.24</c:v>
                </c:pt>
                <c:pt idx="5">
                  <c:v>1733.56</c:v>
                </c:pt>
                <c:pt idx="6">
                  <c:v>1799.21</c:v>
                </c:pt>
                <c:pt idx="7">
                  <c:v>1730.21</c:v>
                </c:pt>
                <c:pt idx="8">
                  <c:v>1813.97</c:v>
                </c:pt>
                <c:pt idx="9">
                  <c:v>1817.54</c:v>
                </c:pt>
                <c:pt idx="10">
                  <c:v>1865.83</c:v>
                </c:pt>
                <c:pt idx="11">
                  <c:v>1655.22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'MPMC-Best-CPU 25'!$K$58:$L$58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'MPMC-Best-CPU 25'!$M$55:$X$55</c:f>
              <c:numCache>
                <c:formatCode>General</c:formatCode>
                <c:ptCount val="12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  <c:pt idx="5">
                  <c:v>12</c:v>
                </c:pt>
                <c:pt idx="6">
                  <c:v>14</c:v>
                </c:pt>
                <c:pt idx="7">
                  <c:v>16</c:v>
                </c:pt>
                <c:pt idx="8">
                  <c:v>18</c:v>
                </c:pt>
                <c:pt idx="9">
                  <c:v>20</c:v>
                </c:pt>
                <c:pt idx="10">
                  <c:v>22</c:v>
                </c:pt>
                <c:pt idx="11">
                  <c:v>24</c:v>
                </c:pt>
              </c:numCache>
            </c:numRef>
          </c:xVal>
          <c:yVal>
            <c:numRef>
              <c:f>'MPMC-Best-CPU 25'!$M$58:$X$58</c:f>
              <c:numCache>
                <c:formatCode>General</c:formatCode>
                <c:ptCount val="12"/>
                <c:pt idx="0">
                  <c:v>2441.77</c:v>
                </c:pt>
                <c:pt idx="1">
                  <c:v>2861.4</c:v>
                </c:pt>
                <c:pt idx="2">
                  <c:v>2481</c:v>
                </c:pt>
                <c:pt idx="3">
                  <c:v>2102.46</c:v>
                </c:pt>
                <c:pt idx="4">
                  <c:v>1866.35</c:v>
                </c:pt>
                <c:pt idx="5">
                  <c:v>1613.59</c:v>
                </c:pt>
                <c:pt idx="6">
                  <c:v>1632.26</c:v>
                </c:pt>
                <c:pt idx="7">
                  <c:v>1593.97</c:v>
                </c:pt>
                <c:pt idx="8">
                  <c:v>1568.39</c:v>
                </c:pt>
                <c:pt idx="9">
                  <c:v>1553.1</c:v>
                </c:pt>
                <c:pt idx="10">
                  <c:v>1535.88</c:v>
                </c:pt>
                <c:pt idx="11">
                  <c:v>1529.24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133312"/>
        <c:axId val="101139584"/>
      </c:scatterChart>
      <c:valAx>
        <c:axId val="101133312"/>
        <c:scaling>
          <c:orientation val="minMax"/>
          <c:max val="2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139584"/>
        <c:crosses val="autoZero"/>
        <c:crossBetween val="midCat"/>
      </c:valAx>
      <c:valAx>
        <c:axId val="101139584"/>
        <c:scaling>
          <c:orientation val="minMax"/>
          <c:max val="45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13331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0"/>
          <c:tx>
            <c:strRef>
              <c:f>'MPMC-Best 25'!$A$21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 25'!$B$17:$V$17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25'!$B$21:$V$21</c:f>
              <c:numCache>
                <c:formatCode>General</c:formatCode>
                <c:ptCount val="21"/>
                <c:pt idx="1">
                  <c:v>230.82499999999999</c:v>
                </c:pt>
                <c:pt idx="2">
                  <c:v>341.76400000000001</c:v>
                </c:pt>
                <c:pt idx="3">
                  <c:v>352.87900000000002</c:v>
                </c:pt>
                <c:pt idx="4">
                  <c:v>308.60199999999998</c:v>
                </c:pt>
                <c:pt idx="5">
                  <c:v>233.077</c:v>
                </c:pt>
                <c:pt idx="6">
                  <c:v>188.708</c:v>
                </c:pt>
                <c:pt idx="7">
                  <c:v>162.38999999999999</c:v>
                </c:pt>
                <c:pt idx="8">
                  <c:v>143.13</c:v>
                </c:pt>
                <c:pt idx="9">
                  <c:v>124.962</c:v>
                </c:pt>
                <c:pt idx="10">
                  <c:v>119.34</c:v>
                </c:pt>
                <c:pt idx="11">
                  <c:v>106.676</c:v>
                </c:pt>
                <c:pt idx="12">
                  <c:v>97.241600000000005</c:v>
                </c:pt>
                <c:pt idx="13">
                  <c:v>88.599699999999999</c:v>
                </c:pt>
                <c:pt idx="14">
                  <c:v>84.274699999999996</c:v>
                </c:pt>
                <c:pt idx="15">
                  <c:v>76.694000000000003</c:v>
                </c:pt>
                <c:pt idx="16">
                  <c:v>60.384900000000002</c:v>
                </c:pt>
                <c:pt idx="17">
                  <c:v>39.750599999999999</c:v>
                </c:pt>
                <c:pt idx="18">
                  <c:v>30.232700000000001</c:v>
                </c:pt>
                <c:pt idx="19">
                  <c:v>23</c:v>
                </c:pt>
                <c:pt idx="20">
                  <c:v>19.7729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 25'!$A$22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 25'!$B$17:$V$17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25'!$B$22:$V$22</c:f>
              <c:numCache>
                <c:formatCode>General</c:formatCode>
                <c:ptCount val="21"/>
                <c:pt idx="1">
                  <c:v>138.79599999999999</c:v>
                </c:pt>
                <c:pt idx="2">
                  <c:v>203.3</c:v>
                </c:pt>
                <c:pt idx="3">
                  <c:v>232.559</c:v>
                </c:pt>
                <c:pt idx="4">
                  <c:v>249.411</c:v>
                </c:pt>
                <c:pt idx="5">
                  <c:v>253.48699999999999</c:v>
                </c:pt>
                <c:pt idx="6">
                  <c:v>256.71899999999999</c:v>
                </c:pt>
                <c:pt idx="7">
                  <c:v>258.262</c:v>
                </c:pt>
                <c:pt idx="8">
                  <c:v>258.29399999999998</c:v>
                </c:pt>
                <c:pt idx="9">
                  <c:v>254.69499999999999</c:v>
                </c:pt>
                <c:pt idx="10">
                  <c:v>250.88800000000001</c:v>
                </c:pt>
                <c:pt idx="11">
                  <c:v>246.68299999999999</c:v>
                </c:pt>
                <c:pt idx="12">
                  <c:v>242.25800000000001</c:v>
                </c:pt>
                <c:pt idx="13">
                  <c:v>238.18700000000001</c:v>
                </c:pt>
                <c:pt idx="14">
                  <c:v>233.07900000000001</c:v>
                </c:pt>
                <c:pt idx="15">
                  <c:v>229.87100000000001</c:v>
                </c:pt>
                <c:pt idx="16">
                  <c:v>215.48400000000001</c:v>
                </c:pt>
                <c:pt idx="17">
                  <c:v>180.09800000000001</c:v>
                </c:pt>
                <c:pt idx="18">
                  <c:v>153.27500000000001</c:v>
                </c:pt>
                <c:pt idx="19">
                  <c:v>133.226</c:v>
                </c:pt>
                <c:pt idx="20">
                  <c:v>118.33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 25'!$A$23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 25'!$B$17:$V$17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25'!$B$23:$V$23</c:f>
              <c:numCache>
                <c:formatCode>General</c:formatCode>
                <c:ptCount val="21"/>
                <c:pt idx="1">
                  <c:v>147.63800000000001</c:v>
                </c:pt>
                <c:pt idx="2">
                  <c:v>209.303</c:v>
                </c:pt>
                <c:pt idx="3">
                  <c:v>239.316</c:v>
                </c:pt>
                <c:pt idx="4">
                  <c:v>258.49</c:v>
                </c:pt>
                <c:pt idx="5">
                  <c:v>264.79000000000002</c:v>
                </c:pt>
                <c:pt idx="6">
                  <c:v>270.71199999999999</c:v>
                </c:pt>
                <c:pt idx="7">
                  <c:v>276.39499999999998</c:v>
                </c:pt>
                <c:pt idx="8">
                  <c:v>278.98399999999998</c:v>
                </c:pt>
                <c:pt idx="9">
                  <c:v>277.10500000000002</c:v>
                </c:pt>
                <c:pt idx="10">
                  <c:v>275.82</c:v>
                </c:pt>
                <c:pt idx="11">
                  <c:v>272.31099999999998</c:v>
                </c:pt>
                <c:pt idx="12">
                  <c:v>268.43299999999999</c:v>
                </c:pt>
                <c:pt idx="13">
                  <c:v>264.93200000000002</c:v>
                </c:pt>
                <c:pt idx="14">
                  <c:v>262.452</c:v>
                </c:pt>
                <c:pt idx="15">
                  <c:v>257.459</c:v>
                </c:pt>
                <c:pt idx="16">
                  <c:v>240.88</c:v>
                </c:pt>
                <c:pt idx="17">
                  <c:v>203.94</c:v>
                </c:pt>
                <c:pt idx="18">
                  <c:v>175.41399999999999</c:v>
                </c:pt>
                <c:pt idx="19">
                  <c:v>151.96100000000001</c:v>
                </c:pt>
                <c:pt idx="20">
                  <c:v>132.89400000000001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178752"/>
        <c:axId val="101185024"/>
      </c:scatterChart>
      <c:valAx>
        <c:axId val="101178752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185024"/>
        <c:crosses val="autoZero"/>
        <c:crossBetween val="midCat"/>
      </c:valAx>
      <c:valAx>
        <c:axId val="1011850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178752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3"/>
          <c:order val="0"/>
          <c:tx>
            <c:strRef>
              <c:f>'MPMC-Best 25'!$A$26</c:f>
              <c:strCache>
                <c:ptCount val="1"/>
                <c:pt idx="0">
                  <c:v>Dual SpinLock</c:v>
                </c:pt>
              </c:strCache>
            </c:strRef>
          </c:tx>
          <c:xVal>
            <c:numRef>
              <c:f>'MPMC-Best 25'!$B$25:$V$25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25'!$B$26:$V$26</c:f>
              <c:numCache>
                <c:formatCode>General</c:formatCode>
                <c:ptCount val="21"/>
                <c:pt idx="1">
                  <c:v>390.29500000000002</c:v>
                </c:pt>
                <c:pt idx="2">
                  <c:v>558.096</c:v>
                </c:pt>
                <c:pt idx="3">
                  <c:v>580.18299999999999</c:v>
                </c:pt>
                <c:pt idx="4">
                  <c:v>581.14099999999996</c:v>
                </c:pt>
                <c:pt idx="5">
                  <c:v>543.40599999999995</c:v>
                </c:pt>
                <c:pt idx="6">
                  <c:v>527.95600000000002</c:v>
                </c:pt>
                <c:pt idx="7">
                  <c:v>521.82899999999995</c:v>
                </c:pt>
                <c:pt idx="8">
                  <c:v>519.30399999999997</c:v>
                </c:pt>
                <c:pt idx="9">
                  <c:v>505.64</c:v>
                </c:pt>
                <c:pt idx="10">
                  <c:v>520.721</c:v>
                </c:pt>
                <c:pt idx="11">
                  <c:v>519.57899999999995</c:v>
                </c:pt>
                <c:pt idx="12">
                  <c:v>513.58100000000002</c:v>
                </c:pt>
                <c:pt idx="13">
                  <c:v>509.34500000000003</c:v>
                </c:pt>
                <c:pt idx="14">
                  <c:v>511.45699999999999</c:v>
                </c:pt>
                <c:pt idx="15">
                  <c:v>494.53100000000001</c:v>
                </c:pt>
                <c:pt idx="16">
                  <c:v>503.15899999999999</c:v>
                </c:pt>
                <c:pt idx="17">
                  <c:v>493.024</c:v>
                </c:pt>
                <c:pt idx="18">
                  <c:v>447.19799999999998</c:v>
                </c:pt>
                <c:pt idx="19">
                  <c:v>387.83199999999999</c:v>
                </c:pt>
                <c:pt idx="20">
                  <c:v>363.15800000000002</c:v>
                </c:pt>
              </c:numCache>
            </c:numRef>
          </c:yVal>
          <c:smooth val="0"/>
        </c:ser>
        <c:ser>
          <c:idx val="4"/>
          <c:order val="1"/>
          <c:tx>
            <c:strRef>
              <c:f>'MPMC-Best 25'!$A$27</c:f>
              <c:strCache>
                <c:ptCount val="1"/>
                <c:pt idx="0">
                  <c:v>MS-Queue</c:v>
                </c:pt>
              </c:strCache>
            </c:strRef>
          </c:tx>
          <c:xVal>
            <c:numRef>
              <c:f>'MPMC-Best 25'!$B$25:$V$25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25'!$B$27:$V$27</c:f>
              <c:numCache>
                <c:formatCode>General</c:formatCode>
                <c:ptCount val="21"/>
                <c:pt idx="1">
                  <c:v>301.96300000000002</c:v>
                </c:pt>
                <c:pt idx="2">
                  <c:v>430.62400000000002</c:v>
                </c:pt>
                <c:pt idx="3">
                  <c:v>480.86700000000002</c:v>
                </c:pt>
                <c:pt idx="4">
                  <c:v>516.69600000000003</c:v>
                </c:pt>
                <c:pt idx="5">
                  <c:v>528.69000000000005</c:v>
                </c:pt>
                <c:pt idx="6">
                  <c:v>542.54499999999996</c:v>
                </c:pt>
                <c:pt idx="7">
                  <c:v>559.05899999999997</c:v>
                </c:pt>
                <c:pt idx="8">
                  <c:v>564.44000000000005</c:v>
                </c:pt>
                <c:pt idx="9">
                  <c:v>564.15899999999999</c:v>
                </c:pt>
                <c:pt idx="10">
                  <c:v>574.61800000000005</c:v>
                </c:pt>
                <c:pt idx="11">
                  <c:v>574.35699999999997</c:v>
                </c:pt>
                <c:pt idx="12">
                  <c:v>574.78300000000002</c:v>
                </c:pt>
                <c:pt idx="13">
                  <c:v>579.38300000000004</c:v>
                </c:pt>
                <c:pt idx="14">
                  <c:v>582.26800000000003</c:v>
                </c:pt>
                <c:pt idx="15">
                  <c:v>582.30499999999995</c:v>
                </c:pt>
                <c:pt idx="16">
                  <c:v>591.27300000000002</c:v>
                </c:pt>
                <c:pt idx="17">
                  <c:v>606.149</c:v>
                </c:pt>
                <c:pt idx="18">
                  <c:v>587.24099999999999</c:v>
                </c:pt>
                <c:pt idx="19">
                  <c:v>518.10400000000004</c:v>
                </c:pt>
                <c:pt idx="20">
                  <c:v>439.017</c:v>
                </c:pt>
              </c:numCache>
            </c:numRef>
          </c:yVal>
          <c:smooth val="0"/>
        </c:ser>
        <c:ser>
          <c:idx val="5"/>
          <c:order val="2"/>
          <c:tx>
            <c:strRef>
              <c:f>'MPMC-Best 25'!$A$28</c:f>
              <c:strCache>
                <c:ptCount val="1"/>
                <c:pt idx="0">
                  <c:v>TZ-Queue</c:v>
                </c:pt>
              </c:strCache>
            </c:strRef>
          </c:tx>
          <c:xVal>
            <c:numRef>
              <c:f>'MPMC-Best 25'!$B$25:$V$25</c:f>
              <c:numCache>
                <c:formatCode>General</c:formatCode>
                <c:ptCount val="21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20</c:v>
                </c:pt>
                <c:pt idx="17">
                  <c:v>30</c:v>
                </c:pt>
                <c:pt idx="18">
                  <c:v>40</c:v>
                </c:pt>
                <c:pt idx="19">
                  <c:v>50</c:v>
                </c:pt>
                <c:pt idx="20">
                  <c:v>60</c:v>
                </c:pt>
              </c:numCache>
            </c:numRef>
          </c:xVal>
          <c:yVal>
            <c:numRef>
              <c:f>'MPMC-Best 25'!$B$28:$V$28</c:f>
              <c:numCache>
                <c:formatCode>General</c:formatCode>
                <c:ptCount val="21"/>
                <c:pt idx="1">
                  <c:v>283.24900000000002</c:v>
                </c:pt>
                <c:pt idx="2">
                  <c:v>399.59199999999998</c:v>
                </c:pt>
                <c:pt idx="3">
                  <c:v>450.38299999999998</c:v>
                </c:pt>
                <c:pt idx="4">
                  <c:v>489.38400000000001</c:v>
                </c:pt>
                <c:pt idx="5">
                  <c:v>507.36500000000001</c:v>
                </c:pt>
                <c:pt idx="6">
                  <c:v>525.18799999999999</c:v>
                </c:pt>
                <c:pt idx="7">
                  <c:v>541.72900000000004</c:v>
                </c:pt>
                <c:pt idx="8">
                  <c:v>547.68600000000004</c:v>
                </c:pt>
                <c:pt idx="9">
                  <c:v>548.88400000000001</c:v>
                </c:pt>
                <c:pt idx="10">
                  <c:v>553.24199999999996</c:v>
                </c:pt>
                <c:pt idx="11">
                  <c:v>553.25300000000004</c:v>
                </c:pt>
                <c:pt idx="12">
                  <c:v>553.51300000000003</c:v>
                </c:pt>
                <c:pt idx="13">
                  <c:v>553.88699999999994</c:v>
                </c:pt>
                <c:pt idx="14">
                  <c:v>555.84900000000005</c:v>
                </c:pt>
                <c:pt idx="15">
                  <c:v>554.57299999999998</c:v>
                </c:pt>
                <c:pt idx="16">
                  <c:v>560.10500000000002</c:v>
                </c:pt>
                <c:pt idx="17">
                  <c:v>545.346</c:v>
                </c:pt>
                <c:pt idx="18">
                  <c:v>507.01400000000001</c:v>
                </c:pt>
                <c:pt idx="19">
                  <c:v>455.75599999999997</c:v>
                </c:pt>
                <c:pt idx="20">
                  <c:v>399.00099999999998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1214848"/>
        <c:axId val="101229312"/>
      </c:scatterChart>
      <c:valAx>
        <c:axId val="101214848"/>
        <c:scaling>
          <c:orientation val="minMax"/>
          <c:max val="6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Thread blocks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229312"/>
        <c:crosses val="autoZero"/>
        <c:crossBetween val="midCat"/>
      </c:valAx>
      <c:valAx>
        <c:axId val="1012293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Operations per 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1214848"/>
        <c:crosses val="autoZero"/>
        <c:crossBetween val="midCat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>
          <a:solidFill>
            <a:schemeClr val="tx1"/>
          </a:solidFill>
        </a:defRPr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3747B0-29B9-4124-A022-5F4406454C97}" type="datetimeFigureOut">
              <a:rPr lang="sv-SE" smtClean="0"/>
              <a:t>2012-08-30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26E51-7055-4398-BC06-580216CA90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5475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26E51-7055-4398-BC06-580216CA9026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8428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826E51-7055-4398-BC06-580216CA9026}" type="slidenum">
              <a:rPr lang="sv-SE" smtClean="0"/>
              <a:t>30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1768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28BE9-E9E0-4671-A73A-D1961262C6FD}" type="datetime1">
              <a:rPr lang="sv-SE" smtClean="0"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EF36B-9FFF-4C02-8DCB-F48E63704BCD}" type="datetime1">
              <a:rPr lang="sv-SE" smtClean="0"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95C9A-D665-4340-8CB7-0EEC8160F197}" type="datetime1">
              <a:rPr lang="sv-SE" smtClean="0"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87F-B32A-4A41-979E-4ECBC279983B}" type="datetime1">
              <a:rPr lang="sv-SE" smtClean="0"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F2334-CDCD-4777-8B06-8A71DDF16F56}" type="datetime1">
              <a:rPr lang="sv-SE" smtClean="0"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A586E-27BD-4CA0-987A-27799D734A07}" type="datetime1">
              <a:rPr lang="sv-SE" smtClean="0"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F0A77-9762-4765-8BD3-20160F39B7DA}" type="datetime1">
              <a:rPr lang="sv-SE" smtClean="0"/>
              <a:t>2012-08-30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3F927-32E3-40D6-BBAC-088686794817}" type="datetime1">
              <a:rPr lang="sv-SE" smtClean="0"/>
              <a:t>2012-08-30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F2B65-C3D5-48C9-B1DC-3B90B99A22F8}" type="datetime1">
              <a:rPr lang="sv-SE" smtClean="0"/>
              <a:t>2012-08-30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34A99-07E1-4724-B8BC-FCB2831BB058}" type="datetime1">
              <a:rPr lang="sv-SE" smtClean="0"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3C99C-C4B8-4EFF-B089-B78DE1277AD4}" type="datetime1">
              <a:rPr lang="sv-SE" smtClean="0"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09F8B-518F-4F44-A149-A3378D29F9A3}" type="datetime1">
              <a:rPr lang="sv-SE" smtClean="0"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7.xml"/><Relationship Id="rId4" Type="http://schemas.openxmlformats.org/officeDocument/2006/relationships/chart" Target="../charts/char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image" Target="../media/image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1.xml"/><Relationship Id="rId5" Type="http://schemas.openxmlformats.org/officeDocument/2006/relationships/slide" Target="slide1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0032" y="5445224"/>
            <a:ext cx="2736304" cy="1304471"/>
            <a:chOff x="5361787" y="5373216"/>
            <a:chExt cx="2852310" cy="137647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374424"/>
            <a:ext cx="8496944" cy="3494736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179512" y="116632"/>
            <a:ext cx="8712968" cy="1368152"/>
          </a:xfrm>
          <a:prstGeom prst="rect">
            <a:avLst/>
          </a:prstGeom>
          <a:noFill/>
          <a:scene3d>
            <a:camera prst="orthographicFront"/>
            <a:lightRig rig="sunset" dir="t"/>
          </a:scene3d>
          <a:sp3d prstMaterial="metal">
            <a:bevelT prst="relaxedInset"/>
            <a:bevelB w="152400" h="50800" prst="softRound"/>
          </a:sp3d>
        </p:spPr>
        <p:txBody>
          <a:bodyPr vert="horz" lIns="91440" tIns="45720" rIns="91440" bIns="45720" rtlCol="0" anchor="ctr">
            <a:noAutofit/>
            <a:sp3d prstMaterial="dkEdge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i="1" dirty="0" smtClean="0">
                <a:solidFill>
                  <a:schemeClr val="accent2">
                    <a:lumMod val="50000"/>
                  </a:schemeClr>
                </a:solidFill>
                <a:latin typeface="Aparajita" pitchFamily="34" charset="0"/>
                <a:ea typeface="Batang" pitchFamily="18" charset="-127"/>
                <a:cs typeface="Aparajita" pitchFamily="34" charset="0"/>
              </a:rPr>
              <a:t>Understanding Performance of Concurrent Data Structures on Graphics Processors</a:t>
            </a:r>
            <a:endParaRPr lang="sv-SE" b="1" i="1" dirty="0">
              <a:solidFill>
                <a:schemeClr val="accent2">
                  <a:lumMod val="50000"/>
                </a:schemeClr>
              </a:solidFill>
              <a:latin typeface="Aparajita" pitchFamily="34" charset="0"/>
              <a:ea typeface="Batang" pitchFamily="18" charset="-127"/>
              <a:cs typeface="Aparajit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42665" y="4869160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Daniel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Cederman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, </a:t>
            </a:r>
            <a:r>
              <a:rPr lang="en-US" sz="3600" b="1" u="sng" dirty="0" err="1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Bapi</a:t>
            </a:r>
            <a:r>
              <a:rPr lang="en-US" sz="3600" b="1" u="sng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u="sng" dirty="0" err="1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Chatterjee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,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Philippas</a:t>
            </a:r>
            <a:r>
              <a:rPr lang="en-US" sz="36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Tsigas</a:t>
            </a:r>
            <a:endParaRPr lang="sv-SE" sz="3600" b="1" dirty="0">
              <a:solidFill>
                <a:schemeClr val="tx2">
                  <a:lumMod val="50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3417" y="5234276"/>
            <a:ext cx="5171609" cy="22006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Distributed Computing and Systems</a:t>
            </a:r>
          </a:p>
          <a:p>
            <a:pPr algn="ctr"/>
            <a:r>
              <a:rPr lang="en-US" sz="35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D&amp;IT, Chalmers University, Sweden</a:t>
            </a:r>
          </a:p>
          <a:p>
            <a:pPr algn="ctr"/>
            <a:r>
              <a:rPr lang="en-IN" sz="3200" b="1" dirty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(Supported by </a:t>
            </a:r>
            <a:r>
              <a:rPr lang="en-IN" sz="3200" b="1" dirty="0" smtClean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PEPPHER, </a:t>
            </a:r>
            <a:r>
              <a:rPr lang="en-IN" sz="3200" b="1" dirty="0">
                <a:solidFill>
                  <a:schemeClr val="tx2">
                    <a:lumMod val="50000"/>
                  </a:schemeClr>
                </a:solidFill>
                <a:latin typeface="Angsana New" pitchFamily="18" charset="-34"/>
                <a:cs typeface="Angsana New" pitchFamily="18" charset="-34"/>
              </a:rPr>
              <a:t>SCHEME, VR)</a:t>
            </a:r>
          </a:p>
          <a:p>
            <a:pPr algn="ctr"/>
            <a:endParaRPr lang="sv-SE" sz="3500" b="1" dirty="0">
              <a:solidFill>
                <a:schemeClr val="tx2">
                  <a:lumMod val="50000"/>
                </a:schemeClr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51567" y="4797152"/>
            <a:ext cx="2156937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Euro-PAR</a:t>
            </a:r>
          </a:p>
          <a:p>
            <a:pPr algn="ctr"/>
            <a:r>
              <a:rPr lang="en-US" sz="4000" b="1" dirty="0" smtClean="0">
                <a:solidFill>
                  <a:schemeClr val="accent4">
                    <a:lumMod val="50000"/>
                  </a:schemeClr>
                </a:solidFill>
              </a:rPr>
              <a:t>2012</a:t>
            </a:r>
            <a:endParaRPr lang="sv-SE" sz="40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144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17054" y="1349095"/>
            <a:ext cx="4286993" cy="1279491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683568" y="1340768"/>
            <a:ext cx="43204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GPU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Nvidia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Architecture Evolution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Support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Synchronization</a:t>
            </a:r>
            <a:endParaRPr lang="sv-SE" dirty="0"/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9" name="Rounded Rectangle 8">
            <a:hlinkClick r:id="rId5" action="ppaction://hlinksldjump"/>
          </p:cNvPr>
          <p:cNvSpPr/>
          <p:nvPr/>
        </p:nvSpPr>
        <p:spPr>
          <a:xfrm>
            <a:off x="4427984" y="2780928"/>
            <a:ext cx="4104456" cy="1800200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4572000" y="2857128"/>
            <a:ext cx="38884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Concurrent Data Structure 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Concurrent FIFO Queues</a:t>
            </a:r>
            <a:endParaRPr lang="sv-SE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755575" y="4668812"/>
            <a:ext cx="4560507" cy="2000548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755576" y="4691926"/>
            <a:ext cx="44644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CDS on GPU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Implementation &amp; Optimization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Performance Portability Analysis</a:t>
            </a:r>
            <a:endParaRPr lang="sv-SE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 of the talk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10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68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11</a:t>
            </a:fld>
            <a:r>
              <a:rPr lang="sv-SE" dirty="0" smtClean="0"/>
              <a:t>/31</a:t>
            </a:r>
            <a:endParaRPr lang="sv-SE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Concurrent Data Structure</a:t>
            </a:r>
            <a:endParaRPr lang="sv-SE" dirty="0"/>
          </a:p>
        </p:txBody>
      </p:sp>
      <p:grpSp>
        <p:nvGrpSpPr>
          <p:cNvPr id="6" name="Group 5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219466" y="1628800"/>
            <a:ext cx="8784976" cy="4032448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Synchronization 		Progress guarantee.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Blocking.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Non-blocking.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solidFill>
                  <a:schemeClr val="bg2">
                    <a:lumMod val="10000"/>
                  </a:schemeClr>
                </a:solidFill>
              </a:rPr>
              <a:t>Lock – free</a:t>
            </a:r>
          </a:p>
          <a:p>
            <a:pPr marL="91440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N" dirty="0" smtClean="0">
                <a:solidFill>
                  <a:schemeClr val="bg2">
                    <a:lumMod val="10000"/>
                  </a:schemeClr>
                </a:solidFill>
              </a:rPr>
              <a:t>Wait - free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Right Arrow 9"/>
          <p:cNvSpPr/>
          <p:nvPr/>
        </p:nvSpPr>
        <p:spPr>
          <a:xfrm>
            <a:off x="4175956" y="2183995"/>
            <a:ext cx="360040" cy="4571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692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Concurrent FIFO Queues</a:t>
            </a:r>
            <a:endParaRPr lang="sv-SE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99662" y="-303317"/>
            <a:ext cx="4272672" cy="8424937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12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025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Concurrent FIFO Queues</a:t>
            </a:r>
            <a:endParaRPr lang="sv-SE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001375"/>
              </p:ext>
            </p:extLst>
          </p:nvPr>
        </p:nvGraphicFramePr>
        <p:xfrm>
          <a:off x="395536" y="1397000"/>
          <a:ext cx="8352928" cy="5755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156757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Single Producer Single Consumer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(SPSC)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Multi Producer Multi Consumer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(MPMC)</a:t>
                      </a:r>
                      <a:endParaRPr lang="sv-SE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8196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Lamport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1983 : </a:t>
                      </a: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Lamport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Queue 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Michael &amp; Scott 1997 : MS-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Queue (Blocking and non-blocking) 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8196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Giacomoni</a:t>
                      </a:r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  et al. 2008 :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FastForward</a:t>
                      </a:r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Queue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Tsigas</a:t>
                      </a:r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 &amp;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Zhang 2001: TZ-</a:t>
                      </a:r>
                      <a:r>
                        <a:rPr lang="sv-SE" baseline="0" dirty="0" err="1" smtClean="0">
                          <a:solidFill>
                            <a:schemeClr val="tx1"/>
                          </a:solidFill>
                        </a:rPr>
                        <a:t>Queue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8196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Lee et al. 2009 : </a:t>
                      </a:r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MCRingBuffer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 algn="l">
                        <a:buFont typeface="Arial" pitchFamily="34" charset="0"/>
                        <a:buNone/>
                      </a:pP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r>
                        <a:rPr lang="sv-SE" dirty="0" err="1" smtClean="0">
                          <a:solidFill>
                            <a:schemeClr val="tx1"/>
                          </a:solidFill>
                        </a:rPr>
                        <a:t>Preud'homme</a:t>
                      </a:r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 et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al.  2010 : </a:t>
                      </a:r>
                      <a:r>
                        <a:rPr lang="sv-SE" baseline="0" dirty="0" err="1" smtClean="0">
                          <a:solidFill>
                            <a:schemeClr val="tx1"/>
                          </a:solidFill>
                        </a:rPr>
                        <a:t>BatchQueue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08196">
                <a:tc>
                  <a:txBody>
                    <a:bodyPr/>
                    <a:lstStyle/>
                    <a:p>
                      <a:pPr marL="285750" indent="-285750" algn="l">
                        <a:buFont typeface="Arial" pitchFamily="34" charset="0"/>
                        <a:buChar char="•"/>
                      </a:pP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13/31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8463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07504" y="4146151"/>
            <a:ext cx="9170946" cy="2066461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Lock-free, Array-based.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Synchronization through atomic read and write on shared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head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US" i="1" dirty="0" smtClean="0">
                <a:solidFill>
                  <a:schemeClr val="bg2">
                    <a:lumMod val="10000"/>
                  </a:schemeClr>
                </a:solidFill>
              </a:rPr>
              <a:t>tail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 	Causes cache thrashing.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1520" y="1168304"/>
            <a:ext cx="26372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Lamport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 [1]</a:t>
            </a:r>
            <a:endParaRPr lang="sv-SE" sz="4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SPSC FIFO Queues</a:t>
            </a:r>
            <a:endParaRPr lang="sv-SE" dirty="0"/>
          </a:p>
        </p:txBody>
      </p:sp>
      <p:sp>
        <p:nvSpPr>
          <p:cNvPr id="12" name="Rectangle 11"/>
          <p:cNvSpPr/>
          <p:nvPr/>
        </p:nvSpPr>
        <p:spPr>
          <a:xfrm>
            <a:off x="755576" y="1854131"/>
            <a:ext cx="33123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b="1" dirty="0" err="1" smtClean="0">
                <a:latin typeface="Courier" pitchFamily="49" charset="0"/>
              </a:rPr>
              <a:t>enqueue</a:t>
            </a:r>
            <a:r>
              <a:rPr lang="en-IN" b="1" dirty="0" smtClean="0">
                <a:latin typeface="Courier" pitchFamily="49" charset="0"/>
              </a:rPr>
              <a:t> (</a:t>
            </a:r>
            <a:r>
              <a:rPr lang="en-IN" b="1" dirty="0">
                <a:latin typeface="Courier" pitchFamily="49" charset="0"/>
              </a:rPr>
              <a:t>data) {</a:t>
            </a:r>
          </a:p>
          <a:p>
            <a:r>
              <a:rPr lang="en-IN" b="1" dirty="0" smtClean="0">
                <a:latin typeface="Courier" pitchFamily="49" charset="0"/>
              </a:rPr>
              <a:t>if </a:t>
            </a:r>
            <a:r>
              <a:rPr lang="en-IN" b="1" dirty="0">
                <a:latin typeface="Courier" pitchFamily="49" charset="0"/>
              </a:rPr>
              <a:t>(NEXT(head) == tail) </a:t>
            </a:r>
            <a:endParaRPr lang="en-IN" b="1" dirty="0" smtClean="0">
              <a:latin typeface="Courier" pitchFamily="49" charset="0"/>
            </a:endParaRPr>
          </a:p>
          <a:p>
            <a:r>
              <a:rPr lang="en-IN" b="1" dirty="0" smtClean="0">
                <a:latin typeface="Courier" pitchFamily="49" charset="0"/>
              </a:rPr>
              <a:t> 	return FALSE; </a:t>
            </a:r>
          </a:p>
          <a:p>
            <a:r>
              <a:rPr lang="en-IN" b="1" dirty="0" smtClean="0">
                <a:latin typeface="Courier" pitchFamily="49" charset="0"/>
              </a:rPr>
              <a:t>buffer[head</a:t>
            </a:r>
            <a:r>
              <a:rPr lang="en-IN" b="1" dirty="0">
                <a:latin typeface="Courier" pitchFamily="49" charset="0"/>
              </a:rPr>
              <a:t>] = data;</a:t>
            </a:r>
          </a:p>
          <a:p>
            <a:r>
              <a:rPr lang="en-IN" b="1" dirty="0" smtClean="0">
                <a:latin typeface="Courier" pitchFamily="49" charset="0"/>
              </a:rPr>
              <a:t>head </a:t>
            </a:r>
            <a:r>
              <a:rPr lang="en-IN" b="1" dirty="0">
                <a:latin typeface="Courier" pitchFamily="49" charset="0"/>
              </a:rPr>
              <a:t>= NEXT(head);</a:t>
            </a:r>
          </a:p>
          <a:p>
            <a:r>
              <a:rPr lang="en-IN" b="1" dirty="0" smtClean="0">
                <a:latin typeface="Courier" pitchFamily="49" charset="0"/>
              </a:rPr>
              <a:t>return TRUE;</a:t>
            </a:r>
            <a:endParaRPr lang="en-IN" b="1" dirty="0">
              <a:latin typeface="Courier" pitchFamily="49" charset="0"/>
            </a:endParaRPr>
          </a:p>
          <a:p>
            <a:r>
              <a:rPr lang="en-IN" b="1" dirty="0" smtClean="0">
                <a:latin typeface="Courier" pitchFamily="49" charset="0"/>
              </a:rPr>
              <a:t>}</a:t>
            </a:r>
            <a:endParaRPr lang="sv-SE" b="1" dirty="0">
              <a:latin typeface="Courier" pitchFamily="49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32040" y="1876189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v-SE" b="1" dirty="0" err="1" smtClean="0">
                <a:latin typeface="Courier" pitchFamily="49" charset="0"/>
              </a:rPr>
              <a:t>dequeue</a:t>
            </a:r>
            <a:r>
              <a:rPr lang="sv-SE" b="1" dirty="0" smtClean="0">
                <a:latin typeface="Courier" pitchFamily="49" charset="0"/>
              </a:rPr>
              <a:t> (</a:t>
            </a:r>
            <a:r>
              <a:rPr lang="sv-SE" b="1" dirty="0">
                <a:latin typeface="Courier" pitchFamily="49" charset="0"/>
              </a:rPr>
              <a:t>data) {</a:t>
            </a:r>
          </a:p>
          <a:p>
            <a:r>
              <a:rPr lang="sv-SE" b="1" dirty="0" err="1" smtClean="0">
                <a:latin typeface="Courier" pitchFamily="49" charset="0"/>
              </a:rPr>
              <a:t>if</a:t>
            </a:r>
            <a:r>
              <a:rPr lang="sv-SE" b="1" dirty="0" smtClean="0">
                <a:latin typeface="Courier" pitchFamily="49" charset="0"/>
              </a:rPr>
              <a:t> </a:t>
            </a:r>
            <a:r>
              <a:rPr lang="sv-SE" b="1" dirty="0">
                <a:latin typeface="Courier" pitchFamily="49" charset="0"/>
              </a:rPr>
              <a:t>(</a:t>
            </a:r>
            <a:r>
              <a:rPr lang="sv-SE" b="1" dirty="0" err="1">
                <a:latin typeface="Courier" pitchFamily="49" charset="0"/>
              </a:rPr>
              <a:t>head</a:t>
            </a:r>
            <a:r>
              <a:rPr lang="sv-SE" b="1" dirty="0">
                <a:latin typeface="Courier" pitchFamily="49" charset="0"/>
              </a:rPr>
              <a:t> == </a:t>
            </a:r>
            <a:r>
              <a:rPr lang="sv-SE" b="1" dirty="0" err="1">
                <a:latin typeface="Courier" pitchFamily="49" charset="0"/>
              </a:rPr>
              <a:t>tail</a:t>
            </a:r>
            <a:r>
              <a:rPr lang="sv-SE" b="1" dirty="0">
                <a:latin typeface="Courier" pitchFamily="49" charset="0"/>
              </a:rPr>
              <a:t>) {</a:t>
            </a:r>
          </a:p>
          <a:p>
            <a:r>
              <a:rPr lang="en-IN" b="1" dirty="0" smtClean="0">
                <a:latin typeface="Courier" pitchFamily="49" charset="0"/>
              </a:rPr>
              <a:t>	return </a:t>
            </a:r>
            <a:r>
              <a:rPr lang="en-IN" b="1" dirty="0">
                <a:latin typeface="Courier" pitchFamily="49" charset="0"/>
              </a:rPr>
              <a:t>FALSE; </a:t>
            </a:r>
            <a:endParaRPr lang="sv-SE" b="1" dirty="0">
              <a:latin typeface="Courier" pitchFamily="49" charset="0"/>
            </a:endParaRPr>
          </a:p>
          <a:p>
            <a:r>
              <a:rPr lang="sv-SE" b="1" dirty="0" smtClean="0">
                <a:latin typeface="Courier" pitchFamily="49" charset="0"/>
              </a:rPr>
              <a:t>data </a:t>
            </a:r>
            <a:r>
              <a:rPr lang="sv-SE" b="1" dirty="0">
                <a:latin typeface="Courier" pitchFamily="49" charset="0"/>
              </a:rPr>
              <a:t>= </a:t>
            </a:r>
            <a:r>
              <a:rPr lang="sv-SE" b="1" dirty="0" err="1">
                <a:latin typeface="Courier" pitchFamily="49" charset="0"/>
              </a:rPr>
              <a:t>buffer</a:t>
            </a:r>
            <a:r>
              <a:rPr lang="sv-SE" b="1" dirty="0">
                <a:latin typeface="Courier" pitchFamily="49" charset="0"/>
              </a:rPr>
              <a:t>[</a:t>
            </a:r>
            <a:r>
              <a:rPr lang="sv-SE" b="1" dirty="0" err="1">
                <a:latin typeface="Courier" pitchFamily="49" charset="0"/>
              </a:rPr>
              <a:t>tail</a:t>
            </a:r>
            <a:r>
              <a:rPr lang="sv-SE" b="1" dirty="0">
                <a:latin typeface="Courier" pitchFamily="49" charset="0"/>
              </a:rPr>
              <a:t>];</a:t>
            </a:r>
          </a:p>
          <a:p>
            <a:r>
              <a:rPr lang="sv-SE" b="1" dirty="0" err="1" smtClean="0">
                <a:latin typeface="Courier" pitchFamily="49" charset="0"/>
              </a:rPr>
              <a:t>tail</a:t>
            </a:r>
            <a:r>
              <a:rPr lang="sv-SE" b="1" dirty="0" smtClean="0">
                <a:latin typeface="Courier" pitchFamily="49" charset="0"/>
              </a:rPr>
              <a:t> </a:t>
            </a:r>
            <a:r>
              <a:rPr lang="sv-SE" b="1" dirty="0">
                <a:latin typeface="Courier" pitchFamily="49" charset="0"/>
              </a:rPr>
              <a:t>= NEXT(</a:t>
            </a:r>
            <a:r>
              <a:rPr lang="sv-SE" b="1" dirty="0" err="1">
                <a:latin typeface="Courier" pitchFamily="49" charset="0"/>
              </a:rPr>
              <a:t>tail</a:t>
            </a:r>
            <a:r>
              <a:rPr lang="sv-SE" b="1" dirty="0">
                <a:latin typeface="Courier" pitchFamily="49" charset="0"/>
              </a:rPr>
              <a:t>);</a:t>
            </a:r>
          </a:p>
          <a:p>
            <a:r>
              <a:rPr lang="en-IN" b="1" dirty="0">
                <a:latin typeface="Courier" pitchFamily="49" charset="0"/>
              </a:rPr>
              <a:t>return TRUE;</a:t>
            </a:r>
          </a:p>
          <a:p>
            <a:r>
              <a:rPr lang="en-IN" b="1" dirty="0" smtClean="0">
                <a:latin typeface="Courier" pitchFamily="49" charset="0"/>
              </a:rPr>
              <a:t>}</a:t>
            </a:r>
            <a:endParaRPr lang="sv-SE" b="1" dirty="0">
              <a:latin typeface="Courier" pitchFamily="49" charset="0"/>
            </a:endParaRPr>
          </a:p>
        </p:txBody>
      </p:sp>
      <p:sp>
        <p:nvSpPr>
          <p:cNvPr id="14" name="Right Arrow 13"/>
          <p:cNvSpPr/>
          <p:nvPr/>
        </p:nvSpPr>
        <p:spPr>
          <a:xfrm>
            <a:off x="4281408" y="6103428"/>
            <a:ext cx="432048" cy="1440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Oval 1"/>
          <p:cNvSpPr/>
          <p:nvPr/>
        </p:nvSpPr>
        <p:spPr>
          <a:xfrm>
            <a:off x="251520" y="2204864"/>
            <a:ext cx="3250704" cy="576064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Oval 14"/>
          <p:cNvSpPr/>
          <p:nvPr/>
        </p:nvSpPr>
        <p:spPr>
          <a:xfrm>
            <a:off x="4417640" y="2132856"/>
            <a:ext cx="3250704" cy="576064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14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099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916833"/>
            <a:ext cx="8229600" cy="158417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IN" sz="3600" i="1" dirty="0">
                <a:solidFill>
                  <a:schemeClr val="bg2">
                    <a:lumMod val="10000"/>
                  </a:schemeClr>
                </a:solidFill>
              </a:rPr>
              <a:t>head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IN" sz="3600" i="1" dirty="0">
                <a:solidFill>
                  <a:schemeClr val="bg2">
                    <a:lumMod val="10000"/>
                  </a:schemeClr>
                </a:solidFill>
              </a:rPr>
              <a:t>tail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 private to producer and consumer lowering cache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thrashing.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349094"/>
            <a:ext cx="3437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FastForward</a:t>
            </a:r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[2]</a:t>
            </a:r>
            <a:endParaRPr lang="sv-SE" sz="4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7544" y="407707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The queue is divided into two batches – producer writes to one of them while the consumer reads from the other one.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67544" y="3509333"/>
            <a:ext cx="343747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solidFill>
                  <a:schemeClr val="accent4">
                    <a:lumMod val="50000"/>
                  </a:schemeClr>
                </a:solidFill>
                <a:latin typeface="+mj-lt"/>
              </a:rPr>
              <a:t>BatchQueue</a:t>
            </a:r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[3]</a:t>
            </a:r>
            <a:endParaRPr lang="sv-SE" sz="4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SPSC FIFO Queues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15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7457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2220398"/>
            <a:ext cx="8229600" cy="3584866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Similar to </a:t>
            </a:r>
            <a:r>
              <a:rPr lang="en-IN" sz="3600" dirty="0" err="1">
                <a:solidFill>
                  <a:schemeClr val="bg2">
                    <a:lumMod val="10000"/>
                  </a:schemeClr>
                </a:solidFill>
              </a:rPr>
              <a:t>BatchQueue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  but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handles 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many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batches.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</a:rPr>
              <a:t>Many batches may cause less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latency if 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producer is not fast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enough.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7544" y="1496116"/>
            <a:ext cx="37736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MCRingBuffer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 [4]</a:t>
            </a:r>
            <a:endParaRPr lang="sv-SE" sz="4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SPSC FIFO Queues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16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46679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2220398"/>
            <a:ext cx="8229600" cy="4304946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Linked-List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based. 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sz="3600" dirty="0" smtClean="0">
                <a:solidFill>
                  <a:schemeClr val="bg2">
                    <a:lumMod val="10000"/>
                  </a:schemeClr>
                </a:solidFill>
              </a:rPr>
              <a:t>Mutual exclusion locks to synchronize.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CAS-based spin lock and Bakery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Lock – fine Grained and Coarse grained.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MPMC FIFO Queues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496116"/>
            <a:ext cx="51940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MS-queue (Blocking) [5]</a:t>
            </a:r>
            <a:endParaRPr lang="sv-SE" sz="4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17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082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2220398"/>
            <a:ext cx="8229600" cy="4304946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Lock-free.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Uses CAS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to add nodes at </a:t>
            </a:r>
            <a:r>
              <a:rPr lang="en-IN" sz="3600" i="1" dirty="0" smtClean="0">
                <a:solidFill>
                  <a:schemeClr val="bg2">
                    <a:lumMod val="10000"/>
                  </a:schemeClr>
                </a:solidFill>
              </a:rPr>
              <a:t>tail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and remove nodes from</a:t>
            </a:r>
            <a:r>
              <a:rPr lang="en-IN" sz="3600" i="1" dirty="0" smtClean="0">
                <a:solidFill>
                  <a:schemeClr val="bg2">
                    <a:lumMod val="10000"/>
                  </a:schemeClr>
                </a:solidFill>
              </a:rPr>
              <a:t> head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Helping mechanism between threads leads to true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lock-freedom.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MPMC FIFO Queues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496116"/>
            <a:ext cx="62135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MS-queue </a:t>
            </a:r>
            <a:r>
              <a:rPr lang="en-US" sz="4000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(Non-blocking</a:t>
            </a:r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) [5]</a:t>
            </a:r>
            <a:endParaRPr lang="sv-SE" sz="4000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18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78243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hlinkClick r:id="rId2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04946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Lock-free,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Array-based.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Uses CAS to insert elements and move </a:t>
            </a:r>
            <a:r>
              <a:rPr lang="en-IN" sz="3600" i="1" dirty="0">
                <a:solidFill>
                  <a:schemeClr val="bg2">
                    <a:lumMod val="10000"/>
                  </a:schemeClr>
                </a:solidFill>
              </a:rPr>
              <a:t>head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IN" sz="3600" i="1" dirty="0" smtClean="0">
                <a:solidFill>
                  <a:schemeClr val="bg2">
                    <a:lumMod val="10000"/>
                  </a:schemeClr>
                </a:solidFill>
              </a:rPr>
              <a:t>tail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i="1" dirty="0" smtClean="0">
                <a:solidFill>
                  <a:schemeClr val="bg2">
                    <a:lumMod val="10000"/>
                  </a:schemeClr>
                </a:solidFill>
              </a:rPr>
              <a:t>head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IN" sz="3600" i="1" dirty="0" smtClean="0">
                <a:solidFill>
                  <a:schemeClr val="bg2">
                    <a:lumMod val="10000"/>
                  </a:schemeClr>
                </a:solidFill>
              </a:rPr>
              <a:t>tail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 pointers are moved after every </a:t>
            </a:r>
            <a:r>
              <a:rPr lang="en-IN" sz="3600" i="1" dirty="0" smtClean="0">
                <a:solidFill>
                  <a:schemeClr val="bg2">
                    <a:lumMod val="10000"/>
                  </a:schemeClr>
                </a:solidFill>
              </a:rPr>
              <a:t>x:th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 operation.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MPMC FIFO Queues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467544" y="1496116"/>
            <a:ext cx="62135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solidFill>
                  <a:schemeClr val="accent4">
                    <a:lumMod val="50000"/>
                  </a:schemeClr>
                </a:solidFill>
                <a:latin typeface="+mj-lt"/>
              </a:rPr>
              <a:t>TZ-Queue (Non-Blocking) [6]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19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7844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720181"/>
            <a:ext cx="3048000" cy="2286000"/>
          </a:xfrm>
        </p:spPr>
      </p:pic>
      <p:sp>
        <p:nvSpPr>
          <p:cNvPr id="12" name="Rounded Rectangular Callout 11"/>
          <p:cNvSpPr/>
          <p:nvPr/>
        </p:nvSpPr>
        <p:spPr>
          <a:xfrm>
            <a:off x="251520" y="4293095"/>
            <a:ext cx="3240360" cy="1962847"/>
          </a:xfrm>
          <a:prstGeom prst="wedgeRoundRectCallout">
            <a:avLst>
              <a:gd name="adj1" fmla="val 64246"/>
              <a:gd name="adj2" fmla="val -80359"/>
              <a:gd name="adj3" fmla="val 16667"/>
            </a:avLst>
          </a:prstGeom>
          <a:solidFill>
            <a:schemeClr val="accent1">
              <a:alpha val="1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Box 12"/>
          <p:cNvSpPr txBox="1"/>
          <p:nvPr/>
        </p:nvSpPr>
        <p:spPr>
          <a:xfrm>
            <a:off x="179512" y="4316951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Parallelization on GPU (GPGPU)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CUDA,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OpenCl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Independent of CPU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Ubiquitous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8" name="Rounded Rectangular Callout 7"/>
          <p:cNvSpPr/>
          <p:nvPr/>
        </p:nvSpPr>
        <p:spPr>
          <a:xfrm>
            <a:off x="827584" y="596586"/>
            <a:ext cx="3966150" cy="1464261"/>
          </a:xfrm>
          <a:prstGeom prst="wedgeRoundRectCallout">
            <a:avLst>
              <a:gd name="adj1" fmla="val 36132"/>
              <a:gd name="adj2" fmla="val 116194"/>
              <a:gd name="adj3" fmla="val 16667"/>
            </a:avLst>
          </a:prstGeom>
          <a:solidFill>
            <a:schemeClr val="accent1">
              <a:alpha val="1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TextBox 8"/>
          <p:cNvSpPr txBox="1"/>
          <p:nvPr/>
        </p:nvSpPr>
        <p:spPr>
          <a:xfrm>
            <a:off x="827584" y="748929"/>
            <a:ext cx="396615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Main processor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Uniprocessors – No more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Multi-core, Many-core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5580112" y="2132856"/>
            <a:ext cx="3456384" cy="1296144"/>
          </a:xfrm>
          <a:prstGeom prst="wedgeRoundRectCallout">
            <a:avLst>
              <a:gd name="adj1" fmla="val -65925"/>
              <a:gd name="adj2" fmla="val 60233"/>
              <a:gd name="adj3" fmla="val 16667"/>
            </a:avLst>
          </a:prstGeom>
          <a:solidFill>
            <a:schemeClr val="accent1">
              <a:alpha val="1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TextBox 10"/>
          <p:cNvSpPr txBox="1"/>
          <p:nvPr/>
        </p:nvSpPr>
        <p:spPr>
          <a:xfrm>
            <a:off x="5554014" y="2228671"/>
            <a:ext cx="34824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Co-processor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Graphics Processors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SIMD, 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speedup</a:t>
            </a:r>
            <a:endParaRPr lang="sv-SE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61390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8" grpId="0" animBg="1"/>
      <p:bldP spid="9" grpId="0"/>
      <p:bldP spid="10" grpId="0" animBg="1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17054" y="1349095"/>
            <a:ext cx="4286993" cy="1279491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683568" y="1340768"/>
            <a:ext cx="43204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GPU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Nvidia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Architecture Evolution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Support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Synchronization</a:t>
            </a:r>
            <a:endParaRPr lang="sv-SE" dirty="0"/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9" name="Rounded Rectangle 8">
            <a:hlinkClick r:id="rId5" action="ppaction://hlinksldjump"/>
          </p:cNvPr>
          <p:cNvSpPr/>
          <p:nvPr/>
        </p:nvSpPr>
        <p:spPr>
          <a:xfrm>
            <a:off x="4427984" y="2780928"/>
            <a:ext cx="4104456" cy="1800200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4572000" y="2857128"/>
            <a:ext cx="38884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Concurrent Data Structure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Concurrent FIFO Queues</a:t>
            </a:r>
            <a:endParaRPr lang="sv-SE" dirty="0"/>
          </a:p>
        </p:txBody>
      </p:sp>
      <p:sp>
        <p:nvSpPr>
          <p:cNvPr id="11" name="Rounded Rectangle 10"/>
          <p:cNvSpPr/>
          <p:nvPr/>
        </p:nvSpPr>
        <p:spPr>
          <a:xfrm>
            <a:off x="755575" y="4668812"/>
            <a:ext cx="4560507" cy="2000548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755576" y="4691926"/>
            <a:ext cx="44644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CDS on GPU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Implementation &amp; Optimization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Performance Portability Analysis</a:t>
            </a:r>
            <a:endParaRPr lang="sv-SE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 of the talk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20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971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Implementation Platform</a:t>
            </a:r>
            <a:endParaRPr lang="sv-SE" dirty="0"/>
          </a:p>
        </p:txBody>
      </p:sp>
      <p:graphicFrame>
        <p:nvGraphicFramePr>
          <p:cNvPr id="12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9555422"/>
              </p:ext>
            </p:extLst>
          </p:nvPr>
        </p:nvGraphicFramePr>
        <p:xfrm>
          <a:off x="457200" y="1844824"/>
          <a:ext cx="8208913" cy="42469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301593"/>
                <a:gridCol w="1749481"/>
                <a:gridCol w="1056106"/>
                <a:gridCol w="1224890"/>
                <a:gridCol w="1580699"/>
              </a:tblGrid>
              <a:tr h="5217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Processor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Clock Speed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Memory Clock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Cores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LL</a:t>
                      </a:r>
                      <a:r>
                        <a:rPr lang="en-US" sz="20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</a:t>
                      </a:r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Cache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Architecture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17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8800GT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1.6GHz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1.0GHz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14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Tesla(CC 1.1)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17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GTX280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1.3GHz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1.1GHz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30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0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Tesla(CC 1.3)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6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Tesla</a:t>
                      </a:r>
                      <a:r>
                        <a:rPr lang="en-US" sz="2000" baseline="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 C2050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1.2GHz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1.5GHz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14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786kB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Fermi(CC 2.0)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179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GTX680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1.1 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3.0GHz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8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512kB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Kepler</a:t>
                      </a:r>
                      <a:r>
                        <a:rPr lang="en-US" sz="20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(CC 3.0)</a:t>
                      </a:r>
                      <a:endParaRPr lang="sv-SE" sz="2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0062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Intel E5645(2x)</a:t>
                      </a:r>
                      <a:endParaRPr lang="sv-SE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2.4GHz</a:t>
                      </a:r>
                      <a:endParaRPr lang="sv-SE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0.7GHz</a:t>
                      </a:r>
                      <a:endParaRPr lang="sv-SE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sv-SE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12MB</a:t>
                      </a:r>
                      <a:endParaRPr lang="sv-SE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Intel HT</a:t>
                      </a:r>
                      <a:endParaRPr lang="sv-SE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5868144" y="2492896"/>
            <a:ext cx="1224136" cy="3312368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Oval 7"/>
          <p:cNvSpPr/>
          <p:nvPr/>
        </p:nvSpPr>
        <p:spPr>
          <a:xfrm>
            <a:off x="3347864" y="4293096"/>
            <a:ext cx="1224136" cy="792088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Oval 8"/>
          <p:cNvSpPr/>
          <p:nvPr/>
        </p:nvSpPr>
        <p:spPr>
          <a:xfrm>
            <a:off x="1835696" y="4941168"/>
            <a:ext cx="1224136" cy="792088"/>
          </a:xfrm>
          <a:prstGeom prst="ellipse">
            <a:avLst/>
          </a:prstGeom>
          <a:noFill/>
          <a:ln w="381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21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423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GPU implementation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19466" y="1628800"/>
            <a:ext cx="8784976" cy="52292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A 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thread-block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works either as a producer or as a consumer.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Varying number of thread blocks for MPMC queues.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Shared Memory is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used for private variables of producer and consumer.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22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0115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GPU optimization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79512" y="1449132"/>
            <a:ext cx="8784976" cy="52292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 err="1">
                <a:solidFill>
                  <a:schemeClr val="bg2">
                    <a:lumMod val="10000"/>
                  </a:schemeClr>
                </a:solidFill>
              </a:rPr>
              <a:t>BatchQueue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 and </a:t>
            </a:r>
            <a:r>
              <a:rPr lang="en-IN" sz="3600" dirty="0" err="1">
                <a:solidFill>
                  <a:schemeClr val="bg2">
                    <a:lumMod val="10000"/>
                  </a:schemeClr>
                </a:solidFill>
              </a:rPr>
              <a:t>MCRingBuffer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- advantage </a:t>
            </a: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of shared memory to make them </a:t>
            </a:r>
            <a:r>
              <a:rPr lang="en-IN" sz="3600" b="1" dirty="0" smtClean="0">
                <a:solidFill>
                  <a:schemeClr val="bg2">
                    <a:lumMod val="10000"/>
                  </a:schemeClr>
                </a:solidFill>
              </a:rPr>
              <a:t>Buffered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Coalescing in memory transfer in buffered queues.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600" dirty="0">
                <a:solidFill>
                  <a:schemeClr val="bg2">
                    <a:lumMod val="10000"/>
                  </a:schemeClr>
                </a:solidFill>
              </a:rPr>
              <a:t>Empirical optimization in </a:t>
            </a:r>
            <a:r>
              <a:rPr lang="en-IN" sz="3600" dirty="0" smtClean="0">
                <a:solidFill>
                  <a:schemeClr val="bg2">
                    <a:lumMod val="10000"/>
                  </a:schemeClr>
                </a:solidFill>
              </a:rPr>
              <a:t>TZ-Queue – move the pointers after every second operation.</a:t>
            </a: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23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1117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Experimental Setup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84976" cy="5877272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500" dirty="0">
                <a:solidFill>
                  <a:schemeClr val="bg2">
                    <a:lumMod val="10000"/>
                  </a:schemeClr>
                </a:solidFill>
              </a:rPr>
              <a:t>Throughput 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= # {successful </a:t>
            </a:r>
            <a:r>
              <a:rPr lang="en-IN" sz="3500" dirty="0" err="1" smtClean="0">
                <a:solidFill>
                  <a:schemeClr val="bg2">
                    <a:lumMod val="10000"/>
                  </a:schemeClr>
                </a:solidFill>
              </a:rPr>
              <a:t>enque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or </a:t>
            </a:r>
            <a:r>
              <a:rPr lang="en-IN" sz="3500" dirty="0" err="1" smtClean="0">
                <a:solidFill>
                  <a:schemeClr val="bg2">
                    <a:lumMod val="10000"/>
                  </a:schemeClr>
                </a:solidFill>
              </a:rPr>
              <a:t>deque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} 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/ </a:t>
            </a:r>
            <a:r>
              <a:rPr lang="en-IN" sz="3500" dirty="0" err="1" smtClean="0">
                <a:solidFill>
                  <a:schemeClr val="bg2">
                    <a:lumMod val="10000"/>
                  </a:schemeClr>
                </a:solidFill>
              </a:rPr>
              <a:t>ms.</a:t>
            </a:r>
            <a:endParaRPr lang="en-IN" sz="35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MPMC experiments : 25</a:t>
            </a:r>
            <a:r>
              <a:rPr lang="en-IN" sz="3500" dirty="0">
                <a:solidFill>
                  <a:schemeClr val="bg2">
                    <a:lumMod val="10000"/>
                  </a:schemeClr>
                </a:solidFill>
              </a:rPr>
              <a:t>% </a:t>
            </a:r>
            <a:r>
              <a:rPr lang="en-IN" sz="3500" dirty="0" err="1" smtClean="0">
                <a:solidFill>
                  <a:schemeClr val="bg2">
                    <a:lumMod val="10000"/>
                  </a:schemeClr>
                </a:solidFill>
              </a:rPr>
              <a:t>enque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IN" sz="3500" dirty="0">
                <a:solidFill>
                  <a:schemeClr val="bg2">
                    <a:lumMod val="10000"/>
                  </a:schemeClr>
                </a:solidFill>
              </a:rPr>
              <a:t>and 75% </a:t>
            </a:r>
            <a:r>
              <a:rPr lang="en-IN" sz="3500" dirty="0" err="1" smtClean="0">
                <a:solidFill>
                  <a:schemeClr val="bg2">
                    <a:lumMod val="10000"/>
                  </a:schemeClr>
                </a:solidFill>
              </a:rPr>
              <a:t>deque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Contention – high and low.</a:t>
            </a:r>
            <a:endParaRPr lang="en-IN" sz="35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500" dirty="0">
                <a:solidFill>
                  <a:schemeClr val="bg2">
                    <a:lumMod val="10000"/>
                  </a:schemeClr>
                </a:solidFill>
              </a:rPr>
              <a:t>In CPU, producers and consumers were put on different </a:t>
            </a:r>
            <a:r>
              <a:rPr lang="en-IN" sz="3500" dirty="0" smtClean="0">
                <a:solidFill>
                  <a:schemeClr val="bg2">
                    <a:lumMod val="10000"/>
                  </a:schemeClr>
                </a:solidFill>
              </a:rPr>
              <a:t>sockets.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24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774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SPSC on CPU</a:t>
            </a:r>
            <a:endParaRPr lang="sv-S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9977" y="5391135"/>
            <a:ext cx="8712968" cy="89696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Reducing Cache Thrashing          Increasing Throughput</a:t>
            </a:r>
            <a:endParaRPr lang="sv-SE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9581908"/>
              </p:ext>
            </p:extLst>
          </p:nvPr>
        </p:nvGraphicFramePr>
        <p:xfrm>
          <a:off x="323528" y="1980000"/>
          <a:ext cx="3495676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652120" y="4715852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Cache Profile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259632" y="4730861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Throughput 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4826106"/>
              </p:ext>
            </p:extLst>
          </p:nvPr>
        </p:nvGraphicFramePr>
        <p:xfrm>
          <a:off x="4283968" y="1988840"/>
          <a:ext cx="184784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Chart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6030722"/>
              </p:ext>
            </p:extLst>
          </p:nvPr>
        </p:nvGraphicFramePr>
        <p:xfrm>
          <a:off x="6441210" y="1988840"/>
          <a:ext cx="1847849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" name="Right Arrow 2"/>
          <p:cNvSpPr/>
          <p:nvPr/>
        </p:nvSpPr>
        <p:spPr>
          <a:xfrm>
            <a:off x="4603459" y="5589240"/>
            <a:ext cx="616613" cy="242316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25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72735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SPSC on GPU</a:t>
            </a:r>
            <a:endParaRPr lang="sv-S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4296095"/>
            <a:ext cx="9144000" cy="2085234"/>
          </a:xfrm>
        </p:spPr>
        <p:txBody>
          <a:bodyPr>
            <a:noAutofit/>
          </a:bodyPr>
          <a:lstStyle/>
          <a:p>
            <a:pPr>
              <a:lnSpc>
                <a:spcPct val="17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GPU without cache – no cache thrashing.</a:t>
            </a:r>
          </a:p>
          <a:p>
            <a:pPr>
              <a:lnSpc>
                <a:spcPct val="17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GPU Shared memory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advantage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– Buffering.</a:t>
            </a:r>
          </a:p>
          <a:p>
            <a:pPr>
              <a:lnSpc>
                <a:spcPct val="17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High memory clock + faster cache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advantage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–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unbuffered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endParaRPr lang="sv-SE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3538944" y="4257694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Throughput </a:t>
            </a:r>
            <a:endParaRPr lang="sv-SE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935095"/>
              </p:ext>
            </p:extLst>
          </p:nvPr>
        </p:nvGraphicFramePr>
        <p:xfrm>
          <a:off x="1043608" y="1556792"/>
          <a:ext cx="7172325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26</a:t>
            </a:fld>
            <a:r>
              <a:rPr lang="sv-SE" dirty="0" smtClean="0"/>
              <a:t>/31</a:t>
            </a:r>
            <a:endParaRPr lang="sv-SE" dirty="0"/>
          </a:p>
        </p:txBody>
      </p:sp>
      <p:sp>
        <p:nvSpPr>
          <p:cNvPr id="7" name="Oval 6"/>
          <p:cNvSpPr/>
          <p:nvPr/>
        </p:nvSpPr>
        <p:spPr>
          <a:xfrm>
            <a:off x="1835696" y="3212976"/>
            <a:ext cx="50405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Oval 10"/>
          <p:cNvSpPr/>
          <p:nvPr/>
        </p:nvSpPr>
        <p:spPr>
          <a:xfrm>
            <a:off x="3059832" y="3284984"/>
            <a:ext cx="50405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Oval 11"/>
          <p:cNvSpPr/>
          <p:nvPr/>
        </p:nvSpPr>
        <p:spPr>
          <a:xfrm>
            <a:off x="5724128" y="1700808"/>
            <a:ext cx="864096" cy="36004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5856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MPMC on CPU</a:t>
            </a:r>
            <a:endParaRPr lang="sv-S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5247" y="4961668"/>
            <a:ext cx="8712968" cy="69958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SpinLock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(CAS based) beats the bakery lock (read/write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).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4372927"/>
            <a:ext cx="2877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Best Lock based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Lock-free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(High Contention)</a:t>
            </a:r>
            <a:endParaRPr lang="sv-SE" sz="1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8747053"/>
              </p:ext>
            </p:extLst>
          </p:nvPr>
        </p:nvGraphicFramePr>
        <p:xfrm>
          <a:off x="252000" y="1556952"/>
          <a:ext cx="432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1559136"/>
              </p:ext>
            </p:extLst>
          </p:nvPr>
        </p:nvGraphicFramePr>
        <p:xfrm>
          <a:off x="4428224" y="1556792"/>
          <a:ext cx="432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20072" y="4369132"/>
            <a:ext cx="28777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Best Lock based 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vs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 Lock-free</a:t>
            </a:r>
          </a:p>
          <a:p>
            <a:pPr algn="ctr"/>
            <a:r>
              <a:rPr lang="en-US" sz="1600" dirty="0" smtClean="0">
                <a:latin typeface="Arial" pitchFamily="34" charset="0"/>
                <a:cs typeface="Arial" pitchFamily="34" charset="0"/>
              </a:rPr>
              <a:t>(Low Contention)</a:t>
            </a:r>
            <a:endParaRPr lang="sv-SE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614864" y="6356350"/>
            <a:ext cx="2133600" cy="365125"/>
          </a:xfrm>
        </p:spPr>
        <p:txBody>
          <a:bodyPr/>
          <a:lstStyle/>
          <a:p>
            <a:fld id="{227F0B53-9592-4779-891F-997228E46E01}" type="slidenum">
              <a:rPr lang="sv-SE" smtClean="0"/>
              <a:t>27</a:t>
            </a:fld>
            <a:r>
              <a:rPr lang="sv-SE" dirty="0" smtClean="0"/>
              <a:t>/31</a:t>
            </a:r>
            <a:endParaRPr lang="sv-SE" dirty="0"/>
          </a:p>
        </p:txBody>
      </p:sp>
      <p:sp>
        <p:nvSpPr>
          <p:cNvPr id="7" name="TextBox 6"/>
          <p:cNvSpPr txBox="1"/>
          <p:nvPr/>
        </p:nvSpPr>
        <p:spPr>
          <a:xfrm>
            <a:off x="336179" y="5877272"/>
            <a:ext cx="87849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Lock free </a:t>
            </a:r>
            <a:r>
              <a:rPr lang="en-US" sz="2800" b="1" dirty="0">
                <a:latin typeface="Arial" pitchFamily="34" charset="0"/>
                <a:cs typeface="Arial" pitchFamily="34" charset="0"/>
              </a:rPr>
              <a:t>better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 than Blocking.</a:t>
            </a:r>
            <a:endParaRPr lang="sv-SE" sz="2800" dirty="0">
              <a:latin typeface="Arial" pitchFamily="34" charset="0"/>
              <a:cs typeface="Arial" pitchFamily="34" charset="0"/>
            </a:endParaRPr>
          </a:p>
          <a:p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349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8879090"/>
              </p:ext>
            </p:extLst>
          </p:nvPr>
        </p:nvGraphicFramePr>
        <p:xfrm>
          <a:off x="251520" y="1548000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MPMC on </a:t>
            </a:r>
            <a:r>
              <a:rPr lang="en-US" dirty="0" smtClean="0"/>
              <a:t>GPU</a:t>
            </a:r>
          </a:p>
          <a:p>
            <a:r>
              <a:rPr lang="en-US" dirty="0" smtClean="0"/>
              <a:t>(High Contention)</a:t>
            </a:r>
            <a:endParaRPr lang="sv-SE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588223" y="4365104"/>
            <a:ext cx="2429991" cy="219159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lnSpc>
                <a:spcPct val="120000"/>
              </a:lnSpc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Newer Architecture</a:t>
            </a:r>
          </a:p>
          <a:p>
            <a:pPr marL="0" indent="0" algn="ctr">
              <a:lnSpc>
                <a:spcPct val="170000"/>
              </a:lnSpc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Scalability</a:t>
            </a:r>
            <a:endParaRPr lang="sv-SE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6" name="Chart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1527158"/>
              </p:ext>
            </p:extLst>
          </p:nvPr>
        </p:nvGraphicFramePr>
        <p:xfrm>
          <a:off x="4680000" y="1548000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" name="Down Arrow 2"/>
          <p:cNvSpPr/>
          <p:nvPr/>
        </p:nvSpPr>
        <p:spPr>
          <a:xfrm>
            <a:off x="7713637" y="5578921"/>
            <a:ext cx="144016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graphicFrame>
        <p:nvGraphicFramePr>
          <p:cNvPr id="20" name="Chart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8779190"/>
              </p:ext>
            </p:extLst>
          </p:nvPr>
        </p:nvGraphicFramePr>
        <p:xfrm>
          <a:off x="180000" y="4032000"/>
          <a:ext cx="59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355355" y="3851756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C2050(CC </a:t>
            </a:r>
            <a:r>
              <a:rPr lang="en-US" dirty="0" smtClean="0"/>
              <a:t>2.0)</a:t>
            </a:r>
            <a:endParaRPr lang="sv-SE" dirty="0"/>
          </a:p>
        </p:txBody>
      </p:sp>
      <p:sp>
        <p:nvSpPr>
          <p:cNvPr id="23" name="TextBox 22"/>
          <p:cNvSpPr txBox="1"/>
          <p:nvPr/>
        </p:nvSpPr>
        <p:spPr>
          <a:xfrm>
            <a:off x="1835696" y="3852000"/>
            <a:ext cx="164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GTX280(CC 1.3)</a:t>
            </a:r>
            <a:endParaRPr lang="sv-SE" dirty="0"/>
          </a:p>
        </p:txBody>
      </p:sp>
      <p:sp>
        <p:nvSpPr>
          <p:cNvPr id="24" name="TextBox 23"/>
          <p:cNvSpPr txBox="1"/>
          <p:nvPr/>
        </p:nvSpPr>
        <p:spPr>
          <a:xfrm>
            <a:off x="1835696" y="6371847"/>
            <a:ext cx="164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GTX680(CC </a:t>
            </a:r>
            <a:r>
              <a:rPr lang="en-US" dirty="0" smtClean="0"/>
              <a:t>3.0</a:t>
            </a:r>
            <a:r>
              <a:rPr lang="en-US" dirty="0"/>
              <a:t>)</a:t>
            </a: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28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6278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3888" y="5013176"/>
            <a:ext cx="2275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 behavior on GPUs</a:t>
            </a:r>
            <a:endParaRPr lang="sv-SE" dirty="0"/>
          </a:p>
        </p:txBody>
      </p:sp>
      <p:graphicFrame>
        <p:nvGraphicFramePr>
          <p:cNvPr id="6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8193637"/>
              </p:ext>
            </p:extLst>
          </p:nvPr>
        </p:nvGraphicFramePr>
        <p:xfrm>
          <a:off x="2051720" y="1988840"/>
          <a:ext cx="50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Compare and Swap (CAS)</a:t>
            </a:r>
            <a:br>
              <a:rPr lang="en-US" dirty="0" smtClean="0"/>
            </a:br>
            <a:r>
              <a:rPr lang="en-US" dirty="0" smtClean="0"/>
              <a:t>on GPU</a:t>
            </a:r>
            <a:endParaRPr lang="sv-SE" dirty="0"/>
          </a:p>
        </p:txBody>
      </p:sp>
      <p:grpSp>
        <p:nvGrpSpPr>
          <p:cNvPr id="9" name="Group 8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29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132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048000" y="2720181"/>
            <a:ext cx="3048000" cy="228600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395536" y="908720"/>
            <a:ext cx="5040560" cy="1569660"/>
          </a:xfrm>
          <a:prstGeom prst="wedgeRoundRectCallout">
            <a:avLst>
              <a:gd name="adj1" fmla="val 24224"/>
              <a:gd name="adj2" fmla="val 96158"/>
              <a:gd name="adj3" fmla="val 16667"/>
            </a:avLst>
          </a:prstGeom>
          <a:solidFill>
            <a:schemeClr val="accent1">
              <a:alpha val="1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TextBox 12"/>
          <p:cNvSpPr txBox="1"/>
          <p:nvPr/>
        </p:nvSpPr>
        <p:spPr>
          <a:xfrm>
            <a:off x="395536" y="908720"/>
            <a:ext cx="53285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Data structures + Multi-core/Many-core = Concurrent data structure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Rich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literature and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growing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Applications 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5292080" y="2507412"/>
            <a:ext cx="3744416" cy="1569660"/>
          </a:xfrm>
          <a:prstGeom prst="wedgeRoundRectCallout">
            <a:avLst>
              <a:gd name="adj1" fmla="val -43344"/>
              <a:gd name="adj2" fmla="val 79044"/>
              <a:gd name="adj3" fmla="val 16667"/>
            </a:avLst>
          </a:prstGeom>
          <a:solidFill>
            <a:schemeClr val="accent1">
              <a:alpha val="1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TextBox 2"/>
          <p:cNvSpPr txBox="1"/>
          <p:nvPr/>
        </p:nvSpPr>
        <p:spPr>
          <a:xfrm>
            <a:off x="5292080" y="2507412"/>
            <a:ext cx="41044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CDS on GPU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Synchronization aware applications on GPU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Challenging but required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1" name="TextBox 10"/>
          <p:cNvSpPr txBox="1"/>
          <p:nvPr/>
        </p:nvSpPr>
        <p:spPr>
          <a:xfrm>
            <a:off x="134591" y="5313111"/>
            <a:ext cx="37513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Concurrent Programming</a:t>
            </a:r>
          </a:p>
          <a:p>
            <a:pPr algn="ctr"/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2400" dirty="0" smtClean="0">
                <a:latin typeface="Arial" pitchFamily="34" charset="0"/>
                <a:cs typeface="Arial" pitchFamily="34" charset="0"/>
              </a:rPr>
              <a:t>Parallel Slowdown</a:t>
            </a:r>
            <a:endParaRPr lang="sv-SE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120231" y="5373216"/>
            <a:ext cx="3751348" cy="1080120"/>
          </a:xfrm>
          <a:prstGeom prst="wedgeRoundRectCallout">
            <a:avLst>
              <a:gd name="adj1" fmla="val 47411"/>
              <a:gd name="adj2" fmla="val -138561"/>
              <a:gd name="adj3" fmla="val 16667"/>
            </a:avLst>
          </a:prstGeom>
          <a:solidFill>
            <a:schemeClr val="accent1">
              <a:alpha val="1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Up-Down Arrow 1"/>
          <p:cNvSpPr/>
          <p:nvPr/>
        </p:nvSpPr>
        <p:spPr>
          <a:xfrm>
            <a:off x="1995905" y="5738885"/>
            <a:ext cx="107906" cy="34878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3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872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3" grpId="0"/>
      <p:bldP spid="12" grpId="0" animBg="1"/>
      <p:bldP spid="3" grpId="0"/>
      <p:bldP spid="11" grpId="0"/>
      <p:bldP spid="15" grpId="0" animBg="1"/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Chart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20249213"/>
              </p:ext>
            </p:extLst>
          </p:nvPr>
        </p:nvGraphicFramePr>
        <p:xfrm>
          <a:off x="4680000" y="1548000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4" name="Chart 2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1069680"/>
              </p:ext>
            </p:extLst>
          </p:nvPr>
        </p:nvGraphicFramePr>
        <p:xfrm>
          <a:off x="252000" y="1548000"/>
          <a:ext cx="432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6" name="Chart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520946"/>
              </p:ext>
            </p:extLst>
          </p:nvPr>
        </p:nvGraphicFramePr>
        <p:xfrm>
          <a:off x="179512" y="4032000"/>
          <a:ext cx="59400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MPMC on </a:t>
            </a:r>
            <a:r>
              <a:rPr lang="en-US" dirty="0" smtClean="0"/>
              <a:t>GPU</a:t>
            </a:r>
          </a:p>
          <a:p>
            <a:r>
              <a:rPr lang="en-US" dirty="0" smtClean="0"/>
              <a:t>(Low Contention)</a:t>
            </a:r>
            <a:endParaRPr lang="sv-SE" dirty="0"/>
          </a:p>
        </p:txBody>
      </p:sp>
      <p:sp>
        <p:nvSpPr>
          <p:cNvPr id="11" name="TextBox 10"/>
          <p:cNvSpPr txBox="1"/>
          <p:nvPr/>
        </p:nvSpPr>
        <p:spPr>
          <a:xfrm>
            <a:off x="1835696" y="3852000"/>
            <a:ext cx="164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GTX280(CC 1.3)</a:t>
            </a:r>
            <a:endParaRPr lang="sv-SE" dirty="0"/>
          </a:p>
        </p:txBody>
      </p:sp>
      <p:sp>
        <p:nvSpPr>
          <p:cNvPr id="17" name="TextBox 16"/>
          <p:cNvSpPr txBox="1"/>
          <p:nvPr/>
        </p:nvSpPr>
        <p:spPr>
          <a:xfrm>
            <a:off x="6355355" y="3851756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C2050(CC </a:t>
            </a:r>
            <a:r>
              <a:rPr lang="en-US" dirty="0" smtClean="0"/>
              <a:t>2.0)</a:t>
            </a:r>
            <a:endParaRPr lang="sv-SE" dirty="0"/>
          </a:p>
        </p:txBody>
      </p:sp>
      <p:sp>
        <p:nvSpPr>
          <p:cNvPr id="19" name="TextBox 18"/>
          <p:cNvSpPr txBox="1"/>
          <p:nvPr/>
        </p:nvSpPr>
        <p:spPr>
          <a:xfrm>
            <a:off x="1835696" y="6371847"/>
            <a:ext cx="1645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GTX680(CC </a:t>
            </a:r>
            <a:r>
              <a:rPr lang="en-US" dirty="0" smtClean="0"/>
              <a:t>3.0</a:t>
            </a:r>
            <a:r>
              <a:rPr lang="en-US" dirty="0"/>
              <a:t>)</a:t>
            </a:r>
            <a:endParaRPr lang="sv-SE" dirty="0"/>
          </a:p>
        </p:txBody>
      </p:sp>
      <p:sp>
        <p:nvSpPr>
          <p:cNvPr id="27" name="Content Placeholder 1"/>
          <p:cNvSpPr txBox="1">
            <a:spLocks/>
          </p:cNvSpPr>
          <p:nvPr/>
        </p:nvSpPr>
        <p:spPr>
          <a:xfrm>
            <a:off x="6588223" y="4365104"/>
            <a:ext cx="2429991" cy="21915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None/>
            </a:pPr>
            <a:r>
              <a:rPr lang="en-US" sz="3600" dirty="0">
                <a:latin typeface="Arial" pitchFamily="34" charset="0"/>
                <a:cs typeface="Arial" pitchFamily="34" charset="0"/>
              </a:rPr>
              <a:t>Lower Contention</a:t>
            </a:r>
          </a:p>
          <a:p>
            <a:pPr marL="0" indent="0" algn="ctr">
              <a:lnSpc>
                <a:spcPct val="170000"/>
              </a:lnSpc>
              <a:buFont typeface="Arial" pitchFamily="34" charset="0"/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Scalability</a:t>
            </a:r>
            <a:endParaRPr lang="sv-SE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Down Arrow 27"/>
          <p:cNvSpPr/>
          <p:nvPr/>
        </p:nvSpPr>
        <p:spPr>
          <a:xfrm>
            <a:off x="7713637" y="5578921"/>
            <a:ext cx="144016" cy="288032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30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82434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2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Summary</a:t>
            </a: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40085" y="1052736"/>
            <a:ext cx="8784976" cy="522920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Concurrent queues are in general </a:t>
            </a:r>
            <a:r>
              <a:rPr lang="en-IN" sz="3100" b="1" dirty="0">
                <a:solidFill>
                  <a:schemeClr val="bg2">
                    <a:lumMod val="10000"/>
                  </a:schemeClr>
                </a:solidFill>
              </a:rPr>
              <a:t>performance portable</a:t>
            </a: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 from CPU to GPU.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The configurable cache </a:t>
            </a:r>
            <a:r>
              <a:rPr lang="en-IN" sz="3100" dirty="0" smtClean="0">
                <a:solidFill>
                  <a:schemeClr val="bg2">
                    <a:lumMod val="10000"/>
                  </a:schemeClr>
                </a:solidFill>
              </a:rPr>
              <a:t>are </a:t>
            </a: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still NOT enough to remove the </a:t>
            </a:r>
            <a:r>
              <a:rPr lang="en-IN" sz="3100" b="1" dirty="0">
                <a:solidFill>
                  <a:schemeClr val="bg2">
                    <a:lumMod val="10000"/>
                  </a:schemeClr>
                </a:solidFill>
              </a:rPr>
              <a:t>benefit of redesigning </a:t>
            </a:r>
            <a:r>
              <a:rPr lang="en-IN" sz="3100" b="1" dirty="0" smtClean="0">
                <a:solidFill>
                  <a:schemeClr val="bg2">
                    <a:lumMod val="10000"/>
                  </a:schemeClr>
                </a:solidFill>
              </a:rPr>
              <a:t>algorithms</a:t>
            </a:r>
            <a:r>
              <a:rPr lang="en-IN" sz="31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from GPU shared memory viewpoint.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IN" sz="3100" dirty="0" smtClean="0">
                <a:solidFill>
                  <a:schemeClr val="bg2">
                    <a:lumMod val="10000"/>
                  </a:schemeClr>
                </a:solidFill>
              </a:rPr>
              <a:t>Significantly</a:t>
            </a:r>
            <a:r>
              <a:rPr lang="en-IN" sz="31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IN" sz="3100" b="1" dirty="0">
                <a:solidFill>
                  <a:schemeClr val="bg2">
                    <a:lumMod val="10000"/>
                  </a:schemeClr>
                </a:solidFill>
              </a:rPr>
              <a:t>improved atomics </a:t>
            </a: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in Fermi and further in </a:t>
            </a:r>
            <a:r>
              <a:rPr lang="en-IN" sz="3100" dirty="0" err="1">
                <a:solidFill>
                  <a:schemeClr val="bg2">
                    <a:lumMod val="10000"/>
                  </a:schemeClr>
                </a:solidFill>
              </a:rPr>
              <a:t>Kepler</a:t>
            </a: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 is a big </a:t>
            </a:r>
            <a:r>
              <a:rPr lang="en-IN" sz="3100" b="1" dirty="0">
                <a:solidFill>
                  <a:schemeClr val="bg2">
                    <a:lumMod val="10000"/>
                  </a:schemeClr>
                </a:solidFill>
              </a:rPr>
              <a:t>motivation for </a:t>
            </a:r>
            <a:r>
              <a:rPr lang="en-IN" sz="3100" b="1" dirty="0" smtClean="0">
                <a:solidFill>
                  <a:schemeClr val="bg2">
                    <a:lumMod val="10000"/>
                  </a:schemeClr>
                </a:solidFill>
              </a:rPr>
              <a:t>algorithmic </a:t>
            </a:r>
            <a:r>
              <a:rPr lang="en-IN" sz="3100" b="1" dirty="0">
                <a:solidFill>
                  <a:schemeClr val="bg2">
                    <a:lumMod val="10000"/>
                  </a:schemeClr>
                </a:solidFill>
              </a:rPr>
              <a:t>designs</a:t>
            </a:r>
            <a:r>
              <a:rPr lang="en-IN" sz="31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IN" sz="3100" dirty="0" smtClean="0">
                <a:solidFill>
                  <a:schemeClr val="bg2">
                    <a:lumMod val="10000"/>
                  </a:schemeClr>
                </a:solidFill>
              </a:rPr>
              <a:t>of CDS for GPU.</a:t>
            </a:r>
            <a:endParaRPr lang="en-IN" sz="3100" dirty="0">
              <a:solidFill>
                <a:schemeClr val="bg2">
                  <a:lumMod val="10000"/>
                </a:schemeClr>
              </a:solidFill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en-IN" sz="36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31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684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10" name="Title 1"/>
          <p:cNvSpPr txBox="1">
            <a:spLocks/>
          </p:cNvSpPr>
          <p:nvPr/>
        </p:nvSpPr>
        <p:spPr>
          <a:xfrm>
            <a:off x="457200" y="274638"/>
            <a:ext cx="58429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References</a:t>
            </a:r>
            <a:endParaRPr lang="sv-SE" dirty="0"/>
          </a:p>
        </p:txBody>
      </p:sp>
      <p:sp>
        <p:nvSpPr>
          <p:cNvPr id="9" name="TextBox 8"/>
          <p:cNvSpPr txBox="1"/>
          <p:nvPr/>
        </p:nvSpPr>
        <p:spPr>
          <a:xfrm>
            <a:off x="107505" y="1437652"/>
            <a:ext cx="8954442" cy="5339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7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Lamport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L.: Specifying Concurrent program modules. ACM Transactions on Programming Languages and Systems 5, (1983), 190 -222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Giacomoni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J., Moseley, T., </a:t>
            </a: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Vachharajani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M.: </a:t>
            </a: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FastForward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for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efficient pipeline parallelism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a cache-optimized concurrent lock-free queue. In: Proceedings of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the 13th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ACM SIGPLAN Symposium on Principles and practice of parallel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programming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ACM (2008)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43-52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Preud'homme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T., </a:t>
            </a: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Sopena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J., Thomas, G., </a:t>
            </a: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Folliot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B.: </a:t>
            </a: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BatchQueue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: Fast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and Memory-Thrifty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Core to Core Communication. In: 22nd International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Symposium on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Computer Architecture and High Performance Computing (SBAC-PAD). (2010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215-222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Lee, P.P.C., Bu, T., </a:t>
            </a:r>
            <a:r>
              <a:rPr lang="en-US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Chandranmenon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G.: A lock-free,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cache-efficient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shared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ring Buffer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 multi-core architectures. In: Proceedings of the 5th ACM/IEEE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Symposium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on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architectures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 Networking and Communications Systems. ANCS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'09, New </a:t>
            </a:r>
            <a:r>
              <a:rPr lang="en-US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York, NY, USA, ACM (2009) </a:t>
            </a:r>
            <a:r>
              <a:rPr lang="en-US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78-79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Michael, M., Scott, M.: Simple, fast, and practical non-blocking and 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blocking concurrent </a:t>
            </a:r>
            <a:r>
              <a:rPr lang="en-IN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queue algorithms. In: Proceedings of the 15th annual ACM 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symposium on </a:t>
            </a:r>
            <a:r>
              <a:rPr lang="en-IN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Principles of distributed computing, ACM (1996) 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267-275</a:t>
            </a:r>
          </a:p>
          <a:p>
            <a:pPr marL="342900" indent="-342900">
              <a:buFont typeface="+mj-lt"/>
              <a:buAutoNum type="arabicPeriod"/>
            </a:pPr>
            <a:r>
              <a:rPr lang="en-IN" sz="1700" dirty="0" err="1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Tsigas</a:t>
            </a:r>
            <a:r>
              <a:rPr lang="en-IN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, P., Zhang, Y.: A simple, fast and scalable non-blocking concurrent </a:t>
            </a:r>
            <a:r>
              <a:rPr lang="en-IN" sz="17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fifo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queue </a:t>
            </a:r>
            <a:r>
              <a:rPr lang="en-IN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for shared memory multiprocessor systems. In: Proceedings of the 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13</a:t>
            </a:r>
            <a:r>
              <a:rPr lang="en-IN" sz="1700" baseline="30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annual </a:t>
            </a:r>
            <a:r>
              <a:rPr lang="en-IN" sz="17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ACM symposium on Parallel algorithms and architectures, ACM (2001</a:t>
            </a:r>
            <a:r>
              <a:rPr lang="en-IN" sz="17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) 134-143</a:t>
            </a:r>
            <a:endParaRPr lang="en-US" sz="17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sv-SE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5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05064"/>
            <a:ext cx="3048000" cy="2286000"/>
          </a:xfrm>
        </p:spPr>
      </p:pic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2" name="Cloud Callout 1"/>
          <p:cNvSpPr/>
          <p:nvPr/>
        </p:nvSpPr>
        <p:spPr>
          <a:xfrm>
            <a:off x="971600" y="1484784"/>
            <a:ext cx="7200800" cy="3168352"/>
          </a:xfrm>
          <a:prstGeom prst="cloudCallou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TextBox 2"/>
          <p:cNvSpPr txBox="1"/>
          <p:nvPr/>
        </p:nvSpPr>
        <p:spPr>
          <a:xfrm>
            <a:off x="1858261" y="2276872"/>
            <a:ext cx="51122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Concurrent Data Structures on GPU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Implementation Issues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Performance Portability</a:t>
            </a:r>
          </a:p>
          <a:p>
            <a:pPr marL="285750" indent="-285750">
              <a:buFont typeface="Arial" pitchFamily="34" charset="0"/>
              <a:buChar char="•"/>
            </a:pPr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4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87116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683568" y="1340768"/>
            <a:ext cx="432048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GPU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Nvidia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Architecture Evolution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>
                <a:latin typeface="Arial" pitchFamily="34" charset="0"/>
                <a:cs typeface="Arial" pitchFamily="34" charset="0"/>
              </a:rPr>
              <a:t>Support to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Synchronization</a:t>
            </a:r>
            <a:endParaRPr lang="sv-SE" dirty="0"/>
          </a:p>
        </p:txBody>
      </p:sp>
      <p:sp>
        <p:nvSpPr>
          <p:cNvPr id="7" name="Rounded Rectangle 6"/>
          <p:cNvSpPr/>
          <p:nvPr/>
        </p:nvSpPr>
        <p:spPr>
          <a:xfrm>
            <a:off x="717053" y="1349095"/>
            <a:ext cx="4590000" cy="1279491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9" name="Rounded Rectangle 8">
            <a:hlinkClick r:id="rId5" action="ppaction://hlinksldjump"/>
          </p:cNvPr>
          <p:cNvSpPr/>
          <p:nvPr/>
        </p:nvSpPr>
        <p:spPr>
          <a:xfrm>
            <a:off x="4427984" y="2780928"/>
            <a:ext cx="4104456" cy="1800200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4572000" y="2857128"/>
            <a:ext cx="38884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Concurrent Data Structure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Concurrent FIFO Queues</a:t>
            </a:r>
            <a:endParaRPr lang="sv-SE" dirty="0"/>
          </a:p>
        </p:txBody>
      </p:sp>
      <p:sp>
        <p:nvSpPr>
          <p:cNvPr id="11" name="Rounded Rectangle 10"/>
          <p:cNvSpPr/>
          <p:nvPr/>
        </p:nvSpPr>
        <p:spPr>
          <a:xfrm>
            <a:off x="755575" y="4668812"/>
            <a:ext cx="4560507" cy="2000548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755576" y="4691926"/>
            <a:ext cx="44644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CDS on GPU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Implementation &amp; Optimization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Performance Portability Analysis</a:t>
            </a:r>
            <a:endParaRPr lang="sv-SE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 of the talk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5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148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hlinkClick r:id="rId2" action="ppaction://hlinksldjump"/>
          </p:cNvPr>
          <p:cNvSpPr txBox="1"/>
          <p:nvPr/>
        </p:nvSpPr>
        <p:spPr>
          <a:xfrm>
            <a:off x="683568" y="1340768"/>
            <a:ext cx="4634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GPU (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Nvidia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Architecture Evolution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Support to </a:t>
            </a:r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Synchronization</a:t>
            </a:r>
            <a:endParaRPr lang="sv-SE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17054" y="1349095"/>
            <a:ext cx="4599028" cy="1279491"/>
          </a:xfrm>
          <a:prstGeom prst="roundRect">
            <a:avLst/>
          </a:prstGeom>
          <a:solidFill>
            <a:schemeClr val="accent6">
              <a:lumMod val="60000"/>
              <a:lumOff val="40000"/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9" name="Rounded Rectangle 8">
            <a:hlinkClick r:id="rId5" action="ppaction://hlinksldjump"/>
          </p:cNvPr>
          <p:cNvSpPr/>
          <p:nvPr/>
        </p:nvSpPr>
        <p:spPr>
          <a:xfrm>
            <a:off x="4427984" y="2780928"/>
            <a:ext cx="4104456" cy="1800200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>
            <a:hlinkClick r:id="rId5" action="ppaction://hlinksldjump"/>
          </p:cNvPr>
          <p:cNvSpPr txBox="1"/>
          <p:nvPr/>
        </p:nvSpPr>
        <p:spPr>
          <a:xfrm>
            <a:off x="4572000" y="2857128"/>
            <a:ext cx="38884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Concurrent Data Structure 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Concurrent FIFO Queues</a:t>
            </a:r>
            <a:endParaRPr lang="sv-SE" dirty="0"/>
          </a:p>
        </p:txBody>
      </p:sp>
      <p:sp>
        <p:nvSpPr>
          <p:cNvPr id="11" name="Rounded Rectangle 10"/>
          <p:cNvSpPr/>
          <p:nvPr/>
        </p:nvSpPr>
        <p:spPr>
          <a:xfrm>
            <a:off x="755575" y="4668812"/>
            <a:ext cx="4560507" cy="2000548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sv-SE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>
            <a:hlinkClick r:id="rId6" action="ppaction://hlinksldjump"/>
          </p:cNvPr>
          <p:cNvSpPr txBox="1"/>
          <p:nvPr/>
        </p:nvSpPr>
        <p:spPr>
          <a:xfrm>
            <a:off x="755576" y="4691926"/>
            <a:ext cx="44644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Arial" pitchFamily="34" charset="0"/>
                <a:cs typeface="Arial" pitchFamily="34" charset="0"/>
              </a:rPr>
              <a:t>CDS on GPU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Implementation &amp; Optimization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Performance Portability Analysis</a:t>
            </a:r>
            <a:endParaRPr lang="sv-SE" dirty="0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Outline of the talk</a:t>
            </a:r>
            <a:endParaRPr lang="sv-SE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6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7289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216890"/>
              </p:ext>
            </p:extLst>
          </p:nvPr>
        </p:nvGraphicFramePr>
        <p:xfrm>
          <a:off x="4788024" y="1519902"/>
          <a:ext cx="4248471" cy="5115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6157"/>
                <a:gridCol w="1416157"/>
                <a:gridCol w="1416157"/>
              </a:tblGrid>
              <a:tr h="63491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Processor</a:t>
                      </a:r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Atomics</a:t>
                      </a:r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Arial" pitchFamily="34" charset="0"/>
                          <a:cs typeface="Arial" pitchFamily="34" charset="0"/>
                        </a:rPr>
                        <a:t>Cache</a:t>
                      </a:r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6063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Tesla(CC 1.0)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Atomics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Cache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261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Tesla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(CC = 1.x, x&gt;0) 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Atomics available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 Cache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3859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Fermi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(CC=2.x)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Atomics on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L2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Unified L2 and Configurable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L1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112610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Kepler</a:t>
                      </a:r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(CC=3.x)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Faster than earlier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L2 73% faster than Fermi</a:t>
                      </a:r>
                      <a:endParaRPr lang="sv-SE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sv-SE" sz="1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GPU Architecture Evolution</a:t>
            </a:r>
            <a:endParaRPr lang="sv-S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531464"/>
            <a:ext cx="4504729" cy="486788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7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995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63888" y="5013176"/>
            <a:ext cx="2275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CAS behavior on GPUs</a:t>
            </a:r>
            <a:endParaRPr lang="sv-SE" dirty="0"/>
          </a:p>
        </p:txBody>
      </p:sp>
      <p:graphicFrame>
        <p:nvGraphicFramePr>
          <p:cNvPr id="6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5244481"/>
              </p:ext>
            </p:extLst>
          </p:nvPr>
        </p:nvGraphicFramePr>
        <p:xfrm>
          <a:off x="2051720" y="1988840"/>
          <a:ext cx="5040000" cy="28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698976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Compare and Swap (CAS)</a:t>
            </a:r>
            <a:br>
              <a:rPr lang="en-US" dirty="0" smtClean="0"/>
            </a:br>
            <a:r>
              <a:rPr lang="en-US" dirty="0" smtClean="0"/>
              <a:t>on GPU</a:t>
            </a:r>
            <a:endParaRPr lang="sv-SE" dirty="0"/>
          </a:p>
        </p:txBody>
      </p:sp>
      <p:grpSp>
        <p:nvGrpSpPr>
          <p:cNvPr id="9" name="Group 8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8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014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hlinkClick r:id="rId3" action="ppaction://hlinksldjump"/>
          </p:cNvPr>
          <p:cNvSpPr/>
          <p:nvPr/>
        </p:nvSpPr>
        <p:spPr>
          <a:xfrm>
            <a:off x="107504" y="116632"/>
            <a:ext cx="8928992" cy="66247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842992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CDS on GPU – Motivation  &amp; Challenges</a:t>
            </a:r>
            <a:endParaRPr lang="sv-SE" dirty="0"/>
          </a:p>
        </p:txBody>
      </p:sp>
      <p:grpSp>
        <p:nvGrpSpPr>
          <p:cNvPr id="9" name="Group 8"/>
          <p:cNvGrpSpPr/>
          <p:nvPr/>
        </p:nvGrpSpPr>
        <p:grpSpPr>
          <a:xfrm>
            <a:off x="6300192" y="44624"/>
            <a:ext cx="2736304" cy="1304471"/>
            <a:chOff x="5361787" y="5373216"/>
            <a:chExt cx="2852310" cy="1376479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2241" y="5373216"/>
              <a:ext cx="1481856" cy="1376479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61787" y="5373216"/>
              <a:ext cx="1257973" cy="1376478"/>
            </a:xfrm>
            <a:prstGeom prst="rect">
              <a:avLst/>
            </a:prstGeom>
          </p:spPr>
        </p:pic>
      </p:grp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328592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</a:pPr>
            <a:r>
              <a:rPr lang="en-US" sz="3000" dirty="0"/>
              <a:t>Transition from a pure co-processor to a more independent compute unit.</a:t>
            </a:r>
          </a:p>
          <a:p>
            <a:pPr>
              <a:lnSpc>
                <a:spcPct val="160000"/>
              </a:lnSpc>
            </a:pPr>
            <a:r>
              <a:rPr lang="en-US" sz="3000" dirty="0"/>
              <a:t>CUDA and </a:t>
            </a:r>
            <a:r>
              <a:rPr lang="en-US" sz="3000" dirty="0" err="1" smtClean="0"/>
              <a:t>OpenCL</a:t>
            </a:r>
            <a:r>
              <a:rPr lang="en-US" sz="3000" dirty="0" smtClean="0"/>
              <a:t>.</a:t>
            </a:r>
            <a:endParaRPr lang="en-US" sz="3000" dirty="0"/>
          </a:p>
          <a:p>
            <a:pPr>
              <a:lnSpc>
                <a:spcPct val="160000"/>
              </a:lnSpc>
            </a:pPr>
            <a:r>
              <a:rPr lang="en-US" sz="3000" dirty="0"/>
              <a:t>Synchronization primitives getting </a:t>
            </a:r>
            <a:r>
              <a:rPr lang="en-US" sz="3000" dirty="0" smtClean="0"/>
              <a:t>cheaper with availability </a:t>
            </a:r>
            <a:r>
              <a:rPr lang="en-US" sz="3000" dirty="0"/>
              <a:t>of multilevel c</a:t>
            </a:r>
            <a:r>
              <a:rPr lang="en-US" sz="3000" dirty="0" smtClean="0"/>
              <a:t>ache.</a:t>
            </a:r>
          </a:p>
          <a:p>
            <a:pPr>
              <a:lnSpc>
                <a:spcPct val="160000"/>
              </a:lnSpc>
            </a:pPr>
            <a:r>
              <a:rPr lang="en-US" sz="3000" dirty="0" smtClean="0"/>
              <a:t>Synchronization aware programs vs. inherent SIMD. </a:t>
            </a:r>
            <a:endParaRPr lang="sv-SE" sz="3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9</a:t>
            </a:fld>
            <a:r>
              <a:rPr lang="sv-SE" dirty="0" smtClean="0"/>
              <a:t>/31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81795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1409</TotalTime>
  <Words>1316</Words>
  <Application>Microsoft Office PowerPoint</Application>
  <PresentationFormat>On-screen Show (4:3)</PresentationFormat>
  <Paragraphs>302</Paragraphs>
  <Slides>32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Office-tema</vt:lpstr>
      <vt:lpstr>PowerPoint Presentation</vt:lpstr>
      <vt:lpstr>PowerPoint Presentation</vt:lpstr>
      <vt:lpstr>PowerPoint Presentation</vt:lpstr>
      <vt:lpstr>PowerPoint Presentation</vt:lpstr>
      <vt:lpstr>Outline of the talk</vt:lpstr>
      <vt:lpstr>Outline of the talk</vt:lpstr>
      <vt:lpstr>GPU Architecture Evolution</vt:lpstr>
      <vt:lpstr>Compare and Swap (CAS) on GPU</vt:lpstr>
      <vt:lpstr>CDS on GPU – Motivation  &amp; Challenges</vt:lpstr>
      <vt:lpstr>Outline of the talk</vt:lpstr>
      <vt:lpstr>Concurrent Data Structure</vt:lpstr>
      <vt:lpstr>Concurrent FIFO Queues</vt:lpstr>
      <vt:lpstr>Concurrent FIFO Queues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Outline of the talk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Compare and Swap (CAS) on GPU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Bapi Chatterjee</dc:creator>
  <cp:lastModifiedBy>Bapi Chatterjee</cp:lastModifiedBy>
  <cp:revision>125</cp:revision>
  <dcterms:created xsi:type="dcterms:W3CDTF">2012-08-23T17:51:50Z</dcterms:created>
  <dcterms:modified xsi:type="dcterms:W3CDTF">2012-08-30T10:31:07Z</dcterms:modified>
</cp:coreProperties>
</file>