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r:id="rId1"/>
  </p:sldMasterIdLst>
  <p:notesMasterIdLst>
    <p:notesMasterId r:id="rId31"/>
  </p:notesMasterIdLst>
  <p:handoutMasterIdLst>
    <p:handoutMasterId r:id="rId32"/>
  </p:handoutMasterIdLst>
  <p:sldIdLst>
    <p:sldId id="406" r:id="rId2"/>
    <p:sldId id="422" r:id="rId3"/>
    <p:sldId id="430" r:id="rId4"/>
    <p:sldId id="439" r:id="rId5"/>
    <p:sldId id="370" r:id="rId6"/>
    <p:sldId id="427" r:id="rId7"/>
    <p:sldId id="410" r:id="rId8"/>
    <p:sldId id="429" r:id="rId9"/>
    <p:sldId id="428" r:id="rId10"/>
    <p:sldId id="411" r:id="rId11"/>
    <p:sldId id="412" r:id="rId12"/>
    <p:sldId id="413" r:id="rId13"/>
    <p:sldId id="414" r:id="rId14"/>
    <p:sldId id="415" r:id="rId15"/>
    <p:sldId id="420" r:id="rId16"/>
    <p:sldId id="419" r:id="rId17"/>
    <p:sldId id="432" r:id="rId18"/>
    <p:sldId id="438" r:id="rId19"/>
    <p:sldId id="418" r:id="rId20"/>
    <p:sldId id="421" r:id="rId21"/>
    <p:sldId id="433" r:id="rId22"/>
    <p:sldId id="435" r:id="rId23"/>
    <p:sldId id="434" r:id="rId24"/>
    <p:sldId id="409" r:id="rId25"/>
    <p:sldId id="416" r:id="rId26"/>
    <p:sldId id="437" r:id="rId27"/>
    <p:sldId id="440" r:id="rId28"/>
    <p:sldId id="441" r:id="rId29"/>
    <p:sldId id="442" r:id="rId30"/>
  </p:sldIdLst>
  <p:sldSz cx="9144000" cy="6858000" type="screen4x3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6CDF6"/>
    <a:srgbClr val="0B41AD"/>
    <a:srgbClr val="CC0000"/>
    <a:srgbClr val="FF66CC"/>
    <a:srgbClr val="800000"/>
    <a:srgbClr val="663300"/>
    <a:srgbClr val="AB1901"/>
    <a:srgbClr val="6600CC"/>
    <a:srgbClr val="FC8004"/>
    <a:srgbClr val="229C1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1654" autoAdjust="0"/>
    <p:restoredTop sz="92255" autoAdjust="0"/>
  </p:normalViewPr>
  <p:slideViewPr>
    <p:cSldViewPr>
      <p:cViewPr>
        <p:scale>
          <a:sx n="100" d="100"/>
          <a:sy n="100" d="100"/>
        </p:scale>
        <p:origin x="-2368" y="-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98" y="-84"/>
      </p:cViewPr>
      <p:guideLst>
        <p:guide orient="horz" pos="3080"/>
        <p:guide pos="209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832649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60900"/>
            <a:ext cx="48768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8572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920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166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90550" y="990600"/>
            <a:ext cx="8553450" cy="91440"/>
          </a:xfrm>
          <a:prstGeom prst="rect">
            <a:avLst/>
          </a:prstGeom>
          <a:solidFill>
            <a:srgbClr val="96CDF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992040"/>
            <a:ext cx="536400" cy="90000"/>
          </a:xfrm>
          <a:prstGeom prst="rect">
            <a:avLst/>
          </a:prstGeom>
          <a:solidFill>
            <a:srgbClr val="FC800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6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296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6376988"/>
            <a:ext cx="9144000" cy="481012"/>
          </a:xfrm>
          <a:prstGeom prst="rect">
            <a:avLst/>
          </a:prstGeom>
          <a:solidFill>
            <a:srgbClr val="00328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Performance and power consumption evaluation of concurrent queue implementations 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</a:t>
            </a:r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</a:t>
            </a:r>
            <a:fld id="{D9F329AE-BE02-4652-BACE-6CCD8608A50E}" type="slidenum">
              <a:rPr lang="en-US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/>
              <a:t>‹#›</a:t>
            </a:fld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1"/>
            <a:ext cx="7391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för att ändra format på bakgrundsrubriken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90550" y="990600"/>
            <a:ext cx="8553450" cy="91440"/>
          </a:xfrm>
          <a:prstGeom prst="rect">
            <a:avLst/>
          </a:prstGeom>
          <a:solidFill>
            <a:srgbClr val="96CDF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992040"/>
            <a:ext cx="536400" cy="90000"/>
          </a:xfrm>
          <a:prstGeom prst="rect">
            <a:avLst/>
          </a:prstGeom>
          <a:solidFill>
            <a:srgbClr val="FC800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6" name="Picture 15" descr="DCS_Logo"/>
          <p:cNvPicPr>
            <a:picLocks noChangeAspect="1" noChangeArrowheads="1"/>
          </p:cNvPicPr>
          <p:nvPr userDrawn="1"/>
        </p:nvPicPr>
        <p:blipFill>
          <a:blip r:embed="rId13" cstate="print">
            <a:extLst/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>
              <a:lumMod val="50000"/>
              <a:lumOff val="50000"/>
            </a:schemeClr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>
              <a:lumMod val="50000"/>
              <a:lumOff val="50000"/>
            </a:schemeClr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" y="6096000"/>
            <a:ext cx="9155405" cy="77387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-1" y="1219200"/>
            <a:ext cx="9155406" cy="2667000"/>
            <a:chOff x="-1" y="2217553"/>
            <a:chExt cx="9155406" cy="2667000"/>
          </a:xfrm>
        </p:grpSpPr>
        <p:sp>
          <p:nvSpPr>
            <p:cNvPr id="7" name="TextBox 6"/>
            <p:cNvSpPr txBox="1"/>
            <p:nvPr/>
          </p:nvSpPr>
          <p:spPr>
            <a:xfrm>
              <a:off x="-1" y="2217553"/>
              <a:ext cx="9155405" cy="1754327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noProof="1" smtClean="0"/>
                <a:t>Performance and power consumption evaluation of concurrent queue implementations in embedded systems</a:t>
              </a:r>
              <a:endParaRPr lang="en-US" sz="16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4115112"/>
              <a:ext cx="9155405" cy="769441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noProof="1" smtClean="0"/>
                <a:t>Lazaros Papadopoulos, </a:t>
              </a:r>
              <a:r>
                <a:rPr lang="en-US" sz="2200" u="sng" noProof="1" smtClean="0"/>
                <a:t>Ivan Walulya</a:t>
              </a:r>
              <a:r>
                <a:rPr lang="en-US" sz="2200" noProof="1" smtClean="0"/>
                <a:t>, Paul Renaud-Goud, Philippas Tsigas, </a:t>
              </a:r>
            </a:p>
            <a:p>
              <a:pPr algn="ctr"/>
              <a:r>
                <a:rPr lang="en-US" sz="2200" noProof="1" smtClean="0"/>
                <a:t>Dimitrios Soudris and Brendan Barry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6274072"/>
            <a:ext cx="3686175" cy="5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6096000"/>
            <a:ext cx="1828800" cy="518809"/>
          </a:xfrm>
          <a:prstGeom prst="rect">
            <a:avLst/>
          </a:prstGeom>
        </p:spPr>
      </p:pic>
      <p:pic>
        <p:nvPicPr>
          <p:cNvPr id="12" name="Picture 4" descr="pyrfo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6105157"/>
            <a:ext cx="685800" cy="67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477000" y="6172200"/>
            <a:ext cx="37830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tabLst>
                <a:tab pos="1138238" algn="l"/>
              </a:tabLst>
            </a:pPr>
            <a:r>
              <a:rPr lang="en-US" sz="1000" noProof="1" smtClean="0">
                <a:latin typeface="Cambria" pitchFamily="-96" charset="0"/>
                <a:ea typeface="Times New Roman" pitchFamily="-96" charset="0"/>
                <a:cs typeface="Times New Roman" pitchFamily="-96" charset="0"/>
              </a:rPr>
              <a:t>National Technical University of Athens </a:t>
            </a:r>
          </a:p>
          <a:p>
            <a:pPr eaLnBrk="0" hangingPunct="0">
              <a:tabLst>
                <a:tab pos="1138238" algn="l"/>
              </a:tabLst>
            </a:pPr>
            <a:r>
              <a:rPr lang="en-US" sz="1000" noProof="1" smtClean="0">
                <a:latin typeface="Cambria" pitchFamily="-96" charset="0"/>
                <a:ea typeface="Times New Roman" pitchFamily="-96" charset="0"/>
                <a:cs typeface="Times New Roman" pitchFamily="-96" charset="0"/>
              </a:rPr>
              <a:t>School of Electrical and Computer Engineering </a:t>
            </a:r>
          </a:p>
          <a:p>
            <a:pPr eaLnBrk="0" hangingPunct="0">
              <a:tabLst>
                <a:tab pos="1138238" algn="l"/>
              </a:tabLst>
            </a:pPr>
            <a:r>
              <a:rPr lang="en-US" sz="1000" noProof="1" smtClean="0">
                <a:latin typeface="Cambria" pitchFamily="-96" charset="0"/>
                <a:ea typeface="Times New Roman" pitchFamily="-96" charset="0"/>
                <a:cs typeface="Times New Roman" pitchFamily="-96" charset="0"/>
              </a:rPr>
              <a:t>Division of Computer Science </a:t>
            </a:r>
            <a:endParaRPr lang="en-US" sz="1000" noProof="1">
              <a:latin typeface="Cambria" pitchFamily="-96" charset="0"/>
              <a:ea typeface="Times New Roman" pitchFamily="-96" charset="0"/>
              <a:cs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12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Lock</a:t>
            </a:r>
          </a:p>
          <a:p>
            <a:r>
              <a:rPr lang="en-US" dirty="0" smtClean="0"/>
              <a:t>Double Lock</a:t>
            </a:r>
          </a:p>
          <a:p>
            <a:r>
              <a:rPr lang="en-US" dirty="0" smtClean="0"/>
              <a:t>Client-Server</a:t>
            </a:r>
          </a:p>
          <a:p>
            <a:r>
              <a:rPr lang="en-US" dirty="0" smtClean="0"/>
              <a:t>Remote Core Locking - RCL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Designs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concurrency</a:t>
            </a:r>
          </a:p>
          <a:p>
            <a:r>
              <a:rPr lang="en-US" dirty="0" smtClean="0"/>
              <a:t>Busy waiting</a:t>
            </a:r>
          </a:p>
          <a:p>
            <a:r>
              <a:rPr lang="en-US" dirty="0" smtClean="0"/>
              <a:t>No Scalability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76956"/>
            <a:ext cx="4343400" cy="325755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flipH="1">
            <a:off x="6629400" y="3048000"/>
            <a:ext cx="1066800" cy="71475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Done</a:t>
            </a:r>
          </a:p>
          <a:p>
            <a:pPr algn="ctr"/>
            <a:r>
              <a:rPr lang="en-US" sz="2000" dirty="0" smtClean="0"/>
              <a:t>yet?</a:t>
            </a:r>
            <a:endParaRPr lang="en-US" sz="2000" dirty="0"/>
          </a:p>
        </p:txBody>
      </p:sp>
      <p:sp>
        <p:nvSpPr>
          <p:cNvPr id="9" name="Oval Callout 8"/>
          <p:cNvSpPr/>
          <p:nvPr/>
        </p:nvSpPr>
        <p:spPr>
          <a:xfrm flipH="1">
            <a:off x="4876800" y="3657981"/>
            <a:ext cx="1143000" cy="714375"/>
          </a:xfrm>
          <a:prstGeom prst="wedgeEllipseCallout">
            <a:avLst/>
          </a:prstGeom>
          <a:solidFill>
            <a:srgbClr val="FC8004"/>
          </a:solidFill>
          <a:ln>
            <a:solidFill>
              <a:srgbClr val="FC800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Done</a:t>
            </a:r>
          </a:p>
          <a:p>
            <a:pPr algn="ctr"/>
            <a:r>
              <a:rPr lang="en-US" sz="2000" dirty="0" smtClean="0"/>
              <a:t>yet?</a:t>
            </a:r>
            <a:endParaRPr lang="en-US" sz="2000" dirty="0"/>
          </a:p>
        </p:txBody>
      </p:sp>
      <p:sp>
        <p:nvSpPr>
          <p:cNvPr id="7" name="Lock"/>
          <p:cNvSpPr>
            <a:spLocks noEditPoints="1" noChangeArrowheads="1"/>
          </p:cNvSpPr>
          <p:nvPr/>
        </p:nvSpPr>
        <p:spPr bwMode="auto">
          <a:xfrm>
            <a:off x="8382000" y="4038600"/>
            <a:ext cx="205200" cy="2700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chemeClr val="bg1">
              <a:lumMod val="6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038600"/>
            <a:ext cx="4572000" cy="19735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concurrency</a:t>
            </a:r>
          </a:p>
          <a:p>
            <a:r>
              <a:rPr lang="en-US" dirty="0" smtClean="0"/>
              <a:t>Improved scalability</a:t>
            </a:r>
          </a:p>
          <a:p>
            <a:r>
              <a:rPr lang="en-US" dirty="0" smtClean="0"/>
              <a:t>Busy waiting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Locks</a:t>
            </a:r>
            <a:endParaRPr lang="en-US" dirty="0"/>
          </a:p>
        </p:txBody>
      </p:sp>
      <p:sp>
        <p:nvSpPr>
          <p:cNvPr id="14" name="Lock"/>
          <p:cNvSpPr>
            <a:spLocks noEditPoints="1" noChangeArrowheads="1"/>
          </p:cNvSpPr>
          <p:nvPr/>
        </p:nvSpPr>
        <p:spPr bwMode="auto">
          <a:xfrm>
            <a:off x="8610600" y="5486400"/>
            <a:ext cx="304800" cy="3823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chemeClr val="bg1">
              <a:lumMod val="6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ock"/>
          <p:cNvSpPr>
            <a:spLocks noEditPoints="1" noChangeArrowheads="1"/>
          </p:cNvSpPr>
          <p:nvPr/>
        </p:nvSpPr>
        <p:spPr bwMode="auto">
          <a:xfrm>
            <a:off x="4724400" y="5486400"/>
            <a:ext cx="304800" cy="3823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chemeClr val="bg1">
              <a:lumMod val="6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/>
          <p:nvPr/>
        </p:nvCxnSpPr>
        <p:spPr bwMode="auto">
          <a:xfrm rot="5400000" flipH="1" flipV="1">
            <a:off x="7419975" y="3451225"/>
            <a:ext cx="1473200" cy="615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V="1">
            <a:off x="6781798" y="3428998"/>
            <a:ext cx="1600202" cy="2286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Request for access</a:t>
            </a:r>
          </a:p>
          <a:p>
            <a:r>
              <a:rPr lang="en-US" dirty="0" smtClean="0"/>
              <a:t>Spin on local variable</a:t>
            </a:r>
          </a:p>
          <a:p>
            <a:endParaRPr lang="en-US" dirty="0" smtClean="0"/>
          </a:p>
          <a:p>
            <a:r>
              <a:rPr lang="en-US" dirty="0" smtClean="0"/>
              <a:t>Shared variables</a:t>
            </a:r>
          </a:p>
          <a:p>
            <a:r>
              <a:rPr lang="en-US" dirty="0" smtClean="0"/>
              <a:t>Hardware FIFO queues 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arbitration (C-S)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05400" y="3048000"/>
            <a:ext cx="773828" cy="762000"/>
            <a:chOff x="5928360" y="1981200"/>
            <a:chExt cx="928593" cy="914400"/>
          </a:xfrm>
        </p:grpSpPr>
        <p:sp>
          <p:nvSpPr>
            <p:cNvPr id="9" name="Oval 8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3600" y="2438400"/>
            <a:ext cx="773828" cy="762000"/>
            <a:chOff x="5928360" y="1981200"/>
            <a:chExt cx="928593" cy="914400"/>
          </a:xfrm>
        </p:grpSpPr>
        <p:sp>
          <p:nvSpPr>
            <p:cNvPr id="16" name="Oval 15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4772" y="1905000"/>
            <a:ext cx="773828" cy="762000"/>
            <a:chOff x="5928360" y="1981200"/>
            <a:chExt cx="928593" cy="914400"/>
          </a:xfrm>
        </p:grpSpPr>
        <p:sp>
          <p:nvSpPr>
            <p:cNvPr id="19" name="Oval 18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17772" y="2209800"/>
            <a:ext cx="773828" cy="762000"/>
            <a:chOff x="5928360" y="1981200"/>
            <a:chExt cx="928593" cy="914400"/>
          </a:xfrm>
        </p:grpSpPr>
        <p:sp>
          <p:nvSpPr>
            <p:cNvPr id="22" name="Oval 21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56" y="5105401"/>
            <a:ext cx="1503444" cy="1142999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 bwMode="auto">
          <a:xfrm>
            <a:off x="7303372" y="4267200"/>
            <a:ext cx="762000" cy="76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79572" y="4467423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Server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/>
          <p:cNvCxnSpPr>
            <a:stCxn id="26" idx="1"/>
          </p:cNvCxnSpPr>
          <p:nvPr/>
        </p:nvCxnSpPr>
        <p:spPr bwMode="auto">
          <a:xfrm rot="16200000" flipV="1">
            <a:off x="6392346" y="3356174"/>
            <a:ext cx="1178392" cy="8668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6" idx="2"/>
          </p:cNvCxnSpPr>
          <p:nvPr/>
        </p:nvCxnSpPr>
        <p:spPr bwMode="auto">
          <a:xfrm rot="10800000">
            <a:off x="5867400" y="3657600"/>
            <a:ext cx="1435972" cy="9906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6200000" flipH="1">
            <a:off x="5334000" y="4191000"/>
            <a:ext cx="1447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7620000" y="32004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Pend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562600" y="4419600"/>
            <a:ext cx="49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Post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391400" y="5791200"/>
            <a:ext cx="854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Queue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356" y="4953001"/>
            <a:ext cx="1503444" cy="11429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Migrate Critical Section</a:t>
            </a:r>
          </a:p>
          <a:p>
            <a:r>
              <a:rPr lang="en-US" dirty="0" smtClean="0"/>
              <a:t>No shared data transfers</a:t>
            </a:r>
          </a:p>
          <a:p>
            <a:r>
              <a:rPr lang="en-US" dirty="0" smtClean="0"/>
              <a:t>Reduced Bus traffic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Core Locking (RCL)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32755" y="5391090"/>
            <a:ext cx="854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Queue</a:t>
            </a:r>
            <a:endParaRPr lang="en-US" sz="2000" dirty="0"/>
          </a:p>
        </p:txBody>
      </p:sp>
      <p:cxnSp>
        <p:nvCxnSpPr>
          <p:cNvPr id="20" name="Curved Connector 19"/>
          <p:cNvCxnSpPr/>
          <p:nvPr/>
        </p:nvCxnSpPr>
        <p:spPr bwMode="auto">
          <a:xfrm rot="16200000" flipH="1">
            <a:off x="6054090" y="2861310"/>
            <a:ext cx="838199" cy="75437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 rot="5400000">
            <a:off x="7462362" y="2776061"/>
            <a:ext cx="886777" cy="8763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6744494" y="4533900"/>
            <a:ext cx="838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5638800" y="1905000"/>
            <a:ext cx="773828" cy="762000"/>
            <a:chOff x="5928360" y="1981200"/>
            <a:chExt cx="928593" cy="914400"/>
          </a:xfrm>
        </p:grpSpPr>
        <p:sp>
          <p:nvSpPr>
            <p:cNvPr id="16" name="Oval 15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89172" y="1905000"/>
            <a:ext cx="773828" cy="762000"/>
            <a:chOff x="5928360" y="1981200"/>
            <a:chExt cx="928593" cy="914400"/>
          </a:xfrm>
        </p:grpSpPr>
        <p:sp>
          <p:nvSpPr>
            <p:cNvPr id="22" name="Oval 21"/>
            <p:cNvSpPr/>
            <p:nvPr/>
          </p:nvSpPr>
          <p:spPr bwMode="auto">
            <a:xfrm>
              <a:off x="5928360" y="1981200"/>
              <a:ext cx="914399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 bwMode="auto">
          <a:xfrm>
            <a:off x="6781800" y="3581400"/>
            <a:ext cx="762000" cy="76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0" y="3781623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Server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2819400"/>
            <a:ext cx="49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Post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 bwMode="auto">
          <a:xfrm rot="5400000">
            <a:off x="3086100" y="3771900"/>
            <a:ext cx="3886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4240979" y="3694906"/>
            <a:ext cx="3886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5307779" y="3771106"/>
            <a:ext cx="3886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Arial"/>
                <a:cs typeface="Arial"/>
              </a:rPr>
              <a:t>Client-Server</a:t>
            </a: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4724398" y="1143001"/>
            <a:ext cx="697778" cy="645182"/>
            <a:chOff x="5928360" y="1981200"/>
            <a:chExt cx="988943" cy="914400"/>
          </a:xfrm>
        </p:grpSpPr>
        <p:sp>
          <p:nvSpPr>
            <p:cNvPr id="16" name="Oval 15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8363" y="2221469"/>
              <a:ext cx="98894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Th-1</a:t>
              </a:r>
              <a:endParaRPr lang="en-US" sz="1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5867400" y="1143000"/>
            <a:ext cx="659293" cy="609600"/>
            <a:chOff x="5911744" y="1981200"/>
            <a:chExt cx="988942" cy="914400"/>
          </a:xfrm>
        </p:grpSpPr>
        <p:sp>
          <p:nvSpPr>
            <p:cNvPr id="19" name="Oval 18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11744" y="2227302"/>
              <a:ext cx="98894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Th-2</a:t>
              </a:r>
              <a:endParaRPr lang="en-US" sz="1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58000" y="1066800"/>
            <a:ext cx="1080676" cy="762000"/>
            <a:chOff x="7126001" y="4267200"/>
            <a:chExt cx="1080673" cy="762000"/>
          </a:xfrm>
        </p:grpSpPr>
        <p:sp>
          <p:nvSpPr>
            <p:cNvPr id="26" name="Oval 25"/>
            <p:cNvSpPr/>
            <p:nvPr/>
          </p:nvSpPr>
          <p:spPr bwMode="auto">
            <a:xfrm>
              <a:off x="7150972" y="42672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26001" y="4467423"/>
              <a:ext cx="1080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Server</a:t>
              </a:r>
              <a:endParaRPr lang="en-US" sz="1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 flipH="1">
            <a:off x="3035622" y="32882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head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2286000" y="32766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tail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 bwMode="auto">
          <a:xfrm rot="5400000">
            <a:off x="1659516" y="1264629"/>
            <a:ext cx="490968" cy="320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5400000">
            <a:off x="3069216" y="2674329"/>
            <a:ext cx="490968" cy="381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16200000" flipV="1">
            <a:off x="3275806" y="3275807"/>
            <a:ext cx="152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16200000" flipV="1">
            <a:off x="2439194" y="3275807"/>
            <a:ext cx="152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219200" y="1371600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Memory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71800" y="51054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head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28800" y="51054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tail</a:t>
            </a:r>
            <a:endParaRPr lang="en-US" sz="1800" dirty="0">
              <a:latin typeface="Arial"/>
              <a:cs typeface="Arial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rot="16200000" flipV="1">
            <a:off x="1980406" y="5104606"/>
            <a:ext cx="152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rot="16200000" flipV="1">
            <a:off x="3168194" y="5104606"/>
            <a:ext cx="152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3505200" y="2738735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Th-1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29000" y="4538990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Th-2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50467" y="4141113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e1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09800" y="4141113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e5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24200" y="22940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e0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62200" y="22976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e4</a:t>
            </a: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7391400" y="4038600"/>
            <a:ext cx="533400" cy="369332"/>
            <a:chOff x="7391400" y="4038600"/>
            <a:chExt cx="533400" cy="369332"/>
          </a:xfrm>
        </p:grpSpPr>
        <p:sp>
          <p:nvSpPr>
            <p:cNvPr id="108" name="TextBox 107"/>
            <p:cNvSpPr txBox="1"/>
            <p:nvPr/>
          </p:nvSpPr>
          <p:spPr>
            <a:xfrm flipH="1">
              <a:off x="7391400" y="4038600"/>
              <a:ext cx="479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tail</a:t>
              </a:r>
              <a:endParaRPr lang="en-US" sz="1800" dirty="0">
                <a:latin typeface="Arial"/>
                <a:cs typeface="Arial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 bwMode="auto">
            <a:xfrm flipV="1">
              <a:off x="7772400" y="4331732"/>
              <a:ext cx="152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193" name="Group 192"/>
          <p:cNvGrpSpPr/>
          <p:nvPr/>
        </p:nvGrpSpPr>
        <p:grpSpPr>
          <a:xfrm>
            <a:off x="7304117" y="2057400"/>
            <a:ext cx="698178" cy="369332"/>
            <a:chOff x="7304117" y="2057400"/>
            <a:chExt cx="698178" cy="369332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7304117" y="205740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head</a:t>
              </a:r>
              <a:endParaRPr lang="en-US" sz="1800" dirty="0">
                <a:latin typeface="Arial"/>
                <a:cs typeface="Arial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 bwMode="auto">
            <a:xfrm flipV="1">
              <a:off x="7772400" y="2413084"/>
              <a:ext cx="152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154" name="Group 153"/>
          <p:cNvGrpSpPr/>
          <p:nvPr/>
        </p:nvGrpSpPr>
        <p:grpSpPr>
          <a:xfrm>
            <a:off x="2209800" y="1688068"/>
            <a:ext cx="2819400" cy="902732"/>
            <a:chOff x="3036000" y="1688068"/>
            <a:chExt cx="2526600" cy="902731"/>
          </a:xfrm>
        </p:grpSpPr>
        <p:cxnSp>
          <p:nvCxnSpPr>
            <p:cNvPr id="121" name="Shape 120"/>
            <p:cNvCxnSpPr/>
            <p:nvPr/>
          </p:nvCxnSpPr>
          <p:spPr bwMode="auto">
            <a:xfrm rot="10800000" flipV="1">
              <a:off x="3036000" y="1952654"/>
              <a:ext cx="2526600" cy="638145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sp>
          <p:nvSpPr>
            <p:cNvPr id="123" name="TextBox 122"/>
            <p:cNvSpPr txBox="1"/>
            <p:nvPr/>
          </p:nvSpPr>
          <p:spPr>
            <a:xfrm>
              <a:off x="3855438" y="1688068"/>
              <a:ext cx="723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noProof="1" smtClean="0">
                  <a:latin typeface="Arial"/>
                  <a:cs typeface="Arial"/>
                </a:rPr>
                <a:t>enq()</a:t>
              </a:r>
              <a:endParaRPr lang="en-US" sz="1800" noProof="1">
                <a:latin typeface="Arial"/>
                <a:cs typeface="Arial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029200" y="1828800"/>
            <a:ext cx="2209800" cy="838200"/>
            <a:chOff x="5562600" y="1828800"/>
            <a:chExt cx="2209800" cy="838200"/>
          </a:xfrm>
        </p:grpSpPr>
        <p:cxnSp>
          <p:nvCxnSpPr>
            <p:cNvPr id="132" name="Straight Arrow Connector 131"/>
            <p:cNvCxnSpPr/>
            <p:nvPr/>
          </p:nvCxnSpPr>
          <p:spPr bwMode="auto">
            <a:xfrm>
              <a:off x="5562600" y="2057400"/>
              <a:ext cx="2209800" cy="609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 w="med" len="sm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5943600" y="1828800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&amp;e6</a:t>
              </a:r>
              <a:endParaRPr lang="en-US" sz="1800" dirty="0">
                <a:latin typeface="Arial"/>
                <a:cs typeface="Arial"/>
              </a:endParaRPr>
            </a:p>
          </p:txBody>
        </p:sp>
      </p:grpSp>
      <p:cxnSp>
        <p:nvCxnSpPr>
          <p:cNvPr id="136" name="Straight Arrow Connector 135"/>
          <p:cNvCxnSpPr>
            <a:endCxn id="186" idx="1"/>
          </p:cNvCxnSpPr>
          <p:nvPr/>
        </p:nvCxnSpPr>
        <p:spPr bwMode="auto">
          <a:xfrm rot="16200000" flipH="1">
            <a:off x="6676624" y="3305576"/>
            <a:ext cx="1886753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91" name="Rectangle 90"/>
          <p:cNvSpPr/>
          <p:nvPr/>
        </p:nvSpPr>
        <p:spPr bwMode="auto">
          <a:xfrm>
            <a:off x="8001000" y="1752600"/>
            <a:ext cx="938324" cy="426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001000" y="2495965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001000" y="2903118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001000" y="3270082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001000" y="3677235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001000" y="4027071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8001000" y="2100671"/>
            <a:ext cx="1600200" cy="413929"/>
            <a:chOff x="8001000" y="2100671"/>
            <a:chExt cx="1600200" cy="413929"/>
          </a:xfrm>
        </p:grpSpPr>
        <p:sp>
          <p:nvSpPr>
            <p:cNvPr id="93" name="Rectangle 92"/>
            <p:cNvSpPr/>
            <p:nvPr/>
          </p:nvSpPr>
          <p:spPr bwMode="auto">
            <a:xfrm>
              <a:off x="8001000" y="2100671"/>
              <a:ext cx="938324" cy="411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208827" y="2145268"/>
              <a:ext cx="1392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e1</a:t>
              </a:r>
              <a:endParaRPr lang="en-US" sz="1800" dirty="0">
                <a:latin typeface="Arial"/>
                <a:cs typeface="Arial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8229600" y="3276600"/>
            <a:ext cx="139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e5</a:t>
            </a: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6172200" y="2743200"/>
            <a:ext cx="1066800" cy="533400"/>
            <a:chOff x="6705600" y="2743200"/>
            <a:chExt cx="1066800" cy="533400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>
              <a:off x="6705600" y="2971800"/>
              <a:ext cx="10668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142" name="TextBox 141"/>
            <p:cNvSpPr txBox="1"/>
            <p:nvPr/>
          </p:nvSpPr>
          <p:spPr>
            <a:xfrm>
              <a:off x="6934200" y="2743200"/>
              <a:ext cx="723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noProof="1" smtClean="0">
                  <a:latin typeface="Arial"/>
                  <a:cs typeface="Arial"/>
                </a:rPr>
                <a:t>deq()</a:t>
              </a:r>
              <a:endParaRPr lang="en-US" sz="1800" noProof="1">
                <a:latin typeface="Arial"/>
                <a:cs typeface="Arial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172200" y="3378116"/>
            <a:ext cx="1066800" cy="508084"/>
            <a:chOff x="6705600" y="3378116"/>
            <a:chExt cx="1066800" cy="508084"/>
          </a:xfrm>
        </p:grpSpPr>
        <p:cxnSp>
          <p:nvCxnSpPr>
            <p:cNvPr id="146" name="Straight Arrow Connector 145"/>
            <p:cNvCxnSpPr/>
            <p:nvPr/>
          </p:nvCxnSpPr>
          <p:spPr bwMode="auto">
            <a:xfrm rot="10800000" flipV="1">
              <a:off x="6705600" y="3378116"/>
              <a:ext cx="10668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7037915" y="3516868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&amp;e1</a:t>
              </a:r>
              <a:endParaRPr lang="en-US" sz="1800" dirty="0">
                <a:latin typeface="Arial"/>
                <a:cs typeface="Arial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3429000" y="3429000"/>
            <a:ext cx="2760599" cy="990601"/>
            <a:chOff x="3411601" y="3439261"/>
            <a:chExt cx="2772601" cy="1008883"/>
          </a:xfrm>
        </p:grpSpPr>
        <p:cxnSp>
          <p:nvCxnSpPr>
            <p:cNvPr id="151" name="Shape 150"/>
            <p:cNvCxnSpPr/>
            <p:nvPr/>
          </p:nvCxnSpPr>
          <p:spPr bwMode="auto">
            <a:xfrm rot="10800000" flipV="1">
              <a:off x="3411601" y="3738263"/>
              <a:ext cx="2772601" cy="709881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sp>
          <p:nvSpPr>
            <p:cNvPr id="152" name="TextBox 151"/>
            <p:cNvSpPr txBox="1"/>
            <p:nvPr/>
          </p:nvSpPr>
          <p:spPr>
            <a:xfrm>
              <a:off x="3947320" y="3439261"/>
              <a:ext cx="1258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noProof="1" smtClean="0">
                  <a:latin typeface="Arial"/>
                  <a:cs typeface="Arial"/>
                </a:rPr>
                <a:t>deq(&amp;e1)</a:t>
              </a:r>
              <a:endParaRPr lang="en-US" sz="1800" noProof="1">
                <a:latin typeface="Arial"/>
                <a:cs typeface="Arial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 rot="5400000">
            <a:off x="2688216" y="2674800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73" name="Rectangle 172"/>
          <p:cNvSpPr/>
          <p:nvPr/>
        </p:nvSpPr>
        <p:spPr bwMode="auto">
          <a:xfrm rot="5400000">
            <a:off x="2307216" y="2674800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74" name="Rectangle 173"/>
          <p:cNvSpPr/>
          <p:nvPr/>
        </p:nvSpPr>
        <p:spPr bwMode="auto">
          <a:xfrm rot="5400000">
            <a:off x="1926216" y="2674800"/>
            <a:ext cx="490968" cy="381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78" name="Rectangle 177"/>
          <p:cNvSpPr/>
          <p:nvPr/>
        </p:nvSpPr>
        <p:spPr bwMode="auto">
          <a:xfrm rot="5400000">
            <a:off x="1583316" y="3106845"/>
            <a:ext cx="490968" cy="320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79" name="Rectangle 178"/>
          <p:cNvSpPr/>
          <p:nvPr/>
        </p:nvSpPr>
        <p:spPr bwMode="auto">
          <a:xfrm rot="5400000">
            <a:off x="2993016" y="4516545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0" name="Rectangle 179"/>
          <p:cNvSpPr/>
          <p:nvPr/>
        </p:nvSpPr>
        <p:spPr bwMode="auto">
          <a:xfrm rot="5400000">
            <a:off x="2612016" y="4517016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1" name="Rectangle 180"/>
          <p:cNvSpPr/>
          <p:nvPr/>
        </p:nvSpPr>
        <p:spPr bwMode="auto">
          <a:xfrm rot="5400000">
            <a:off x="2231016" y="4517016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2" name="Rectangle 181"/>
          <p:cNvSpPr/>
          <p:nvPr/>
        </p:nvSpPr>
        <p:spPr bwMode="auto">
          <a:xfrm rot="5400000">
            <a:off x="1850016" y="4517016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3" name="Rectangle 182"/>
          <p:cNvSpPr/>
          <p:nvPr/>
        </p:nvSpPr>
        <p:spPr bwMode="auto">
          <a:xfrm rot="5400000">
            <a:off x="1469016" y="4517016"/>
            <a:ext cx="490968" cy="381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229600" y="4050268"/>
            <a:ext cx="139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e4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8001000" y="4424400"/>
            <a:ext cx="938324" cy="41110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8001000" y="4419600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7391400" y="4431268"/>
            <a:ext cx="533400" cy="369332"/>
            <a:chOff x="7391400" y="4431268"/>
            <a:chExt cx="533400" cy="369332"/>
          </a:xfrm>
        </p:grpSpPr>
        <p:sp>
          <p:nvSpPr>
            <p:cNvPr id="188" name="TextBox 187"/>
            <p:cNvSpPr txBox="1"/>
            <p:nvPr/>
          </p:nvSpPr>
          <p:spPr>
            <a:xfrm flipH="1">
              <a:off x="7391400" y="4431268"/>
              <a:ext cx="479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tail</a:t>
              </a:r>
              <a:endParaRPr lang="en-US" sz="1800" dirty="0">
                <a:latin typeface="Arial"/>
                <a:cs typeface="Arial"/>
              </a:endParaRPr>
            </a:p>
          </p:txBody>
        </p:sp>
        <p:cxnSp>
          <p:nvCxnSpPr>
            <p:cNvPr id="189" name="Straight Arrow Connector 188"/>
            <p:cNvCxnSpPr/>
            <p:nvPr/>
          </p:nvCxnSpPr>
          <p:spPr bwMode="auto">
            <a:xfrm flipV="1">
              <a:off x="7772400" y="4724400"/>
              <a:ext cx="152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</p:cxnSp>
      </p:grpSp>
      <p:sp>
        <p:nvSpPr>
          <p:cNvPr id="138" name="TextBox 137"/>
          <p:cNvSpPr txBox="1"/>
          <p:nvPr/>
        </p:nvSpPr>
        <p:spPr>
          <a:xfrm>
            <a:off x="82296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e6</a:t>
            </a: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7315200" y="2373868"/>
            <a:ext cx="698178" cy="369332"/>
            <a:chOff x="7304117" y="2057400"/>
            <a:chExt cx="698178" cy="369332"/>
          </a:xfrm>
        </p:grpSpPr>
        <p:sp>
          <p:nvSpPr>
            <p:cNvPr id="195" name="TextBox 194"/>
            <p:cNvSpPr txBox="1"/>
            <p:nvPr/>
          </p:nvSpPr>
          <p:spPr>
            <a:xfrm flipH="1">
              <a:off x="7304117" y="205740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head</a:t>
              </a:r>
              <a:endParaRPr lang="en-US" sz="1800" dirty="0">
                <a:latin typeface="Arial"/>
                <a:cs typeface="Arial"/>
              </a:endParaRPr>
            </a:p>
          </p:txBody>
        </p:sp>
        <p:cxnSp>
          <p:nvCxnSpPr>
            <p:cNvPr id="196" name="Straight Arrow Connector 195"/>
            <p:cNvCxnSpPr/>
            <p:nvPr/>
          </p:nvCxnSpPr>
          <p:spPr bwMode="auto">
            <a:xfrm flipV="1">
              <a:off x="7772400" y="2413084"/>
              <a:ext cx="152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Clients-Server communication costs</a:t>
            </a:r>
          </a:p>
          <a:p>
            <a:r>
              <a:rPr lang="en-US" dirty="0" smtClean="0"/>
              <a:t>Serialization of a concurrent data structure</a:t>
            </a:r>
          </a:p>
          <a:p>
            <a:r>
              <a:rPr lang="en-US" dirty="0" smtClean="0"/>
              <a:t>Losing one core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Drawbacks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noProof="1" smtClean="0"/>
              <a:t>FIFO Queues</a:t>
            </a:r>
          </a:p>
          <a:p>
            <a:pPr marL="342900" lvl="1" indent="-342900">
              <a:buFontTx/>
              <a:buChar char="•"/>
            </a:pPr>
            <a:r>
              <a:rPr lang="en-US" sz="2400" noProof="1" smtClean="0"/>
              <a:t>Cores execute Enqueue and Dequeue operations</a:t>
            </a:r>
          </a:p>
          <a:p>
            <a:pPr marL="742950" lvl="2" indent="-342900">
              <a:buFont typeface="Courier New"/>
              <a:buChar char="o"/>
            </a:pPr>
            <a:r>
              <a:rPr lang="en-US" sz="2000" noProof="1" smtClean="0"/>
              <a:t>High contention</a:t>
            </a:r>
          </a:p>
          <a:p>
            <a:r>
              <a:rPr lang="en-US" sz="2400" noProof="1" smtClean="0"/>
              <a:t>Test Configurations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noProof="1" smtClean="0"/>
              <a:t>Random</a:t>
            </a:r>
            <a:endParaRPr lang="en-US" sz="1800" i="1" noProof="1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800" i="1" noProof="1" smtClean="0"/>
              <a:t>Dedicated (N/2</a:t>
            </a:r>
            <a:r>
              <a:rPr lang="en-US" sz="1800" noProof="1" smtClean="0"/>
              <a:t> Producers / </a:t>
            </a:r>
            <a:r>
              <a:rPr lang="en-US" sz="1800" i="1" noProof="1" smtClean="0"/>
              <a:t>N/2</a:t>
            </a:r>
            <a:r>
              <a:rPr lang="en-US" sz="1800" noProof="1" smtClean="0"/>
              <a:t> Consumers)</a:t>
            </a:r>
            <a:endParaRPr lang="en-US" sz="1800" i="1" noProof="1" smtClean="0"/>
          </a:p>
          <a:p>
            <a:pPr marL="971550" lvl="1" indent="-514350">
              <a:buFont typeface="+mj-lt"/>
              <a:buAutoNum type="arabicPeriod"/>
            </a:pPr>
            <a:endParaRPr lang="en-US" sz="1800" i="1" noProof="1" smtClean="0"/>
          </a:p>
          <a:p>
            <a:r>
              <a:rPr lang="en-US" sz="2400" noProof="1" smtClean="0"/>
              <a:t>Measured execution time in </a:t>
            </a:r>
            <a:r>
              <a:rPr lang="en-US" sz="2400" i="1" noProof="1" smtClean="0"/>
              <a:t>cycles</a:t>
            </a:r>
          </a:p>
          <a:p>
            <a:r>
              <a:rPr lang="en-US" sz="2400" noProof="1" smtClean="0"/>
              <a:t>Power 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sz="2400" dirty="0" smtClean="0"/>
              <a:t>Single lock </a:t>
            </a:r>
            <a:r>
              <a:rPr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mtx (1-lock) </a:t>
            </a:r>
            <a:endParaRPr lang="en-US" sz="24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1" indent="-342900">
              <a:buFontTx/>
              <a:buChar char="•"/>
            </a:pPr>
            <a:r>
              <a:rPr sz="2400" dirty="0" smtClean="0"/>
              <a:t>implementation with 2 locks </a:t>
            </a:r>
            <a:r>
              <a:rPr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mtx (2-locks) </a:t>
            </a:r>
            <a:endParaRPr lang="en-US" sz="24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1" indent="-342900">
              <a:buFontTx/>
              <a:buChar char="•"/>
            </a:pPr>
            <a:r>
              <a:rPr sz="2400" dirty="0" smtClean="0"/>
              <a:t>Client-Server with Leon as server </a:t>
            </a:r>
            <a:r>
              <a:rPr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C-S (Leon Server)</a:t>
            </a:r>
            <a:endParaRPr lang="en-US" sz="24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1" indent="-342900">
              <a:buFontTx/>
              <a:buChar char="•"/>
            </a:pPr>
            <a:r>
              <a:rPr sz="2400" dirty="0" smtClean="0"/>
              <a:t>Shave as Server </a:t>
            </a:r>
            <a:r>
              <a:rPr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C-S (Shave Server) </a:t>
            </a:r>
            <a:endParaRPr lang="en-US" sz="24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1" indent="-342900">
              <a:buFontTx/>
              <a:buChar char="•"/>
            </a:pPr>
            <a:r>
              <a:rPr sz="2400" dirty="0" smtClean="0"/>
              <a:t>Shave as server using FIFO </a:t>
            </a:r>
            <a:r>
              <a:rPr lang="en-US" sz="2400" dirty="0" smtClean="0"/>
              <a:t>registers </a:t>
            </a:r>
            <a:r>
              <a:rPr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C-S (Shave FIFO)</a:t>
            </a:r>
            <a:r>
              <a:rPr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1" indent="-342900">
              <a:buFontTx/>
              <a:buChar char="•"/>
            </a:pPr>
            <a:r>
              <a:rPr sz="2400" dirty="0" smtClean="0"/>
              <a:t>Remote Core Locking </a:t>
            </a:r>
            <a:r>
              <a:rPr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RCL</a:t>
            </a:r>
            <a:r>
              <a:rPr sz="2400" i="1" dirty="0" smtClean="0"/>
              <a:t> </a:t>
            </a:r>
            <a:endParaRPr lang="en-US" sz="2400" i="1" dirty="0" smtClean="0"/>
          </a:p>
          <a:p>
            <a:pPr marL="342900" lvl="1" indent="-342900">
              <a:buFontTx/>
              <a:buChar char="•"/>
            </a:pPr>
            <a:r>
              <a:rPr sz="2400" dirty="0" smtClean="0"/>
              <a:t>Remote Core Locking using FIFO </a:t>
            </a:r>
            <a:r>
              <a:rPr lang="en-US" sz="2400" dirty="0" smtClean="0"/>
              <a:t>registers </a:t>
            </a:r>
            <a:r>
              <a:rPr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RCL (Shave FIFO) </a:t>
            </a:r>
            <a:endParaRPr lang="en-US" sz="2400" i="1" noProof="1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445"/>
            <a:ext cx="9144000" cy="4960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0000"/>
                </a:solidFill>
                <a:latin typeface="Calibri"/>
                <a:cs typeface="Calibri"/>
              </a:rPr>
              <a:t>“Watt’s Next?”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27954" y="5862935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http://bit.ly/t6zo2j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 bwMode="auto">
          <a:xfrm>
            <a:off x="838200" y="1600200"/>
            <a:ext cx="81534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Power consumption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Design decisions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Performance/watt metric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</a:endParaRPr>
          </a:p>
          <a:p>
            <a:pPr marL="800100" lvl="1" indent="-342900" defTabSz="762000">
              <a:spcBef>
                <a:spcPct val="20000"/>
              </a:spcBef>
              <a:buSzPct val="100000"/>
              <a:buFontTx/>
              <a:buChar char="•"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762000">
              <a:spcBef>
                <a:spcPct val="20000"/>
              </a:spcBef>
              <a:buSzPct val="100000"/>
              <a:buFontTx/>
              <a:buChar char="•"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3200400"/>
            <a:ext cx="6186309" cy="140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defTabSz="7620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 dirty="0" smtClean="0"/>
              <a:t>Improvements in compute performance</a:t>
            </a:r>
          </a:p>
          <a:p>
            <a:pPr marL="800100" lvl="1" indent="-342900" defTabSz="762000">
              <a:spcBef>
                <a:spcPct val="20000"/>
              </a:spcBef>
              <a:buSzPct val="100000"/>
              <a:buFont typeface="Lucida Grande"/>
              <a:buChar char="-"/>
            </a:pPr>
            <a:r>
              <a:rPr 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 power budget</a:t>
            </a:r>
          </a:p>
          <a:p>
            <a:pPr marL="800100" lvl="1" indent="-342900" defTabSz="762000">
              <a:spcBef>
                <a:spcPct val="20000"/>
              </a:spcBef>
              <a:buSzPct val="100000"/>
              <a:buFont typeface="Lucida Grande"/>
              <a:buChar char="-"/>
            </a:pPr>
            <a:r>
              <a:rPr 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Cooling problems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066800"/>
            <a:ext cx="8597900" cy="528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 Evaluation 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noProof="1" smtClean="0"/>
              <a:t>power consumption measured using a shunt resistor connected to the power supply of the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1200"/>
            <a:ext cx="7924800" cy="521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2998"/>
            <a:ext cx="6904300" cy="52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r>
              <a:rPr lang="en-US" sz="2800" kern="1200" dirty="0" smtClean="0">
                <a:latin typeface="Times" pitchFamily="18" charset="0"/>
              </a:rPr>
              <a:t>Complex data structures can be deployed on ultra low power processors</a:t>
            </a:r>
          </a:p>
          <a:p>
            <a:pPr lvl="1"/>
            <a:r>
              <a:rPr lang="en-US" sz="2400" kern="1200" dirty="0" smtClean="0">
                <a:latin typeface="Times" pitchFamily="18" charset="0"/>
              </a:rPr>
              <a:t>Exploit hardware primitives for better power values. </a:t>
            </a:r>
          </a:p>
          <a:p>
            <a:pPr>
              <a:buNone/>
            </a:pPr>
            <a:endParaRPr lang="en-US" sz="2800" kern="1200" dirty="0" smtClean="0">
              <a:latin typeface="Times" pitchFamily="18" charset="0"/>
            </a:endParaRPr>
          </a:p>
          <a:p>
            <a:r>
              <a:rPr lang="en-US" sz="2800" kern="1200" dirty="0" smtClean="0">
                <a:latin typeface="Times" pitchFamily="18" charset="0"/>
              </a:rPr>
              <a:t>With relatively low absolute performance can they be viable for high-end computing</a:t>
            </a:r>
          </a:p>
          <a:p>
            <a:endParaRPr lang="en-US" sz="2800" kern="1200" dirty="0" smtClean="0">
              <a:latin typeface="Times" pitchFamily="18" charset="0"/>
            </a:endParaRPr>
          </a:p>
          <a:p>
            <a:r>
              <a:rPr lang="en-US" sz="2800" kern="1200" dirty="0" smtClean="0">
                <a:latin typeface="Times" pitchFamily="18" charset="0"/>
              </a:rPr>
              <a:t>With 3D stacking it may become possible to stack many processors for very fast and energy-efficient communication  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Conclusions</a:t>
            </a:r>
            <a:br>
              <a:rPr lang="sv-SE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2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 rot="20614145">
            <a:off x="4628944" y="1098427"/>
            <a:ext cx="4688215" cy="1068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88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   </a:t>
            </a:r>
            <a:r>
              <a:rPr lang="en-US" sz="72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Thank</a:t>
            </a:r>
            <a:r>
              <a:rPr lang="en-US" sz="88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 </a:t>
            </a:r>
            <a:r>
              <a:rPr lang="en-US" sz="72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You</a:t>
            </a:r>
            <a:r>
              <a:rPr lang="en-US" sz="88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!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5800" y="152401"/>
            <a:ext cx="7391400" cy="609600"/>
          </a:xfrm>
        </p:spPr>
        <p:txBody>
          <a:bodyPr/>
          <a:lstStyle/>
          <a:p>
            <a:r>
              <a:rPr lang="en-US" smtClean="0"/>
              <a:t>Questions?</a:t>
            </a:r>
            <a:br>
              <a:rPr lang="en-US" smtClean="0"/>
            </a:br>
            <a:endParaRPr lang="en-US"/>
          </a:p>
        </p:txBody>
      </p:sp>
      <p:sp>
        <p:nvSpPr>
          <p:cNvPr id="5" name="TextBox 3"/>
          <p:cNvSpPr txBox="1"/>
          <p:nvPr/>
        </p:nvSpPr>
        <p:spPr>
          <a:xfrm>
            <a:off x="1066800" y="5054600"/>
            <a:ext cx="8826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The research leading to these results has received funding from the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66800" y="5321300"/>
            <a:ext cx="7140364" cy="5398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European Union Seventh Framework Programme (FP7) under</a:t>
            </a:r>
            <a:r>
              <a:rPr lang="en-CA" sz="1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grant agreement n°611183 (EXCESS Project, </a:t>
            </a:r>
            <a:r>
              <a:rPr lang="en-CA" sz="1800" dirty="0" err="1" smtClean="0">
                <a:solidFill>
                  <a:srgbClr val="66AEBC"/>
                </a:solidFill>
                <a:latin typeface="Arial"/>
                <a:cs typeface="Arial"/>
              </a:rPr>
              <a:t>www.excess-project.eu</a:t>
            </a: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210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2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5800" y="152401"/>
            <a:ext cx="7391400" cy="609600"/>
          </a:xfrm>
        </p:spPr>
        <p:txBody>
          <a:bodyPr/>
          <a:lstStyle/>
          <a:p>
            <a:r>
              <a:rPr lang="en-US" dirty="0" smtClean="0"/>
              <a:t>Back UP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96503"/>
            <a:ext cx="7321550" cy="522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2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5800" y="152401"/>
            <a:ext cx="7391400" cy="609600"/>
          </a:xfrm>
        </p:spPr>
        <p:txBody>
          <a:bodyPr/>
          <a:lstStyle/>
          <a:p>
            <a:r>
              <a:rPr lang="en-US" dirty="0" smtClean="0"/>
              <a:t>Back UP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08242"/>
            <a:ext cx="8001000" cy="50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2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5800" y="152401"/>
            <a:ext cx="7391400" cy="609600"/>
          </a:xfrm>
        </p:spPr>
        <p:txBody>
          <a:bodyPr/>
          <a:lstStyle/>
          <a:p>
            <a:r>
              <a:rPr lang="en-US" dirty="0" smtClean="0"/>
              <a:t>Back UP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69" y="1143000"/>
            <a:ext cx="8605531" cy="52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2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5800" y="152401"/>
            <a:ext cx="7391400" cy="609600"/>
          </a:xfrm>
        </p:spPr>
        <p:txBody>
          <a:bodyPr/>
          <a:lstStyle/>
          <a:p>
            <a:r>
              <a:rPr lang="en-US" dirty="0" smtClean="0"/>
              <a:t>Back UP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MeasurementSchemat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52923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2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0000"/>
                </a:solidFill>
                <a:latin typeface="Calibri"/>
                <a:cs typeface="Calibri"/>
              </a:rPr>
              <a:t>GPU FLOPS/W Trend</a:t>
            </a:r>
            <a:br>
              <a:rPr lang="en-CA" dirty="0" smtClean="0">
                <a:solidFill>
                  <a:srgbClr val="000000"/>
                </a:solidFill>
                <a:latin typeface="Calibri"/>
                <a:cs typeface="Calibri"/>
              </a:rPr>
            </a:b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1" y="1295400"/>
            <a:ext cx="8509519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8134" y="-152400"/>
            <a:ext cx="9412134" cy="726112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133600" y="381000"/>
            <a:ext cx="5257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0000"/>
                </a:solidFill>
                <a:latin typeface="Calibri"/>
                <a:cs typeface="Calibri"/>
              </a:rPr>
              <a:t>GPU FLOPS/W Trend</a:t>
            </a:r>
            <a:br>
              <a:rPr lang="en-CA" dirty="0" smtClean="0">
                <a:solidFill>
                  <a:srgbClr val="000000"/>
                </a:solidFill>
                <a:latin typeface="Calibri"/>
                <a:cs typeface="Calibri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73984" y="167627"/>
            <a:ext cx="6670016" cy="1356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468674" y="1238029"/>
            <a:ext cx="8675326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1000.00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6612706" y="1451941"/>
            <a:ext cx="786774" cy="265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00" dirty="0" smtClean="0">
                <a:solidFill>
                  <a:srgbClr val="FF0000"/>
                </a:solidFill>
                <a:latin typeface="Arial"/>
                <a:cs typeface="Arial"/>
              </a:rPr>
              <a:t>Myriad 2</a:t>
            </a:r>
          </a:p>
          <a:p>
            <a:pPr>
              <a:lnSpc>
                <a:spcPts val="2070"/>
              </a:lnSpc>
            </a:pPr>
            <a:endParaRPr sz="1600" dirty="0"/>
          </a:p>
        </p:txBody>
      </p:sp>
      <p:sp>
        <p:nvSpPr>
          <p:cNvPr id="8" name="TextBox 5"/>
          <p:cNvSpPr txBox="1"/>
          <p:nvPr/>
        </p:nvSpPr>
        <p:spPr>
          <a:xfrm>
            <a:off x="8193279" y="1594549"/>
            <a:ext cx="499128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438.86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9" name="TextBox 6"/>
          <p:cNvSpPr txBox="1"/>
          <p:nvPr/>
        </p:nvSpPr>
        <p:spPr>
          <a:xfrm>
            <a:off x="6612706" y="1713389"/>
            <a:ext cx="1155064" cy="2705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dirty="0" smtClean="0">
                <a:solidFill>
                  <a:srgbClr val="FF0000"/>
                </a:solidFill>
                <a:latin typeface="Arial"/>
                <a:cs typeface="Arial"/>
              </a:rPr>
              <a:t>28nm 2014</a:t>
            </a:r>
          </a:p>
          <a:p>
            <a:pPr>
              <a:lnSpc>
                <a:spcPts val="2070"/>
              </a:lnSpc>
            </a:pPr>
            <a:endParaRPr dirty="0"/>
          </a:p>
        </p:txBody>
      </p:sp>
      <p:sp>
        <p:nvSpPr>
          <p:cNvPr id="10" name="TextBox 7"/>
          <p:cNvSpPr txBox="1"/>
          <p:nvPr/>
        </p:nvSpPr>
        <p:spPr>
          <a:xfrm>
            <a:off x="528095" y="2212518"/>
            <a:ext cx="499128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100.00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1" name="TextBox 8"/>
          <p:cNvSpPr txBox="1"/>
          <p:nvPr/>
        </p:nvSpPr>
        <p:spPr>
          <a:xfrm>
            <a:off x="2572144" y="2473966"/>
            <a:ext cx="1984629" cy="2139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07" smtClean="0">
                <a:solidFill>
                  <a:srgbClr val="FF0000"/>
                </a:solidFill>
                <a:latin typeface="Arial"/>
                <a:cs typeface="Arial"/>
              </a:rPr>
              <a:t>GPU rate of increase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2" name="TextBox 9"/>
          <p:cNvSpPr txBox="1"/>
          <p:nvPr/>
        </p:nvSpPr>
        <p:spPr>
          <a:xfrm>
            <a:off x="6612706" y="2473966"/>
            <a:ext cx="615653" cy="265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00" dirty="0" smtClean="0">
                <a:solidFill>
                  <a:srgbClr val="FF0000"/>
                </a:solidFill>
                <a:latin typeface="Arial"/>
                <a:cs typeface="Arial"/>
              </a:rPr>
              <a:t>Myriad</a:t>
            </a:r>
          </a:p>
          <a:p>
            <a:pPr>
              <a:lnSpc>
                <a:spcPts val="2070"/>
              </a:lnSpc>
            </a:pPr>
            <a:endParaRPr sz="1600" dirty="0"/>
          </a:p>
        </p:txBody>
      </p:sp>
      <p:sp>
        <p:nvSpPr>
          <p:cNvPr id="13" name="TextBox 10"/>
          <p:cNvSpPr txBox="1"/>
          <p:nvPr/>
        </p:nvSpPr>
        <p:spPr>
          <a:xfrm>
            <a:off x="8252699" y="2509618"/>
            <a:ext cx="439708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49.37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4" name="TextBox 11"/>
          <p:cNvSpPr txBox="1"/>
          <p:nvPr/>
        </p:nvSpPr>
        <p:spPr>
          <a:xfrm>
            <a:off x="2904896" y="2699762"/>
            <a:ext cx="1331009" cy="2139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lang="en-CA" sz="1607" smtClean="0">
                <a:solidFill>
                  <a:srgbClr val="FF0000"/>
                </a:solidFill>
                <a:latin typeface="Arial"/>
                <a:cs typeface="Arial"/>
              </a:rPr>
              <a:t>1.4x per Year</a:t>
            </a:r>
          </a:p>
          <a:p>
            <a:pPr>
              <a:lnSpc>
                <a:spcPts val="1885"/>
              </a:lnSpc>
            </a:pPr>
            <a:endParaRPr/>
          </a:p>
        </p:txBody>
      </p:sp>
      <p:sp>
        <p:nvSpPr>
          <p:cNvPr id="15" name="TextBox 12"/>
          <p:cNvSpPr txBox="1"/>
          <p:nvPr/>
        </p:nvSpPr>
        <p:spPr>
          <a:xfrm>
            <a:off x="6612706" y="2723530"/>
            <a:ext cx="1011495" cy="265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00" dirty="0" smtClean="0">
                <a:solidFill>
                  <a:srgbClr val="FF0000"/>
                </a:solidFill>
                <a:latin typeface="Arial"/>
                <a:cs typeface="Arial"/>
              </a:rPr>
              <a:t>65nm 2011</a:t>
            </a:r>
          </a:p>
          <a:p>
            <a:pPr>
              <a:lnSpc>
                <a:spcPts val="2070"/>
              </a:lnSpc>
            </a:pPr>
            <a:endParaRPr sz="1600" dirty="0"/>
          </a:p>
        </p:txBody>
      </p:sp>
      <p:sp>
        <p:nvSpPr>
          <p:cNvPr id="16" name="TextBox 13"/>
          <p:cNvSpPr txBox="1"/>
          <p:nvPr/>
        </p:nvSpPr>
        <p:spPr>
          <a:xfrm>
            <a:off x="2251276" y="2937442"/>
            <a:ext cx="6892724" cy="2852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7" smtClean="0">
                <a:solidFill>
                  <a:srgbClr val="FF0000"/>
                </a:solidFill>
                <a:latin typeface="Arial"/>
                <a:cs typeface="Arial"/>
              </a:rPr>
              <a:t>7 Years to hit 50GFLOPS/W!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587515" y="3187006"/>
            <a:ext cx="8556485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10.00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7539659" y="3341498"/>
            <a:ext cx="380288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6.05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9" name="TextBox 16"/>
          <p:cNvSpPr txBox="1"/>
          <p:nvPr/>
        </p:nvSpPr>
        <p:spPr>
          <a:xfrm>
            <a:off x="8145743" y="3341498"/>
            <a:ext cx="380288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6.19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20" name="TextBox 17"/>
          <p:cNvSpPr txBox="1"/>
          <p:nvPr/>
        </p:nvSpPr>
        <p:spPr>
          <a:xfrm>
            <a:off x="5257930" y="3543527"/>
            <a:ext cx="3886070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4.99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2821708" y="3674251"/>
            <a:ext cx="6322292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3.95</a:t>
            </a:r>
          </a:p>
          <a:p>
            <a:pPr>
              <a:lnSpc>
                <a:spcPts val="8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264903" y="3911931"/>
            <a:ext cx="7879097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2.02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646935" y="4161495"/>
            <a:ext cx="8497065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1.00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1027223" y="4613087"/>
            <a:ext cx="8116777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0.40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646935" y="5135984"/>
            <a:ext cx="8497065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0.10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15339" y="1323089"/>
            <a:ext cx="7486925" cy="1486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24893" y="6147060"/>
            <a:ext cx="1497385" cy="641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24021" y="6122356"/>
            <a:ext cx="142608" cy="142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6376988"/>
            <a:ext cx="9144000" cy="481012"/>
          </a:xfrm>
          <a:prstGeom prst="rect">
            <a:avLst/>
          </a:prstGeom>
          <a:solidFill>
            <a:srgbClr val="00328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Evaluation of Message Passing Synchronization Algorithms in Embedded Systems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                                             </a:t>
            </a:r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</a:t>
            </a:r>
            <a:fld id="{D9F329AE-BE02-4652-BACE-6CCD8608A50E}" type="slidenum">
              <a:rPr lang="en-US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/>
              <a:t>4</a:t>
            </a:fld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5"/>
          <p:cNvSpPr txBox="1">
            <a:spLocks noChangeArrowheads="1"/>
          </p:cNvSpPr>
          <p:nvPr/>
        </p:nvSpPr>
        <p:spPr bwMode="auto">
          <a:xfrm>
            <a:off x="685800" y="152401"/>
            <a:ext cx="7391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 algn="ctr" defTabSz="762000"/>
            <a:r>
              <a:rPr lang="en-US" sz="3600" dirty="0" smtClean="0"/>
              <a:t>Emerging Embedded Systems Trend</a:t>
            </a:r>
            <a:endParaRPr kumimoji="0" lang="sv-SE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0550" y="990600"/>
            <a:ext cx="8553450" cy="91440"/>
          </a:xfrm>
          <a:prstGeom prst="rect">
            <a:avLst/>
          </a:prstGeom>
          <a:solidFill>
            <a:srgbClr val="96CDF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>
          <a:xfrm>
            <a:off x="0" y="992040"/>
            <a:ext cx="536400" cy="90000"/>
          </a:xfrm>
          <a:prstGeom prst="rect">
            <a:avLst/>
          </a:prstGeom>
          <a:solidFill>
            <a:srgbClr val="FC800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36" name="Picture 35" descr="DCS_Logo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br>
              <a:rPr lang="en-US" dirty="0" smtClean="0"/>
            </a:b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6934200" cy="457712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752600" y="1371600"/>
            <a:ext cx="1398745" cy="2705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Old Approach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7367" y="1371600"/>
            <a:ext cx="1501312" cy="2705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New Approach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3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2133600" y="1143000"/>
            <a:ext cx="5074248" cy="6578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1" b="1" i="1" dirty="0" smtClean="0">
                <a:solidFill>
                  <a:srgbClr val="00AF50"/>
                </a:solidFill>
                <a:latin typeface="Calibri Bold Italic"/>
                <a:cs typeface="Calibri Bold Italic"/>
              </a:rPr>
              <a:t>Now that  I’ve got an</a:t>
            </a:r>
          </a:p>
          <a:p>
            <a:pPr>
              <a:lnSpc>
                <a:spcPts val="5060"/>
              </a:lnSpc>
            </a:pPr>
            <a:endParaRPr lang="en-CA" sz="4391" dirty="0">
              <a:solidFill>
                <a:srgbClr val="00000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33400" y="1828800"/>
            <a:ext cx="8343438" cy="6578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1" b="1" i="1" dirty="0" smtClean="0">
                <a:solidFill>
                  <a:srgbClr val="00AF50"/>
                </a:solidFill>
                <a:latin typeface="Calibri Bold Italic"/>
                <a:cs typeface="Calibri Bold Italic"/>
              </a:rPr>
              <a:t>Ultra low power Compute Platform</a:t>
            </a:r>
          </a:p>
          <a:p>
            <a:pPr>
              <a:lnSpc>
                <a:spcPts val="5060"/>
              </a:lnSpc>
            </a:pPr>
            <a:endParaRPr lang="en-CA" sz="4391" dirty="0">
              <a:solidFill>
                <a:srgbClr val="000000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679700" y="2590800"/>
            <a:ext cx="68453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2" dirty="0" smtClean="0">
                <a:solidFill>
                  <a:srgbClr val="888888"/>
                </a:solidFill>
                <a:latin typeface="Calibri"/>
                <a:cs typeface="Calibri"/>
              </a:rPr>
              <a:t>What can I do with it?</a:t>
            </a:r>
          </a:p>
          <a:p>
            <a:pPr>
              <a:lnSpc>
                <a:spcPts val="3680"/>
              </a:lnSpc>
            </a:pPr>
            <a:endParaRPr lang="en-CA" sz="3192" dirty="0">
              <a:solidFill>
                <a:srgbClr val="00000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90600" y="3429000"/>
            <a:ext cx="8153400" cy="2743200"/>
          </a:xfrm>
        </p:spPr>
        <p:txBody>
          <a:bodyPr/>
          <a:lstStyle/>
          <a:p>
            <a:r>
              <a:rPr lang="en-US" sz="2800" kern="1200" dirty="0" smtClean="0">
                <a:latin typeface="Times" pitchFamily="18" charset="0"/>
              </a:rPr>
              <a:t>Potential of such low power processors for use in high end computations. </a:t>
            </a:r>
          </a:p>
          <a:p>
            <a:r>
              <a:rPr lang="en-US" sz="2800" kern="1200" dirty="0" smtClean="0">
                <a:latin typeface="Times" pitchFamily="18" charset="0"/>
              </a:rPr>
              <a:t>Can they offer a solution to power problems</a:t>
            </a:r>
          </a:p>
          <a:p>
            <a:r>
              <a:rPr lang="en-US" sz="2800" kern="1200" dirty="0" smtClean="0">
                <a:latin typeface="Times" pitchFamily="18" charset="0"/>
              </a:rPr>
              <a:t>Can high-performance computing  techniques be deployed on these processors?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191000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pPr lvl="1"/>
            <a:r>
              <a:rPr lang="en-US" sz="2400" dirty="0" smtClean="0"/>
              <a:t>Synchronization on multi-core platforms</a:t>
            </a:r>
          </a:p>
          <a:p>
            <a:pPr lvl="1"/>
            <a:r>
              <a:rPr lang="en-US" sz="2400" noProof="1" smtClean="0"/>
              <a:t>Movidius SoC</a:t>
            </a:r>
          </a:p>
          <a:p>
            <a:r>
              <a:rPr lang="en-US" sz="2800" dirty="0" smtClean="0"/>
              <a:t>Algorithmic Designs</a:t>
            </a:r>
            <a:endParaRPr lang="en-US" sz="3000" dirty="0" smtClean="0"/>
          </a:p>
          <a:p>
            <a:r>
              <a:rPr lang="en-US" sz="2800" dirty="0" smtClean="0"/>
              <a:t>Experimental results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25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Data Structures</a:t>
            </a:r>
            <a:endParaRPr lang="sv-SE" noProof="1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191000"/>
          </a:xfrm>
        </p:spPr>
        <p:txBody>
          <a:bodyPr/>
          <a:lstStyle/>
          <a:p>
            <a:r>
              <a:rPr lang="en-US" sz="2800" dirty="0" smtClean="0"/>
              <a:t>Hardware support</a:t>
            </a:r>
          </a:p>
          <a:p>
            <a:r>
              <a:rPr lang="en-US" sz="2800" dirty="0" err="1" smtClean="0"/>
              <a:t>Mutexes</a:t>
            </a:r>
            <a:endParaRPr lang="en-US" sz="2800" dirty="0" smtClean="0"/>
          </a:p>
          <a:p>
            <a:pPr lvl="1"/>
            <a:r>
              <a:rPr lang="en-US" sz="2400" dirty="0" smtClean="0"/>
              <a:t>Scalability</a:t>
            </a:r>
          </a:p>
          <a:p>
            <a:pPr lvl="1"/>
            <a:r>
              <a:rPr lang="en-US" sz="2400" dirty="0" smtClean="0"/>
              <a:t>Busy Waiting</a:t>
            </a:r>
          </a:p>
          <a:p>
            <a:r>
              <a:rPr lang="en-US" dirty="0" smtClean="0"/>
              <a:t>Non-blocking</a:t>
            </a:r>
          </a:p>
          <a:p>
            <a:pPr lvl="1"/>
            <a:r>
              <a:rPr lang="en-US" sz="2400" dirty="0" smtClean="0"/>
              <a:t>Atomic hardware primitives (e.g. LL/SC, CAS)</a:t>
            </a:r>
          </a:p>
          <a:p>
            <a:pPr lvl="1"/>
            <a:r>
              <a:rPr lang="en-US" sz="2400" dirty="0" smtClean="0"/>
              <a:t>Good progress guarantees (lock/wait-freedom)</a:t>
            </a:r>
          </a:p>
          <a:p>
            <a:pPr lvl="1"/>
            <a:r>
              <a:rPr lang="en-US" sz="2400" dirty="0" smtClean="0"/>
              <a:t>Scalable</a:t>
            </a:r>
          </a:p>
          <a:p>
            <a:r>
              <a:rPr lang="en-US" sz="2800" dirty="0" smtClean="0"/>
              <a:t>Message-passing techniques from HPC domain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25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Myriad architecture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000263"/>
          </a:xfrm>
        </p:spPr>
        <p:txBody>
          <a:bodyPr>
            <a:noAutofit/>
          </a:bodyPr>
          <a:lstStyle/>
          <a:p>
            <a:r>
              <a:rPr lang="en-US" sz="1600" dirty="0" smtClean="0"/>
              <a:t>Processors:</a:t>
            </a:r>
          </a:p>
          <a:p>
            <a:pPr lvl="1"/>
            <a:r>
              <a:rPr lang="en-US" sz="1400" dirty="0" smtClean="0"/>
              <a:t>32-bit  general purpose RISC SPARC processor (LEON).</a:t>
            </a:r>
          </a:p>
          <a:p>
            <a:pPr lvl="1"/>
            <a:r>
              <a:rPr lang="en-US" sz="1400" dirty="0" smtClean="0"/>
              <a:t>8 SHAVE (Streaming Hybrid Architecture Vector Engine) processors for computational processing.</a:t>
            </a:r>
          </a:p>
          <a:p>
            <a:r>
              <a:rPr lang="en-US" sz="1600" dirty="0" smtClean="0"/>
              <a:t>Memory:</a:t>
            </a:r>
          </a:p>
          <a:p>
            <a:pPr lvl="1"/>
            <a:r>
              <a:rPr lang="en-US" sz="1400" dirty="0" smtClean="0"/>
              <a:t>CMX (Connection Matrix): 1 MB  on-chip RAM (with 128KB per SH AVE core)</a:t>
            </a:r>
          </a:p>
          <a:p>
            <a:pPr lvl="1"/>
            <a:r>
              <a:rPr lang="en-US" sz="1400" dirty="0" smtClean="0"/>
              <a:t>SDRAM: 64MB.</a:t>
            </a:r>
          </a:p>
          <a:p>
            <a:r>
              <a:rPr lang="en-US" sz="1600" dirty="0" smtClean="0"/>
              <a:t>Synchronization support on Myriad: </a:t>
            </a:r>
            <a:r>
              <a:rPr lang="en-US" sz="1600" u="sng" dirty="0" err="1" smtClean="0"/>
              <a:t>Mutexes</a:t>
            </a:r>
            <a:r>
              <a:rPr lang="en-US" sz="1600" dirty="0" smtClean="0"/>
              <a:t>, </a:t>
            </a:r>
            <a:r>
              <a:rPr lang="en-US" sz="1600" u="sng" dirty="0" smtClean="0"/>
              <a:t>FIFO registers</a:t>
            </a:r>
            <a:endParaRPr lang="el-GR" sz="1600" u="sng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0" y="1066800"/>
            <a:ext cx="40513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25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72970"/>
      </a:accent1>
      <a:accent2>
        <a:srgbClr val="00AE00"/>
      </a:accent2>
      <a:accent3>
        <a:srgbClr val="FFFFFF"/>
      </a:accent3>
      <a:accent4>
        <a:srgbClr val="000000"/>
      </a:accent4>
      <a:accent5>
        <a:srgbClr val="AAACBB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60446</TotalTime>
  <Pages>1</Pages>
  <Words>709</Words>
  <Application>Microsoft Office PowerPoint</Application>
  <PresentationFormat>On-screen Show (4:3)</PresentationFormat>
  <Paragraphs>184</Paragraphs>
  <Slides>29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Microsoft Office 98</vt:lpstr>
      <vt:lpstr>Slide 1</vt:lpstr>
      <vt:lpstr>“Watt’s Next?”</vt:lpstr>
      <vt:lpstr>GPU FLOPS/W Trend </vt:lpstr>
      <vt:lpstr>GPU FLOPS/W Trend </vt:lpstr>
      <vt:lpstr>Trends </vt:lpstr>
      <vt:lpstr>Slide 6</vt:lpstr>
      <vt:lpstr>Outline</vt:lpstr>
      <vt:lpstr>Concurrent Data Structures</vt:lpstr>
      <vt:lpstr>Myriad architecture</vt:lpstr>
      <vt:lpstr>Algorithmic Designs</vt:lpstr>
      <vt:lpstr>Single Lock</vt:lpstr>
      <vt:lpstr>Multiple Locks</vt:lpstr>
      <vt:lpstr>Client-Server arbitration (C-S)</vt:lpstr>
      <vt:lpstr>Remote Core Locking (RCL)</vt:lpstr>
      <vt:lpstr>Client-Server</vt:lpstr>
      <vt:lpstr>Client-Server Drawbacks</vt:lpstr>
      <vt:lpstr>Experimental evaluation</vt:lpstr>
      <vt:lpstr>Experimental evaluation</vt:lpstr>
      <vt:lpstr>Experimental Results</vt:lpstr>
      <vt:lpstr>Experimental Results</vt:lpstr>
      <vt:lpstr>Power Consumption Evaluation </vt:lpstr>
      <vt:lpstr>Experimental Results</vt:lpstr>
      <vt:lpstr>Experimental Results</vt:lpstr>
      <vt:lpstr>Conclusions </vt:lpstr>
      <vt:lpstr>Questions? </vt:lpstr>
      <vt:lpstr>Back UP </vt:lpstr>
      <vt:lpstr>Back UP </vt:lpstr>
      <vt:lpstr>Back UP </vt:lpstr>
      <vt:lpstr>Back UP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FARNAZ MORADI</dc:creator>
  <dc:description>Detta är ett första utkast till PowerPoint-mall.</dc:description>
  <cp:lastModifiedBy>Ivan Walulya</cp:lastModifiedBy>
  <cp:revision>2146</cp:revision>
  <cp:lastPrinted>1998-09-09T14:00:36Z</cp:lastPrinted>
  <dcterms:created xsi:type="dcterms:W3CDTF">2015-01-20T10:53:10Z</dcterms:created>
  <dcterms:modified xsi:type="dcterms:W3CDTF">2015-01-20T10:56:27Z</dcterms:modified>
</cp:coreProperties>
</file>