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8" r:id="rId2"/>
    <p:sldId id="357" r:id="rId3"/>
    <p:sldId id="396" r:id="rId4"/>
    <p:sldId id="397" r:id="rId5"/>
    <p:sldId id="351" r:id="rId6"/>
    <p:sldId id="372" r:id="rId7"/>
    <p:sldId id="370" r:id="rId8"/>
    <p:sldId id="359" r:id="rId9"/>
    <p:sldId id="368" r:id="rId10"/>
    <p:sldId id="369" r:id="rId11"/>
    <p:sldId id="390" r:id="rId12"/>
    <p:sldId id="374" r:id="rId13"/>
    <p:sldId id="341" r:id="rId14"/>
    <p:sldId id="391" r:id="rId15"/>
    <p:sldId id="361" r:id="rId16"/>
    <p:sldId id="362" r:id="rId17"/>
    <p:sldId id="392" r:id="rId18"/>
    <p:sldId id="365" r:id="rId19"/>
  </p:sldIdLst>
  <p:sldSz cx="9144000" cy="6858000" type="screen4x3"/>
  <p:notesSz cx="6642100" cy="9779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8004"/>
    <a:srgbClr val="229C1C"/>
    <a:srgbClr val="0B41AD"/>
    <a:srgbClr val="6600CC"/>
    <a:srgbClr val="AB1901"/>
    <a:srgbClr val="FD2703"/>
    <a:srgbClr val="660066"/>
    <a:srgbClr val="9900CC"/>
    <a:srgbClr val="E2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99" autoAdjust="0"/>
  </p:normalViewPr>
  <p:slideViewPr>
    <p:cSldViewPr>
      <p:cViewPr varScale="1">
        <p:scale>
          <a:sx n="89" d="100"/>
          <a:sy n="89" d="100"/>
        </p:scale>
        <p:origin x="-60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598" y="-84"/>
      </p:cViewPr>
      <p:guideLst>
        <p:guide orient="horz" pos="3080"/>
        <p:guide pos="209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32649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2650" y="4660900"/>
            <a:ext cx="4876800" cy="441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1400" y="8572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909208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66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147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556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76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202198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365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213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068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6376988"/>
            <a:ext cx="9144000" cy="481012"/>
          </a:xfrm>
          <a:prstGeom prst="rect">
            <a:avLst/>
          </a:prstGeom>
          <a:solidFill>
            <a:srgbClr val="00328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 Evaluation of Community Detection Algorithms on Large-Scale Email Traffic	                                             </a:t>
            </a:r>
            <a:r>
              <a:rPr lang="en-US" sz="1400" baseline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</a:t>
            </a:r>
            <a:fld id="{D9F329AE-BE02-4652-BACE-6CCD8608A50E}" type="slidenum">
              <a:rPr lang="en-US" sz="14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pPr algn="l"/>
              <a:t>‹#›</a:t>
            </a:fld>
            <a:endParaRPr lang="en-US" sz="1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8101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163" y="42863"/>
            <a:ext cx="16414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för att ändra format på bakgrundsrubriken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pitchFamily="18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pitchFamily="18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pitchFamily="18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pitchFamily="18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pitchFamily="18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pitchFamily="18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pitchFamily="18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pitchFamily="18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>
              <a:lumMod val="75000"/>
              <a:lumOff val="25000"/>
            </a:schemeClr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>
              <a:lumMod val="50000"/>
              <a:lumOff val="50000"/>
            </a:schemeClr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>
              <a:lumMod val="50000"/>
              <a:lumOff val="50000"/>
            </a:schemeClr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>
              <a:lumMod val="50000"/>
              <a:lumOff val="50000"/>
            </a:schemeClr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72970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72970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72970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729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342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Strokes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87" t="3691" r="4581" b="686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0" y="6303064"/>
            <a:ext cx="9144000" cy="56681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9" name="Picture 8" descr="S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53399" y="6427546"/>
            <a:ext cx="685801" cy="305973"/>
          </a:xfrm>
          <a:prstGeom prst="rect">
            <a:avLst/>
          </a:prstGeom>
        </p:spPr>
      </p:pic>
      <p:grpSp>
        <p:nvGrpSpPr>
          <p:cNvPr id="2" name="Group 10"/>
          <p:cNvGrpSpPr/>
          <p:nvPr/>
        </p:nvGrpSpPr>
        <p:grpSpPr>
          <a:xfrm>
            <a:off x="0" y="2209800"/>
            <a:ext cx="9144000" cy="2514600"/>
            <a:chOff x="0" y="1817682"/>
            <a:chExt cx="9144000" cy="2514600"/>
          </a:xfrm>
        </p:grpSpPr>
        <p:sp>
          <p:nvSpPr>
            <p:cNvPr id="7" name="TextBox 6"/>
            <p:cNvSpPr txBox="1"/>
            <p:nvPr/>
          </p:nvSpPr>
          <p:spPr>
            <a:xfrm>
              <a:off x="0" y="1817682"/>
              <a:ext cx="9144000" cy="1692771"/>
            </a:xfrm>
            <a:prstGeom prst="rect">
              <a:avLst/>
            </a:prstGeom>
            <a:solidFill>
              <a:schemeClr val="accent3">
                <a:alpha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endPara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endParaRPr>
            </a:p>
            <a:p>
              <a:pPr algn="ctr"/>
              <a:r>
                <a:rPr lang="en-US" sz="3600" b="1" dirty="0"/>
                <a:t>An Evaluation of Community Detection Algorithms on Large-Scale Email </a:t>
              </a:r>
              <a:r>
                <a:rPr lang="en-US" sz="3600" b="1" dirty="0" smtClean="0"/>
                <a:t>Traffic</a:t>
              </a:r>
            </a:p>
            <a:p>
              <a:pPr algn="ctr"/>
              <a:endPara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3624396"/>
              <a:ext cx="9144000" cy="707886"/>
            </a:xfrm>
            <a:prstGeom prst="rect">
              <a:avLst/>
            </a:prstGeom>
            <a:solidFill>
              <a:schemeClr val="accent3">
                <a:alpha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/>
                <a:t>Farnaz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Moradi</a:t>
              </a:r>
              <a:r>
                <a:rPr lang="en-US" sz="2000" dirty="0" smtClean="0"/>
                <a:t>,</a:t>
              </a:r>
            </a:p>
            <a:p>
              <a:pPr algn="ctr"/>
              <a:r>
                <a:rPr lang="en-US" sz="2000" dirty="0" smtClean="0"/>
                <a:t>Tomas Olovsson, Philippas Tsigas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6326814"/>
            <a:ext cx="2209800" cy="50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/>
          <p:nvPr/>
        </p:nvGrpSpPr>
        <p:grpSpPr>
          <a:xfrm>
            <a:off x="3124199" y="6315048"/>
            <a:ext cx="3276601" cy="542952"/>
            <a:chOff x="3657599" y="6315048"/>
            <a:chExt cx="3276601" cy="542952"/>
          </a:xfrm>
        </p:grpSpPr>
        <p:pic>
          <p:nvPicPr>
            <p:cNvPr id="13" name="Picture 8" descr="DCS_Logo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599" y="6315048"/>
              <a:ext cx="496094" cy="542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139845" y="6425846"/>
              <a:ext cx="27943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400" dirty="0" smtClean="0"/>
                <a:t>Distributed Computing and Systems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sv-SE" dirty="0" smtClean="0"/>
              <a:t>Used to assess the quality of the algorithms when the true community structure of the network is not known.</a:t>
            </a:r>
          </a:p>
          <a:p>
            <a:pPr lvl="6"/>
            <a:endParaRPr lang="sv-SE" sz="1200" dirty="0" smtClean="0"/>
          </a:p>
          <a:p>
            <a:r>
              <a:rPr lang="sv-SE" dirty="0" smtClean="0"/>
              <a:t>There </a:t>
            </a:r>
            <a:r>
              <a:rPr lang="sv-SE" dirty="0"/>
              <a:t>is no single perfect quality </a:t>
            </a:r>
            <a:r>
              <a:rPr lang="sv-SE" dirty="0" smtClean="0"/>
              <a:t>function. </a:t>
            </a:r>
            <a:r>
              <a:rPr lang="sv-SE" sz="2800" i="1" dirty="0" smtClean="0"/>
              <a:t>[Almedia et al. 2011]</a:t>
            </a:r>
          </a:p>
          <a:p>
            <a:pPr lvl="1"/>
            <a:r>
              <a:rPr lang="sv-SE" dirty="0" smtClean="0"/>
              <a:t>Structural quality</a:t>
            </a:r>
          </a:p>
          <a:p>
            <a:pPr lvl="1"/>
            <a:r>
              <a:rPr lang="sv-SE" dirty="0" smtClean="0"/>
              <a:t>Logical quality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Quality Functions</a:t>
            </a:r>
            <a:endParaRPr lang="en-US" dirty="0"/>
          </a:p>
        </p:txBody>
      </p:sp>
      <p:pic>
        <p:nvPicPr>
          <p:cNvPr id="14" name="Picture 13" descr="AdamicGlanceBlogWWW0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2"/>
          <a:stretch/>
        </p:blipFill>
        <p:spPr bwMode="auto">
          <a:xfrm rot="10800000">
            <a:off x="5715000" y="3983696"/>
            <a:ext cx="3429000" cy="240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1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Structural Quality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44130213"/>
              </p:ext>
            </p:extLst>
          </p:nvPr>
        </p:nvGraphicFramePr>
        <p:xfrm>
          <a:off x="914400" y="1807465"/>
          <a:ext cx="7309160" cy="31242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067237"/>
                <a:gridCol w="1624258"/>
                <a:gridCol w="3617665"/>
              </a:tblGrid>
              <a:tr h="609600">
                <a:tc>
                  <a:txBody>
                    <a:bodyPr/>
                    <a:lstStyle/>
                    <a:p>
                      <a:r>
                        <a:rPr lang="sv-SE" sz="2400" dirty="0" smtClean="0"/>
                        <a:t>Coverage</a:t>
                      </a:r>
                      <a:endParaRPr lang="en-US" sz="2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dirty="0" smtClean="0"/>
                        <a:t>Modularity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sv-SE" sz="2400" dirty="0" smtClean="0"/>
                        <a:t>Conductance</a:t>
                      </a:r>
                      <a:endParaRPr lang="en-US" sz="2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endParaRPr lang="sv-SE" sz="32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600">
                <a:tc gridSpan="2"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dirty="0" smtClean="0"/>
                        <a:t>Inter-cluster conductance</a:t>
                      </a:r>
                      <a:endParaRPr lang="sv-SE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2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28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09600">
                <a:tc gridSpan="2"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dirty="0" smtClean="0"/>
                        <a:t>Average conductance</a:t>
                      </a:r>
                      <a:endParaRPr lang="en-US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52800" y="1746255"/>
                <a:ext cx="2047291" cy="689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000" b="0" i="1" smtClean="0">
                          <a:solidFill>
                            <a:srgbClr val="0B41AD"/>
                          </a:solidFill>
                          <a:latin typeface="Cambria Math"/>
                        </a:rPr>
                        <m:t>𝐶𝑜𝑣</m:t>
                      </m:r>
                      <m:d>
                        <m:dPr>
                          <m:ctrlPr>
                            <a:rPr lang="sv-SE" sz="2000" b="0" i="1" smtClean="0">
                              <a:solidFill>
                                <a:srgbClr val="0B41AD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sv-SE" sz="2000" b="0" i="1" smtClean="0">
                              <a:solidFill>
                                <a:srgbClr val="0B41AD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sv-SE" sz="2000" b="0" i="1" smtClean="0">
                          <a:solidFill>
                            <a:srgbClr val="0B41AD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sv-SE" sz="2000" b="0" i="1" smtClean="0">
                              <a:solidFill>
                                <a:srgbClr val="0B41AD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v-SE" sz="2000" b="0" i="1" smtClean="0">
                              <a:solidFill>
                                <a:srgbClr val="0B41AD"/>
                              </a:solidFill>
                              <a:latin typeface="Cambria Math"/>
                            </a:rPr>
                            <m:t>𝑚</m:t>
                          </m:r>
                          <m:d>
                            <m:dPr>
                              <m:ctrlPr>
                                <a:rPr lang="sv-SE" sz="2000" b="0" i="1" smtClean="0">
                                  <a:solidFill>
                                    <a:srgbClr val="0B41AD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sv-SE" sz="2000" b="0" i="1" smtClean="0">
                                  <a:solidFill>
                                    <a:srgbClr val="0B41AD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r>
                            <a:rPr lang="sv-SE" sz="2000" b="0" i="1" smtClean="0">
                              <a:solidFill>
                                <a:srgbClr val="0B41AD"/>
                              </a:solidFill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B41AD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1746255"/>
                <a:ext cx="2047291" cy="68967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52800" y="2432055"/>
                <a:ext cx="4475521" cy="550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b="0" i="1" dirty="0" smtClean="0">
                    <a:solidFill>
                      <a:srgbClr val="0B41AD"/>
                    </a:solidFill>
                  </a:rPr>
                  <a:t>Q(C)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2000" b="0" i="1" smtClean="0">
                            <a:solidFill>
                              <a:srgbClr val="0B41AD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v-SE" sz="2000" b="0" i="1" smtClean="0">
                            <a:solidFill>
                              <a:srgbClr val="0B41AD"/>
                            </a:solidFill>
                            <a:latin typeface="Cambria Math"/>
                          </a:rPr>
                          <m:t>𝑚</m:t>
                        </m:r>
                        <m:d>
                          <m:dPr>
                            <m:ctrlPr>
                              <a:rPr lang="sv-SE" sz="2000" b="0" i="1" smtClean="0">
                                <a:solidFill>
                                  <a:srgbClr val="0B41AD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sv-SE" sz="2000" b="0" i="1" smtClean="0">
                                <a:solidFill>
                                  <a:srgbClr val="0B41AD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</m:d>
                      </m:num>
                      <m:den>
                        <m:r>
                          <a:rPr lang="sv-SE" sz="2000" b="0" i="1" smtClean="0">
                            <a:solidFill>
                              <a:srgbClr val="0B41AD"/>
                            </a:solidFill>
                            <a:latin typeface="Cambria Math"/>
                          </a:rPr>
                          <m:t>𝑚</m:t>
                        </m:r>
                      </m:den>
                    </m:f>
                    <m:r>
                      <a:rPr lang="sv-SE" sz="2000" b="0" i="0" smtClean="0">
                        <a:solidFill>
                          <a:srgbClr val="0B41AD"/>
                        </a:solidFill>
                        <a:latin typeface="Cambria Math"/>
                      </a:rPr>
                      <m:t> − </m:t>
                    </m:r>
                    <m:f>
                      <m:fPr>
                        <m:ctrlPr>
                          <a:rPr lang="sv-SE" sz="2000" b="0" i="1" smtClean="0">
                            <a:solidFill>
                              <a:srgbClr val="0B41AD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v-SE" sz="2000" b="0" i="1" smtClean="0">
                            <a:solidFill>
                              <a:srgbClr val="0B41AD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v-SE" sz="2000" b="0" i="1" smtClean="0">
                            <a:solidFill>
                              <a:srgbClr val="0B41AD"/>
                            </a:solidFill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sv-SE" sz="2000" b="0" i="1" smtClean="0">
                                <a:solidFill>
                                  <a:srgbClr val="0B41AD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v-SE" sz="2000" b="0" i="1" smtClean="0">
                                <a:solidFill>
                                  <a:srgbClr val="0B41AD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sv-SE" sz="2000" b="0" i="1" smtClean="0">
                                <a:solidFill>
                                  <a:srgbClr val="0B41AD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sv-SE" sz="2000" b="0" i="1" smtClean="0">
                            <a:solidFill>
                              <a:srgbClr val="0B41AD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sv-SE" sz="2000" b="0" i="1" smtClean="0">
                            <a:solidFill>
                              <a:srgbClr val="0B41AD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sv-SE" sz="2000" b="0" i="1" smtClean="0">
                            <a:solidFill>
                              <a:srgbClr val="0B41AD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sv-SE" sz="2000" b="0" i="1" smtClean="0">
                            <a:solidFill>
                              <a:srgbClr val="0B41AD"/>
                            </a:solidFill>
                            <a:latin typeface="Cambria Math"/>
                            <a:ea typeface="Cambria Math"/>
                          </a:rPr>
                          <m:t>𝐶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sv-SE" sz="2000" b="0" i="1" smtClean="0">
                                <a:solidFill>
                                  <a:srgbClr val="0B41AD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sv-SE" sz="2000" i="1">
                                    <a:solidFill>
                                      <a:srgbClr val="0B41AD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sv-SE" sz="2000" i="1">
                                        <a:solidFill>
                                          <a:srgbClr val="0B41AD"/>
                                        </a:solidFill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sv-SE" sz="2000" b="0" i="1" smtClean="0">
                                        <a:solidFill>
                                          <a:srgbClr val="0B41AD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sv-SE" sz="2000" b="0" i="1" smtClean="0">
                                        <a:solidFill>
                                          <a:srgbClr val="0B41AD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∈</m:t>
                                    </m:r>
                                    <m:r>
                                      <a:rPr lang="sv-SE" sz="2000" b="0" i="1" smtClean="0">
                                        <a:solidFill>
                                          <a:srgbClr val="0B41AD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sub>
                                  <m:sup/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sv-SE" sz="2000">
                                        <a:solidFill>
                                          <a:srgbClr val="0B41AD"/>
                                        </a:solidFill>
                                        <a:latin typeface="Cambria Math"/>
                                      </a:rPr>
                                      <m:t>deg</m:t>
                                    </m:r>
                                    <m:r>
                                      <a:rPr lang="sv-SE" sz="2000" i="1">
                                        <a:solidFill>
                                          <a:srgbClr val="0B41AD"/>
                                        </a:solidFill>
                                        <a:latin typeface="Cambria Math"/>
                                      </a:rPr>
                                      <m:t>⁡(</m:t>
                                    </m:r>
                                    <m:r>
                                      <a:rPr lang="sv-SE" sz="2000" i="1">
                                        <a:solidFill>
                                          <a:srgbClr val="0B41AD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sv-SE" sz="2000" i="1">
                                        <a:solidFill>
                                          <a:srgbClr val="0B41AD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sv-SE" sz="2000" b="0" i="1" smtClean="0">
                                <a:solidFill>
                                  <a:srgbClr val="0B41AD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000" dirty="0">
                  <a:solidFill>
                    <a:srgbClr val="0B41AD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2432055"/>
                <a:ext cx="4475521" cy="550985"/>
              </a:xfrm>
              <a:prstGeom prst="rect">
                <a:avLst/>
              </a:prstGeom>
              <a:blipFill rotWithShape="1">
                <a:blip r:embed="rId3"/>
                <a:stretch>
                  <a:fillRect l="-136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52800" y="2984195"/>
                <a:ext cx="4715522" cy="7988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000" b="0" i="1" smtClean="0">
                          <a:solidFill>
                            <a:srgbClr val="0B41AD"/>
                          </a:solidFill>
                          <a:latin typeface="Cambria Math"/>
                          <a:ea typeface="Cambria Math"/>
                        </a:rPr>
                        <m:t>𝜑</m:t>
                      </m:r>
                      <m:d>
                        <m:dPr>
                          <m:ctrlPr>
                            <a:rPr lang="sv-SE" sz="2000" b="0" i="1" smtClean="0">
                              <a:solidFill>
                                <a:srgbClr val="0B41AD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sv-SE" sz="2000" b="0" i="1" smtClean="0">
                              <a:solidFill>
                                <a:srgbClr val="0B41AD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sv-SE" sz="2000" b="0" i="1" smtClean="0">
                          <a:solidFill>
                            <a:srgbClr val="0B41AD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sv-SE" sz="2000" b="0" i="1" smtClean="0">
                              <a:solidFill>
                                <a:srgbClr val="0B41AD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sv-SE" sz="2000" b="0" i="1" smtClean="0">
                                  <a:solidFill>
                                    <a:srgbClr val="0B41AD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sv-SE" sz="2000" b="0" i="1" smtClean="0">
                                  <a:solidFill>
                                    <a:srgbClr val="0B41AD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</m:acc>
                          <m:d>
                            <m:dPr>
                              <m:ctrlPr>
                                <a:rPr lang="sv-SE" sz="2000" b="0" i="1" smtClean="0">
                                  <a:solidFill>
                                    <a:srgbClr val="0B41AD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sv-SE" sz="2000" b="0" i="1" smtClean="0">
                                  <a:solidFill>
                                    <a:srgbClr val="0B41AD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sv-SE" sz="2000" b="0" i="0" smtClean="0">
                              <a:solidFill>
                                <a:srgbClr val="0B41AD"/>
                              </a:solidFill>
                              <a:latin typeface="Cambria Math"/>
                            </a:rPr>
                            <m:t>min</m:t>
                          </m:r>
                          <m:r>
                            <a:rPr lang="sv-SE" sz="2000" b="0" i="1" smtClean="0">
                              <a:solidFill>
                                <a:srgbClr val="0B41AD"/>
                              </a:solidFill>
                              <a:latin typeface="Cambria Math"/>
                            </a:rPr>
                            <m:t>⁡(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sv-SE" sz="2000" b="0" i="1" smtClean="0">
                                  <a:solidFill>
                                    <a:srgbClr val="0B41AD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sv-SE" sz="2000" b="0" i="1" smtClean="0">
                                  <a:solidFill>
                                    <a:srgbClr val="0B41AD"/>
                                  </a:solidFill>
                                  <a:latin typeface="Cambria Math"/>
                                </a:rPr>
                                <m:t>𝑣</m:t>
                              </m:r>
                              <m:r>
                                <a:rPr lang="sv-SE" sz="2000" b="0" i="1" smtClean="0">
                                  <a:solidFill>
                                    <a:srgbClr val="0B41AD"/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sv-SE" sz="2000" b="0" i="1" smtClean="0">
                                  <a:solidFill>
                                    <a:srgbClr val="0B41AD"/>
                                  </a:solidFill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sv-SE" sz="2000" b="0" i="0" smtClean="0">
                                  <a:solidFill>
                                    <a:srgbClr val="0B41AD"/>
                                  </a:solidFill>
                                  <a:latin typeface="Cambria Math"/>
                                </a:rPr>
                                <m:t>deg</m:t>
                              </m:r>
                              <m:r>
                                <a:rPr lang="sv-SE" sz="2000" b="0" i="1" smtClean="0">
                                  <a:solidFill>
                                    <a:srgbClr val="0B41AD"/>
                                  </a:solidFill>
                                  <a:latin typeface="Cambria Math"/>
                                </a:rPr>
                                <m:t>⁡(</m:t>
                              </m:r>
                              <m:r>
                                <a:rPr lang="sv-SE" sz="2000" b="0" i="1" smtClean="0">
                                  <a:solidFill>
                                    <a:srgbClr val="0B41AD"/>
                                  </a:solidFill>
                                  <a:latin typeface="Cambria Math"/>
                                </a:rPr>
                                <m:t>𝑣</m:t>
                              </m:r>
                              <m:r>
                                <a:rPr lang="sv-SE" sz="2000" b="0" i="1" smtClean="0">
                                  <a:solidFill>
                                    <a:srgbClr val="0B41AD"/>
                                  </a:solidFill>
                                  <a:latin typeface="Cambria Math"/>
                                </a:rPr>
                                <m:t>),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sv-SE" sz="2000" b="0" i="1" smtClean="0">
                                      <a:solidFill>
                                        <a:srgbClr val="0B41AD"/>
                                      </a:solidFill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sv-SE" sz="2000" b="0" i="1" smtClean="0">
                                      <a:solidFill>
                                        <a:srgbClr val="0B41AD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sv-SE" sz="2000" b="0" i="1" smtClean="0">
                                      <a:solidFill>
                                        <a:srgbClr val="0B41AD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∈</m:t>
                                  </m:r>
                                  <m:r>
                                    <a:rPr lang="sv-SE" sz="2000" b="0" i="1" smtClean="0">
                                      <a:solidFill>
                                        <a:srgbClr val="0B41AD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  <m:r>
                                    <a:rPr lang="sv-SE" sz="2000" b="0" i="1" smtClean="0">
                                      <a:solidFill>
                                        <a:srgbClr val="0B41AD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\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sv-SE" sz="2000" b="0" i="1" smtClean="0">
                                      <a:solidFill>
                                        <a:srgbClr val="0B41AD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c</m:t>
                                  </m:r>
                                </m:sub>
                                <m:sup/>
                                <m:e>
                                  <m:r>
                                    <m:rPr>
                                      <m:sty m:val="p"/>
                                    </m:rPr>
                                    <a:rPr lang="sv-SE" sz="2000" b="0" i="0" smtClean="0">
                                      <a:solidFill>
                                        <a:srgbClr val="0B41AD"/>
                                      </a:solidFill>
                                      <a:latin typeface="Cambria Math"/>
                                    </a:rPr>
                                    <m:t>deg</m:t>
                                  </m:r>
                                  <m:r>
                                    <a:rPr lang="sv-SE" sz="2000" b="0" i="1" smtClean="0">
                                      <a:solidFill>
                                        <a:srgbClr val="0B41AD"/>
                                      </a:solidFill>
                                      <a:latin typeface="Cambria Math"/>
                                    </a:rPr>
                                    <m:t>⁡(</m:t>
                                  </m:r>
                                  <m:r>
                                    <a:rPr lang="sv-SE" sz="2000" b="0" i="1" smtClean="0">
                                      <a:solidFill>
                                        <a:srgbClr val="0B41AD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sv-SE" sz="2000" b="0" i="1" smtClean="0">
                                      <a:solidFill>
                                        <a:srgbClr val="0B41AD"/>
                                      </a:solidFill>
                                      <a:latin typeface="Cambria Math"/>
                                    </a:rPr>
                                    <m:t>))</m:t>
                                  </m:r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B41AD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2984195"/>
                <a:ext cx="4715522" cy="7988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45892" y="3699975"/>
                <a:ext cx="2818592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000" b="0" i="1" smtClean="0">
                          <a:solidFill>
                            <a:srgbClr val="0B41AD"/>
                          </a:solidFill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ctrlPr>
                            <a:rPr lang="sv-SE" sz="2000" b="0" i="1" smtClean="0">
                              <a:solidFill>
                                <a:srgbClr val="0B41AD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sv-SE" sz="2000" b="0" i="1" smtClean="0">
                              <a:solidFill>
                                <a:srgbClr val="0B41AD"/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</m:d>
                      <m:r>
                        <a:rPr lang="sv-SE" sz="2000" b="0" i="1" smtClean="0">
                          <a:solidFill>
                            <a:srgbClr val="0B41AD"/>
                          </a:solidFill>
                          <a:latin typeface="Cambria Math"/>
                          <a:ea typeface="Cambria Math"/>
                        </a:rPr>
                        <m:t>= 1−</m:t>
                      </m:r>
                      <m:sSub>
                        <m:sSubPr>
                          <m:ctrlPr>
                            <a:rPr lang="sv-SE" sz="2000" b="0" i="1" smtClean="0">
                              <a:solidFill>
                                <a:srgbClr val="0B41AD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sv-SE" sz="2000" b="0" i="1" smtClean="0">
                              <a:solidFill>
                                <a:srgbClr val="0B41AD"/>
                              </a:solidFill>
                              <a:latin typeface="Cambria Math"/>
                              <a:ea typeface="Cambria Math"/>
                            </a:rPr>
                            <m:t>𝑚𝑎𝑥</m:t>
                          </m:r>
                        </m:e>
                        <m:sub>
                          <m:r>
                            <a:rPr lang="sv-SE" sz="2000" b="0" i="1" smtClean="0">
                              <a:solidFill>
                                <a:srgbClr val="0B41AD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sv-SE" sz="2000" i="1">
                          <a:solidFill>
                            <a:srgbClr val="0B41AD"/>
                          </a:solidFill>
                          <a:latin typeface="Cambria Math"/>
                          <a:ea typeface="Cambria Math"/>
                        </a:rPr>
                        <m:t>𝜑</m:t>
                      </m:r>
                      <m:d>
                        <m:dPr>
                          <m:ctrlPr>
                            <a:rPr lang="sv-SE" sz="2000" b="0" i="1" smtClean="0">
                              <a:solidFill>
                                <a:srgbClr val="0B41AD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v-SE" sz="2000" b="0" i="1" smtClean="0">
                                  <a:solidFill>
                                    <a:srgbClr val="0B41AD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v-SE" sz="2000" b="0" i="1" smtClean="0">
                                  <a:solidFill>
                                    <a:srgbClr val="0B41AD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sv-SE" sz="2000" b="0" i="1" smtClean="0">
                                  <a:solidFill>
                                    <a:srgbClr val="0B41AD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sv-SE" sz="2000" b="0" i="1" smtClean="0">
                          <a:solidFill>
                            <a:srgbClr val="0B41AD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sv-SE" sz="2000" b="0" i="1" dirty="0" smtClean="0">
                  <a:solidFill>
                    <a:srgbClr val="0B41AD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800" b="0" i="1" smtClean="0">
                          <a:solidFill>
                            <a:srgbClr val="0B41AD"/>
                          </a:solidFill>
                          <a:latin typeface="Cambria Math"/>
                        </a:rPr>
                        <m:t> </m:t>
                      </m:r>
                      <m:r>
                        <a:rPr lang="sv-SE" sz="1800" b="0" i="1" smtClean="0">
                          <a:solidFill>
                            <a:srgbClr val="0B41AD"/>
                          </a:solidFill>
                          <a:latin typeface="Cambria Math"/>
                        </a:rPr>
                        <m:t>𝑖</m:t>
                      </m:r>
                      <m:r>
                        <a:rPr lang="sv-SE" sz="1800" b="0" i="1" smtClean="0">
                          <a:solidFill>
                            <a:srgbClr val="0B41AD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sv-SE" sz="1800" b="0" i="1" smtClean="0">
                              <a:solidFill>
                                <a:srgbClr val="0B41AD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sv-SE" sz="1800" b="0" i="1" smtClean="0">
                              <a:solidFill>
                                <a:srgbClr val="0B41AD"/>
                              </a:solidFill>
                              <a:latin typeface="Cambria Math"/>
                              <a:ea typeface="Cambria Math"/>
                            </a:rPr>
                            <m:t>1,…,</m:t>
                          </m:r>
                          <m:r>
                            <a:rPr lang="sv-SE" sz="1800" b="0" i="1" smtClean="0">
                              <a:solidFill>
                                <a:srgbClr val="0B41AD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sz="2000" i="1" dirty="0">
                  <a:solidFill>
                    <a:srgbClr val="0B41AD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892" y="3699975"/>
                <a:ext cx="2818592" cy="67710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07333" y="4262105"/>
                <a:ext cx="1696618" cy="6908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v-SE" sz="1900" b="0" i="1" smtClean="0">
                              <a:solidFill>
                                <a:srgbClr val="0B41AD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sv-SE" sz="1900" b="0" i="1" smtClean="0">
                              <a:solidFill>
                                <a:srgbClr val="0B41AD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sv-SE" sz="1900" b="0" i="1" smtClean="0">
                              <a:solidFill>
                                <a:srgbClr val="0B41AD"/>
                              </a:solidFill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sv-SE" sz="1900" b="0" i="1" smtClean="0">
                              <a:solidFill>
                                <a:srgbClr val="0B41AD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sv-SE" sz="1900" b="0" i="1" smtClean="0">
                              <a:solidFill>
                                <a:srgbClr val="0B41AD"/>
                              </a:solidFill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sv-SE" sz="1900" b="0" i="1" smtClean="0">
                              <a:solidFill>
                                <a:srgbClr val="0B41AD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sv-SE" sz="1900" b="0" i="1" smtClean="0">
                              <a:solidFill>
                                <a:srgbClr val="0B41AD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sv-SE" sz="1900" b="0" i="1" smtClean="0">
                              <a:solidFill>
                                <a:srgbClr val="0B41AD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sv-SE" sz="1900" b="0" i="1" smtClean="0">
                              <a:solidFill>
                                <a:srgbClr val="0B41AD"/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sub>
                        <m:sup/>
                        <m:e>
                          <m:r>
                            <a:rPr lang="sv-SE" sz="1900" i="1">
                              <a:solidFill>
                                <a:srgbClr val="0B41AD"/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sv-SE" sz="1900" i="1">
                              <a:solidFill>
                                <a:srgbClr val="0B41AD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sv-SE" sz="1900" i="1">
                              <a:solidFill>
                                <a:srgbClr val="0B41AD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sv-SE" sz="1900" b="0" i="1" smtClean="0">
                              <a:solidFill>
                                <a:srgbClr val="0B41AD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900" i="1" dirty="0">
                  <a:solidFill>
                    <a:srgbClr val="0B41AD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333" y="4262105"/>
                <a:ext cx="1696618" cy="69089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921054" y="5198876"/>
            <a:ext cx="391827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v-SE" sz="2600" dirty="0"/>
              <a:t>Community coverage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v-SE" sz="2600" dirty="0"/>
              <a:t>Overlap </a:t>
            </a:r>
            <a:r>
              <a:rPr lang="sv-SE" sz="2600" dirty="0" smtClean="0"/>
              <a:t>coverage</a:t>
            </a:r>
            <a:endParaRPr lang="sv-SE" sz="2600" dirty="0"/>
          </a:p>
        </p:txBody>
      </p:sp>
      <p:sp>
        <p:nvSpPr>
          <p:cNvPr id="13" name="TextBox 12"/>
          <p:cNvSpPr txBox="1"/>
          <p:nvPr/>
        </p:nvSpPr>
        <p:spPr>
          <a:xfrm>
            <a:off x="4642614" y="5291209"/>
            <a:ext cx="15295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smtClean="0">
                <a:solidFill>
                  <a:srgbClr val="0B41AD"/>
                </a:solidFill>
              </a:rPr>
              <a:t>Overlapping </a:t>
            </a:r>
          </a:p>
          <a:p>
            <a:r>
              <a:rPr lang="sv-SE" sz="2000" dirty="0" smtClean="0">
                <a:solidFill>
                  <a:srgbClr val="0B41AD"/>
                </a:solidFill>
              </a:rPr>
              <a:t>Clusterings</a:t>
            </a:r>
            <a:endParaRPr lang="en-US" sz="2000" dirty="0">
              <a:solidFill>
                <a:srgbClr val="0B41AD"/>
              </a:solidFill>
            </a:endParaRPr>
          </a:p>
        </p:txBody>
      </p:sp>
      <p:sp>
        <p:nvSpPr>
          <p:cNvPr id="14" name="Right Brace 13"/>
          <p:cNvSpPr/>
          <p:nvPr/>
        </p:nvSpPr>
        <p:spPr bwMode="auto">
          <a:xfrm>
            <a:off x="4337814" y="5257800"/>
            <a:ext cx="304800" cy="838200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90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76400"/>
            <a:ext cx="7924800" cy="4114800"/>
          </a:xfrm>
        </p:spPr>
        <p:txBody>
          <a:bodyPr/>
          <a:lstStyle/>
          <a:p>
            <a:r>
              <a:rPr lang="sv-SE" sz="2800" dirty="0" smtClean="0"/>
              <a:t>We define the logical quality based on the </a:t>
            </a:r>
            <a:r>
              <a:rPr lang="sv-SE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type of the edges</a:t>
            </a:r>
            <a:r>
              <a:rPr lang="sv-SE" sz="2800" dirty="0" smtClean="0"/>
              <a:t> inside the communities.</a:t>
            </a:r>
          </a:p>
          <a:p>
            <a:pPr lvl="1"/>
            <a:r>
              <a:rPr lang="sv-SE" sz="2400" dirty="0" smtClean="0"/>
              <a:t>Homogeneous communities have perfect logical quality</a:t>
            </a:r>
          </a:p>
          <a:p>
            <a:pPr lvl="1"/>
            <a:r>
              <a:rPr lang="sv-S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percentage of homogeneous communities in a network can be used to assess the logical quality of the network.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Logical </a:t>
            </a:r>
            <a:r>
              <a:rPr lang="sv-SE" dirty="0" smtClean="0"/>
              <a:t>Quality</a:t>
            </a:r>
            <a:endParaRPr lang="sv-SE" dirty="0"/>
          </a:p>
        </p:txBody>
      </p:sp>
      <p:grpSp>
        <p:nvGrpSpPr>
          <p:cNvPr id="107" name="Group 106"/>
          <p:cNvGrpSpPr/>
          <p:nvPr/>
        </p:nvGrpSpPr>
        <p:grpSpPr>
          <a:xfrm>
            <a:off x="3412339" y="3960801"/>
            <a:ext cx="2867109" cy="2318828"/>
            <a:chOff x="3412339" y="4141713"/>
            <a:chExt cx="2683661" cy="2182886"/>
          </a:xfrm>
        </p:grpSpPr>
        <p:sp>
          <p:nvSpPr>
            <p:cNvPr id="7" name="Oval 6"/>
            <p:cNvSpPr/>
            <p:nvPr/>
          </p:nvSpPr>
          <p:spPr>
            <a:xfrm rot="19907736">
              <a:off x="5000176" y="5159084"/>
              <a:ext cx="1095824" cy="1051599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2320089">
              <a:off x="3412339" y="5108895"/>
              <a:ext cx="1352943" cy="1215704"/>
            </a:xfrm>
            <a:prstGeom prst="ellipse">
              <a:avLst/>
            </a:prstGeom>
            <a:solidFill>
              <a:srgbClr val="FFFF00">
                <a:alpha val="60000"/>
              </a:srgb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1282930">
              <a:off x="5108138" y="4145134"/>
              <a:ext cx="951777" cy="992010"/>
            </a:xfrm>
            <a:prstGeom prst="ellipse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841142" y="4141713"/>
              <a:ext cx="1023937" cy="99201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649636" y="4217447"/>
              <a:ext cx="71871" cy="7487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195309" y="4722373"/>
              <a:ext cx="71871" cy="7487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854300" y="4562840"/>
              <a:ext cx="71871" cy="7487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38917" y="4389640"/>
              <a:ext cx="71871" cy="7487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812103" y="4803810"/>
              <a:ext cx="71871" cy="7487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531900" y="4931159"/>
              <a:ext cx="71871" cy="7487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14" idx="7"/>
              <a:endCxn id="13" idx="1"/>
            </p:cNvCxnSpPr>
            <p:nvPr/>
          </p:nvCxnSpPr>
          <p:spPr>
            <a:xfrm>
              <a:off x="5300263" y="4400606"/>
              <a:ext cx="564562" cy="173201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4" idx="4"/>
              <a:endCxn id="12" idx="0"/>
            </p:cNvCxnSpPr>
            <p:nvPr/>
          </p:nvCxnSpPr>
          <p:spPr>
            <a:xfrm flipH="1">
              <a:off x="5231244" y="4464518"/>
              <a:ext cx="43609" cy="257856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2" idx="5"/>
              <a:endCxn id="15" idx="2"/>
            </p:cNvCxnSpPr>
            <p:nvPr/>
          </p:nvCxnSpPr>
          <p:spPr>
            <a:xfrm>
              <a:off x="5256654" y="4786285"/>
              <a:ext cx="555448" cy="54964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2" idx="7"/>
              <a:endCxn id="11" idx="3"/>
            </p:cNvCxnSpPr>
            <p:nvPr/>
          </p:nvCxnSpPr>
          <p:spPr>
            <a:xfrm flipV="1">
              <a:off x="5256654" y="4281359"/>
              <a:ext cx="403507" cy="45198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6" idx="0"/>
              <a:endCxn id="11" idx="4"/>
            </p:cNvCxnSpPr>
            <p:nvPr/>
          </p:nvCxnSpPr>
          <p:spPr>
            <a:xfrm flipV="1">
              <a:off x="5567835" y="4292325"/>
              <a:ext cx="117736" cy="638834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6" idx="6"/>
              <a:endCxn id="15" idx="3"/>
            </p:cNvCxnSpPr>
            <p:nvPr/>
          </p:nvCxnSpPr>
          <p:spPr>
            <a:xfrm flipV="1">
              <a:off x="5603771" y="4867722"/>
              <a:ext cx="218857" cy="100876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5" idx="0"/>
              <a:endCxn id="13" idx="4"/>
            </p:cNvCxnSpPr>
            <p:nvPr/>
          </p:nvCxnSpPr>
          <p:spPr>
            <a:xfrm flipV="1">
              <a:off x="5848038" y="4637718"/>
              <a:ext cx="42197" cy="166092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3" idx="0"/>
              <a:endCxn id="11" idx="5"/>
            </p:cNvCxnSpPr>
            <p:nvPr/>
          </p:nvCxnSpPr>
          <p:spPr>
            <a:xfrm flipH="1" flipV="1">
              <a:off x="5710982" y="4281359"/>
              <a:ext cx="179254" cy="281481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3986743" y="4364693"/>
              <a:ext cx="71871" cy="7487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626062" y="4366015"/>
              <a:ext cx="71871" cy="7487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645776" y="4770711"/>
              <a:ext cx="71871" cy="7487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088117" y="4878808"/>
              <a:ext cx="71871" cy="7487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286766" y="4647495"/>
              <a:ext cx="71871" cy="7487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263224" y="4204954"/>
              <a:ext cx="71871" cy="7487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>
              <a:stCxn id="25" idx="7"/>
              <a:endCxn id="30" idx="2"/>
            </p:cNvCxnSpPr>
            <p:nvPr/>
          </p:nvCxnSpPr>
          <p:spPr>
            <a:xfrm flipV="1">
              <a:off x="4048089" y="4242393"/>
              <a:ext cx="215135" cy="133265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2"/>
              <a:endCxn id="28" idx="0"/>
            </p:cNvCxnSpPr>
            <p:nvPr/>
          </p:nvCxnSpPr>
          <p:spPr>
            <a:xfrm flipH="1">
              <a:off x="4124053" y="4684934"/>
              <a:ext cx="162713" cy="193873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5" idx="6"/>
              <a:endCxn id="29" idx="1"/>
            </p:cNvCxnSpPr>
            <p:nvPr/>
          </p:nvCxnSpPr>
          <p:spPr>
            <a:xfrm>
              <a:off x="4058614" y="4402132"/>
              <a:ext cx="238677" cy="256329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0" idx="6"/>
              <a:endCxn id="26" idx="1"/>
            </p:cNvCxnSpPr>
            <p:nvPr/>
          </p:nvCxnSpPr>
          <p:spPr>
            <a:xfrm>
              <a:off x="4335095" y="4242393"/>
              <a:ext cx="301492" cy="134587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9" idx="6"/>
              <a:endCxn id="27" idx="1"/>
            </p:cNvCxnSpPr>
            <p:nvPr/>
          </p:nvCxnSpPr>
          <p:spPr>
            <a:xfrm>
              <a:off x="4358637" y="4684934"/>
              <a:ext cx="297664" cy="96742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8" idx="7"/>
              <a:endCxn id="27" idx="2"/>
            </p:cNvCxnSpPr>
            <p:nvPr/>
          </p:nvCxnSpPr>
          <p:spPr>
            <a:xfrm flipV="1">
              <a:off x="4149463" y="4808150"/>
              <a:ext cx="496313" cy="81624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0" idx="5"/>
              <a:endCxn id="27" idx="0"/>
            </p:cNvCxnSpPr>
            <p:nvPr/>
          </p:nvCxnSpPr>
          <p:spPr>
            <a:xfrm>
              <a:off x="4324569" y="4268866"/>
              <a:ext cx="357142" cy="501845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9" idx="7"/>
              <a:endCxn id="26" idx="2"/>
            </p:cNvCxnSpPr>
            <p:nvPr/>
          </p:nvCxnSpPr>
          <p:spPr>
            <a:xfrm flipV="1">
              <a:off x="4348111" y="4403453"/>
              <a:ext cx="277950" cy="255007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4435599" y="5002674"/>
              <a:ext cx="71871" cy="7487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>
              <a:stCxn id="28" idx="5"/>
              <a:endCxn id="39" idx="2"/>
            </p:cNvCxnSpPr>
            <p:nvPr/>
          </p:nvCxnSpPr>
          <p:spPr>
            <a:xfrm>
              <a:off x="4149463" y="4942720"/>
              <a:ext cx="286135" cy="97393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9" idx="5"/>
              <a:endCxn id="39" idx="1"/>
            </p:cNvCxnSpPr>
            <p:nvPr/>
          </p:nvCxnSpPr>
          <p:spPr>
            <a:xfrm>
              <a:off x="4348111" y="4711407"/>
              <a:ext cx="98012" cy="302232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7" idx="3"/>
              <a:endCxn id="39" idx="7"/>
            </p:cNvCxnSpPr>
            <p:nvPr/>
          </p:nvCxnSpPr>
          <p:spPr>
            <a:xfrm flipH="1">
              <a:off x="4496944" y="4834623"/>
              <a:ext cx="159358" cy="179016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3740689" y="5186113"/>
              <a:ext cx="71871" cy="7487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516050" y="5941018"/>
              <a:ext cx="71871" cy="7487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3622221" y="5427814"/>
              <a:ext cx="71871" cy="7487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4100044" y="5815464"/>
              <a:ext cx="71871" cy="7487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4365495" y="5479765"/>
              <a:ext cx="71871" cy="7487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4159937" y="5186113"/>
              <a:ext cx="71871" cy="7487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4537094" y="6040098"/>
              <a:ext cx="71871" cy="7487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3899316" y="6125278"/>
              <a:ext cx="71871" cy="7487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>
              <a:stCxn id="43" idx="5"/>
              <a:endCxn id="46" idx="1"/>
            </p:cNvCxnSpPr>
            <p:nvPr/>
          </p:nvCxnSpPr>
          <p:spPr>
            <a:xfrm>
              <a:off x="3802035" y="5250025"/>
              <a:ext cx="308534" cy="576405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6" idx="0"/>
              <a:endCxn id="48" idx="4"/>
            </p:cNvCxnSpPr>
            <p:nvPr/>
          </p:nvCxnSpPr>
          <p:spPr>
            <a:xfrm flipV="1">
              <a:off x="4135980" y="5260990"/>
              <a:ext cx="59893" cy="554474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4" idx="6"/>
              <a:endCxn id="46" idx="2"/>
            </p:cNvCxnSpPr>
            <p:nvPr/>
          </p:nvCxnSpPr>
          <p:spPr>
            <a:xfrm flipV="1">
              <a:off x="3587921" y="5852903"/>
              <a:ext cx="512124" cy="125554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50" idx="7"/>
              <a:endCxn id="46" idx="3"/>
            </p:cNvCxnSpPr>
            <p:nvPr/>
          </p:nvCxnSpPr>
          <p:spPr>
            <a:xfrm flipV="1">
              <a:off x="3960662" y="5879376"/>
              <a:ext cx="149907" cy="256868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4" idx="2"/>
              <a:endCxn id="45" idx="3"/>
            </p:cNvCxnSpPr>
            <p:nvPr/>
          </p:nvCxnSpPr>
          <p:spPr>
            <a:xfrm flipV="1">
              <a:off x="3516050" y="5491726"/>
              <a:ext cx="116696" cy="486731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5" idx="7"/>
              <a:endCxn id="43" idx="3"/>
            </p:cNvCxnSpPr>
            <p:nvPr/>
          </p:nvCxnSpPr>
          <p:spPr>
            <a:xfrm flipV="1">
              <a:off x="3683567" y="5250025"/>
              <a:ext cx="67648" cy="188755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6" idx="5"/>
              <a:endCxn id="49" idx="2"/>
            </p:cNvCxnSpPr>
            <p:nvPr/>
          </p:nvCxnSpPr>
          <p:spPr>
            <a:xfrm>
              <a:off x="4161390" y="5879377"/>
              <a:ext cx="375705" cy="19816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3" idx="7"/>
              <a:endCxn id="47" idx="1"/>
            </p:cNvCxnSpPr>
            <p:nvPr/>
          </p:nvCxnSpPr>
          <p:spPr>
            <a:xfrm>
              <a:off x="3802035" y="5197079"/>
              <a:ext cx="573985" cy="293653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7" idx="0"/>
              <a:endCxn id="48" idx="5"/>
            </p:cNvCxnSpPr>
            <p:nvPr/>
          </p:nvCxnSpPr>
          <p:spPr>
            <a:xfrm flipH="1" flipV="1">
              <a:off x="4221283" y="5250025"/>
              <a:ext cx="180148" cy="229741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50" idx="1"/>
              <a:endCxn id="45" idx="4"/>
            </p:cNvCxnSpPr>
            <p:nvPr/>
          </p:nvCxnSpPr>
          <p:spPr>
            <a:xfrm flipH="1" flipV="1">
              <a:off x="3658156" y="5502692"/>
              <a:ext cx="251685" cy="633552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45" idx="6"/>
              <a:endCxn id="47" idx="2"/>
            </p:cNvCxnSpPr>
            <p:nvPr/>
          </p:nvCxnSpPr>
          <p:spPr>
            <a:xfrm>
              <a:off x="3694092" y="5465253"/>
              <a:ext cx="671403" cy="51952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49" idx="0"/>
              <a:endCxn id="43" idx="6"/>
            </p:cNvCxnSpPr>
            <p:nvPr/>
          </p:nvCxnSpPr>
          <p:spPr>
            <a:xfrm flipH="1" flipV="1">
              <a:off x="3812560" y="5223552"/>
              <a:ext cx="760470" cy="816547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5539012" y="5251454"/>
              <a:ext cx="71871" cy="7487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059848" y="5712590"/>
              <a:ext cx="71871" cy="7487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5129299" y="5401340"/>
              <a:ext cx="71871" cy="7487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295437" y="6063428"/>
              <a:ext cx="71871" cy="7487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5753162" y="6030298"/>
              <a:ext cx="71871" cy="7487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5942605" y="5668932"/>
              <a:ext cx="71871" cy="7487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5493499" y="5732845"/>
              <a:ext cx="71871" cy="7487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>
              <a:stCxn id="64" idx="0"/>
              <a:endCxn id="65" idx="4"/>
            </p:cNvCxnSpPr>
            <p:nvPr/>
          </p:nvCxnSpPr>
          <p:spPr>
            <a:xfrm flipV="1">
              <a:off x="5095783" y="5476218"/>
              <a:ext cx="69451" cy="2363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9" idx="6"/>
              <a:endCxn id="68" idx="2"/>
            </p:cNvCxnSpPr>
            <p:nvPr/>
          </p:nvCxnSpPr>
          <p:spPr>
            <a:xfrm flipV="1">
              <a:off x="5565370" y="5706371"/>
              <a:ext cx="377235" cy="639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67" idx="1"/>
              <a:endCxn id="63" idx="5"/>
            </p:cNvCxnSpPr>
            <p:nvPr/>
          </p:nvCxnSpPr>
          <p:spPr>
            <a:xfrm flipH="1" flipV="1">
              <a:off x="5600358" y="5315366"/>
              <a:ext cx="163329" cy="7258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66" idx="0"/>
              <a:endCxn id="65" idx="5"/>
            </p:cNvCxnSpPr>
            <p:nvPr/>
          </p:nvCxnSpPr>
          <p:spPr>
            <a:xfrm flipH="1" flipV="1">
              <a:off x="5190645" y="5465252"/>
              <a:ext cx="140728" cy="5981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69" idx="2"/>
              <a:endCxn id="66" idx="0"/>
            </p:cNvCxnSpPr>
            <p:nvPr/>
          </p:nvCxnSpPr>
          <p:spPr>
            <a:xfrm flipH="1">
              <a:off x="5331373" y="5770284"/>
              <a:ext cx="162126" cy="2931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65" idx="6"/>
              <a:endCxn id="68" idx="2"/>
            </p:cNvCxnSpPr>
            <p:nvPr/>
          </p:nvCxnSpPr>
          <p:spPr>
            <a:xfrm>
              <a:off x="5201170" y="5438780"/>
              <a:ext cx="741435" cy="2675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63" idx="0"/>
              <a:endCxn id="16" idx="4"/>
            </p:cNvCxnSpPr>
            <p:nvPr/>
          </p:nvCxnSpPr>
          <p:spPr>
            <a:xfrm flipH="1" flipV="1">
              <a:off x="5567835" y="5006037"/>
              <a:ext cx="7113" cy="245417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27" idx="6"/>
              <a:endCxn id="14" idx="3"/>
            </p:cNvCxnSpPr>
            <p:nvPr/>
          </p:nvCxnSpPr>
          <p:spPr>
            <a:xfrm flipV="1">
              <a:off x="4717647" y="4453552"/>
              <a:ext cx="531795" cy="354598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65" idx="1"/>
              <a:endCxn id="39" idx="5"/>
            </p:cNvCxnSpPr>
            <p:nvPr/>
          </p:nvCxnSpPr>
          <p:spPr>
            <a:xfrm flipH="1" flipV="1">
              <a:off x="4496944" y="5066586"/>
              <a:ext cx="642880" cy="345721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43" idx="0"/>
              <a:endCxn id="28" idx="3"/>
            </p:cNvCxnSpPr>
            <p:nvPr/>
          </p:nvCxnSpPr>
          <p:spPr>
            <a:xfrm flipV="1">
              <a:off x="3776625" y="4942721"/>
              <a:ext cx="322016" cy="243392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49" idx="6"/>
              <a:endCxn id="64" idx="2"/>
            </p:cNvCxnSpPr>
            <p:nvPr/>
          </p:nvCxnSpPr>
          <p:spPr>
            <a:xfrm flipV="1">
              <a:off x="4608966" y="5750030"/>
              <a:ext cx="450882" cy="327508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47" idx="7"/>
              <a:endCxn id="39" idx="4"/>
            </p:cNvCxnSpPr>
            <p:nvPr/>
          </p:nvCxnSpPr>
          <p:spPr>
            <a:xfrm flipV="1">
              <a:off x="4426841" y="5077552"/>
              <a:ext cx="44693" cy="41318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25" idx="6"/>
            </p:cNvCxnSpPr>
            <p:nvPr/>
          </p:nvCxnSpPr>
          <p:spPr bwMode="auto">
            <a:xfrm flipV="1">
              <a:off x="4058614" y="4389640"/>
              <a:ext cx="550351" cy="1249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>
              <a:stCxn id="49" idx="2"/>
              <a:endCxn id="50" idx="6"/>
            </p:cNvCxnSpPr>
            <p:nvPr/>
          </p:nvCxnSpPr>
          <p:spPr bwMode="auto">
            <a:xfrm flipH="1">
              <a:off x="3971188" y="6077538"/>
              <a:ext cx="565907" cy="8517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>
              <a:stCxn id="49" idx="2"/>
              <a:endCxn id="44" idx="6"/>
            </p:cNvCxnSpPr>
            <p:nvPr/>
          </p:nvCxnSpPr>
          <p:spPr bwMode="auto">
            <a:xfrm flipH="1" flipV="1">
              <a:off x="3587921" y="5978457"/>
              <a:ext cx="949173" cy="990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>
              <a:stCxn id="67" idx="2"/>
              <a:endCxn id="66" idx="6"/>
            </p:cNvCxnSpPr>
            <p:nvPr/>
          </p:nvCxnSpPr>
          <p:spPr bwMode="auto">
            <a:xfrm flipH="1">
              <a:off x="5367309" y="6067737"/>
              <a:ext cx="385853" cy="3313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>
              <a:stCxn id="50" idx="1"/>
              <a:endCxn id="44" idx="5"/>
            </p:cNvCxnSpPr>
            <p:nvPr/>
          </p:nvCxnSpPr>
          <p:spPr bwMode="auto">
            <a:xfrm flipH="1" flipV="1">
              <a:off x="3577396" y="6004930"/>
              <a:ext cx="332446" cy="13131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>
              <a:stCxn id="16" idx="7"/>
              <a:endCxn id="13" idx="2"/>
            </p:cNvCxnSpPr>
            <p:nvPr/>
          </p:nvCxnSpPr>
          <p:spPr bwMode="auto">
            <a:xfrm flipV="1">
              <a:off x="5593246" y="4600280"/>
              <a:ext cx="261054" cy="34184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>
              <a:stCxn id="63" idx="4"/>
              <a:endCxn id="65" idx="7"/>
            </p:cNvCxnSpPr>
            <p:nvPr/>
          </p:nvCxnSpPr>
          <p:spPr bwMode="auto">
            <a:xfrm flipH="1">
              <a:off x="5190645" y="5326332"/>
              <a:ext cx="384303" cy="8597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>
              <a:stCxn id="68" idx="4"/>
              <a:endCxn id="67" idx="0"/>
            </p:cNvCxnSpPr>
            <p:nvPr/>
          </p:nvCxnSpPr>
          <p:spPr bwMode="auto">
            <a:xfrm flipH="1">
              <a:off x="5789097" y="5743810"/>
              <a:ext cx="189444" cy="2864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>
              <a:stCxn id="63" idx="7"/>
              <a:endCxn id="15" idx="3"/>
            </p:cNvCxnSpPr>
            <p:nvPr/>
          </p:nvCxnSpPr>
          <p:spPr>
            <a:xfrm flipV="1">
              <a:off x="5600359" y="4867723"/>
              <a:ext cx="222269" cy="394696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66" idx="1"/>
              <a:endCxn id="64" idx="5"/>
            </p:cNvCxnSpPr>
            <p:nvPr/>
          </p:nvCxnSpPr>
          <p:spPr>
            <a:xfrm flipH="1" flipV="1">
              <a:off x="5121194" y="5776502"/>
              <a:ext cx="184768" cy="2978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67" idx="1"/>
              <a:endCxn id="69" idx="4"/>
            </p:cNvCxnSpPr>
            <p:nvPr/>
          </p:nvCxnSpPr>
          <p:spPr>
            <a:xfrm flipH="1" flipV="1">
              <a:off x="5529435" y="5807723"/>
              <a:ext cx="234252" cy="2335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840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dirty="0" smtClean="0"/>
              <a:t>Experimental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sv-SE" sz="2000" dirty="0"/>
              <a:t>E</a:t>
            </a:r>
            <a:r>
              <a:rPr lang="sv-SE" sz="2000" dirty="0" smtClean="0"/>
              <a:t>mail traffic was collected on a 10 Gbps backbone link during 14 days</a:t>
            </a:r>
          </a:p>
          <a:p>
            <a:r>
              <a:rPr lang="sv-SE" sz="2000" dirty="0" smtClean="0"/>
              <a:t>Emails were classified as:</a:t>
            </a:r>
          </a:p>
          <a:p>
            <a:pPr lvl="1"/>
            <a:r>
              <a:rPr lang="sv-SE" sz="1800" dirty="0" smtClean="0">
                <a:solidFill>
                  <a:schemeClr val="tx1"/>
                </a:solidFill>
              </a:rPr>
              <a:t>Legitimate (</a:t>
            </a:r>
            <a:r>
              <a:rPr lang="sv-SE" sz="1800" dirty="0" smtClean="0">
                <a:solidFill>
                  <a:schemeClr val="accent2"/>
                </a:solidFill>
              </a:rPr>
              <a:t>Ham</a:t>
            </a:r>
            <a:r>
              <a:rPr lang="sv-SE" sz="18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sv-SE" sz="1800" dirty="0" smtClean="0">
                <a:solidFill>
                  <a:schemeClr val="tx1"/>
                </a:solidFill>
              </a:rPr>
              <a:t>Unsolicited (</a:t>
            </a:r>
            <a:r>
              <a:rPr lang="sv-SE" sz="1800" dirty="0" smtClean="0">
                <a:solidFill>
                  <a:srgbClr val="FF0000"/>
                </a:solidFill>
              </a:rPr>
              <a:t>Spam</a:t>
            </a:r>
            <a:r>
              <a:rPr lang="sv-SE" sz="1800" dirty="0" smtClean="0">
                <a:solidFill>
                  <a:schemeClr val="tx1"/>
                </a:solidFill>
              </a:rPr>
              <a:t>)</a:t>
            </a:r>
          </a:p>
          <a:p>
            <a:r>
              <a:rPr lang="sv-SE" sz="2000" dirty="0"/>
              <a:t>Implicit social </a:t>
            </a:r>
            <a:r>
              <a:rPr lang="sv-SE" sz="2000" dirty="0" smtClean="0"/>
              <a:t>network were created:</a:t>
            </a:r>
            <a:endParaRPr lang="en-US" sz="2000" dirty="0"/>
          </a:p>
          <a:p>
            <a:pPr lvl="1"/>
            <a:r>
              <a:rPr lang="en-US" sz="1800" dirty="0" smtClean="0"/>
              <a:t>Nodes: Email </a:t>
            </a:r>
            <a:r>
              <a:rPr lang="en-US" sz="1800" dirty="0"/>
              <a:t>addresses</a:t>
            </a:r>
          </a:p>
          <a:p>
            <a:pPr lvl="1"/>
            <a:r>
              <a:rPr lang="en-US" sz="1800" dirty="0" smtClean="0"/>
              <a:t>Edges: Transmitted </a:t>
            </a:r>
            <a:r>
              <a:rPr lang="en-US" sz="1800" dirty="0"/>
              <a:t>Emails </a:t>
            </a:r>
          </a:p>
          <a:p>
            <a:r>
              <a:rPr lang="sv-SE" sz="2000" dirty="0" smtClean="0"/>
              <a:t>Daily </a:t>
            </a:r>
            <a:r>
              <a:rPr lang="sv-SE" sz="2000" dirty="0"/>
              <a:t>and weekly email </a:t>
            </a:r>
            <a:r>
              <a:rPr lang="sv-SE" sz="2000" dirty="0" smtClean="0"/>
              <a:t>networks were studied:</a:t>
            </a:r>
            <a:endParaRPr lang="sv-SE" sz="2000" dirty="0"/>
          </a:p>
          <a:p>
            <a:pPr lvl="1"/>
            <a:r>
              <a:rPr lang="sv-SE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14 daily networks</a:t>
            </a:r>
          </a:p>
          <a:p>
            <a:pPr lvl="1"/>
            <a:r>
              <a:rPr lang="sv-SE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 weekly networks</a:t>
            </a:r>
          </a:p>
          <a:p>
            <a:pPr lvl="1"/>
            <a:r>
              <a:rPr lang="sv-SE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 complete network</a:t>
            </a:r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sv-SE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/>
            <a:r>
              <a:rPr lang="sv-S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1.6 million nodes and 2.8 million edges</a:t>
            </a:r>
            <a:endParaRPr lang="sv-SE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sv-SE" sz="2400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19800" y="2445201"/>
            <a:ext cx="2514600" cy="3193599"/>
            <a:chOff x="5181600" y="1700150"/>
            <a:chExt cx="3945046" cy="4780587"/>
          </a:xfrm>
        </p:grpSpPr>
        <p:sp>
          <p:nvSpPr>
            <p:cNvPr id="7" name="Cloud 6"/>
            <p:cNvSpPr/>
            <p:nvPr/>
          </p:nvSpPr>
          <p:spPr bwMode="auto">
            <a:xfrm>
              <a:off x="5448328" y="5562598"/>
              <a:ext cx="2769386" cy="918139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334000" y="1700150"/>
              <a:ext cx="3657600" cy="300039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                                   </a:t>
              </a:r>
              <a:br>
                <a:rPr lang="en-US" sz="1400" dirty="0" smtClean="0">
                  <a:solidFill>
                    <a:schemeClr val="tx1"/>
                  </a:solidFill>
                </a:rPr>
              </a:br>
              <a:r>
                <a:rPr lang="en-US" sz="1400" dirty="0" smtClean="0">
                  <a:solidFill>
                    <a:schemeClr val="tx1"/>
                  </a:solidFill>
                </a:rPr>
                <a:t>                                          </a:t>
              </a:r>
            </a:p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                                           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 descr="Router copy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14977" y="2986034"/>
              <a:ext cx="523879" cy="357190"/>
            </a:xfrm>
            <a:prstGeom prst="rect">
              <a:avLst/>
            </a:prstGeom>
          </p:spPr>
        </p:pic>
        <p:pic>
          <p:nvPicPr>
            <p:cNvPr id="10" name="Picture 9" descr="Router copy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67484" y="2986034"/>
              <a:ext cx="523879" cy="357190"/>
            </a:xfrm>
            <a:prstGeom prst="rect">
              <a:avLst/>
            </a:prstGeom>
          </p:spPr>
        </p:pic>
        <p:pic>
          <p:nvPicPr>
            <p:cNvPr id="11" name="Picture 10" descr="Router copy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616" y="2986034"/>
              <a:ext cx="523879" cy="357190"/>
            </a:xfrm>
            <a:prstGeom prst="rect">
              <a:avLst/>
            </a:prstGeom>
          </p:spPr>
        </p:pic>
        <p:pic>
          <p:nvPicPr>
            <p:cNvPr id="13" name="Picture 12" descr="Router copy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67550" y="3771852"/>
              <a:ext cx="733431" cy="500066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846492" y="2232845"/>
              <a:ext cx="1883064" cy="39599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SUNET </a:t>
              </a:r>
              <a:r>
                <a:rPr lang="en-US" sz="900" dirty="0" smtClean="0">
                  <a:solidFill>
                    <a:schemeClr val="tx1"/>
                  </a:solidFill>
                </a:rPr>
                <a:t>Customers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843373" y="5813039"/>
              <a:ext cx="1857388" cy="4286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Main Internet</a:t>
              </a:r>
            </a:p>
          </p:txBody>
        </p:sp>
        <p:cxnSp>
          <p:nvCxnSpPr>
            <p:cNvPr id="16" name="Straight Connector 15"/>
            <p:cNvCxnSpPr>
              <a:stCxn id="9" idx="0"/>
            </p:cNvCxnSpPr>
            <p:nvPr/>
          </p:nvCxnSpPr>
          <p:spPr>
            <a:xfrm rot="5400000" flipH="1" flipV="1">
              <a:off x="5765011" y="2640750"/>
              <a:ext cx="357190" cy="33337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0" idx="0"/>
              <a:endCxn id="14" idx="2"/>
            </p:cNvCxnSpPr>
            <p:nvPr/>
          </p:nvCxnSpPr>
          <p:spPr>
            <a:xfrm flipV="1">
              <a:off x="6729423" y="2628844"/>
              <a:ext cx="58602" cy="35719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1" idx="0"/>
            </p:cNvCxnSpPr>
            <p:nvPr/>
          </p:nvCxnSpPr>
          <p:spPr>
            <a:xfrm rot="16200000" flipV="1">
              <a:off x="7384272" y="2640750"/>
              <a:ext cx="357190" cy="33337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2" idx="0"/>
              <a:endCxn id="9" idx="2"/>
            </p:cNvCxnSpPr>
            <p:nvPr/>
          </p:nvCxnSpPr>
          <p:spPr>
            <a:xfrm rot="16200000" flipV="1">
              <a:off x="5724529" y="3395612"/>
              <a:ext cx="428628" cy="323852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0"/>
              <a:endCxn id="9" idx="2"/>
            </p:cNvCxnSpPr>
            <p:nvPr/>
          </p:nvCxnSpPr>
          <p:spPr>
            <a:xfrm rot="16200000" flipV="1">
              <a:off x="6341278" y="2778863"/>
              <a:ext cx="428628" cy="155734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0"/>
              <a:endCxn id="10" idx="2"/>
            </p:cNvCxnSpPr>
            <p:nvPr/>
          </p:nvCxnSpPr>
          <p:spPr>
            <a:xfrm rot="5400000" flipH="1" flipV="1">
              <a:off x="6200782" y="3243211"/>
              <a:ext cx="428628" cy="62865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3" idx="0"/>
              <a:endCxn id="10" idx="2"/>
            </p:cNvCxnSpPr>
            <p:nvPr/>
          </p:nvCxnSpPr>
          <p:spPr>
            <a:xfrm rot="16200000" flipV="1">
              <a:off x="6817531" y="3255117"/>
              <a:ext cx="428628" cy="604842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3" idx="0"/>
              <a:endCxn id="11" idx="2"/>
            </p:cNvCxnSpPr>
            <p:nvPr/>
          </p:nvCxnSpPr>
          <p:spPr>
            <a:xfrm rot="5400000" flipH="1" flipV="1">
              <a:off x="7317597" y="3359893"/>
              <a:ext cx="428628" cy="39529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2" idx="0"/>
              <a:endCxn id="11" idx="2"/>
            </p:cNvCxnSpPr>
            <p:nvPr/>
          </p:nvCxnSpPr>
          <p:spPr>
            <a:xfrm rot="5400000" flipH="1" flipV="1">
              <a:off x="6700848" y="2743145"/>
              <a:ext cx="428628" cy="162878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1"/>
              <a:endCxn id="12" idx="3"/>
            </p:cNvCxnSpPr>
            <p:nvPr/>
          </p:nvCxnSpPr>
          <p:spPr>
            <a:xfrm rot="10800000">
              <a:off x="6467484" y="4021885"/>
              <a:ext cx="500066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endCxn id="12" idx="2"/>
            </p:cNvCxnSpPr>
            <p:nvPr/>
          </p:nvCxnSpPr>
          <p:spPr>
            <a:xfrm rot="16200000" flipV="1">
              <a:off x="5926937" y="4445750"/>
              <a:ext cx="642942" cy="295277"/>
            </a:xfrm>
            <a:prstGeom prst="line">
              <a:avLst/>
            </a:prstGeom>
            <a:ln w="76200" cap="rnd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endCxn id="13" idx="2"/>
            </p:cNvCxnSpPr>
            <p:nvPr/>
          </p:nvCxnSpPr>
          <p:spPr>
            <a:xfrm rot="5400000" flipH="1" flipV="1">
              <a:off x="6865156" y="4445750"/>
              <a:ext cx="642942" cy="295278"/>
            </a:xfrm>
            <a:prstGeom prst="line">
              <a:avLst/>
            </a:prstGeom>
            <a:ln w="38100" cap="rnd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endCxn id="39" idx="2"/>
            </p:cNvCxnSpPr>
            <p:nvPr/>
          </p:nvCxnSpPr>
          <p:spPr>
            <a:xfrm rot="5400000" flipH="1" flipV="1">
              <a:off x="6594046" y="5470050"/>
              <a:ext cx="318380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784192" y="4445750"/>
              <a:ext cx="642942" cy="295278"/>
            </a:xfrm>
            <a:prstGeom prst="line">
              <a:avLst/>
            </a:prstGeom>
            <a:ln w="38100" cap="rnd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5181600" y="1700150"/>
              <a:ext cx="3929090" cy="396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</a:rPr>
                <a:t>OptoSUNET</a:t>
              </a:r>
              <a:r>
                <a:rPr lang="en-US" sz="1400" dirty="0" smtClean="0">
                  <a:solidFill>
                    <a:schemeClr val="tx1"/>
                  </a:solidFill>
                </a:rPr>
                <a:t> Core Network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483572" y="2674235"/>
              <a:ext cx="1643074" cy="39599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Access Routers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467617" y="3548533"/>
              <a:ext cx="1643074" cy="396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2 Core Routers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181600" y="4271918"/>
              <a:ext cx="1071571" cy="39599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40 </a:t>
              </a:r>
              <a:r>
                <a:rPr lang="en-US" sz="1100" dirty="0" err="1" smtClean="0">
                  <a:solidFill>
                    <a:schemeClr val="tx1"/>
                  </a:solidFill>
                </a:rPr>
                <a:t>Gb</a:t>
              </a:r>
              <a:r>
                <a:rPr lang="en-US" sz="1100" dirty="0" smtClean="0">
                  <a:solidFill>
                    <a:schemeClr val="tx1"/>
                  </a:solidFill>
                </a:rPr>
                <a:t>/s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199479" y="4287519"/>
              <a:ext cx="1554455" cy="42863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10 </a:t>
              </a:r>
              <a:r>
                <a:rPr lang="en-US" sz="1100" dirty="0" err="1" smtClean="0">
                  <a:solidFill>
                    <a:schemeClr val="tx1"/>
                  </a:solidFill>
                </a:rPr>
                <a:t>Gb</a:t>
              </a:r>
              <a:r>
                <a:rPr lang="en-US" sz="1100" dirty="0" smtClean="0">
                  <a:solidFill>
                    <a:schemeClr val="tx1"/>
                  </a:solidFill>
                </a:rPr>
                <a:t>/s (x2)</a:t>
              </a:r>
            </a:p>
          </p:txBody>
        </p:sp>
        <p:cxnSp>
          <p:nvCxnSpPr>
            <p:cNvPr id="35" name="Straight Connector 34"/>
            <p:cNvCxnSpPr>
              <a:endCxn id="13" idx="3"/>
            </p:cNvCxnSpPr>
            <p:nvPr/>
          </p:nvCxnSpPr>
          <p:spPr>
            <a:xfrm rot="10800000">
              <a:off x="7700982" y="4021886"/>
              <a:ext cx="266701" cy="17859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endCxn id="13" idx="3"/>
            </p:cNvCxnSpPr>
            <p:nvPr/>
          </p:nvCxnSpPr>
          <p:spPr>
            <a:xfrm rot="10800000" flipV="1">
              <a:off x="7700982" y="3914727"/>
              <a:ext cx="266701" cy="10715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endCxn id="12" idx="1"/>
            </p:cNvCxnSpPr>
            <p:nvPr/>
          </p:nvCxnSpPr>
          <p:spPr>
            <a:xfrm flipV="1">
              <a:off x="5467352" y="4021885"/>
              <a:ext cx="266701" cy="10715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endCxn id="12" idx="1"/>
            </p:cNvCxnSpPr>
            <p:nvPr/>
          </p:nvCxnSpPr>
          <p:spPr>
            <a:xfrm>
              <a:off x="5467352" y="3843290"/>
              <a:ext cx="266701" cy="17859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5824542" y="4914860"/>
              <a:ext cx="1857388" cy="396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</a:rPr>
                <a:t>NORDUnet</a:t>
              </a:r>
              <a:endParaRPr lang="en-US" sz="14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 rot="5400000" flipH="1" flipV="1">
              <a:off x="6868467" y="4441032"/>
              <a:ext cx="642942" cy="295278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 descr="Router copy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34053" y="3771852"/>
              <a:ext cx="733431" cy="5000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65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795" y="1769066"/>
            <a:ext cx="3183313" cy="2040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441" y="3813680"/>
            <a:ext cx="3150488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1769067"/>
            <a:ext cx="3183314" cy="204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Experimental </a:t>
            </a:r>
            <a:r>
              <a:rPr lang="sv-SE" dirty="0"/>
              <a:t>Results</a:t>
            </a:r>
            <a:br>
              <a:rPr lang="sv-SE" dirty="0"/>
            </a:br>
            <a:r>
              <a:rPr lang="sv-SE" sz="2800" dirty="0"/>
              <a:t>Structural </a:t>
            </a:r>
            <a:r>
              <a:rPr lang="sv-SE" sz="2800" dirty="0" smtClean="0"/>
              <a:t>Quality</a:t>
            </a:r>
            <a:endParaRPr lang="en-US" dirty="0"/>
          </a:p>
        </p:txBody>
      </p:sp>
      <p:sp>
        <p:nvSpPr>
          <p:cNvPr id="21" name="Content Placeholder 1"/>
          <p:cNvSpPr txBox="1">
            <a:spLocks/>
          </p:cNvSpPr>
          <p:nvPr/>
        </p:nvSpPr>
        <p:spPr bwMode="auto">
          <a:xfrm>
            <a:off x="685800" y="5914572"/>
            <a:ext cx="7772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72970"/>
                </a:solidFill>
                <a:latin typeface="+mn-lt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72970"/>
                </a:solidFill>
                <a:latin typeface="+mn-lt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72970"/>
                </a:solidFill>
                <a:latin typeface="+mn-lt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72970"/>
                </a:solidFill>
                <a:latin typeface="+mn-lt"/>
              </a:defRPr>
            </a:lvl9pPr>
          </a:lstStyle>
          <a:p>
            <a:r>
              <a:rPr lang="sv-SE" sz="2000" i="1" dirty="0" smtClean="0"/>
              <a:t>Community </a:t>
            </a:r>
            <a:r>
              <a:rPr lang="sv-SE" sz="2000" dirty="0" smtClean="0"/>
              <a:t>and </a:t>
            </a:r>
            <a:r>
              <a:rPr lang="sv-SE" sz="2000" i="1" dirty="0" smtClean="0"/>
              <a:t>overlap coverage </a:t>
            </a:r>
            <a:r>
              <a:rPr lang="sv-SE" sz="2000" dirty="0" smtClean="0"/>
              <a:t>are used for assessing quality of LC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29114" y="2209800"/>
            <a:ext cx="461665" cy="1131079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spAutoFit/>
          </a:bodyPr>
          <a:lstStyle/>
          <a:p>
            <a:r>
              <a:rPr lang="en-GB" sz="1800" dirty="0" smtClean="0"/>
              <a:t>Modularity</a:t>
            </a:r>
            <a:endParaRPr lang="en-GB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0" y="4086831"/>
            <a:ext cx="738664" cy="1246495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spAutoFit/>
          </a:bodyPr>
          <a:lstStyle/>
          <a:p>
            <a:pPr algn="ctr"/>
            <a:r>
              <a:rPr lang="en-GB" sz="1800" dirty="0" smtClean="0"/>
              <a:t>Average</a:t>
            </a:r>
          </a:p>
          <a:p>
            <a:pPr algn="ctr"/>
            <a:r>
              <a:rPr lang="en-GB" sz="1800" dirty="0" smtClean="0"/>
              <a:t>conductance</a:t>
            </a:r>
            <a:endParaRPr lang="en-GB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115776" y="4086831"/>
            <a:ext cx="738664" cy="1273938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spAutoFit/>
          </a:bodyPr>
          <a:lstStyle/>
          <a:p>
            <a:r>
              <a:rPr lang="en-GB" sz="1800" dirty="0" smtClean="0"/>
              <a:t>Inter-cluster </a:t>
            </a:r>
          </a:p>
          <a:p>
            <a:r>
              <a:rPr lang="en-GB" sz="1800" dirty="0" smtClean="0"/>
              <a:t>conductance</a:t>
            </a:r>
            <a:endParaRPr lang="en-GB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376535" y="2286744"/>
            <a:ext cx="461665" cy="977191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spAutoFit/>
          </a:bodyPr>
          <a:lstStyle/>
          <a:p>
            <a:r>
              <a:rPr lang="en-GB" sz="1800" dirty="0" smtClean="0"/>
              <a:t>Coverage</a:t>
            </a:r>
            <a:endParaRPr lang="en-GB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810000"/>
            <a:ext cx="3170168" cy="203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4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 animBg="1"/>
      <p:bldP spid="20" grpId="0" animBg="1"/>
      <p:bldP spid="19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Experimental </a:t>
            </a:r>
            <a:r>
              <a:rPr lang="sv-SE" dirty="0"/>
              <a:t>Results</a:t>
            </a:r>
            <a:br>
              <a:rPr lang="sv-SE" dirty="0"/>
            </a:br>
            <a:r>
              <a:rPr lang="sv-SE" sz="2800" dirty="0"/>
              <a:t>Logical </a:t>
            </a:r>
            <a:r>
              <a:rPr lang="sv-SE" sz="2800" dirty="0" smtClean="0"/>
              <a:t>Quality</a:t>
            </a:r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981201"/>
            <a:ext cx="6780449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1"/>
          <p:cNvSpPr txBox="1">
            <a:spLocks/>
          </p:cNvSpPr>
          <p:nvPr/>
        </p:nvSpPr>
        <p:spPr bwMode="auto">
          <a:xfrm>
            <a:off x="1010658" y="5638800"/>
            <a:ext cx="8133342" cy="876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72970"/>
                </a:solidFill>
                <a:latin typeface="+mn-lt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72970"/>
                </a:solidFill>
                <a:latin typeface="+mn-lt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72970"/>
                </a:solidFill>
                <a:latin typeface="+mn-lt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7297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sz="2000" dirty="0" smtClean="0"/>
              <a:t>Comparison of the percentage of spam, ham, and mix communities</a:t>
            </a:r>
          </a:p>
        </p:txBody>
      </p:sp>
    </p:spTree>
    <p:extLst>
      <p:ext uri="{BB962C8B-B14F-4D97-AF65-F5344CB8AC3E}">
        <p14:creationId xmlns:p14="http://schemas.microsoft.com/office/powerpoint/2010/main" val="122455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72970"/>
                </a:solidFill>
                <a:latin typeface="+mn-lt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72970"/>
                </a:solidFill>
                <a:latin typeface="+mn-lt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72970"/>
                </a:solidFill>
                <a:latin typeface="+mn-lt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72970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endParaRPr lang="en-US" sz="280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Experimental </a:t>
            </a:r>
            <a:r>
              <a:rPr lang="sv-SE" dirty="0"/>
              <a:t>Results</a:t>
            </a:r>
            <a:br>
              <a:rPr lang="sv-SE" dirty="0"/>
            </a:br>
            <a:r>
              <a:rPr lang="sv-SE" sz="2800" dirty="0"/>
              <a:t>Logical </a:t>
            </a:r>
            <a:r>
              <a:rPr lang="sv-SE" sz="2800" dirty="0" smtClean="0"/>
              <a:t>Quality</a:t>
            </a:r>
            <a:endParaRPr lang="en-US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685800" y="5257800"/>
            <a:ext cx="77724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72970"/>
                </a:solidFill>
                <a:latin typeface="+mn-lt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72970"/>
                </a:solidFill>
                <a:latin typeface="+mn-lt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72970"/>
                </a:solidFill>
                <a:latin typeface="+mn-lt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72970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sv-SE" sz="2000" dirty="0" smtClean="0"/>
              <a:t>The amount of spam and ham emails that have been separated by community detection algorithms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133600"/>
            <a:ext cx="4183052" cy="2773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2232530"/>
            <a:ext cx="4158303" cy="267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09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87" t="24755" r="4581" b="17795"/>
          <a:stretch/>
        </p:blipFill>
        <p:spPr bwMode="auto">
          <a:xfrm>
            <a:off x="0" y="1614985"/>
            <a:ext cx="9144000" cy="440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Summary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457200" y="1905000"/>
            <a:ext cx="8229600" cy="39624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685800" y="1950493"/>
            <a:ext cx="8001000" cy="39169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72970"/>
                </a:solidFill>
                <a:latin typeface="+mn-lt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72970"/>
                </a:solidFill>
                <a:latin typeface="+mn-lt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72970"/>
                </a:solidFill>
                <a:latin typeface="+mn-lt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72970"/>
                </a:solidFill>
                <a:latin typeface="+mn-lt"/>
              </a:defRPr>
            </a:lvl9pPr>
          </a:lstStyle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algorithms that create coarse-grained communities achieve the best structural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quality,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but the worst logical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quality.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US" sz="2000" dirty="0" err="1"/>
              <a:t>Blondel</a:t>
            </a:r>
            <a:r>
              <a:rPr lang="en-US" sz="2000" dirty="0"/>
              <a:t> and </a:t>
            </a:r>
            <a:r>
              <a:rPr lang="en-US" sz="2000" dirty="0" err="1"/>
              <a:t>InfoH</a:t>
            </a:r>
            <a:endParaRPr lang="en-US" sz="2000" dirty="0"/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algorithms that create communities with similar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granularity,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achieve similar structural and logical quality.</a:t>
            </a:r>
          </a:p>
          <a:p>
            <a:pPr lvl="1"/>
            <a:r>
              <a:rPr lang="en-US" sz="2000" dirty="0" err="1"/>
              <a:t>Blondel</a:t>
            </a:r>
            <a:r>
              <a:rPr lang="en-US" sz="2000" dirty="0"/>
              <a:t> L1, MCL, and RN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algorithm that creates communities based on the edges of the network achieves the best logical quality.</a:t>
            </a:r>
          </a:p>
          <a:p>
            <a:pPr lvl="1"/>
            <a:r>
              <a:rPr lang="en-US" sz="2000" dirty="0"/>
              <a:t>LC</a:t>
            </a: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29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87" t="24755" r="4581" b="17795"/>
          <a:stretch/>
        </p:blipFill>
        <p:spPr bwMode="auto">
          <a:xfrm>
            <a:off x="0" y="1614985"/>
            <a:ext cx="9144000" cy="440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dirty="0" smtClean="0"/>
              <a:t>Conclusions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57200" y="1905000"/>
            <a:ext cx="8229600" cy="38862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2057400"/>
            <a:ext cx="7848600" cy="3546144"/>
          </a:xfrm>
        </p:spPr>
        <p:txBody>
          <a:bodyPr/>
          <a:lstStyle/>
          <a:p>
            <a:r>
              <a:rPr lang="en-US" sz="2400" dirty="0"/>
              <a:t>Y</a:t>
            </a:r>
            <a:r>
              <a:rPr lang="en-US" sz="2400" dirty="0" smtClean="0"/>
              <a:t>ielding </a:t>
            </a:r>
            <a:r>
              <a:rPr lang="en-US" sz="2400" dirty="0" smtClean="0">
                <a:solidFill>
                  <a:srgbClr val="0070C0"/>
                </a:solidFill>
              </a:rPr>
              <a:t>high structural </a:t>
            </a:r>
            <a:r>
              <a:rPr lang="en-US" sz="2400" dirty="0">
                <a:solidFill>
                  <a:srgbClr val="0070C0"/>
                </a:solidFill>
              </a:rPr>
              <a:t>quality</a:t>
            </a:r>
            <a:r>
              <a:rPr lang="en-US" sz="2400" dirty="0"/>
              <a:t> by community detection algorithms is not enough </a:t>
            </a:r>
            <a:r>
              <a:rPr lang="en-US" sz="2400" dirty="0" smtClean="0"/>
              <a:t>to unfold the </a:t>
            </a:r>
            <a:r>
              <a:rPr lang="en-US" sz="2400" dirty="0">
                <a:solidFill>
                  <a:srgbClr val="0070C0"/>
                </a:solidFill>
              </a:rPr>
              <a:t>true logical communities</a:t>
            </a:r>
            <a:r>
              <a:rPr lang="en-US" sz="2400" dirty="0"/>
              <a:t> of the email </a:t>
            </a:r>
            <a:r>
              <a:rPr lang="en-US" sz="2400" dirty="0" smtClean="0"/>
              <a:t>networks.</a:t>
            </a:r>
          </a:p>
          <a:p>
            <a:pPr lvl="2"/>
            <a:endParaRPr lang="en-US" sz="1600" dirty="0" smtClean="0"/>
          </a:p>
          <a:p>
            <a:r>
              <a:rPr lang="en-US" sz="2400" dirty="0" smtClean="0"/>
              <a:t>Link community detection is the most suitable </a:t>
            </a:r>
            <a:r>
              <a:rPr lang="en-US" sz="2400" dirty="0"/>
              <a:t>approach for separating spam </a:t>
            </a:r>
            <a:r>
              <a:rPr lang="en-US" sz="2400" dirty="0" smtClean="0"/>
              <a:t>and </a:t>
            </a:r>
            <a:r>
              <a:rPr lang="en-US" sz="2400" dirty="0"/>
              <a:t>ham emails into distinct </a:t>
            </a:r>
            <a:r>
              <a:rPr lang="en-US" sz="2400" dirty="0" smtClean="0"/>
              <a:t>communities.</a:t>
            </a:r>
          </a:p>
          <a:p>
            <a:pPr lvl="2"/>
            <a:endParaRPr lang="en-US" sz="1600" dirty="0" smtClean="0"/>
          </a:p>
          <a:p>
            <a:r>
              <a:rPr lang="en-US" sz="2400" dirty="0"/>
              <a:t>It is necessary to deploy more realistic measures for </a:t>
            </a:r>
            <a:r>
              <a:rPr lang="en-US" sz="2400" dirty="0" smtClean="0"/>
              <a:t>clustering </a:t>
            </a:r>
            <a:r>
              <a:rPr lang="en-US" sz="2400" dirty="0"/>
              <a:t>real-world networks.</a:t>
            </a:r>
          </a:p>
          <a:p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 rot="20614145">
            <a:off x="5407064" y="5319769"/>
            <a:ext cx="3825183" cy="10688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72970"/>
                </a:solidFill>
                <a:latin typeface="+mn-lt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72970"/>
                </a:solidFill>
                <a:latin typeface="+mn-lt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72970"/>
                </a:solidFill>
                <a:latin typeface="+mn-lt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72970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7200" b="1" dirty="0" smtClean="0"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Freestyle Script" pitchFamily="66" charset="0"/>
              </a:rPr>
              <a:t>   Thank You!</a:t>
            </a:r>
          </a:p>
        </p:txBody>
      </p:sp>
    </p:spTree>
    <p:extLst>
      <p:ext uri="{BB962C8B-B14F-4D97-AF65-F5344CB8AC3E}">
        <p14:creationId xmlns:p14="http://schemas.microsoft.com/office/powerpoint/2010/main" val="76564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828800"/>
            <a:ext cx="7900160" cy="4267200"/>
          </a:xfrm>
        </p:spPr>
        <p:txBody>
          <a:bodyPr/>
          <a:lstStyle/>
          <a:p>
            <a:r>
              <a:rPr lang="sv-SE" sz="2800" dirty="0"/>
              <a:t>A community is a group of related nodes </a:t>
            </a:r>
            <a:r>
              <a:rPr lang="sv-SE" sz="2800" dirty="0" smtClean="0"/>
              <a:t>that </a:t>
            </a:r>
          </a:p>
          <a:p>
            <a:pPr lvl="1"/>
            <a:r>
              <a:rPr lang="sv-SE" sz="2400" dirty="0" smtClean="0"/>
              <a:t>are densely interconnected</a:t>
            </a:r>
          </a:p>
          <a:p>
            <a:pPr lvl="1"/>
            <a:r>
              <a:rPr lang="sv-SE" sz="2400" dirty="0" smtClean="0"/>
              <a:t>have </a:t>
            </a:r>
            <a:r>
              <a:rPr lang="sv-SE" sz="2400" dirty="0"/>
              <a:t>fewer connections with the rest of the </a:t>
            </a:r>
            <a:r>
              <a:rPr lang="sv-SE" sz="2400" dirty="0" smtClean="0"/>
              <a:t>network</a:t>
            </a:r>
            <a:endParaRPr lang="sv-SE" sz="1200" dirty="0" smtClean="0"/>
          </a:p>
          <a:p>
            <a:endParaRPr lang="sv-SE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Community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971800" y="3505200"/>
            <a:ext cx="3205376" cy="2664362"/>
            <a:chOff x="192641" y="1782501"/>
            <a:chExt cx="3205376" cy="2664362"/>
          </a:xfrm>
        </p:grpSpPr>
        <p:grpSp>
          <p:nvGrpSpPr>
            <p:cNvPr id="5" name="Group 4"/>
            <p:cNvGrpSpPr/>
            <p:nvPr/>
          </p:nvGrpSpPr>
          <p:grpSpPr>
            <a:xfrm>
              <a:off x="192641" y="1782501"/>
              <a:ext cx="3205376" cy="2664362"/>
              <a:chOff x="904791" y="3149593"/>
              <a:chExt cx="3730473" cy="3029510"/>
            </a:xfrm>
          </p:grpSpPr>
          <p:sp>
            <p:nvSpPr>
              <p:cNvPr id="7" name="Oval 6"/>
              <p:cNvSpPr/>
              <p:nvPr/>
            </p:nvSpPr>
            <p:spPr>
              <a:xfrm rot="19907736">
                <a:off x="3111994" y="4561547"/>
                <a:ext cx="1523270" cy="145945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 rot="2320089">
                <a:off x="904791" y="4491893"/>
                <a:ext cx="1880683" cy="168721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 rot="1282930">
                <a:off x="3262068" y="3154341"/>
                <a:ext cx="1323036" cy="1376757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500857" y="3149593"/>
                <a:ext cx="1423343" cy="137675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014787" y="3254700"/>
                <a:ext cx="99906" cy="103919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383241" y="3955460"/>
                <a:ext cx="99906" cy="103919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299284" y="3734053"/>
                <a:ext cx="99906" cy="103919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443860" y="3493677"/>
                <a:ext cx="99906" cy="103919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240627" y="4068482"/>
                <a:ext cx="99906" cy="103919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851126" y="4245223"/>
                <a:ext cx="99906" cy="103919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>
                <a:stCxn id="14" idx="7"/>
                <a:endCxn id="13" idx="1"/>
              </p:cNvCxnSpPr>
              <p:nvPr/>
            </p:nvCxnSpPr>
            <p:spPr>
              <a:xfrm>
                <a:off x="3529135" y="3508896"/>
                <a:ext cx="784780" cy="2403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14" idx="4"/>
                <a:endCxn id="12" idx="0"/>
              </p:cNvCxnSpPr>
              <p:nvPr/>
            </p:nvCxnSpPr>
            <p:spPr>
              <a:xfrm flipH="1">
                <a:off x="3433194" y="3597596"/>
                <a:ext cx="60619" cy="3578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12" idx="5"/>
                <a:endCxn id="15" idx="2"/>
              </p:cNvCxnSpPr>
              <p:nvPr/>
            </p:nvCxnSpPr>
            <p:spPr>
              <a:xfrm>
                <a:off x="3468516" y="4044160"/>
                <a:ext cx="772111" cy="762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12" idx="7"/>
                <a:endCxn id="11" idx="3"/>
              </p:cNvCxnSpPr>
              <p:nvPr/>
            </p:nvCxnSpPr>
            <p:spPr>
              <a:xfrm flipV="1">
                <a:off x="3468516" y="3343400"/>
                <a:ext cx="560902" cy="6272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6" idx="0"/>
                <a:endCxn id="11" idx="4"/>
              </p:cNvCxnSpPr>
              <p:nvPr/>
            </p:nvCxnSpPr>
            <p:spPr>
              <a:xfrm flipV="1">
                <a:off x="3901079" y="3358619"/>
                <a:ext cx="163661" cy="8866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16" idx="6"/>
                <a:endCxn id="15" idx="3"/>
              </p:cNvCxnSpPr>
              <p:nvPr/>
            </p:nvCxnSpPr>
            <p:spPr>
              <a:xfrm flipV="1">
                <a:off x="3951032" y="4157182"/>
                <a:ext cx="304226" cy="1400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15" idx="0"/>
                <a:endCxn id="13" idx="4"/>
              </p:cNvCxnSpPr>
              <p:nvPr/>
            </p:nvCxnSpPr>
            <p:spPr>
              <a:xfrm flipV="1">
                <a:off x="4290580" y="3837972"/>
                <a:ext cx="58657" cy="2305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13" idx="0"/>
                <a:endCxn id="11" idx="5"/>
              </p:cNvCxnSpPr>
              <p:nvPr/>
            </p:nvCxnSpPr>
            <p:spPr>
              <a:xfrm flipH="1" flipV="1">
                <a:off x="4100062" y="3343400"/>
                <a:ext cx="249175" cy="3906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/>
              <p:cNvSpPr/>
              <p:nvPr/>
            </p:nvSpPr>
            <p:spPr>
              <a:xfrm>
                <a:off x="1703252" y="3459055"/>
                <a:ext cx="99906" cy="10391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591949" y="3460889"/>
                <a:ext cx="99906" cy="10391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619353" y="4022545"/>
                <a:ext cx="99906" cy="10391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844169" y="4172567"/>
                <a:ext cx="99906" cy="10391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120305" y="3851541"/>
                <a:ext cx="99906" cy="10391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087579" y="3237362"/>
                <a:ext cx="99906" cy="10391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Connector 30"/>
              <p:cNvCxnSpPr>
                <a:stCxn id="25" idx="7"/>
                <a:endCxn id="30" idx="2"/>
              </p:cNvCxnSpPr>
              <p:nvPr/>
            </p:nvCxnSpPr>
            <p:spPr>
              <a:xfrm flipV="1">
                <a:off x="1788527" y="3289322"/>
                <a:ext cx="299052" cy="1849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29" idx="2"/>
                <a:endCxn id="28" idx="0"/>
              </p:cNvCxnSpPr>
              <p:nvPr/>
            </p:nvCxnSpPr>
            <p:spPr>
              <a:xfrm flipH="1">
                <a:off x="1894122" y="3903500"/>
                <a:ext cx="226182" cy="2690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25" idx="6"/>
                <a:endCxn id="29" idx="1"/>
              </p:cNvCxnSpPr>
              <p:nvPr/>
            </p:nvCxnSpPr>
            <p:spPr>
              <a:xfrm>
                <a:off x="1803158" y="3511015"/>
                <a:ext cx="331778" cy="3557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30" idx="6"/>
                <a:endCxn id="26" idx="1"/>
              </p:cNvCxnSpPr>
              <p:nvPr/>
            </p:nvCxnSpPr>
            <p:spPr>
              <a:xfrm>
                <a:off x="2187485" y="3289322"/>
                <a:ext cx="419095" cy="1867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29" idx="6"/>
                <a:endCxn id="27" idx="1"/>
              </p:cNvCxnSpPr>
              <p:nvPr/>
            </p:nvCxnSpPr>
            <p:spPr>
              <a:xfrm>
                <a:off x="2220210" y="3903500"/>
                <a:ext cx="413774" cy="1342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28" idx="7"/>
                <a:endCxn id="27" idx="2"/>
              </p:cNvCxnSpPr>
              <p:nvPr/>
            </p:nvCxnSpPr>
            <p:spPr>
              <a:xfrm flipV="1">
                <a:off x="1929444" y="4074505"/>
                <a:ext cx="689909" cy="1132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30" idx="5"/>
                <a:endCxn id="27" idx="0"/>
              </p:cNvCxnSpPr>
              <p:nvPr/>
            </p:nvCxnSpPr>
            <p:spPr>
              <a:xfrm>
                <a:off x="2172854" y="3326062"/>
                <a:ext cx="496452" cy="6964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29" idx="7"/>
                <a:endCxn id="26" idx="2"/>
              </p:cNvCxnSpPr>
              <p:nvPr/>
            </p:nvCxnSpPr>
            <p:spPr>
              <a:xfrm flipV="1">
                <a:off x="2205579" y="3512848"/>
                <a:ext cx="386370" cy="3539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9" name="Oval 38"/>
              <p:cNvSpPr/>
              <p:nvPr/>
            </p:nvSpPr>
            <p:spPr>
              <a:xfrm>
                <a:off x="2327192" y="4344474"/>
                <a:ext cx="99906" cy="10391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Connector 39"/>
              <p:cNvCxnSpPr>
                <a:stCxn id="28" idx="5"/>
                <a:endCxn id="39" idx="2"/>
              </p:cNvCxnSpPr>
              <p:nvPr/>
            </p:nvCxnSpPr>
            <p:spPr>
              <a:xfrm>
                <a:off x="1929444" y="4261267"/>
                <a:ext cx="397747" cy="1351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29" idx="5"/>
                <a:endCxn id="39" idx="1"/>
              </p:cNvCxnSpPr>
              <p:nvPr/>
            </p:nvCxnSpPr>
            <p:spPr>
              <a:xfrm>
                <a:off x="2205579" y="3940241"/>
                <a:ext cx="136243" cy="4194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27" idx="3"/>
                <a:endCxn id="39" idx="7"/>
              </p:cNvCxnSpPr>
              <p:nvPr/>
            </p:nvCxnSpPr>
            <p:spPr>
              <a:xfrm flipH="1">
                <a:off x="2412466" y="4111245"/>
                <a:ext cx="221518" cy="2484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1361220" y="4599059"/>
                <a:ext cx="99906" cy="103919"/>
              </a:xfrm>
              <a:prstGeom prst="ellipse">
                <a:avLst/>
              </a:prstGeom>
              <a:solidFill>
                <a:srgbClr val="FD270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048956" y="5646751"/>
                <a:ext cx="99906" cy="103919"/>
              </a:xfrm>
              <a:prstGeom prst="ellipse">
                <a:avLst/>
              </a:prstGeom>
              <a:solidFill>
                <a:srgbClr val="FD270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196541" y="4934503"/>
                <a:ext cx="99906" cy="103919"/>
              </a:xfrm>
              <a:prstGeom prst="ellipse">
                <a:avLst/>
              </a:prstGeom>
              <a:solidFill>
                <a:srgbClr val="FD270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860748" y="5472502"/>
                <a:ext cx="99906" cy="103919"/>
              </a:xfrm>
              <a:prstGeom prst="ellipse">
                <a:avLst/>
              </a:prstGeom>
              <a:solidFill>
                <a:srgbClr val="FD270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229743" y="5006604"/>
                <a:ext cx="99906" cy="103919"/>
              </a:xfrm>
              <a:prstGeom prst="ellipse">
                <a:avLst/>
              </a:prstGeom>
              <a:solidFill>
                <a:srgbClr val="FD270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944003" y="4599059"/>
                <a:ext cx="99906" cy="103919"/>
              </a:xfrm>
              <a:prstGeom prst="ellipse">
                <a:avLst/>
              </a:prstGeom>
              <a:solidFill>
                <a:srgbClr val="FD270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468278" y="5784260"/>
                <a:ext cx="99906" cy="103919"/>
              </a:xfrm>
              <a:prstGeom prst="ellipse">
                <a:avLst/>
              </a:prstGeom>
              <a:solidFill>
                <a:srgbClr val="FD270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581723" y="5902476"/>
                <a:ext cx="99906" cy="103919"/>
              </a:xfrm>
              <a:prstGeom prst="ellipse">
                <a:avLst/>
              </a:prstGeom>
              <a:solidFill>
                <a:srgbClr val="FD270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Connector 50"/>
              <p:cNvCxnSpPr>
                <a:stCxn id="43" idx="5"/>
                <a:endCxn id="46" idx="1"/>
              </p:cNvCxnSpPr>
              <p:nvPr/>
            </p:nvCxnSpPr>
            <p:spPr>
              <a:xfrm>
                <a:off x="1446495" y="4687759"/>
                <a:ext cx="428884" cy="79996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46" idx="0"/>
                <a:endCxn id="48" idx="4"/>
              </p:cNvCxnSpPr>
              <p:nvPr/>
            </p:nvCxnSpPr>
            <p:spPr>
              <a:xfrm flipV="1">
                <a:off x="1910701" y="4702978"/>
                <a:ext cx="83255" cy="7695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44" idx="6"/>
                <a:endCxn id="46" idx="2"/>
              </p:cNvCxnSpPr>
              <p:nvPr/>
            </p:nvCxnSpPr>
            <p:spPr>
              <a:xfrm flipV="1">
                <a:off x="1148862" y="5524462"/>
                <a:ext cx="711887" cy="17424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50" idx="7"/>
                <a:endCxn id="46" idx="3"/>
              </p:cNvCxnSpPr>
              <p:nvPr/>
            </p:nvCxnSpPr>
            <p:spPr>
              <a:xfrm flipV="1">
                <a:off x="1666998" y="5561202"/>
                <a:ext cx="208381" cy="35649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44" idx="2"/>
                <a:endCxn id="45" idx="3"/>
              </p:cNvCxnSpPr>
              <p:nvPr/>
            </p:nvCxnSpPr>
            <p:spPr>
              <a:xfrm flipV="1">
                <a:off x="1048956" y="5023203"/>
                <a:ext cx="162216" cy="6755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45" idx="7"/>
                <a:endCxn id="43" idx="3"/>
              </p:cNvCxnSpPr>
              <p:nvPr/>
            </p:nvCxnSpPr>
            <p:spPr>
              <a:xfrm flipV="1">
                <a:off x="1281816" y="4687759"/>
                <a:ext cx="94035" cy="2619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46" idx="5"/>
                <a:endCxn id="49" idx="2"/>
              </p:cNvCxnSpPr>
              <p:nvPr/>
            </p:nvCxnSpPr>
            <p:spPr>
              <a:xfrm>
                <a:off x="1946023" y="5561203"/>
                <a:ext cx="522256" cy="275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43" idx="7"/>
                <a:endCxn id="47" idx="1"/>
              </p:cNvCxnSpPr>
              <p:nvPr/>
            </p:nvCxnSpPr>
            <p:spPr>
              <a:xfrm>
                <a:off x="1446495" y="4614278"/>
                <a:ext cx="797879" cy="4075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47" idx="0"/>
                <a:endCxn id="48" idx="5"/>
              </p:cNvCxnSpPr>
              <p:nvPr/>
            </p:nvCxnSpPr>
            <p:spPr>
              <a:xfrm flipH="1" flipV="1">
                <a:off x="2029278" y="4687759"/>
                <a:ext cx="250418" cy="3188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50" idx="1"/>
                <a:endCxn id="45" idx="4"/>
              </p:cNvCxnSpPr>
              <p:nvPr/>
            </p:nvCxnSpPr>
            <p:spPr>
              <a:xfrm flipH="1" flipV="1">
                <a:off x="1246494" y="5038422"/>
                <a:ext cx="349860" cy="8792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45" idx="6"/>
                <a:endCxn id="47" idx="2"/>
              </p:cNvCxnSpPr>
              <p:nvPr/>
            </p:nvCxnSpPr>
            <p:spPr>
              <a:xfrm>
                <a:off x="1296447" y="4986463"/>
                <a:ext cx="933296" cy="721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49" idx="0"/>
                <a:endCxn id="43" idx="6"/>
              </p:cNvCxnSpPr>
              <p:nvPr/>
            </p:nvCxnSpPr>
            <p:spPr>
              <a:xfrm flipH="1" flipV="1">
                <a:off x="1461126" y="4651019"/>
                <a:ext cx="1057105" cy="11332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Oval 62"/>
              <p:cNvSpPr/>
              <p:nvPr/>
            </p:nvSpPr>
            <p:spPr>
              <a:xfrm>
                <a:off x="3861013" y="4689743"/>
                <a:ext cx="99906" cy="10391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194941" y="5329729"/>
                <a:ext cx="99906" cy="10391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291483" y="4897762"/>
                <a:ext cx="99906" cy="10391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522427" y="5816638"/>
                <a:ext cx="99906" cy="10391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4158695" y="5770658"/>
                <a:ext cx="99906" cy="10391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4422035" y="5269138"/>
                <a:ext cx="99906" cy="10391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797746" y="5357839"/>
                <a:ext cx="99906" cy="10391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Connector 69"/>
              <p:cNvCxnSpPr>
                <a:stCxn id="64" idx="0"/>
                <a:endCxn id="65" idx="4"/>
              </p:cNvCxnSpPr>
              <p:nvPr/>
            </p:nvCxnSpPr>
            <p:spPr>
              <a:xfrm flipV="1">
                <a:off x="3244894" y="5001681"/>
                <a:ext cx="96542" cy="32804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69" idx="6"/>
                <a:endCxn id="68" idx="2"/>
              </p:cNvCxnSpPr>
              <p:nvPr/>
            </p:nvCxnSpPr>
            <p:spPr>
              <a:xfrm flipV="1">
                <a:off x="3897652" y="5321098"/>
                <a:ext cx="524383" cy="887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stCxn id="67" idx="0"/>
                <a:endCxn id="69" idx="4"/>
              </p:cNvCxnSpPr>
              <p:nvPr/>
            </p:nvCxnSpPr>
            <p:spPr>
              <a:xfrm flipH="1" flipV="1">
                <a:off x="3847699" y="5461758"/>
                <a:ext cx="360949" cy="3089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stCxn id="66" idx="6"/>
                <a:endCxn id="68" idx="3"/>
              </p:cNvCxnSpPr>
              <p:nvPr/>
            </p:nvCxnSpPr>
            <p:spPr>
              <a:xfrm flipV="1">
                <a:off x="3622333" y="5357839"/>
                <a:ext cx="814333" cy="5107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67" idx="1"/>
                <a:endCxn id="63" idx="5"/>
              </p:cNvCxnSpPr>
              <p:nvPr/>
            </p:nvCxnSpPr>
            <p:spPr>
              <a:xfrm flipH="1" flipV="1">
                <a:off x="3946288" y="4778443"/>
                <a:ext cx="227038" cy="10074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stCxn id="66" idx="0"/>
                <a:endCxn id="65" idx="5"/>
              </p:cNvCxnSpPr>
              <p:nvPr/>
            </p:nvCxnSpPr>
            <p:spPr>
              <a:xfrm flipH="1" flipV="1">
                <a:off x="3376758" y="4986462"/>
                <a:ext cx="195622" cy="8301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69" idx="2"/>
                <a:endCxn id="64" idx="6"/>
              </p:cNvCxnSpPr>
              <p:nvPr/>
            </p:nvCxnSpPr>
            <p:spPr>
              <a:xfrm flipH="1" flipV="1">
                <a:off x="3294847" y="5381689"/>
                <a:ext cx="502899" cy="28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stCxn id="65" idx="6"/>
                <a:endCxn id="68" idx="2"/>
              </p:cNvCxnSpPr>
              <p:nvPr/>
            </p:nvCxnSpPr>
            <p:spPr>
              <a:xfrm>
                <a:off x="3391389" y="4949722"/>
                <a:ext cx="1030646" cy="3713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>
                <a:stCxn id="63" idx="0"/>
                <a:endCxn id="16" idx="4"/>
              </p:cNvCxnSpPr>
              <p:nvPr/>
            </p:nvCxnSpPr>
            <p:spPr>
              <a:xfrm flipH="1" flipV="1">
                <a:off x="3901079" y="4349142"/>
                <a:ext cx="9887" cy="340601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stCxn id="27" idx="6"/>
                <a:endCxn id="14" idx="3"/>
              </p:cNvCxnSpPr>
              <p:nvPr/>
            </p:nvCxnSpPr>
            <p:spPr>
              <a:xfrm flipV="1">
                <a:off x="2719259" y="3582377"/>
                <a:ext cx="739232" cy="492128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65" idx="1"/>
                <a:endCxn id="39" idx="5"/>
              </p:cNvCxnSpPr>
              <p:nvPr/>
            </p:nvCxnSpPr>
            <p:spPr>
              <a:xfrm flipH="1" flipV="1">
                <a:off x="2412467" y="4433174"/>
                <a:ext cx="893647" cy="479807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43" idx="0"/>
                <a:endCxn id="28" idx="3"/>
              </p:cNvCxnSpPr>
              <p:nvPr/>
            </p:nvCxnSpPr>
            <p:spPr>
              <a:xfrm flipV="1">
                <a:off x="1411174" y="4261269"/>
                <a:ext cx="447625" cy="337790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stCxn id="49" idx="6"/>
                <a:endCxn id="64" idx="2"/>
              </p:cNvCxnSpPr>
              <p:nvPr/>
            </p:nvCxnSpPr>
            <p:spPr>
              <a:xfrm flipV="1">
                <a:off x="2568184" y="5381689"/>
                <a:ext cx="626757" cy="454531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>
                <a:stCxn id="47" idx="7"/>
                <a:endCxn id="39" idx="4"/>
              </p:cNvCxnSpPr>
              <p:nvPr/>
            </p:nvCxnSpPr>
            <p:spPr>
              <a:xfrm flipV="1">
                <a:off x="2315018" y="4448393"/>
                <a:ext cx="62127" cy="573430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stCxn id="25" idx="6"/>
              </p:cNvCxnSpPr>
              <p:nvPr/>
            </p:nvCxnSpPr>
            <p:spPr bwMode="auto">
              <a:xfrm flipV="1">
                <a:off x="1803158" y="3493677"/>
                <a:ext cx="765026" cy="1733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5" name="Straight Connector 84"/>
              <p:cNvCxnSpPr>
                <a:stCxn id="49" idx="2"/>
                <a:endCxn id="50" idx="6"/>
              </p:cNvCxnSpPr>
              <p:nvPr/>
            </p:nvCxnSpPr>
            <p:spPr bwMode="auto">
              <a:xfrm flipH="1">
                <a:off x="1681629" y="5836220"/>
                <a:ext cx="786649" cy="118216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6" name="Straight Connector 85"/>
              <p:cNvCxnSpPr>
                <a:stCxn id="49" idx="2"/>
                <a:endCxn id="44" idx="6"/>
              </p:cNvCxnSpPr>
              <p:nvPr/>
            </p:nvCxnSpPr>
            <p:spPr bwMode="auto">
              <a:xfrm flipH="1" flipV="1">
                <a:off x="1148862" y="5698711"/>
                <a:ext cx="1319416" cy="137509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7" name="Straight Connector 86"/>
              <p:cNvCxnSpPr>
                <a:stCxn id="67" idx="2"/>
                <a:endCxn id="66" idx="6"/>
              </p:cNvCxnSpPr>
              <p:nvPr/>
            </p:nvCxnSpPr>
            <p:spPr bwMode="auto">
              <a:xfrm flipH="1">
                <a:off x="3622333" y="5822618"/>
                <a:ext cx="536362" cy="4598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8" name="Straight Connector 87"/>
              <p:cNvCxnSpPr>
                <a:stCxn id="50" idx="1"/>
                <a:endCxn id="44" idx="5"/>
              </p:cNvCxnSpPr>
              <p:nvPr/>
            </p:nvCxnSpPr>
            <p:spPr bwMode="auto">
              <a:xfrm flipH="1" flipV="1">
                <a:off x="1134231" y="5735451"/>
                <a:ext cx="462123" cy="18224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Straight Connector 88"/>
              <p:cNvCxnSpPr>
                <a:stCxn id="16" idx="7"/>
                <a:endCxn id="13" idx="2"/>
              </p:cNvCxnSpPr>
              <p:nvPr/>
            </p:nvCxnSpPr>
            <p:spPr bwMode="auto">
              <a:xfrm flipV="1">
                <a:off x="3936401" y="3786013"/>
                <a:ext cx="362883" cy="474429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" name="Straight Connector 89"/>
              <p:cNvCxnSpPr>
                <a:stCxn id="63" idx="2"/>
                <a:endCxn id="65" idx="7"/>
              </p:cNvCxnSpPr>
              <p:nvPr/>
            </p:nvCxnSpPr>
            <p:spPr bwMode="auto">
              <a:xfrm flipH="1">
                <a:off x="3376758" y="4741703"/>
                <a:ext cx="484255" cy="17127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1" name="Straight Connector 90"/>
              <p:cNvCxnSpPr>
                <a:stCxn id="63" idx="4"/>
                <a:endCxn id="64" idx="6"/>
              </p:cNvCxnSpPr>
              <p:nvPr/>
            </p:nvCxnSpPr>
            <p:spPr bwMode="auto">
              <a:xfrm flipH="1">
                <a:off x="3294847" y="4793662"/>
                <a:ext cx="616119" cy="58802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Straight Connector 91"/>
              <p:cNvCxnSpPr>
                <a:stCxn id="68" idx="4"/>
                <a:endCxn id="67" idx="0"/>
              </p:cNvCxnSpPr>
              <p:nvPr/>
            </p:nvCxnSpPr>
            <p:spPr bwMode="auto">
              <a:xfrm flipH="1">
                <a:off x="4208648" y="5373057"/>
                <a:ext cx="263340" cy="39760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6" name="Straight Connector 5"/>
            <p:cNvCxnSpPr>
              <a:stCxn id="63" idx="7"/>
              <a:endCxn id="15" idx="3"/>
            </p:cNvCxnSpPr>
            <p:nvPr/>
          </p:nvCxnSpPr>
          <p:spPr>
            <a:xfrm flipV="1">
              <a:off x="2806021" y="2668646"/>
              <a:ext cx="265479" cy="481754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4" name="Group 343"/>
          <p:cNvGrpSpPr/>
          <p:nvPr/>
        </p:nvGrpSpPr>
        <p:grpSpPr>
          <a:xfrm>
            <a:off x="3296489" y="3618291"/>
            <a:ext cx="2292365" cy="2074575"/>
            <a:chOff x="4019749" y="3549792"/>
            <a:chExt cx="2292365" cy="2074575"/>
          </a:xfrm>
        </p:grpSpPr>
        <p:sp>
          <p:nvSpPr>
            <p:cNvPr id="100" name="Oval 99"/>
            <p:cNvSpPr/>
            <p:nvPr/>
          </p:nvSpPr>
          <p:spPr>
            <a:xfrm>
              <a:off x="5620872" y="3745435"/>
              <a:ext cx="85843" cy="913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5365172" y="4552711"/>
              <a:ext cx="85843" cy="913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5936108" y="4207488"/>
              <a:ext cx="85843" cy="913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4812677" y="3925946"/>
              <a:ext cx="85843" cy="913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5689777" y="4693278"/>
              <a:ext cx="85843" cy="913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5624825" y="4333055"/>
              <a:ext cx="85843" cy="913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Connector 105"/>
            <p:cNvCxnSpPr>
              <a:stCxn id="103" idx="7"/>
              <a:endCxn id="102" idx="1"/>
            </p:cNvCxnSpPr>
            <p:nvPr/>
          </p:nvCxnSpPr>
          <p:spPr>
            <a:xfrm>
              <a:off x="4885949" y="3939330"/>
              <a:ext cx="1062730" cy="2815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03" idx="4"/>
              <a:endCxn id="101" idx="0"/>
            </p:cNvCxnSpPr>
            <p:nvPr/>
          </p:nvCxnSpPr>
          <p:spPr>
            <a:xfrm>
              <a:off x="4855599" y="4017340"/>
              <a:ext cx="552495" cy="5353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1" idx="5"/>
              <a:endCxn id="104" idx="2"/>
            </p:cNvCxnSpPr>
            <p:nvPr/>
          </p:nvCxnSpPr>
          <p:spPr>
            <a:xfrm>
              <a:off x="5438444" y="4630721"/>
              <a:ext cx="251333" cy="108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01" idx="7"/>
              <a:endCxn id="100" idx="3"/>
            </p:cNvCxnSpPr>
            <p:nvPr/>
          </p:nvCxnSpPr>
          <p:spPr>
            <a:xfrm flipV="1">
              <a:off x="5438444" y="3823445"/>
              <a:ext cx="194999" cy="7426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05" idx="0"/>
              <a:endCxn id="100" idx="4"/>
            </p:cNvCxnSpPr>
            <p:nvPr/>
          </p:nvCxnSpPr>
          <p:spPr>
            <a:xfrm flipH="1" flipV="1">
              <a:off x="5663794" y="3836829"/>
              <a:ext cx="3953" cy="4962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05" idx="3"/>
              <a:endCxn id="104" idx="0"/>
            </p:cNvCxnSpPr>
            <p:nvPr/>
          </p:nvCxnSpPr>
          <p:spPr>
            <a:xfrm>
              <a:off x="5637396" y="4411065"/>
              <a:ext cx="95303" cy="2822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04" idx="0"/>
              <a:endCxn id="102" idx="4"/>
            </p:cNvCxnSpPr>
            <p:nvPr/>
          </p:nvCxnSpPr>
          <p:spPr>
            <a:xfrm flipV="1">
              <a:off x="5732699" y="4298882"/>
              <a:ext cx="246331" cy="3943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02" idx="0"/>
              <a:endCxn id="100" idx="5"/>
            </p:cNvCxnSpPr>
            <p:nvPr/>
          </p:nvCxnSpPr>
          <p:spPr>
            <a:xfrm flipH="1" flipV="1">
              <a:off x="5694144" y="3823445"/>
              <a:ext cx="284886" cy="3840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113"/>
            <p:cNvSpPr/>
            <p:nvPr/>
          </p:nvSpPr>
          <p:spPr>
            <a:xfrm>
              <a:off x="4387206" y="3699738"/>
              <a:ext cx="85843" cy="913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5137933" y="3699738"/>
              <a:ext cx="85843" cy="913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5353987" y="4125894"/>
              <a:ext cx="85843" cy="913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4262449" y="4410945"/>
              <a:ext cx="85843" cy="913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4383588" y="4061566"/>
              <a:ext cx="85843" cy="913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4783550" y="3549792"/>
              <a:ext cx="85843" cy="913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" name="Straight Connector 119"/>
            <p:cNvCxnSpPr>
              <a:stCxn id="114" idx="7"/>
              <a:endCxn id="119" idx="2"/>
            </p:cNvCxnSpPr>
            <p:nvPr/>
          </p:nvCxnSpPr>
          <p:spPr>
            <a:xfrm flipV="1">
              <a:off x="4460478" y="3595489"/>
              <a:ext cx="323072" cy="1176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18" idx="2"/>
              <a:endCxn id="117" idx="0"/>
            </p:cNvCxnSpPr>
            <p:nvPr/>
          </p:nvCxnSpPr>
          <p:spPr>
            <a:xfrm flipH="1">
              <a:off x="4305371" y="4107263"/>
              <a:ext cx="78217" cy="3036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114" idx="6"/>
              <a:endCxn id="118" idx="1"/>
            </p:cNvCxnSpPr>
            <p:nvPr/>
          </p:nvCxnSpPr>
          <p:spPr>
            <a:xfrm flipH="1">
              <a:off x="4396159" y="3745435"/>
              <a:ext cx="76890" cy="3295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119" idx="6"/>
              <a:endCxn id="115" idx="1"/>
            </p:cNvCxnSpPr>
            <p:nvPr/>
          </p:nvCxnSpPr>
          <p:spPr>
            <a:xfrm>
              <a:off x="4869393" y="3595489"/>
              <a:ext cx="281111" cy="1176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18" idx="6"/>
              <a:endCxn id="116" idx="1"/>
            </p:cNvCxnSpPr>
            <p:nvPr/>
          </p:nvCxnSpPr>
          <p:spPr>
            <a:xfrm>
              <a:off x="4469431" y="4107263"/>
              <a:ext cx="897127" cy="32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117" idx="7"/>
              <a:endCxn id="116" idx="2"/>
            </p:cNvCxnSpPr>
            <p:nvPr/>
          </p:nvCxnSpPr>
          <p:spPr>
            <a:xfrm flipV="1">
              <a:off x="4335721" y="4171591"/>
              <a:ext cx="1018266" cy="2527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119" idx="5"/>
              <a:endCxn id="116" idx="0"/>
            </p:cNvCxnSpPr>
            <p:nvPr/>
          </p:nvCxnSpPr>
          <p:spPr>
            <a:xfrm>
              <a:off x="4856822" y="3627802"/>
              <a:ext cx="540087" cy="4980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118" idx="7"/>
              <a:endCxn id="115" idx="3"/>
            </p:cNvCxnSpPr>
            <p:nvPr/>
          </p:nvCxnSpPr>
          <p:spPr>
            <a:xfrm flipV="1">
              <a:off x="4456860" y="3777748"/>
              <a:ext cx="693644" cy="2972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8" name="Oval 127"/>
            <p:cNvSpPr/>
            <p:nvPr/>
          </p:nvSpPr>
          <p:spPr>
            <a:xfrm>
              <a:off x="5041798" y="4514105"/>
              <a:ext cx="85843" cy="913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Straight Connector 128"/>
            <p:cNvCxnSpPr>
              <a:stCxn id="117" idx="5"/>
              <a:endCxn id="128" idx="2"/>
            </p:cNvCxnSpPr>
            <p:nvPr/>
          </p:nvCxnSpPr>
          <p:spPr>
            <a:xfrm>
              <a:off x="4335721" y="4488955"/>
              <a:ext cx="706077" cy="708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18" idx="5"/>
              <a:endCxn id="128" idx="1"/>
            </p:cNvCxnSpPr>
            <p:nvPr/>
          </p:nvCxnSpPr>
          <p:spPr>
            <a:xfrm>
              <a:off x="4456860" y="4139576"/>
              <a:ext cx="597509" cy="3879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16" idx="3"/>
              <a:endCxn id="128" idx="7"/>
            </p:cNvCxnSpPr>
            <p:nvPr/>
          </p:nvCxnSpPr>
          <p:spPr>
            <a:xfrm flipH="1">
              <a:off x="5115070" y="4203904"/>
              <a:ext cx="251488" cy="3235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32" name="Oval 131"/>
            <p:cNvSpPr/>
            <p:nvPr/>
          </p:nvSpPr>
          <p:spPr>
            <a:xfrm>
              <a:off x="4019749" y="4591006"/>
              <a:ext cx="85843" cy="913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4474420" y="5354734"/>
              <a:ext cx="85843" cy="913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4176606" y="5012986"/>
              <a:ext cx="85843" cy="913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4917994" y="5023060"/>
              <a:ext cx="85843" cy="913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5046898" y="4806047"/>
              <a:ext cx="85843" cy="913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4578509" y="4377317"/>
              <a:ext cx="85843" cy="913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5438444" y="4949243"/>
              <a:ext cx="85843" cy="913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4955955" y="5448979"/>
              <a:ext cx="85843" cy="913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0" name="Straight Connector 139"/>
            <p:cNvCxnSpPr>
              <a:stCxn id="132" idx="5"/>
              <a:endCxn id="135" idx="1"/>
            </p:cNvCxnSpPr>
            <p:nvPr/>
          </p:nvCxnSpPr>
          <p:spPr>
            <a:xfrm>
              <a:off x="4093021" y="4669016"/>
              <a:ext cx="837544" cy="3674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35" idx="0"/>
              <a:endCxn id="137" idx="4"/>
            </p:cNvCxnSpPr>
            <p:nvPr/>
          </p:nvCxnSpPr>
          <p:spPr>
            <a:xfrm flipH="1" flipV="1">
              <a:off x="4621431" y="4468711"/>
              <a:ext cx="339485" cy="55434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33" idx="6"/>
              <a:endCxn id="135" idx="2"/>
            </p:cNvCxnSpPr>
            <p:nvPr/>
          </p:nvCxnSpPr>
          <p:spPr>
            <a:xfrm flipV="1">
              <a:off x="4560263" y="5068757"/>
              <a:ext cx="357731" cy="3316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39" idx="7"/>
              <a:endCxn id="135" idx="3"/>
            </p:cNvCxnSpPr>
            <p:nvPr/>
          </p:nvCxnSpPr>
          <p:spPr>
            <a:xfrm flipH="1" flipV="1">
              <a:off x="4930565" y="5101070"/>
              <a:ext cx="98662" cy="36129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33" idx="2"/>
              <a:endCxn id="134" idx="3"/>
            </p:cNvCxnSpPr>
            <p:nvPr/>
          </p:nvCxnSpPr>
          <p:spPr>
            <a:xfrm flipH="1" flipV="1">
              <a:off x="4189177" y="5090996"/>
              <a:ext cx="285243" cy="3094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34" idx="7"/>
              <a:endCxn id="132" idx="3"/>
            </p:cNvCxnSpPr>
            <p:nvPr/>
          </p:nvCxnSpPr>
          <p:spPr>
            <a:xfrm flipH="1" flipV="1">
              <a:off x="4032320" y="4669016"/>
              <a:ext cx="217558" cy="3573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135" idx="5"/>
              <a:endCxn id="138" idx="2"/>
            </p:cNvCxnSpPr>
            <p:nvPr/>
          </p:nvCxnSpPr>
          <p:spPr>
            <a:xfrm flipV="1">
              <a:off x="4991266" y="4994940"/>
              <a:ext cx="447178" cy="1061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32" idx="7"/>
              <a:endCxn id="136" idx="1"/>
            </p:cNvCxnSpPr>
            <p:nvPr/>
          </p:nvCxnSpPr>
          <p:spPr>
            <a:xfrm>
              <a:off x="4093021" y="4604390"/>
              <a:ext cx="966448" cy="2150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36" idx="0"/>
              <a:endCxn id="137" idx="5"/>
            </p:cNvCxnSpPr>
            <p:nvPr/>
          </p:nvCxnSpPr>
          <p:spPr>
            <a:xfrm flipH="1" flipV="1">
              <a:off x="4651781" y="4455327"/>
              <a:ext cx="438039" cy="3507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39" idx="1"/>
              <a:endCxn id="134" idx="4"/>
            </p:cNvCxnSpPr>
            <p:nvPr/>
          </p:nvCxnSpPr>
          <p:spPr>
            <a:xfrm flipH="1" flipV="1">
              <a:off x="4219528" y="5104380"/>
              <a:ext cx="748998" cy="3579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34" idx="6"/>
              <a:endCxn id="136" idx="2"/>
            </p:cNvCxnSpPr>
            <p:nvPr/>
          </p:nvCxnSpPr>
          <p:spPr>
            <a:xfrm flipV="1">
              <a:off x="4262449" y="4851744"/>
              <a:ext cx="784449" cy="2069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38" idx="0"/>
              <a:endCxn id="132" idx="6"/>
            </p:cNvCxnSpPr>
            <p:nvPr/>
          </p:nvCxnSpPr>
          <p:spPr>
            <a:xfrm flipH="1" flipV="1">
              <a:off x="4105592" y="4636703"/>
              <a:ext cx="1375774" cy="3125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151"/>
            <p:cNvSpPr/>
            <p:nvPr/>
          </p:nvSpPr>
          <p:spPr>
            <a:xfrm>
              <a:off x="5969226" y="4804069"/>
              <a:ext cx="85843" cy="913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5323636" y="5302429"/>
              <a:ext cx="85843" cy="913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5219352" y="4738334"/>
              <a:ext cx="85843" cy="913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5590521" y="5532973"/>
              <a:ext cx="85843" cy="913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6152999" y="5498694"/>
              <a:ext cx="85843" cy="913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6226271" y="5107690"/>
              <a:ext cx="85843" cy="913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5780901" y="5141708"/>
              <a:ext cx="85843" cy="913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9" name="Straight Connector 158"/>
            <p:cNvCxnSpPr>
              <a:stCxn id="153" idx="0"/>
              <a:endCxn id="154" idx="4"/>
            </p:cNvCxnSpPr>
            <p:nvPr/>
          </p:nvCxnSpPr>
          <p:spPr>
            <a:xfrm flipH="1" flipV="1">
              <a:off x="5262274" y="4829728"/>
              <a:ext cx="104284" cy="4727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>
              <a:stCxn id="158" idx="6"/>
              <a:endCxn id="157" idx="2"/>
            </p:cNvCxnSpPr>
            <p:nvPr/>
          </p:nvCxnSpPr>
          <p:spPr>
            <a:xfrm flipV="1">
              <a:off x="5866744" y="5153387"/>
              <a:ext cx="359527" cy="340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stCxn id="156" idx="0"/>
              <a:endCxn id="158" idx="4"/>
            </p:cNvCxnSpPr>
            <p:nvPr/>
          </p:nvCxnSpPr>
          <p:spPr>
            <a:xfrm flipH="1" flipV="1">
              <a:off x="5823823" y="5233102"/>
              <a:ext cx="372098" cy="2655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stCxn id="155" idx="6"/>
              <a:endCxn id="157" idx="3"/>
            </p:cNvCxnSpPr>
            <p:nvPr/>
          </p:nvCxnSpPr>
          <p:spPr>
            <a:xfrm flipV="1">
              <a:off x="5676364" y="5185700"/>
              <a:ext cx="562478" cy="3929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>
              <a:stCxn id="156" idx="1"/>
              <a:endCxn id="152" idx="5"/>
            </p:cNvCxnSpPr>
            <p:nvPr/>
          </p:nvCxnSpPr>
          <p:spPr>
            <a:xfrm flipH="1" flipV="1">
              <a:off x="6042498" y="4882079"/>
              <a:ext cx="123072" cy="6299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>
              <a:stCxn id="155" idx="0"/>
              <a:endCxn id="154" idx="5"/>
            </p:cNvCxnSpPr>
            <p:nvPr/>
          </p:nvCxnSpPr>
          <p:spPr>
            <a:xfrm flipH="1" flipV="1">
              <a:off x="5292624" y="4816344"/>
              <a:ext cx="340819" cy="7166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158" idx="2"/>
              <a:endCxn id="153" idx="6"/>
            </p:cNvCxnSpPr>
            <p:nvPr/>
          </p:nvCxnSpPr>
          <p:spPr>
            <a:xfrm flipH="1">
              <a:off x="5409479" y="5187405"/>
              <a:ext cx="371422" cy="1607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>
              <a:stCxn id="154" idx="6"/>
              <a:endCxn id="157" idx="2"/>
            </p:cNvCxnSpPr>
            <p:nvPr/>
          </p:nvCxnSpPr>
          <p:spPr>
            <a:xfrm>
              <a:off x="5305195" y="4784031"/>
              <a:ext cx="921076" cy="3693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152" idx="0"/>
              <a:endCxn id="105" idx="6"/>
            </p:cNvCxnSpPr>
            <p:nvPr/>
          </p:nvCxnSpPr>
          <p:spPr>
            <a:xfrm flipH="1" flipV="1">
              <a:off x="5710668" y="4378752"/>
              <a:ext cx="301480" cy="425317"/>
            </a:xfrm>
            <a:prstGeom prst="line">
              <a:avLst/>
            </a:prstGeom>
            <a:ln w="12700"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116" idx="1"/>
              <a:endCxn id="103" idx="3"/>
            </p:cNvCxnSpPr>
            <p:nvPr/>
          </p:nvCxnSpPr>
          <p:spPr>
            <a:xfrm flipH="1" flipV="1">
              <a:off x="4825248" y="4003956"/>
              <a:ext cx="541310" cy="135322"/>
            </a:xfrm>
            <a:prstGeom prst="line">
              <a:avLst/>
            </a:prstGeom>
            <a:ln w="12700"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154" idx="1"/>
              <a:endCxn id="128" idx="5"/>
            </p:cNvCxnSpPr>
            <p:nvPr/>
          </p:nvCxnSpPr>
          <p:spPr>
            <a:xfrm flipH="1" flipV="1">
              <a:off x="5115070" y="4592115"/>
              <a:ext cx="116853" cy="159603"/>
            </a:xfrm>
            <a:prstGeom prst="line">
              <a:avLst/>
            </a:prstGeom>
            <a:ln w="12700"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>
              <a:stCxn id="132" idx="0"/>
              <a:endCxn id="117" idx="3"/>
            </p:cNvCxnSpPr>
            <p:nvPr/>
          </p:nvCxnSpPr>
          <p:spPr>
            <a:xfrm flipV="1">
              <a:off x="4062671" y="4488955"/>
              <a:ext cx="212349" cy="102051"/>
            </a:xfrm>
            <a:prstGeom prst="line">
              <a:avLst/>
            </a:prstGeom>
            <a:ln w="12700"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38" idx="6"/>
              <a:endCxn id="153" idx="2"/>
            </p:cNvCxnSpPr>
            <p:nvPr/>
          </p:nvCxnSpPr>
          <p:spPr>
            <a:xfrm flipH="1">
              <a:off x="5323636" y="4994940"/>
              <a:ext cx="200651" cy="353186"/>
            </a:xfrm>
            <a:prstGeom prst="line">
              <a:avLst/>
            </a:prstGeom>
            <a:ln w="12700"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36" idx="7"/>
              <a:endCxn id="128" idx="4"/>
            </p:cNvCxnSpPr>
            <p:nvPr/>
          </p:nvCxnSpPr>
          <p:spPr>
            <a:xfrm flipH="1" flipV="1">
              <a:off x="5084720" y="4605499"/>
              <a:ext cx="35450" cy="213932"/>
            </a:xfrm>
            <a:prstGeom prst="line">
              <a:avLst/>
            </a:prstGeom>
            <a:ln w="12700"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114" idx="6"/>
              <a:endCxn id="115" idx="2"/>
            </p:cNvCxnSpPr>
            <p:nvPr/>
          </p:nvCxnSpPr>
          <p:spPr bwMode="auto">
            <a:xfrm>
              <a:off x="4473049" y="3745435"/>
              <a:ext cx="66488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" name="Straight Connector 173"/>
            <p:cNvCxnSpPr>
              <a:stCxn id="138" idx="2"/>
              <a:endCxn id="139" idx="6"/>
            </p:cNvCxnSpPr>
            <p:nvPr/>
          </p:nvCxnSpPr>
          <p:spPr bwMode="auto">
            <a:xfrm flipH="1">
              <a:off x="5041798" y="4994940"/>
              <a:ext cx="396646" cy="49973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" name="Straight Connector 174"/>
            <p:cNvCxnSpPr>
              <a:stCxn id="138" idx="2"/>
              <a:endCxn id="133" idx="6"/>
            </p:cNvCxnSpPr>
            <p:nvPr/>
          </p:nvCxnSpPr>
          <p:spPr bwMode="auto">
            <a:xfrm flipH="1">
              <a:off x="4560263" y="4994940"/>
              <a:ext cx="878181" cy="40549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6" name="Straight Connector 175"/>
            <p:cNvCxnSpPr>
              <a:stCxn id="156" idx="2"/>
              <a:endCxn id="155" idx="6"/>
            </p:cNvCxnSpPr>
            <p:nvPr/>
          </p:nvCxnSpPr>
          <p:spPr bwMode="auto">
            <a:xfrm flipH="1">
              <a:off x="5676364" y="5544391"/>
              <a:ext cx="476635" cy="3427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7" name="Straight Connector 176"/>
            <p:cNvCxnSpPr>
              <a:stCxn id="139" idx="1"/>
              <a:endCxn id="133" idx="5"/>
            </p:cNvCxnSpPr>
            <p:nvPr/>
          </p:nvCxnSpPr>
          <p:spPr bwMode="auto">
            <a:xfrm flipH="1" flipV="1">
              <a:off x="4547692" y="5432744"/>
              <a:ext cx="420834" cy="2961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/>
            <p:cNvCxnSpPr>
              <a:stCxn id="105" idx="7"/>
              <a:endCxn id="102" idx="2"/>
            </p:cNvCxnSpPr>
            <p:nvPr/>
          </p:nvCxnSpPr>
          <p:spPr bwMode="auto">
            <a:xfrm flipV="1">
              <a:off x="5698097" y="4253185"/>
              <a:ext cx="238011" cy="9325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9" name="Straight Connector 178"/>
            <p:cNvCxnSpPr>
              <a:stCxn id="152" idx="2"/>
              <a:endCxn id="154" idx="7"/>
            </p:cNvCxnSpPr>
            <p:nvPr/>
          </p:nvCxnSpPr>
          <p:spPr bwMode="auto">
            <a:xfrm flipH="1" flipV="1">
              <a:off x="5292624" y="4751718"/>
              <a:ext cx="676602" cy="9804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0" name="Straight Connector 179"/>
            <p:cNvCxnSpPr>
              <a:stCxn id="152" idx="4"/>
              <a:endCxn id="153" idx="6"/>
            </p:cNvCxnSpPr>
            <p:nvPr/>
          </p:nvCxnSpPr>
          <p:spPr bwMode="auto">
            <a:xfrm flipH="1">
              <a:off x="5409479" y="4895463"/>
              <a:ext cx="602669" cy="45266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1" name="Straight Connector 180"/>
            <p:cNvCxnSpPr>
              <a:stCxn id="157" idx="4"/>
              <a:endCxn id="156" idx="0"/>
            </p:cNvCxnSpPr>
            <p:nvPr/>
          </p:nvCxnSpPr>
          <p:spPr bwMode="auto">
            <a:xfrm flipH="1">
              <a:off x="6195921" y="5199084"/>
              <a:ext cx="73272" cy="29961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>
              <a:stCxn id="152" idx="2"/>
              <a:endCxn id="104" idx="3"/>
            </p:cNvCxnSpPr>
            <p:nvPr/>
          </p:nvCxnSpPr>
          <p:spPr>
            <a:xfrm flipH="1" flipV="1">
              <a:off x="5702348" y="4771288"/>
              <a:ext cx="266878" cy="78478"/>
            </a:xfrm>
            <a:prstGeom prst="line">
              <a:avLst/>
            </a:prstGeom>
            <a:ln w="12700"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4" name="Group 433"/>
          <p:cNvGrpSpPr/>
          <p:nvPr/>
        </p:nvGrpSpPr>
        <p:grpSpPr>
          <a:xfrm>
            <a:off x="3093323" y="3577488"/>
            <a:ext cx="2984131" cy="2435281"/>
            <a:chOff x="5255559" y="3589046"/>
            <a:chExt cx="2984131" cy="2435281"/>
          </a:xfrm>
        </p:grpSpPr>
        <p:sp>
          <p:nvSpPr>
            <p:cNvPr id="352" name="Oval 351"/>
            <p:cNvSpPr/>
            <p:nvPr/>
          </p:nvSpPr>
          <p:spPr>
            <a:xfrm>
              <a:off x="7803923" y="3604294"/>
              <a:ext cx="85843" cy="9139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/>
            <p:cNvSpPr/>
            <p:nvPr/>
          </p:nvSpPr>
          <p:spPr>
            <a:xfrm>
              <a:off x="7261272" y="4220592"/>
              <a:ext cx="85843" cy="9139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/>
            <p:cNvSpPr/>
            <p:nvPr/>
          </p:nvSpPr>
          <p:spPr>
            <a:xfrm>
              <a:off x="8048374" y="4025871"/>
              <a:ext cx="85843" cy="9139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/>
            <p:cNvSpPr/>
            <p:nvPr/>
          </p:nvSpPr>
          <p:spPr>
            <a:xfrm>
              <a:off x="7313359" y="3814467"/>
              <a:ext cx="85843" cy="9139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/>
            <p:cNvSpPr/>
            <p:nvPr/>
          </p:nvSpPr>
          <p:spPr>
            <a:xfrm>
              <a:off x="7997974" y="4319991"/>
              <a:ext cx="85843" cy="9139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/>
            <p:cNvSpPr/>
            <p:nvPr/>
          </p:nvSpPr>
          <p:spPr>
            <a:xfrm>
              <a:off x="7663298" y="4475429"/>
              <a:ext cx="85843" cy="9139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8" name="Straight Connector 357"/>
            <p:cNvCxnSpPr>
              <a:stCxn id="355" idx="7"/>
              <a:endCxn id="354" idx="1"/>
            </p:cNvCxnSpPr>
            <p:nvPr/>
          </p:nvCxnSpPr>
          <p:spPr>
            <a:xfrm>
              <a:off x="7386630" y="3827852"/>
              <a:ext cx="674315" cy="2114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>
              <a:stCxn id="355" idx="4"/>
              <a:endCxn id="353" idx="0"/>
            </p:cNvCxnSpPr>
            <p:nvPr/>
          </p:nvCxnSpPr>
          <p:spPr>
            <a:xfrm flipH="1">
              <a:off x="7304194" y="3905861"/>
              <a:ext cx="52086" cy="3147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/>
            <p:cNvCxnSpPr>
              <a:stCxn id="353" idx="5"/>
              <a:endCxn id="356" idx="2"/>
            </p:cNvCxnSpPr>
            <p:nvPr/>
          </p:nvCxnSpPr>
          <p:spPr>
            <a:xfrm>
              <a:off x="7334544" y="4298600"/>
              <a:ext cx="663430" cy="670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/>
            <p:cNvCxnSpPr>
              <a:stCxn id="353" idx="7"/>
              <a:endCxn id="352" idx="3"/>
            </p:cNvCxnSpPr>
            <p:nvPr/>
          </p:nvCxnSpPr>
          <p:spPr>
            <a:xfrm flipV="1">
              <a:off x="7334544" y="3682303"/>
              <a:ext cx="481950" cy="5516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>
              <a:stCxn id="357" idx="0"/>
              <a:endCxn id="352" idx="4"/>
            </p:cNvCxnSpPr>
            <p:nvPr/>
          </p:nvCxnSpPr>
          <p:spPr>
            <a:xfrm flipV="1">
              <a:off x="7706220" y="3695688"/>
              <a:ext cx="140624" cy="7797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>
              <a:stCxn id="357" idx="6"/>
              <a:endCxn id="356" idx="3"/>
            </p:cNvCxnSpPr>
            <p:nvPr/>
          </p:nvCxnSpPr>
          <p:spPr>
            <a:xfrm flipV="1">
              <a:off x="7749142" y="4398000"/>
              <a:ext cx="261404" cy="1231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>
              <a:stCxn id="356" idx="0"/>
              <a:endCxn id="354" idx="4"/>
            </p:cNvCxnSpPr>
            <p:nvPr/>
          </p:nvCxnSpPr>
          <p:spPr>
            <a:xfrm flipV="1">
              <a:off x="8040895" y="4117264"/>
              <a:ext cx="50401" cy="2027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>
              <a:stCxn id="354" idx="0"/>
              <a:endCxn id="352" idx="5"/>
            </p:cNvCxnSpPr>
            <p:nvPr/>
          </p:nvCxnSpPr>
          <p:spPr>
            <a:xfrm flipH="1" flipV="1">
              <a:off x="7877194" y="3682303"/>
              <a:ext cx="214101" cy="3435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6" name="Oval 365"/>
            <p:cNvSpPr/>
            <p:nvPr/>
          </p:nvSpPr>
          <p:spPr>
            <a:xfrm>
              <a:off x="5817757" y="3784018"/>
              <a:ext cx="85843" cy="9139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/>
            <p:cNvSpPr/>
            <p:nvPr/>
          </p:nvSpPr>
          <p:spPr>
            <a:xfrm>
              <a:off x="6581362" y="3785631"/>
              <a:ext cx="85843" cy="9139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/>
            <p:cNvSpPr/>
            <p:nvPr/>
          </p:nvSpPr>
          <p:spPr>
            <a:xfrm>
              <a:off x="6604908" y="4279591"/>
              <a:ext cx="85843" cy="9139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/>
            <p:cNvSpPr/>
            <p:nvPr/>
          </p:nvSpPr>
          <p:spPr>
            <a:xfrm>
              <a:off x="5938838" y="4411531"/>
              <a:ext cx="85843" cy="9139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/>
            <p:cNvSpPr/>
            <p:nvPr/>
          </p:nvSpPr>
          <p:spPr>
            <a:xfrm>
              <a:off x="6176106" y="4129198"/>
              <a:ext cx="85843" cy="9139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/>
            <p:cNvSpPr/>
            <p:nvPr/>
          </p:nvSpPr>
          <p:spPr>
            <a:xfrm>
              <a:off x="6147986" y="3589046"/>
              <a:ext cx="85843" cy="9139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2" name="Straight Connector 371"/>
            <p:cNvCxnSpPr>
              <a:stCxn id="366" idx="7"/>
              <a:endCxn id="371" idx="2"/>
            </p:cNvCxnSpPr>
            <p:nvPr/>
          </p:nvCxnSpPr>
          <p:spPr>
            <a:xfrm flipV="1">
              <a:off x="5891028" y="3634743"/>
              <a:ext cx="256958" cy="1626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>
              <a:stCxn id="370" idx="2"/>
              <a:endCxn id="369" idx="0"/>
            </p:cNvCxnSpPr>
            <p:nvPr/>
          </p:nvCxnSpPr>
          <p:spPr>
            <a:xfrm flipH="1">
              <a:off x="5981760" y="4174894"/>
              <a:ext cx="194345" cy="2366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>
              <a:stCxn id="366" idx="6"/>
              <a:endCxn id="370" idx="1"/>
            </p:cNvCxnSpPr>
            <p:nvPr/>
          </p:nvCxnSpPr>
          <p:spPr>
            <a:xfrm>
              <a:off x="5903600" y="3829716"/>
              <a:ext cx="285077" cy="3128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5" name="Straight Connector 374"/>
            <p:cNvCxnSpPr>
              <a:stCxn id="371" idx="6"/>
              <a:endCxn id="367" idx="1"/>
            </p:cNvCxnSpPr>
            <p:nvPr/>
          </p:nvCxnSpPr>
          <p:spPr>
            <a:xfrm>
              <a:off x="6233829" y="3634743"/>
              <a:ext cx="360104" cy="164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>
              <a:stCxn id="370" idx="6"/>
              <a:endCxn id="368" idx="1"/>
            </p:cNvCxnSpPr>
            <p:nvPr/>
          </p:nvCxnSpPr>
          <p:spPr>
            <a:xfrm>
              <a:off x="6261948" y="4174894"/>
              <a:ext cx="355532" cy="1180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7" name="Straight Connector 376"/>
            <p:cNvCxnSpPr>
              <a:stCxn id="369" idx="7"/>
              <a:endCxn id="368" idx="2"/>
            </p:cNvCxnSpPr>
            <p:nvPr/>
          </p:nvCxnSpPr>
          <p:spPr>
            <a:xfrm flipV="1">
              <a:off x="6012110" y="4325288"/>
              <a:ext cx="592798" cy="996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>
              <a:stCxn id="371" idx="5"/>
              <a:endCxn id="368" idx="0"/>
            </p:cNvCxnSpPr>
            <p:nvPr/>
          </p:nvCxnSpPr>
          <p:spPr>
            <a:xfrm>
              <a:off x="6221258" y="3667055"/>
              <a:ext cx="426572" cy="6125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>
              <a:stCxn id="370" idx="7"/>
              <a:endCxn id="367" idx="2"/>
            </p:cNvCxnSpPr>
            <p:nvPr/>
          </p:nvCxnSpPr>
          <p:spPr>
            <a:xfrm flipV="1">
              <a:off x="6249377" y="3831328"/>
              <a:ext cx="331985" cy="3112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80" name="Oval 379"/>
            <p:cNvSpPr/>
            <p:nvPr/>
          </p:nvSpPr>
          <p:spPr>
            <a:xfrm>
              <a:off x="6353872" y="4562718"/>
              <a:ext cx="85843" cy="9139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1" name="Straight Connector 380"/>
            <p:cNvCxnSpPr>
              <a:stCxn id="369" idx="5"/>
              <a:endCxn id="380" idx="2"/>
            </p:cNvCxnSpPr>
            <p:nvPr/>
          </p:nvCxnSpPr>
          <p:spPr>
            <a:xfrm>
              <a:off x="6012110" y="4489540"/>
              <a:ext cx="341761" cy="1188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2" name="Straight Connector 381"/>
            <p:cNvCxnSpPr>
              <a:stCxn id="370" idx="5"/>
              <a:endCxn id="380" idx="1"/>
            </p:cNvCxnSpPr>
            <p:nvPr/>
          </p:nvCxnSpPr>
          <p:spPr>
            <a:xfrm>
              <a:off x="6249377" y="4207207"/>
              <a:ext cx="117066" cy="3688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3" name="Straight Connector 382"/>
            <p:cNvCxnSpPr>
              <a:stCxn id="368" idx="3"/>
              <a:endCxn id="380" idx="7"/>
            </p:cNvCxnSpPr>
            <p:nvPr/>
          </p:nvCxnSpPr>
          <p:spPr>
            <a:xfrm flipH="1">
              <a:off x="6427142" y="4357600"/>
              <a:ext cx="190337" cy="2185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84" name="Oval 383"/>
            <p:cNvSpPr/>
            <p:nvPr/>
          </p:nvSpPr>
          <p:spPr>
            <a:xfrm>
              <a:off x="5523869" y="4786617"/>
              <a:ext cx="85843" cy="91394"/>
            </a:xfrm>
            <a:prstGeom prst="ellipse">
              <a:avLst/>
            </a:prstGeom>
            <a:solidFill>
              <a:srgbClr val="FD2703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/>
            <p:cNvSpPr/>
            <p:nvPr/>
          </p:nvSpPr>
          <p:spPr>
            <a:xfrm>
              <a:off x="5255559" y="5708031"/>
              <a:ext cx="85843" cy="91394"/>
            </a:xfrm>
            <a:prstGeom prst="ellipse">
              <a:avLst/>
            </a:prstGeom>
            <a:solidFill>
              <a:srgbClr val="FD2703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/>
            <p:cNvSpPr/>
            <p:nvPr/>
          </p:nvSpPr>
          <p:spPr>
            <a:xfrm>
              <a:off x="5382370" y="5081630"/>
              <a:ext cx="85843" cy="91394"/>
            </a:xfrm>
            <a:prstGeom prst="ellipse">
              <a:avLst/>
            </a:prstGeom>
            <a:solidFill>
              <a:srgbClr val="FD2703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/>
            <p:cNvSpPr/>
            <p:nvPr/>
          </p:nvSpPr>
          <p:spPr>
            <a:xfrm>
              <a:off x="5953084" y="5554784"/>
              <a:ext cx="85843" cy="91394"/>
            </a:xfrm>
            <a:prstGeom prst="ellipse">
              <a:avLst/>
            </a:prstGeom>
            <a:solidFill>
              <a:srgbClr val="FD2703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/>
            <p:cNvSpPr/>
            <p:nvPr/>
          </p:nvSpPr>
          <p:spPr>
            <a:xfrm>
              <a:off x="6270139" y="5145041"/>
              <a:ext cx="85843" cy="91394"/>
            </a:xfrm>
            <a:prstGeom prst="ellipse">
              <a:avLst/>
            </a:prstGeom>
            <a:solidFill>
              <a:srgbClr val="FD2703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/>
            <p:cNvSpPr/>
            <p:nvPr/>
          </p:nvSpPr>
          <p:spPr>
            <a:xfrm>
              <a:off x="6024620" y="4786617"/>
              <a:ext cx="85843" cy="91394"/>
            </a:xfrm>
            <a:prstGeom prst="ellipse">
              <a:avLst/>
            </a:prstGeom>
            <a:solidFill>
              <a:srgbClr val="FD2703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/>
            <p:cNvSpPr/>
            <p:nvPr/>
          </p:nvSpPr>
          <p:spPr>
            <a:xfrm>
              <a:off x="6475098" y="5828966"/>
              <a:ext cx="85843" cy="91394"/>
            </a:xfrm>
            <a:prstGeom prst="ellipse">
              <a:avLst/>
            </a:prstGeom>
            <a:solidFill>
              <a:srgbClr val="FD2703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/>
            <p:cNvSpPr/>
            <p:nvPr/>
          </p:nvSpPr>
          <p:spPr>
            <a:xfrm>
              <a:off x="5713334" y="5932933"/>
              <a:ext cx="85843" cy="91394"/>
            </a:xfrm>
            <a:prstGeom prst="ellipse">
              <a:avLst/>
            </a:prstGeom>
            <a:solidFill>
              <a:srgbClr val="FD2703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2" name="Straight Connector 391"/>
            <p:cNvCxnSpPr>
              <a:stCxn id="384" idx="5"/>
              <a:endCxn id="387" idx="1"/>
            </p:cNvCxnSpPr>
            <p:nvPr/>
          </p:nvCxnSpPr>
          <p:spPr>
            <a:xfrm>
              <a:off x="5597140" y="4864626"/>
              <a:ext cx="368515" cy="7035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stCxn id="387" idx="0"/>
              <a:endCxn id="389" idx="4"/>
            </p:cNvCxnSpPr>
            <p:nvPr/>
          </p:nvCxnSpPr>
          <p:spPr>
            <a:xfrm flipV="1">
              <a:off x="5996005" y="4878011"/>
              <a:ext cx="71536" cy="6767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385" idx="6"/>
              <a:endCxn id="387" idx="2"/>
            </p:cNvCxnSpPr>
            <p:nvPr/>
          </p:nvCxnSpPr>
          <p:spPr>
            <a:xfrm flipV="1">
              <a:off x="5341402" y="5600481"/>
              <a:ext cx="611683" cy="1532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>
              <a:stCxn id="391" idx="7"/>
              <a:endCxn id="387" idx="3"/>
            </p:cNvCxnSpPr>
            <p:nvPr/>
          </p:nvCxnSpPr>
          <p:spPr>
            <a:xfrm flipV="1">
              <a:off x="5786606" y="5632793"/>
              <a:ext cx="179050" cy="3135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>
              <a:stCxn id="385" idx="2"/>
              <a:endCxn id="386" idx="3"/>
            </p:cNvCxnSpPr>
            <p:nvPr/>
          </p:nvCxnSpPr>
          <p:spPr>
            <a:xfrm flipV="1">
              <a:off x="5255559" y="5159639"/>
              <a:ext cx="139383" cy="5940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>
              <a:stCxn id="386" idx="7"/>
              <a:endCxn id="384" idx="3"/>
            </p:cNvCxnSpPr>
            <p:nvPr/>
          </p:nvCxnSpPr>
          <p:spPr>
            <a:xfrm flipV="1">
              <a:off x="5455641" y="4864626"/>
              <a:ext cx="80799" cy="2303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>
              <a:stCxn id="387" idx="5"/>
              <a:endCxn id="390" idx="2"/>
            </p:cNvCxnSpPr>
            <p:nvPr/>
          </p:nvCxnSpPr>
          <p:spPr>
            <a:xfrm>
              <a:off x="6026355" y="5632794"/>
              <a:ext cx="448744" cy="2418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>
              <a:stCxn id="384" idx="7"/>
              <a:endCxn id="388" idx="1"/>
            </p:cNvCxnSpPr>
            <p:nvPr/>
          </p:nvCxnSpPr>
          <p:spPr>
            <a:xfrm>
              <a:off x="5597140" y="4800002"/>
              <a:ext cx="685570" cy="3584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>
              <a:stCxn id="388" idx="0"/>
              <a:endCxn id="389" idx="5"/>
            </p:cNvCxnSpPr>
            <p:nvPr/>
          </p:nvCxnSpPr>
          <p:spPr>
            <a:xfrm flipH="1" flipV="1">
              <a:off x="6097892" y="4864626"/>
              <a:ext cx="215169" cy="2804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>
              <a:stCxn id="391" idx="1"/>
              <a:endCxn id="386" idx="4"/>
            </p:cNvCxnSpPr>
            <p:nvPr/>
          </p:nvCxnSpPr>
          <p:spPr>
            <a:xfrm flipH="1" flipV="1">
              <a:off x="5425291" y="5173024"/>
              <a:ext cx="300614" cy="7732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>
              <a:stCxn id="386" idx="6"/>
              <a:endCxn id="388" idx="2"/>
            </p:cNvCxnSpPr>
            <p:nvPr/>
          </p:nvCxnSpPr>
          <p:spPr>
            <a:xfrm>
              <a:off x="5468213" y="5127327"/>
              <a:ext cx="801926" cy="634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>
              <a:stCxn id="390" idx="0"/>
              <a:endCxn id="384" idx="6"/>
            </p:cNvCxnSpPr>
            <p:nvPr/>
          </p:nvCxnSpPr>
          <p:spPr>
            <a:xfrm flipH="1" flipV="1">
              <a:off x="5609712" y="4832315"/>
              <a:ext cx="908308" cy="9966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4" name="Oval 403"/>
            <p:cNvSpPr/>
            <p:nvPr/>
          </p:nvSpPr>
          <p:spPr>
            <a:xfrm>
              <a:off x="7671794" y="4866371"/>
              <a:ext cx="85843" cy="9139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/>
            <p:cNvSpPr/>
            <p:nvPr/>
          </p:nvSpPr>
          <p:spPr>
            <a:xfrm>
              <a:off x="7099477" y="5429219"/>
              <a:ext cx="85843" cy="9139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/>
            <p:cNvSpPr/>
            <p:nvPr/>
          </p:nvSpPr>
          <p:spPr>
            <a:xfrm>
              <a:off x="7182430" y="5049318"/>
              <a:ext cx="85843" cy="9139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/>
            <p:cNvSpPr/>
            <p:nvPr/>
          </p:nvSpPr>
          <p:spPr>
            <a:xfrm>
              <a:off x="7380867" y="5857441"/>
              <a:ext cx="85843" cy="9139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/>
            <p:cNvSpPr/>
            <p:nvPr/>
          </p:nvSpPr>
          <p:spPr>
            <a:xfrm>
              <a:off x="7927574" y="5817003"/>
              <a:ext cx="85843" cy="9139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/>
            <p:cNvSpPr/>
            <p:nvPr/>
          </p:nvSpPr>
          <p:spPr>
            <a:xfrm>
              <a:off x="8153847" y="5375931"/>
              <a:ext cx="85843" cy="9139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Oval 409"/>
            <p:cNvSpPr/>
            <p:nvPr/>
          </p:nvSpPr>
          <p:spPr>
            <a:xfrm>
              <a:off x="7617432" y="5453941"/>
              <a:ext cx="85843" cy="9139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1" name="Straight Connector 410"/>
            <p:cNvCxnSpPr>
              <a:stCxn id="405" idx="0"/>
              <a:endCxn id="406" idx="4"/>
            </p:cNvCxnSpPr>
            <p:nvPr/>
          </p:nvCxnSpPr>
          <p:spPr>
            <a:xfrm flipV="1">
              <a:off x="7142399" y="5140711"/>
              <a:ext cx="82953" cy="2885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>
              <a:stCxn id="410" idx="6"/>
              <a:endCxn id="409" idx="2"/>
            </p:cNvCxnSpPr>
            <p:nvPr/>
          </p:nvCxnSpPr>
          <p:spPr>
            <a:xfrm flipV="1">
              <a:off x="7703275" y="5421629"/>
              <a:ext cx="450571" cy="780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>
              <a:stCxn id="408" idx="0"/>
              <a:endCxn id="410" idx="4"/>
            </p:cNvCxnSpPr>
            <p:nvPr/>
          </p:nvCxnSpPr>
          <p:spPr>
            <a:xfrm flipH="1" flipV="1">
              <a:off x="7660354" y="5545335"/>
              <a:ext cx="310142" cy="2716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>
              <a:stCxn id="407" idx="6"/>
              <a:endCxn id="409" idx="3"/>
            </p:cNvCxnSpPr>
            <p:nvPr/>
          </p:nvCxnSpPr>
          <p:spPr>
            <a:xfrm flipV="1">
              <a:off x="7466710" y="5453941"/>
              <a:ext cx="699708" cy="4491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>
              <a:stCxn id="408" idx="1"/>
              <a:endCxn id="404" idx="5"/>
            </p:cNvCxnSpPr>
            <p:nvPr/>
          </p:nvCxnSpPr>
          <p:spPr>
            <a:xfrm flipH="1" flipV="1">
              <a:off x="7745065" y="4944380"/>
              <a:ext cx="195080" cy="886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>
              <a:stCxn id="407" idx="0"/>
              <a:endCxn id="406" idx="5"/>
            </p:cNvCxnSpPr>
            <p:nvPr/>
          </p:nvCxnSpPr>
          <p:spPr>
            <a:xfrm flipH="1" flipV="1">
              <a:off x="7255702" y="5127326"/>
              <a:ext cx="168086" cy="730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>
              <a:stCxn id="410" idx="2"/>
              <a:endCxn id="405" idx="6"/>
            </p:cNvCxnSpPr>
            <p:nvPr/>
          </p:nvCxnSpPr>
          <p:spPr>
            <a:xfrm flipH="1" flipV="1">
              <a:off x="7185321" y="5474917"/>
              <a:ext cx="432112" cy="247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>
              <a:stCxn id="406" idx="6"/>
              <a:endCxn id="409" idx="2"/>
            </p:cNvCxnSpPr>
            <p:nvPr/>
          </p:nvCxnSpPr>
          <p:spPr>
            <a:xfrm>
              <a:off x="7268273" y="5095015"/>
              <a:ext cx="885573" cy="326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>
              <a:stCxn id="404" idx="0"/>
              <a:endCxn id="357" idx="4"/>
            </p:cNvCxnSpPr>
            <p:nvPr/>
          </p:nvCxnSpPr>
          <p:spPr>
            <a:xfrm flipH="1" flipV="1">
              <a:off x="7706220" y="4566823"/>
              <a:ext cx="8495" cy="299548"/>
            </a:xfrm>
            <a:prstGeom prst="line">
              <a:avLst/>
            </a:prstGeom>
            <a:ln w="12700"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>
              <a:stCxn id="368" idx="6"/>
              <a:endCxn id="355" idx="3"/>
            </p:cNvCxnSpPr>
            <p:nvPr/>
          </p:nvCxnSpPr>
          <p:spPr>
            <a:xfrm flipV="1">
              <a:off x="6690752" y="3892476"/>
              <a:ext cx="635179" cy="432812"/>
            </a:xfrm>
            <a:prstGeom prst="line">
              <a:avLst/>
            </a:prstGeom>
            <a:ln w="12700"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>
              <a:stCxn id="406" idx="1"/>
              <a:endCxn id="380" idx="5"/>
            </p:cNvCxnSpPr>
            <p:nvPr/>
          </p:nvCxnSpPr>
          <p:spPr>
            <a:xfrm flipH="1" flipV="1">
              <a:off x="6427143" y="4640726"/>
              <a:ext cx="767858" cy="421976"/>
            </a:xfrm>
            <a:prstGeom prst="line">
              <a:avLst/>
            </a:prstGeom>
            <a:ln w="12700"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>
              <a:stCxn id="384" idx="0"/>
              <a:endCxn id="369" idx="3"/>
            </p:cNvCxnSpPr>
            <p:nvPr/>
          </p:nvCxnSpPr>
          <p:spPr>
            <a:xfrm flipV="1">
              <a:off x="5566791" y="4489541"/>
              <a:ext cx="384618" cy="297076"/>
            </a:xfrm>
            <a:prstGeom prst="line">
              <a:avLst/>
            </a:prstGeom>
            <a:ln w="12700"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>
              <a:stCxn id="390" idx="6"/>
              <a:endCxn id="405" idx="2"/>
            </p:cNvCxnSpPr>
            <p:nvPr/>
          </p:nvCxnSpPr>
          <p:spPr>
            <a:xfrm flipV="1">
              <a:off x="6560942" y="5474917"/>
              <a:ext cx="538535" cy="399746"/>
            </a:xfrm>
            <a:prstGeom prst="line">
              <a:avLst/>
            </a:prstGeom>
            <a:ln w="12700"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>
              <a:stCxn id="388" idx="7"/>
              <a:endCxn id="380" idx="4"/>
            </p:cNvCxnSpPr>
            <p:nvPr/>
          </p:nvCxnSpPr>
          <p:spPr>
            <a:xfrm flipV="1">
              <a:off x="6343411" y="4654111"/>
              <a:ext cx="53382" cy="504314"/>
            </a:xfrm>
            <a:prstGeom prst="line">
              <a:avLst/>
            </a:prstGeom>
            <a:ln w="12700"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>
              <a:stCxn id="366" idx="6"/>
            </p:cNvCxnSpPr>
            <p:nvPr/>
          </p:nvCxnSpPr>
          <p:spPr bwMode="auto">
            <a:xfrm flipV="1">
              <a:off x="5903600" y="3814467"/>
              <a:ext cx="657342" cy="1524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6" name="Straight Connector 425"/>
            <p:cNvCxnSpPr>
              <a:stCxn id="390" idx="2"/>
              <a:endCxn id="391" idx="6"/>
            </p:cNvCxnSpPr>
            <p:nvPr/>
          </p:nvCxnSpPr>
          <p:spPr bwMode="auto">
            <a:xfrm flipH="1">
              <a:off x="5799177" y="5874663"/>
              <a:ext cx="675921" cy="10396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7" name="Straight Connector 426"/>
            <p:cNvCxnSpPr>
              <a:stCxn id="390" idx="2"/>
              <a:endCxn id="385" idx="6"/>
            </p:cNvCxnSpPr>
            <p:nvPr/>
          </p:nvCxnSpPr>
          <p:spPr bwMode="auto">
            <a:xfrm flipH="1" flipV="1">
              <a:off x="5341402" y="5753728"/>
              <a:ext cx="1133697" cy="12093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8" name="Straight Connector 427"/>
            <p:cNvCxnSpPr>
              <a:stCxn id="408" idx="2"/>
              <a:endCxn id="407" idx="6"/>
            </p:cNvCxnSpPr>
            <p:nvPr/>
          </p:nvCxnSpPr>
          <p:spPr bwMode="auto">
            <a:xfrm flipH="1">
              <a:off x="7466710" y="5862700"/>
              <a:ext cx="460864" cy="4043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9" name="Straight Connector 428"/>
            <p:cNvCxnSpPr>
              <a:stCxn id="391" idx="1"/>
              <a:endCxn id="385" idx="5"/>
            </p:cNvCxnSpPr>
            <p:nvPr/>
          </p:nvCxnSpPr>
          <p:spPr bwMode="auto">
            <a:xfrm flipH="1" flipV="1">
              <a:off x="5328830" y="5786040"/>
              <a:ext cx="397075" cy="16027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0" name="Straight Connector 429"/>
            <p:cNvCxnSpPr>
              <a:stCxn id="357" idx="7"/>
              <a:endCxn id="354" idx="2"/>
            </p:cNvCxnSpPr>
            <p:nvPr/>
          </p:nvCxnSpPr>
          <p:spPr bwMode="auto">
            <a:xfrm flipV="1">
              <a:off x="7736570" y="4071568"/>
              <a:ext cx="311804" cy="41724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1" name="Straight Connector 430"/>
            <p:cNvCxnSpPr>
              <a:stCxn id="404" idx="2"/>
              <a:endCxn id="406" idx="7"/>
            </p:cNvCxnSpPr>
            <p:nvPr/>
          </p:nvCxnSpPr>
          <p:spPr bwMode="auto">
            <a:xfrm flipH="1">
              <a:off x="7255702" y="4912068"/>
              <a:ext cx="416092" cy="15063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2" name="Straight Connector 431"/>
            <p:cNvCxnSpPr>
              <a:stCxn id="404" idx="4"/>
              <a:endCxn id="405" idx="6"/>
            </p:cNvCxnSpPr>
            <p:nvPr/>
          </p:nvCxnSpPr>
          <p:spPr bwMode="auto">
            <a:xfrm flipH="1">
              <a:off x="7185321" y="4957765"/>
              <a:ext cx="529395" cy="51715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3" name="Straight Connector 432"/>
            <p:cNvCxnSpPr>
              <a:stCxn id="409" idx="4"/>
              <a:endCxn id="408" idx="0"/>
            </p:cNvCxnSpPr>
            <p:nvPr/>
          </p:nvCxnSpPr>
          <p:spPr bwMode="auto">
            <a:xfrm flipH="1">
              <a:off x="7970496" y="5467325"/>
              <a:ext cx="226273" cy="34967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7" name="Straight Connector 346"/>
            <p:cNvCxnSpPr>
              <a:stCxn id="404" idx="7"/>
              <a:endCxn id="356" idx="3"/>
            </p:cNvCxnSpPr>
            <p:nvPr/>
          </p:nvCxnSpPr>
          <p:spPr>
            <a:xfrm flipV="1">
              <a:off x="7745066" y="4398001"/>
              <a:ext cx="265479" cy="481754"/>
            </a:xfrm>
            <a:prstGeom prst="line">
              <a:avLst/>
            </a:prstGeom>
            <a:ln w="12700"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41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sv-SE" sz="2800" dirty="0"/>
              <a:t>Many real networks have community structure</a:t>
            </a:r>
          </a:p>
          <a:p>
            <a:pPr lvl="1"/>
            <a:r>
              <a:rPr lang="sv-SE" sz="2400" dirty="0"/>
              <a:t>Social networks</a:t>
            </a:r>
          </a:p>
          <a:p>
            <a:pPr lvl="1"/>
            <a:r>
              <a:rPr lang="sv-SE" sz="2400" dirty="0"/>
              <a:t>Web </a:t>
            </a:r>
            <a:r>
              <a:rPr lang="sv-SE" sz="2400" dirty="0" smtClean="0"/>
              <a:t>graph</a:t>
            </a:r>
          </a:p>
          <a:p>
            <a:pPr lvl="1"/>
            <a:r>
              <a:rPr lang="sv-SE" sz="2400" dirty="0" smtClean="0"/>
              <a:t>P2P networks</a:t>
            </a:r>
            <a:endParaRPr lang="sv-SE" sz="2400" dirty="0"/>
          </a:p>
          <a:p>
            <a:pPr lvl="1"/>
            <a:r>
              <a:rPr lang="sv-SE" sz="2400" dirty="0" smtClean="0"/>
              <a:t>Biological </a:t>
            </a:r>
            <a:r>
              <a:rPr lang="sv-SE" sz="2400" dirty="0"/>
              <a:t>networks</a:t>
            </a:r>
          </a:p>
          <a:p>
            <a:pPr lvl="1"/>
            <a:r>
              <a:rPr lang="sv-SE" sz="2400" dirty="0"/>
              <a:t>Email networks</a:t>
            </a:r>
          </a:p>
          <a:p>
            <a:pPr marL="0" indent="0">
              <a:buNone/>
            </a:pPr>
            <a:endParaRPr lang="sv-SE" sz="2800" dirty="0"/>
          </a:p>
          <a:p>
            <a:r>
              <a:rPr lang="sv-SE" sz="2800" dirty="0" smtClean="0"/>
              <a:t>Community detection aims at unfolding the</a:t>
            </a:r>
            <a:r>
              <a:rPr lang="sv-SE" sz="2800" dirty="0"/>
              <a:t> </a:t>
            </a:r>
            <a:r>
              <a:rPr lang="sv-SE" sz="2800" dirty="0" smtClean="0">
                <a:solidFill>
                  <a:srgbClr val="0070C0"/>
                </a:solidFill>
              </a:rPr>
              <a:t>logical</a:t>
            </a:r>
            <a:r>
              <a:rPr lang="sv-SE" sz="2800" dirty="0" smtClean="0"/>
              <a:t> communities by only using the </a:t>
            </a:r>
            <a:r>
              <a:rPr lang="sv-SE" sz="2800" dirty="0" smtClean="0">
                <a:solidFill>
                  <a:srgbClr val="0070C0"/>
                </a:solidFill>
              </a:rPr>
              <a:t>structral</a:t>
            </a:r>
            <a:r>
              <a:rPr lang="sv-SE" sz="2800" dirty="0" smtClean="0"/>
              <a:t> 	properties of the networks. 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4267200" y="2209800"/>
            <a:ext cx="4045013" cy="2670604"/>
            <a:chOff x="559484" y="728004"/>
            <a:chExt cx="7898716" cy="5339860"/>
          </a:xfrm>
        </p:grpSpPr>
        <p:sp>
          <p:nvSpPr>
            <p:cNvPr id="5" name="Oval 4"/>
            <p:cNvSpPr/>
            <p:nvPr/>
          </p:nvSpPr>
          <p:spPr bwMode="auto">
            <a:xfrm>
              <a:off x="1038664" y="1052732"/>
              <a:ext cx="381000" cy="381000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559484" y="3008726"/>
              <a:ext cx="381000" cy="381000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878643" y="2542736"/>
              <a:ext cx="381000" cy="381000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305364" y="1814731"/>
              <a:ext cx="381000" cy="381000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480604" y="728004"/>
              <a:ext cx="381000" cy="381000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1905000" y="1014632"/>
              <a:ext cx="381000" cy="381000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3581400" y="2018126"/>
              <a:ext cx="381000" cy="381000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2477086" y="2542736"/>
              <a:ext cx="381000" cy="381000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3886200" y="1243232"/>
              <a:ext cx="381000" cy="381000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692831" y="3605432"/>
              <a:ext cx="381000" cy="381000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3491718" y="2920219"/>
              <a:ext cx="381000" cy="381000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2155876" y="3266636"/>
              <a:ext cx="381000" cy="381000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971800" y="5686864"/>
              <a:ext cx="381000" cy="381000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3914921" y="4368018"/>
              <a:ext cx="381000" cy="381000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1973582" y="5195668"/>
              <a:ext cx="381000" cy="381000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2550944" y="4662268"/>
              <a:ext cx="381000" cy="381000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1184615" y="4000500"/>
              <a:ext cx="381000" cy="381000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3872718" y="5181600"/>
              <a:ext cx="381000" cy="381000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23" name="Straight Connector 22"/>
            <p:cNvCxnSpPr>
              <a:stCxn id="13" idx="3"/>
              <a:endCxn id="12" idx="7"/>
            </p:cNvCxnSpPr>
            <p:nvPr/>
          </p:nvCxnSpPr>
          <p:spPr bwMode="auto">
            <a:xfrm flipH="1">
              <a:off x="2802290" y="1568436"/>
              <a:ext cx="1139706" cy="103009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9" idx="4"/>
              <a:endCxn id="12" idx="0"/>
            </p:cNvCxnSpPr>
            <p:nvPr/>
          </p:nvCxnSpPr>
          <p:spPr bwMode="auto">
            <a:xfrm flipH="1">
              <a:off x="2667586" y="1109004"/>
              <a:ext cx="3518" cy="143373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9" idx="4"/>
              <a:endCxn id="16" idx="0"/>
            </p:cNvCxnSpPr>
            <p:nvPr/>
          </p:nvCxnSpPr>
          <p:spPr bwMode="auto">
            <a:xfrm flipH="1">
              <a:off x="2346376" y="1109004"/>
              <a:ext cx="324728" cy="215763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0" idx="4"/>
              <a:endCxn id="12" idx="1"/>
            </p:cNvCxnSpPr>
            <p:nvPr/>
          </p:nvCxnSpPr>
          <p:spPr bwMode="auto">
            <a:xfrm>
              <a:off x="2095500" y="1395632"/>
              <a:ext cx="437382" cy="12029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0" idx="4"/>
              <a:endCxn id="16" idx="0"/>
            </p:cNvCxnSpPr>
            <p:nvPr/>
          </p:nvCxnSpPr>
          <p:spPr bwMode="auto">
            <a:xfrm>
              <a:off x="2095500" y="1395632"/>
              <a:ext cx="250876" cy="187100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5" idx="5"/>
              <a:endCxn id="12" idx="1"/>
            </p:cNvCxnSpPr>
            <p:nvPr/>
          </p:nvCxnSpPr>
          <p:spPr bwMode="auto">
            <a:xfrm>
              <a:off x="1363868" y="1377936"/>
              <a:ext cx="1169014" cy="122059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5" idx="4"/>
              <a:endCxn id="7" idx="0"/>
            </p:cNvCxnSpPr>
            <p:nvPr/>
          </p:nvCxnSpPr>
          <p:spPr bwMode="auto">
            <a:xfrm flipH="1">
              <a:off x="1069143" y="1433732"/>
              <a:ext cx="160021" cy="110900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8" idx="5"/>
              <a:endCxn id="12" idx="1"/>
            </p:cNvCxnSpPr>
            <p:nvPr/>
          </p:nvCxnSpPr>
          <p:spPr bwMode="auto">
            <a:xfrm>
              <a:off x="1630568" y="2139935"/>
              <a:ext cx="902314" cy="45859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8" idx="5"/>
              <a:endCxn id="16" idx="1"/>
            </p:cNvCxnSpPr>
            <p:nvPr/>
          </p:nvCxnSpPr>
          <p:spPr bwMode="auto">
            <a:xfrm>
              <a:off x="1630568" y="2139935"/>
              <a:ext cx="581104" cy="118249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7" idx="6"/>
              <a:endCxn id="16" idx="1"/>
            </p:cNvCxnSpPr>
            <p:nvPr/>
          </p:nvCxnSpPr>
          <p:spPr bwMode="auto">
            <a:xfrm>
              <a:off x="1259643" y="2733236"/>
              <a:ext cx="952029" cy="58919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2" idx="2"/>
              <a:endCxn id="7" idx="6"/>
            </p:cNvCxnSpPr>
            <p:nvPr/>
          </p:nvCxnSpPr>
          <p:spPr bwMode="auto">
            <a:xfrm flipH="1">
              <a:off x="1259643" y="2733236"/>
              <a:ext cx="1217443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1" idx="3"/>
              <a:endCxn id="16" idx="7"/>
            </p:cNvCxnSpPr>
            <p:nvPr/>
          </p:nvCxnSpPr>
          <p:spPr bwMode="auto">
            <a:xfrm flipH="1">
              <a:off x="2481080" y="2343330"/>
              <a:ext cx="1156116" cy="97910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1" idx="3"/>
              <a:endCxn id="12" idx="7"/>
            </p:cNvCxnSpPr>
            <p:nvPr/>
          </p:nvCxnSpPr>
          <p:spPr bwMode="auto">
            <a:xfrm flipH="1">
              <a:off x="2802290" y="2343330"/>
              <a:ext cx="834906" cy="25520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6" idx="6"/>
              <a:endCxn id="12" idx="2"/>
            </p:cNvCxnSpPr>
            <p:nvPr/>
          </p:nvCxnSpPr>
          <p:spPr bwMode="auto">
            <a:xfrm flipV="1">
              <a:off x="940484" y="2733236"/>
              <a:ext cx="1536602" cy="4659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6" idx="6"/>
              <a:endCxn id="16" idx="2"/>
            </p:cNvCxnSpPr>
            <p:nvPr/>
          </p:nvCxnSpPr>
          <p:spPr bwMode="auto">
            <a:xfrm>
              <a:off x="940484" y="3199226"/>
              <a:ext cx="1215392" cy="25791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6" idx="7"/>
              <a:endCxn id="15" idx="2"/>
            </p:cNvCxnSpPr>
            <p:nvPr/>
          </p:nvCxnSpPr>
          <p:spPr bwMode="auto">
            <a:xfrm flipV="1">
              <a:off x="2481080" y="3110719"/>
              <a:ext cx="1010638" cy="21171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1" idx="4"/>
              <a:endCxn id="15" idx="0"/>
            </p:cNvCxnSpPr>
            <p:nvPr/>
          </p:nvCxnSpPr>
          <p:spPr bwMode="auto">
            <a:xfrm flipH="1">
              <a:off x="3682218" y="2399126"/>
              <a:ext cx="89682" cy="52109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6" idx="5"/>
              <a:endCxn id="22" idx="1"/>
            </p:cNvCxnSpPr>
            <p:nvPr/>
          </p:nvCxnSpPr>
          <p:spPr bwMode="auto">
            <a:xfrm>
              <a:off x="2481080" y="3591840"/>
              <a:ext cx="1447434" cy="164555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6" idx="3"/>
              <a:endCxn id="21" idx="7"/>
            </p:cNvCxnSpPr>
            <p:nvPr/>
          </p:nvCxnSpPr>
          <p:spPr bwMode="auto">
            <a:xfrm flipH="1">
              <a:off x="1509819" y="3591840"/>
              <a:ext cx="701853" cy="46445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6" idx="2"/>
              <a:endCxn id="14" idx="6"/>
            </p:cNvCxnSpPr>
            <p:nvPr/>
          </p:nvCxnSpPr>
          <p:spPr bwMode="auto">
            <a:xfrm flipH="1">
              <a:off x="1073831" y="3457136"/>
              <a:ext cx="1082045" cy="33879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4" idx="7"/>
              <a:endCxn id="12" idx="3"/>
            </p:cNvCxnSpPr>
            <p:nvPr/>
          </p:nvCxnSpPr>
          <p:spPr bwMode="auto">
            <a:xfrm flipV="1">
              <a:off x="1018035" y="2867940"/>
              <a:ext cx="1514847" cy="7932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2" idx="4"/>
              <a:endCxn id="22" idx="1"/>
            </p:cNvCxnSpPr>
            <p:nvPr/>
          </p:nvCxnSpPr>
          <p:spPr bwMode="auto">
            <a:xfrm>
              <a:off x="2667586" y="2923736"/>
              <a:ext cx="1260928" cy="231366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12" idx="5"/>
              <a:endCxn id="18" idx="1"/>
            </p:cNvCxnSpPr>
            <p:nvPr/>
          </p:nvCxnSpPr>
          <p:spPr bwMode="auto">
            <a:xfrm>
              <a:off x="2802290" y="2867940"/>
              <a:ext cx="1168427" cy="155587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2" idx="4"/>
              <a:endCxn id="20" idx="0"/>
            </p:cNvCxnSpPr>
            <p:nvPr/>
          </p:nvCxnSpPr>
          <p:spPr bwMode="auto">
            <a:xfrm>
              <a:off x="2667586" y="2923736"/>
              <a:ext cx="73858" cy="173853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1" idx="0"/>
              <a:endCxn id="12" idx="3"/>
            </p:cNvCxnSpPr>
            <p:nvPr/>
          </p:nvCxnSpPr>
          <p:spPr bwMode="auto">
            <a:xfrm flipV="1">
              <a:off x="1375115" y="2867940"/>
              <a:ext cx="1157767" cy="113256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21" idx="6"/>
              <a:endCxn id="20" idx="1"/>
            </p:cNvCxnSpPr>
            <p:nvPr/>
          </p:nvCxnSpPr>
          <p:spPr bwMode="auto">
            <a:xfrm>
              <a:off x="1565615" y="4191000"/>
              <a:ext cx="1041125" cy="52706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1" idx="4"/>
              <a:endCxn id="19" idx="1"/>
            </p:cNvCxnSpPr>
            <p:nvPr/>
          </p:nvCxnSpPr>
          <p:spPr bwMode="auto">
            <a:xfrm>
              <a:off x="1375115" y="4381500"/>
              <a:ext cx="654263" cy="86996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9" idx="6"/>
              <a:endCxn id="22" idx="2"/>
            </p:cNvCxnSpPr>
            <p:nvPr/>
          </p:nvCxnSpPr>
          <p:spPr bwMode="auto">
            <a:xfrm flipV="1">
              <a:off x="2354582" y="5372100"/>
              <a:ext cx="1518136" cy="1406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9" idx="5"/>
              <a:endCxn id="17" idx="1"/>
            </p:cNvCxnSpPr>
            <p:nvPr/>
          </p:nvCxnSpPr>
          <p:spPr bwMode="auto">
            <a:xfrm>
              <a:off x="2298786" y="5520872"/>
              <a:ext cx="728810" cy="2217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17" idx="7"/>
              <a:endCxn id="22" idx="3"/>
            </p:cNvCxnSpPr>
            <p:nvPr/>
          </p:nvCxnSpPr>
          <p:spPr bwMode="auto">
            <a:xfrm flipV="1">
              <a:off x="3297004" y="5506804"/>
              <a:ext cx="631510" cy="23585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17" idx="1"/>
              <a:endCxn id="20" idx="4"/>
            </p:cNvCxnSpPr>
            <p:nvPr/>
          </p:nvCxnSpPr>
          <p:spPr bwMode="auto">
            <a:xfrm flipH="1" flipV="1">
              <a:off x="2741444" y="5043268"/>
              <a:ext cx="286152" cy="69939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 bwMode="auto">
            <a:xfrm>
              <a:off x="4724400" y="2041280"/>
              <a:ext cx="381000" cy="381349"/>
            </a:xfrm>
            <a:prstGeom prst="ellipse">
              <a:avLst/>
            </a:prstGeom>
            <a:solidFill>
              <a:schemeClr val="bg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4800600" y="3975350"/>
              <a:ext cx="381000" cy="381349"/>
            </a:xfrm>
            <a:prstGeom prst="ellipse">
              <a:avLst/>
            </a:prstGeom>
            <a:solidFill>
              <a:schemeClr val="bg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4492283" y="2584882"/>
              <a:ext cx="381000" cy="381349"/>
            </a:xfrm>
            <a:prstGeom prst="ellipse">
              <a:avLst/>
            </a:prstGeom>
            <a:solidFill>
              <a:schemeClr val="bg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4061460" y="3663104"/>
              <a:ext cx="381000" cy="381349"/>
            </a:xfrm>
            <a:prstGeom prst="ellipse">
              <a:avLst/>
            </a:prstGeom>
            <a:solidFill>
              <a:schemeClr val="bg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5715000" y="2733236"/>
              <a:ext cx="381000" cy="381349"/>
            </a:xfrm>
            <a:prstGeom prst="ellipse">
              <a:avLst/>
            </a:prstGeom>
            <a:solidFill>
              <a:schemeClr val="bg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6510996" y="1987884"/>
              <a:ext cx="381000" cy="381349"/>
            </a:xfrm>
            <a:prstGeom prst="ellipse">
              <a:avLst/>
            </a:prstGeom>
            <a:solidFill>
              <a:schemeClr val="bg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5676900" y="5139523"/>
              <a:ext cx="381000" cy="381349"/>
            </a:xfrm>
            <a:prstGeom prst="ellipse">
              <a:avLst/>
            </a:prstGeom>
            <a:solidFill>
              <a:schemeClr val="bg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4873283" y="4979670"/>
              <a:ext cx="381000" cy="381349"/>
            </a:xfrm>
            <a:prstGeom prst="ellipse">
              <a:avLst/>
            </a:prstGeom>
            <a:solidFill>
              <a:schemeClr val="bg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5867400" y="3784675"/>
              <a:ext cx="381000" cy="381349"/>
            </a:xfrm>
            <a:prstGeom prst="ellipse">
              <a:avLst/>
            </a:prstGeom>
            <a:solidFill>
              <a:schemeClr val="bg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6057900" y="5641731"/>
              <a:ext cx="381000" cy="381349"/>
            </a:xfrm>
            <a:prstGeom prst="ellipse">
              <a:avLst/>
            </a:prstGeom>
            <a:solidFill>
              <a:schemeClr val="bg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6507479" y="5130024"/>
              <a:ext cx="381000" cy="381349"/>
            </a:xfrm>
            <a:prstGeom prst="ellipse">
              <a:avLst/>
            </a:prstGeom>
            <a:solidFill>
              <a:schemeClr val="bg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6859171" y="2810723"/>
              <a:ext cx="381000" cy="381349"/>
            </a:xfrm>
            <a:prstGeom prst="ellipse">
              <a:avLst/>
            </a:prstGeom>
            <a:solidFill>
              <a:schemeClr val="bg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7356814" y="3115523"/>
              <a:ext cx="381000" cy="381349"/>
            </a:xfrm>
            <a:prstGeom prst="ellipse">
              <a:avLst/>
            </a:prstGeom>
            <a:solidFill>
              <a:schemeClr val="bg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8077200" y="3496872"/>
              <a:ext cx="381000" cy="381349"/>
            </a:xfrm>
            <a:prstGeom prst="ellipse">
              <a:avLst/>
            </a:prstGeom>
            <a:solidFill>
              <a:schemeClr val="bg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7387294" y="4000151"/>
              <a:ext cx="381000" cy="381349"/>
            </a:xfrm>
            <a:prstGeom prst="ellipse">
              <a:avLst/>
            </a:prstGeom>
            <a:solidFill>
              <a:schemeClr val="bg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6975814" y="4418246"/>
              <a:ext cx="381000" cy="381349"/>
            </a:xfrm>
            <a:prstGeom prst="ellipse">
              <a:avLst/>
            </a:prstGeom>
            <a:solidFill>
              <a:schemeClr val="bg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70" name="Straight Connector 69"/>
            <p:cNvCxnSpPr>
              <a:stCxn id="12" idx="6"/>
            </p:cNvCxnSpPr>
            <p:nvPr/>
          </p:nvCxnSpPr>
          <p:spPr bwMode="auto">
            <a:xfrm flipV="1">
              <a:off x="2858086" y="2231955"/>
              <a:ext cx="1866314" cy="50128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13" idx="4"/>
            </p:cNvCxnSpPr>
            <p:nvPr/>
          </p:nvCxnSpPr>
          <p:spPr bwMode="auto">
            <a:xfrm>
              <a:off x="4076700" y="1624232"/>
              <a:ext cx="175260" cy="203887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15" idx="5"/>
            </p:cNvCxnSpPr>
            <p:nvPr/>
          </p:nvCxnSpPr>
          <p:spPr bwMode="auto">
            <a:xfrm>
              <a:off x="3816922" y="3245423"/>
              <a:ext cx="244538" cy="60835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16" idx="6"/>
            </p:cNvCxnSpPr>
            <p:nvPr/>
          </p:nvCxnSpPr>
          <p:spPr bwMode="auto">
            <a:xfrm>
              <a:off x="2536876" y="3457136"/>
              <a:ext cx="1524584" cy="39664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20" idx="7"/>
            </p:cNvCxnSpPr>
            <p:nvPr/>
          </p:nvCxnSpPr>
          <p:spPr bwMode="auto">
            <a:xfrm flipV="1">
              <a:off x="2876148" y="3853779"/>
              <a:ext cx="1185312" cy="86428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22" idx="0"/>
              <a:endCxn id="18" idx="4"/>
            </p:cNvCxnSpPr>
            <p:nvPr/>
          </p:nvCxnSpPr>
          <p:spPr bwMode="auto">
            <a:xfrm flipV="1">
              <a:off x="4063218" y="4749018"/>
              <a:ext cx="42203" cy="43258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22" idx="7"/>
            </p:cNvCxnSpPr>
            <p:nvPr/>
          </p:nvCxnSpPr>
          <p:spPr bwMode="auto">
            <a:xfrm flipV="1">
              <a:off x="4197922" y="3975350"/>
              <a:ext cx="1669478" cy="126204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 bwMode="auto">
            <a:xfrm>
              <a:off x="4442460" y="3853779"/>
              <a:ext cx="1424940" cy="12157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15" idx="1"/>
              <a:endCxn id="12" idx="6"/>
            </p:cNvCxnSpPr>
            <p:nvPr/>
          </p:nvCxnSpPr>
          <p:spPr bwMode="auto">
            <a:xfrm flipH="1" flipV="1">
              <a:off x="2858086" y="2733236"/>
              <a:ext cx="689428" cy="24277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15" idx="6"/>
            </p:cNvCxnSpPr>
            <p:nvPr/>
          </p:nvCxnSpPr>
          <p:spPr bwMode="auto">
            <a:xfrm>
              <a:off x="3872718" y="3110719"/>
              <a:ext cx="1994682" cy="86463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12" idx="6"/>
            </p:cNvCxnSpPr>
            <p:nvPr/>
          </p:nvCxnSpPr>
          <p:spPr bwMode="auto">
            <a:xfrm>
              <a:off x="2858086" y="2733236"/>
              <a:ext cx="1634197" cy="4232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11" idx="5"/>
            </p:cNvCxnSpPr>
            <p:nvPr/>
          </p:nvCxnSpPr>
          <p:spPr bwMode="auto">
            <a:xfrm>
              <a:off x="3906604" y="2343330"/>
              <a:ext cx="1084496" cy="163202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endCxn id="18" idx="0"/>
            </p:cNvCxnSpPr>
            <p:nvPr/>
          </p:nvCxnSpPr>
          <p:spPr bwMode="auto">
            <a:xfrm flipH="1">
              <a:off x="4105421" y="4044453"/>
              <a:ext cx="146539" cy="32356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 bwMode="auto">
            <a:xfrm flipH="1" flipV="1">
              <a:off x="4251960" y="4044453"/>
              <a:ext cx="811823" cy="93521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 bwMode="auto">
            <a:xfrm flipV="1">
              <a:off x="4442460" y="2923911"/>
              <a:ext cx="1272540" cy="92986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 bwMode="auto">
            <a:xfrm flipV="1">
              <a:off x="4251960" y="2966231"/>
              <a:ext cx="430823" cy="69687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 bwMode="auto">
            <a:xfrm>
              <a:off x="4914900" y="2422629"/>
              <a:ext cx="1143000" cy="136204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 bwMode="auto">
            <a:xfrm flipH="1" flipV="1">
              <a:off x="4914900" y="2422629"/>
              <a:ext cx="76200" cy="155272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 bwMode="auto">
            <a:xfrm>
              <a:off x="4873283" y="2775557"/>
              <a:ext cx="841717" cy="14835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 bwMode="auto">
            <a:xfrm flipV="1">
              <a:off x="5905500" y="2178559"/>
              <a:ext cx="605496" cy="55467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 bwMode="auto">
            <a:xfrm flipV="1">
              <a:off x="6057900" y="2369233"/>
              <a:ext cx="643596" cy="141544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 bwMode="auto">
            <a:xfrm flipV="1">
              <a:off x="6248400" y="3001398"/>
              <a:ext cx="610771" cy="97395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 bwMode="auto">
            <a:xfrm flipH="1" flipV="1">
              <a:off x="4682783" y="2966231"/>
              <a:ext cx="1184617" cy="100911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 bwMode="auto">
            <a:xfrm flipH="1" flipV="1">
              <a:off x="4682783" y="2966231"/>
              <a:ext cx="308317" cy="100911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 bwMode="auto">
            <a:xfrm flipH="1" flipV="1">
              <a:off x="4991100" y="4356699"/>
              <a:ext cx="72683" cy="62297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 bwMode="auto">
            <a:xfrm flipH="1">
              <a:off x="4991100" y="2923911"/>
              <a:ext cx="723900" cy="105143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 bwMode="auto">
            <a:xfrm flipV="1">
              <a:off x="5063783" y="3114585"/>
              <a:ext cx="841717" cy="186508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 bwMode="auto">
            <a:xfrm flipV="1">
              <a:off x="5254283" y="4166024"/>
              <a:ext cx="803617" cy="100432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auto">
            <a:xfrm>
              <a:off x="7049671" y="3192072"/>
              <a:ext cx="116643" cy="122617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auto">
            <a:xfrm flipH="1" flipV="1">
              <a:off x="4991100" y="4356699"/>
              <a:ext cx="685800" cy="9734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auto">
            <a:xfrm flipV="1">
              <a:off x="5867400" y="4166024"/>
              <a:ext cx="190500" cy="9734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auto">
            <a:xfrm flipH="1" flipV="1">
              <a:off x="6057900" y="4166024"/>
              <a:ext cx="190500" cy="147570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auto">
            <a:xfrm flipH="1" flipV="1">
              <a:off x="5181600" y="4166025"/>
              <a:ext cx="1325879" cy="115467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auto">
            <a:xfrm flipV="1">
              <a:off x="5181600" y="3975350"/>
              <a:ext cx="685800" cy="19067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auto">
            <a:xfrm flipV="1">
              <a:off x="6248400" y="3306198"/>
              <a:ext cx="1108414" cy="669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auto">
            <a:xfrm flipH="1" flipV="1">
              <a:off x="7547314" y="3496872"/>
              <a:ext cx="30480" cy="50327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auto">
            <a:xfrm>
              <a:off x="6248400" y="3975350"/>
              <a:ext cx="727414" cy="63357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auto">
            <a:xfrm flipV="1">
              <a:off x="7166314" y="3496872"/>
              <a:ext cx="381000" cy="92137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auto">
            <a:xfrm flipH="1" flipV="1">
              <a:off x="7049671" y="3192072"/>
              <a:ext cx="528123" cy="80807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auto">
            <a:xfrm flipH="1" flipV="1">
              <a:off x="7737814" y="3306198"/>
              <a:ext cx="339386" cy="38134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auto">
            <a:xfrm flipV="1">
              <a:off x="7768294" y="3687547"/>
              <a:ext cx="308906" cy="50327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auto">
            <a:xfrm>
              <a:off x="6248400" y="3975350"/>
              <a:ext cx="1138894" cy="21547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auto">
            <a:xfrm flipH="1" flipV="1">
              <a:off x="6057900" y="4166024"/>
              <a:ext cx="640079" cy="964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 bwMode="auto">
            <a:xfrm flipH="1" flipV="1">
              <a:off x="5905500" y="3114585"/>
              <a:ext cx="152400" cy="6700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24" name="Group 223"/>
          <p:cNvGrpSpPr/>
          <p:nvPr/>
        </p:nvGrpSpPr>
        <p:grpSpPr>
          <a:xfrm>
            <a:off x="4267200" y="2209800"/>
            <a:ext cx="4045013" cy="2670604"/>
            <a:chOff x="559484" y="728004"/>
            <a:chExt cx="7898716" cy="5339860"/>
          </a:xfrm>
        </p:grpSpPr>
        <p:sp>
          <p:nvSpPr>
            <p:cNvPr id="225" name="Oval 224"/>
            <p:cNvSpPr/>
            <p:nvPr/>
          </p:nvSpPr>
          <p:spPr bwMode="auto">
            <a:xfrm>
              <a:off x="1038664" y="1052732"/>
              <a:ext cx="381000" cy="381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26" name="Oval 225"/>
            <p:cNvSpPr/>
            <p:nvPr/>
          </p:nvSpPr>
          <p:spPr bwMode="auto">
            <a:xfrm>
              <a:off x="559484" y="3008726"/>
              <a:ext cx="381000" cy="381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27" name="Oval 226"/>
            <p:cNvSpPr/>
            <p:nvPr/>
          </p:nvSpPr>
          <p:spPr bwMode="auto">
            <a:xfrm>
              <a:off x="878643" y="2542736"/>
              <a:ext cx="381000" cy="381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28" name="Oval 227"/>
            <p:cNvSpPr/>
            <p:nvPr/>
          </p:nvSpPr>
          <p:spPr bwMode="auto">
            <a:xfrm>
              <a:off x="1305364" y="1814731"/>
              <a:ext cx="381000" cy="381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29" name="Oval 228"/>
            <p:cNvSpPr/>
            <p:nvPr/>
          </p:nvSpPr>
          <p:spPr bwMode="auto">
            <a:xfrm>
              <a:off x="2480604" y="728004"/>
              <a:ext cx="381000" cy="381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30" name="Oval 229"/>
            <p:cNvSpPr/>
            <p:nvPr/>
          </p:nvSpPr>
          <p:spPr bwMode="auto">
            <a:xfrm>
              <a:off x="1905000" y="1014632"/>
              <a:ext cx="381000" cy="381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31" name="Oval 230"/>
            <p:cNvSpPr/>
            <p:nvPr/>
          </p:nvSpPr>
          <p:spPr bwMode="auto">
            <a:xfrm>
              <a:off x="3581400" y="2018126"/>
              <a:ext cx="381000" cy="381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32" name="Oval 231"/>
            <p:cNvSpPr/>
            <p:nvPr/>
          </p:nvSpPr>
          <p:spPr bwMode="auto">
            <a:xfrm>
              <a:off x="2477086" y="2542736"/>
              <a:ext cx="381000" cy="381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33" name="Oval 232"/>
            <p:cNvSpPr/>
            <p:nvPr/>
          </p:nvSpPr>
          <p:spPr bwMode="auto">
            <a:xfrm>
              <a:off x="3886200" y="1243232"/>
              <a:ext cx="381000" cy="381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34" name="Oval 233"/>
            <p:cNvSpPr/>
            <p:nvPr/>
          </p:nvSpPr>
          <p:spPr bwMode="auto">
            <a:xfrm>
              <a:off x="692831" y="3605432"/>
              <a:ext cx="381000" cy="381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35" name="Oval 234"/>
            <p:cNvSpPr/>
            <p:nvPr/>
          </p:nvSpPr>
          <p:spPr bwMode="auto">
            <a:xfrm>
              <a:off x="3491718" y="2920219"/>
              <a:ext cx="381000" cy="381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36" name="Oval 235"/>
            <p:cNvSpPr/>
            <p:nvPr/>
          </p:nvSpPr>
          <p:spPr bwMode="auto">
            <a:xfrm>
              <a:off x="2155876" y="3266636"/>
              <a:ext cx="381000" cy="381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37" name="Oval 236"/>
            <p:cNvSpPr/>
            <p:nvPr/>
          </p:nvSpPr>
          <p:spPr bwMode="auto">
            <a:xfrm>
              <a:off x="2971800" y="5686864"/>
              <a:ext cx="381000" cy="381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38" name="Oval 237"/>
            <p:cNvSpPr/>
            <p:nvPr/>
          </p:nvSpPr>
          <p:spPr bwMode="auto">
            <a:xfrm>
              <a:off x="3914921" y="4368018"/>
              <a:ext cx="381000" cy="381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39" name="Oval 238"/>
            <p:cNvSpPr/>
            <p:nvPr/>
          </p:nvSpPr>
          <p:spPr bwMode="auto">
            <a:xfrm>
              <a:off x="1973582" y="5195668"/>
              <a:ext cx="381000" cy="381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40" name="Oval 239"/>
            <p:cNvSpPr/>
            <p:nvPr/>
          </p:nvSpPr>
          <p:spPr bwMode="auto">
            <a:xfrm>
              <a:off x="2550944" y="4662268"/>
              <a:ext cx="381000" cy="381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41" name="Oval 240"/>
            <p:cNvSpPr/>
            <p:nvPr/>
          </p:nvSpPr>
          <p:spPr bwMode="auto">
            <a:xfrm>
              <a:off x="1184615" y="4000500"/>
              <a:ext cx="381000" cy="381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42" name="Oval 241"/>
            <p:cNvSpPr/>
            <p:nvPr/>
          </p:nvSpPr>
          <p:spPr bwMode="auto">
            <a:xfrm>
              <a:off x="3872718" y="5181600"/>
              <a:ext cx="381000" cy="381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243" name="Straight Connector 242"/>
            <p:cNvCxnSpPr>
              <a:stCxn id="233" idx="3"/>
              <a:endCxn id="232" idx="7"/>
            </p:cNvCxnSpPr>
            <p:nvPr/>
          </p:nvCxnSpPr>
          <p:spPr bwMode="auto">
            <a:xfrm flipH="1">
              <a:off x="2802290" y="1568436"/>
              <a:ext cx="1139706" cy="103009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stCxn id="229" idx="4"/>
              <a:endCxn id="232" idx="0"/>
            </p:cNvCxnSpPr>
            <p:nvPr/>
          </p:nvCxnSpPr>
          <p:spPr bwMode="auto">
            <a:xfrm flipH="1">
              <a:off x="2667586" y="1109004"/>
              <a:ext cx="3518" cy="143373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stCxn id="229" idx="4"/>
              <a:endCxn id="236" idx="0"/>
            </p:cNvCxnSpPr>
            <p:nvPr/>
          </p:nvCxnSpPr>
          <p:spPr bwMode="auto">
            <a:xfrm flipH="1">
              <a:off x="2346376" y="1109004"/>
              <a:ext cx="324728" cy="215763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stCxn id="230" idx="4"/>
              <a:endCxn id="232" idx="1"/>
            </p:cNvCxnSpPr>
            <p:nvPr/>
          </p:nvCxnSpPr>
          <p:spPr bwMode="auto">
            <a:xfrm>
              <a:off x="2095500" y="1395632"/>
              <a:ext cx="437382" cy="12029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>
              <a:stCxn id="230" idx="4"/>
              <a:endCxn id="236" idx="0"/>
            </p:cNvCxnSpPr>
            <p:nvPr/>
          </p:nvCxnSpPr>
          <p:spPr bwMode="auto">
            <a:xfrm>
              <a:off x="2095500" y="1395632"/>
              <a:ext cx="250876" cy="187100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225" idx="5"/>
              <a:endCxn id="232" idx="1"/>
            </p:cNvCxnSpPr>
            <p:nvPr/>
          </p:nvCxnSpPr>
          <p:spPr bwMode="auto">
            <a:xfrm>
              <a:off x="1363868" y="1377936"/>
              <a:ext cx="1169014" cy="122059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>
              <a:stCxn id="225" idx="4"/>
              <a:endCxn id="227" idx="0"/>
            </p:cNvCxnSpPr>
            <p:nvPr/>
          </p:nvCxnSpPr>
          <p:spPr bwMode="auto">
            <a:xfrm flipH="1">
              <a:off x="1069143" y="1433732"/>
              <a:ext cx="160021" cy="110900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>
              <a:stCxn id="228" idx="5"/>
              <a:endCxn id="232" idx="1"/>
            </p:cNvCxnSpPr>
            <p:nvPr/>
          </p:nvCxnSpPr>
          <p:spPr bwMode="auto">
            <a:xfrm>
              <a:off x="1630568" y="2139935"/>
              <a:ext cx="902314" cy="45859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>
              <a:stCxn id="228" idx="5"/>
              <a:endCxn id="236" idx="1"/>
            </p:cNvCxnSpPr>
            <p:nvPr/>
          </p:nvCxnSpPr>
          <p:spPr bwMode="auto">
            <a:xfrm>
              <a:off x="1630568" y="2139935"/>
              <a:ext cx="581104" cy="118249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>
              <a:stCxn id="227" idx="6"/>
              <a:endCxn id="236" idx="1"/>
            </p:cNvCxnSpPr>
            <p:nvPr/>
          </p:nvCxnSpPr>
          <p:spPr bwMode="auto">
            <a:xfrm>
              <a:off x="1259643" y="2733236"/>
              <a:ext cx="952029" cy="58919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>
              <a:stCxn id="232" idx="2"/>
              <a:endCxn id="227" idx="6"/>
            </p:cNvCxnSpPr>
            <p:nvPr/>
          </p:nvCxnSpPr>
          <p:spPr bwMode="auto">
            <a:xfrm flipH="1">
              <a:off x="1259643" y="2733236"/>
              <a:ext cx="1217443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>
              <a:stCxn id="231" idx="3"/>
              <a:endCxn id="236" idx="7"/>
            </p:cNvCxnSpPr>
            <p:nvPr/>
          </p:nvCxnSpPr>
          <p:spPr bwMode="auto">
            <a:xfrm flipH="1">
              <a:off x="2481080" y="2343330"/>
              <a:ext cx="1156116" cy="97910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>
              <a:stCxn id="231" idx="3"/>
              <a:endCxn id="232" idx="7"/>
            </p:cNvCxnSpPr>
            <p:nvPr/>
          </p:nvCxnSpPr>
          <p:spPr bwMode="auto">
            <a:xfrm flipH="1">
              <a:off x="2802290" y="2343330"/>
              <a:ext cx="834906" cy="25520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>
              <a:stCxn id="226" idx="6"/>
              <a:endCxn id="232" idx="2"/>
            </p:cNvCxnSpPr>
            <p:nvPr/>
          </p:nvCxnSpPr>
          <p:spPr bwMode="auto">
            <a:xfrm flipV="1">
              <a:off x="940484" y="2733236"/>
              <a:ext cx="1536602" cy="4659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>
              <a:stCxn id="226" idx="6"/>
              <a:endCxn id="236" idx="2"/>
            </p:cNvCxnSpPr>
            <p:nvPr/>
          </p:nvCxnSpPr>
          <p:spPr bwMode="auto">
            <a:xfrm>
              <a:off x="940484" y="3199226"/>
              <a:ext cx="1215392" cy="25791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>
              <a:stCxn id="236" idx="7"/>
              <a:endCxn id="235" idx="2"/>
            </p:cNvCxnSpPr>
            <p:nvPr/>
          </p:nvCxnSpPr>
          <p:spPr bwMode="auto">
            <a:xfrm flipV="1">
              <a:off x="2481080" y="3110719"/>
              <a:ext cx="1010638" cy="21171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>
              <a:stCxn id="231" idx="4"/>
              <a:endCxn id="235" idx="0"/>
            </p:cNvCxnSpPr>
            <p:nvPr/>
          </p:nvCxnSpPr>
          <p:spPr bwMode="auto">
            <a:xfrm flipH="1">
              <a:off x="3682218" y="2399126"/>
              <a:ext cx="89682" cy="52109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>
              <a:stCxn id="236" idx="5"/>
              <a:endCxn id="242" idx="1"/>
            </p:cNvCxnSpPr>
            <p:nvPr/>
          </p:nvCxnSpPr>
          <p:spPr bwMode="auto">
            <a:xfrm>
              <a:off x="2481080" y="3591840"/>
              <a:ext cx="1447434" cy="164555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>
              <a:stCxn id="236" idx="3"/>
              <a:endCxn id="241" idx="7"/>
            </p:cNvCxnSpPr>
            <p:nvPr/>
          </p:nvCxnSpPr>
          <p:spPr bwMode="auto">
            <a:xfrm flipH="1">
              <a:off x="1509819" y="3591840"/>
              <a:ext cx="701853" cy="46445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>
              <a:stCxn id="236" idx="2"/>
              <a:endCxn id="234" idx="6"/>
            </p:cNvCxnSpPr>
            <p:nvPr/>
          </p:nvCxnSpPr>
          <p:spPr bwMode="auto">
            <a:xfrm flipH="1">
              <a:off x="1073831" y="3457136"/>
              <a:ext cx="1082045" cy="33879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>
              <a:stCxn id="234" idx="7"/>
              <a:endCxn id="232" idx="3"/>
            </p:cNvCxnSpPr>
            <p:nvPr/>
          </p:nvCxnSpPr>
          <p:spPr bwMode="auto">
            <a:xfrm flipV="1">
              <a:off x="1018035" y="2867940"/>
              <a:ext cx="1514847" cy="7932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>
              <a:stCxn id="232" idx="4"/>
              <a:endCxn id="242" idx="1"/>
            </p:cNvCxnSpPr>
            <p:nvPr/>
          </p:nvCxnSpPr>
          <p:spPr bwMode="auto">
            <a:xfrm>
              <a:off x="2667586" y="2923736"/>
              <a:ext cx="1260928" cy="231366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>
              <a:stCxn id="232" idx="5"/>
              <a:endCxn id="238" idx="1"/>
            </p:cNvCxnSpPr>
            <p:nvPr/>
          </p:nvCxnSpPr>
          <p:spPr bwMode="auto">
            <a:xfrm>
              <a:off x="2802290" y="2867940"/>
              <a:ext cx="1168427" cy="155587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>
              <a:stCxn id="232" idx="4"/>
              <a:endCxn id="240" idx="0"/>
            </p:cNvCxnSpPr>
            <p:nvPr/>
          </p:nvCxnSpPr>
          <p:spPr bwMode="auto">
            <a:xfrm>
              <a:off x="2667586" y="2923736"/>
              <a:ext cx="73858" cy="173853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>
              <a:stCxn id="241" idx="0"/>
              <a:endCxn id="232" idx="3"/>
            </p:cNvCxnSpPr>
            <p:nvPr/>
          </p:nvCxnSpPr>
          <p:spPr bwMode="auto">
            <a:xfrm flipV="1">
              <a:off x="1375115" y="2867940"/>
              <a:ext cx="1157767" cy="113256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>
              <a:stCxn id="241" idx="6"/>
              <a:endCxn id="240" idx="1"/>
            </p:cNvCxnSpPr>
            <p:nvPr/>
          </p:nvCxnSpPr>
          <p:spPr bwMode="auto">
            <a:xfrm>
              <a:off x="1565615" y="4191000"/>
              <a:ext cx="1041125" cy="52706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>
              <a:stCxn id="241" idx="4"/>
              <a:endCxn id="239" idx="1"/>
            </p:cNvCxnSpPr>
            <p:nvPr/>
          </p:nvCxnSpPr>
          <p:spPr bwMode="auto">
            <a:xfrm>
              <a:off x="1375115" y="4381500"/>
              <a:ext cx="654263" cy="86996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>
              <a:stCxn id="239" idx="6"/>
              <a:endCxn id="242" idx="2"/>
            </p:cNvCxnSpPr>
            <p:nvPr/>
          </p:nvCxnSpPr>
          <p:spPr bwMode="auto">
            <a:xfrm flipV="1">
              <a:off x="2354582" y="5372100"/>
              <a:ext cx="1518136" cy="1406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>
              <a:stCxn id="239" idx="5"/>
              <a:endCxn id="237" idx="1"/>
            </p:cNvCxnSpPr>
            <p:nvPr/>
          </p:nvCxnSpPr>
          <p:spPr bwMode="auto">
            <a:xfrm>
              <a:off x="2298786" y="5520872"/>
              <a:ext cx="728810" cy="2217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>
              <a:stCxn id="237" idx="7"/>
              <a:endCxn id="242" idx="3"/>
            </p:cNvCxnSpPr>
            <p:nvPr/>
          </p:nvCxnSpPr>
          <p:spPr bwMode="auto">
            <a:xfrm flipV="1">
              <a:off x="3297004" y="5506804"/>
              <a:ext cx="631510" cy="23585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>
              <a:stCxn id="237" idx="1"/>
              <a:endCxn id="240" idx="4"/>
            </p:cNvCxnSpPr>
            <p:nvPr/>
          </p:nvCxnSpPr>
          <p:spPr bwMode="auto">
            <a:xfrm flipH="1" flipV="1">
              <a:off x="2741444" y="5043268"/>
              <a:ext cx="286152" cy="69939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74" name="Rectangle 273"/>
            <p:cNvSpPr/>
            <p:nvPr/>
          </p:nvSpPr>
          <p:spPr bwMode="auto">
            <a:xfrm>
              <a:off x="4724400" y="2041280"/>
              <a:ext cx="381000" cy="38134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 cap="flat" cmpd="sng" algn="ctr">
              <a:solidFill>
                <a:srgbClr val="229C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75" name="Rectangle 274"/>
            <p:cNvSpPr/>
            <p:nvPr/>
          </p:nvSpPr>
          <p:spPr bwMode="auto">
            <a:xfrm>
              <a:off x="4800600" y="3975350"/>
              <a:ext cx="381000" cy="38134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 cap="flat" cmpd="sng" algn="ctr">
              <a:solidFill>
                <a:srgbClr val="229C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76" name="Rectangle 275"/>
            <p:cNvSpPr/>
            <p:nvPr/>
          </p:nvSpPr>
          <p:spPr bwMode="auto">
            <a:xfrm>
              <a:off x="4492283" y="2584882"/>
              <a:ext cx="381000" cy="38134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 cap="flat" cmpd="sng" algn="ctr">
              <a:solidFill>
                <a:srgbClr val="229C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77" name="Rectangle 276"/>
            <p:cNvSpPr/>
            <p:nvPr/>
          </p:nvSpPr>
          <p:spPr bwMode="auto">
            <a:xfrm>
              <a:off x="4061460" y="3663104"/>
              <a:ext cx="381000" cy="38134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 cap="flat" cmpd="sng" algn="ctr">
              <a:solidFill>
                <a:srgbClr val="229C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78" name="Rectangle 277"/>
            <p:cNvSpPr/>
            <p:nvPr/>
          </p:nvSpPr>
          <p:spPr bwMode="auto">
            <a:xfrm>
              <a:off x="5715000" y="2733236"/>
              <a:ext cx="381000" cy="38134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 cap="flat" cmpd="sng" algn="ctr">
              <a:solidFill>
                <a:srgbClr val="229C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79" name="Rectangle 278"/>
            <p:cNvSpPr/>
            <p:nvPr/>
          </p:nvSpPr>
          <p:spPr bwMode="auto">
            <a:xfrm>
              <a:off x="6510996" y="1987884"/>
              <a:ext cx="381000" cy="38134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 cap="flat" cmpd="sng" algn="ctr">
              <a:solidFill>
                <a:srgbClr val="229C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80" name="Rectangle 279"/>
            <p:cNvSpPr/>
            <p:nvPr/>
          </p:nvSpPr>
          <p:spPr bwMode="auto">
            <a:xfrm>
              <a:off x="5676900" y="5139523"/>
              <a:ext cx="381000" cy="38134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 cap="flat" cmpd="sng" algn="ctr">
              <a:solidFill>
                <a:srgbClr val="229C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81" name="Rectangle 280"/>
            <p:cNvSpPr/>
            <p:nvPr/>
          </p:nvSpPr>
          <p:spPr bwMode="auto">
            <a:xfrm>
              <a:off x="4873283" y="4979670"/>
              <a:ext cx="381000" cy="38134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 cap="flat" cmpd="sng" algn="ctr">
              <a:solidFill>
                <a:srgbClr val="229C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82" name="Rectangle 281"/>
            <p:cNvSpPr/>
            <p:nvPr/>
          </p:nvSpPr>
          <p:spPr bwMode="auto">
            <a:xfrm>
              <a:off x="5867400" y="3784675"/>
              <a:ext cx="381000" cy="38134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 cap="flat" cmpd="sng" algn="ctr">
              <a:solidFill>
                <a:srgbClr val="229C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83" name="Rectangle 282"/>
            <p:cNvSpPr/>
            <p:nvPr/>
          </p:nvSpPr>
          <p:spPr bwMode="auto">
            <a:xfrm>
              <a:off x="6057900" y="5641731"/>
              <a:ext cx="381000" cy="38134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 cap="flat" cmpd="sng" algn="ctr">
              <a:solidFill>
                <a:srgbClr val="229C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84" name="Rectangle 283"/>
            <p:cNvSpPr/>
            <p:nvPr/>
          </p:nvSpPr>
          <p:spPr bwMode="auto">
            <a:xfrm>
              <a:off x="6507479" y="5130024"/>
              <a:ext cx="381000" cy="38134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 cap="flat" cmpd="sng" algn="ctr">
              <a:solidFill>
                <a:srgbClr val="229C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85" name="Rectangle 284"/>
            <p:cNvSpPr/>
            <p:nvPr/>
          </p:nvSpPr>
          <p:spPr bwMode="auto">
            <a:xfrm>
              <a:off x="6859171" y="2810723"/>
              <a:ext cx="381000" cy="38134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86" name="Rectangle 285"/>
            <p:cNvSpPr/>
            <p:nvPr/>
          </p:nvSpPr>
          <p:spPr bwMode="auto">
            <a:xfrm>
              <a:off x="7356814" y="3115523"/>
              <a:ext cx="381000" cy="38134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87" name="Rectangle 286"/>
            <p:cNvSpPr/>
            <p:nvPr/>
          </p:nvSpPr>
          <p:spPr bwMode="auto">
            <a:xfrm>
              <a:off x="8077200" y="3496872"/>
              <a:ext cx="381000" cy="38134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88" name="Rectangle 287"/>
            <p:cNvSpPr/>
            <p:nvPr/>
          </p:nvSpPr>
          <p:spPr bwMode="auto">
            <a:xfrm>
              <a:off x="7387294" y="4000151"/>
              <a:ext cx="381000" cy="38134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89" name="Rectangle 288"/>
            <p:cNvSpPr/>
            <p:nvPr/>
          </p:nvSpPr>
          <p:spPr bwMode="auto">
            <a:xfrm>
              <a:off x="6975814" y="4418246"/>
              <a:ext cx="381000" cy="38134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290" name="Straight Connector 289"/>
            <p:cNvCxnSpPr>
              <a:stCxn id="232" idx="6"/>
              <a:endCxn id="274" idx="1"/>
            </p:cNvCxnSpPr>
            <p:nvPr/>
          </p:nvCxnSpPr>
          <p:spPr bwMode="auto">
            <a:xfrm flipV="1">
              <a:off x="2858086" y="2231955"/>
              <a:ext cx="1866314" cy="50128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>
              <a:stCxn id="233" idx="4"/>
              <a:endCxn id="277" idx="0"/>
            </p:cNvCxnSpPr>
            <p:nvPr/>
          </p:nvCxnSpPr>
          <p:spPr bwMode="auto">
            <a:xfrm>
              <a:off x="4076700" y="1624232"/>
              <a:ext cx="175260" cy="203887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>
              <a:stCxn id="235" idx="5"/>
              <a:endCxn id="277" idx="1"/>
            </p:cNvCxnSpPr>
            <p:nvPr/>
          </p:nvCxnSpPr>
          <p:spPr bwMode="auto">
            <a:xfrm>
              <a:off x="3816922" y="3245423"/>
              <a:ext cx="244538" cy="60835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>
              <a:stCxn id="236" idx="6"/>
              <a:endCxn id="277" idx="1"/>
            </p:cNvCxnSpPr>
            <p:nvPr/>
          </p:nvCxnSpPr>
          <p:spPr bwMode="auto">
            <a:xfrm>
              <a:off x="2536876" y="3457136"/>
              <a:ext cx="1524584" cy="39664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>
              <a:stCxn id="240" idx="7"/>
              <a:endCxn id="277" idx="1"/>
            </p:cNvCxnSpPr>
            <p:nvPr/>
          </p:nvCxnSpPr>
          <p:spPr bwMode="auto">
            <a:xfrm flipV="1">
              <a:off x="2876148" y="3853779"/>
              <a:ext cx="1185312" cy="86428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>
              <a:stCxn id="242" idx="0"/>
              <a:endCxn id="238" idx="4"/>
            </p:cNvCxnSpPr>
            <p:nvPr/>
          </p:nvCxnSpPr>
          <p:spPr bwMode="auto">
            <a:xfrm flipV="1">
              <a:off x="4063218" y="4749018"/>
              <a:ext cx="42203" cy="43258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>
              <a:stCxn id="242" idx="7"/>
              <a:endCxn id="282" idx="1"/>
            </p:cNvCxnSpPr>
            <p:nvPr/>
          </p:nvCxnSpPr>
          <p:spPr bwMode="auto">
            <a:xfrm flipV="1">
              <a:off x="4197922" y="3975350"/>
              <a:ext cx="1669478" cy="126204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>
              <a:stCxn id="277" idx="3"/>
              <a:endCxn id="282" idx="1"/>
            </p:cNvCxnSpPr>
            <p:nvPr/>
          </p:nvCxnSpPr>
          <p:spPr bwMode="auto">
            <a:xfrm>
              <a:off x="4442460" y="3853779"/>
              <a:ext cx="1424940" cy="12157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>
              <a:stCxn id="235" idx="1"/>
              <a:endCxn id="232" idx="6"/>
            </p:cNvCxnSpPr>
            <p:nvPr/>
          </p:nvCxnSpPr>
          <p:spPr bwMode="auto">
            <a:xfrm flipH="1" flipV="1">
              <a:off x="2858086" y="2733236"/>
              <a:ext cx="689428" cy="24277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>
              <a:stCxn id="235" idx="6"/>
              <a:endCxn id="282" idx="1"/>
            </p:cNvCxnSpPr>
            <p:nvPr/>
          </p:nvCxnSpPr>
          <p:spPr bwMode="auto">
            <a:xfrm>
              <a:off x="3872718" y="3110719"/>
              <a:ext cx="1994682" cy="86463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>
              <a:stCxn id="232" idx="6"/>
              <a:endCxn id="276" idx="1"/>
            </p:cNvCxnSpPr>
            <p:nvPr/>
          </p:nvCxnSpPr>
          <p:spPr bwMode="auto">
            <a:xfrm>
              <a:off x="2858086" y="2733236"/>
              <a:ext cx="1634197" cy="4232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>
              <a:stCxn id="231" idx="5"/>
              <a:endCxn id="275" idx="0"/>
            </p:cNvCxnSpPr>
            <p:nvPr/>
          </p:nvCxnSpPr>
          <p:spPr bwMode="auto">
            <a:xfrm>
              <a:off x="3906604" y="2343330"/>
              <a:ext cx="1084496" cy="163202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>
              <a:stCxn id="277" idx="2"/>
              <a:endCxn id="238" idx="0"/>
            </p:cNvCxnSpPr>
            <p:nvPr/>
          </p:nvCxnSpPr>
          <p:spPr bwMode="auto">
            <a:xfrm flipH="1">
              <a:off x="4105421" y="4044453"/>
              <a:ext cx="146539" cy="32356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>
              <a:stCxn id="281" idx="0"/>
              <a:endCxn id="277" idx="2"/>
            </p:cNvCxnSpPr>
            <p:nvPr/>
          </p:nvCxnSpPr>
          <p:spPr bwMode="auto">
            <a:xfrm flipH="1" flipV="1">
              <a:off x="4251960" y="4044453"/>
              <a:ext cx="811823" cy="93521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>
              <a:stCxn id="277" idx="3"/>
              <a:endCxn id="278" idx="1"/>
            </p:cNvCxnSpPr>
            <p:nvPr/>
          </p:nvCxnSpPr>
          <p:spPr bwMode="auto">
            <a:xfrm flipV="1">
              <a:off x="4442460" y="2923911"/>
              <a:ext cx="1272540" cy="92986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>
              <a:stCxn id="277" idx="0"/>
              <a:endCxn id="276" idx="2"/>
            </p:cNvCxnSpPr>
            <p:nvPr/>
          </p:nvCxnSpPr>
          <p:spPr bwMode="auto">
            <a:xfrm flipV="1">
              <a:off x="4251960" y="2966231"/>
              <a:ext cx="430823" cy="69687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>
              <a:stCxn id="274" idx="2"/>
              <a:endCxn id="282" idx="0"/>
            </p:cNvCxnSpPr>
            <p:nvPr/>
          </p:nvCxnSpPr>
          <p:spPr bwMode="auto">
            <a:xfrm>
              <a:off x="4914900" y="2422629"/>
              <a:ext cx="1143000" cy="136204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>
              <a:stCxn id="275" idx="0"/>
              <a:endCxn id="274" idx="2"/>
            </p:cNvCxnSpPr>
            <p:nvPr/>
          </p:nvCxnSpPr>
          <p:spPr bwMode="auto">
            <a:xfrm flipH="1" flipV="1">
              <a:off x="4914900" y="2422629"/>
              <a:ext cx="76200" cy="155272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>
              <a:stCxn id="276" idx="3"/>
              <a:endCxn id="278" idx="1"/>
            </p:cNvCxnSpPr>
            <p:nvPr/>
          </p:nvCxnSpPr>
          <p:spPr bwMode="auto">
            <a:xfrm>
              <a:off x="4873283" y="2775557"/>
              <a:ext cx="841717" cy="14835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>
              <a:stCxn id="278" idx="0"/>
              <a:endCxn id="279" idx="1"/>
            </p:cNvCxnSpPr>
            <p:nvPr/>
          </p:nvCxnSpPr>
          <p:spPr bwMode="auto">
            <a:xfrm flipV="1">
              <a:off x="5905500" y="2178559"/>
              <a:ext cx="605496" cy="55467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>
              <a:stCxn id="282" idx="0"/>
              <a:endCxn id="279" idx="2"/>
            </p:cNvCxnSpPr>
            <p:nvPr/>
          </p:nvCxnSpPr>
          <p:spPr bwMode="auto">
            <a:xfrm flipV="1">
              <a:off x="6057900" y="2369233"/>
              <a:ext cx="643596" cy="141544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>
              <a:stCxn id="282" idx="3"/>
              <a:endCxn id="285" idx="1"/>
            </p:cNvCxnSpPr>
            <p:nvPr/>
          </p:nvCxnSpPr>
          <p:spPr bwMode="auto">
            <a:xfrm flipV="1">
              <a:off x="6248400" y="3001398"/>
              <a:ext cx="610771" cy="97395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>
              <a:stCxn id="282" idx="1"/>
              <a:endCxn id="276" idx="2"/>
            </p:cNvCxnSpPr>
            <p:nvPr/>
          </p:nvCxnSpPr>
          <p:spPr bwMode="auto">
            <a:xfrm flipH="1" flipV="1">
              <a:off x="4682783" y="2966231"/>
              <a:ext cx="1184617" cy="100911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>
              <a:stCxn id="275" idx="0"/>
              <a:endCxn id="276" idx="2"/>
            </p:cNvCxnSpPr>
            <p:nvPr/>
          </p:nvCxnSpPr>
          <p:spPr bwMode="auto">
            <a:xfrm flipH="1" flipV="1">
              <a:off x="4682783" y="2966231"/>
              <a:ext cx="308317" cy="100911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>
              <a:stCxn id="281" idx="0"/>
              <a:endCxn id="275" idx="2"/>
            </p:cNvCxnSpPr>
            <p:nvPr/>
          </p:nvCxnSpPr>
          <p:spPr bwMode="auto">
            <a:xfrm flipH="1" flipV="1">
              <a:off x="4991100" y="4356699"/>
              <a:ext cx="72683" cy="62297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>
              <a:stCxn id="278" idx="1"/>
              <a:endCxn id="275" idx="0"/>
            </p:cNvCxnSpPr>
            <p:nvPr/>
          </p:nvCxnSpPr>
          <p:spPr bwMode="auto">
            <a:xfrm flipH="1">
              <a:off x="4991100" y="2923911"/>
              <a:ext cx="723900" cy="105143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>
              <a:stCxn id="281" idx="0"/>
              <a:endCxn id="278" idx="2"/>
            </p:cNvCxnSpPr>
            <p:nvPr/>
          </p:nvCxnSpPr>
          <p:spPr bwMode="auto">
            <a:xfrm flipV="1">
              <a:off x="5063783" y="3114585"/>
              <a:ext cx="841717" cy="186508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>
              <a:stCxn id="281" idx="3"/>
              <a:endCxn id="282" idx="2"/>
            </p:cNvCxnSpPr>
            <p:nvPr/>
          </p:nvCxnSpPr>
          <p:spPr bwMode="auto">
            <a:xfrm flipV="1">
              <a:off x="5254283" y="4166024"/>
              <a:ext cx="803617" cy="100432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>
              <a:stCxn id="285" idx="2"/>
              <a:endCxn id="289" idx="0"/>
            </p:cNvCxnSpPr>
            <p:nvPr/>
          </p:nvCxnSpPr>
          <p:spPr bwMode="auto">
            <a:xfrm>
              <a:off x="7049671" y="3192072"/>
              <a:ext cx="116643" cy="122617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>
              <a:stCxn id="280" idx="1"/>
              <a:endCxn id="275" idx="2"/>
            </p:cNvCxnSpPr>
            <p:nvPr/>
          </p:nvCxnSpPr>
          <p:spPr bwMode="auto">
            <a:xfrm flipH="1" flipV="1">
              <a:off x="4991100" y="4356699"/>
              <a:ext cx="685800" cy="9734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>
              <a:stCxn id="280" idx="0"/>
              <a:endCxn id="282" idx="2"/>
            </p:cNvCxnSpPr>
            <p:nvPr/>
          </p:nvCxnSpPr>
          <p:spPr bwMode="auto">
            <a:xfrm flipV="1">
              <a:off x="5867400" y="4166024"/>
              <a:ext cx="190500" cy="9734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>
              <a:stCxn id="283" idx="0"/>
              <a:endCxn id="282" idx="2"/>
            </p:cNvCxnSpPr>
            <p:nvPr/>
          </p:nvCxnSpPr>
          <p:spPr bwMode="auto">
            <a:xfrm flipH="1" flipV="1">
              <a:off x="6057900" y="4166024"/>
              <a:ext cx="190500" cy="147570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>
              <a:stCxn id="284" idx="1"/>
              <a:endCxn id="275" idx="3"/>
            </p:cNvCxnSpPr>
            <p:nvPr/>
          </p:nvCxnSpPr>
          <p:spPr bwMode="auto">
            <a:xfrm flipH="1" flipV="1">
              <a:off x="5181600" y="4166025"/>
              <a:ext cx="1325879" cy="115467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>
              <a:stCxn id="275" idx="3"/>
              <a:endCxn id="282" idx="1"/>
            </p:cNvCxnSpPr>
            <p:nvPr/>
          </p:nvCxnSpPr>
          <p:spPr bwMode="auto">
            <a:xfrm flipV="1">
              <a:off x="5181600" y="3975350"/>
              <a:ext cx="685800" cy="19067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>
              <a:stCxn id="282" idx="3"/>
              <a:endCxn id="286" idx="1"/>
            </p:cNvCxnSpPr>
            <p:nvPr/>
          </p:nvCxnSpPr>
          <p:spPr bwMode="auto">
            <a:xfrm flipV="1">
              <a:off x="6248400" y="3306198"/>
              <a:ext cx="1108414" cy="669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>
              <a:stCxn id="288" idx="0"/>
              <a:endCxn id="286" idx="2"/>
            </p:cNvCxnSpPr>
            <p:nvPr/>
          </p:nvCxnSpPr>
          <p:spPr bwMode="auto">
            <a:xfrm flipH="1" flipV="1">
              <a:off x="7547314" y="3496872"/>
              <a:ext cx="30480" cy="50327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>
              <a:stCxn id="282" idx="3"/>
              <a:endCxn id="289" idx="1"/>
            </p:cNvCxnSpPr>
            <p:nvPr/>
          </p:nvCxnSpPr>
          <p:spPr bwMode="auto">
            <a:xfrm>
              <a:off x="6248400" y="3975350"/>
              <a:ext cx="727414" cy="63357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>
              <a:stCxn id="289" idx="0"/>
              <a:endCxn id="286" idx="2"/>
            </p:cNvCxnSpPr>
            <p:nvPr/>
          </p:nvCxnSpPr>
          <p:spPr bwMode="auto">
            <a:xfrm flipV="1">
              <a:off x="7166314" y="3496872"/>
              <a:ext cx="381000" cy="92137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>
              <a:stCxn id="288" idx="0"/>
              <a:endCxn id="285" idx="2"/>
            </p:cNvCxnSpPr>
            <p:nvPr/>
          </p:nvCxnSpPr>
          <p:spPr bwMode="auto">
            <a:xfrm flipH="1" flipV="1">
              <a:off x="7049671" y="3192072"/>
              <a:ext cx="528123" cy="80807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>
              <a:stCxn id="287" idx="1"/>
              <a:endCxn id="286" idx="3"/>
            </p:cNvCxnSpPr>
            <p:nvPr/>
          </p:nvCxnSpPr>
          <p:spPr bwMode="auto">
            <a:xfrm flipH="1" flipV="1">
              <a:off x="7737814" y="3306198"/>
              <a:ext cx="339386" cy="38134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>
              <a:stCxn id="288" idx="3"/>
              <a:endCxn id="287" idx="1"/>
            </p:cNvCxnSpPr>
            <p:nvPr/>
          </p:nvCxnSpPr>
          <p:spPr bwMode="auto">
            <a:xfrm flipV="1">
              <a:off x="7768294" y="3687547"/>
              <a:ext cx="308906" cy="50327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>
              <a:stCxn id="282" idx="3"/>
              <a:endCxn id="288" idx="1"/>
            </p:cNvCxnSpPr>
            <p:nvPr/>
          </p:nvCxnSpPr>
          <p:spPr bwMode="auto">
            <a:xfrm>
              <a:off x="6248400" y="3975350"/>
              <a:ext cx="1138894" cy="21547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>
              <a:stCxn id="284" idx="0"/>
              <a:endCxn id="282" idx="2"/>
            </p:cNvCxnSpPr>
            <p:nvPr/>
          </p:nvCxnSpPr>
          <p:spPr bwMode="auto">
            <a:xfrm flipH="1" flipV="1">
              <a:off x="6057900" y="4166024"/>
              <a:ext cx="640079" cy="964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>
              <a:stCxn id="282" idx="0"/>
              <a:endCxn id="278" idx="2"/>
            </p:cNvCxnSpPr>
            <p:nvPr/>
          </p:nvCxnSpPr>
          <p:spPr bwMode="auto">
            <a:xfrm flipH="1" flipV="1">
              <a:off x="5905500" y="3114585"/>
              <a:ext cx="152400" cy="6700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Community Structure</a:t>
            </a:r>
            <a:endParaRPr lang="en-US" dirty="0"/>
          </a:p>
        </p:txBody>
      </p:sp>
      <p:sp>
        <p:nvSpPr>
          <p:cNvPr id="334" name="TextBox 333"/>
          <p:cNvSpPr txBox="1"/>
          <p:nvPr/>
        </p:nvSpPr>
        <p:spPr>
          <a:xfrm>
            <a:off x="8377535" y="1981200"/>
            <a:ext cx="430887" cy="254259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sv-SE" sz="1600" dirty="0" smtClean="0"/>
              <a:t>Zachary’s Karate Club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9649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" t="24903" r="15863" b="16846"/>
          <a:stretch/>
        </p:blipFill>
        <p:spPr>
          <a:xfrm>
            <a:off x="-1" y="487680"/>
            <a:ext cx="9144001" cy="5868149"/>
          </a:xfrm>
        </p:spPr>
      </p:pic>
      <p:sp>
        <p:nvSpPr>
          <p:cNvPr id="6" name="Rectangle 5"/>
          <p:cNvSpPr/>
          <p:nvPr/>
        </p:nvSpPr>
        <p:spPr>
          <a:xfrm>
            <a:off x="346022" y="1142999"/>
            <a:ext cx="3616377" cy="4770537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v-SE" sz="2600" dirty="0"/>
              <a:t>Separating </a:t>
            </a:r>
            <a:r>
              <a:rPr lang="sv-SE" sz="2600" dirty="0" smtClean="0">
                <a:solidFill>
                  <a:schemeClr val="tx1"/>
                </a:solidFill>
              </a:rPr>
              <a:t>legitimate (</a:t>
            </a:r>
            <a:r>
              <a:rPr lang="sv-SE" sz="2600" dirty="0" smtClean="0">
                <a:solidFill>
                  <a:schemeClr val="accent6"/>
                </a:solidFill>
              </a:rPr>
              <a:t>ham</a:t>
            </a:r>
            <a:r>
              <a:rPr lang="sv-SE" sz="2600" dirty="0" smtClean="0">
                <a:solidFill>
                  <a:schemeClr val="tx1"/>
                </a:solidFill>
              </a:rPr>
              <a:t>) </a:t>
            </a:r>
            <a:r>
              <a:rPr lang="sv-SE" sz="2600" dirty="0"/>
              <a:t>and </a:t>
            </a:r>
            <a:r>
              <a:rPr lang="sv-SE" sz="2600" dirty="0" smtClean="0"/>
              <a:t>unsolicited (</a:t>
            </a:r>
            <a:r>
              <a:rPr lang="sv-SE" sz="2600" dirty="0">
                <a:solidFill>
                  <a:srgbClr val="C00000"/>
                </a:solidFill>
              </a:rPr>
              <a:t>spam</a:t>
            </a:r>
            <a:r>
              <a:rPr lang="sv-SE" sz="2600" dirty="0"/>
              <a:t>) </a:t>
            </a:r>
            <a:r>
              <a:rPr lang="sv-SE" sz="2600" dirty="0" smtClean="0"/>
              <a:t>email in a large-scale email network generated from real email traffic.</a:t>
            </a:r>
          </a:p>
          <a:p>
            <a:pPr marL="1257300" lvl="2" indent="-342900">
              <a:buFont typeface="Arial" pitchFamily="34" charset="0"/>
              <a:buChar char="•"/>
            </a:pPr>
            <a:endParaRPr lang="sv-SE" sz="1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sv-SE" sz="2600" dirty="0" smtClean="0"/>
              <a:t>Assessing the quality of community detection algorithms in creating </a:t>
            </a:r>
            <a:r>
              <a:rPr lang="sv-SE" sz="2600" dirty="0" smtClean="0">
                <a:solidFill>
                  <a:srgbClr val="0070C0"/>
                </a:solidFill>
              </a:rPr>
              <a:t>structural</a:t>
            </a:r>
            <a:r>
              <a:rPr lang="sv-SE" sz="2600" dirty="0" smtClean="0"/>
              <a:t> and </a:t>
            </a:r>
            <a:r>
              <a:rPr lang="sv-SE" sz="2600" dirty="0" smtClean="0">
                <a:solidFill>
                  <a:srgbClr val="0070C0"/>
                </a:solidFill>
              </a:rPr>
              <a:t>logical</a:t>
            </a:r>
            <a:r>
              <a:rPr lang="sv-SE" sz="2600" dirty="0" smtClean="0"/>
              <a:t> communities.</a:t>
            </a:r>
          </a:p>
        </p:txBody>
      </p:sp>
    </p:spTree>
    <p:extLst>
      <p:ext uri="{BB962C8B-B14F-4D97-AF65-F5344CB8AC3E}">
        <p14:creationId xmlns:p14="http://schemas.microsoft.com/office/powerpoint/2010/main" val="155103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87" t="24755" r="4581" b="17795"/>
          <a:stretch/>
        </p:blipFill>
        <p:spPr bwMode="auto">
          <a:xfrm>
            <a:off x="0" y="1614985"/>
            <a:ext cx="9144000" cy="440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57200" y="2133600"/>
            <a:ext cx="8229600" cy="33528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r>
              <a:rPr lang="sv-SE" dirty="0" smtClean="0"/>
              <a:t>Community detection </a:t>
            </a:r>
            <a:r>
              <a:rPr lang="sv-SE" dirty="0"/>
              <a:t>a</a:t>
            </a:r>
            <a:r>
              <a:rPr lang="sv-SE" dirty="0" smtClean="0"/>
              <a:t>lgorithms</a:t>
            </a:r>
          </a:p>
          <a:p>
            <a:r>
              <a:rPr lang="sv-SE" dirty="0" smtClean="0"/>
              <a:t>Quality functions</a:t>
            </a:r>
          </a:p>
          <a:p>
            <a:pPr lvl="1"/>
            <a:r>
              <a:rPr lang="sv-SE" dirty="0" smtClean="0"/>
              <a:t>Structural quality</a:t>
            </a:r>
          </a:p>
          <a:p>
            <a:pPr lvl="1"/>
            <a:r>
              <a:rPr lang="sv-SE" dirty="0" smtClean="0"/>
              <a:t>Logical quality</a:t>
            </a:r>
          </a:p>
          <a:p>
            <a:r>
              <a:rPr lang="sv-SE" dirty="0" smtClean="0"/>
              <a:t>Experimental </a:t>
            </a:r>
            <a:r>
              <a:rPr lang="sv-SE" dirty="0"/>
              <a:t>e</a:t>
            </a:r>
            <a:r>
              <a:rPr lang="sv-SE" dirty="0" smtClean="0"/>
              <a:t>valuation </a:t>
            </a:r>
          </a:p>
          <a:p>
            <a:pPr lvl="1"/>
            <a:r>
              <a:rPr lang="sv-SE" dirty="0" smtClean="0"/>
              <a:t>Real email traffic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17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300" dirty="0" smtClean="0"/>
              <a:t>Community Detection</a:t>
            </a:r>
            <a:endParaRPr lang="en-US" sz="4300" dirty="0"/>
          </a:p>
        </p:txBody>
      </p:sp>
      <p:sp>
        <p:nvSpPr>
          <p:cNvPr id="302" name="Oval 301"/>
          <p:cNvSpPr/>
          <p:nvPr/>
        </p:nvSpPr>
        <p:spPr>
          <a:xfrm rot="19907736">
            <a:off x="2048920" y="2918171"/>
            <a:ext cx="1308856" cy="12835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Oval 302"/>
          <p:cNvSpPr/>
          <p:nvPr/>
        </p:nvSpPr>
        <p:spPr>
          <a:xfrm rot="2320089">
            <a:off x="152400" y="2856912"/>
            <a:ext cx="1615960" cy="14838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Oval 303"/>
          <p:cNvSpPr/>
          <p:nvPr/>
        </p:nvSpPr>
        <p:spPr>
          <a:xfrm rot="1282930">
            <a:off x="2177869" y="1680576"/>
            <a:ext cx="1136807" cy="121081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Oval 309"/>
          <p:cNvSpPr/>
          <p:nvPr/>
        </p:nvSpPr>
        <p:spPr>
          <a:xfrm>
            <a:off x="664564" y="1676400"/>
            <a:ext cx="1222995" cy="12108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Oval 313"/>
          <p:cNvSpPr/>
          <p:nvPr/>
        </p:nvSpPr>
        <p:spPr>
          <a:xfrm>
            <a:off x="2824637" y="1768838"/>
            <a:ext cx="85843" cy="913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Oval 314"/>
          <p:cNvSpPr/>
          <p:nvPr/>
        </p:nvSpPr>
        <p:spPr>
          <a:xfrm>
            <a:off x="2281986" y="2385136"/>
            <a:ext cx="85843" cy="913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Oval 315"/>
          <p:cNvSpPr/>
          <p:nvPr/>
        </p:nvSpPr>
        <p:spPr>
          <a:xfrm>
            <a:off x="3069088" y="2190415"/>
            <a:ext cx="85843" cy="913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/>
          <p:cNvSpPr/>
          <p:nvPr/>
        </p:nvSpPr>
        <p:spPr>
          <a:xfrm>
            <a:off x="2334073" y="1979011"/>
            <a:ext cx="85843" cy="913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/>
          <p:cNvSpPr/>
          <p:nvPr/>
        </p:nvSpPr>
        <p:spPr>
          <a:xfrm>
            <a:off x="3018688" y="2484535"/>
            <a:ext cx="85843" cy="913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/>
          <p:cNvSpPr/>
          <p:nvPr/>
        </p:nvSpPr>
        <p:spPr>
          <a:xfrm>
            <a:off x="2684012" y="2639973"/>
            <a:ext cx="85843" cy="913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0" name="Straight Connector 319"/>
          <p:cNvCxnSpPr>
            <a:stCxn id="317" idx="7"/>
            <a:endCxn id="316" idx="1"/>
          </p:cNvCxnSpPr>
          <p:nvPr/>
        </p:nvCxnSpPr>
        <p:spPr>
          <a:xfrm>
            <a:off x="2407344" y="1992396"/>
            <a:ext cx="674315" cy="2114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/>
          <p:cNvCxnSpPr>
            <a:stCxn id="317" idx="4"/>
            <a:endCxn id="315" idx="0"/>
          </p:cNvCxnSpPr>
          <p:nvPr/>
        </p:nvCxnSpPr>
        <p:spPr>
          <a:xfrm flipH="1">
            <a:off x="2324908" y="2070405"/>
            <a:ext cx="52086" cy="3147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/>
          <p:cNvCxnSpPr>
            <a:stCxn id="315" idx="5"/>
            <a:endCxn id="318" idx="2"/>
          </p:cNvCxnSpPr>
          <p:nvPr/>
        </p:nvCxnSpPr>
        <p:spPr>
          <a:xfrm>
            <a:off x="2355258" y="2463144"/>
            <a:ext cx="663430" cy="67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>
            <a:stCxn id="315" idx="7"/>
            <a:endCxn id="314" idx="3"/>
          </p:cNvCxnSpPr>
          <p:nvPr/>
        </p:nvCxnSpPr>
        <p:spPr>
          <a:xfrm flipV="1">
            <a:off x="2355258" y="1846847"/>
            <a:ext cx="481950" cy="5516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>
            <a:stCxn id="319" idx="0"/>
            <a:endCxn id="314" idx="4"/>
          </p:cNvCxnSpPr>
          <p:nvPr/>
        </p:nvCxnSpPr>
        <p:spPr>
          <a:xfrm flipV="1">
            <a:off x="2726934" y="1860232"/>
            <a:ext cx="140624" cy="7797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>
            <a:stCxn id="319" idx="6"/>
            <a:endCxn id="318" idx="3"/>
          </p:cNvCxnSpPr>
          <p:nvPr/>
        </p:nvCxnSpPr>
        <p:spPr>
          <a:xfrm flipV="1">
            <a:off x="2769856" y="2562544"/>
            <a:ext cx="261404" cy="123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>
            <a:stCxn id="318" idx="0"/>
            <a:endCxn id="316" idx="4"/>
          </p:cNvCxnSpPr>
          <p:nvPr/>
        </p:nvCxnSpPr>
        <p:spPr>
          <a:xfrm flipV="1">
            <a:off x="3061609" y="2281808"/>
            <a:ext cx="50401" cy="2027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>
            <a:stCxn id="316" idx="0"/>
            <a:endCxn id="314" idx="5"/>
          </p:cNvCxnSpPr>
          <p:nvPr/>
        </p:nvCxnSpPr>
        <p:spPr>
          <a:xfrm flipH="1" flipV="1">
            <a:off x="2897908" y="1846847"/>
            <a:ext cx="214101" cy="3435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Oval 327"/>
          <p:cNvSpPr/>
          <p:nvPr/>
        </p:nvSpPr>
        <p:spPr>
          <a:xfrm>
            <a:off x="838471" y="1948562"/>
            <a:ext cx="85843" cy="9139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/>
          <p:cNvSpPr/>
          <p:nvPr/>
        </p:nvSpPr>
        <p:spPr>
          <a:xfrm>
            <a:off x="1602076" y="1950175"/>
            <a:ext cx="85843" cy="9139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Oval 329"/>
          <p:cNvSpPr/>
          <p:nvPr/>
        </p:nvSpPr>
        <p:spPr>
          <a:xfrm>
            <a:off x="1625622" y="2444135"/>
            <a:ext cx="85843" cy="9139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330"/>
          <p:cNvSpPr/>
          <p:nvPr/>
        </p:nvSpPr>
        <p:spPr>
          <a:xfrm>
            <a:off x="959552" y="2576075"/>
            <a:ext cx="85843" cy="9139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/>
          <p:cNvSpPr/>
          <p:nvPr/>
        </p:nvSpPr>
        <p:spPr>
          <a:xfrm>
            <a:off x="1196820" y="2293742"/>
            <a:ext cx="85843" cy="9139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/>
          <p:cNvSpPr/>
          <p:nvPr/>
        </p:nvSpPr>
        <p:spPr>
          <a:xfrm>
            <a:off x="1168700" y="1753590"/>
            <a:ext cx="85843" cy="9139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4" name="Straight Connector 333"/>
          <p:cNvCxnSpPr>
            <a:stCxn id="328" idx="7"/>
            <a:endCxn id="333" idx="2"/>
          </p:cNvCxnSpPr>
          <p:nvPr/>
        </p:nvCxnSpPr>
        <p:spPr>
          <a:xfrm flipV="1">
            <a:off x="911742" y="1799287"/>
            <a:ext cx="256958" cy="162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>
            <a:stCxn id="332" idx="2"/>
            <a:endCxn id="331" idx="0"/>
          </p:cNvCxnSpPr>
          <p:nvPr/>
        </p:nvCxnSpPr>
        <p:spPr>
          <a:xfrm flipH="1">
            <a:off x="1002474" y="2339438"/>
            <a:ext cx="194345" cy="2366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>
            <a:stCxn id="328" idx="6"/>
            <a:endCxn id="332" idx="1"/>
          </p:cNvCxnSpPr>
          <p:nvPr/>
        </p:nvCxnSpPr>
        <p:spPr>
          <a:xfrm>
            <a:off x="924314" y="1994260"/>
            <a:ext cx="285077" cy="3128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>
            <a:stCxn id="333" idx="6"/>
            <a:endCxn id="329" idx="1"/>
          </p:cNvCxnSpPr>
          <p:nvPr/>
        </p:nvCxnSpPr>
        <p:spPr>
          <a:xfrm>
            <a:off x="1254543" y="1799287"/>
            <a:ext cx="360104" cy="164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>
            <a:stCxn id="332" idx="6"/>
            <a:endCxn id="330" idx="1"/>
          </p:cNvCxnSpPr>
          <p:nvPr/>
        </p:nvCxnSpPr>
        <p:spPr>
          <a:xfrm>
            <a:off x="1282662" y="2339438"/>
            <a:ext cx="355532" cy="118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>
            <a:stCxn id="331" idx="7"/>
            <a:endCxn id="330" idx="2"/>
          </p:cNvCxnSpPr>
          <p:nvPr/>
        </p:nvCxnSpPr>
        <p:spPr>
          <a:xfrm flipV="1">
            <a:off x="1032824" y="2489832"/>
            <a:ext cx="592798" cy="996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>
            <a:stCxn id="333" idx="5"/>
            <a:endCxn id="330" idx="0"/>
          </p:cNvCxnSpPr>
          <p:nvPr/>
        </p:nvCxnSpPr>
        <p:spPr>
          <a:xfrm>
            <a:off x="1241972" y="1831599"/>
            <a:ext cx="426572" cy="612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>
            <a:stCxn id="332" idx="7"/>
            <a:endCxn id="329" idx="2"/>
          </p:cNvCxnSpPr>
          <p:nvPr/>
        </p:nvCxnSpPr>
        <p:spPr>
          <a:xfrm flipV="1">
            <a:off x="1270091" y="1995872"/>
            <a:ext cx="331985" cy="3112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2" name="Oval 341"/>
          <p:cNvSpPr/>
          <p:nvPr/>
        </p:nvSpPr>
        <p:spPr>
          <a:xfrm>
            <a:off x="1374586" y="2727262"/>
            <a:ext cx="85843" cy="9139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3" name="Straight Connector 342"/>
          <p:cNvCxnSpPr>
            <a:stCxn id="331" idx="5"/>
            <a:endCxn id="342" idx="2"/>
          </p:cNvCxnSpPr>
          <p:nvPr/>
        </p:nvCxnSpPr>
        <p:spPr>
          <a:xfrm>
            <a:off x="1032824" y="2654084"/>
            <a:ext cx="341761" cy="1188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>
            <a:stCxn id="332" idx="5"/>
            <a:endCxn id="342" idx="1"/>
          </p:cNvCxnSpPr>
          <p:nvPr/>
        </p:nvCxnSpPr>
        <p:spPr>
          <a:xfrm>
            <a:off x="1270091" y="2371751"/>
            <a:ext cx="117066" cy="3688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5" name="Straight Connector 344"/>
          <p:cNvCxnSpPr>
            <a:stCxn id="330" idx="3"/>
            <a:endCxn id="342" idx="7"/>
          </p:cNvCxnSpPr>
          <p:nvPr/>
        </p:nvCxnSpPr>
        <p:spPr>
          <a:xfrm flipH="1">
            <a:off x="1447856" y="2522144"/>
            <a:ext cx="190337" cy="2185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6" name="Oval 345"/>
          <p:cNvSpPr/>
          <p:nvPr/>
        </p:nvSpPr>
        <p:spPr>
          <a:xfrm>
            <a:off x="544583" y="2951161"/>
            <a:ext cx="85843" cy="91394"/>
          </a:xfrm>
          <a:prstGeom prst="ellipse">
            <a:avLst/>
          </a:prstGeom>
          <a:solidFill>
            <a:srgbClr val="FD2703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/>
        </p:nvSpPr>
        <p:spPr>
          <a:xfrm>
            <a:off x="276273" y="3872575"/>
            <a:ext cx="85843" cy="91394"/>
          </a:xfrm>
          <a:prstGeom prst="ellipse">
            <a:avLst/>
          </a:prstGeom>
          <a:solidFill>
            <a:srgbClr val="FD2703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403084" y="3246174"/>
            <a:ext cx="85843" cy="91394"/>
          </a:xfrm>
          <a:prstGeom prst="ellipse">
            <a:avLst/>
          </a:prstGeom>
          <a:solidFill>
            <a:srgbClr val="FD2703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/>
          <p:cNvSpPr/>
          <p:nvPr/>
        </p:nvSpPr>
        <p:spPr>
          <a:xfrm>
            <a:off x="973798" y="3719328"/>
            <a:ext cx="85843" cy="91394"/>
          </a:xfrm>
          <a:prstGeom prst="ellipse">
            <a:avLst/>
          </a:prstGeom>
          <a:solidFill>
            <a:srgbClr val="FD2703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Oval 349"/>
          <p:cNvSpPr/>
          <p:nvPr/>
        </p:nvSpPr>
        <p:spPr>
          <a:xfrm>
            <a:off x="1290853" y="3309585"/>
            <a:ext cx="85843" cy="91394"/>
          </a:xfrm>
          <a:prstGeom prst="ellipse">
            <a:avLst/>
          </a:prstGeom>
          <a:solidFill>
            <a:srgbClr val="FD2703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Oval 350"/>
          <p:cNvSpPr/>
          <p:nvPr/>
        </p:nvSpPr>
        <p:spPr>
          <a:xfrm>
            <a:off x="1045334" y="2951161"/>
            <a:ext cx="85843" cy="91394"/>
          </a:xfrm>
          <a:prstGeom prst="ellipse">
            <a:avLst/>
          </a:prstGeom>
          <a:solidFill>
            <a:srgbClr val="FD2703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Oval 351"/>
          <p:cNvSpPr/>
          <p:nvPr/>
        </p:nvSpPr>
        <p:spPr>
          <a:xfrm>
            <a:off x="1495812" y="3993510"/>
            <a:ext cx="85843" cy="91394"/>
          </a:xfrm>
          <a:prstGeom prst="ellipse">
            <a:avLst/>
          </a:prstGeom>
          <a:solidFill>
            <a:srgbClr val="FD2703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/>
        </p:nvSpPr>
        <p:spPr>
          <a:xfrm>
            <a:off x="734048" y="4097477"/>
            <a:ext cx="85843" cy="91394"/>
          </a:xfrm>
          <a:prstGeom prst="ellipse">
            <a:avLst/>
          </a:prstGeom>
          <a:solidFill>
            <a:srgbClr val="FD2703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4" name="Straight Connector 353"/>
          <p:cNvCxnSpPr>
            <a:stCxn id="346" idx="5"/>
            <a:endCxn id="349" idx="1"/>
          </p:cNvCxnSpPr>
          <p:nvPr/>
        </p:nvCxnSpPr>
        <p:spPr>
          <a:xfrm>
            <a:off x="617854" y="3029170"/>
            <a:ext cx="368515" cy="7035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/>
          <p:cNvCxnSpPr>
            <a:stCxn id="349" idx="0"/>
            <a:endCxn id="351" idx="4"/>
          </p:cNvCxnSpPr>
          <p:nvPr/>
        </p:nvCxnSpPr>
        <p:spPr>
          <a:xfrm flipV="1">
            <a:off x="1016719" y="3042555"/>
            <a:ext cx="71536" cy="676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/>
          <p:cNvCxnSpPr>
            <a:stCxn id="347" idx="6"/>
            <a:endCxn id="349" idx="2"/>
          </p:cNvCxnSpPr>
          <p:nvPr/>
        </p:nvCxnSpPr>
        <p:spPr>
          <a:xfrm flipV="1">
            <a:off x="362116" y="3765025"/>
            <a:ext cx="611683" cy="1532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/>
          <p:cNvCxnSpPr>
            <a:stCxn id="353" idx="7"/>
            <a:endCxn id="349" idx="3"/>
          </p:cNvCxnSpPr>
          <p:nvPr/>
        </p:nvCxnSpPr>
        <p:spPr>
          <a:xfrm flipV="1">
            <a:off x="807320" y="3797337"/>
            <a:ext cx="179050" cy="313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357"/>
          <p:cNvCxnSpPr>
            <a:stCxn id="347" idx="2"/>
            <a:endCxn id="348" idx="3"/>
          </p:cNvCxnSpPr>
          <p:nvPr/>
        </p:nvCxnSpPr>
        <p:spPr>
          <a:xfrm flipV="1">
            <a:off x="276273" y="3324183"/>
            <a:ext cx="139383" cy="5940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/>
          <p:cNvCxnSpPr>
            <a:stCxn id="348" idx="7"/>
            <a:endCxn id="346" idx="3"/>
          </p:cNvCxnSpPr>
          <p:nvPr/>
        </p:nvCxnSpPr>
        <p:spPr>
          <a:xfrm flipV="1">
            <a:off x="476355" y="3029170"/>
            <a:ext cx="80799" cy="2303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>
            <a:stCxn id="349" idx="5"/>
            <a:endCxn id="352" idx="2"/>
          </p:cNvCxnSpPr>
          <p:nvPr/>
        </p:nvCxnSpPr>
        <p:spPr>
          <a:xfrm>
            <a:off x="1047069" y="3797338"/>
            <a:ext cx="448744" cy="2418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/>
          <p:cNvCxnSpPr>
            <a:stCxn id="346" idx="7"/>
            <a:endCxn id="350" idx="1"/>
          </p:cNvCxnSpPr>
          <p:nvPr/>
        </p:nvCxnSpPr>
        <p:spPr>
          <a:xfrm>
            <a:off x="617854" y="2964546"/>
            <a:ext cx="685570" cy="3584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/>
          <p:cNvCxnSpPr>
            <a:stCxn id="350" idx="0"/>
            <a:endCxn id="351" idx="5"/>
          </p:cNvCxnSpPr>
          <p:nvPr/>
        </p:nvCxnSpPr>
        <p:spPr>
          <a:xfrm flipH="1" flipV="1">
            <a:off x="1118606" y="3029170"/>
            <a:ext cx="215169" cy="280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Connector 362"/>
          <p:cNvCxnSpPr>
            <a:stCxn id="353" idx="1"/>
            <a:endCxn id="348" idx="4"/>
          </p:cNvCxnSpPr>
          <p:nvPr/>
        </p:nvCxnSpPr>
        <p:spPr>
          <a:xfrm flipH="1" flipV="1">
            <a:off x="446005" y="3337568"/>
            <a:ext cx="300614" cy="7732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>
            <a:stCxn id="348" idx="6"/>
            <a:endCxn id="350" idx="2"/>
          </p:cNvCxnSpPr>
          <p:nvPr/>
        </p:nvCxnSpPr>
        <p:spPr>
          <a:xfrm>
            <a:off x="488927" y="3291871"/>
            <a:ext cx="801926" cy="634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Connector 364"/>
          <p:cNvCxnSpPr>
            <a:stCxn id="352" idx="0"/>
            <a:endCxn id="346" idx="6"/>
          </p:cNvCxnSpPr>
          <p:nvPr/>
        </p:nvCxnSpPr>
        <p:spPr>
          <a:xfrm flipH="1" flipV="1">
            <a:off x="630426" y="2996859"/>
            <a:ext cx="908308" cy="996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6" name="Oval 365"/>
          <p:cNvSpPr/>
          <p:nvPr/>
        </p:nvSpPr>
        <p:spPr>
          <a:xfrm>
            <a:off x="2692508" y="3030915"/>
            <a:ext cx="85843" cy="9139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/>
          <p:cNvSpPr/>
          <p:nvPr/>
        </p:nvSpPr>
        <p:spPr>
          <a:xfrm>
            <a:off x="2120191" y="3593763"/>
            <a:ext cx="85843" cy="9139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Oval 367"/>
          <p:cNvSpPr/>
          <p:nvPr/>
        </p:nvSpPr>
        <p:spPr>
          <a:xfrm>
            <a:off x="2203144" y="3213862"/>
            <a:ext cx="85843" cy="9139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/>
          <p:cNvSpPr/>
          <p:nvPr/>
        </p:nvSpPr>
        <p:spPr>
          <a:xfrm>
            <a:off x="2401581" y="4021985"/>
            <a:ext cx="85843" cy="9139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Oval 369"/>
          <p:cNvSpPr/>
          <p:nvPr/>
        </p:nvSpPr>
        <p:spPr>
          <a:xfrm>
            <a:off x="2948288" y="3981547"/>
            <a:ext cx="85843" cy="9139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/>
        </p:nvSpPr>
        <p:spPr>
          <a:xfrm>
            <a:off x="3174561" y="3540475"/>
            <a:ext cx="85843" cy="9139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/>
          <p:cNvSpPr/>
          <p:nvPr/>
        </p:nvSpPr>
        <p:spPr>
          <a:xfrm>
            <a:off x="2638146" y="3618485"/>
            <a:ext cx="85843" cy="9139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3" name="Straight Connector 372"/>
          <p:cNvCxnSpPr>
            <a:stCxn id="367" idx="0"/>
            <a:endCxn id="368" idx="4"/>
          </p:cNvCxnSpPr>
          <p:nvPr/>
        </p:nvCxnSpPr>
        <p:spPr>
          <a:xfrm flipV="1">
            <a:off x="2163113" y="3305255"/>
            <a:ext cx="82953" cy="2885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/>
          <p:cNvCxnSpPr>
            <a:stCxn id="372" idx="6"/>
            <a:endCxn id="371" idx="2"/>
          </p:cNvCxnSpPr>
          <p:nvPr/>
        </p:nvCxnSpPr>
        <p:spPr>
          <a:xfrm flipV="1">
            <a:off x="2723989" y="3586173"/>
            <a:ext cx="450571" cy="78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Connector 374"/>
          <p:cNvCxnSpPr>
            <a:stCxn id="370" idx="0"/>
            <a:endCxn id="372" idx="4"/>
          </p:cNvCxnSpPr>
          <p:nvPr/>
        </p:nvCxnSpPr>
        <p:spPr>
          <a:xfrm flipH="1" flipV="1">
            <a:off x="2681068" y="3709879"/>
            <a:ext cx="310142" cy="2716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/>
          <p:cNvCxnSpPr>
            <a:stCxn id="369" idx="6"/>
            <a:endCxn id="371" idx="3"/>
          </p:cNvCxnSpPr>
          <p:nvPr/>
        </p:nvCxnSpPr>
        <p:spPr>
          <a:xfrm flipV="1">
            <a:off x="2487424" y="3618485"/>
            <a:ext cx="699708" cy="4491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Connector 376"/>
          <p:cNvCxnSpPr>
            <a:stCxn id="370" idx="1"/>
            <a:endCxn id="366" idx="5"/>
          </p:cNvCxnSpPr>
          <p:nvPr/>
        </p:nvCxnSpPr>
        <p:spPr>
          <a:xfrm flipH="1" flipV="1">
            <a:off x="2765779" y="3108924"/>
            <a:ext cx="195080" cy="886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/>
          <p:cNvCxnSpPr>
            <a:stCxn id="369" idx="0"/>
            <a:endCxn id="368" idx="5"/>
          </p:cNvCxnSpPr>
          <p:nvPr/>
        </p:nvCxnSpPr>
        <p:spPr>
          <a:xfrm flipH="1" flipV="1">
            <a:off x="2276416" y="3291870"/>
            <a:ext cx="168086" cy="7301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Connector 378"/>
          <p:cNvCxnSpPr>
            <a:stCxn id="372" idx="2"/>
            <a:endCxn id="367" idx="6"/>
          </p:cNvCxnSpPr>
          <p:nvPr/>
        </p:nvCxnSpPr>
        <p:spPr>
          <a:xfrm flipH="1" flipV="1">
            <a:off x="2206035" y="3639461"/>
            <a:ext cx="432112" cy="247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/>
          <p:cNvCxnSpPr>
            <a:stCxn id="368" idx="6"/>
            <a:endCxn id="371" idx="2"/>
          </p:cNvCxnSpPr>
          <p:nvPr/>
        </p:nvCxnSpPr>
        <p:spPr>
          <a:xfrm>
            <a:off x="2288987" y="3259559"/>
            <a:ext cx="885573" cy="3266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/>
          <p:cNvCxnSpPr>
            <a:stCxn id="366" idx="0"/>
            <a:endCxn id="319" idx="4"/>
          </p:cNvCxnSpPr>
          <p:nvPr/>
        </p:nvCxnSpPr>
        <p:spPr>
          <a:xfrm flipH="1" flipV="1">
            <a:off x="2726934" y="2731367"/>
            <a:ext cx="8495" cy="299548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2" name="Straight Connector 381"/>
          <p:cNvCxnSpPr>
            <a:stCxn id="330" idx="6"/>
            <a:endCxn id="317" idx="3"/>
          </p:cNvCxnSpPr>
          <p:nvPr/>
        </p:nvCxnSpPr>
        <p:spPr>
          <a:xfrm flipV="1">
            <a:off x="1711466" y="2057020"/>
            <a:ext cx="635179" cy="432812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3" name="Straight Connector 382"/>
          <p:cNvCxnSpPr>
            <a:stCxn id="368" idx="1"/>
            <a:endCxn id="342" idx="5"/>
          </p:cNvCxnSpPr>
          <p:nvPr/>
        </p:nvCxnSpPr>
        <p:spPr>
          <a:xfrm flipH="1" flipV="1">
            <a:off x="1447857" y="2805270"/>
            <a:ext cx="767858" cy="421976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4" name="Straight Connector 383"/>
          <p:cNvCxnSpPr>
            <a:stCxn id="346" idx="0"/>
            <a:endCxn id="331" idx="3"/>
          </p:cNvCxnSpPr>
          <p:nvPr/>
        </p:nvCxnSpPr>
        <p:spPr>
          <a:xfrm flipV="1">
            <a:off x="587505" y="2654085"/>
            <a:ext cx="384618" cy="297076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5" name="Straight Connector 384"/>
          <p:cNvCxnSpPr>
            <a:stCxn id="352" idx="6"/>
            <a:endCxn id="367" idx="2"/>
          </p:cNvCxnSpPr>
          <p:nvPr/>
        </p:nvCxnSpPr>
        <p:spPr>
          <a:xfrm flipV="1">
            <a:off x="1581656" y="3639461"/>
            <a:ext cx="538535" cy="399746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6" name="Straight Connector 385"/>
          <p:cNvCxnSpPr>
            <a:stCxn id="350" idx="7"/>
            <a:endCxn id="342" idx="4"/>
          </p:cNvCxnSpPr>
          <p:nvPr/>
        </p:nvCxnSpPr>
        <p:spPr>
          <a:xfrm flipV="1">
            <a:off x="1364125" y="2818655"/>
            <a:ext cx="53382" cy="504314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7" name="Straight Connector 386"/>
          <p:cNvCxnSpPr>
            <a:stCxn id="328" idx="6"/>
          </p:cNvCxnSpPr>
          <p:nvPr/>
        </p:nvCxnSpPr>
        <p:spPr bwMode="auto">
          <a:xfrm flipV="1">
            <a:off x="924314" y="1979011"/>
            <a:ext cx="657342" cy="152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8" name="Straight Connector 387"/>
          <p:cNvCxnSpPr>
            <a:stCxn id="352" idx="2"/>
            <a:endCxn id="353" idx="6"/>
          </p:cNvCxnSpPr>
          <p:nvPr/>
        </p:nvCxnSpPr>
        <p:spPr bwMode="auto">
          <a:xfrm flipH="1">
            <a:off x="819891" y="4039207"/>
            <a:ext cx="675921" cy="1039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9" name="Straight Connector 388"/>
          <p:cNvCxnSpPr>
            <a:stCxn id="352" idx="2"/>
            <a:endCxn id="347" idx="6"/>
          </p:cNvCxnSpPr>
          <p:nvPr/>
        </p:nvCxnSpPr>
        <p:spPr bwMode="auto">
          <a:xfrm flipH="1" flipV="1">
            <a:off x="362116" y="3918272"/>
            <a:ext cx="1133697" cy="12093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0" name="Straight Connector 389"/>
          <p:cNvCxnSpPr>
            <a:stCxn id="370" idx="2"/>
            <a:endCxn id="369" idx="6"/>
          </p:cNvCxnSpPr>
          <p:nvPr/>
        </p:nvCxnSpPr>
        <p:spPr bwMode="auto">
          <a:xfrm flipH="1">
            <a:off x="2487424" y="4027244"/>
            <a:ext cx="460864" cy="404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1" name="Straight Connector 390"/>
          <p:cNvCxnSpPr>
            <a:stCxn id="353" idx="1"/>
            <a:endCxn id="347" idx="5"/>
          </p:cNvCxnSpPr>
          <p:nvPr/>
        </p:nvCxnSpPr>
        <p:spPr bwMode="auto">
          <a:xfrm flipH="1" flipV="1">
            <a:off x="349544" y="3950584"/>
            <a:ext cx="397075" cy="16027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2" name="Straight Connector 391"/>
          <p:cNvCxnSpPr>
            <a:stCxn id="319" idx="7"/>
            <a:endCxn id="316" idx="2"/>
          </p:cNvCxnSpPr>
          <p:nvPr/>
        </p:nvCxnSpPr>
        <p:spPr bwMode="auto">
          <a:xfrm flipV="1">
            <a:off x="2757284" y="2236112"/>
            <a:ext cx="311804" cy="41724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3" name="Straight Connector 392"/>
          <p:cNvCxnSpPr>
            <a:stCxn id="366" idx="2"/>
            <a:endCxn id="368" idx="7"/>
          </p:cNvCxnSpPr>
          <p:nvPr/>
        </p:nvCxnSpPr>
        <p:spPr bwMode="auto">
          <a:xfrm flipH="1">
            <a:off x="2276416" y="3076612"/>
            <a:ext cx="416092" cy="1506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4" name="Straight Connector 393"/>
          <p:cNvCxnSpPr>
            <a:stCxn id="366" idx="4"/>
            <a:endCxn id="367" idx="6"/>
          </p:cNvCxnSpPr>
          <p:nvPr/>
        </p:nvCxnSpPr>
        <p:spPr bwMode="auto">
          <a:xfrm flipH="1">
            <a:off x="2206035" y="3122309"/>
            <a:ext cx="529395" cy="51715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5" name="Straight Connector 394"/>
          <p:cNvCxnSpPr>
            <a:stCxn id="371" idx="4"/>
            <a:endCxn id="370" idx="0"/>
          </p:cNvCxnSpPr>
          <p:nvPr/>
        </p:nvCxnSpPr>
        <p:spPr bwMode="auto">
          <a:xfrm flipH="1">
            <a:off x="2991210" y="3631869"/>
            <a:ext cx="226273" cy="34967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6" name="Straight Connector 495"/>
          <p:cNvCxnSpPr>
            <a:stCxn id="366" idx="7"/>
            <a:endCxn id="318" idx="3"/>
          </p:cNvCxnSpPr>
          <p:nvPr/>
        </p:nvCxnSpPr>
        <p:spPr>
          <a:xfrm flipV="1">
            <a:off x="2765780" y="2562545"/>
            <a:ext cx="265479" cy="481754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9" name="Oval 398"/>
          <p:cNvSpPr/>
          <p:nvPr/>
        </p:nvSpPr>
        <p:spPr>
          <a:xfrm rot="1282930">
            <a:off x="4138531" y="3611491"/>
            <a:ext cx="1638567" cy="1609947"/>
          </a:xfrm>
          <a:prstGeom prst="ellipse">
            <a:avLst/>
          </a:prstGeom>
          <a:solidFill>
            <a:srgbClr val="00B0F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Oval 399"/>
          <p:cNvSpPr/>
          <p:nvPr/>
        </p:nvSpPr>
        <p:spPr>
          <a:xfrm rot="19921857">
            <a:off x="3353476" y="3565590"/>
            <a:ext cx="1242466" cy="1576820"/>
          </a:xfrm>
          <a:prstGeom prst="ellipse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Oval 396"/>
          <p:cNvSpPr/>
          <p:nvPr/>
        </p:nvSpPr>
        <p:spPr>
          <a:xfrm rot="21249710">
            <a:off x="3837592" y="4756954"/>
            <a:ext cx="1911670" cy="153921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Oval 397"/>
          <p:cNvSpPr/>
          <p:nvPr/>
        </p:nvSpPr>
        <p:spPr>
          <a:xfrm rot="2320089">
            <a:off x="2819400" y="4499818"/>
            <a:ext cx="1483219" cy="1855321"/>
          </a:xfrm>
          <a:prstGeom prst="ellipse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861516" y="3713334"/>
            <a:ext cx="2823414" cy="2394162"/>
            <a:chOff x="2861516" y="3713334"/>
            <a:chExt cx="2823414" cy="2394162"/>
          </a:xfrm>
        </p:grpSpPr>
        <p:sp>
          <p:nvSpPr>
            <p:cNvPr id="401" name="Oval 400"/>
            <p:cNvSpPr/>
            <p:nvPr/>
          </p:nvSpPr>
          <p:spPr>
            <a:xfrm>
              <a:off x="5272632" y="3746140"/>
              <a:ext cx="81220" cy="891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Oval 401"/>
            <p:cNvSpPr/>
            <p:nvPr/>
          </p:nvSpPr>
          <p:spPr>
            <a:xfrm>
              <a:off x="4759207" y="4347494"/>
              <a:ext cx="81220" cy="891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Oval 402"/>
            <p:cNvSpPr/>
            <p:nvPr/>
          </p:nvSpPr>
          <p:spPr>
            <a:xfrm>
              <a:off x="5503918" y="4157494"/>
              <a:ext cx="81220" cy="891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/>
            <p:cNvSpPr/>
            <p:nvPr/>
          </p:nvSpPr>
          <p:spPr>
            <a:xfrm>
              <a:off x="4808488" y="3951217"/>
              <a:ext cx="81220" cy="891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/>
            <p:cNvSpPr/>
            <p:nvPr/>
          </p:nvSpPr>
          <p:spPr>
            <a:xfrm>
              <a:off x="5456231" y="4444483"/>
              <a:ext cx="81220" cy="891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/>
            <p:cNvSpPr/>
            <p:nvPr/>
          </p:nvSpPr>
          <p:spPr>
            <a:xfrm>
              <a:off x="5139581" y="4596153"/>
              <a:ext cx="81220" cy="891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7" name="Straight Connector 406"/>
            <p:cNvCxnSpPr>
              <a:stCxn id="404" idx="7"/>
              <a:endCxn id="403" idx="1"/>
            </p:cNvCxnSpPr>
            <p:nvPr/>
          </p:nvCxnSpPr>
          <p:spPr>
            <a:xfrm>
              <a:off x="4877814" y="3964277"/>
              <a:ext cx="637998" cy="206278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>
              <a:stCxn id="404" idx="4"/>
              <a:endCxn id="402" idx="0"/>
            </p:cNvCxnSpPr>
            <p:nvPr/>
          </p:nvCxnSpPr>
          <p:spPr>
            <a:xfrm flipH="1">
              <a:off x="4799817" y="4040394"/>
              <a:ext cx="49281" cy="30710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>
              <a:stCxn id="402" idx="5"/>
              <a:endCxn id="405" idx="2"/>
            </p:cNvCxnSpPr>
            <p:nvPr/>
          </p:nvCxnSpPr>
          <p:spPr>
            <a:xfrm>
              <a:off x="4828533" y="4423611"/>
              <a:ext cx="627699" cy="65461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>
              <a:stCxn id="402" idx="7"/>
              <a:endCxn id="401" idx="3"/>
            </p:cNvCxnSpPr>
            <p:nvPr/>
          </p:nvCxnSpPr>
          <p:spPr>
            <a:xfrm flipV="1">
              <a:off x="4828533" y="3822257"/>
              <a:ext cx="455993" cy="538297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>
              <a:stCxn id="406" idx="0"/>
              <a:endCxn id="401" idx="4"/>
            </p:cNvCxnSpPr>
            <p:nvPr/>
          </p:nvCxnSpPr>
          <p:spPr>
            <a:xfrm flipV="1">
              <a:off x="5180191" y="3835317"/>
              <a:ext cx="133051" cy="760836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>
              <a:stCxn id="406" idx="6"/>
              <a:endCxn id="405" idx="3"/>
            </p:cNvCxnSpPr>
            <p:nvPr/>
          </p:nvCxnSpPr>
          <p:spPr>
            <a:xfrm flipV="1">
              <a:off x="5220801" y="4520601"/>
              <a:ext cx="247325" cy="120141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>
              <a:stCxn id="405" idx="0"/>
              <a:endCxn id="403" idx="4"/>
            </p:cNvCxnSpPr>
            <p:nvPr/>
          </p:nvCxnSpPr>
          <p:spPr>
            <a:xfrm flipV="1">
              <a:off x="5496842" y="4246672"/>
              <a:ext cx="47686" cy="197811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>
              <a:stCxn id="403" idx="0"/>
              <a:endCxn id="401" idx="5"/>
            </p:cNvCxnSpPr>
            <p:nvPr/>
          </p:nvCxnSpPr>
          <p:spPr>
            <a:xfrm flipH="1" flipV="1">
              <a:off x="5341957" y="3822257"/>
              <a:ext cx="202570" cy="335237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5" name="Oval 414"/>
            <p:cNvSpPr/>
            <p:nvPr/>
          </p:nvSpPr>
          <p:spPr>
            <a:xfrm>
              <a:off x="3393436" y="3921506"/>
              <a:ext cx="81220" cy="8917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Oval 415"/>
            <p:cNvSpPr/>
            <p:nvPr/>
          </p:nvSpPr>
          <p:spPr>
            <a:xfrm>
              <a:off x="4147140" y="3860341"/>
              <a:ext cx="81220" cy="8917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Oval 418"/>
            <p:cNvSpPr/>
            <p:nvPr/>
          </p:nvSpPr>
          <p:spPr>
            <a:xfrm>
              <a:off x="3723656" y="4141404"/>
              <a:ext cx="81220" cy="8917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Oval 419"/>
            <p:cNvSpPr/>
            <p:nvPr/>
          </p:nvSpPr>
          <p:spPr>
            <a:xfrm>
              <a:off x="3775206" y="3713334"/>
              <a:ext cx="81220" cy="8917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1" name="Straight Connector 420"/>
            <p:cNvCxnSpPr>
              <a:stCxn id="415" idx="7"/>
              <a:endCxn id="420" idx="2"/>
            </p:cNvCxnSpPr>
            <p:nvPr/>
          </p:nvCxnSpPr>
          <p:spPr>
            <a:xfrm flipV="1">
              <a:off x="3462762" y="3757923"/>
              <a:ext cx="312444" cy="176643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>
              <a:stCxn id="419" idx="2"/>
              <a:endCxn id="418" idx="0"/>
            </p:cNvCxnSpPr>
            <p:nvPr/>
          </p:nvCxnSpPr>
          <p:spPr>
            <a:xfrm flipH="1">
              <a:off x="3531466" y="4185993"/>
              <a:ext cx="192190" cy="448077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>
              <a:stCxn id="415" idx="6"/>
              <a:endCxn id="419" idx="1"/>
            </p:cNvCxnSpPr>
            <p:nvPr/>
          </p:nvCxnSpPr>
          <p:spPr>
            <a:xfrm>
              <a:off x="3474656" y="3966095"/>
              <a:ext cx="260894" cy="188369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>
              <a:stCxn id="420" idx="6"/>
              <a:endCxn id="416" idx="1"/>
            </p:cNvCxnSpPr>
            <p:nvPr/>
          </p:nvCxnSpPr>
          <p:spPr>
            <a:xfrm>
              <a:off x="3856426" y="3757923"/>
              <a:ext cx="302608" cy="115478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>
              <a:stCxn id="419" idx="6"/>
              <a:endCxn id="417" idx="1"/>
            </p:cNvCxnSpPr>
            <p:nvPr/>
          </p:nvCxnSpPr>
          <p:spPr>
            <a:xfrm>
              <a:off x="3804876" y="4185993"/>
              <a:ext cx="553796" cy="108628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>
              <a:stCxn id="418" idx="7"/>
              <a:endCxn id="417" idx="2"/>
            </p:cNvCxnSpPr>
            <p:nvPr/>
          </p:nvCxnSpPr>
          <p:spPr>
            <a:xfrm flipV="1">
              <a:off x="3563286" y="4326441"/>
              <a:ext cx="782206" cy="320809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7" name="Straight Connector 426"/>
            <p:cNvCxnSpPr>
              <a:stCxn id="420" idx="5"/>
              <a:endCxn id="417" idx="0"/>
            </p:cNvCxnSpPr>
            <p:nvPr/>
          </p:nvCxnSpPr>
          <p:spPr>
            <a:xfrm>
              <a:off x="3844532" y="3789452"/>
              <a:ext cx="545960" cy="491989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8" name="Straight Connector 427"/>
            <p:cNvCxnSpPr>
              <a:stCxn id="419" idx="7"/>
              <a:endCxn id="416" idx="2"/>
            </p:cNvCxnSpPr>
            <p:nvPr/>
          </p:nvCxnSpPr>
          <p:spPr>
            <a:xfrm flipV="1">
              <a:off x="3792982" y="3904930"/>
              <a:ext cx="354158" cy="249534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>
              <a:stCxn id="418" idx="5"/>
              <a:endCxn id="429" idx="2"/>
            </p:cNvCxnSpPr>
            <p:nvPr/>
          </p:nvCxnSpPr>
          <p:spPr>
            <a:xfrm>
              <a:off x="3563286" y="4710890"/>
              <a:ext cx="375454" cy="114842"/>
            </a:xfrm>
            <a:prstGeom prst="line">
              <a:avLst/>
            </a:prstGeom>
            <a:ln>
              <a:solidFill>
                <a:srgbClr val="FC8004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1" name="Straight Connector 430"/>
            <p:cNvCxnSpPr>
              <a:stCxn id="419" idx="5"/>
              <a:endCxn id="429" idx="1"/>
            </p:cNvCxnSpPr>
            <p:nvPr/>
          </p:nvCxnSpPr>
          <p:spPr>
            <a:xfrm>
              <a:off x="3792982" y="4217522"/>
              <a:ext cx="158938" cy="57639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2" name="Straight Connector 431"/>
            <p:cNvCxnSpPr>
              <a:stCxn id="417" idx="3"/>
              <a:endCxn id="429" idx="7"/>
            </p:cNvCxnSpPr>
            <p:nvPr/>
          </p:nvCxnSpPr>
          <p:spPr>
            <a:xfrm flipH="1">
              <a:off x="4015560" y="4358261"/>
              <a:ext cx="343112" cy="435651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33" name="Oval 432"/>
            <p:cNvSpPr/>
            <p:nvPr/>
          </p:nvSpPr>
          <p:spPr>
            <a:xfrm>
              <a:off x="3115376" y="4899796"/>
              <a:ext cx="81220" cy="89178"/>
            </a:xfrm>
            <a:prstGeom prst="ellipse">
              <a:avLst/>
            </a:prstGeom>
            <a:solidFill>
              <a:srgbClr val="FD2703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/>
            <p:cNvSpPr/>
            <p:nvPr/>
          </p:nvSpPr>
          <p:spPr>
            <a:xfrm>
              <a:off x="2861516" y="5798868"/>
              <a:ext cx="81220" cy="89178"/>
            </a:xfrm>
            <a:prstGeom prst="ellipse">
              <a:avLst/>
            </a:prstGeom>
            <a:solidFill>
              <a:srgbClr val="FD2703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/>
            <p:cNvSpPr/>
            <p:nvPr/>
          </p:nvSpPr>
          <p:spPr>
            <a:xfrm>
              <a:off x="2981498" y="5187656"/>
              <a:ext cx="81220" cy="89178"/>
            </a:xfrm>
            <a:prstGeom prst="ellipse">
              <a:avLst/>
            </a:prstGeom>
            <a:solidFill>
              <a:srgbClr val="FD2703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/>
            <p:cNvSpPr/>
            <p:nvPr/>
          </p:nvSpPr>
          <p:spPr>
            <a:xfrm>
              <a:off x="3513827" y="5559596"/>
              <a:ext cx="81220" cy="89178"/>
            </a:xfrm>
            <a:prstGeom prst="ellipse">
              <a:avLst/>
            </a:prstGeom>
            <a:solidFill>
              <a:srgbClr val="FD2703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/>
            <p:cNvSpPr/>
            <p:nvPr/>
          </p:nvSpPr>
          <p:spPr>
            <a:xfrm>
              <a:off x="3821454" y="5249529"/>
              <a:ext cx="81220" cy="89178"/>
            </a:xfrm>
            <a:prstGeom prst="ellipse">
              <a:avLst/>
            </a:prstGeom>
            <a:solidFill>
              <a:srgbClr val="FD2703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Oval 437"/>
            <p:cNvSpPr/>
            <p:nvPr/>
          </p:nvSpPr>
          <p:spPr>
            <a:xfrm>
              <a:off x="3589158" y="4899796"/>
              <a:ext cx="81220" cy="89178"/>
            </a:xfrm>
            <a:prstGeom prst="ellipse">
              <a:avLst/>
            </a:prstGeom>
            <a:solidFill>
              <a:srgbClr val="FD2703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Oval 439"/>
            <p:cNvSpPr/>
            <p:nvPr/>
          </p:nvSpPr>
          <p:spPr>
            <a:xfrm>
              <a:off x="3294637" y="6018318"/>
              <a:ext cx="81220" cy="89178"/>
            </a:xfrm>
            <a:prstGeom prst="ellipse">
              <a:avLst/>
            </a:prstGeom>
            <a:solidFill>
              <a:srgbClr val="FD2703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1" name="Straight Connector 440"/>
            <p:cNvCxnSpPr>
              <a:stCxn id="433" idx="5"/>
              <a:endCxn id="436" idx="1"/>
            </p:cNvCxnSpPr>
            <p:nvPr/>
          </p:nvCxnSpPr>
          <p:spPr>
            <a:xfrm>
              <a:off x="3184702" y="4975914"/>
              <a:ext cx="341019" cy="596742"/>
            </a:xfrm>
            <a:prstGeom prst="line">
              <a:avLst/>
            </a:prstGeom>
            <a:ln>
              <a:solidFill>
                <a:srgbClr val="FC8004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2" name="Straight Connector 441"/>
            <p:cNvCxnSpPr>
              <a:stCxn id="436" idx="0"/>
              <a:endCxn id="438" idx="4"/>
            </p:cNvCxnSpPr>
            <p:nvPr/>
          </p:nvCxnSpPr>
          <p:spPr>
            <a:xfrm flipV="1">
              <a:off x="3554437" y="4988974"/>
              <a:ext cx="75331" cy="570622"/>
            </a:xfrm>
            <a:prstGeom prst="line">
              <a:avLst/>
            </a:prstGeom>
            <a:ln>
              <a:solidFill>
                <a:srgbClr val="FC8004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3" name="Straight Connector 442"/>
            <p:cNvCxnSpPr>
              <a:stCxn id="434" idx="6"/>
              <a:endCxn id="436" idx="2"/>
            </p:cNvCxnSpPr>
            <p:nvPr/>
          </p:nvCxnSpPr>
          <p:spPr>
            <a:xfrm flipV="1">
              <a:off x="2942736" y="5604185"/>
              <a:ext cx="571091" cy="239272"/>
            </a:xfrm>
            <a:prstGeom prst="line">
              <a:avLst/>
            </a:prstGeom>
            <a:ln>
              <a:solidFill>
                <a:srgbClr val="FC8004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4" name="Straight Connector 443"/>
            <p:cNvCxnSpPr>
              <a:stCxn id="440" idx="7"/>
              <a:endCxn id="436" idx="3"/>
            </p:cNvCxnSpPr>
            <p:nvPr/>
          </p:nvCxnSpPr>
          <p:spPr>
            <a:xfrm flipV="1">
              <a:off x="3363963" y="5635714"/>
              <a:ext cx="161758" cy="395664"/>
            </a:xfrm>
            <a:prstGeom prst="line">
              <a:avLst/>
            </a:prstGeom>
            <a:ln>
              <a:solidFill>
                <a:srgbClr val="FC8004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5" name="Straight Connector 444"/>
            <p:cNvCxnSpPr>
              <a:stCxn id="434" idx="2"/>
              <a:endCxn id="435" idx="3"/>
            </p:cNvCxnSpPr>
            <p:nvPr/>
          </p:nvCxnSpPr>
          <p:spPr>
            <a:xfrm flipV="1">
              <a:off x="2861516" y="5263773"/>
              <a:ext cx="131876" cy="579684"/>
            </a:xfrm>
            <a:prstGeom prst="line">
              <a:avLst/>
            </a:prstGeom>
            <a:ln>
              <a:solidFill>
                <a:srgbClr val="FC8004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6" name="Straight Connector 445"/>
            <p:cNvCxnSpPr>
              <a:stCxn id="435" idx="7"/>
              <a:endCxn id="433" idx="3"/>
            </p:cNvCxnSpPr>
            <p:nvPr/>
          </p:nvCxnSpPr>
          <p:spPr>
            <a:xfrm flipV="1">
              <a:off x="3050823" y="4975913"/>
              <a:ext cx="76447" cy="224802"/>
            </a:xfrm>
            <a:prstGeom prst="line">
              <a:avLst/>
            </a:prstGeom>
            <a:ln>
              <a:solidFill>
                <a:srgbClr val="FC8004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7" name="Straight Connector 446"/>
            <p:cNvCxnSpPr>
              <a:stCxn id="436" idx="5"/>
              <a:endCxn id="439" idx="2"/>
            </p:cNvCxnSpPr>
            <p:nvPr/>
          </p:nvCxnSpPr>
          <p:spPr>
            <a:xfrm>
              <a:off x="3583153" y="5635714"/>
              <a:ext cx="424976" cy="13471"/>
            </a:xfrm>
            <a:prstGeom prst="line">
              <a:avLst/>
            </a:prstGeom>
            <a:ln>
              <a:solidFill>
                <a:srgbClr val="FC8004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8" name="Straight Connector 447"/>
            <p:cNvCxnSpPr>
              <a:stCxn id="433" idx="7"/>
              <a:endCxn id="437" idx="1"/>
            </p:cNvCxnSpPr>
            <p:nvPr/>
          </p:nvCxnSpPr>
          <p:spPr>
            <a:xfrm>
              <a:off x="3184702" y="4912856"/>
              <a:ext cx="648647" cy="349733"/>
            </a:xfrm>
            <a:prstGeom prst="line">
              <a:avLst/>
            </a:prstGeom>
            <a:ln>
              <a:solidFill>
                <a:srgbClr val="FC8004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9" name="Straight Connector 448"/>
            <p:cNvCxnSpPr>
              <a:stCxn id="437" idx="0"/>
              <a:endCxn id="438" idx="5"/>
            </p:cNvCxnSpPr>
            <p:nvPr/>
          </p:nvCxnSpPr>
          <p:spPr>
            <a:xfrm flipH="1" flipV="1">
              <a:off x="3658483" y="4975913"/>
              <a:ext cx="203581" cy="273616"/>
            </a:xfrm>
            <a:prstGeom prst="line">
              <a:avLst/>
            </a:prstGeom>
            <a:ln>
              <a:solidFill>
                <a:srgbClr val="FC8004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0" name="Straight Connector 449"/>
            <p:cNvCxnSpPr>
              <a:stCxn id="440" idx="1"/>
              <a:endCxn id="435" idx="4"/>
            </p:cNvCxnSpPr>
            <p:nvPr/>
          </p:nvCxnSpPr>
          <p:spPr>
            <a:xfrm flipH="1" flipV="1">
              <a:off x="3022108" y="5276833"/>
              <a:ext cx="284424" cy="754544"/>
            </a:xfrm>
            <a:prstGeom prst="line">
              <a:avLst/>
            </a:prstGeom>
            <a:ln>
              <a:solidFill>
                <a:srgbClr val="FC8004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1" name="Straight Connector 450"/>
            <p:cNvCxnSpPr>
              <a:stCxn id="435" idx="6"/>
              <a:endCxn id="437" idx="2"/>
            </p:cNvCxnSpPr>
            <p:nvPr/>
          </p:nvCxnSpPr>
          <p:spPr>
            <a:xfrm>
              <a:off x="3062718" y="5232245"/>
              <a:ext cx="758736" cy="61873"/>
            </a:xfrm>
            <a:prstGeom prst="line">
              <a:avLst/>
            </a:prstGeom>
            <a:ln>
              <a:solidFill>
                <a:srgbClr val="FC8004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2" name="Straight Connector 451"/>
            <p:cNvCxnSpPr>
              <a:stCxn id="439" idx="0"/>
              <a:endCxn id="433" idx="6"/>
            </p:cNvCxnSpPr>
            <p:nvPr/>
          </p:nvCxnSpPr>
          <p:spPr>
            <a:xfrm flipH="1" flipV="1">
              <a:off x="3196596" y="4944385"/>
              <a:ext cx="856533" cy="659800"/>
            </a:xfrm>
            <a:prstGeom prst="line">
              <a:avLst/>
            </a:prstGeom>
            <a:ln>
              <a:solidFill>
                <a:srgbClr val="FC8004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54" name="Oval 453"/>
            <p:cNvSpPr/>
            <p:nvPr/>
          </p:nvSpPr>
          <p:spPr>
            <a:xfrm>
              <a:off x="4524230" y="5648774"/>
              <a:ext cx="81220" cy="8917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Oval 455"/>
            <p:cNvSpPr/>
            <p:nvPr/>
          </p:nvSpPr>
          <p:spPr>
            <a:xfrm>
              <a:off x="4872360" y="5944656"/>
              <a:ext cx="81220" cy="8917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Oval 456"/>
            <p:cNvSpPr/>
            <p:nvPr/>
          </p:nvSpPr>
          <p:spPr>
            <a:xfrm>
              <a:off x="5389624" y="5905199"/>
              <a:ext cx="81220" cy="8917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Oval 457"/>
            <p:cNvSpPr/>
            <p:nvPr/>
          </p:nvSpPr>
          <p:spPr>
            <a:xfrm>
              <a:off x="5603710" y="5474821"/>
              <a:ext cx="81220" cy="8917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Oval 458"/>
            <p:cNvSpPr/>
            <p:nvPr/>
          </p:nvSpPr>
          <p:spPr>
            <a:xfrm>
              <a:off x="5096185" y="5550940"/>
              <a:ext cx="81220" cy="8917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0" name="Straight Connector 459"/>
            <p:cNvCxnSpPr>
              <a:stCxn id="454" idx="0"/>
              <a:endCxn id="455" idx="4"/>
            </p:cNvCxnSpPr>
            <p:nvPr/>
          </p:nvCxnSpPr>
          <p:spPr>
            <a:xfrm flipH="1" flipV="1">
              <a:off x="4464960" y="5012589"/>
              <a:ext cx="99880" cy="6361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1" name="Straight Connector 460"/>
            <p:cNvCxnSpPr>
              <a:stCxn id="459" idx="6"/>
              <a:endCxn id="458" idx="2"/>
            </p:cNvCxnSpPr>
            <p:nvPr/>
          </p:nvCxnSpPr>
          <p:spPr>
            <a:xfrm flipV="1">
              <a:off x="5177405" y="5519410"/>
              <a:ext cx="426305" cy="7611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2" name="Straight Connector 461"/>
            <p:cNvCxnSpPr>
              <a:stCxn id="457" idx="0"/>
              <a:endCxn id="459" idx="4"/>
            </p:cNvCxnSpPr>
            <p:nvPr/>
          </p:nvCxnSpPr>
          <p:spPr>
            <a:xfrm flipH="1" flipV="1">
              <a:off x="5136795" y="5640117"/>
              <a:ext cx="293439" cy="26508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3" name="Straight Connector 462"/>
            <p:cNvCxnSpPr>
              <a:stCxn id="456" idx="6"/>
              <a:endCxn id="458" idx="3"/>
            </p:cNvCxnSpPr>
            <p:nvPr/>
          </p:nvCxnSpPr>
          <p:spPr>
            <a:xfrm flipV="1">
              <a:off x="4953580" y="5550940"/>
              <a:ext cx="662024" cy="4383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4" name="Straight Connector 463"/>
            <p:cNvCxnSpPr>
              <a:stCxn id="457" idx="1"/>
              <a:endCxn id="453" idx="5"/>
            </p:cNvCxnSpPr>
            <p:nvPr/>
          </p:nvCxnSpPr>
          <p:spPr>
            <a:xfrm flipH="1" flipV="1">
              <a:off x="5173006" y="4976616"/>
              <a:ext cx="228512" cy="94164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5" name="Straight Connector 464"/>
            <p:cNvCxnSpPr>
              <a:stCxn id="456" idx="0"/>
              <a:endCxn id="455" idx="5"/>
            </p:cNvCxnSpPr>
            <p:nvPr/>
          </p:nvCxnSpPr>
          <p:spPr>
            <a:xfrm flipH="1" flipV="1">
              <a:off x="4496780" y="4999409"/>
              <a:ext cx="416190" cy="94524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6" name="Straight Connector 465"/>
            <p:cNvCxnSpPr>
              <a:stCxn id="459" idx="2"/>
              <a:endCxn id="454" idx="6"/>
            </p:cNvCxnSpPr>
            <p:nvPr/>
          </p:nvCxnSpPr>
          <p:spPr>
            <a:xfrm flipH="1">
              <a:off x="4605450" y="5595529"/>
              <a:ext cx="490736" cy="978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7" name="Straight Connector 466"/>
            <p:cNvCxnSpPr>
              <a:stCxn id="455" idx="6"/>
              <a:endCxn id="458" idx="2"/>
            </p:cNvCxnSpPr>
            <p:nvPr/>
          </p:nvCxnSpPr>
          <p:spPr>
            <a:xfrm>
              <a:off x="4509960" y="4967589"/>
              <a:ext cx="1093750" cy="55182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8" name="Straight Connector 467"/>
            <p:cNvCxnSpPr>
              <a:stCxn id="453" idx="0"/>
              <a:endCxn id="406" idx="4"/>
            </p:cNvCxnSpPr>
            <p:nvPr/>
          </p:nvCxnSpPr>
          <p:spPr>
            <a:xfrm flipV="1">
              <a:off x="5141186" y="4685331"/>
              <a:ext cx="39005" cy="2144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/>
            <p:cNvCxnSpPr>
              <a:stCxn id="417" idx="7"/>
              <a:endCxn id="404" idx="3"/>
            </p:cNvCxnSpPr>
            <p:nvPr/>
          </p:nvCxnSpPr>
          <p:spPr>
            <a:xfrm flipV="1">
              <a:off x="4422312" y="4027335"/>
              <a:ext cx="398070" cy="2672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/>
            <p:cNvCxnSpPr>
              <a:stCxn id="455" idx="1"/>
              <a:endCxn id="429" idx="5"/>
            </p:cNvCxnSpPr>
            <p:nvPr/>
          </p:nvCxnSpPr>
          <p:spPr>
            <a:xfrm flipH="1" flipV="1">
              <a:off x="4015560" y="4857552"/>
              <a:ext cx="417580" cy="78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>
              <a:stCxn id="433" idx="0"/>
              <a:endCxn id="418" idx="2"/>
            </p:cNvCxnSpPr>
            <p:nvPr/>
          </p:nvCxnSpPr>
          <p:spPr>
            <a:xfrm flipV="1">
              <a:off x="3155986" y="4679070"/>
              <a:ext cx="330480" cy="220726"/>
            </a:xfrm>
            <a:prstGeom prst="line">
              <a:avLst/>
            </a:prstGeom>
            <a:ln>
              <a:solidFill>
                <a:srgbClr val="FC8004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>
              <a:stCxn id="439" idx="6"/>
              <a:endCxn id="454" idx="2"/>
            </p:cNvCxnSpPr>
            <p:nvPr/>
          </p:nvCxnSpPr>
          <p:spPr>
            <a:xfrm>
              <a:off x="4098129" y="5649185"/>
              <a:ext cx="426101" cy="4417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>
              <a:stCxn id="437" idx="7"/>
              <a:endCxn id="429" idx="4"/>
            </p:cNvCxnSpPr>
            <p:nvPr/>
          </p:nvCxnSpPr>
          <p:spPr>
            <a:xfrm flipV="1">
              <a:off x="3890780" y="4870732"/>
              <a:ext cx="92960" cy="391857"/>
            </a:xfrm>
            <a:prstGeom prst="line">
              <a:avLst/>
            </a:prstGeom>
            <a:ln>
              <a:solidFill>
                <a:srgbClr val="FC8004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>
              <a:stCxn id="415" idx="6"/>
              <a:endCxn id="416" idx="2"/>
            </p:cNvCxnSpPr>
            <p:nvPr/>
          </p:nvCxnSpPr>
          <p:spPr bwMode="auto">
            <a:xfrm flipV="1">
              <a:off x="3474656" y="3904930"/>
              <a:ext cx="672484" cy="6116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>
              <a:stCxn id="439" idx="2"/>
              <a:endCxn id="440" idx="6"/>
            </p:cNvCxnSpPr>
            <p:nvPr/>
          </p:nvCxnSpPr>
          <p:spPr bwMode="auto">
            <a:xfrm flipH="1">
              <a:off x="3375857" y="5649185"/>
              <a:ext cx="632272" cy="413722"/>
            </a:xfrm>
            <a:prstGeom prst="line">
              <a:avLst/>
            </a:prstGeom>
            <a:ln>
              <a:solidFill>
                <a:srgbClr val="FC8004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6" name="Straight Connector 475"/>
            <p:cNvCxnSpPr>
              <a:stCxn id="439" idx="2"/>
              <a:endCxn id="434" idx="6"/>
            </p:cNvCxnSpPr>
            <p:nvPr/>
          </p:nvCxnSpPr>
          <p:spPr bwMode="auto">
            <a:xfrm flipH="1">
              <a:off x="2942736" y="5649185"/>
              <a:ext cx="1065393" cy="194272"/>
            </a:xfrm>
            <a:prstGeom prst="line">
              <a:avLst/>
            </a:prstGeom>
            <a:ln>
              <a:solidFill>
                <a:srgbClr val="FC8004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7" name="Straight Connector 476"/>
            <p:cNvCxnSpPr>
              <a:stCxn id="457" idx="2"/>
              <a:endCxn id="456" idx="6"/>
            </p:cNvCxnSpPr>
            <p:nvPr/>
          </p:nvCxnSpPr>
          <p:spPr bwMode="auto">
            <a:xfrm flipH="1">
              <a:off x="4953580" y="5949788"/>
              <a:ext cx="436043" cy="3945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8" name="Straight Connector 477"/>
            <p:cNvCxnSpPr>
              <a:stCxn id="440" idx="1"/>
              <a:endCxn id="434" idx="5"/>
            </p:cNvCxnSpPr>
            <p:nvPr/>
          </p:nvCxnSpPr>
          <p:spPr bwMode="auto">
            <a:xfrm flipH="1" flipV="1">
              <a:off x="2930842" y="5874986"/>
              <a:ext cx="375690" cy="156392"/>
            </a:xfrm>
            <a:prstGeom prst="line">
              <a:avLst/>
            </a:prstGeom>
            <a:ln>
              <a:solidFill>
                <a:srgbClr val="FC8004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9" name="Straight Connector 478"/>
            <p:cNvCxnSpPr>
              <a:stCxn id="406" idx="7"/>
              <a:endCxn id="403" idx="2"/>
            </p:cNvCxnSpPr>
            <p:nvPr/>
          </p:nvCxnSpPr>
          <p:spPr bwMode="auto">
            <a:xfrm flipV="1">
              <a:off x="5208907" y="4202084"/>
              <a:ext cx="295011" cy="40712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/>
            <p:cNvCxnSpPr>
              <a:stCxn id="453" idx="2"/>
              <a:endCxn id="455" idx="7"/>
            </p:cNvCxnSpPr>
            <p:nvPr/>
          </p:nvCxnSpPr>
          <p:spPr bwMode="auto">
            <a:xfrm flipH="1" flipV="1">
              <a:off x="4496780" y="4935769"/>
              <a:ext cx="599406" cy="9027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1" name="Straight Connector 480"/>
            <p:cNvCxnSpPr>
              <a:stCxn id="453" idx="4"/>
              <a:endCxn id="454" idx="6"/>
            </p:cNvCxnSpPr>
            <p:nvPr/>
          </p:nvCxnSpPr>
          <p:spPr bwMode="auto">
            <a:xfrm flipH="1">
              <a:off x="4605450" y="4989796"/>
              <a:ext cx="535736" cy="703567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2" name="Straight Connector 481"/>
            <p:cNvCxnSpPr>
              <a:stCxn id="458" idx="4"/>
              <a:endCxn id="457" idx="0"/>
            </p:cNvCxnSpPr>
            <p:nvPr/>
          </p:nvCxnSpPr>
          <p:spPr bwMode="auto">
            <a:xfrm flipH="1">
              <a:off x="5430234" y="5563999"/>
              <a:ext cx="214086" cy="34120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55" name="Oval 454"/>
            <p:cNvSpPr/>
            <p:nvPr/>
          </p:nvSpPr>
          <p:spPr>
            <a:xfrm>
              <a:off x="4419960" y="4922589"/>
              <a:ext cx="90000" cy="9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Oval 416"/>
            <p:cNvSpPr/>
            <p:nvPr/>
          </p:nvSpPr>
          <p:spPr>
            <a:xfrm>
              <a:off x="4345492" y="4281441"/>
              <a:ext cx="90000" cy="9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Oval 417"/>
            <p:cNvSpPr/>
            <p:nvPr/>
          </p:nvSpPr>
          <p:spPr>
            <a:xfrm>
              <a:off x="3486466" y="4634070"/>
              <a:ext cx="90000" cy="9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/>
            <p:cNvSpPr/>
            <p:nvPr/>
          </p:nvSpPr>
          <p:spPr>
            <a:xfrm>
              <a:off x="3938740" y="4780732"/>
              <a:ext cx="90000" cy="9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Oval 452"/>
            <p:cNvSpPr/>
            <p:nvPr/>
          </p:nvSpPr>
          <p:spPr>
            <a:xfrm>
              <a:off x="5096186" y="4899796"/>
              <a:ext cx="90000" cy="9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Oval 438"/>
            <p:cNvSpPr/>
            <p:nvPr/>
          </p:nvSpPr>
          <p:spPr>
            <a:xfrm>
              <a:off x="4008129" y="5604185"/>
              <a:ext cx="90000" cy="9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9" name="Straight Connector 498"/>
            <p:cNvCxnSpPr>
              <a:stCxn id="453" idx="7"/>
              <a:endCxn id="405" idx="3"/>
            </p:cNvCxnSpPr>
            <p:nvPr/>
          </p:nvCxnSpPr>
          <p:spPr>
            <a:xfrm flipV="1">
              <a:off x="5173006" y="4520601"/>
              <a:ext cx="295119" cy="39237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5" name="Oval 484"/>
          <p:cNvSpPr/>
          <p:nvPr/>
        </p:nvSpPr>
        <p:spPr bwMode="auto">
          <a:xfrm rot="1049626">
            <a:off x="5791200" y="1524000"/>
            <a:ext cx="1637661" cy="2834981"/>
          </a:xfrm>
          <a:prstGeom prst="ellipse">
            <a:avLst/>
          </a:prstGeom>
          <a:solidFill>
            <a:schemeClr val="accent6">
              <a:lumMod val="50000"/>
              <a:alpha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55" name="Oval 154"/>
          <p:cNvSpPr/>
          <p:nvPr/>
        </p:nvSpPr>
        <p:spPr bwMode="auto">
          <a:xfrm>
            <a:off x="7522192" y="1531932"/>
            <a:ext cx="1537401" cy="2765645"/>
          </a:xfrm>
          <a:prstGeom prst="ellipse">
            <a:avLst/>
          </a:prstGeom>
          <a:solidFill>
            <a:schemeClr val="accent1">
              <a:alpha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2" name="Oval 101"/>
          <p:cNvSpPr/>
          <p:nvPr/>
        </p:nvSpPr>
        <p:spPr>
          <a:xfrm rot="19907736">
            <a:off x="7656030" y="2875097"/>
            <a:ext cx="1268861" cy="123971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 rot="21009130">
            <a:off x="5820238" y="2747241"/>
            <a:ext cx="1286673" cy="14129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 rot="1282930">
            <a:off x="7735745" y="1650087"/>
            <a:ext cx="1102069" cy="11841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 bwMode="auto">
          <a:xfrm rot="447912">
            <a:off x="7773207" y="1821362"/>
            <a:ext cx="264558" cy="67937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22" name="Oval 221"/>
          <p:cNvSpPr/>
          <p:nvPr/>
        </p:nvSpPr>
        <p:spPr bwMode="auto">
          <a:xfrm rot="303636">
            <a:off x="8069768" y="1682714"/>
            <a:ext cx="649255" cy="107749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16" name="Oval 215"/>
          <p:cNvSpPr/>
          <p:nvPr/>
        </p:nvSpPr>
        <p:spPr bwMode="auto">
          <a:xfrm rot="19020805">
            <a:off x="7571979" y="3024776"/>
            <a:ext cx="921980" cy="486092"/>
          </a:xfrm>
          <a:prstGeom prst="ellipse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15" name="Oval 214"/>
          <p:cNvSpPr/>
          <p:nvPr/>
        </p:nvSpPr>
        <p:spPr bwMode="auto">
          <a:xfrm rot="19912904">
            <a:off x="7847627" y="3449155"/>
            <a:ext cx="998790" cy="628872"/>
          </a:xfrm>
          <a:prstGeom prst="ellipse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06" name="Oval 205"/>
          <p:cNvSpPr/>
          <p:nvPr/>
        </p:nvSpPr>
        <p:spPr bwMode="auto">
          <a:xfrm rot="306185">
            <a:off x="5970949" y="2840899"/>
            <a:ext cx="1049198" cy="644424"/>
          </a:xfrm>
          <a:prstGeom prst="ellipse">
            <a:avLst/>
          </a:prstGeom>
          <a:solidFill>
            <a:srgbClr val="FC800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1" name="Oval 100"/>
          <p:cNvSpPr/>
          <p:nvPr/>
        </p:nvSpPr>
        <p:spPr>
          <a:xfrm rot="20504708">
            <a:off x="6268683" y="1646003"/>
            <a:ext cx="1100385" cy="11841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 bwMode="auto">
          <a:xfrm>
            <a:off x="6402027" y="1695120"/>
            <a:ext cx="816234" cy="453584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8" name="Oval 197"/>
          <p:cNvSpPr/>
          <p:nvPr/>
        </p:nvSpPr>
        <p:spPr bwMode="auto">
          <a:xfrm rot="678312">
            <a:off x="5906077" y="3571824"/>
            <a:ext cx="1013886" cy="496154"/>
          </a:xfrm>
          <a:prstGeom prst="ellipse">
            <a:avLst/>
          </a:prstGeom>
          <a:solidFill>
            <a:srgbClr val="FC800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4" name="Oval 193"/>
          <p:cNvSpPr/>
          <p:nvPr/>
        </p:nvSpPr>
        <p:spPr bwMode="auto">
          <a:xfrm>
            <a:off x="6468187" y="2202534"/>
            <a:ext cx="817653" cy="569721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8362749" y="1736407"/>
            <a:ext cx="83220" cy="8938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836680" y="2339138"/>
            <a:ext cx="83220" cy="8938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8599730" y="2148704"/>
            <a:ext cx="83220" cy="8938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887175" y="1941953"/>
            <a:ext cx="83220" cy="8938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8550870" y="2436350"/>
            <a:ext cx="83220" cy="8938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8226422" y="2588367"/>
            <a:ext cx="83220" cy="8938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5" name="Straight Connector 184"/>
          <p:cNvCxnSpPr>
            <a:stCxn id="182" idx="7"/>
            <a:endCxn id="181" idx="1"/>
          </p:cNvCxnSpPr>
          <p:nvPr/>
        </p:nvCxnSpPr>
        <p:spPr>
          <a:xfrm>
            <a:off x="7958208" y="1955044"/>
            <a:ext cx="653710" cy="206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182" idx="4"/>
            <a:endCxn id="180" idx="0"/>
          </p:cNvCxnSpPr>
          <p:nvPr/>
        </p:nvCxnSpPr>
        <p:spPr>
          <a:xfrm flipH="1">
            <a:off x="7878290" y="2031335"/>
            <a:ext cx="50495" cy="3078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180" idx="5"/>
            <a:endCxn id="183" idx="2"/>
          </p:cNvCxnSpPr>
          <p:nvPr/>
        </p:nvCxnSpPr>
        <p:spPr>
          <a:xfrm>
            <a:off x="7907713" y="2415430"/>
            <a:ext cx="643157" cy="656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80" idx="7"/>
            <a:endCxn id="179" idx="3"/>
          </p:cNvCxnSpPr>
          <p:nvPr/>
        </p:nvCxnSpPr>
        <p:spPr>
          <a:xfrm flipV="1">
            <a:off x="7907713" y="1812699"/>
            <a:ext cx="467223" cy="539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184" idx="0"/>
            <a:endCxn id="179" idx="4"/>
          </p:cNvCxnSpPr>
          <p:nvPr/>
        </p:nvCxnSpPr>
        <p:spPr>
          <a:xfrm flipV="1">
            <a:off x="8268032" y="1825789"/>
            <a:ext cx="136327" cy="7625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184" idx="6"/>
            <a:endCxn id="183" idx="3"/>
          </p:cNvCxnSpPr>
          <p:nvPr/>
        </p:nvCxnSpPr>
        <p:spPr>
          <a:xfrm flipV="1">
            <a:off x="8309642" y="2512641"/>
            <a:ext cx="253416" cy="1204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stCxn id="183" idx="0"/>
            <a:endCxn id="181" idx="4"/>
          </p:cNvCxnSpPr>
          <p:nvPr/>
        </p:nvCxnSpPr>
        <p:spPr>
          <a:xfrm flipV="1">
            <a:off x="8592480" y="2238085"/>
            <a:ext cx="48860" cy="1982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stCxn id="181" idx="0"/>
            <a:endCxn id="179" idx="5"/>
          </p:cNvCxnSpPr>
          <p:nvPr/>
        </p:nvCxnSpPr>
        <p:spPr>
          <a:xfrm flipH="1" flipV="1">
            <a:off x="8433781" y="1812699"/>
            <a:ext cx="207559" cy="3360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Oval 159"/>
          <p:cNvSpPr/>
          <p:nvPr/>
        </p:nvSpPr>
        <p:spPr>
          <a:xfrm>
            <a:off x="6437275" y="1912175"/>
            <a:ext cx="83220" cy="8938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7097904" y="1858061"/>
            <a:ext cx="83220" cy="8938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7127327" y="2403544"/>
            <a:ext cx="83220" cy="8938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554657" y="2525874"/>
            <a:ext cx="83220" cy="8938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6784674" y="2249756"/>
            <a:ext cx="83220" cy="8938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6757413" y="1721494"/>
            <a:ext cx="83220" cy="8938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6" name="Straight Connector 165"/>
          <p:cNvCxnSpPr>
            <a:stCxn id="160" idx="7"/>
            <a:endCxn id="165" idx="2"/>
          </p:cNvCxnSpPr>
          <p:nvPr/>
        </p:nvCxnSpPr>
        <p:spPr>
          <a:xfrm flipV="1">
            <a:off x="6508308" y="1766185"/>
            <a:ext cx="249106" cy="1590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stCxn id="164" idx="2"/>
            <a:endCxn id="163" idx="0"/>
          </p:cNvCxnSpPr>
          <p:nvPr/>
        </p:nvCxnSpPr>
        <p:spPr>
          <a:xfrm flipH="1">
            <a:off x="6596267" y="2294447"/>
            <a:ext cx="188406" cy="231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160" idx="6"/>
            <a:endCxn id="164" idx="1"/>
          </p:cNvCxnSpPr>
          <p:nvPr/>
        </p:nvCxnSpPr>
        <p:spPr>
          <a:xfrm>
            <a:off x="6520495" y="1956866"/>
            <a:ext cx="276366" cy="3059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165" idx="6"/>
            <a:endCxn id="161" idx="1"/>
          </p:cNvCxnSpPr>
          <p:nvPr/>
        </p:nvCxnSpPr>
        <p:spPr>
          <a:xfrm>
            <a:off x="6840633" y="1766185"/>
            <a:ext cx="269458" cy="1049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stCxn id="164" idx="6"/>
            <a:endCxn id="162" idx="1"/>
          </p:cNvCxnSpPr>
          <p:nvPr/>
        </p:nvCxnSpPr>
        <p:spPr>
          <a:xfrm>
            <a:off x="6867894" y="2294447"/>
            <a:ext cx="271620" cy="1221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163" idx="7"/>
            <a:endCxn id="162" idx="2"/>
          </p:cNvCxnSpPr>
          <p:nvPr/>
        </p:nvCxnSpPr>
        <p:spPr>
          <a:xfrm flipV="1">
            <a:off x="6625690" y="2448235"/>
            <a:ext cx="501637" cy="907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165" idx="5"/>
            <a:endCxn id="162" idx="0"/>
          </p:cNvCxnSpPr>
          <p:nvPr/>
        </p:nvCxnSpPr>
        <p:spPr>
          <a:xfrm>
            <a:off x="6828446" y="1797786"/>
            <a:ext cx="340491" cy="605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>
            <a:stCxn id="164" idx="7"/>
            <a:endCxn id="161" idx="2"/>
          </p:cNvCxnSpPr>
          <p:nvPr/>
        </p:nvCxnSpPr>
        <p:spPr>
          <a:xfrm flipV="1">
            <a:off x="6855707" y="1902752"/>
            <a:ext cx="242197" cy="3600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5" name="Oval 174"/>
          <p:cNvSpPr/>
          <p:nvPr/>
        </p:nvSpPr>
        <p:spPr>
          <a:xfrm>
            <a:off x="6957006" y="2673733"/>
            <a:ext cx="89721" cy="7629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6" name="Straight Connector 175"/>
          <p:cNvCxnSpPr>
            <a:stCxn id="163" idx="5"/>
            <a:endCxn id="175" idx="2"/>
          </p:cNvCxnSpPr>
          <p:nvPr/>
        </p:nvCxnSpPr>
        <p:spPr>
          <a:xfrm>
            <a:off x="6625690" y="2602166"/>
            <a:ext cx="331316" cy="1097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164" idx="5"/>
            <a:endCxn id="175" idx="1"/>
          </p:cNvCxnSpPr>
          <p:nvPr/>
        </p:nvCxnSpPr>
        <p:spPr>
          <a:xfrm>
            <a:off x="6855707" y="2326048"/>
            <a:ext cx="114438" cy="3588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stCxn id="162" idx="3"/>
            <a:endCxn id="175" idx="7"/>
          </p:cNvCxnSpPr>
          <p:nvPr/>
        </p:nvCxnSpPr>
        <p:spPr>
          <a:xfrm flipH="1">
            <a:off x="7033588" y="2479836"/>
            <a:ext cx="105926" cy="2050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6189569" y="2937055"/>
            <a:ext cx="83220" cy="89382"/>
          </a:xfrm>
          <a:prstGeom prst="ellipse">
            <a:avLst/>
          </a:prstGeom>
          <a:solidFill>
            <a:srgbClr val="FD2703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5988097" y="3732354"/>
            <a:ext cx="83220" cy="89382"/>
          </a:xfrm>
          <a:prstGeom prst="ellipse">
            <a:avLst/>
          </a:prstGeom>
          <a:solidFill>
            <a:srgbClr val="FD2703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059131" y="3173729"/>
            <a:ext cx="83220" cy="89382"/>
          </a:xfrm>
          <a:prstGeom prst="ellipse">
            <a:avLst/>
          </a:prstGeom>
          <a:solidFill>
            <a:srgbClr val="FD2703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37275" y="3649090"/>
            <a:ext cx="83220" cy="89382"/>
          </a:xfrm>
          <a:prstGeom prst="ellipse">
            <a:avLst/>
          </a:prstGeom>
          <a:solidFill>
            <a:srgbClr val="FD2703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832409" y="3199756"/>
            <a:ext cx="83220" cy="89382"/>
          </a:xfrm>
          <a:prstGeom prst="ellipse">
            <a:avLst/>
          </a:prstGeom>
          <a:solidFill>
            <a:srgbClr val="FD2703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637817" y="2892705"/>
            <a:ext cx="83220" cy="89382"/>
          </a:xfrm>
          <a:prstGeom prst="ellipse">
            <a:avLst/>
          </a:prstGeom>
          <a:solidFill>
            <a:srgbClr val="FD2703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323857" y="3971759"/>
            <a:ext cx="83220" cy="89382"/>
          </a:xfrm>
          <a:prstGeom prst="ellipse">
            <a:avLst/>
          </a:prstGeom>
          <a:solidFill>
            <a:srgbClr val="FD2703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Connector 142"/>
          <p:cNvCxnSpPr>
            <a:stCxn id="135" idx="5"/>
            <a:endCxn id="138" idx="1"/>
          </p:cNvCxnSpPr>
          <p:nvPr/>
        </p:nvCxnSpPr>
        <p:spPr>
          <a:xfrm>
            <a:off x="6260602" y="3013347"/>
            <a:ext cx="188860" cy="6488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38" idx="0"/>
            <a:endCxn id="140" idx="4"/>
          </p:cNvCxnSpPr>
          <p:nvPr/>
        </p:nvCxnSpPr>
        <p:spPr>
          <a:xfrm flipV="1">
            <a:off x="6478885" y="2982087"/>
            <a:ext cx="200542" cy="6670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136" idx="6"/>
            <a:endCxn id="138" idx="2"/>
          </p:cNvCxnSpPr>
          <p:nvPr/>
        </p:nvCxnSpPr>
        <p:spPr>
          <a:xfrm flipV="1">
            <a:off x="6071317" y="3693781"/>
            <a:ext cx="365958" cy="832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42" idx="7"/>
            <a:endCxn id="138" idx="3"/>
          </p:cNvCxnSpPr>
          <p:nvPr/>
        </p:nvCxnSpPr>
        <p:spPr>
          <a:xfrm flipV="1">
            <a:off x="6394890" y="3725382"/>
            <a:ext cx="54572" cy="259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136" idx="2"/>
            <a:endCxn id="137" idx="3"/>
          </p:cNvCxnSpPr>
          <p:nvPr/>
        </p:nvCxnSpPr>
        <p:spPr>
          <a:xfrm flipV="1">
            <a:off x="5988097" y="3250021"/>
            <a:ext cx="83221" cy="527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137" idx="7"/>
            <a:endCxn id="135" idx="3"/>
          </p:cNvCxnSpPr>
          <p:nvPr/>
        </p:nvCxnSpPr>
        <p:spPr>
          <a:xfrm flipV="1">
            <a:off x="6130163" y="3013347"/>
            <a:ext cx="71592" cy="1734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138" idx="5"/>
            <a:endCxn id="484" idx="1"/>
          </p:cNvCxnSpPr>
          <p:nvPr/>
        </p:nvCxnSpPr>
        <p:spPr>
          <a:xfrm>
            <a:off x="6508308" y="3725382"/>
            <a:ext cx="273702" cy="1700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135" idx="7"/>
            <a:endCxn id="139" idx="1"/>
          </p:cNvCxnSpPr>
          <p:nvPr/>
        </p:nvCxnSpPr>
        <p:spPr>
          <a:xfrm>
            <a:off x="6260601" y="2950145"/>
            <a:ext cx="583994" cy="2627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139" idx="0"/>
            <a:endCxn id="140" idx="5"/>
          </p:cNvCxnSpPr>
          <p:nvPr/>
        </p:nvCxnSpPr>
        <p:spPr>
          <a:xfrm flipH="1" flipV="1">
            <a:off x="6708850" y="2968997"/>
            <a:ext cx="165169" cy="2307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142" idx="1"/>
            <a:endCxn id="137" idx="4"/>
          </p:cNvCxnSpPr>
          <p:nvPr/>
        </p:nvCxnSpPr>
        <p:spPr>
          <a:xfrm flipH="1" flipV="1">
            <a:off x="6100741" y="3263111"/>
            <a:ext cx="235303" cy="721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137" idx="6"/>
            <a:endCxn id="139" idx="2"/>
          </p:cNvCxnSpPr>
          <p:nvPr/>
        </p:nvCxnSpPr>
        <p:spPr>
          <a:xfrm>
            <a:off x="6142351" y="3218419"/>
            <a:ext cx="690058" cy="260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484" idx="0"/>
            <a:endCxn id="135" idx="6"/>
          </p:cNvCxnSpPr>
          <p:nvPr/>
        </p:nvCxnSpPr>
        <p:spPr>
          <a:xfrm flipH="1" flipV="1">
            <a:off x="6272789" y="2981746"/>
            <a:ext cx="538645" cy="9006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/>
          <p:cNvSpPr/>
          <p:nvPr/>
        </p:nvSpPr>
        <p:spPr>
          <a:xfrm>
            <a:off x="8229291" y="3002304"/>
            <a:ext cx="83220" cy="8938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730825" y="3502456"/>
            <a:ext cx="83220" cy="8938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7812288" y="3192029"/>
            <a:ext cx="83220" cy="8938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7952620" y="3939958"/>
            <a:ext cx="83220" cy="8938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8482622" y="3900410"/>
            <a:ext cx="83220" cy="8938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8701980" y="3469047"/>
            <a:ext cx="83220" cy="8938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8181957" y="3545340"/>
            <a:ext cx="83220" cy="8938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Connector 122"/>
          <p:cNvCxnSpPr>
            <a:stCxn id="117" idx="0"/>
            <a:endCxn id="118" idx="4"/>
          </p:cNvCxnSpPr>
          <p:nvPr/>
        </p:nvCxnSpPr>
        <p:spPr>
          <a:xfrm flipV="1">
            <a:off x="7772436" y="3281411"/>
            <a:ext cx="81463" cy="2210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22" idx="6"/>
            <a:endCxn id="121" idx="2"/>
          </p:cNvCxnSpPr>
          <p:nvPr/>
        </p:nvCxnSpPr>
        <p:spPr>
          <a:xfrm flipV="1">
            <a:off x="8265177" y="3513739"/>
            <a:ext cx="436803" cy="762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120" idx="0"/>
            <a:endCxn id="122" idx="4"/>
          </p:cNvCxnSpPr>
          <p:nvPr/>
        </p:nvCxnSpPr>
        <p:spPr>
          <a:xfrm flipH="1" flipV="1">
            <a:off x="8223567" y="3634722"/>
            <a:ext cx="300665" cy="265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19" idx="6"/>
            <a:endCxn id="121" idx="3"/>
          </p:cNvCxnSpPr>
          <p:nvPr/>
        </p:nvCxnSpPr>
        <p:spPr>
          <a:xfrm flipV="1">
            <a:off x="8035840" y="3545340"/>
            <a:ext cx="678327" cy="4393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20" idx="1"/>
            <a:endCxn id="116" idx="5"/>
          </p:cNvCxnSpPr>
          <p:nvPr/>
        </p:nvCxnSpPr>
        <p:spPr>
          <a:xfrm flipH="1" flipV="1">
            <a:off x="8300324" y="3078595"/>
            <a:ext cx="194485" cy="8349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19" idx="0"/>
            <a:endCxn id="118" idx="5"/>
          </p:cNvCxnSpPr>
          <p:nvPr/>
        </p:nvCxnSpPr>
        <p:spPr>
          <a:xfrm flipH="1" flipV="1">
            <a:off x="7883322" y="3268321"/>
            <a:ext cx="110909" cy="6716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22" idx="2"/>
            <a:endCxn id="117" idx="6"/>
          </p:cNvCxnSpPr>
          <p:nvPr/>
        </p:nvCxnSpPr>
        <p:spPr>
          <a:xfrm flipH="1" flipV="1">
            <a:off x="7814046" y="3547147"/>
            <a:ext cx="367912" cy="428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18" idx="6"/>
            <a:endCxn id="121" idx="2"/>
          </p:cNvCxnSpPr>
          <p:nvPr/>
        </p:nvCxnSpPr>
        <p:spPr>
          <a:xfrm>
            <a:off x="7895508" y="3236721"/>
            <a:ext cx="806472" cy="2770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16" idx="0"/>
            <a:endCxn id="184" idx="4"/>
          </p:cNvCxnSpPr>
          <p:nvPr/>
        </p:nvCxnSpPr>
        <p:spPr>
          <a:xfrm flipH="1" flipV="1">
            <a:off x="8268032" y="2677748"/>
            <a:ext cx="2870" cy="324555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62" idx="6"/>
            <a:endCxn id="182" idx="3"/>
          </p:cNvCxnSpPr>
          <p:nvPr/>
        </p:nvCxnSpPr>
        <p:spPr>
          <a:xfrm flipV="1">
            <a:off x="7210547" y="2018245"/>
            <a:ext cx="688815" cy="42999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18" idx="1"/>
            <a:endCxn id="175" idx="5"/>
          </p:cNvCxnSpPr>
          <p:nvPr/>
        </p:nvCxnSpPr>
        <p:spPr>
          <a:xfrm flipH="1" flipV="1">
            <a:off x="7033588" y="2738853"/>
            <a:ext cx="790887" cy="466266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35" idx="0"/>
            <a:endCxn id="163" idx="2"/>
          </p:cNvCxnSpPr>
          <p:nvPr/>
        </p:nvCxnSpPr>
        <p:spPr>
          <a:xfrm flipV="1">
            <a:off x="6231179" y="2570565"/>
            <a:ext cx="323478" cy="36649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484" idx="7"/>
            <a:endCxn id="117" idx="2"/>
          </p:cNvCxnSpPr>
          <p:nvPr/>
        </p:nvCxnSpPr>
        <p:spPr>
          <a:xfrm flipV="1">
            <a:off x="6840856" y="3547147"/>
            <a:ext cx="889969" cy="34832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39" idx="7"/>
            <a:endCxn id="175" idx="4"/>
          </p:cNvCxnSpPr>
          <p:nvPr/>
        </p:nvCxnSpPr>
        <p:spPr>
          <a:xfrm flipV="1">
            <a:off x="6903442" y="2750026"/>
            <a:ext cx="98425" cy="46282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stCxn id="160" idx="6"/>
            <a:endCxn id="161" idx="2"/>
          </p:cNvCxnSpPr>
          <p:nvPr/>
        </p:nvCxnSpPr>
        <p:spPr bwMode="auto">
          <a:xfrm flipV="1">
            <a:off x="6520495" y="1902752"/>
            <a:ext cx="577409" cy="5411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3" name="Straight Connector 202"/>
          <p:cNvCxnSpPr>
            <a:stCxn id="484" idx="3"/>
            <a:endCxn id="142" idx="6"/>
          </p:cNvCxnSpPr>
          <p:nvPr/>
        </p:nvCxnSpPr>
        <p:spPr bwMode="auto">
          <a:xfrm flipH="1">
            <a:off x="6407077" y="3958669"/>
            <a:ext cx="374934" cy="577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" name="Straight Connector 204"/>
          <p:cNvCxnSpPr>
            <a:stCxn id="484" idx="2"/>
            <a:endCxn id="136" idx="6"/>
          </p:cNvCxnSpPr>
          <p:nvPr/>
        </p:nvCxnSpPr>
        <p:spPr bwMode="auto">
          <a:xfrm flipH="1" flipV="1">
            <a:off x="6071317" y="3777045"/>
            <a:ext cx="698506" cy="15002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3" name="Straight Connector 212"/>
          <p:cNvCxnSpPr>
            <a:stCxn id="120" idx="2"/>
            <a:endCxn id="119" idx="6"/>
          </p:cNvCxnSpPr>
          <p:nvPr/>
        </p:nvCxnSpPr>
        <p:spPr bwMode="auto">
          <a:xfrm flipH="1">
            <a:off x="8035840" y="3945101"/>
            <a:ext cx="446781" cy="395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5" name="Straight Connector 244"/>
          <p:cNvCxnSpPr>
            <a:stCxn id="142" idx="1"/>
            <a:endCxn id="136" idx="5"/>
          </p:cNvCxnSpPr>
          <p:nvPr/>
        </p:nvCxnSpPr>
        <p:spPr bwMode="auto">
          <a:xfrm flipH="1" flipV="1">
            <a:off x="6059130" y="3808646"/>
            <a:ext cx="276914" cy="17620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9" name="Straight Connector 248"/>
          <p:cNvCxnSpPr>
            <a:stCxn id="184" idx="7"/>
            <a:endCxn id="181" idx="2"/>
          </p:cNvCxnSpPr>
          <p:nvPr/>
        </p:nvCxnSpPr>
        <p:spPr bwMode="auto">
          <a:xfrm flipV="1">
            <a:off x="8297454" y="2193395"/>
            <a:ext cx="302276" cy="40806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>
            <a:stCxn id="116" idx="2"/>
            <a:endCxn id="118" idx="7"/>
          </p:cNvCxnSpPr>
          <p:nvPr/>
        </p:nvCxnSpPr>
        <p:spPr bwMode="auto">
          <a:xfrm flipH="1">
            <a:off x="7883322" y="3046995"/>
            <a:ext cx="345970" cy="1581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6" name="Straight Connector 255"/>
          <p:cNvCxnSpPr>
            <a:stCxn id="116" idx="4"/>
            <a:endCxn id="117" idx="6"/>
          </p:cNvCxnSpPr>
          <p:nvPr/>
        </p:nvCxnSpPr>
        <p:spPr bwMode="auto">
          <a:xfrm flipH="1">
            <a:off x="7814046" y="3091685"/>
            <a:ext cx="456856" cy="45546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0" name="Straight Connector 279"/>
          <p:cNvCxnSpPr>
            <a:stCxn id="121" idx="4"/>
            <a:endCxn id="120" idx="0"/>
          </p:cNvCxnSpPr>
          <p:nvPr/>
        </p:nvCxnSpPr>
        <p:spPr bwMode="auto">
          <a:xfrm flipH="1">
            <a:off x="8524232" y="3558429"/>
            <a:ext cx="219358" cy="3419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3" name="Straight Connector 492"/>
          <p:cNvCxnSpPr>
            <a:stCxn id="116" idx="6"/>
            <a:endCxn id="183" idx="3"/>
          </p:cNvCxnSpPr>
          <p:nvPr/>
        </p:nvCxnSpPr>
        <p:spPr>
          <a:xfrm flipV="1">
            <a:off x="8312511" y="2512642"/>
            <a:ext cx="250546" cy="534353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4" name="Oval 483"/>
          <p:cNvSpPr/>
          <p:nvPr/>
        </p:nvSpPr>
        <p:spPr>
          <a:xfrm>
            <a:off x="6785310" y="3896704"/>
            <a:ext cx="83220" cy="89382"/>
          </a:xfrm>
          <a:prstGeom prst="ellipse">
            <a:avLst/>
          </a:prstGeom>
          <a:solidFill>
            <a:srgbClr val="FD2703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551458" y="4326896"/>
            <a:ext cx="1702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Hierarchical</a:t>
            </a:r>
            <a:endParaRPr lang="en-US" dirty="0"/>
          </a:p>
        </p:txBody>
      </p:sp>
      <p:sp>
        <p:nvSpPr>
          <p:cNvPr id="298" name="TextBox 297"/>
          <p:cNvSpPr txBox="1"/>
          <p:nvPr/>
        </p:nvSpPr>
        <p:spPr>
          <a:xfrm>
            <a:off x="960639" y="5112721"/>
            <a:ext cx="1721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Overlapping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3465401" y="4616208"/>
            <a:ext cx="132129" cy="133482"/>
          </a:xfrm>
          <a:prstGeom prst="ellips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normalizeH="0" baseline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305" name="Oval 304"/>
          <p:cNvSpPr/>
          <p:nvPr/>
        </p:nvSpPr>
        <p:spPr bwMode="auto">
          <a:xfrm>
            <a:off x="3916756" y="4763178"/>
            <a:ext cx="132129" cy="133482"/>
          </a:xfrm>
          <a:prstGeom prst="ellips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normalizeH="0" baseline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306" name="Oval 305"/>
          <p:cNvSpPr/>
          <p:nvPr/>
        </p:nvSpPr>
        <p:spPr bwMode="auto">
          <a:xfrm>
            <a:off x="4324427" y="4259796"/>
            <a:ext cx="132129" cy="133482"/>
          </a:xfrm>
          <a:prstGeom prst="ellips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normalizeH="0" baseline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307" name="Oval 306"/>
          <p:cNvSpPr/>
          <p:nvPr/>
        </p:nvSpPr>
        <p:spPr bwMode="auto">
          <a:xfrm>
            <a:off x="4398895" y="4896660"/>
            <a:ext cx="132129" cy="133482"/>
          </a:xfrm>
          <a:prstGeom prst="ellips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normalizeH="0" baseline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308" name="Oval 307"/>
          <p:cNvSpPr/>
          <p:nvPr/>
        </p:nvSpPr>
        <p:spPr bwMode="auto">
          <a:xfrm>
            <a:off x="3985016" y="5587364"/>
            <a:ext cx="132129" cy="133482"/>
          </a:xfrm>
          <a:prstGeom prst="ellips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normalizeH="0" baseline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309" name="Oval 308"/>
          <p:cNvSpPr/>
          <p:nvPr/>
        </p:nvSpPr>
        <p:spPr bwMode="auto">
          <a:xfrm>
            <a:off x="5077989" y="4878055"/>
            <a:ext cx="132129" cy="133482"/>
          </a:xfrm>
          <a:prstGeom prst="ellips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normalizeH="0" baseline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3429000" y="2476530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Flat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4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" grpId="0" animBg="1"/>
      <p:bldP spid="303" grpId="0" animBg="1"/>
      <p:bldP spid="304" grpId="0" animBg="1"/>
      <p:bldP spid="310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42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99" grpId="0" animBg="1"/>
      <p:bldP spid="400" grpId="0" animBg="1"/>
      <p:bldP spid="397" grpId="0" animBg="1"/>
      <p:bldP spid="398" grpId="0" animBg="1"/>
      <p:bldP spid="485" grpId="0" animBg="1"/>
      <p:bldP spid="155" grpId="0" animBg="1"/>
      <p:bldP spid="102" grpId="0" animBg="1"/>
      <p:bldP spid="100" grpId="0" animBg="1"/>
      <p:bldP spid="103" grpId="0" animBg="1"/>
      <p:bldP spid="243" grpId="0" animBg="1"/>
      <p:bldP spid="222" grpId="0" animBg="1"/>
      <p:bldP spid="216" grpId="0" animBg="1"/>
      <p:bldP spid="215" grpId="0" animBg="1"/>
      <p:bldP spid="206" grpId="0" animBg="1"/>
      <p:bldP spid="101" grpId="0" animBg="1"/>
      <p:bldP spid="201" grpId="0" animBg="1"/>
      <p:bldP spid="198" grpId="0" animBg="1"/>
      <p:bldP spid="194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75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2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484" grpId="0" animBg="1"/>
      <p:bldP spid="20" grpId="0"/>
      <p:bldP spid="298" grpId="0"/>
      <p:bldP spid="22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2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133600"/>
            <a:ext cx="8153400" cy="4114800"/>
          </a:xfrm>
        </p:spPr>
        <p:txBody>
          <a:bodyPr/>
          <a:lstStyle/>
          <a:p>
            <a:r>
              <a:rPr lang="sv-SE" sz="2800" dirty="0" smtClean="0"/>
              <a:t>No consensus on which algorithm is more suitable for which type of network.</a:t>
            </a:r>
          </a:p>
          <a:p>
            <a:r>
              <a:rPr lang="sv-SE" sz="2800" dirty="0" smtClean="0"/>
              <a:t>Experimental evaluation on synthetic graphs is not completely realistic </a:t>
            </a:r>
            <a:r>
              <a:rPr lang="sv-SE" sz="2000" i="1" dirty="0" smtClean="0"/>
              <a:t>[Delling et al. 2006]:</a:t>
            </a:r>
            <a:endParaRPr lang="sv-SE" sz="2400" i="1" dirty="0" smtClean="0"/>
          </a:p>
          <a:p>
            <a:pPr lvl="1"/>
            <a:r>
              <a:rPr lang="sv-SE" sz="2400" dirty="0" smtClean="0"/>
              <a:t>Implicit dependencies between:</a:t>
            </a:r>
          </a:p>
          <a:p>
            <a:pPr lvl="2"/>
            <a:r>
              <a:rPr lang="sv-S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community detection algorithms </a:t>
            </a:r>
          </a:p>
          <a:p>
            <a:pPr lvl="2"/>
            <a:r>
              <a:rPr lang="sv-S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synthetic graph generators</a:t>
            </a:r>
          </a:p>
          <a:p>
            <a:pPr lvl="2"/>
            <a:r>
              <a:rPr lang="sv-S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quality functions used to assess the performance of the algorithms</a:t>
            </a:r>
          </a:p>
          <a:p>
            <a:r>
              <a:rPr lang="sv-SE" sz="2800" dirty="0" smtClean="0"/>
              <a:t>Empirical studies on real-world networks are crucial.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Motivation</a:t>
            </a:r>
            <a:r>
              <a:rPr lang="sv-SE" sz="4300" dirty="0" smtClean="0"/>
              <a:t/>
            </a:r>
            <a:br>
              <a:rPr lang="sv-SE" sz="4300" dirty="0" smtClean="0"/>
            </a:br>
            <a:r>
              <a:rPr lang="sv-SE" sz="3200" i="1" dirty="0" smtClean="0"/>
              <a:t>Experimental Evaluation</a:t>
            </a:r>
            <a:endParaRPr lang="en-US" sz="2800" i="1" dirty="0"/>
          </a:p>
        </p:txBody>
      </p:sp>
      <p:pic>
        <p:nvPicPr>
          <p:cNvPr id="12290" name="Picture 2" descr="http://blog.agafonov.net.ua/image.axd?picture=2011%2F9%2Fmotiv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6576"/>
            <a:ext cx="1993900" cy="202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30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 smtClean="0"/>
              <a:t>Blondel (Louvian method), </a:t>
            </a:r>
            <a:r>
              <a:rPr lang="sv-SE" sz="2400" i="1" dirty="0" smtClean="0"/>
              <a:t>[Blondel et al. 2008]</a:t>
            </a:r>
          </a:p>
          <a:p>
            <a:pPr lvl="1"/>
            <a:r>
              <a:rPr lang="sv-SE" sz="2000" dirty="0" smtClean="0"/>
              <a:t>Fast Modularity Optimization</a:t>
            </a:r>
          </a:p>
          <a:p>
            <a:pPr lvl="1"/>
            <a:r>
              <a:rPr lang="sv-SE" sz="2000" dirty="0" smtClean="0"/>
              <a:t>Hierarchical clustering </a:t>
            </a:r>
          </a:p>
          <a:p>
            <a:pPr lvl="1"/>
            <a:r>
              <a:rPr lang="sv-SE" sz="2400" dirty="0" smtClean="0">
                <a:solidFill>
                  <a:schemeClr val="tx1"/>
                </a:solidFill>
              </a:rPr>
              <a:t>Blondel L1</a:t>
            </a:r>
            <a:r>
              <a:rPr lang="sv-SE" sz="2000" dirty="0" smtClean="0"/>
              <a:t>: the first level of clustering hierarchy</a:t>
            </a:r>
          </a:p>
          <a:p>
            <a:r>
              <a:rPr lang="sv-SE" sz="2400" dirty="0" smtClean="0"/>
              <a:t>Infomap, </a:t>
            </a:r>
            <a:r>
              <a:rPr lang="sv-SE" sz="2400" i="1" dirty="0" smtClean="0"/>
              <a:t>[Rosvall &amp; Bergstrom 2008]</a:t>
            </a:r>
          </a:p>
          <a:p>
            <a:pPr lvl="1"/>
            <a:r>
              <a:rPr lang="sv-SE" sz="2000" dirty="0" smtClean="0"/>
              <a:t>Maps of Random Walks</a:t>
            </a:r>
          </a:p>
          <a:p>
            <a:pPr lvl="1"/>
            <a:r>
              <a:rPr lang="sv-SE" sz="2000" dirty="0" smtClean="0"/>
              <a:t>Flow-based and information theoretic</a:t>
            </a:r>
          </a:p>
          <a:p>
            <a:r>
              <a:rPr lang="sv-SE" sz="2400" dirty="0" smtClean="0"/>
              <a:t>InfoH (InfoHiermap), </a:t>
            </a:r>
            <a:r>
              <a:rPr lang="sv-SE" sz="2400" i="1" dirty="0"/>
              <a:t>[Rosvall &amp; Bergstrom </a:t>
            </a:r>
            <a:r>
              <a:rPr lang="sv-SE" sz="2400" i="1" dirty="0" smtClean="0"/>
              <a:t>2011]</a:t>
            </a:r>
            <a:endParaRPr lang="sv-SE" sz="2400" dirty="0" smtClean="0"/>
          </a:p>
          <a:p>
            <a:pPr lvl="1"/>
            <a:r>
              <a:rPr lang="sv-SE" sz="2000" dirty="0" smtClean="0"/>
              <a:t>Multilevel Compression of Random Walks</a:t>
            </a:r>
          </a:p>
          <a:p>
            <a:pPr lvl="1"/>
            <a:r>
              <a:rPr lang="sv-SE" sz="2000" dirty="0" smtClean="0"/>
              <a:t>Hierarchical version of Infomap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300" dirty="0"/>
              <a:t>Community Detection Algorithms</a:t>
            </a:r>
            <a:endParaRPr lang="en-US" sz="43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868" y="1552525"/>
            <a:ext cx="2862943" cy="34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80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 smtClean="0"/>
              <a:t>RN, </a:t>
            </a:r>
            <a:r>
              <a:rPr lang="sv-SE" sz="2400" i="1" dirty="0" smtClean="0"/>
              <a:t>[Ronhovde &amp; Nussinov 2009]</a:t>
            </a:r>
            <a:endParaRPr lang="sv-SE" sz="2400" i="1" dirty="0"/>
          </a:p>
          <a:p>
            <a:pPr lvl="1"/>
            <a:r>
              <a:rPr lang="sv-SE" sz="2000" dirty="0"/>
              <a:t>Potts Model Community </a:t>
            </a:r>
            <a:r>
              <a:rPr lang="sv-SE" sz="2000" dirty="0" smtClean="0"/>
              <a:t>Detection</a:t>
            </a:r>
          </a:p>
          <a:p>
            <a:pPr lvl="1"/>
            <a:r>
              <a:rPr lang="sv-SE" sz="2000" dirty="0" smtClean="0"/>
              <a:t>Minimization of  Hamiltonian of an Potts model spin system </a:t>
            </a:r>
            <a:endParaRPr lang="sv-SE" sz="2000" dirty="0"/>
          </a:p>
          <a:p>
            <a:r>
              <a:rPr lang="sv-SE" sz="2400" dirty="0" smtClean="0"/>
              <a:t>MCL, </a:t>
            </a:r>
            <a:r>
              <a:rPr lang="sv-SE" sz="2400" i="1" dirty="0" smtClean="0"/>
              <a:t>[Dongen 2000]</a:t>
            </a:r>
            <a:endParaRPr lang="sv-SE" sz="2400" i="1" dirty="0"/>
          </a:p>
          <a:p>
            <a:pPr lvl="1"/>
            <a:r>
              <a:rPr lang="sv-SE" sz="2000" dirty="0"/>
              <a:t>Markov </a:t>
            </a:r>
            <a:r>
              <a:rPr lang="sv-SE" sz="2000" dirty="0" smtClean="0"/>
              <a:t>Clustering</a:t>
            </a:r>
          </a:p>
          <a:p>
            <a:pPr lvl="1"/>
            <a:r>
              <a:rPr lang="sv-SE" sz="2000" dirty="0" smtClean="0"/>
              <a:t>Random walks stay longer in dense clusters</a:t>
            </a:r>
            <a:endParaRPr lang="sv-SE" sz="2000" dirty="0"/>
          </a:p>
          <a:p>
            <a:r>
              <a:rPr lang="sv-SE" sz="2400" dirty="0" smtClean="0"/>
              <a:t>LC, </a:t>
            </a:r>
            <a:r>
              <a:rPr lang="sv-SE" sz="2400" i="1" dirty="0" smtClean="0"/>
              <a:t>[Ahn et al. 2010]</a:t>
            </a:r>
            <a:endParaRPr lang="sv-SE" sz="2400" i="1" dirty="0"/>
          </a:p>
          <a:p>
            <a:pPr lvl="1"/>
            <a:r>
              <a:rPr lang="sv-SE" sz="2000" dirty="0"/>
              <a:t>Link Community </a:t>
            </a:r>
            <a:r>
              <a:rPr lang="sv-SE" sz="2000" dirty="0" smtClean="0"/>
              <a:t>Detection</a:t>
            </a:r>
          </a:p>
          <a:p>
            <a:pPr lvl="1"/>
            <a:r>
              <a:rPr lang="sv-SE" sz="2000" dirty="0" smtClean="0"/>
              <a:t>A community  is redefined as a set </a:t>
            </a:r>
            <a:r>
              <a:rPr lang="sv-SE" sz="2000" dirty="0"/>
              <a:t>of closely interrelated </a:t>
            </a:r>
            <a:r>
              <a:rPr lang="sv-SE" sz="2000" dirty="0" smtClean="0"/>
              <a:t>edges</a:t>
            </a:r>
          </a:p>
          <a:p>
            <a:pPr lvl="1"/>
            <a:r>
              <a:rPr lang="sv-SE" sz="2000" dirty="0" smtClean="0"/>
              <a:t>Overlapping and hierarchical clustering</a:t>
            </a:r>
          </a:p>
          <a:p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/>
              <a:t>Community Detection Algorithms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868" y="1552525"/>
            <a:ext cx="2862943" cy="34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64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072970"/>
      </a:accent1>
      <a:accent2>
        <a:srgbClr val="00AE00"/>
      </a:accent2>
      <a:accent3>
        <a:srgbClr val="FFFFFF"/>
      </a:accent3>
      <a:accent4>
        <a:srgbClr val="000000"/>
      </a:accent4>
      <a:accent5>
        <a:srgbClr val="AAACBB"/>
      </a:accent5>
      <a:accent6>
        <a:srgbClr val="009D00"/>
      </a:accent6>
      <a:hlink>
        <a:srgbClr val="FC0128"/>
      </a:hlink>
      <a:folHlink>
        <a:srgbClr val="CECECE"/>
      </a:folHlink>
    </a:clrScheme>
    <a:fontScheme name="Microsoft Office 98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33942</TotalTime>
  <Pages>1</Pages>
  <Words>798</Words>
  <Application>Microsoft Office PowerPoint</Application>
  <PresentationFormat>On-screen Show (4:3)</PresentationFormat>
  <Paragraphs>144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Microsoft Office 98</vt:lpstr>
      <vt:lpstr>PowerPoint Presentation</vt:lpstr>
      <vt:lpstr>Community</vt:lpstr>
      <vt:lpstr>Community Structure</vt:lpstr>
      <vt:lpstr>PowerPoint Presentation</vt:lpstr>
      <vt:lpstr>Outline</vt:lpstr>
      <vt:lpstr>Community Detection</vt:lpstr>
      <vt:lpstr>Motivation Experimental Evaluation</vt:lpstr>
      <vt:lpstr>Community Detection Algorithms</vt:lpstr>
      <vt:lpstr>Community Detection Algorithms</vt:lpstr>
      <vt:lpstr>Quality Functions</vt:lpstr>
      <vt:lpstr>Structural Quality</vt:lpstr>
      <vt:lpstr>Logical Quality</vt:lpstr>
      <vt:lpstr>Experimental Evaluation</vt:lpstr>
      <vt:lpstr>Experimental Results Structural Quality</vt:lpstr>
      <vt:lpstr>Experimental Results Logical Quality</vt:lpstr>
      <vt:lpstr>Experimental Results Logical Quality</vt:lpstr>
      <vt:lpstr>Summary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FARNAZ MORADI</dc:creator>
  <dc:description>Detta är ett första utkast till PowerPoint-mall.</dc:description>
  <cp:lastModifiedBy>tsigas</cp:lastModifiedBy>
  <cp:revision>1192</cp:revision>
  <cp:lastPrinted>1998-09-09T14:00:36Z</cp:lastPrinted>
  <dcterms:created xsi:type="dcterms:W3CDTF">1998-08-14T15:36:27Z</dcterms:created>
  <dcterms:modified xsi:type="dcterms:W3CDTF">2012-06-11T09:21:18Z</dcterms:modified>
</cp:coreProperties>
</file>