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406" r:id="rId2"/>
    <p:sldId id="412" r:id="rId3"/>
    <p:sldId id="410" r:id="rId4"/>
    <p:sldId id="413" r:id="rId5"/>
    <p:sldId id="421" r:id="rId6"/>
    <p:sldId id="414" r:id="rId7"/>
    <p:sldId id="418" r:id="rId8"/>
    <p:sldId id="415" r:id="rId9"/>
    <p:sldId id="419" r:id="rId10"/>
    <p:sldId id="417" r:id="rId11"/>
    <p:sldId id="416" r:id="rId12"/>
    <p:sldId id="420" r:id="rId13"/>
    <p:sldId id="422" r:id="rId14"/>
    <p:sldId id="399" r:id="rId15"/>
    <p:sldId id="400" r:id="rId16"/>
    <p:sldId id="411" r:id="rId17"/>
    <p:sldId id="409" r:id="rId18"/>
    <p:sldId id="423" r:id="rId19"/>
  </p:sldIdLst>
  <p:sldSz cx="9144000" cy="6858000" type="screen4x3"/>
  <p:notesSz cx="6642100" cy="9779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0">
          <p15:clr>
            <a:srgbClr val="A4A3A4"/>
          </p15:clr>
        </p15:guide>
        <p15:guide id="2" pos="209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41AD"/>
    <a:srgbClr val="CC0000"/>
    <a:srgbClr val="FF66CC"/>
    <a:srgbClr val="800000"/>
    <a:srgbClr val="663300"/>
    <a:srgbClr val="AB1901"/>
    <a:srgbClr val="6600CC"/>
    <a:srgbClr val="FC8004"/>
    <a:srgbClr val="229C1C"/>
    <a:srgbClr val="FD27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88876" autoAdjust="0"/>
  </p:normalViewPr>
  <p:slideViewPr>
    <p:cSldViewPr>
      <p:cViewPr varScale="1">
        <p:scale>
          <a:sx n="118" d="100"/>
          <a:sy n="118" d="100"/>
        </p:scale>
        <p:origin x="102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598" y="-84"/>
      </p:cViewPr>
      <p:guideLst>
        <p:guide orient="horz" pos="3080"/>
        <p:guide pos="209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832649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2650" y="4660900"/>
            <a:ext cx="4876800" cy="441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41400" y="8572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909208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42988" y="8572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1669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42988" y="8572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8608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42988" y="8572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8631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42988" y="8572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101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42988" y="8572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519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6376988"/>
            <a:ext cx="9144000" cy="481012"/>
          </a:xfrm>
          <a:prstGeom prst="rect">
            <a:avLst/>
          </a:prstGeom>
          <a:solidFill>
            <a:srgbClr val="003286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 smtClean="0">
                <a:solidFill>
                  <a:schemeClr val="bg1"/>
                </a:solidFill>
              </a:rPr>
              <a:t>A Local Seed Selection Algorithm for Overlapping Community Detection   </a:t>
            </a:r>
            <a:r>
              <a:rPr lang="en-US" sz="1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                                             </a:t>
            </a:r>
            <a:r>
              <a:rPr lang="en-US" sz="1400" baseline="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                                  </a:t>
            </a:r>
            <a:fld id="{D9F329AE-BE02-4652-BACE-6CCD8608A50E}" type="slidenum">
              <a:rPr lang="en-US" sz="1400" b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pPr algn="l"/>
              <a:t>‹#›</a:t>
            </a:fld>
            <a:endParaRPr lang="en-US" sz="14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81013"/>
          </a:xfrm>
          <a:prstGeom prst="rect">
            <a:avLst/>
          </a:prstGeom>
          <a:solidFill>
            <a:schemeClr val="tx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1027" name="Picture 3"/>
          <p:cNvPicPr>
            <a:picLocks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6163" y="42863"/>
            <a:ext cx="164147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för att ändra format på bakgrundsrubriken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rgbClr val="072970"/>
          </a:solidFill>
          <a:latin typeface="Times" pitchFamily="18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rgbClr val="072970"/>
          </a:solidFill>
          <a:latin typeface="Times" pitchFamily="18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rgbClr val="072970"/>
          </a:solidFill>
          <a:latin typeface="Times" pitchFamily="18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rgbClr val="072970"/>
          </a:solidFill>
          <a:latin typeface="Times" pitchFamily="18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rgbClr val="072970"/>
          </a:solidFill>
          <a:latin typeface="Times" pitchFamily="18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rgbClr val="072970"/>
          </a:solidFill>
          <a:latin typeface="Times" pitchFamily="18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rgbClr val="072970"/>
          </a:solidFill>
          <a:latin typeface="Times" pitchFamily="18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rgbClr val="072970"/>
          </a:solidFill>
          <a:latin typeface="Times" pitchFamily="18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>
              <a:lumMod val="75000"/>
              <a:lumOff val="25000"/>
            </a:schemeClr>
          </a:solidFill>
          <a:latin typeface="+mn-lt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>
              <a:lumMod val="50000"/>
              <a:lumOff val="50000"/>
            </a:schemeClr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>
              <a:lumMod val="50000"/>
              <a:lumOff val="50000"/>
            </a:schemeClr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>
              <a:lumMod val="50000"/>
              <a:lumOff val="50000"/>
            </a:schemeClr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72970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72970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72970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7297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 bwMode="auto">
          <a:xfrm>
            <a:off x="0" y="0"/>
            <a:ext cx="9144000" cy="545274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pic>
        <p:nvPicPr>
          <p:cNvPr id="12" name="Picture 2" descr="http://mrvar.fdv.uni-lj.si/pajek/community/vosmoo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7E2"/>
              </a:clrFrom>
              <a:clrTo>
                <a:srgbClr val="FFF7E2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73" t="16950" r="7955" b="1"/>
          <a:stretch/>
        </p:blipFill>
        <p:spPr bwMode="auto">
          <a:xfrm>
            <a:off x="-1" y="0"/>
            <a:ext cx="915540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 bwMode="auto">
          <a:xfrm>
            <a:off x="-1" y="6096000"/>
            <a:ext cx="9155405" cy="773874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grpSp>
        <p:nvGrpSpPr>
          <p:cNvPr id="2" name="Group 10"/>
          <p:cNvGrpSpPr/>
          <p:nvPr/>
        </p:nvGrpSpPr>
        <p:grpSpPr>
          <a:xfrm>
            <a:off x="-1" y="2609671"/>
            <a:ext cx="9155405" cy="1738194"/>
            <a:chOff x="-1" y="2217553"/>
            <a:chExt cx="9155405" cy="1738194"/>
          </a:xfrm>
        </p:grpSpPr>
        <p:sp>
          <p:nvSpPr>
            <p:cNvPr id="7" name="TextBox 6"/>
            <p:cNvSpPr txBox="1"/>
            <p:nvPr/>
          </p:nvSpPr>
          <p:spPr>
            <a:xfrm>
              <a:off x="-1" y="2217553"/>
              <a:ext cx="9155405" cy="1200329"/>
            </a:xfrm>
            <a:prstGeom prst="rect">
              <a:avLst/>
            </a:prstGeom>
            <a:solidFill>
              <a:schemeClr val="accent3">
                <a:alpha val="8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/>
                <a:t>A </a:t>
              </a:r>
              <a:r>
                <a:rPr lang="en-US" sz="3600" b="1" dirty="0"/>
                <a:t>Local Seed Selection Algorithm for Overlapping Community Detection</a:t>
              </a:r>
              <a:endParaRPr lang="en-US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-1" y="3494082"/>
              <a:ext cx="9155405" cy="461665"/>
            </a:xfrm>
            <a:prstGeom prst="rect">
              <a:avLst/>
            </a:prstGeom>
            <a:solidFill>
              <a:schemeClr val="accent3">
                <a:alpha val="8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Farnaz Moradi, Tomas Olovsson, Philippas Tsigas</a:t>
              </a: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6235320"/>
            <a:ext cx="2209800" cy="507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7225" y="6172200"/>
            <a:ext cx="4600575" cy="633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125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sv-SE" sz="2800" dirty="0" smtClean="0"/>
              <a:t>Enhancing our seed selection algorithm</a:t>
            </a:r>
          </a:p>
          <a:p>
            <a:pPr lvl="1"/>
            <a:r>
              <a:rPr lang="sv-SE" sz="2400" dirty="0" smtClean="0"/>
              <a:t>Well distributed seeds</a:t>
            </a:r>
          </a:p>
          <a:p>
            <a:pPr lvl="1"/>
            <a:r>
              <a:rPr lang="sv-SE" sz="2400" dirty="0" smtClean="0"/>
              <a:t>No neighboring seeds</a:t>
            </a:r>
          </a:p>
          <a:p>
            <a:r>
              <a:rPr lang="sv-SE" sz="2800" dirty="0" smtClean="0"/>
              <a:t>Steps of the algorithm:</a:t>
            </a:r>
          </a:p>
          <a:p>
            <a:pPr marL="971550" lvl="1" indent="-514350">
              <a:buFont typeface="+mj-lt"/>
              <a:buAutoNum type="arabicPeriod"/>
            </a:pPr>
            <a:r>
              <a:rPr lang="sv-SE" sz="2400" dirty="0" smtClean="0"/>
              <a:t>Calculate the similarity scores</a:t>
            </a:r>
          </a:p>
          <a:p>
            <a:pPr marL="971550" lvl="1" indent="-514350">
              <a:buFont typeface="+mj-lt"/>
              <a:buAutoNum type="arabicPeriod"/>
            </a:pPr>
            <a:r>
              <a:rPr lang="sv-SE" sz="2400" dirty="0" smtClean="0"/>
              <a:t>Nodes with the highest </a:t>
            </a:r>
            <a:r>
              <a:rPr lang="sv-SE" sz="2400" dirty="0" smtClean="0">
                <a:solidFill>
                  <a:schemeClr val="tx1"/>
                </a:solidFill>
              </a:rPr>
              <a:t>local similarity score</a:t>
            </a:r>
            <a:r>
              <a:rPr lang="sv-SE" sz="2400" dirty="0" smtClean="0">
                <a:solidFill>
                  <a:srgbClr val="0070C0"/>
                </a:solidFill>
              </a:rPr>
              <a:t> </a:t>
            </a:r>
            <a:r>
              <a:rPr lang="sv-SE" sz="2400" dirty="0" smtClean="0"/>
              <a:t>pick a </a:t>
            </a:r>
            <a:r>
              <a:rPr lang="sv-SE" sz="2400" dirty="0" smtClean="0">
                <a:solidFill>
                  <a:srgbClr val="FF0000"/>
                </a:solidFill>
              </a:rPr>
              <a:t>specific color </a:t>
            </a:r>
            <a:r>
              <a:rPr lang="sv-SE" sz="2400" dirty="0" smtClean="0"/>
              <a:t>(in contrast to basic random coloring)</a:t>
            </a:r>
          </a:p>
          <a:p>
            <a:pPr marL="971550" lvl="1" indent="-514350">
              <a:buFont typeface="+mj-lt"/>
              <a:buAutoNum type="arabicPeriod"/>
            </a:pPr>
            <a:r>
              <a:rPr lang="sv-SE" sz="2400" dirty="0"/>
              <a:t>O</a:t>
            </a:r>
            <a:r>
              <a:rPr lang="sv-SE" sz="2400" dirty="0" smtClean="0"/>
              <a:t>ther nodes pick a color at random</a:t>
            </a:r>
          </a:p>
          <a:p>
            <a:pPr marL="971550" lvl="1" indent="-514350">
              <a:buFont typeface="+mj-lt"/>
              <a:buAutoNum type="arabicPeriod"/>
            </a:pPr>
            <a:r>
              <a:rPr lang="sv-SE" sz="2400" dirty="0" smtClean="0"/>
              <a:t>Color conflicts are resolved locally</a:t>
            </a:r>
          </a:p>
          <a:p>
            <a:pPr marL="971550" lvl="1" indent="-514350">
              <a:buFont typeface="+mj-lt"/>
              <a:buAutoNum type="arabicPeriod"/>
            </a:pPr>
            <a:r>
              <a:rPr lang="sv-SE" sz="2400" dirty="0" smtClean="0"/>
              <a:t>Nodes with the </a:t>
            </a:r>
            <a:r>
              <a:rPr lang="sv-SE" sz="2400" dirty="0" smtClean="0">
                <a:solidFill>
                  <a:srgbClr val="FF0000"/>
                </a:solidFill>
              </a:rPr>
              <a:t>specific color </a:t>
            </a:r>
            <a:r>
              <a:rPr lang="sv-SE" sz="2400" dirty="0" smtClean="0"/>
              <a:t>are selected as seeds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Biased Coloring-Based Seeding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975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Biased Coloring-Based Seeding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152107" y="1674950"/>
            <a:ext cx="3020093" cy="2383862"/>
            <a:chOff x="3003048" y="1179445"/>
            <a:chExt cx="3020093" cy="2383862"/>
          </a:xfrm>
        </p:grpSpPr>
        <p:cxnSp>
          <p:nvCxnSpPr>
            <p:cNvPr id="5" name="Straight Arrow Connector 4"/>
            <p:cNvCxnSpPr>
              <a:stCxn id="50" idx="5"/>
              <a:endCxn id="49" idx="0"/>
            </p:cNvCxnSpPr>
            <p:nvPr/>
          </p:nvCxnSpPr>
          <p:spPr>
            <a:xfrm>
              <a:off x="4723558" y="1415460"/>
              <a:ext cx="121475" cy="17667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/>
            <p:cNvSpPr/>
            <p:nvPr/>
          </p:nvSpPr>
          <p:spPr>
            <a:xfrm>
              <a:off x="5807141" y="3187619"/>
              <a:ext cx="216000" cy="216000"/>
            </a:xfrm>
            <a:prstGeom prst="ellipse">
              <a:avLst/>
            </a:prstGeom>
            <a:solidFill>
              <a:srgbClr val="00B0F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10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5270971" y="2678060"/>
              <a:ext cx="216000" cy="21600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6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5082028" y="3072268"/>
              <a:ext cx="216000" cy="2160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8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5625084" y="2774631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7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5316377" y="3347307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9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3234124" y="2758662"/>
              <a:ext cx="216000" cy="21600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13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3764650" y="3290864"/>
              <a:ext cx="216000" cy="21600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11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3620018" y="2639372"/>
              <a:ext cx="216000" cy="216000"/>
            </a:xfrm>
            <a:prstGeom prst="ellipse">
              <a:avLst/>
            </a:prstGeom>
            <a:solidFill>
              <a:srgbClr val="00B0F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12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3281711" y="3290864"/>
              <a:ext cx="216000" cy="21600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14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5" name="Straight Arrow Connector 14"/>
            <p:cNvCxnSpPr>
              <a:stCxn id="51" idx="6"/>
              <a:endCxn id="50" idx="2"/>
            </p:cNvCxnSpPr>
            <p:nvPr/>
          </p:nvCxnSpPr>
          <p:spPr>
            <a:xfrm>
              <a:off x="4374743" y="1287445"/>
              <a:ext cx="164447" cy="51647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51" idx="5"/>
              <a:endCxn id="48" idx="1"/>
            </p:cNvCxnSpPr>
            <p:nvPr/>
          </p:nvCxnSpPr>
          <p:spPr>
            <a:xfrm>
              <a:off x="4343111" y="1363813"/>
              <a:ext cx="172463" cy="644274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52" idx="7"/>
              <a:endCxn id="50" idx="3"/>
            </p:cNvCxnSpPr>
            <p:nvPr/>
          </p:nvCxnSpPr>
          <p:spPr>
            <a:xfrm flipV="1">
              <a:off x="4295525" y="1415460"/>
              <a:ext cx="275297" cy="57837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53" idx="6"/>
              <a:endCxn id="50" idx="3"/>
            </p:cNvCxnSpPr>
            <p:nvPr/>
          </p:nvCxnSpPr>
          <p:spPr>
            <a:xfrm flipV="1">
              <a:off x="4025634" y="1415460"/>
              <a:ext cx="545188" cy="31951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51" idx="5"/>
              <a:endCxn id="49" idx="1"/>
            </p:cNvCxnSpPr>
            <p:nvPr/>
          </p:nvCxnSpPr>
          <p:spPr>
            <a:xfrm>
              <a:off x="4343111" y="1363813"/>
              <a:ext cx="425554" cy="25994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52" idx="6"/>
              <a:endCxn id="48" idx="2"/>
            </p:cNvCxnSpPr>
            <p:nvPr/>
          </p:nvCxnSpPr>
          <p:spPr>
            <a:xfrm>
              <a:off x="4327157" y="2070207"/>
              <a:ext cx="156785" cy="14248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48" idx="7"/>
              <a:endCxn id="49" idx="4"/>
            </p:cNvCxnSpPr>
            <p:nvPr/>
          </p:nvCxnSpPr>
          <p:spPr>
            <a:xfrm flipV="1">
              <a:off x="4668310" y="1808130"/>
              <a:ext cx="176723" cy="199957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52" idx="7"/>
              <a:endCxn id="49" idx="3"/>
            </p:cNvCxnSpPr>
            <p:nvPr/>
          </p:nvCxnSpPr>
          <p:spPr>
            <a:xfrm flipV="1">
              <a:off x="4295525" y="1776498"/>
              <a:ext cx="473140" cy="217341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53" idx="7"/>
              <a:endCxn id="51" idx="3"/>
            </p:cNvCxnSpPr>
            <p:nvPr/>
          </p:nvCxnSpPr>
          <p:spPr>
            <a:xfrm flipV="1">
              <a:off x="3994002" y="1363813"/>
              <a:ext cx="196373" cy="294791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53" idx="5"/>
              <a:endCxn id="52" idx="1"/>
            </p:cNvCxnSpPr>
            <p:nvPr/>
          </p:nvCxnSpPr>
          <p:spPr>
            <a:xfrm>
              <a:off x="3994002" y="1811340"/>
              <a:ext cx="148787" cy="18249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53" idx="6"/>
              <a:endCxn id="49" idx="2"/>
            </p:cNvCxnSpPr>
            <p:nvPr/>
          </p:nvCxnSpPr>
          <p:spPr>
            <a:xfrm flipV="1">
              <a:off x="4025634" y="1700130"/>
              <a:ext cx="711399" cy="3484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53" idx="6"/>
              <a:endCxn id="48" idx="1"/>
            </p:cNvCxnSpPr>
            <p:nvPr/>
          </p:nvCxnSpPr>
          <p:spPr>
            <a:xfrm>
              <a:off x="4025634" y="1734972"/>
              <a:ext cx="489940" cy="273115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50" idx="3"/>
              <a:endCxn id="48" idx="0"/>
            </p:cNvCxnSpPr>
            <p:nvPr/>
          </p:nvCxnSpPr>
          <p:spPr>
            <a:xfrm>
              <a:off x="4570822" y="1415460"/>
              <a:ext cx="21120" cy="560995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51" idx="4"/>
              <a:endCxn id="52" idx="0"/>
            </p:cNvCxnSpPr>
            <p:nvPr/>
          </p:nvCxnSpPr>
          <p:spPr>
            <a:xfrm flipH="1">
              <a:off x="4219157" y="1395445"/>
              <a:ext cx="47586" cy="56676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8" idx="0"/>
              <a:endCxn id="7" idx="3"/>
            </p:cNvCxnSpPr>
            <p:nvPr/>
          </p:nvCxnSpPr>
          <p:spPr>
            <a:xfrm flipV="1">
              <a:off x="5190028" y="2862428"/>
              <a:ext cx="112575" cy="20984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7" idx="6"/>
              <a:endCxn id="9" idx="1"/>
            </p:cNvCxnSpPr>
            <p:nvPr/>
          </p:nvCxnSpPr>
          <p:spPr>
            <a:xfrm>
              <a:off x="5486971" y="2786059"/>
              <a:ext cx="169745" cy="20203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6" idx="0"/>
              <a:endCxn id="9" idx="5"/>
            </p:cNvCxnSpPr>
            <p:nvPr/>
          </p:nvCxnSpPr>
          <p:spPr>
            <a:xfrm flipH="1" flipV="1">
              <a:off x="5809452" y="2958998"/>
              <a:ext cx="105689" cy="22862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0" idx="7"/>
              <a:endCxn id="9" idx="4"/>
            </p:cNvCxnSpPr>
            <p:nvPr/>
          </p:nvCxnSpPr>
          <p:spPr>
            <a:xfrm flipV="1">
              <a:off x="5500745" y="2990631"/>
              <a:ext cx="232339" cy="388308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10" idx="1"/>
              <a:endCxn id="7" idx="4"/>
            </p:cNvCxnSpPr>
            <p:nvPr/>
          </p:nvCxnSpPr>
          <p:spPr>
            <a:xfrm flipV="1">
              <a:off x="5348009" y="2894060"/>
              <a:ext cx="30962" cy="48487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6" idx="2"/>
              <a:endCxn id="8" idx="6"/>
            </p:cNvCxnSpPr>
            <p:nvPr/>
          </p:nvCxnSpPr>
          <p:spPr>
            <a:xfrm flipH="1" flipV="1">
              <a:off x="5298028" y="3180268"/>
              <a:ext cx="509113" cy="115351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8" idx="7"/>
              <a:endCxn id="9" idx="3"/>
            </p:cNvCxnSpPr>
            <p:nvPr/>
          </p:nvCxnSpPr>
          <p:spPr>
            <a:xfrm flipV="1">
              <a:off x="5266396" y="2958999"/>
              <a:ext cx="390320" cy="144901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10" idx="6"/>
              <a:endCxn id="6" idx="3"/>
            </p:cNvCxnSpPr>
            <p:nvPr/>
          </p:nvCxnSpPr>
          <p:spPr>
            <a:xfrm flipV="1">
              <a:off x="5532377" y="3371987"/>
              <a:ext cx="306396" cy="8332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7" idx="5"/>
              <a:endCxn id="6" idx="1"/>
            </p:cNvCxnSpPr>
            <p:nvPr/>
          </p:nvCxnSpPr>
          <p:spPr>
            <a:xfrm>
              <a:off x="5455339" y="2862427"/>
              <a:ext cx="383434" cy="356823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11" idx="6"/>
              <a:endCxn id="13" idx="2"/>
            </p:cNvCxnSpPr>
            <p:nvPr/>
          </p:nvCxnSpPr>
          <p:spPr>
            <a:xfrm flipV="1">
              <a:off x="3450124" y="2747372"/>
              <a:ext cx="169894" cy="11929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14" idx="6"/>
              <a:endCxn id="12" idx="2"/>
            </p:cNvCxnSpPr>
            <p:nvPr/>
          </p:nvCxnSpPr>
          <p:spPr>
            <a:xfrm>
              <a:off x="3497711" y="3398864"/>
              <a:ext cx="266939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12" idx="0"/>
              <a:endCxn id="13" idx="5"/>
            </p:cNvCxnSpPr>
            <p:nvPr/>
          </p:nvCxnSpPr>
          <p:spPr>
            <a:xfrm flipH="1" flipV="1">
              <a:off x="3804386" y="2823740"/>
              <a:ext cx="68264" cy="467124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14" idx="0"/>
              <a:endCxn id="11" idx="4"/>
            </p:cNvCxnSpPr>
            <p:nvPr/>
          </p:nvCxnSpPr>
          <p:spPr>
            <a:xfrm flipH="1" flipV="1">
              <a:off x="3342124" y="2974662"/>
              <a:ext cx="47587" cy="31620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14" idx="7"/>
              <a:endCxn id="13" idx="3"/>
            </p:cNvCxnSpPr>
            <p:nvPr/>
          </p:nvCxnSpPr>
          <p:spPr>
            <a:xfrm flipV="1">
              <a:off x="3466079" y="2823740"/>
              <a:ext cx="185571" cy="498756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11" idx="5"/>
              <a:endCxn id="12" idx="1"/>
            </p:cNvCxnSpPr>
            <p:nvPr/>
          </p:nvCxnSpPr>
          <p:spPr>
            <a:xfrm>
              <a:off x="3418492" y="2943030"/>
              <a:ext cx="377790" cy="379466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48" idx="5"/>
              <a:endCxn id="7" idx="1"/>
            </p:cNvCxnSpPr>
            <p:nvPr/>
          </p:nvCxnSpPr>
          <p:spPr>
            <a:xfrm>
              <a:off x="4668310" y="2160823"/>
              <a:ext cx="634293" cy="54886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13" idx="7"/>
              <a:endCxn id="52" idx="4"/>
            </p:cNvCxnSpPr>
            <p:nvPr/>
          </p:nvCxnSpPr>
          <p:spPr>
            <a:xfrm flipV="1">
              <a:off x="3804386" y="2178207"/>
              <a:ext cx="414771" cy="492797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12" idx="7"/>
              <a:endCxn id="7" idx="2"/>
            </p:cNvCxnSpPr>
            <p:nvPr/>
          </p:nvCxnSpPr>
          <p:spPr>
            <a:xfrm flipV="1">
              <a:off x="3949018" y="2786060"/>
              <a:ext cx="1321953" cy="536436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12" idx="6"/>
              <a:endCxn id="8" idx="2"/>
            </p:cNvCxnSpPr>
            <p:nvPr/>
          </p:nvCxnSpPr>
          <p:spPr>
            <a:xfrm flipV="1">
              <a:off x="3980650" y="3180268"/>
              <a:ext cx="1101378" cy="218596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al 47"/>
            <p:cNvSpPr/>
            <p:nvPr/>
          </p:nvSpPr>
          <p:spPr>
            <a:xfrm>
              <a:off x="4483942" y="1976455"/>
              <a:ext cx="216000" cy="21600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sz="1200" b="1" dirty="0" smtClean="0">
                  <a:solidFill>
                    <a:schemeClr val="tx1"/>
                  </a:solidFill>
                </a:rPr>
                <a:t>5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4737033" y="1592130"/>
              <a:ext cx="216000" cy="21600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sz="1200" b="1" dirty="0" smtClean="0">
                  <a:solidFill>
                    <a:schemeClr val="tx1"/>
                  </a:solidFill>
                </a:rPr>
                <a:t>0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50" name="Oval 49"/>
            <p:cNvSpPr/>
            <p:nvPr/>
          </p:nvSpPr>
          <p:spPr>
            <a:xfrm>
              <a:off x="4539190" y="1231092"/>
              <a:ext cx="216000" cy="21600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sz="1200" b="1" dirty="0" smtClean="0">
                  <a:solidFill>
                    <a:schemeClr val="tx1"/>
                  </a:solidFill>
                </a:rPr>
                <a:t>1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51" name="Oval 50"/>
            <p:cNvSpPr/>
            <p:nvPr/>
          </p:nvSpPr>
          <p:spPr>
            <a:xfrm>
              <a:off x="4158743" y="1179445"/>
              <a:ext cx="216000" cy="21600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sz="1200" b="1" dirty="0" smtClean="0">
                  <a:solidFill>
                    <a:schemeClr val="tx1"/>
                  </a:solidFill>
                </a:rPr>
                <a:t>2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4111157" y="1962207"/>
              <a:ext cx="216000" cy="21600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sz="1200" b="1" dirty="0" smtClean="0">
                  <a:solidFill>
                    <a:schemeClr val="tx1"/>
                  </a:solidFill>
                </a:rPr>
                <a:t>4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3809634" y="1626972"/>
              <a:ext cx="216000" cy="21600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sz="1200" b="1" dirty="0" smtClean="0">
                  <a:solidFill>
                    <a:schemeClr val="tx1"/>
                  </a:solidFill>
                </a:rPr>
                <a:t>3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3003048" y="3084856"/>
              <a:ext cx="216000" cy="216000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15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55" name="Straight Arrow Connector 54"/>
            <p:cNvCxnSpPr>
              <a:stCxn id="54" idx="7"/>
              <a:endCxn id="11" idx="3"/>
            </p:cNvCxnSpPr>
            <p:nvPr/>
          </p:nvCxnSpPr>
          <p:spPr>
            <a:xfrm flipV="1">
              <a:off x="3187416" y="2943030"/>
              <a:ext cx="78340" cy="173458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>
              <a:stCxn id="14" idx="2"/>
              <a:endCxn id="54" idx="5"/>
            </p:cNvCxnSpPr>
            <p:nvPr/>
          </p:nvCxnSpPr>
          <p:spPr>
            <a:xfrm flipH="1" flipV="1">
              <a:off x="3187416" y="3269224"/>
              <a:ext cx="94295" cy="12964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6039294" y="3306546"/>
            <a:ext cx="3020093" cy="2383862"/>
            <a:chOff x="3003048" y="1179445"/>
            <a:chExt cx="3020093" cy="2383862"/>
          </a:xfrm>
        </p:grpSpPr>
        <p:cxnSp>
          <p:nvCxnSpPr>
            <p:cNvPr id="58" name="Straight Arrow Connector 57"/>
            <p:cNvCxnSpPr>
              <a:stCxn id="103" idx="5"/>
              <a:endCxn id="102" idx="0"/>
            </p:cNvCxnSpPr>
            <p:nvPr/>
          </p:nvCxnSpPr>
          <p:spPr>
            <a:xfrm>
              <a:off x="4723558" y="1415460"/>
              <a:ext cx="121475" cy="17667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Oval 58"/>
            <p:cNvSpPr/>
            <p:nvPr/>
          </p:nvSpPr>
          <p:spPr>
            <a:xfrm>
              <a:off x="5807141" y="3187619"/>
              <a:ext cx="216000" cy="216000"/>
            </a:xfrm>
            <a:prstGeom prst="ellipse">
              <a:avLst/>
            </a:prstGeom>
            <a:solidFill>
              <a:srgbClr val="00B0F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10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Oval 59"/>
            <p:cNvSpPr/>
            <p:nvPr/>
          </p:nvSpPr>
          <p:spPr>
            <a:xfrm>
              <a:off x="5270971" y="2678060"/>
              <a:ext cx="216000" cy="21600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6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Oval 60"/>
            <p:cNvSpPr/>
            <p:nvPr/>
          </p:nvSpPr>
          <p:spPr>
            <a:xfrm>
              <a:off x="5082028" y="3072268"/>
              <a:ext cx="216000" cy="2160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8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2" name="Oval 61"/>
            <p:cNvSpPr/>
            <p:nvPr/>
          </p:nvSpPr>
          <p:spPr>
            <a:xfrm>
              <a:off x="5625084" y="2774631"/>
              <a:ext cx="216000" cy="216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7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3" name="Oval 62"/>
            <p:cNvSpPr/>
            <p:nvPr/>
          </p:nvSpPr>
          <p:spPr>
            <a:xfrm>
              <a:off x="5316377" y="3347307"/>
              <a:ext cx="216000" cy="2160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9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4" name="Oval 63"/>
            <p:cNvSpPr/>
            <p:nvPr/>
          </p:nvSpPr>
          <p:spPr>
            <a:xfrm>
              <a:off x="3234124" y="2758662"/>
              <a:ext cx="216000" cy="2160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13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5" name="Oval 64"/>
            <p:cNvSpPr/>
            <p:nvPr/>
          </p:nvSpPr>
          <p:spPr>
            <a:xfrm>
              <a:off x="3764650" y="3290864"/>
              <a:ext cx="216000" cy="216000"/>
            </a:xfrm>
            <a:prstGeom prst="ellipse">
              <a:avLst/>
            </a:prstGeom>
            <a:solidFill>
              <a:srgbClr val="7030A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11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6" name="Oval 65"/>
            <p:cNvSpPr/>
            <p:nvPr/>
          </p:nvSpPr>
          <p:spPr>
            <a:xfrm>
              <a:off x="3620018" y="2639372"/>
              <a:ext cx="216000" cy="216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12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7" name="Oval 66"/>
            <p:cNvSpPr/>
            <p:nvPr/>
          </p:nvSpPr>
          <p:spPr>
            <a:xfrm>
              <a:off x="3281711" y="3290864"/>
              <a:ext cx="216000" cy="21600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14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68" name="Straight Arrow Connector 67"/>
            <p:cNvCxnSpPr>
              <a:stCxn id="104" idx="6"/>
              <a:endCxn id="103" idx="2"/>
            </p:cNvCxnSpPr>
            <p:nvPr/>
          </p:nvCxnSpPr>
          <p:spPr>
            <a:xfrm>
              <a:off x="4374743" y="1287445"/>
              <a:ext cx="164447" cy="51647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>
              <a:stCxn id="104" idx="5"/>
              <a:endCxn id="101" idx="1"/>
            </p:cNvCxnSpPr>
            <p:nvPr/>
          </p:nvCxnSpPr>
          <p:spPr>
            <a:xfrm>
              <a:off x="4343111" y="1363813"/>
              <a:ext cx="172463" cy="644274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>
              <a:stCxn id="105" idx="7"/>
              <a:endCxn id="103" idx="3"/>
            </p:cNvCxnSpPr>
            <p:nvPr/>
          </p:nvCxnSpPr>
          <p:spPr>
            <a:xfrm flipV="1">
              <a:off x="4295525" y="1415460"/>
              <a:ext cx="275297" cy="57837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>
              <a:stCxn id="106" idx="6"/>
              <a:endCxn id="103" idx="3"/>
            </p:cNvCxnSpPr>
            <p:nvPr/>
          </p:nvCxnSpPr>
          <p:spPr>
            <a:xfrm flipV="1">
              <a:off x="4025634" y="1415460"/>
              <a:ext cx="545188" cy="31951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>
              <a:stCxn id="104" idx="5"/>
              <a:endCxn id="102" idx="1"/>
            </p:cNvCxnSpPr>
            <p:nvPr/>
          </p:nvCxnSpPr>
          <p:spPr>
            <a:xfrm>
              <a:off x="4343111" y="1363813"/>
              <a:ext cx="425554" cy="25994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>
              <a:stCxn id="105" idx="6"/>
              <a:endCxn id="101" idx="2"/>
            </p:cNvCxnSpPr>
            <p:nvPr/>
          </p:nvCxnSpPr>
          <p:spPr>
            <a:xfrm>
              <a:off x="4327157" y="2070207"/>
              <a:ext cx="156785" cy="14248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stCxn id="101" idx="7"/>
              <a:endCxn id="102" idx="4"/>
            </p:cNvCxnSpPr>
            <p:nvPr/>
          </p:nvCxnSpPr>
          <p:spPr>
            <a:xfrm flipV="1">
              <a:off x="4668310" y="1808130"/>
              <a:ext cx="176723" cy="199957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>
              <a:stCxn id="105" idx="7"/>
              <a:endCxn id="102" idx="3"/>
            </p:cNvCxnSpPr>
            <p:nvPr/>
          </p:nvCxnSpPr>
          <p:spPr>
            <a:xfrm flipV="1">
              <a:off x="4295525" y="1776498"/>
              <a:ext cx="473140" cy="217341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>
              <a:stCxn id="106" idx="7"/>
              <a:endCxn id="104" idx="3"/>
            </p:cNvCxnSpPr>
            <p:nvPr/>
          </p:nvCxnSpPr>
          <p:spPr>
            <a:xfrm flipV="1">
              <a:off x="3994002" y="1363813"/>
              <a:ext cx="196373" cy="294791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>
              <a:stCxn id="106" idx="5"/>
              <a:endCxn id="105" idx="1"/>
            </p:cNvCxnSpPr>
            <p:nvPr/>
          </p:nvCxnSpPr>
          <p:spPr>
            <a:xfrm>
              <a:off x="3994002" y="1811340"/>
              <a:ext cx="148787" cy="18249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>
              <a:stCxn id="106" idx="6"/>
              <a:endCxn id="102" idx="2"/>
            </p:cNvCxnSpPr>
            <p:nvPr/>
          </p:nvCxnSpPr>
          <p:spPr>
            <a:xfrm flipV="1">
              <a:off x="4025634" y="1700130"/>
              <a:ext cx="711399" cy="3484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>
              <a:stCxn id="106" idx="6"/>
              <a:endCxn id="101" idx="1"/>
            </p:cNvCxnSpPr>
            <p:nvPr/>
          </p:nvCxnSpPr>
          <p:spPr>
            <a:xfrm>
              <a:off x="4025634" y="1734972"/>
              <a:ext cx="489940" cy="273115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>
              <a:stCxn id="103" idx="3"/>
              <a:endCxn id="101" idx="0"/>
            </p:cNvCxnSpPr>
            <p:nvPr/>
          </p:nvCxnSpPr>
          <p:spPr>
            <a:xfrm>
              <a:off x="4570822" y="1415460"/>
              <a:ext cx="21120" cy="560995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>
              <a:stCxn id="104" idx="4"/>
              <a:endCxn id="105" idx="0"/>
            </p:cNvCxnSpPr>
            <p:nvPr/>
          </p:nvCxnSpPr>
          <p:spPr>
            <a:xfrm flipH="1">
              <a:off x="4219157" y="1395445"/>
              <a:ext cx="47586" cy="56676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>
              <a:stCxn id="61" idx="0"/>
              <a:endCxn id="60" idx="3"/>
            </p:cNvCxnSpPr>
            <p:nvPr/>
          </p:nvCxnSpPr>
          <p:spPr>
            <a:xfrm flipV="1">
              <a:off x="5190028" y="2862428"/>
              <a:ext cx="112575" cy="20984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stCxn id="60" idx="6"/>
              <a:endCxn id="62" idx="1"/>
            </p:cNvCxnSpPr>
            <p:nvPr/>
          </p:nvCxnSpPr>
          <p:spPr>
            <a:xfrm>
              <a:off x="5486971" y="2786059"/>
              <a:ext cx="169745" cy="20203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>
              <a:stCxn id="59" idx="0"/>
              <a:endCxn id="62" idx="5"/>
            </p:cNvCxnSpPr>
            <p:nvPr/>
          </p:nvCxnSpPr>
          <p:spPr>
            <a:xfrm flipH="1" flipV="1">
              <a:off x="5809452" y="2958998"/>
              <a:ext cx="105689" cy="22862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>
              <a:stCxn id="63" idx="7"/>
              <a:endCxn id="62" idx="4"/>
            </p:cNvCxnSpPr>
            <p:nvPr/>
          </p:nvCxnSpPr>
          <p:spPr>
            <a:xfrm flipV="1">
              <a:off x="5500745" y="2990631"/>
              <a:ext cx="232339" cy="388308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>
              <a:stCxn id="63" idx="1"/>
              <a:endCxn id="60" idx="4"/>
            </p:cNvCxnSpPr>
            <p:nvPr/>
          </p:nvCxnSpPr>
          <p:spPr>
            <a:xfrm flipV="1">
              <a:off x="5348009" y="2894060"/>
              <a:ext cx="30962" cy="48487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>
              <a:stCxn id="59" idx="2"/>
              <a:endCxn id="61" idx="6"/>
            </p:cNvCxnSpPr>
            <p:nvPr/>
          </p:nvCxnSpPr>
          <p:spPr>
            <a:xfrm flipH="1" flipV="1">
              <a:off x="5298028" y="3180268"/>
              <a:ext cx="509113" cy="115351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>
              <a:stCxn id="61" idx="7"/>
              <a:endCxn id="62" idx="3"/>
            </p:cNvCxnSpPr>
            <p:nvPr/>
          </p:nvCxnSpPr>
          <p:spPr>
            <a:xfrm flipV="1">
              <a:off x="5266396" y="2958999"/>
              <a:ext cx="390320" cy="144901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>
              <a:stCxn id="63" idx="6"/>
              <a:endCxn id="59" idx="3"/>
            </p:cNvCxnSpPr>
            <p:nvPr/>
          </p:nvCxnSpPr>
          <p:spPr>
            <a:xfrm flipV="1">
              <a:off x="5532377" y="3371987"/>
              <a:ext cx="306396" cy="8332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>
              <a:stCxn id="60" idx="5"/>
              <a:endCxn id="59" idx="1"/>
            </p:cNvCxnSpPr>
            <p:nvPr/>
          </p:nvCxnSpPr>
          <p:spPr>
            <a:xfrm>
              <a:off x="5455339" y="2862427"/>
              <a:ext cx="383434" cy="356823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>
              <a:stCxn id="64" idx="6"/>
              <a:endCxn id="66" idx="2"/>
            </p:cNvCxnSpPr>
            <p:nvPr/>
          </p:nvCxnSpPr>
          <p:spPr>
            <a:xfrm flipV="1">
              <a:off x="3450124" y="2747372"/>
              <a:ext cx="169894" cy="11929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>
              <a:stCxn id="67" idx="6"/>
              <a:endCxn id="65" idx="2"/>
            </p:cNvCxnSpPr>
            <p:nvPr/>
          </p:nvCxnSpPr>
          <p:spPr>
            <a:xfrm>
              <a:off x="3497711" y="3398864"/>
              <a:ext cx="266939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>
              <a:stCxn id="65" idx="0"/>
              <a:endCxn id="66" idx="5"/>
            </p:cNvCxnSpPr>
            <p:nvPr/>
          </p:nvCxnSpPr>
          <p:spPr>
            <a:xfrm flipH="1" flipV="1">
              <a:off x="3804386" y="2823740"/>
              <a:ext cx="68264" cy="467124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>
              <a:stCxn id="67" idx="0"/>
              <a:endCxn id="64" idx="4"/>
            </p:cNvCxnSpPr>
            <p:nvPr/>
          </p:nvCxnSpPr>
          <p:spPr>
            <a:xfrm flipH="1" flipV="1">
              <a:off x="3342124" y="2974662"/>
              <a:ext cx="47587" cy="31620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>
              <a:stCxn id="67" idx="7"/>
              <a:endCxn id="66" idx="3"/>
            </p:cNvCxnSpPr>
            <p:nvPr/>
          </p:nvCxnSpPr>
          <p:spPr>
            <a:xfrm flipV="1">
              <a:off x="3466079" y="2823740"/>
              <a:ext cx="185571" cy="498756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>
              <a:stCxn id="64" idx="5"/>
              <a:endCxn id="65" idx="1"/>
            </p:cNvCxnSpPr>
            <p:nvPr/>
          </p:nvCxnSpPr>
          <p:spPr>
            <a:xfrm>
              <a:off x="3418492" y="2943030"/>
              <a:ext cx="377790" cy="379466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>
              <a:stCxn id="101" idx="5"/>
              <a:endCxn id="60" idx="1"/>
            </p:cNvCxnSpPr>
            <p:nvPr/>
          </p:nvCxnSpPr>
          <p:spPr>
            <a:xfrm>
              <a:off x="4668310" y="2160823"/>
              <a:ext cx="634293" cy="54886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>
              <a:stCxn id="66" idx="7"/>
              <a:endCxn id="105" idx="4"/>
            </p:cNvCxnSpPr>
            <p:nvPr/>
          </p:nvCxnSpPr>
          <p:spPr>
            <a:xfrm flipV="1">
              <a:off x="3804386" y="2178207"/>
              <a:ext cx="414771" cy="492797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>
              <a:stCxn id="65" idx="7"/>
              <a:endCxn id="60" idx="2"/>
            </p:cNvCxnSpPr>
            <p:nvPr/>
          </p:nvCxnSpPr>
          <p:spPr>
            <a:xfrm flipV="1">
              <a:off x="3949018" y="2786060"/>
              <a:ext cx="1321953" cy="536436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/>
            <p:cNvCxnSpPr>
              <a:stCxn id="65" idx="6"/>
              <a:endCxn id="61" idx="2"/>
            </p:cNvCxnSpPr>
            <p:nvPr/>
          </p:nvCxnSpPr>
          <p:spPr>
            <a:xfrm flipV="1">
              <a:off x="3980650" y="3180268"/>
              <a:ext cx="1101378" cy="218596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Oval 100"/>
            <p:cNvSpPr/>
            <p:nvPr/>
          </p:nvSpPr>
          <p:spPr>
            <a:xfrm>
              <a:off x="4483942" y="1976455"/>
              <a:ext cx="216000" cy="216000"/>
            </a:xfrm>
            <a:prstGeom prst="ellipse">
              <a:avLst/>
            </a:prstGeom>
            <a:solidFill>
              <a:srgbClr val="00B0F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sz="1200" b="1" dirty="0" smtClean="0">
                  <a:solidFill>
                    <a:schemeClr val="tx1"/>
                  </a:solidFill>
                </a:rPr>
                <a:t>5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02" name="Oval 101"/>
            <p:cNvSpPr/>
            <p:nvPr/>
          </p:nvSpPr>
          <p:spPr>
            <a:xfrm>
              <a:off x="4737033" y="1592130"/>
              <a:ext cx="216000" cy="216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sz="1200" b="1" dirty="0" smtClean="0">
                  <a:solidFill>
                    <a:schemeClr val="tx1"/>
                  </a:solidFill>
                </a:rPr>
                <a:t>0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03" name="Oval 102"/>
            <p:cNvSpPr/>
            <p:nvPr/>
          </p:nvSpPr>
          <p:spPr>
            <a:xfrm>
              <a:off x="4539190" y="1231092"/>
              <a:ext cx="216000" cy="216000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sz="1200" b="1" dirty="0" smtClean="0">
                  <a:solidFill>
                    <a:schemeClr val="tx1"/>
                  </a:solidFill>
                </a:rPr>
                <a:t>1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04" name="Oval 103"/>
            <p:cNvSpPr/>
            <p:nvPr/>
          </p:nvSpPr>
          <p:spPr>
            <a:xfrm>
              <a:off x="4158743" y="1179445"/>
              <a:ext cx="216000" cy="2160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sz="1200" b="1" dirty="0" smtClean="0">
                  <a:solidFill>
                    <a:schemeClr val="tx1"/>
                  </a:solidFill>
                </a:rPr>
                <a:t>2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05" name="Oval 104"/>
            <p:cNvSpPr/>
            <p:nvPr/>
          </p:nvSpPr>
          <p:spPr>
            <a:xfrm>
              <a:off x="4111157" y="1962207"/>
              <a:ext cx="216000" cy="21600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sz="1200" b="1" dirty="0" smtClean="0">
                  <a:solidFill>
                    <a:schemeClr val="tx1"/>
                  </a:solidFill>
                </a:rPr>
                <a:t>4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06" name="Oval 105"/>
            <p:cNvSpPr/>
            <p:nvPr/>
          </p:nvSpPr>
          <p:spPr>
            <a:xfrm>
              <a:off x="3809634" y="1626972"/>
              <a:ext cx="216000" cy="216000"/>
            </a:xfrm>
            <a:prstGeom prst="ellipse">
              <a:avLst/>
            </a:prstGeom>
            <a:solidFill>
              <a:srgbClr val="7030A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sz="1200" b="1" dirty="0" smtClean="0">
                  <a:solidFill>
                    <a:schemeClr val="tx1"/>
                  </a:solidFill>
                </a:rPr>
                <a:t>3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07" name="Oval 106"/>
            <p:cNvSpPr/>
            <p:nvPr/>
          </p:nvSpPr>
          <p:spPr>
            <a:xfrm>
              <a:off x="3003048" y="3084856"/>
              <a:ext cx="216000" cy="216000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15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08" name="Straight Arrow Connector 107"/>
            <p:cNvCxnSpPr>
              <a:stCxn id="107" idx="7"/>
              <a:endCxn id="64" idx="3"/>
            </p:cNvCxnSpPr>
            <p:nvPr/>
          </p:nvCxnSpPr>
          <p:spPr>
            <a:xfrm flipV="1">
              <a:off x="3187416" y="2943030"/>
              <a:ext cx="78340" cy="173458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Arrow Connector 108"/>
            <p:cNvCxnSpPr>
              <a:stCxn id="67" idx="2"/>
              <a:endCxn id="107" idx="5"/>
            </p:cNvCxnSpPr>
            <p:nvPr/>
          </p:nvCxnSpPr>
          <p:spPr>
            <a:xfrm flipH="1" flipV="1">
              <a:off x="3187416" y="3269224"/>
              <a:ext cx="94295" cy="12964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Group 109"/>
          <p:cNvGrpSpPr/>
          <p:nvPr/>
        </p:nvGrpSpPr>
        <p:grpSpPr>
          <a:xfrm>
            <a:off x="-34574" y="2858175"/>
            <a:ext cx="3529627" cy="2805036"/>
            <a:chOff x="2369393" y="298783"/>
            <a:chExt cx="3529627" cy="2805036"/>
          </a:xfrm>
        </p:grpSpPr>
        <p:grpSp>
          <p:nvGrpSpPr>
            <p:cNvPr id="111" name="Group 110"/>
            <p:cNvGrpSpPr/>
            <p:nvPr/>
          </p:nvGrpSpPr>
          <p:grpSpPr>
            <a:xfrm>
              <a:off x="2574272" y="541026"/>
              <a:ext cx="3020093" cy="2383862"/>
              <a:chOff x="3003048" y="1179445"/>
              <a:chExt cx="3020093" cy="2383862"/>
            </a:xfrm>
          </p:grpSpPr>
          <p:cxnSp>
            <p:nvCxnSpPr>
              <p:cNvPr id="128" name="Straight Arrow Connector 127"/>
              <p:cNvCxnSpPr>
                <a:stCxn id="173" idx="5"/>
                <a:endCxn id="172" idx="0"/>
              </p:cNvCxnSpPr>
              <p:nvPr/>
            </p:nvCxnSpPr>
            <p:spPr>
              <a:xfrm>
                <a:off x="4723558" y="1415460"/>
                <a:ext cx="121475" cy="17667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9" name="Oval 128"/>
              <p:cNvSpPr/>
              <p:nvPr/>
            </p:nvSpPr>
            <p:spPr>
              <a:xfrm>
                <a:off x="5807141" y="3187619"/>
                <a:ext cx="216000" cy="2160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sv-SE" b="1" dirty="0" smtClean="0">
                    <a:solidFill>
                      <a:schemeClr val="tx1"/>
                    </a:solidFill>
                  </a:rPr>
                  <a:t>10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Oval 129"/>
              <p:cNvSpPr/>
              <p:nvPr/>
            </p:nvSpPr>
            <p:spPr>
              <a:xfrm>
                <a:off x="5270971" y="2678060"/>
                <a:ext cx="216000" cy="2160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sv-SE" b="1" dirty="0" smtClean="0">
                    <a:solidFill>
                      <a:schemeClr val="tx1"/>
                    </a:solidFill>
                  </a:rPr>
                  <a:t>6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1" name="Oval 130"/>
              <p:cNvSpPr/>
              <p:nvPr/>
            </p:nvSpPr>
            <p:spPr>
              <a:xfrm>
                <a:off x="5082028" y="3072268"/>
                <a:ext cx="216000" cy="2160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sv-SE" b="1" dirty="0" smtClean="0">
                    <a:solidFill>
                      <a:schemeClr val="tx1"/>
                    </a:solidFill>
                  </a:rPr>
                  <a:t>8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2" name="Oval 131"/>
              <p:cNvSpPr/>
              <p:nvPr/>
            </p:nvSpPr>
            <p:spPr>
              <a:xfrm>
                <a:off x="5625084" y="2774631"/>
                <a:ext cx="216000" cy="2160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sv-SE" b="1" dirty="0" smtClean="0">
                    <a:solidFill>
                      <a:schemeClr val="tx1"/>
                    </a:solidFill>
                  </a:rPr>
                  <a:t>7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3" name="Oval 132"/>
              <p:cNvSpPr/>
              <p:nvPr/>
            </p:nvSpPr>
            <p:spPr>
              <a:xfrm>
                <a:off x="5316377" y="3347307"/>
                <a:ext cx="216000" cy="2160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sv-SE" b="1" dirty="0" smtClean="0">
                    <a:solidFill>
                      <a:schemeClr val="tx1"/>
                    </a:solidFill>
                  </a:rPr>
                  <a:t>9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4" name="Oval 133"/>
              <p:cNvSpPr/>
              <p:nvPr/>
            </p:nvSpPr>
            <p:spPr>
              <a:xfrm>
                <a:off x="3234124" y="2758662"/>
                <a:ext cx="216000" cy="2160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sv-SE" b="1" dirty="0" smtClean="0">
                    <a:solidFill>
                      <a:schemeClr val="tx1"/>
                    </a:solidFill>
                  </a:rPr>
                  <a:t>13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5" name="Oval 134"/>
              <p:cNvSpPr/>
              <p:nvPr/>
            </p:nvSpPr>
            <p:spPr>
              <a:xfrm>
                <a:off x="3764650" y="3290864"/>
                <a:ext cx="216000" cy="2160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sv-SE" b="1" dirty="0" smtClean="0">
                    <a:solidFill>
                      <a:schemeClr val="tx1"/>
                    </a:solidFill>
                  </a:rPr>
                  <a:t>11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6" name="Oval 135"/>
              <p:cNvSpPr/>
              <p:nvPr/>
            </p:nvSpPr>
            <p:spPr>
              <a:xfrm>
                <a:off x="3620018" y="2639372"/>
                <a:ext cx="216000" cy="2160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sv-SE" b="1" dirty="0" smtClean="0">
                    <a:solidFill>
                      <a:schemeClr val="tx1"/>
                    </a:solidFill>
                  </a:rPr>
                  <a:t>12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7" name="Oval 136"/>
              <p:cNvSpPr/>
              <p:nvPr/>
            </p:nvSpPr>
            <p:spPr>
              <a:xfrm>
                <a:off x="3281711" y="3290864"/>
                <a:ext cx="216000" cy="2160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sv-SE" b="1" dirty="0" smtClean="0">
                    <a:solidFill>
                      <a:schemeClr val="tx1"/>
                    </a:solidFill>
                  </a:rPr>
                  <a:t>14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38" name="Straight Arrow Connector 137"/>
              <p:cNvCxnSpPr>
                <a:stCxn id="174" idx="6"/>
                <a:endCxn id="173" idx="2"/>
              </p:cNvCxnSpPr>
              <p:nvPr/>
            </p:nvCxnSpPr>
            <p:spPr>
              <a:xfrm>
                <a:off x="4374743" y="1287445"/>
                <a:ext cx="164447" cy="51647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Arrow Connector 138"/>
              <p:cNvCxnSpPr>
                <a:stCxn id="174" idx="5"/>
                <a:endCxn id="171" idx="1"/>
              </p:cNvCxnSpPr>
              <p:nvPr/>
            </p:nvCxnSpPr>
            <p:spPr>
              <a:xfrm>
                <a:off x="4343111" y="1363813"/>
                <a:ext cx="172463" cy="644274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Arrow Connector 139"/>
              <p:cNvCxnSpPr>
                <a:stCxn id="175" idx="7"/>
                <a:endCxn id="173" idx="3"/>
              </p:cNvCxnSpPr>
              <p:nvPr/>
            </p:nvCxnSpPr>
            <p:spPr>
              <a:xfrm flipV="1">
                <a:off x="4295525" y="1415460"/>
                <a:ext cx="275297" cy="578379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Arrow Connector 140"/>
              <p:cNvCxnSpPr>
                <a:stCxn id="176" idx="6"/>
                <a:endCxn id="173" idx="3"/>
              </p:cNvCxnSpPr>
              <p:nvPr/>
            </p:nvCxnSpPr>
            <p:spPr>
              <a:xfrm flipV="1">
                <a:off x="4025634" y="1415460"/>
                <a:ext cx="545188" cy="319512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Arrow Connector 141"/>
              <p:cNvCxnSpPr>
                <a:stCxn id="174" idx="5"/>
                <a:endCxn id="172" idx="1"/>
              </p:cNvCxnSpPr>
              <p:nvPr/>
            </p:nvCxnSpPr>
            <p:spPr>
              <a:xfrm>
                <a:off x="4343111" y="1363813"/>
                <a:ext cx="425554" cy="259949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Arrow Connector 142"/>
              <p:cNvCxnSpPr>
                <a:stCxn id="175" idx="6"/>
                <a:endCxn id="171" idx="2"/>
              </p:cNvCxnSpPr>
              <p:nvPr/>
            </p:nvCxnSpPr>
            <p:spPr>
              <a:xfrm>
                <a:off x="4327157" y="2070207"/>
                <a:ext cx="156785" cy="14248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Arrow Connector 143"/>
              <p:cNvCxnSpPr>
                <a:stCxn id="171" idx="7"/>
                <a:endCxn id="172" idx="4"/>
              </p:cNvCxnSpPr>
              <p:nvPr/>
            </p:nvCxnSpPr>
            <p:spPr>
              <a:xfrm flipV="1">
                <a:off x="4668310" y="1808130"/>
                <a:ext cx="176723" cy="199957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Arrow Connector 144"/>
              <p:cNvCxnSpPr>
                <a:stCxn id="175" idx="7"/>
                <a:endCxn id="172" idx="3"/>
              </p:cNvCxnSpPr>
              <p:nvPr/>
            </p:nvCxnSpPr>
            <p:spPr>
              <a:xfrm flipV="1">
                <a:off x="4295525" y="1776498"/>
                <a:ext cx="473140" cy="217341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Arrow Connector 145"/>
              <p:cNvCxnSpPr>
                <a:stCxn id="176" idx="7"/>
                <a:endCxn id="174" idx="3"/>
              </p:cNvCxnSpPr>
              <p:nvPr/>
            </p:nvCxnSpPr>
            <p:spPr>
              <a:xfrm flipV="1">
                <a:off x="3994002" y="1363813"/>
                <a:ext cx="196373" cy="294791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Arrow Connector 146"/>
              <p:cNvCxnSpPr>
                <a:stCxn id="176" idx="5"/>
                <a:endCxn id="175" idx="1"/>
              </p:cNvCxnSpPr>
              <p:nvPr/>
            </p:nvCxnSpPr>
            <p:spPr>
              <a:xfrm>
                <a:off x="3994002" y="1811340"/>
                <a:ext cx="148787" cy="182499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Arrow Connector 147"/>
              <p:cNvCxnSpPr>
                <a:stCxn id="176" idx="6"/>
                <a:endCxn id="172" idx="2"/>
              </p:cNvCxnSpPr>
              <p:nvPr/>
            </p:nvCxnSpPr>
            <p:spPr>
              <a:xfrm flipV="1">
                <a:off x="4025634" y="1700130"/>
                <a:ext cx="711399" cy="34842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Arrow Connector 148"/>
              <p:cNvCxnSpPr>
                <a:stCxn id="176" idx="6"/>
                <a:endCxn id="171" idx="1"/>
              </p:cNvCxnSpPr>
              <p:nvPr/>
            </p:nvCxnSpPr>
            <p:spPr>
              <a:xfrm>
                <a:off x="4025634" y="1734972"/>
                <a:ext cx="489940" cy="273115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Arrow Connector 149"/>
              <p:cNvCxnSpPr>
                <a:stCxn id="173" idx="3"/>
                <a:endCxn id="171" idx="0"/>
              </p:cNvCxnSpPr>
              <p:nvPr/>
            </p:nvCxnSpPr>
            <p:spPr>
              <a:xfrm>
                <a:off x="4570822" y="1415460"/>
                <a:ext cx="21120" cy="560995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Arrow Connector 150"/>
              <p:cNvCxnSpPr>
                <a:stCxn id="174" idx="4"/>
                <a:endCxn id="175" idx="0"/>
              </p:cNvCxnSpPr>
              <p:nvPr/>
            </p:nvCxnSpPr>
            <p:spPr>
              <a:xfrm flipH="1">
                <a:off x="4219157" y="1395445"/>
                <a:ext cx="47586" cy="566762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Arrow Connector 151"/>
              <p:cNvCxnSpPr>
                <a:stCxn id="131" idx="0"/>
                <a:endCxn id="130" idx="3"/>
              </p:cNvCxnSpPr>
              <p:nvPr/>
            </p:nvCxnSpPr>
            <p:spPr>
              <a:xfrm flipV="1">
                <a:off x="5190028" y="2862428"/>
                <a:ext cx="112575" cy="20984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Arrow Connector 152"/>
              <p:cNvCxnSpPr>
                <a:stCxn id="130" idx="6"/>
                <a:endCxn id="132" idx="1"/>
              </p:cNvCxnSpPr>
              <p:nvPr/>
            </p:nvCxnSpPr>
            <p:spPr>
              <a:xfrm>
                <a:off x="5486971" y="2786059"/>
                <a:ext cx="169745" cy="20203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Arrow Connector 153"/>
              <p:cNvCxnSpPr>
                <a:stCxn id="129" idx="0"/>
                <a:endCxn id="132" idx="5"/>
              </p:cNvCxnSpPr>
              <p:nvPr/>
            </p:nvCxnSpPr>
            <p:spPr>
              <a:xfrm flipH="1" flipV="1">
                <a:off x="5809452" y="2958998"/>
                <a:ext cx="105689" cy="22862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Arrow Connector 154"/>
              <p:cNvCxnSpPr>
                <a:stCxn id="133" idx="7"/>
                <a:endCxn id="132" idx="4"/>
              </p:cNvCxnSpPr>
              <p:nvPr/>
            </p:nvCxnSpPr>
            <p:spPr>
              <a:xfrm flipV="1">
                <a:off x="5500745" y="2990631"/>
                <a:ext cx="232339" cy="388308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Arrow Connector 155"/>
              <p:cNvCxnSpPr>
                <a:stCxn id="133" idx="1"/>
                <a:endCxn id="130" idx="4"/>
              </p:cNvCxnSpPr>
              <p:nvPr/>
            </p:nvCxnSpPr>
            <p:spPr>
              <a:xfrm flipV="1">
                <a:off x="5348009" y="2894060"/>
                <a:ext cx="30962" cy="484879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Arrow Connector 156"/>
              <p:cNvCxnSpPr>
                <a:stCxn id="129" idx="2"/>
                <a:endCxn id="131" idx="6"/>
              </p:cNvCxnSpPr>
              <p:nvPr/>
            </p:nvCxnSpPr>
            <p:spPr>
              <a:xfrm flipH="1" flipV="1">
                <a:off x="5298028" y="3180268"/>
                <a:ext cx="509113" cy="115351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Arrow Connector 157"/>
              <p:cNvCxnSpPr>
                <a:stCxn id="131" idx="7"/>
                <a:endCxn id="132" idx="3"/>
              </p:cNvCxnSpPr>
              <p:nvPr/>
            </p:nvCxnSpPr>
            <p:spPr>
              <a:xfrm flipV="1">
                <a:off x="5266396" y="2958999"/>
                <a:ext cx="390320" cy="144901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Arrow Connector 158"/>
              <p:cNvCxnSpPr>
                <a:stCxn id="133" idx="6"/>
                <a:endCxn id="129" idx="3"/>
              </p:cNvCxnSpPr>
              <p:nvPr/>
            </p:nvCxnSpPr>
            <p:spPr>
              <a:xfrm flipV="1">
                <a:off x="5532377" y="3371987"/>
                <a:ext cx="306396" cy="8332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Arrow Connector 159"/>
              <p:cNvCxnSpPr>
                <a:stCxn id="130" idx="5"/>
                <a:endCxn id="129" idx="1"/>
              </p:cNvCxnSpPr>
              <p:nvPr/>
            </p:nvCxnSpPr>
            <p:spPr>
              <a:xfrm>
                <a:off x="5455339" y="2862427"/>
                <a:ext cx="383434" cy="356823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Arrow Connector 160"/>
              <p:cNvCxnSpPr>
                <a:stCxn id="134" idx="6"/>
                <a:endCxn id="136" idx="2"/>
              </p:cNvCxnSpPr>
              <p:nvPr/>
            </p:nvCxnSpPr>
            <p:spPr>
              <a:xfrm flipV="1">
                <a:off x="3450124" y="2747372"/>
                <a:ext cx="169894" cy="11929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Arrow Connector 161"/>
              <p:cNvCxnSpPr>
                <a:stCxn id="137" idx="6"/>
                <a:endCxn id="135" idx="2"/>
              </p:cNvCxnSpPr>
              <p:nvPr/>
            </p:nvCxnSpPr>
            <p:spPr>
              <a:xfrm>
                <a:off x="3497711" y="3398864"/>
                <a:ext cx="266939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Arrow Connector 162"/>
              <p:cNvCxnSpPr>
                <a:stCxn id="135" idx="0"/>
                <a:endCxn id="136" idx="5"/>
              </p:cNvCxnSpPr>
              <p:nvPr/>
            </p:nvCxnSpPr>
            <p:spPr>
              <a:xfrm flipH="1" flipV="1">
                <a:off x="3804386" y="2823740"/>
                <a:ext cx="68264" cy="467124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Arrow Connector 163"/>
              <p:cNvCxnSpPr>
                <a:stCxn id="137" idx="0"/>
                <a:endCxn id="134" idx="4"/>
              </p:cNvCxnSpPr>
              <p:nvPr/>
            </p:nvCxnSpPr>
            <p:spPr>
              <a:xfrm flipH="1" flipV="1">
                <a:off x="3342124" y="2974662"/>
                <a:ext cx="47587" cy="316202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Arrow Connector 164"/>
              <p:cNvCxnSpPr>
                <a:stCxn id="137" idx="7"/>
                <a:endCxn id="136" idx="3"/>
              </p:cNvCxnSpPr>
              <p:nvPr/>
            </p:nvCxnSpPr>
            <p:spPr>
              <a:xfrm flipV="1">
                <a:off x="3466079" y="2823740"/>
                <a:ext cx="185571" cy="498756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Arrow Connector 165"/>
              <p:cNvCxnSpPr>
                <a:stCxn id="134" idx="5"/>
                <a:endCxn id="135" idx="1"/>
              </p:cNvCxnSpPr>
              <p:nvPr/>
            </p:nvCxnSpPr>
            <p:spPr>
              <a:xfrm>
                <a:off x="3418492" y="2943030"/>
                <a:ext cx="377790" cy="379466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Arrow Connector 166"/>
              <p:cNvCxnSpPr>
                <a:stCxn id="171" idx="5"/>
                <a:endCxn id="130" idx="1"/>
              </p:cNvCxnSpPr>
              <p:nvPr/>
            </p:nvCxnSpPr>
            <p:spPr>
              <a:xfrm>
                <a:off x="4668310" y="2160823"/>
                <a:ext cx="634293" cy="548869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Arrow Connector 167"/>
              <p:cNvCxnSpPr>
                <a:stCxn id="136" idx="7"/>
                <a:endCxn id="175" idx="4"/>
              </p:cNvCxnSpPr>
              <p:nvPr/>
            </p:nvCxnSpPr>
            <p:spPr>
              <a:xfrm flipV="1">
                <a:off x="3804386" y="2178207"/>
                <a:ext cx="414771" cy="492797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Arrow Connector 168"/>
              <p:cNvCxnSpPr>
                <a:stCxn id="135" idx="7"/>
                <a:endCxn id="130" idx="2"/>
              </p:cNvCxnSpPr>
              <p:nvPr/>
            </p:nvCxnSpPr>
            <p:spPr>
              <a:xfrm flipV="1">
                <a:off x="3949018" y="2786060"/>
                <a:ext cx="1321953" cy="536436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Arrow Connector 169"/>
              <p:cNvCxnSpPr>
                <a:stCxn id="135" idx="6"/>
                <a:endCxn id="131" idx="2"/>
              </p:cNvCxnSpPr>
              <p:nvPr/>
            </p:nvCxnSpPr>
            <p:spPr>
              <a:xfrm flipV="1">
                <a:off x="3980650" y="3180268"/>
                <a:ext cx="1101378" cy="218596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1" name="Oval 170"/>
              <p:cNvSpPr/>
              <p:nvPr/>
            </p:nvSpPr>
            <p:spPr>
              <a:xfrm>
                <a:off x="4483942" y="1976455"/>
                <a:ext cx="216000" cy="2160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sv-SE" sz="1200" b="1" dirty="0" smtClean="0">
                    <a:solidFill>
                      <a:schemeClr val="tx1"/>
                    </a:solidFill>
                  </a:rPr>
                  <a:t>5</a:t>
                </a:r>
                <a:endParaRPr lang="en-US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2" name="Oval 171"/>
              <p:cNvSpPr/>
              <p:nvPr/>
            </p:nvSpPr>
            <p:spPr>
              <a:xfrm>
                <a:off x="4737033" y="1592130"/>
                <a:ext cx="216000" cy="2160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sv-SE" sz="1200" b="1" dirty="0" smtClean="0">
                    <a:solidFill>
                      <a:schemeClr val="tx1"/>
                    </a:solidFill>
                  </a:rPr>
                  <a:t>0</a:t>
                </a:r>
                <a:endParaRPr lang="en-US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3" name="Oval 172"/>
              <p:cNvSpPr/>
              <p:nvPr/>
            </p:nvSpPr>
            <p:spPr>
              <a:xfrm>
                <a:off x="4539190" y="1231092"/>
                <a:ext cx="216000" cy="2160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sv-SE" sz="1200" b="1" dirty="0" smtClean="0">
                    <a:solidFill>
                      <a:schemeClr val="tx1"/>
                    </a:solidFill>
                  </a:rPr>
                  <a:t>1</a:t>
                </a:r>
                <a:endParaRPr lang="en-US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4" name="Oval 173"/>
              <p:cNvSpPr/>
              <p:nvPr/>
            </p:nvSpPr>
            <p:spPr>
              <a:xfrm>
                <a:off x="4158743" y="1179445"/>
                <a:ext cx="216000" cy="2160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sv-SE" sz="1200" b="1" dirty="0" smtClean="0">
                    <a:solidFill>
                      <a:schemeClr val="tx1"/>
                    </a:solidFill>
                  </a:rPr>
                  <a:t>2</a:t>
                </a:r>
                <a:endParaRPr lang="en-US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5" name="Oval 174"/>
              <p:cNvSpPr/>
              <p:nvPr/>
            </p:nvSpPr>
            <p:spPr>
              <a:xfrm>
                <a:off x="4111157" y="1962207"/>
                <a:ext cx="216000" cy="2160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sv-SE" sz="1200" b="1" dirty="0" smtClean="0">
                    <a:solidFill>
                      <a:schemeClr val="tx1"/>
                    </a:solidFill>
                  </a:rPr>
                  <a:t>4</a:t>
                </a:r>
                <a:endParaRPr lang="en-US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6" name="Oval 175"/>
              <p:cNvSpPr/>
              <p:nvPr/>
            </p:nvSpPr>
            <p:spPr>
              <a:xfrm>
                <a:off x="3809634" y="1626972"/>
                <a:ext cx="216000" cy="2160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sv-SE" sz="1200" b="1" dirty="0" smtClean="0">
                    <a:solidFill>
                      <a:schemeClr val="tx1"/>
                    </a:solidFill>
                  </a:rPr>
                  <a:t>3</a:t>
                </a:r>
                <a:endParaRPr lang="en-US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7" name="Oval 176"/>
              <p:cNvSpPr/>
              <p:nvPr/>
            </p:nvSpPr>
            <p:spPr>
              <a:xfrm>
                <a:off x="3003048" y="3084856"/>
                <a:ext cx="216000" cy="2160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sv-SE" b="1" dirty="0" smtClean="0">
                    <a:solidFill>
                      <a:schemeClr val="tx1"/>
                    </a:solidFill>
                  </a:rPr>
                  <a:t>15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78" name="Straight Arrow Connector 177"/>
              <p:cNvCxnSpPr>
                <a:stCxn id="177" idx="7"/>
                <a:endCxn id="134" idx="3"/>
              </p:cNvCxnSpPr>
              <p:nvPr/>
            </p:nvCxnSpPr>
            <p:spPr>
              <a:xfrm flipV="1">
                <a:off x="3187416" y="2943030"/>
                <a:ext cx="78340" cy="173458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Arrow Connector 178"/>
              <p:cNvCxnSpPr>
                <a:stCxn id="137" idx="2"/>
                <a:endCxn id="177" idx="5"/>
              </p:cNvCxnSpPr>
              <p:nvPr/>
            </p:nvCxnSpPr>
            <p:spPr>
              <a:xfrm flipH="1" flipV="1">
                <a:off x="3187416" y="3269224"/>
                <a:ext cx="94295" cy="12964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2" name="TextBox 111"/>
            <p:cNvSpPr txBox="1"/>
            <p:nvPr/>
          </p:nvSpPr>
          <p:spPr>
            <a:xfrm>
              <a:off x="4237659" y="450210"/>
              <a:ext cx="3642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400" b="1" i="1" dirty="0" smtClean="0"/>
                <a:t>20</a:t>
              </a:r>
              <a:endParaRPr lang="en-US" sz="1400" b="1" i="1" dirty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3644237" y="298783"/>
              <a:ext cx="3642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400" b="1" i="1" dirty="0" smtClean="0"/>
                <a:t>20</a:t>
              </a:r>
              <a:endParaRPr lang="en-US" sz="1400" b="1" i="1" dirty="0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3087805" y="879214"/>
              <a:ext cx="3642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400" b="1" i="1" dirty="0" smtClean="0"/>
                <a:t>20</a:t>
              </a:r>
              <a:endParaRPr lang="en-US" sz="1400" b="1" i="1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3386389" y="1331104"/>
              <a:ext cx="3642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400" b="1" i="1" dirty="0" smtClean="0"/>
                <a:t>20</a:t>
              </a:r>
              <a:endParaRPr lang="en-US" sz="1400" b="1" i="1" dirty="0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4204981" y="1336651"/>
              <a:ext cx="3642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400" b="1" i="1" dirty="0" smtClean="0"/>
                <a:t>20</a:t>
              </a:r>
              <a:endParaRPr lang="en-US" sz="1400" b="1" i="1" dirty="0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4447812" y="833961"/>
              <a:ext cx="3642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400" b="1" i="1" dirty="0" smtClean="0"/>
                <a:t>20</a:t>
              </a:r>
              <a:endParaRPr lang="en-US" sz="1400" b="1" i="1" dirty="0"/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4769376" y="1802137"/>
              <a:ext cx="3642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400" b="1" i="1" dirty="0" smtClean="0"/>
                <a:t>12</a:t>
              </a:r>
              <a:endParaRPr lang="en-US" sz="1400" b="1" i="1" dirty="0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5300421" y="1959023"/>
              <a:ext cx="3642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400" b="1" i="1" dirty="0"/>
                <a:t>1</a:t>
              </a:r>
              <a:r>
                <a:rPr lang="sv-SE" sz="1400" b="1" i="1" dirty="0" smtClean="0"/>
                <a:t>0</a:t>
              </a:r>
              <a:endParaRPr lang="en-US" sz="1400" b="1" i="1" dirty="0"/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5534818" y="2517573"/>
              <a:ext cx="3642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400" b="1" i="1" dirty="0"/>
                <a:t>1</a:t>
              </a:r>
              <a:r>
                <a:rPr lang="sv-SE" sz="1400" b="1" i="1" dirty="0" smtClean="0"/>
                <a:t>0</a:t>
              </a:r>
              <a:endParaRPr lang="en-US" sz="1400" b="1" i="1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4962055" y="2796042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400" b="1" i="1" dirty="0" smtClean="0"/>
                <a:t>6</a:t>
              </a:r>
              <a:endParaRPr lang="en-US" sz="1400" b="1" i="1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4488099" y="2508527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400" b="1" i="1" dirty="0" smtClean="0"/>
                <a:t>8</a:t>
              </a:r>
              <a:endParaRPr lang="en-US" sz="1400" b="1" i="1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398574" y="2751111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400" b="1" i="1" dirty="0" smtClean="0"/>
                <a:t>8</a:t>
              </a:r>
              <a:endParaRPr lang="en-US" sz="1400" b="1" i="1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2702755" y="2756571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400" b="1" i="1" dirty="0" smtClean="0"/>
                <a:t>8</a:t>
              </a:r>
              <a:endParaRPr lang="en-US" sz="1400" b="1" i="1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3337925" y="1937396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400" b="1" i="1" dirty="0" smtClean="0"/>
                <a:t>6</a:t>
              </a:r>
              <a:endParaRPr lang="en-US" sz="1400" b="1" i="1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2627893" y="1917193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400" b="1" i="1" dirty="0" smtClean="0"/>
                <a:t>8</a:t>
              </a:r>
              <a:endParaRPr lang="en-US" sz="1400" b="1" i="1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2369393" y="2380593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400" b="1" i="1" dirty="0" smtClean="0"/>
                <a:t>2</a:t>
              </a:r>
              <a:endParaRPr lang="en-US" sz="1400" b="1" i="1" dirty="0"/>
            </a:p>
          </p:txBody>
        </p:sp>
      </p:grpSp>
      <p:grpSp>
        <p:nvGrpSpPr>
          <p:cNvPr id="180" name="Group 179"/>
          <p:cNvGrpSpPr/>
          <p:nvPr/>
        </p:nvGrpSpPr>
        <p:grpSpPr>
          <a:xfrm>
            <a:off x="6400800" y="1676400"/>
            <a:ext cx="280095" cy="1891642"/>
            <a:chOff x="555392" y="3732663"/>
            <a:chExt cx="280095" cy="1891642"/>
          </a:xfrm>
        </p:grpSpPr>
        <p:sp>
          <p:nvSpPr>
            <p:cNvPr id="181" name="Rectangle 180"/>
            <p:cNvSpPr/>
            <p:nvPr/>
          </p:nvSpPr>
          <p:spPr>
            <a:xfrm>
              <a:off x="555392" y="3732663"/>
              <a:ext cx="280095" cy="23612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sv-SE" sz="1200" b="1" dirty="0" smtClean="0">
                  <a:solidFill>
                    <a:schemeClr val="tx1"/>
                  </a:solidFill>
                </a:rPr>
                <a:t>C1</a:t>
              </a:r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555392" y="4045725"/>
              <a:ext cx="280095" cy="236124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sv-SE" sz="1200" b="1" dirty="0" smtClean="0">
                  <a:solidFill>
                    <a:schemeClr val="tx1"/>
                  </a:solidFill>
                </a:rPr>
                <a:t>C2</a:t>
              </a:r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555392" y="4390520"/>
              <a:ext cx="280095" cy="23612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sv-SE" sz="1200" b="1" dirty="0" smtClean="0">
                  <a:solidFill>
                    <a:schemeClr val="tx1"/>
                  </a:solidFill>
                </a:rPr>
                <a:t>C3</a:t>
              </a:r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555392" y="4710766"/>
              <a:ext cx="280095" cy="23612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sv-SE" sz="1200" b="1" dirty="0" smtClean="0">
                  <a:solidFill>
                    <a:schemeClr val="tx1"/>
                  </a:solidFill>
                </a:rPr>
                <a:t>C4</a:t>
              </a:r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555392" y="5046158"/>
              <a:ext cx="280095" cy="23612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sv-SE" sz="1200" b="1" dirty="0" smtClean="0">
                  <a:solidFill>
                    <a:schemeClr val="tx1"/>
                  </a:solidFill>
                </a:rPr>
                <a:t>C5</a:t>
              </a:r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555392" y="5388181"/>
              <a:ext cx="280095" cy="236124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sv-SE" sz="1200" b="1" dirty="0" smtClean="0">
                  <a:solidFill>
                    <a:schemeClr val="tx1"/>
                  </a:solidFill>
                </a:rPr>
                <a:t>C6</a:t>
              </a:r>
            </a:p>
          </p:txBody>
        </p:sp>
      </p:grpSp>
      <p:sp>
        <p:nvSpPr>
          <p:cNvPr id="187" name="TextBox 186"/>
          <p:cNvSpPr txBox="1"/>
          <p:nvPr/>
        </p:nvSpPr>
        <p:spPr>
          <a:xfrm>
            <a:off x="189384" y="5638800"/>
            <a:ext cx="29546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1800" dirty="0" smtClean="0"/>
              <a:t>1. Similarity score calculation</a:t>
            </a:r>
          </a:p>
          <a:p>
            <a:pPr algn="ctr"/>
            <a:r>
              <a:rPr lang="sv-SE" sz="1800" dirty="0"/>
              <a:t>u</a:t>
            </a:r>
            <a:r>
              <a:rPr lang="sv-SE" sz="1800" dirty="0" smtClean="0"/>
              <a:t>sing common neighbors</a:t>
            </a:r>
            <a:endParaRPr lang="en-US" sz="1800" dirty="0"/>
          </a:p>
        </p:txBody>
      </p:sp>
      <p:sp>
        <p:nvSpPr>
          <p:cNvPr id="188" name="TextBox 187"/>
          <p:cNvSpPr txBox="1"/>
          <p:nvPr/>
        </p:nvSpPr>
        <p:spPr>
          <a:xfrm>
            <a:off x="3316790" y="4114800"/>
            <a:ext cx="28007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1800" dirty="0" smtClean="0"/>
              <a:t>2,3. Local color assignment</a:t>
            </a:r>
          </a:p>
          <a:p>
            <a:pPr algn="ctr"/>
            <a:r>
              <a:rPr lang="sv-SE" sz="1800" dirty="0"/>
              <a:t>b</a:t>
            </a:r>
            <a:r>
              <a:rPr lang="sv-SE" sz="1800" dirty="0" smtClean="0"/>
              <a:t>ased on similarity scores</a:t>
            </a:r>
            <a:endParaRPr lang="en-US" sz="1800" dirty="0"/>
          </a:p>
        </p:txBody>
      </p:sp>
      <p:sp>
        <p:nvSpPr>
          <p:cNvPr id="189" name="TextBox 188"/>
          <p:cNvSpPr txBox="1"/>
          <p:nvPr/>
        </p:nvSpPr>
        <p:spPr>
          <a:xfrm>
            <a:off x="5791200" y="5715000"/>
            <a:ext cx="33906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1800" dirty="0" smtClean="0"/>
              <a:t>4,5. Local color conflict resolution</a:t>
            </a:r>
          </a:p>
          <a:p>
            <a:pPr algn="ctr"/>
            <a:r>
              <a:rPr lang="sv-SE" sz="1800" dirty="0"/>
              <a:t>a</a:t>
            </a:r>
            <a:r>
              <a:rPr lang="sv-SE" sz="1800" dirty="0" smtClean="0"/>
              <a:t>nd seed selection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754871" y="1617647"/>
            <a:ext cx="1473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dirty="0" smtClean="0">
                <a:solidFill>
                  <a:srgbClr val="FF0000"/>
                </a:solidFill>
              </a:rPr>
              <a:t>Specific color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612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" grpId="0"/>
      <p:bldP spid="188" grpId="0"/>
      <p:bldP spid="189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The selected seed nodes are expanded into overlapping communities</a:t>
            </a:r>
          </a:p>
          <a:p>
            <a:pPr lvl="1"/>
            <a:r>
              <a:rPr lang="sv-SE" dirty="0" smtClean="0"/>
              <a:t>Local community detection</a:t>
            </a:r>
          </a:p>
          <a:p>
            <a:r>
              <a:rPr lang="sv-SE" dirty="0" smtClean="0"/>
              <a:t>Personalized PageRank-based community detection algorithm </a:t>
            </a:r>
          </a:p>
          <a:p>
            <a:pPr lvl="1"/>
            <a:r>
              <a:rPr lang="sv-SE" dirty="0" smtClean="0"/>
              <a:t>Yang and Leskovec </a:t>
            </a:r>
            <a:r>
              <a:rPr lang="sv-SE" i="1" dirty="0" smtClean="0"/>
              <a:t>[ICDM 2012]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Local Community Detection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76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sv-SE" sz="2800" dirty="0" smtClean="0"/>
              <a:t>Large-scale real networks</a:t>
            </a:r>
          </a:p>
          <a:p>
            <a:endParaRPr lang="sv-SE" sz="2800" dirty="0" smtClean="0"/>
          </a:p>
          <a:p>
            <a:endParaRPr lang="sv-SE" sz="2800" dirty="0" smtClean="0"/>
          </a:p>
          <a:p>
            <a:endParaRPr lang="sv-SE" sz="2800" dirty="0" smtClean="0"/>
          </a:p>
          <a:p>
            <a:r>
              <a:rPr lang="sv-SE" sz="2800" dirty="0" smtClean="0"/>
              <a:t>Compare local seed selection algorithms</a:t>
            </a:r>
          </a:p>
          <a:p>
            <a:pPr lvl="1"/>
            <a:r>
              <a:rPr lang="sv-SE" sz="2400" dirty="0" smtClean="0"/>
              <a:t>Number of seeds</a:t>
            </a:r>
          </a:p>
          <a:p>
            <a:pPr lvl="1"/>
            <a:r>
              <a:rPr lang="sv-SE" sz="2400" dirty="0" smtClean="0"/>
              <a:t>Quality of the communities (F1-score and conductance)</a:t>
            </a:r>
          </a:p>
          <a:p>
            <a:pPr lvl="1"/>
            <a:r>
              <a:rPr lang="sv-SE" sz="2400" dirty="0" smtClean="0"/>
              <a:t>Coverage of the communities </a:t>
            </a:r>
          </a:p>
          <a:p>
            <a:pPr lvl="1"/>
            <a:r>
              <a:rPr lang="sv-SE" sz="2400" dirty="0" smtClean="0"/>
              <a:t>Execution time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Experimental Evaluation</a:t>
            </a:r>
            <a:endParaRPr lang="en-US" dirty="0"/>
          </a:p>
        </p:txBody>
      </p:sp>
      <p:pic>
        <p:nvPicPr>
          <p:cNvPr id="2050" name="Picture 2" descr="dblp computer science bibliography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8320" y="2921014"/>
            <a:ext cx="2304000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Image result for amaz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Image result for amazo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Image result for amazon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data:image/jpeg;base64,/9j/4AAQSkZJRgABAQAAAQABAAD/2wCEAAkGBxISEhUUExIWEhUUFREWFRcYFRcdGhoXFRcWFxkXFhcbHSggGBslHhQVLTEhJikrLi4uFyAzODMsNzQvLisBCgoKDg0OGxAQGjclHyQsKzQrMzc3NzM3MSwsMjc0NDcyNDIrLDcsMSw0Nyw3NTUrLi42LCwsLCwsNzEsNCwvL//AABEIAIcBdAMBIgACEQEDEQH/xAAcAAEAAgMBAQEAAAAAAAAAAAAABgcEBQgDAQL/xABNEAABAwIBBwUKCwcDAwUAAAABAAIDBBEFBgcSITFBYRNRcYGRIjI0UnJzdKGysxQ1QlNigpKTscHRFyMkM1Si0hZD0xXh8CVko8Li/8QAGQEBAQEBAQEAAAAAAAAAAAAAAAQDAgUB/8QALREBAAIBAgQEBQQDAAAAAAAAAAECAwQRBRIhMTJBUfBCYYGRoRMUccFD0fH/2gAMAwEAAhEDEQA/ALxKrTK3O5BA50dIwVL2kgvJtEDwI1ydVh9JY2e3Kp0TG0UTtF0rdOcjaIiS1rAd2kQ6/Btt6pVBMK/Odispv8JEI8WKNgHa4Od/csEZd4mNfw2XtafURZYmT2TFXXOIpoS8NNnPJDWNO2xcdV+AudexbfGM22JU0ZkdC2RrQS7kn6RaBvLbBx6gUGdhGdrEYSOVMdU3eHsDXW4PjAA6S1ytzIzLamxJp5O8crRd8L7aQGzSaRqe3iOcXAXMwWbg+KSUs8c8Rs+JwcOI+Uw8HC4PSg6yWsymxQ0tJPUBumYo3vDSbAkDUCdwusyhqmyxskbrbIxj29DgHD1FaLOP8V1nmHoKv/bRXfMU3ZJ/mpPm7zkVFfVmnmhiaDE97XR6QILC0WIcTcHS4bFRy2OB4u+ldK+PU+SCWFrhtbyhbdw4gA24kILZy4zsiCR0FExkrmEtfM+5YHA2LWNBGmRr7q4F/GUDfnNxYuv8Lt9EQwW6NbCfWofcDVqHMv0gtvJHPC/TEde1gY42E7ARo8ZWXILedwtbm2lW1W18UMTppHtZGxuk55OoN5+PC2265KW9xHKmeahgonE8nA5xvfvmi3JNdwZd1h5O8IJplHnkne4too2xRgkCSQaT3cQ2+izoOl1bFHYc52LNdc1Wn9F0MNv7WA+tQ/SHOvqC7cis7TJ3thrGNhkeQ1srL8m5x2NcCSYydxuRxGpWiuQCLrpLNbjDqrDoXPOk+PSheSbk8mbNJO8lugTxJQS1a7Hcbgo4jNUSCNg1c5cdzWNGtzuAWwc4AXOoDWSuY8usqH4jVOlueSaXNgbuEd++t4zrAnqG4IJhj2eaoeSKSFkLNz5e7eRz6IIaw9blE5s4GKPNzWyfVbG32WBRpS/Cs2eJzsDxC2JpFxyr9EkeTYuHWAgxqfODijDcVsh4ObG4f3NKmOTmeaQODa2Fr2/Owghw4ujJIdxsRwBVfZQ5NVVC4NqYizSvouBBY623RcNV+BseC1KDrbD66OeNssTxJG8Xa5p1Ef8Am7cshUhmMx5zKh9I4kxytdIweLIy2lbym3v5Cu9BBs6WWc+Gsg5BkbnzOkuZA4tAYG/Ja5pJOmNd9yrz9suJfN0f3M3/ADqT5+KCWRlI6OJ8ga6cOLGOdYuEejewNr6LuxVD/wBKqP6eb7mT/FBN/wBsuJfN0f3M3/On7ZcS+bo/uZv+dQj/AKVUf0833Mn+KxpY3NJa5paRtBBBHSDrCCwP2y4l83R/czf86k2bzOVV1tY2nnjgDXtkIMTZGkFg0telI4EWB5lS6neZake/EmvaLthjlc87hpgsaOkkmw+ieZB0GvCtq44Y3SSvbGxgLnOcbAAbySvdc951csXVtQ6GN38NA4tAGySRps6Q84BuG9F9+oJJlJnmNy2hhBA/3Zg7XxbECDbi4g/RUQnznYs43FVocGww2/uYT61EFI8GyExGqjEsNMTG4Xa5zmM0hztDnAkcbWPOg3mGZ3cRjI5Tkqlu8OZoOPQ5lgPslWpkZl7S4j3LCYpwLmF5F7DaWEant6NY3gLnjFsJnpZOSqInRPAvZ28c7SLhw4glY9PO+N7XxuLHsIcxzTYtcNhBQddIotm7yqGI0oe6wmjOhM0bNK1w4DxXDXw1jcpSgpKvzyVbZZGsp4A1r3tbpcoTZriBchwF9XMvfAs71XLUwRSQQaEs0UR0dMOHKPDLglxGrSva2u25VdiH82XzkvtFeuDVTYqmCV1y2KeCR1tto5GvIHGzUF/5f5fxYaBG1vLVDxdsd7BrdmnIdw1Gw2m24XIqeszpYrIbiobD9GOGO3/yB59ai2MYm+pmknlN3yuLna9QvsaOAAAHABYjXA7DdBYWDZ3q+Jw5cR1TPlXaGP8AquYNEdbT1K58mcoYK+ATQOu2+i5p1OY8Wux43EXHAggi4N1yup5mYxl0OINhudCqa5hG7TY10jHdNmvH10HQSIiCos4Obeuq62SohfC9jxHote9zXN0WNbojuSCLgm9x3yh1RmwxZpsKYP3XbLFbpN3A26l0coflLnIoKNxYXmeVuoxxAOIPM5xIa08L34IN5kzg7KOlip2Afu2NDiPlP2veeJdc9a2ipavz1zEnkaSNg3GSRzj1taG27StJUZ28UdsdDH5MX+bnII9lpRthr6qNgs1s8miNwDjpWHAaVupaZZGI10k8r5ZXaUkjtJ7rAXPQAANix0HTmbx98Mo/R4R9loH5L85x/ius8w9fc3XxZR+jxfgvmcf4rrPMPQcyrKwmgdUTxQM1OlkYwHm0iAXdAFz1LFUozYNvitJ5ch7IZT+SC/sFyYpKWIRxQMAAALi0Fzj4z3EXcSqmz05LQ0zoqmBjYmzOcyRjRZumBpNc0DULgPvbxQedXiq2z8j+Ah9KZ7qZBRSkOQOToxCtZA4kRhrpJSNugywIB3Euc0X3XJUeVnZhGD4XUHeIGj7Txf2Qgtymyco44+SZSwiO1tHk2kHyrjujxKobOrk5HQ1ujC3RiljbK1u5pLnNcxv0btBHNpW2BdGqks/vhNN5mT2wgq5XpmFP8DN6W/3MCotXpmF8Am9Lk9zAgnePUT56aeFj+TfLFLG19r6Je0tB6rqi580eJt2Ngk8iX/NrV0GsevrooGOkmkbExutznOAA6ygprN7m5q465klZThkUILxd8bg6QamABrjsPda7d6FdqrPGc8tJGS2nhkqSPlH92w9BcC7+1RaszzVzv5cFPEOIe89uk0epBYudqjbJhdRpDXGGSNPM5r26x0guHQSucVKsaziYhVRPillZycgs9rYmC422uQSNnOoqgk+bB5GK0dvHkHbDKPzXS65nzZ/GtH5x/upF0wgIi8K6sZDG+WRwYyNpc9x2AAXJQaDOBlU3DqUyajM+7IGHe+3fEeK3aeobSFzVPO+RznvcXveS5zjtc5xuSeJK3WWmUr8QqnTOu1g7mFniRg6vrHaeJtsAWiQelLTvke2ONpe97g1jRtLnGwA/VdMZCZLMw6lbELOkd3cz/Geeb6LdgHML7SVC8y+R3JsFfM3u5ARTtPyY3bZLc7930fKVrII1nGxg0mHVErTZ5aI4yNofKQwOHRpE/VXMrRbUFd+fyoIpKdgPfVGkeIZG8W7XjsVIoN7kLg4rK+ngcLsc8ukHOyMF5B4HRA+suoGtAFgLAagFQWY+O+JE+LTTH++IfmVfyCAZ6cIbNh5m0bvpnse079Bzgx46LOB+oFQC6gy8h08NrR/7WoI6RG4j1gLl9BOczmMGDEWxk9xUtdE4btIAvYe0OH110KuTsDqTFUwSA20J4HfZkaT6gusUHJGIfzZfOS+0V4L3xD+bL5yX2isaQXBHAoL8zU5FQw00dTLG1887RIC9oPJsdrY1gPenRsSdtzbYFlZ0slIKiimmbG1s8DHSte1oDi1g0nMdbvgWh1gdhsVNoIg1rWjUGtAHQBZYuOi9NODvhm9hyDk9brImYsxCjI/qYG9T3hh9TitGzYOgLbZJ+HUfpdJ75iDqpERBUmeHLl8bjQ0zyw6INRI02cNIXETSNbSQQSeZwA2m1NgLMxitM9RNMTcyyyv18znEgdABA6lhkoJLkfkTVYiSYgGRNNnyvvog7dFoGt7tY1DVzkalYtJmTpwBytXM528xtjYOxwefWp5kbh7aehpomAWbDGTbe5zQ57ukuJPWtyg5Vyqw1lLWTwMLnMikLWl1tIiwOsgAX18y1a2+WNYJq+qkbra6eXRPOGuLQesNB61qEHTebr4so/R4vwXzOP8AFdZ5h6+Ztng4XR23QsHW3uT6wV9zj/FdZ5h6DmVSnNZ8bUnlTe4lUWUpzWfG1J5U3uJUHSqrXPz4DD6Uz3UyspVrn58Bh9KZ7qZBRatHMF4TU+Zj9sqrlaOYLwmp8zH7ZQXaqRz+eFU3mX+2ruVI5/PCqbzL/bQVer1zC+ATelye5gVFK9cwvgE3pcnuYEFhV1WyGN8sjg1kbXPe47mtFyewLmjLTK2bEZtN92xNJ5GK+pg5zuLyNp42GpW/nurzHhugDbl5oojbmAdKR0HkrdaoBAA61ZOTmZ+pma19TKKUHXyYbpyW+lrDWHh3XEBabNLQMmxOEPFxGJJQDvcwdz2OcD9VdHIKayqzVUtHRT1DZ6h74maTQ4xaN7gawI72186qZdGZ3awR4XODtkMUbRzlz23/ALQ49S5zQSbNn8a0fnH+6kXTC5lzbOAxSjJ+dcOsxvA9ZC6aQFSGeXLHlpPgULv3UTv35Hy5W7GcWsO36Xkqc50ssPgFPoRH+JnBbH9Bux0p6Ng5yeYFc7+vp/MoCmGbLJD/AKhU3kH8NAWmbVqedrYgeO13M3muCoereyUzmYZRU8dPHT1TWt755ZDdzj3z3WlvcnmGrUNgQW+1oAsNQGwL6ohhmcvC5jYVIiPNK10Y+24aHrUtjkDgHNIcDrBBuCOcEbUFV5/2/uaU7hLIO1l//qVS6v7PfQcph2mBcwTRSauZ2lEer96D1KgUFhZjHf8AqTuNLN7yFX4uc80VYIsUhvqErZYvtMLh62Ada6MQajK82oKu/wDTVPunLlcLpjOZViLC6sk204XRDpmtGPbXNCD0pmkvaBtLmgdJIXXS5cyIw81GIUsY3zRuPkxHlHephXUaDkjEP5svnJfaKxysjEP5svnJfaKxyg6/WFjfg0/mZfYKzVhY34NP5mX2Cg5MZsHQFtsk/DqP0uk98xalmwdAW2yT8Oo/S6T3zEHVSIiDknEaUxTSxHbFJLGelji38ljq2s72QshldW0zDIHgfCGNF3BzRblWtG0EAXA2EX13JFSAoLwzeZyKT4LHBVSiCWFjYw599F7GCzXB+wOta4NtYuF55fZ04BC6GhfysrwWmUAhkYO0tJHdvsdVtQ231WNKLPwTBaiskEVPEZXar271oO97tjR09V0GvAtqC+q2cczRGKgDoXGarjJfJa9pG21xxt3Fu0Ha7WN4tVUED3vDGNc57naLWAEuLtmiBtugtnMjlYB/ASm1y99Oee93Pj6e+cPrcFPc4/xXWeYeo5m2zbijLamps+psdBoN2xXBB1/KfYkE7Bew5zI85HxXWeYk/BBzKpTms+NqTypvcSqLKU5rPjak8qb3EqDpVVrn58Bh9KZ7qZWUq1z8+Aw+lM91MgotWjmC8JqfMx+2VVytHMF4TU+Zj9soLtVI5/PCqbzL/bV3Kkc/nhVN5l/toKvV65hfAJvS5PcwKileuYXwCb0uT3MCD2z50ZfhzXj/AGaiJ56HNfF+MoVCLrPFcPjqYZIZRdkrHMdz2cLXB3Ebjzhcz5WZL1GHymOZpLCTycoHcSDdY7nW2t2jiLEh5ZKY46hq4qgDS5MnSb4zHAtcBxsdXEBX5FnJwt0fKfC2t1XLS1+mOGha5PRdc2r4SgmWcjLY4lK1sYLKeInkw7vnOOoyOG7VqA3AnnsIcprkHm8nr3NklDoabUS8izpBzRA7j4+zmuvmczIt2HzacbSaWU/uzrOg7fE4ntBO0cQUEPpqh0b2SMOi+NzXsPM5pDmntAXT2RuUkeIUrZ2and7KzxJABpN6NYIO8ELnvJDJOoxGXQiGixtuUlI7lgPtO5mj1DWuiMlsnIKCAQwA2vpPcdbnvIAL3Hn1DUNQAAQUXnfnLsVnBN9BsDG8G8m19u17j1qGqf5yMAq58XnbDTySGQQuYQ06JaImNJ0z3IF2kXJGsLY4NmYqHgGpqGQ/RY0vd0FxIaD0aSCr0V7U2ZmgaO7mqHny4wOwMX2fM1h5HcyVDDwew+0woKIUrzaY7PTVtPHHI4RTTRxyRX7giQ6N9HYHAuvcWOrmUrxfMrK0E01U2TmZK0tP223B+yFGcn8lq2nxOkZLTSNIqIXXDdJmix4c5wkbdtgATtQdB4th7KiCWCTvJWPY7ns4EXHEXXK2K4dJTTSQSi0kTix3G2xw4OBBHAhdaKCZy8gRiDRNDZlSxthfUJGi50HHcRc2dxIOrWAoGlqXxPZIw6L43New8zmkOB7QFf8AgOdPD5og6aUU0oA043B1r79BwFnN5t/OAqCrqKWCQxzRuikbtY4WI48RxGorwQWFnTy9ZX6MFNfkGO03PILTI8CzbNOsMFzt1k7hYXr1fCVNsg83k9e5skrXQ0uol5FnSDxYgdx8fZzXKCU5i8nDeSueLAgxQX36xyjx1gNB4PVwLxo6VkUbY42hjGNDWNGwNAsAF7IOSMQ/my+cl9orHKyMQ/my+cl9srHQdfrCxvwafzMvsFZqwsb8Hn8zL7BQcmM2DoC22Sfh1H6XSe+YtSzYOgLbZJ+HUfpdJ75iDqpERAWhxXIzD6lxdNSROedrgNFx6XMsT1rfIgikObfCmm4o2nynyOHY5xCkdDRRQsDIo2RMGxrGho7ALLIRAWugwGlZO6pZTxtnffSkDBpG9r6+c2FzvstiiD4SvzLG1zS1wDmuBDgRcEHUQQdoWtx3CzMA5ps9l9HmN7auB1bVp6PHpYjoTNLrajfU4de//wA1qPLq4xX5ckbR5T77KcemnJTek7z5wz/9FYb/AEFL9xH+iysOyco6d+nBSwQvsRpMiY11jtFwL2WTQ4jFL3jgTzHUR1LLVVb1tG9Z3hPas1naYFjV9BFOwxzRslYbXa9oc021jUdSyUXT40P+i8N/oKX7iP8ARbDC8GpqbSFPBFBpW0uTja29tl9Ea1nIgLBxTBqap0RUQRT6N9HlI2utfbbSGq9h2LORBof9F4b/AEFL9xH+i2tBQRQMEcMbImC9msaGtF9Z1DUslEBeVVTMkaWSMbIx2otc0EHpB1FeqIIpPm3wp5uaNg8l0jR9lrgFlYdkRh0Dg6OjiDhsc5umRxBfchSFEBeFbRxzRujlY2RjxZzXAEEcQV7ogxcMw2GnjEUEbYoxezWgAXOsniTzrKREHx7gBcmwG0lampyigZqBLz9Eau02C88WwiWd+uUBmqzbHV0i+s8VjMyUG+UnoaB+ZUGbLqpmYxU6es7f7WYseniN8luvpH/Hx+VfNF2v/wCy+Nyr54ex/wD+V6nJVnzjuwLVYxgroAHaWm0m2yxB27OpQ5b6/HHNaen0V466O88sR1+qRYdjsUzg0Xa43sDvtzELaKCYA29RH0n1NJU7V/D9RfPjm1+8Tsj1mGuK8RX0ERFckYOLYNT1TdGohjmA2abQbcWna09Ci02anCnG/IPbfcJ5bdhdqU3RBGcJyBw2mIdHSMLhrDpC6Qg84MhNj0KTIiAiIg0tTklh8jnPfRU73uJLnGGMkk7STbWV8hyQw9jg5tDTNc0gtIgjBBGsEG2ordogIURBonZGYaTc0FNc6z+4j/xXrR5LUMLxJFR08b262ubCwOB2XBAuFuEQEREBERAREQEREBYGKYUyca9ThscNo6eccFnouL0revLaN4dUvak81Z6oBX4fJA7uhbX3LhsPQdx4LLosoZmanHlB9Lb9r9bqYyxNcCHAOB2g7FG8Sya2uhP1CfZP69q8bLoc2CefTzO3p77vUx6vFmjlzR7/AKbCjyhhfqcTGfpbPtbO2y2rHgi4II5wVXMsTmnRcC0jcQvsE72G7HFp4Ejt51zj4tevTJXf8e/w6ycOpbrSVjoobTZSTt77ReOIse0fotlBlSw9+xzeixH5FX4+Jae/nt/KO+hzV8t/4SBFroccp3f7gHlXH4rNiqGO71zXdBB/BV0y0v4bRKa2O9fFGz0REWjgREQERCUBFjTV8Te+kYPrD8FhTZRQN2OL/JafxNgsr58VPFaIaVw5LeGstsijFRlUfkR9bj+Q/Vaupxqd+2QtHM3V6xr9aiycUwV8PX381VOH5bd+iZ1VdHH37w3hfX1DaVpKzKgDVEy/F2odm0+pRloJOoEk9ZJ/Nb7DMm3Os6XuR4o749J3fj0KT97qdRPLhjb36qf2mDBG+Wd/foy8ncTmme4PsWgXva1jcWH49i+5YS2jY3eX36mg/wCQW7ggaxoa1oaBuCh+VFTpzEDYwBvXtP5DqVGq5sOkmt7bzLHT8uXU81Y2iHtkjT3lc/cxtut3/YHtUuWuwGh5KIA987undJ3dQstiqtDhnFhiJ795+qfV5f1MszHYREVaYREQEREBERAREQEREBERAREQEREBERAREQEREBERB4VVIyQWe0OHrHQdoWgrsl98T/qu/Jw/RSZFPm0uLN446+rbFqMmLwyryqoZI+/YW8d3aNSx1ZRC19TgkD9rA087dX4al5eXhE/47fd6OPiUfHH2QVLKTz5Kj5EhHBwv6xb8FgS5NzjZou6HfrZQ30Gor3r/AGrrrMNviatlQ8bHuHQ4hezcSmH+6/7R/Nej8InG2J3VY/gvB1FKNsTx9R36LLlzU8pj7tN8VvSfs9hi0/zru1Dis/zru1Y/waTxH/ZP6L9No5TsjefqO/RP1M3rP5OTF6R+H6dXzHbK/wC279V4PeTtJPSSVlswmc7IndYt+KyosnJztDW9Lv0uuow57/DM/dzOXDTziGoRSWDJXx5epo/M/otnTYDAz5Gkedxv6tnqVGPhee3fp7+TG/EMNe3VDaemfIbMaXdA/E7At1RZMPOuR2iOYaz27B61KmtAFgLDmC+r0cPCsVet53/CHLxHJbpWNmJRYdHEO4aAd52k9ay0RelWtaxtWNoQWtNp3mXlVS6DHOtfRaTYb7DYo5gOEOc7lpRv0mg7S4m+kRzKUIscunrkvW1u0eXza4800pNa+fmIiKhiIiICIiAiIgIiICIiAiIgIiICIiAiIgIiICIiAiIgIiICIiAiIgIiICIiAiIgIiICIiAiIgIiICIiAiIgIiICIiAiIgIiICIiAiIgIiICIiAiIgIiICIiAiIgIiICIiAiIgIiICIiAiIgIiICIiAiIgIiICIiAiIgIiICIiAiIgIiICIiAiIgIiICIiD/2Q==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2" descr="data:image/jpeg;base64,/9j/4AAQSkZJRgABAQAAAQABAAD/2wCEAAkGBxISEhUUExIWEhUUFREWFRcYFRcdGhoXFRcWFxkXFhcbHSggGBslHhQVLTEhJikrLi4uFyAzODMsNzQvLisBCgoKDg0OGxAQGjclHyQsKzQrMzc3NzM3MSwsMjc0NDcyNDIrLDcsMSw0Nyw3NTUrLi42LCwsLCwsNzEsNCwvL//AABEIAIcBdAMBIgACEQEDEQH/xAAcAAEAAgMBAQEAAAAAAAAAAAAABgcEBQgDAQL/xABNEAABAwIBBwUKCwcDAwUAAAABAAIDBBEFBgcSITFBYRNRcYGRIjI0UnJzdKGysxQ1QlNigpKTscHRFyMkM1Si0hZD0xXh8CVko8Li/8QAGQEBAQEBAQEAAAAAAAAAAAAAAAQDAgUB/8QALREBAAIBAgQEBQQDAAAAAAAAAAECAwQRBRIhMTJBUfBCYYGRoRMUccFD0fH/2gAMAwEAAhEDEQA/ALxKrTK3O5BA50dIwVL2kgvJtEDwI1ydVh9JY2e3Kp0TG0UTtF0rdOcjaIiS1rAd2kQ6/Btt6pVBMK/Odispv8JEI8WKNgHa4Od/csEZd4mNfw2XtafURZYmT2TFXXOIpoS8NNnPJDWNO2xcdV+AudexbfGM22JU0ZkdC2RrQS7kn6RaBvLbBx6gUGdhGdrEYSOVMdU3eHsDXW4PjAA6S1ytzIzLamxJp5O8crRd8L7aQGzSaRqe3iOcXAXMwWbg+KSUs8c8Rs+JwcOI+Uw8HC4PSg6yWsymxQ0tJPUBumYo3vDSbAkDUCdwusyhqmyxskbrbIxj29DgHD1FaLOP8V1nmHoKv/bRXfMU3ZJ/mpPm7zkVFfVmnmhiaDE97XR6QILC0WIcTcHS4bFRy2OB4u+ldK+PU+SCWFrhtbyhbdw4gA24kILZy4zsiCR0FExkrmEtfM+5YHA2LWNBGmRr7q4F/GUDfnNxYuv8Lt9EQwW6NbCfWofcDVqHMv0gtvJHPC/TEde1gY42E7ARo8ZWXILedwtbm2lW1W18UMTppHtZGxuk55OoN5+PC2265KW9xHKmeahgonE8nA5xvfvmi3JNdwZd1h5O8IJplHnkne4too2xRgkCSQaT3cQ2+izoOl1bFHYc52LNdc1Wn9F0MNv7WA+tQ/SHOvqC7cis7TJ3thrGNhkeQ1srL8m5x2NcCSYydxuRxGpWiuQCLrpLNbjDqrDoXPOk+PSheSbk8mbNJO8lugTxJQS1a7Hcbgo4jNUSCNg1c5cdzWNGtzuAWwc4AXOoDWSuY8usqH4jVOlueSaXNgbuEd++t4zrAnqG4IJhj2eaoeSKSFkLNz5e7eRz6IIaw9blE5s4GKPNzWyfVbG32WBRpS/Cs2eJzsDxC2JpFxyr9EkeTYuHWAgxqfODijDcVsh4ObG4f3NKmOTmeaQODa2Fr2/Owghw4ujJIdxsRwBVfZQ5NVVC4NqYizSvouBBY623RcNV+BseC1KDrbD66OeNssTxJG8Xa5p1Ef8Am7cshUhmMx5zKh9I4kxytdIweLIy2lbym3v5Cu9BBs6WWc+Gsg5BkbnzOkuZA4tAYG/Ja5pJOmNd9yrz9suJfN0f3M3/ADqT5+KCWRlI6OJ8ga6cOLGOdYuEejewNr6LuxVD/wBKqP6eb7mT/FBN/wBsuJfN0f3M3/On7ZcS+bo/uZv+dQj/AKVUf0833Mn+KxpY3NJa5paRtBBBHSDrCCwP2y4l83R/czf86k2bzOVV1tY2nnjgDXtkIMTZGkFg0telI4EWB5lS6neZake/EmvaLthjlc87hpgsaOkkmw+ieZB0GvCtq44Y3SSvbGxgLnOcbAAbySvdc951csXVtQ6GN38NA4tAGySRps6Q84BuG9F9+oJJlJnmNy2hhBA/3Zg7XxbECDbi4g/RUQnznYs43FVocGww2/uYT61EFI8GyExGqjEsNMTG4Xa5zmM0hztDnAkcbWPOg3mGZ3cRjI5Tkqlu8OZoOPQ5lgPslWpkZl7S4j3LCYpwLmF5F7DaWEant6NY3gLnjFsJnpZOSqInRPAvZ28c7SLhw4glY9PO+N7XxuLHsIcxzTYtcNhBQddIotm7yqGI0oe6wmjOhM0bNK1w4DxXDXw1jcpSgpKvzyVbZZGsp4A1r3tbpcoTZriBchwF9XMvfAs71XLUwRSQQaEs0UR0dMOHKPDLglxGrSva2u25VdiH82XzkvtFeuDVTYqmCV1y2KeCR1tto5GvIHGzUF/5f5fxYaBG1vLVDxdsd7BrdmnIdw1Gw2m24XIqeszpYrIbiobD9GOGO3/yB59ai2MYm+pmknlN3yuLna9QvsaOAAAHABYjXA7DdBYWDZ3q+Jw5cR1TPlXaGP8AquYNEdbT1K58mcoYK+ATQOu2+i5p1OY8Wux43EXHAggi4N1yup5mYxl0OINhudCqa5hG7TY10jHdNmvH10HQSIiCos4Obeuq62SohfC9jxHote9zXN0WNbojuSCLgm9x3yh1RmwxZpsKYP3XbLFbpN3A26l0coflLnIoKNxYXmeVuoxxAOIPM5xIa08L34IN5kzg7KOlip2Afu2NDiPlP2veeJdc9a2ipavz1zEnkaSNg3GSRzj1taG27StJUZ28UdsdDH5MX+bnII9lpRthr6qNgs1s8miNwDjpWHAaVupaZZGI10k8r5ZXaUkjtJ7rAXPQAANix0HTmbx98Mo/R4R9loH5L85x/ius8w9fc3XxZR+jxfgvmcf4rrPMPQcyrKwmgdUTxQM1OlkYwHm0iAXdAFz1LFUozYNvitJ5ch7IZT+SC/sFyYpKWIRxQMAAALi0Fzj4z3EXcSqmz05LQ0zoqmBjYmzOcyRjRZumBpNc0DULgPvbxQedXiq2z8j+Ah9KZ7qZBRSkOQOToxCtZA4kRhrpJSNugywIB3Euc0X3XJUeVnZhGD4XUHeIGj7Txf2Qgtymyco44+SZSwiO1tHk2kHyrjujxKobOrk5HQ1ujC3RiljbK1u5pLnNcxv0btBHNpW2BdGqks/vhNN5mT2wgq5XpmFP8DN6W/3MCotXpmF8Am9Lk9zAgnePUT56aeFj+TfLFLG19r6Je0tB6rqi580eJt2Ngk8iX/NrV0GsevrooGOkmkbExutznOAA6ygprN7m5q465klZThkUILxd8bg6QamABrjsPda7d6FdqrPGc8tJGS2nhkqSPlH92w9BcC7+1RaszzVzv5cFPEOIe89uk0epBYudqjbJhdRpDXGGSNPM5r26x0guHQSucVKsaziYhVRPillZycgs9rYmC422uQSNnOoqgk+bB5GK0dvHkHbDKPzXS65nzZ/GtH5x/upF0wgIi8K6sZDG+WRwYyNpc9x2AAXJQaDOBlU3DqUyajM+7IGHe+3fEeK3aeobSFzVPO+RznvcXveS5zjtc5xuSeJK3WWmUr8QqnTOu1g7mFniRg6vrHaeJtsAWiQelLTvke2ONpe97g1jRtLnGwA/VdMZCZLMw6lbELOkd3cz/Geeb6LdgHML7SVC8y+R3JsFfM3u5ARTtPyY3bZLc7930fKVrII1nGxg0mHVErTZ5aI4yNofKQwOHRpE/VXMrRbUFd+fyoIpKdgPfVGkeIZG8W7XjsVIoN7kLg4rK+ngcLsc8ukHOyMF5B4HRA+suoGtAFgLAagFQWY+O+JE+LTTH++IfmVfyCAZ6cIbNh5m0bvpnse079Bzgx46LOB+oFQC6gy8h08NrR/7WoI6RG4j1gLl9BOczmMGDEWxk9xUtdE4btIAvYe0OH110KuTsDqTFUwSA20J4HfZkaT6gusUHJGIfzZfOS+0V4L3xD+bL5yX2isaQXBHAoL8zU5FQw00dTLG1887RIC9oPJsdrY1gPenRsSdtzbYFlZ0slIKiimmbG1s8DHSte1oDi1g0nMdbvgWh1gdhsVNoIg1rWjUGtAHQBZYuOi9NODvhm9hyDk9brImYsxCjI/qYG9T3hh9TitGzYOgLbZJ+HUfpdJ75iDqpERBUmeHLl8bjQ0zyw6INRI02cNIXETSNbSQQSeZwA2m1NgLMxitM9RNMTcyyyv18znEgdABA6lhkoJLkfkTVYiSYgGRNNnyvvog7dFoGt7tY1DVzkalYtJmTpwBytXM528xtjYOxwefWp5kbh7aehpomAWbDGTbe5zQ57ukuJPWtyg5Vyqw1lLWTwMLnMikLWl1tIiwOsgAX18y1a2+WNYJq+qkbra6eXRPOGuLQesNB61qEHTebr4so/R4vwXzOP8AFdZ5h6+Ztng4XR23QsHW3uT6wV9zj/FdZ5h6DmVSnNZ8bUnlTe4lUWUpzWfG1J5U3uJUHSqrXPz4DD6Uz3UyspVrn58Bh9KZ7qZBRatHMF4TU+Zj9sqrlaOYLwmp8zH7ZQXaqRz+eFU3mX+2ruVI5/PCqbzL/bQVer1zC+ATelye5gVFK9cwvgE3pcnuYEFhV1WyGN8sjg1kbXPe47mtFyewLmjLTK2bEZtN92xNJ5GK+pg5zuLyNp42GpW/nurzHhugDbl5oojbmAdKR0HkrdaoBAA61ZOTmZ+pma19TKKUHXyYbpyW+lrDWHh3XEBabNLQMmxOEPFxGJJQDvcwdz2OcD9VdHIKayqzVUtHRT1DZ6h74maTQ4xaN7gawI72186qZdGZ3awR4XODtkMUbRzlz23/ALQ49S5zQSbNn8a0fnH+6kXTC5lzbOAxSjJ+dcOsxvA9ZC6aQFSGeXLHlpPgULv3UTv35Hy5W7GcWsO36Xkqc50ssPgFPoRH+JnBbH9Bux0p6Ng5yeYFc7+vp/MoCmGbLJD/AKhU3kH8NAWmbVqedrYgeO13M3muCoereyUzmYZRU8dPHT1TWt755ZDdzj3z3WlvcnmGrUNgQW+1oAsNQGwL6ohhmcvC5jYVIiPNK10Y+24aHrUtjkDgHNIcDrBBuCOcEbUFV5/2/uaU7hLIO1l//qVS6v7PfQcph2mBcwTRSauZ2lEer96D1KgUFhZjHf8AqTuNLN7yFX4uc80VYIsUhvqErZYvtMLh62Ada6MQajK82oKu/wDTVPunLlcLpjOZViLC6sk204XRDpmtGPbXNCD0pmkvaBtLmgdJIXXS5cyIw81GIUsY3zRuPkxHlHephXUaDkjEP5svnJfaKxysjEP5svnJfaKxyg6/WFjfg0/mZfYKzVhY34NP5mX2Cg5MZsHQFtsk/DqP0uk98xalmwdAW2yT8Oo/S6T3zEHVSIiDknEaUxTSxHbFJLGelji38ljq2s72QshldW0zDIHgfCGNF3BzRblWtG0EAXA2EX13JFSAoLwzeZyKT4LHBVSiCWFjYw599F7GCzXB+wOta4NtYuF55fZ04BC6GhfysrwWmUAhkYO0tJHdvsdVtQ231WNKLPwTBaiskEVPEZXar271oO97tjR09V0GvAtqC+q2cczRGKgDoXGarjJfJa9pG21xxt3Fu0Ha7WN4tVUED3vDGNc57naLWAEuLtmiBtugtnMjlYB/ASm1y99Oee93Pj6e+cPrcFPc4/xXWeYeo5m2zbijLamps+psdBoN2xXBB1/KfYkE7Bew5zI85HxXWeYk/BBzKpTms+NqTypvcSqLKU5rPjak8qb3EqDpVVrn58Bh9KZ7qZWUq1z8+Aw+lM91MgotWjmC8JqfMx+2VVytHMF4TU+Zj9soLtVI5/PCqbzL/bV3Kkc/nhVN5l/toKvV65hfAJvS5PcwKileuYXwCb0uT3MCD2z50ZfhzXj/AGaiJ56HNfF+MoVCLrPFcPjqYZIZRdkrHMdz2cLXB3Ebjzhcz5WZL1GHymOZpLCTycoHcSDdY7nW2t2jiLEh5ZKY46hq4qgDS5MnSb4zHAtcBxsdXEBX5FnJwt0fKfC2t1XLS1+mOGha5PRdc2r4SgmWcjLY4lK1sYLKeInkw7vnOOoyOG7VqA3AnnsIcprkHm8nr3NklDoabUS8izpBzRA7j4+zmuvmczIt2HzacbSaWU/uzrOg7fE4ntBO0cQUEPpqh0b2SMOi+NzXsPM5pDmntAXT2RuUkeIUrZ2and7KzxJABpN6NYIO8ELnvJDJOoxGXQiGixtuUlI7lgPtO5mj1DWuiMlsnIKCAQwA2vpPcdbnvIAL3Hn1DUNQAAQUXnfnLsVnBN9BsDG8G8m19u17j1qGqf5yMAq58XnbDTySGQQuYQ06JaImNJ0z3IF2kXJGsLY4NmYqHgGpqGQ/RY0vd0FxIaD0aSCr0V7U2ZmgaO7mqHny4wOwMX2fM1h5HcyVDDwew+0woKIUrzaY7PTVtPHHI4RTTRxyRX7giQ6N9HYHAuvcWOrmUrxfMrK0E01U2TmZK0tP223B+yFGcn8lq2nxOkZLTSNIqIXXDdJmix4c5wkbdtgATtQdB4th7KiCWCTvJWPY7ns4EXHEXXK2K4dJTTSQSi0kTix3G2xw4OBBHAhdaKCZy8gRiDRNDZlSxthfUJGi50HHcRc2dxIOrWAoGlqXxPZIw6L43New8zmkOB7QFf8AgOdPD5og6aUU0oA043B1r79BwFnN5t/OAqCrqKWCQxzRuikbtY4WI48RxGorwQWFnTy9ZX6MFNfkGO03PILTI8CzbNOsMFzt1k7hYXr1fCVNsg83k9e5skrXQ0uol5FnSDxYgdx8fZzXKCU5i8nDeSueLAgxQX36xyjx1gNB4PVwLxo6VkUbY42hjGNDWNGwNAsAF7IOSMQ/my+cl9orHKyMQ/my+cl9srHQdfrCxvwafzMvsFZqwsb8Hn8zL7BQcmM2DoC22Sfh1H6XSe+YtSzYOgLbZJ+HUfpdJ75iDqpERAWhxXIzD6lxdNSROedrgNFx6XMsT1rfIgikObfCmm4o2nynyOHY5xCkdDRRQsDIo2RMGxrGho7ALLIRAWugwGlZO6pZTxtnffSkDBpG9r6+c2FzvstiiD4SvzLG1zS1wDmuBDgRcEHUQQdoWtx3CzMA5ps9l9HmN7auB1bVp6PHpYjoTNLrajfU4de//wA1qPLq4xX5ckbR5T77KcemnJTek7z5wz/9FYb/AEFL9xH+iysOyco6d+nBSwQvsRpMiY11jtFwL2WTQ4jFL3jgTzHUR1LLVVb1tG9Z3hPas1naYFjV9BFOwxzRslYbXa9oc021jUdSyUXT40P+i8N/oKX7iP8ARbDC8GpqbSFPBFBpW0uTja29tl9Ea1nIgLBxTBqap0RUQRT6N9HlI2utfbbSGq9h2LORBof9F4b/AEFL9xH+i2tBQRQMEcMbImC9msaGtF9Z1DUslEBeVVTMkaWSMbIx2otc0EHpB1FeqIIpPm3wp5uaNg8l0jR9lrgFlYdkRh0Dg6OjiDhsc5umRxBfchSFEBeFbRxzRujlY2RjxZzXAEEcQV7ogxcMw2GnjEUEbYoxezWgAXOsniTzrKREHx7gBcmwG0lampyigZqBLz9Eau02C88WwiWd+uUBmqzbHV0i+s8VjMyUG+UnoaB+ZUGbLqpmYxU6es7f7WYseniN8luvpH/Hx+VfNF2v/wCy+Nyr54ex/wD+V6nJVnzjuwLVYxgroAHaWm0m2yxB27OpQ5b6/HHNaen0V466O88sR1+qRYdjsUzg0Xa43sDvtzELaKCYA29RH0n1NJU7V/D9RfPjm1+8Tsj1mGuK8RX0ERFckYOLYNT1TdGohjmA2abQbcWna09Ci02anCnG/IPbfcJ5bdhdqU3RBGcJyBw2mIdHSMLhrDpC6Qg84MhNj0KTIiAiIg0tTklh8jnPfRU73uJLnGGMkk7STbWV8hyQw9jg5tDTNc0gtIgjBBGsEG2ordogIURBonZGYaTc0FNc6z+4j/xXrR5LUMLxJFR08b262ubCwOB2XBAuFuEQEREBERAREQEREBYGKYUyca9ThscNo6eccFnouL0revLaN4dUvak81Z6oBX4fJA7uhbX3LhsPQdx4LLosoZmanHlB9Lb9r9bqYyxNcCHAOB2g7FG8Sya2uhP1CfZP69q8bLoc2CefTzO3p77vUx6vFmjlzR7/AKbCjyhhfqcTGfpbPtbO2y2rHgi4II5wVXMsTmnRcC0jcQvsE72G7HFp4Ejt51zj4tevTJXf8e/w6ycOpbrSVjoobTZSTt77ReOIse0fotlBlSw9+xzeixH5FX4+Jae/nt/KO+hzV8t/4SBFroccp3f7gHlXH4rNiqGO71zXdBB/BV0y0v4bRKa2O9fFGz0REWjgREQERCUBFjTV8Te+kYPrD8FhTZRQN2OL/JafxNgsr58VPFaIaVw5LeGstsijFRlUfkR9bj+Q/Vaupxqd+2QtHM3V6xr9aiycUwV8PX381VOH5bd+iZ1VdHH37w3hfX1DaVpKzKgDVEy/F2odm0+pRloJOoEk9ZJ/Nb7DMm3Os6XuR4o749J3fj0KT97qdRPLhjb36qf2mDBG+Wd/foy8ncTmme4PsWgXva1jcWH49i+5YS2jY3eX36mg/wCQW7ggaxoa1oaBuCh+VFTpzEDYwBvXtP5DqVGq5sOkmt7bzLHT8uXU81Y2iHtkjT3lc/cxtut3/YHtUuWuwGh5KIA987undJ3dQstiqtDhnFhiJ795+qfV5f1MszHYREVaYREQEREBERAREQEREBERAREQEREBERAREQEREBERB4VVIyQWe0OHrHQdoWgrsl98T/qu/Jw/RSZFPm0uLN446+rbFqMmLwyryqoZI+/YW8d3aNSx1ZRC19TgkD9rA087dX4al5eXhE/47fd6OPiUfHH2QVLKTz5Kj5EhHBwv6xb8FgS5NzjZou6HfrZQ30Gor3r/AGrrrMNviatlQ8bHuHQ4hezcSmH+6/7R/Nej8InG2J3VY/gvB1FKNsTx9R36LLlzU8pj7tN8VvSfs9hi0/zru1Dis/zru1Y/waTxH/ZP6L9No5TsjefqO/RP1M3rP5OTF6R+H6dXzHbK/wC279V4PeTtJPSSVlswmc7IndYt+KyosnJztDW9Lv0uuow57/DM/dzOXDTziGoRSWDJXx5epo/M/otnTYDAz5Gkedxv6tnqVGPhee3fp7+TG/EMNe3VDaemfIbMaXdA/E7At1RZMPOuR2iOYaz27B61KmtAFgLDmC+r0cPCsVet53/CHLxHJbpWNmJRYdHEO4aAd52k9ay0RelWtaxtWNoQWtNp3mXlVS6DHOtfRaTYb7DYo5gOEOc7lpRv0mg7S4m+kRzKUIscunrkvW1u0eXza4800pNa+fmIiKhiIiICIiAiIgIiICIiAiIgIiICIiAiIgIiICIiAiIgIiICIiAiIgIiICIiAiIgIiICIiAiIgIiICIiAiIgIiICIiAiIgIiICIiAiIgIiICIiAiIgIiICIiAiIgIiICIiAiIgIiICIiAiIgIiICIiAiIgIiICIiAiIgIiICIiAiIgIiICIiAiIgIiICIiD/2Q==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969" y="2638827"/>
            <a:ext cx="1482847" cy="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3" name="Picture 15" descr="http://upload.wikimedia.org/wikipedia/en/archive/6/6c/20130429130855!Livejournal-logo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831014"/>
            <a:ext cx="1516849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5" name="Picture 17" descr="https://developers.google.com/youtube/images/YouTube_logo_standard_white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0227" y="2435284"/>
            <a:ext cx="1245173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7" name="Picture 19" descr="http://cdn.doandroidsdance.com/assets/2013/02/soundcloud-logo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2249" y="2307166"/>
            <a:ext cx="1263154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488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Experimental Results</a:t>
            </a:r>
            <a:br>
              <a:rPr lang="sv-SE" dirty="0"/>
            </a:br>
            <a:r>
              <a:rPr lang="sv-SE" sz="4000" i="1" dirty="0" smtClean="0"/>
              <a:t>Link Prediction-Based Seeding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012" y="2247900"/>
            <a:ext cx="4587011" cy="1656000"/>
          </a:xfrm>
        </p:spPr>
      </p:pic>
      <p:pic>
        <p:nvPicPr>
          <p:cNvPr id="9" name="Content Placeholder 8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384" y="2247900"/>
            <a:ext cx="4104651" cy="1656000"/>
          </a:xfr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695" y="4338431"/>
            <a:ext cx="4082029" cy="164687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012" y="4341765"/>
            <a:ext cx="4108016" cy="1640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53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Experimental Results</a:t>
            </a:r>
            <a:br>
              <a:rPr lang="sv-SE" dirty="0"/>
            </a:br>
            <a:r>
              <a:rPr lang="sv-SE" sz="4000" i="1" dirty="0" smtClean="0"/>
              <a:t>Biased Coloring-Based Seeding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2209800"/>
            <a:ext cx="4640589" cy="16940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03" y="4267580"/>
            <a:ext cx="4107188" cy="166634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03" y="2219401"/>
            <a:ext cx="4177597" cy="16748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4284648"/>
            <a:ext cx="4107188" cy="163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50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Experimental Results</a:t>
            </a:r>
            <a:br>
              <a:rPr lang="sv-SE" dirty="0"/>
            </a:br>
            <a:r>
              <a:rPr lang="sv-SE" sz="4000" i="1" dirty="0" smtClean="0"/>
              <a:t>Execution Time</a:t>
            </a:r>
            <a:endParaRPr lang="en-US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720174"/>
              </p:ext>
            </p:extLst>
          </p:nvPr>
        </p:nvGraphicFramePr>
        <p:xfrm>
          <a:off x="533402" y="2484120"/>
          <a:ext cx="8153397" cy="269748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990598"/>
                <a:gridCol w="1338944"/>
                <a:gridCol w="947056"/>
                <a:gridCol w="1382486"/>
                <a:gridCol w="979714"/>
                <a:gridCol w="1349828"/>
                <a:gridCol w="1164771"/>
              </a:tblGrid>
              <a:tr h="685800">
                <a:tc gridSpan="2"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solidFill>
                            <a:schemeClr val="tx1"/>
                          </a:solidFill>
                        </a:rPr>
                        <a:t>Seeding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solidFill>
                            <a:schemeClr val="tx1"/>
                          </a:solidFill>
                        </a:rPr>
                        <a:t>Community Detection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solidFill>
                            <a:schemeClr val="tx1"/>
                          </a:solidFill>
                        </a:rPr>
                        <a:t>F1-Score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solidFill>
                            <a:schemeClr val="tx1"/>
                          </a:solidFill>
                        </a:rPr>
                        <a:t>Conductance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solidFill>
                            <a:schemeClr val="tx1"/>
                          </a:solidFill>
                        </a:rPr>
                        <a:t>Coverage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7531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PA+Coloring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52 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2 h 38 m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0.55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0.22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0.99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7207">
                <a:tc>
                  <a:txBody>
                    <a:bodyPr/>
                    <a:lstStyle/>
                    <a:p>
                      <a:r>
                        <a:rPr lang="sv-SE" sz="1600" dirty="0" smtClean="0"/>
                        <a:t>Amazon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All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-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17 h 15 m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0.51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0.23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1.00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5151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DEMON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-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37 h 40 m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0.51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0.50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0.79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2476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PA+Coloring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2 m 16 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1 h 12 m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0.19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0.30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0.96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05796">
                <a:tc>
                  <a:txBody>
                    <a:bodyPr/>
                    <a:lstStyle/>
                    <a:p>
                      <a:r>
                        <a:rPr lang="sv-SE" sz="1600" dirty="0" smtClean="0"/>
                        <a:t>DBLP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All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-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8 h 42 m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0.21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0.31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1.00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DEMON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-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32 h 54 m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0.25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0.63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0.85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2" name="Oval 1"/>
          <p:cNvSpPr/>
          <p:nvPr/>
        </p:nvSpPr>
        <p:spPr bwMode="auto">
          <a:xfrm>
            <a:off x="2988366" y="3163956"/>
            <a:ext cx="2057400" cy="381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2809461" y="4134678"/>
            <a:ext cx="2226366" cy="43732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3" name="Oval 2"/>
          <p:cNvSpPr/>
          <p:nvPr/>
        </p:nvSpPr>
        <p:spPr bwMode="auto">
          <a:xfrm>
            <a:off x="3969027" y="3448878"/>
            <a:ext cx="1070112" cy="808383"/>
          </a:xfrm>
          <a:prstGeom prst="ellipse">
            <a:avLst/>
          </a:prstGeom>
          <a:noFill/>
          <a:ln w="38100" cap="flat" cmpd="sng" algn="ctr">
            <a:solidFill>
              <a:srgbClr val="0070C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3969027" y="4495800"/>
            <a:ext cx="1070112" cy="808383"/>
          </a:xfrm>
          <a:prstGeom prst="ellipse">
            <a:avLst/>
          </a:prstGeom>
          <a:noFill/>
          <a:ln w="38100" cap="flat" cmpd="sng" algn="ctr">
            <a:solidFill>
              <a:srgbClr val="0070C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256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5" grpId="0" animBg="1"/>
      <p:bldP spid="3" grpId="0" animBg="1"/>
      <p:bldP spid="3" grpId="1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524000"/>
            <a:ext cx="8153400" cy="4572000"/>
          </a:xfrm>
        </p:spPr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novel </a:t>
            </a:r>
            <a:r>
              <a:rPr lang="en-US" dirty="0" smtClean="0"/>
              <a:t>seed selection algorithm</a:t>
            </a:r>
          </a:p>
          <a:p>
            <a:pPr lvl="1"/>
            <a:r>
              <a:rPr lang="sv-SE" dirty="0" smtClean="0">
                <a:solidFill>
                  <a:srgbClr val="0070C0"/>
                </a:solidFill>
              </a:rPr>
              <a:t>Link prediction</a:t>
            </a:r>
            <a:r>
              <a:rPr lang="sv-SE" dirty="0" smtClean="0"/>
              <a:t>-based and </a:t>
            </a:r>
            <a:r>
              <a:rPr lang="sv-SE" dirty="0" smtClean="0">
                <a:solidFill>
                  <a:srgbClr val="0070C0"/>
                </a:solidFill>
              </a:rPr>
              <a:t>biased coloring</a:t>
            </a:r>
            <a:r>
              <a:rPr lang="sv-SE" dirty="0" smtClean="0"/>
              <a:t>-based</a:t>
            </a:r>
          </a:p>
          <a:p>
            <a:r>
              <a:rPr lang="sv-SE" dirty="0" smtClean="0"/>
              <a:t>Our biased coloring algorithm can be used to improve existing seed selection algorithms</a:t>
            </a:r>
          </a:p>
          <a:p>
            <a:r>
              <a:rPr lang="sv-SE" dirty="0" smtClean="0"/>
              <a:t>Experiments on large-scale real networks</a:t>
            </a:r>
          </a:p>
          <a:p>
            <a:pPr lvl="1"/>
            <a:r>
              <a:rPr lang="sv-SE" dirty="0" smtClean="0">
                <a:solidFill>
                  <a:srgbClr val="0070C0"/>
                </a:solidFill>
              </a:rPr>
              <a:t>Well distributed </a:t>
            </a:r>
            <a:r>
              <a:rPr lang="sv-SE" dirty="0" smtClean="0"/>
              <a:t>seeds over the network</a:t>
            </a:r>
          </a:p>
          <a:p>
            <a:pPr lvl="1"/>
            <a:r>
              <a:rPr lang="sv-SE" dirty="0" smtClean="0"/>
              <a:t>Communities with high </a:t>
            </a:r>
            <a:r>
              <a:rPr lang="sv-SE" dirty="0" smtClean="0">
                <a:solidFill>
                  <a:srgbClr val="0070C0"/>
                </a:solidFill>
              </a:rPr>
              <a:t>coverage</a:t>
            </a:r>
            <a:r>
              <a:rPr lang="sv-SE" dirty="0" smtClean="0"/>
              <a:t> and </a:t>
            </a:r>
            <a:r>
              <a:rPr lang="sv-SE" dirty="0" smtClean="0">
                <a:solidFill>
                  <a:srgbClr val="0070C0"/>
                </a:solidFill>
              </a:rPr>
              <a:t>quality</a:t>
            </a:r>
          </a:p>
          <a:p>
            <a:pPr lvl="1"/>
            <a:r>
              <a:rPr lang="sv-SE" dirty="0" smtClean="0"/>
              <a:t>Reduced </a:t>
            </a:r>
            <a:r>
              <a:rPr lang="sv-SE" dirty="0" smtClean="0">
                <a:solidFill>
                  <a:srgbClr val="0070C0"/>
                </a:solidFill>
              </a:rPr>
              <a:t>execution time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Conclusions</a:t>
            </a:r>
            <a:br>
              <a:rPr lang="sv-SE" dirty="0" smtClean="0"/>
            </a:b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 rot="20614145">
            <a:off x="4552744" y="5300296"/>
            <a:ext cx="4688215" cy="10688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  <a:noAutofit/>
          </a:bodyPr>
          <a:lstStyle>
            <a:defPPr>
              <a:defRPr lang="sv-S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sz="8800" b="1" dirty="0" smtClean="0">
                <a:ln w="19050">
                  <a:solidFill>
                    <a:schemeClr val="accent1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reestyle Script" pitchFamily="66" charset="0"/>
              </a:rPr>
              <a:t>   Thank You!</a:t>
            </a:r>
          </a:p>
        </p:txBody>
      </p:sp>
    </p:spTree>
    <p:extLst>
      <p:ext uri="{BB962C8B-B14F-4D97-AF65-F5344CB8AC3E}">
        <p14:creationId xmlns:p14="http://schemas.microsoft.com/office/powerpoint/2010/main" val="3577231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Group 103"/>
          <p:cNvGrpSpPr/>
          <p:nvPr/>
        </p:nvGrpSpPr>
        <p:grpSpPr>
          <a:xfrm>
            <a:off x="112812" y="3423839"/>
            <a:ext cx="3607783" cy="2154160"/>
            <a:chOff x="410235" y="3665866"/>
            <a:chExt cx="3607783" cy="2154160"/>
          </a:xfrm>
        </p:grpSpPr>
        <p:sp>
          <p:nvSpPr>
            <p:cNvPr id="4" name="Oval 3"/>
            <p:cNvSpPr/>
            <p:nvPr/>
          </p:nvSpPr>
          <p:spPr>
            <a:xfrm>
              <a:off x="2783667" y="5231552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7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3308793" y="5112121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8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2326187" y="4925592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5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2890080" y="4788607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6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3385161" y="5550026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12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887834" y="5057318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16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534782" y="4985790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13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881651" y="4662245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0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1773651" y="5527658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14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3" name="Straight Arrow Connector 12"/>
            <p:cNvCxnSpPr>
              <a:stCxn id="28" idx="7"/>
              <a:endCxn id="26" idx="3"/>
            </p:cNvCxnSpPr>
            <p:nvPr/>
          </p:nvCxnSpPr>
          <p:spPr>
            <a:xfrm flipV="1">
              <a:off x="2480815" y="3967456"/>
              <a:ext cx="287444" cy="414877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28" idx="6"/>
              <a:endCxn id="25" idx="3"/>
            </p:cNvCxnSpPr>
            <p:nvPr/>
          </p:nvCxnSpPr>
          <p:spPr>
            <a:xfrm flipV="1">
              <a:off x="2512447" y="4292507"/>
              <a:ext cx="409265" cy="166194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27" idx="4"/>
              <a:endCxn id="28" idx="0"/>
            </p:cNvCxnSpPr>
            <p:nvPr/>
          </p:nvCxnSpPr>
          <p:spPr>
            <a:xfrm flipH="1">
              <a:off x="2404447" y="3945228"/>
              <a:ext cx="25616" cy="405473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8" idx="0"/>
              <a:endCxn id="5" idx="4"/>
            </p:cNvCxnSpPr>
            <p:nvPr/>
          </p:nvCxnSpPr>
          <p:spPr>
            <a:xfrm flipH="1" flipV="1">
              <a:off x="3416793" y="5328121"/>
              <a:ext cx="76368" cy="221905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4" idx="2"/>
              <a:endCxn id="6" idx="5"/>
            </p:cNvCxnSpPr>
            <p:nvPr/>
          </p:nvCxnSpPr>
          <p:spPr>
            <a:xfrm flipH="1" flipV="1">
              <a:off x="2510555" y="5109960"/>
              <a:ext cx="273112" cy="22959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6" idx="7"/>
              <a:endCxn id="7" idx="2"/>
            </p:cNvCxnSpPr>
            <p:nvPr/>
          </p:nvCxnSpPr>
          <p:spPr>
            <a:xfrm flipV="1">
              <a:off x="2510555" y="4896607"/>
              <a:ext cx="379525" cy="60617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2" idx="0"/>
              <a:endCxn id="10" idx="5"/>
            </p:cNvCxnSpPr>
            <p:nvPr/>
          </p:nvCxnSpPr>
          <p:spPr>
            <a:xfrm flipH="1" flipV="1">
              <a:off x="1719150" y="5170158"/>
              <a:ext cx="162501" cy="35750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0" idx="7"/>
              <a:endCxn id="11" idx="3"/>
            </p:cNvCxnSpPr>
            <p:nvPr/>
          </p:nvCxnSpPr>
          <p:spPr>
            <a:xfrm flipV="1">
              <a:off x="1719150" y="4846613"/>
              <a:ext cx="194133" cy="17080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9" idx="7"/>
              <a:endCxn id="10" idx="2"/>
            </p:cNvCxnSpPr>
            <p:nvPr/>
          </p:nvCxnSpPr>
          <p:spPr>
            <a:xfrm>
              <a:off x="1072202" y="5088950"/>
              <a:ext cx="462580" cy="484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11" idx="7"/>
              <a:endCxn id="28" idx="3"/>
            </p:cNvCxnSpPr>
            <p:nvPr/>
          </p:nvCxnSpPr>
          <p:spPr>
            <a:xfrm flipV="1">
              <a:off x="2066019" y="4535069"/>
              <a:ext cx="262060" cy="158808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4" idx="6"/>
              <a:endCxn id="5" idx="3"/>
            </p:cNvCxnSpPr>
            <p:nvPr/>
          </p:nvCxnSpPr>
          <p:spPr>
            <a:xfrm flipV="1">
              <a:off x="2999667" y="5296489"/>
              <a:ext cx="340758" cy="43063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11" idx="6"/>
              <a:endCxn id="6" idx="1"/>
            </p:cNvCxnSpPr>
            <p:nvPr/>
          </p:nvCxnSpPr>
          <p:spPr>
            <a:xfrm>
              <a:off x="2097651" y="4770245"/>
              <a:ext cx="260168" cy="18697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4"/>
            <p:cNvSpPr/>
            <p:nvPr/>
          </p:nvSpPr>
          <p:spPr>
            <a:xfrm>
              <a:off x="2890080" y="4108139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4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2736627" y="3783088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3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2322063" y="3729228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2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2296447" y="4350701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9" name="Oval 28"/>
            <p:cNvSpPr/>
            <p:nvPr/>
          </p:nvSpPr>
          <p:spPr>
            <a:xfrm>
              <a:off x="1073534" y="5604026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15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30" name="Straight Arrow Connector 29"/>
            <p:cNvCxnSpPr>
              <a:stCxn id="12" idx="3"/>
              <a:endCxn id="29" idx="6"/>
            </p:cNvCxnSpPr>
            <p:nvPr/>
          </p:nvCxnSpPr>
          <p:spPr>
            <a:xfrm flipH="1">
              <a:off x="1289534" y="5712026"/>
              <a:ext cx="515749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Oval 30"/>
            <p:cNvSpPr/>
            <p:nvPr/>
          </p:nvSpPr>
          <p:spPr>
            <a:xfrm>
              <a:off x="3601161" y="4741224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9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32" name="Straight Arrow Connector 31"/>
            <p:cNvCxnSpPr>
              <a:stCxn id="5" idx="7"/>
              <a:endCxn id="31" idx="3"/>
            </p:cNvCxnSpPr>
            <p:nvPr/>
          </p:nvCxnSpPr>
          <p:spPr>
            <a:xfrm flipV="1">
              <a:off x="3493161" y="4925592"/>
              <a:ext cx="139632" cy="218161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/>
            <p:cNvSpPr/>
            <p:nvPr/>
          </p:nvSpPr>
          <p:spPr>
            <a:xfrm>
              <a:off x="3694018" y="5350983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11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34" name="Straight Arrow Connector 33"/>
            <p:cNvCxnSpPr>
              <a:stCxn id="5" idx="5"/>
              <a:endCxn id="33" idx="1"/>
            </p:cNvCxnSpPr>
            <p:nvPr/>
          </p:nvCxnSpPr>
          <p:spPr>
            <a:xfrm>
              <a:off x="3493161" y="5296489"/>
              <a:ext cx="232489" cy="86126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Oval 34"/>
            <p:cNvSpPr/>
            <p:nvPr/>
          </p:nvSpPr>
          <p:spPr>
            <a:xfrm>
              <a:off x="1318282" y="4382333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18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6" name="Oval 35"/>
            <p:cNvSpPr/>
            <p:nvPr/>
          </p:nvSpPr>
          <p:spPr>
            <a:xfrm>
              <a:off x="1827651" y="4108139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23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1311669" y="5319351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17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38" name="Straight Arrow Connector 37"/>
            <p:cNvCxnSpPr>
              <a:stCxn id="11" idx="0"/>
              <a:endCxn id="36" idx="4"/>
            </p:cNvCxnSpPr>
            <p:nvPr/>
          </p:nvCxnSpPr>
          <p:spPr>
            <a:xfrm flipH="1" flipV="1">
              <a:off x="1935651" y="4324139"/>
              <a:ext cx="54000" cy="338106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11" idx="1"/>
              <a:endCxn id="35" idx="6"/>
            </p:cNvCxnSpPr>
            <p:nvPr/>
          </p:nvCxnSpPr>
          <p:spPr>
            <a:xfrm flipH="1" flipV="1">
              <a:off x="1534282" y="4490333"/>
              <a:ext cx="379001" cy="203544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12" idx="1"/>
              <a:endCxn id="37" idx="6"/>
            </p:cNvCxnSpPr>
            <p:nvPr/>
          </p:nvCxnSpPr>
          <p:spPr>
            <a:xfrm flipH="1" flipV="1">
              <a:off x="1527669" y="5427351"/>
              <a:ext cx="277614" cy="13193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37" idx="1"/>
              <a:endCxn id="9" idx="5"/>
            </p:cNvCxnSpPr>
            <p:nvPr/>
          </p:nvCxnSpPr>
          <p:spPr>
            <a:xfrm flipH="1" flipV="1">
              <a:off x="1072202" y="5241686"/>
              <a:ext cx="271099" cy="109297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35" idx="1"/>
              <a:endCxn id="43" idx="5"/>
            </p:cNvCxnSpPr>
            <p:nvPr/>
          </p:nvCxnSpPr>
          <p:spPr>
            <a:xfrm flipH="1" flipV="1">
              <a:off x="1096928" y="4151824"/>
              <a:ext cx="252986" cy="262141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>
            <a:xfrm>
              <a:off x="912560" y="3967456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21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4" name="Oval 43"/>
            <p:cNvSpPr/>
            <p:nvPr/>
          </p:nvSpPr>
          <p:spPr>
            <a:xfrm>
              <a:off x="518235" y="4236149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20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Oval 44"/>
            <p:cNvSpPr/>
            <p:nvPr/>
          </p:nvSpPr>
          <p:spPr>
            <a:xfrm>
              <a:off x="698497" y="4622877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19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46" name="Straight Arrow Connector 45"/>
            <p:cNvCxnSpPr>
              <a:stCxn id="44" idx="6"/>
              <a:endCxn id="35" idx="2"/>
            </p:cNvCxnSpPr>
            <p:nvPr/>
          </p:nvCxnSpPr>
          <p:spPr>
            <a:xfrm>
              <a:off x="734235" y="4344149"/>
              <a:ext cx="584047" cy="146184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35" idx="3"/>
              <a:endCxn id="45" idx="6"/>
            </p:cNvCxnSpPr>
            <p:nvPr/>
          </p:nvCxnSpPr>
          <p:spPr>
            <a:xfrm flipH="1">
              <a:off x="914497" y="4566701"/>
              <a:ext cx="435417" cy="164176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al 47"/>
            <p:cNvSpPr/>
            <p:nvPr/>
          </p:nvSpPr>
          <p:spPr>
            <a:xfrm>
              <a:off x="3802018" y="5025686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10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49" name="Straight Arrow Connector 48"/>
            <p:cNvCxnSpPr>
              <a:stCxn id="5" idx="6"/>
              <a:endCxn id="48" idx="2"/>
            </p:cNvCxnSpPr>
            <p:nvPr/>
          </p:nvCxnSpPr>
          <p:spPr>
            <a:xfrm flipV="1">
              <a:off x="3524793" y="5133686"/>
              <a:ext cx="277225" cy="86435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9" idx="3"/>
              <a:endCxn id="29" idx="1"/>
            </p:cNvCxnSpPr>
            <p:nvPr/>
          </p:nvCxnSpPr>
          <p:spPr>
            <a:xfrm>
              <a:off x="919466" y="5241686"/>
              <a:ext cx="185700" cy="39397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stCxn id="5" idx="1"/>
              <a:endCxn id="7" idx="5"/>
            </p:cNvCxnSpPr>
            <p:nvPr/>
          </p:nvCxnSpPr>
          <p:spPr>
            <a:xfrm flipH="1" flipV="1">
              <a:off x="3074448" y="4972975"/>
              <a:ext cx="265977" cy="170778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Oval 51"/>
            <p:cNvSpPr/>
            <p:nvPr/>
          </p:nvSpPr>
          <p:spPr>
            <a:xfrm>
              <a:off x="410235" y="3665866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22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53" name="Straight Arrow Connector 52"/>
            <p:cNvCxnSpPr>
              <a:stCxn id="43" idx="1"/>
              <a:endCxn id="52" idx="6"/>
            </p:cNvCxnSpPr>
            <p:nvPr/>
          </p:nvCxnSpPr>
          <p:spPr>
            <a:xfrm flipH="1" flipV="1">
              <a:off x="626235" y="3773866"/>
              <a:ext cx="317957" cy="22522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" name="Group 104"/>
          <p:cNvGrpSpPr/>
          <p:nvPr/>
        </p:nvGrpSpPr>
        <p:grpSpPr>
          <a:xfrm>
            <a:off x="2514600" y="762000"/>
            <a:ext cx="3607783" cy="2154160"/>
            <a:chOff x="410235" y="3665866"/>
            <a:chExt cx="3607783" cy="2154160"/>
          </a:xfrm>
        </p:grpSpPr>
        <p:sp>
          <p:nvSpPr>
            <p:cNvPr id="106" name="Oval 105"/>
            <p:cNvSpPr/>
            <p:nvPr/>
          </p:nvSpPr>
          <p:spPr>
            <a:xfrm>
              <a:off x="2783667" y="5231552"/>
              <a:ext cx="216000" cy="216000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7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07" name="Oval 106"/>
            <p:cNvSpPr/>
            <p:nvPr/>
          </p:nvSpPr>
          <p:spPr>
            <a:xfrm>
              <a:off x="3308793" y="5112121"/>
              <a:ext cx="216000" cy="21600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8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08" name="Oval 107"/>
            <p:cNvSpPr/>
            <p:nvPr/>
          </p:nvSpPr>
          <p:spPr>
            <a:xfrm>
              <a:off x="2326187" y="4925592"/>
              <a:ext cx="216000" cy="2160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5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2890080" y="4788607"/>
              <a:ext cx="216000" cy="216000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6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10" name="Oval 109"/>
            <p:cNvSpPr/>
            <p:nvPr/>
          </p:nvSpPr>
          <p:spPr>
            <a:xfrm>
              <a:off x="3385161" y="5550026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12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11" name="Oval 110"/>
            <p:cNvSpPr/>
            <p:nvPr/>
          </p:nvSpPr>
          <p:spPr>
            <a:xfrm>
              <a:off x="887834" y="5057318"/>
              <a:ext cx="216000" cy="21600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16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12" name="Oval 111"/>
            <p:cNvSpPr/>
            <p:nvPr/>
          </p:nvSpPr>
          <p:spPr>
            <a:xfrm>
              <a:off x="1534782" y="4985790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13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13" name="Oval 112"/>
            <p:cNvSpPr/>
            <p:nvPr/>
          </p:nvSpPr>
          <p:spPr>
            <a:xfrm>
              <a:off x="1881651" y="4662245"/>
              <a:ext cx="216000" cy="216000"/>
            </a:xfrm>
            <a:prstGeom prst="ellipse">
              <a:avLst/>
            </a:prstGeom>
            <a:solidFill>
              <a:srgbClr val="7030A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0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14" name="Oval 113"/>
            <p:cNvSpPr/>
            <p:nvPr/>
          </p:nvSpPr>
          <p:spPr>
            <a:xfrm>
              <a:off x="1773651" y="5527658"/>
              <a:ext cx="216000" cy="2160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14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15" name="Straight Arrow Connector 114"/>
            <p:cNvCxnSpPr>
              <a:stCxn id="130" idx="7"/>
              <a:endCxn id="128" idx="3"/>
            </p:cNvCxnSpPr>
            <p:nvPr/>
          </p:nvCxnSpPr>
          <p:spPr>
            <a:xfrm flipV="1">
              <a:off x="2480815" y="3967456"/>
              <a:ext cx="287444" cy="414877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/>
            <p:cNvCxnSpPr>
              <a:stCxn id="130" idx="6"/>
              <a:endCxn id="127" idx="3"/>
            </p:cNvCxnSpPr>
            <p:nvPr/>
          </p:nvCxnSpPr>
          <p:spPr>
            <a:xfrm flipV="1">
              <a:off x="2512447" y="4292507"/>
              <a:ext cx="409265" cy="166194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Arrow Connector 116"/>
            <p:cNvCxnSpPr>
              <a:stCxn id="129" idx="4"/>
              <a:endCxn id="130" idx="0"/>
            </p:cNvCxnSpPr>
            <p:nvPr/>
          </p:nvCxnSpPr>
          <p:spPr>
            <a:xfrm flipH="1">
              <a:off x="2404447" y="3945228"/>
              <a:ext cx="25616" cy="405473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Arrow Connector 117"/>
            <p:cNvCxnSpPr>
              <a:stCxn id="110" idx="0"/>
              <a:endCxn id="107" idx="4"/>
            </p:cNvCxnSpPr>
            <p:nvPr/>
          </p:nvCxnSpPr>
          <p:spPr>
            <a:xfrm flipH="1" flipV="1">
              <a:off x="3416793" y="5328121"/>
              <a:ext cx="76368" cy="221905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Arrow Connector 118"/>
            <p:cNvCxnSpPr>
              <a:stCxn id="106" idx="2"/>
              <a:endCxn id="108" idx="5"/>
            </p:cNvCxnSpPr>
            <p:nvPr/>
          </p:nvCxnSpPr>
          <p:spPr>
            <a:xfrm flipH="1" flipV="1">
              <a:off x="2510555" y="5109960"/>
              <a:ext cx="273112" cy="22959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/>
            <p:cNvCxnSpPr>
              <a:stCxn id="108" idx="7"/>
              <a:endCxn id="109" idx="2"/>
            </p:cNvCxnSpPr>
            <p:nvPr/>
          </p:nvCxnSpPr>
          <p:spPr>
            <a:xfrm flipV="1">
              <a:off x="2510555" y="4896607"/>
              <a:ext cx="379525" cy="60617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Arrow Connector 120"/>
            <p:cNvCxnSpPr>
              <a:stCxn id="114" idx="0"/>
              <a:endCxn id="112" idx="5"/>
            </p:cNvCxnSpPr>
            <p:nvPr/>
          </p:nvCxnSpPr>
          <p:spPr>
            <a:xfrm flipH="1" flipV="1">
              <a:off x="1719150" y="5170158"/>
              <a:ext cx="162501" cy="35750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>
              <a:stCxn id="112" idx="7"/>
              <a:endCxn id="113" idx="3"/>
            </p:cNvCxnSpPr>
            <p:nvPr/>
          </p:nvCxnSpPr>
          <p:spPr>
            <a:xfrm flipV="1">
              <a:off x="1719150" y="4846613"/>
              <a:ext cx="194133" cy="17080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Arrow Connector 122"/>
            <p:cNvCxnSpPr>
              <a:stCxn id="111" idx="7"/>
              <a:endCxn id="112" idx="2"/>
            </p:cNvCxnSpPr>
            <p:nvPr/>
          </p:nvCxnSpPr>
          <p:spPr>
            <a:xfrm>
              <a:off x="1072202" y="5088950"/>
              <a:ext cx="462580" cy="484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Arrow Connector 123"/>
            <p:cNvCxnSpPr>
              <a:stCxn id="113" idx="7"/>
              <a:endCxn id="130" idx="3"/>
            </p:cNvCxnSpPr>
            <p:nvPr/>
          </p:nvCxnSpPr>
          <p:spPr>
            <a:xfrm flipV="1">
              <a:off x="2066019" y="4535069"/>
              <a:ext cx="262060" cy="158808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Arrow Connector 124"/>
            <p:cNvCxnSpPr>
              <a:stCxn id="106" idx="6"/>
              <a:endCxn id="107" idx="3"/>
            </p:cNvCxnSpPr>
            <p:nvPr/>
          </p:nvCxnSpPr>
          <p:spPr>
            <a:xfrm flipV="1">
              <a:off x="2999667" y="5296489"/>
              <a:ext cx="340758" cy="43063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Arrow Connector 125"/>
            <p:cNvCxnSpPr>
              <a:stCxn id="113" idx="6"/>
              <a:endCxn id="108" idx="1"/>
            </p:cNvCxnSpPr>
            <p:nvPr/>
          </p:nvCxnSpPr>
          <p:spPr>
            <a:xfrm>
              <a:off x="2097651" y="4770245"/>
              <a:ext cx="260168" cy="18697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Oval 126"/>
            <p:cNvSpPr/>
            <p:nvPr/>
          </p:nvSpPr>
          <p:spPr>
            <a:xfrm>
              <a:off x="2890080" y="4108139"/>
              <a:ext cx="216000" cy="216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4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28" name="Oval 127"/>
            <p:cNvSpPr/>
            <p:nvPr/>
          </p:nvSpPr>
          <p:spPr>
            <a:xfrm>
              <a:off x="2736627" y="3783088"/>
              <a:ext cx="216000" cy="216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3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29" name="Oval 128"/>
            <p:cNvSpPr/>
            <p:nvPr/>
          </p:nvSpPr>
          <p:spPr>
            <a:xfrm>
              <a:off x="2322063" y="3729228"/>
              <a:ext cx="216000" cy="21600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2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30" name="Oval 129"/>
            <p:cNvSpPr/>
            <p:nvPr/>
          </p:nvSpPr>
          <p:spPr>
            <a:xfrm>
              <a:off x="2296447" y="4350701"/>
              <a:ext cx="216000" cy="21600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31" name="Oval 130"/>
            <p:cNvSpPr/>
            <p:nvPr/>
          </p:nvSpPr>
          <p:spPr>
            <a:xfrm>
              <a:off x="1073534" y="5604026"/>
              <a:ext cx="216000" cy="216000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15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32" name="Straight Arrow Connector 131"/>
            <p:cNvCxnSpPr>
              <a:stCxn id="114" idx="3"/>
              <a:endCxn id="131" idx="6"/>
            </p:cNvCxnSpPr>
            <p:nvPr/>
          </p:nvCxnSpPr>
          <p:spPr>
            <a:xfrm flipH="1">
              <a:off x="1289534" y="5712026"/>
              <a:ext cx="515749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Oval 132"/>
            <p:cNvSpPr/>
            <p:nvPr/>
          </p:nvSpPr>
          <p:spPr>
            <a:xfrm>
              <a:off x="3601161" y="4741224"/>
              <a:ext cx="216000" cy="21600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9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34" name="Straight Arrow Connector 133"/>
            <p:cNvCxnSpPr>
              <a:stCxn id="107" idx="7"/>
              <a:endCxn id="133" idx="3"/>
            </p:cNvCxnSpPr>
            <p:nvPr/>
          </p:nvCxnSpPr>
          <p:spPr>
            <a:xfrm flipV="1">
              <a:off x="3493161" y="4925592"/>
              <a:ext cx="139632" cy="218161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Oval 134"/>
            <p:cNvSpPr/>
            <p:nvPr/>
          </p:nvSpPr>
          <p:spPr>
            <a:xfrm>
              <a:off x="3694018" y="5350983"/>
              <a:ext cx="216000" cy="21600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11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36" name="Straight Arrow Connector 135"/>
            <p:cNvCxnSpPr>
              <a:stCxn id="107" idx="5"/>
              <a:endCxn id="135" idx="1"/>
            </p:cNvCxnSpPr>
            <p:nvPr/>
          </p:nvCxnSpPr>
          <p:spPr>
            <a:xfrm>
              <a:off x="3493161" y="5296489"/>
              <a:ext cx="232489" cy="86126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Oval 136"/>
            <p:cNvSpPr/>
            <p:nvPr/>
          </p:nvSpPr>
          <p:spPr>
            <a:xfrm>
              <a:off x="1318282" y="4382333"/>
              <a:ext cx="216000" cy="216000"/>
            </a:xfrm>
            <a:prstGeom prst="ellipse">
              <a:avLst/>
            </a:prstGeom>
            <a:solidFill>
              <a:srgbClr val="00B0F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18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38" name="Oval 137"/>
            <p:cNvSpPr/>
            <p:nvPr/>
          </p:nvSpPr>
          <p:spPr>
            <a:xfrm>
              <a:off x="1827651" y="4108139"/>
              <a:ext cx="216000" cy="216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23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39" name="Oval 138"/>
            <p:cNvSpPr/>
            <p:nvPr/>
          </p:nvSpPr>
          <p:spPr>
            <a:xfrm>
              <a:off x="1311669" y="5319351"/>
              <a:ext cx="216000" cy="216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17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40" name="Straight Arrow Connector 139"/>
            <p:cNvCxnSpPr>
              <a:stCxn id="113" idx="0"/>
              <a:endCxn id="138" idx="4"/>
            </p:cNvCxnSpPr>
            <p:nvPr/>
          </p:nvCxnSpPr>
          <p:spPr>
            <a:xfrm flipH="1" flipV="1">
              <a:off x="1935651" y="4324139"/>
              <a:ext cx="54000" cy="338106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Arrow Connector 140"/>
            <p:cNvCxnSpPr>
              <a:stCxn id="113" idx="1"/>
              <a:endCxn id="137" idx="6"/>
            </p:cNvCxnSpPr>
            <p:nvPr/>
          </p:nvCxnSpPr>
          <p:spPr>
            <a:xfrm flipH="1" flipV="1">
              <a:off x="1534282" y="4490333"/>
              <a:ext cx="379001" cy="203544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Arrow Connector 141"/>
            <p:cNvCxnSpPr>
              <a:stCxn id="114" idx="1"/>
              <a:endCxn id="139" idx="6"/>
            </p:cNvCxnSpPr>
            <p:nvPr/>
          </p:nvCxnSpPr>
          <p:spPr>
            <a:xfrm flipH="1" flipV="1">
              <a:off x="1527669" y="5427351"/>
              <a:ext cx="277614" cy="13193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Arrow Connector 142"/>
            <p:cNvCxnSpPr>
              <a:stCxn id="139" idx="1"/>
              <a:endCxn id="111" idx="5"/>
            </p:cNvCxnSpPr>
            <p:nvPr/>
          </p:nvCxnSpPr>
          <p:spPr>
            <a:xfrm flipH="1" flipV="1">
              <a:off x="1072202" y="5241686"/>
              <a:ext cx="271099" cy="109297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Arrow Connector 143"/>
            <p:cNvCxnSpPr>
              <a:stCxn id="137" idx="1"/>
              <a:endCxn id="145" idx="5"/>
            </p:cNvCxnSpPr>
            <p:nvPr/>
          </p:nvCxnSpPr>
          <p:spPr>
            <a:xfrm flipH="1" flipV="1">
              <a:off x="1096928" y="4151824"/>
              <a:ext cx="252986" cy="262141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Oval 144"/>
            <p:cNvSpPr/>
            <p:nvPr/>
          </p:nvSpPr>
          <p:spPr>
            <a:xfrm>
              <a:off x="912560" y="3967456"/>
              <a:ext cx="216000" cy="21600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21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46" name="Oval 145"/>
            <p:cNvSpPr/>
            <p:nvPr/>
          </p:nvSpPr>
          <p:spPr>
            <a:xfrm>
              <a:off x="518235" y="4236149"/>
              <a:ext cx="216000" cy="216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20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47" name="Oval 146"/>
            <p:cNvSpPr/>
            <p:nvPr/>
          </p:nvSpPr>
          <p:spPr>
            <a:xfrm>
              <a:off x="698497" y="4622877"/>
              <a:ext cx="216000" cy="216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19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48" name="Straight Arrow Connector 147"/>
            <p:cNvCxnSpPr>
              <a:stCxn id="146" idx="6"/>
              <a:endCxn id="137" idx="2"/>
            </p:cNvCxnSpPr>
            <p:nvPr/>
          </p:nvCxnSpPr>
          <p:spPr>
            <a:xfrm>
              <a:off x="734235" y="4344149"/>
              <a:ext cx="584047" cy="146184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Arrow Connector 148"/>
            <p:cNvCxnSpPr>
              <a:stCxn id="137" idx="3"/>
              <a:endCxn id="147" idx="6"/>
            </p:cNvCxnSpPr>
            <p:nvPr/>
          </p:nvCxnSpPr>
          <p:spPr>
            <a:xfrm flipH="1">
              <a:off x="914497" y="4566701"/>
              <a:ext cx="435417" cy="164176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Oval 149"/>
            <p:cNvSpPr/>
            <p:nvPr/>
          </p:nvSpPr>
          <p:spPr>
            <a:xfrm>
              <a:off x="3802018" y="5025686"/>
              <a:ext cx="216000" cy="216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10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51" name="Straight Arrow Connector 150"/>
            <p:cNvCxnSpPr>
              <a:stCxn id="107" idx="6"/>
              <a:endCxn id="150" idx="2"/>
            </p:cNvCxnSpPr>
            <p:nvPr/>
          </p:nvCxnSpPr>
          <p:spPr>
            <a:xfrm flipV="1">
              <a:off x="3524793" y="5133686"/>
              <a:ext cx="277225" cy="86435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Arrow Connector 151"/>
            <p:cNvCxnSpPr>
              <a:stCxn id="111" idx="3"/>
              <a:endCxn id="131" idx="1"/>
            </p:cNvCxnSpPr>
            <p:nvPr/>
          </p:nvCxnSpPr>
          <p:spPr>
            <a:xfrm>
              <a:off x="919466" y="5241686"/>
              <a:ext cx="185700" cy="39397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Arrow Connector 152"/>
            <p:cNvCxnSpPr>
              <a:stCxn id="107" idx="1"/>
              <a:endCxn id="109" idx="5"/>
            </p:cNvCxnSpPr>
            <p:nvPr/>
          </p:nvCxnSpPr>
          <p:spPr>
            <a:xfrm flipH="1" flipV="1">
              <a:off x="3074448" y="4972975"/>
              <a:ext cx="265977" cy="170778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Oval 153"/>
            <p:cNvSpPr/>
            <p:nvPr/>
          </p:nvSpPr>
          <p:spPr>
            <a:xfrm>
              <a:off x="410235" y="3665866"/>
              <a:ext cx="216000" cy="21600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22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55" name="Straight Arrow Connector 154"/>
            <p:cNvCxnSpPr>
              <a:stCxn id="145" idx="1"/>
              <a:endCxn id="154" idx="6"/>
            </p:cNvCxnSpPr>
            <p:nvPr/>
          </p:nvCxnSpPr>
          <p:spPr>
            <a:xfrm flipH="1" flipV="1">
              <a:off x="626235" y="3773866"/>
              <a:ext cx="317957" cy="22522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6" name="Group 155"/>
          <p:cNvGrpSpPr/>
          <p:nvPr/>
        </p:nvGrpSpPr>
        <p:grpSpPr>
          <a:xfrm>
            <a:off x="5154784" y="3657600"/>
            <a:ext cx="3607783" cy="2154160"/>
            <a:chOff x="410235" y="3665866"/>
            <a:chExt cx="3607783" cy="2154160"/>
          </a:xfrm>
        </p:grpSpPr>
        <p:sp>
          <p:nvSpPr>
            <p:cNvPr id="157" name="Oval 156"/>
            <p:cNvSpPr/>
            <p:nvPr/>
          </p:nvSpPr>
          <p:spPr>
            <a:xfrm>
              <a:off x="2783667" y="5231552"/>
              <a:ext cx="216000" cy="216000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7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58" name="Oval 157"/>
            <p:cNvSpPr/>
            <p:nvPr/>
          </p:nvSpPr>
          <p:spPr>
            <a:xfrm>
              <a:off x="3308793" y="5112121"/>
              <a:ext cx="216000" cy="21600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8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59" name="Oval 158"/>
            <p:cNvSpPr/>
            <p:nvPr/>
          </p:nvSpPr>
          <p:spPr>
            <a:xfrm>
              <a:off x="2326187" y="4925592"/>
              <a:ext cx="216000" cy="2160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5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60" name="Oval 159"/>
            <p:cNvSpPr/>
            <p:nvPr/>
          </p:nvSpPr>
          <p:spPr>
            <a:xfrm>
              <a:off x="2890080" y="4788607"/>
              <a:ext cx="216000" cy="216000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6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61" name="Oval 160"/>
            <p:cNvSpPr/>
            <p:nvPr/>
          </p:nvSpPr>
          <p:spPr>
            <a:xfrm>
              <a:off x="3385161" y="5550026"/>
              <a:ext cx="216000" cy="216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12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62" name="Oval 161"/>
            <p:cNvSpPr/>
            <p:nvPr/>
          </p:nvSpPr>
          <p:spPr>
            <a:xfrm>
              <a:off x="887834" y="5057318"/>
              <a:ext cx="216000" cy="21600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16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63" name="Oval 162"/>
            <p:cNvSpPr/>
            <p:nvPr/>
          </p:nvSpPr>
          <p:spPr>
            <a:xfrm>
              <a:off x="1534782" y="4985790"/>
              <a:ext cx="216000" cy="216000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13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64" name="Oval 163"/>
            <p:cNvSpPr/>
            <p:nvPr/>
          </p:nvSpPr>
          <p:spPr>
            <a:xfrm>
              <a:off x="1881651" y="4662245"/>
              <a:ext cx="216000" cy="216000"/>
            </a:xfrm>
            <a:prstGeom prst="ellipse">
              <a:avLst/>
            </a:prstGeom>
            <a:solidFill>
              <a:srgbClr val="7030A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0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65" name="Oval 164"/>
            <p:cNvSpPr/>
            <p:nvPr/>
          </p:nvSpPr>
          <p:spPr>
            <a:xfrm>
              <a:off x="1773651" y="5527658"/>
              <a:ext cx="216000" cy="2160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14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66" name="Straight Arrow Connector 165"/>
            <p:cNvCxnSpPr>
              <a:stCxn id="181" idx="7"/>
              <a:endCxn id="179" idx="3"/>
            </p:cNvCxnSpPr>
            <p:nvPr/>
          </p:nvCxnSpPr>
          <p:spPr>
            <a:xfrm flipV="1">
              <a:off x="2480815" y="3967456"/>
              <a:ext cx="287444" cy="414877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Arrow Connector 166"/>
            <p:cNvCxnSpPr>
              <a:stCxn id="181" idx="6"/>
              <a:endCxn id="178" idx="3"/>
            </p:cNvCxnSpPr>
            <p:nvPr/>
          </p:nvCxnSpPr>
          <p:spPr>
            <a:xfrm flipV="1">
              <a:off x="2512447" y="4292507"/>
              <a:ext cx="409265" cy="166194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Arrow Connector 167"/>
            <p:cNvCxnSpPr>
              <a:stCxn id="180" idx="4"/>
              <a:endCxn id="181" idx="0"/>
            </p:cNvCxnSpPr>
            <p:nvPr/>
          </p:nvCxnSpPr>
          <p:spPr>
            <a:xfrm flipH="1">
              <a:off x="2404447" y="3945228"/>
              <a:ext cx="25616" cy="405473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Arrow Connector 168"/>
            <p:cNvCxnSpPr>
              <a:stCxn id="161" idx="0"/>
              <a:endCxn id="158" idx="4"/>
            </p:cNvCxnSpPr>
            <p:nvPr/>
          </p:nvCxnSpPr>
          <p:spPr>
            <a:xfrm flipH="1" flipV="1">
              <a:off x="3416793" y="5328121"/>
              <a:ext cx="76368" cy="221905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Arrow Connector 169"/>
            <p:cNvCxnSpPr>
              <a:stCxn id="157" idx="2"/>
              <a:endCxn id="159" idx="5"/>
            </p:cNvCxnSpPr>
            <p:nvPr/>
          </p:nvCxnSpPr>
          <p:spPr>
            <a:xfrm flipH="1" flipV="1">
              <a:off x="2510555" y="5109960"/>
              <a:ext cx="273112" cy="22959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Arrow Connector 170"/>
            <p:cNvCxnSpPr>
              <a:stCxn id="159" idx="7"/>
              <a:endCxn id="160" idx="2"/>
            </p:cNvCxnSpPr>
            <p:nvPr/>
          </p:nvCxnSpPr>
          <p:spPr>
            <a:xfrm flipV="1">
              <a:off x="2510555" y="4896607"/>
              <a:ext cx="379525" cy="60617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Arrow Connector 171"/>
            <p:cNvCxnSpPr>
              <a:stCxn id="165" idx="0"/>
              <a:endCxn id="163" idx="5"/>
            </p:cNvCxnSpPr>
            <p:nvPr/>
          </p:nvCxnSpPr>
          <p:spPr>
            <a:xfrm flipH="1" flipV="1">
              <a:off x="1719150" y="5170158"/>
              <a:ext cx="162501" cy="35750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Arrow Connector 172"/>
            <p:cNvCxnSpPr>
              <a:stCxn id="163" idx="7"/>
              <a:endCxn id="164" idx="3"/>
            </p:cNvCxnSpPr>
            <p:nvPr/>
          </p:nvCxnSpPr>
          <p:spPr>
            <a:xfrm flipV="1">
              <a:off x="1719150" y="4846613"/>
              <a:ext cx="194133" cy="17080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Arrow Connector 173"/>
            <p:cNvCxnSpPr>
              <a:stCxn id="162" idx="7"/>
              <a:endCxn id="163" idx="2"/>
            </p:cNvCxnSpPr>
            <p:nvPr/>
          </p:nvCxnSpPr>
          <p:spPr>
            <a:xfrm>
              <a:off x="1072202" y="5088950"/>
              <a:ext cx="462580" cy="484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Arrow Connector 174"/>
            <p:cNvCxnSpPr>
              <a:stCxn id="164" idx="7"/>
              <a:endCxn id="181" idx="3"/>
            </p:cNvCxnSpPr>
            <p:nvPr/>
          </p:nvCxnSpPr>
          <p:spPr>
            <a:xfrm flipV="1">
              <a:off x="2066019" y="4535069"/>
              <a:ext cx="262060" cy="158808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Arrow Connector 175"/>
            <p:cNvCxnSpPr>
              <a:stCxn id="157" idx="6"/>
              <a:endCxn id="158" idx="3"/>
            </p:cNvCxnSpPr>
            <p:nvPr/>
          </p:nvCxnSpPr>
          <p:spPr>
            <a:xfrm flipV="1">
              <a:off x="2999667" y="5296489"/>
              <a:ext cx="340758" cy="43063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Arrow Connector 176"/>
            <p:cNvCxnSpPr>
              <a:stCxn id="164" idx="6"/>
              <a:endCxn id="159" idx="1"/>
            </p:cNvCxnSpPr>
            <p:nvPr/>
          </p:nvCxnSpPr>
          <p:spPr>
            <a:xfrm>
              <a:off x="2097651" y="4770245"/>
              <a:ext cx="260168" cy="18697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8" name="Oval 177"/>
            <p:cNvSpPr/>
            <p:nvPr/>
          </p:nvSpPr>
          <p:spPr>
            <a:xfrm>
              <a:off x="2890080" y="4108139"/>
              <a:ext cx="216000" cy="216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4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79" name="Oval 178"/>
            <p:cNvSpPr/>
            <p:nvPr/>
          </p:nvSpPr>
          <p:spPr>
            <a:xfrm>
              <a:off x="2736627" y="3783088"/>
              <a:ext cx="216000" cy="216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3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80" name="Oval 179"/>
            <p:cNvSpPr/>
            <p:nvPr/>
          </p:nvSpPr>
          <p:spPr>
            <a:xfrm>
              <a:off x="2322063" y="3729228"/>
              <a:ext cx="216000" cy="216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2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81" name="Oval 180"/>
            <p:cNvSpPr/>
            <p:nvPr/>
          </p:nvSpPr>
          <p:spPr>
            <a:xfrm>
              <a:off x="2296447" y="4350701"/>
              <a:ext cx="216000" cy="21600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82" name="Oval 181"/>
            <p:cNvSpPr/>
            <p:nvPr/>
          </p:nvSpPr>
          <p:spPr>
            <a:xfrm>
              <a:off x="1073534" y="5604026"/>
              <a:ext cx="216000" cy="216000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15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83" name="Straight Arrow Connector 182"/>
            <p:cNvCxnSpPr>
              <a:stCxn id="165" idx="3"/>
              <a:endCxn id="182" idx="6"/>
            </p:cNvCxnSpPr>
            <p:nvPr/>
          </p:nvCxnSpPr>
          <p:spPr>
            <a:xfrm flipH="1">
              <a:off x="1289534" y="5712026"/>
              <a:ext cx="515749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" name="Oval 183"/>
            <p:cNvSpPr/>
            <p:nvPr/>
          </p:nvSpPr>
          <p:spPr>
            <a:xfrm>
              <a:off x="3601161" y="4741224"/>
              <a:ext cx="216000" cy="216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9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85" name="Straight Arrow Connector 184"/>
            <p:cNvCxnSpPr>
              <a:stCxn id="158" idx="7"/>
              <a:endCxn id="184" idx="3"/>
            </p:cNvCxnSpPr>
            <p:nvPr/>
          </p:nvCxnSpPr>
          <p:spPr>
            <a:xfrm flipV="1">
              <a:off x="3493161" y="4925592"/>
              <a:ext cx="139632" cy="218161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6" name="Oval 185"/>
            <p:cNvSpPr/>
            <p:nvPr/>
          </p:nvSpPr>
          <p:spPr>
            <a:xfrm>
              <a:off x="3694018" y="5350983"/>
              <a:ext cx="216000" cy="216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11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87" name="Straight Arrow Connector 186"/>
            <p:cNvCxnSpPr>
              <a:stCxn id="158" idx="5"/>
              <a:endCxn id="186" idx="1"/>
            </p:cNvCxnSpPr>
            <p:nvPr/>
          </p:nvCxnSpPr>
          <p:spPr>
            <a:xfrm>
              <a:off x="3493161" y="5296489"/>
              <a:ext cx="232489" cy="86126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8" name="Oval 187"/>
            <p:cNvSpPr/>
            <p:nvPr/>
          </p:nvSpPr>
          <p:spPr>
            <a:xfrm>
              <a:off x="1318282" y="4382333"/>
              <a:ext cx="216000" cy="216000"/>
            </a:xfrm>
            <a:prstGeom prst="ellipse">
              <a:avLst/>
            </a:prstGeom>
            <a:solidFill>
              <a:srgbClr val="00B0F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18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89" name="Oval 188"/>
            <p:cNvSpPr/>
            <p:nvPr/>
          </p:nvSpPr>
          <p:spPr>
            <a:xfrm>
              <a:off x="1827651" y="4108139"/>
              <a:ext cx="216000" cy="216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23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90" name="Oval 189"/>
            <p:cNvSpPr/>
            <p:nvPr/>
          </p:nvSpPr>
          <p:spPr>
            <a:xfrm>
              <a:off x="1311669" y="5319351"/>
              <a:ext cx="216000" cy="216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17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91" name="Straight Arrow Connector 190"/>
            <p:cNvCxnSpPr>
              <a:stCxn id="164" idx="0"/>
              <a:endCxn id="189" idx="4"/>
            </p:cNvCxnSpPr>
            <p:nvPr/>
          </p:nvCxnSpPr>
          <p:spPr>
            <a:xfrm flipH="1" flipV="1">
              <a:off x="1935651" y="4324139"/>
              <a:ext cx="54000" cy="338106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Arrow Connector 191"/>
            <p:cNvCxnSpPr>
              <a:stCxn id="164" idx="1"/>
              <a:endCxn id="188" idx="6"/>
            </p:cNvCxnSpPr>
            <p:nvPr/>
          </p:nvCxnSpPr>
          <p:spPr>
            <a:xfrm flipH="1" flipV="1">
              <a:off x="1534282" y="4490333"/>
              <a:ext cx="379001" cy="203544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Arrow Connector 192"/>
            <p:cNvCxnSpPr>
              <a:stCxn id="165" idx="1"/>
              <a:endCxn id="190" idx="6"/>
            </p:cNvCxnSpPr>
            <p:nvPr/>
          </p:nvCxnSpPr>
          <p:spPr>
            <a:xfrm flipH="1" flipV="1">
              <a:off x="1527669" y="5427351"/>
              <a:ext cx="277614" cy="13193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Arrow Connector 193"/>
            <p:cNvCxnSpPr>
              <a:stCxn id="190" idx="1"/>
              <a:endCxn id="162" idx="5"/>
            </p:cNvCxnSpPr>
            <p:nvPr/>
          </p:nvCxnSpPr>
          <p:spPr>
            <a:xfrm flipH="1" flipV="1">
              <a:off x="1072202" y="5241686"/>
              <a:ext cx="271099" cy="109297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Arrow Connector 194"/>
            <p:cNvCxnSpPr>
              <a:stCxn id="188" idx="1"/>
              <a:endCxn id="196" idx="5"/>
            </p:cNvCxnSpPr>
            <p:nvPr/>
          </p:nvCxnSpPr>
          <p:spPr>
            <a:xfrm flipH="1" flipV="1">
              <a:off x="1096928" y="4151824"/>
              <a:ext cx="252986" cy="262141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6" name="Oval 195"/>
            <p:cNvSpPr/>
            <p:nvPr/>
          </p:nvSpPr>
          <p:spPr>
            <a:xfrm>
              <a:off x="912560" y="3967456"/>
              <a:ext cx="216000" cy="21600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21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97" name="Oval 196"/>
            <p:cNvSpPr/>
            <p:nvPr/>
          </p:nvSpPr>
          <p:spPr>
            <a:xfrm>
              <a:off x="518235" y="4236149"/>
              <a:ext cx="216000" cy="216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20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98" name="Oval 197"/>
            <p:cNvSpPr/>
            <p:nvPr/>
          </p:nvSpPr>
          <p:spPr>
            <a:xfrm>
              <a:off x="698497" y="4622877"/>
              <a:ext cx="216000" cy="216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19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99" name="Straight Arrow Connector 198"/>
            <p:cNvCxnSpPr>
              <a:stCxn id="197" idx="6"/>
              <a:endCxn id="188" idx="2"/>
            </p:cNvCxnSpPr>
            <p:nvPr/>
          </p:nvCxnSpPr>
          <p:spPr>
            <a:xfrm>
              <a:off x="734235" y="4344149"/>
              <a:ext cx="584047" cy="146184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Arrow Connector 199"/>
            <p:cNvCxnSpPr>
              <a:stCxn id="188" idx="3"/>
              <a:endCxn id="198" idx="6"/>
            </p:cNvCxnSpPr>
            <p:nvPr/>
          </p:nvCxnSpPr>
          <p:spPr>
            <a:xfrm flipH="1">
              <a:off x="914497" y="4566701"/>
              <a:ext cx="435417" cy="164176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1" name="Oval 200"/>
            <p:cNvSpPr/>
            <p:nvPr/>
          </p:nvSpPr>
          <p:spPr>
            <a:xfrm>
              <a:off x="3802018" y="5025686"/>
              <a:ext cx="216000" cy="216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10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202" name="Straight Arrow Connector 201"/>
            <p:cNvCxnSpPr>
              <a:stCxn id="158" idx="6"/>
              <a:endCxn id="201" idx="2"/>
            </p:cNvCxnSpPr>
            <p:nvPr/>
          </p:nvCxnSpPr>
          <p:spPr>
            <a:xfrm flipV="1">
              <a:off x="3524793" y="5133686"/>
              <a:ext cx="277225" cy="86435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Arrow Connector 202"/>
            <p:cNvCxnSpPr>
              <a:stCxn id="162" idx="3"/>
              <a:endCxn id="182" idx="1"/>
            </p:cNvCxnSpPr>
            <p:nvPr/>
          </p:nvCxnSpPr>
          <p:spPr>
            <a:xfrm>
              <a:off x="919466" y="5241686"/>
              <a:ext cx="185700" cy="39397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Arrow Connector 203"/>
            <p:cNvCxnSpPr>
              <a:stCxn id="158" idx="1"/>
              <a:endCxn id="160" idx="5"/>
            </p:cNvCxnSpPr>
            <p:nvPr/>
          </p:nvCxnSpPr>
          <p:spPr>
            <a:xfrm flipH="1" flipV="1">
              <a:off x="3074448" y="4972975"/>
              <a:ext cx="265977" cy="170778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5" name="Oval 204"/>
            <p:cNvSpPr/>
            <p:nvPr/>
          </p:nvSpPr>
          <p:spPr>
            <a:xfrm>
              <a:off x="410235" y="3665866"/>
              <a:ext cx="216000" cy="216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22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206" name="Straight Arrow Connector 205"/>
            <p:cNvCxnSpPr>
              <a:stCxn id="196" idx="1"/>
              <a:endCxn id="205" idx="6"/>
            </p:cNvCxnSpPr>
            <p:nvPr/>
          </p:nvCxnSpPr>
          <p:spPr>
            <a:xfrm flipH="1" flipV="1">
              <a:off x="626235" y="3773866"/>
              <a:ext cx="317957" cy="22522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7" name="TextBox 206"/>
          <p:cNvSpPr txBox="1"/>
          <p:nvPr/>
        </p:nvSpPr>
        <p:spPr>
          <a:xfrm>
            <a:off x="141294" y="5638800"/>
            <a:ext cx="30508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1800" dirty="0" smtClean="0"/>
              <a:t>1. Similarity score calculation</a:t>
            </a:r>
          </a:p>
          <a:p>
            <a:pPr algn="ctr"/>
            <a:r>
              <a:rPr lang="sv-SE" sz="1800" dirty="0"/>
              <a:t>u</a:t>
            </a:r>
            <a:r>
              <a:rPr lang="sv-SE" sz="1800" dirty="0" smtClean="0"/>
              <a:t>sing common neighbors (CN)</a:t>
            </a:r>
            <a:endParaRPr lang="en-US" sz="1800" dirty="0"/>
          </a:p>
        </p:txBody>
      </p:sp>
      <p:grpSp>
        <p:nvGrpSpPr>
          <p:cNvPr id="208" name="Group 207"/>
          <p:cNvGrpSpPr/>
          <p:nvPr/>
        </p:nvGrpSpPr>
        <p:grpSpPr>
          <a:xfrm>
            <a:off x="6420717" y="668353"/>
            <a:ext cx="280095" cy="1891642"/>
            <a:chOff x="555392" y="3732663"/>
            <a:chExt cx="280095" cy="1891642"/>
          </a:xfrm>
        </p:grpSpPr>
        <p:sp>
          <p:nvSpPr>
            <p:cNvPr id="209" name="Rectangle 208"/>
            <p:cNvSpPr/>
            <p:nvPr/>
          </p:nvSpPr>
          <p:spPr>
            <a:xfrm>
              <a:off x="555392" y="3732663"/>
              <a:ext cx="280095" cy="23612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sv-SE" sz="1200" b="1" dirty="0" smtClean="0">
                  <a:solidFill>
                    <a:schemeClr val="tx1"/>
                  </a:solidFill>
                </a:rPr>
                <a:t>C1</a:t>
              </a:r>
            </a:p>
          </p:txBody>
        </p:sp>
        <p:sp>
          <p:nvSpPr>
            <p:cNvPr id="210" name="Rectangle 209"/>
            <p:cNvSpPr/>
            <p:nvPr/>
          </p:nvSpPr>
          <p:spPr>
            <a:xfrm>
              <a:off x="555392" y="4045725"/>
              <a:ext cx="280095" cy="236124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sv-SE" sz="1200" b="1" dirty="0" smtClean="0">
                  <a:solidFill>
                    <a:schemeClr val="tx1"/>
                  </a:solidFill>
                </a:rPr>
                <a:t>C2</a:t>
              </a:r>
            </a:p>
          </p:txBody>
        </p:sp>
        <p:sp>
          <p:nvSpPr>
            <p:cNvPr id="211" name="Rectangle 210"/>
            <p:cNvSpPr/>
            <p:nvPr/>
          </p:nvSpPr>
          <p:spPr>
            <a:xfrm>
              <a:off x="555392" y="4390520"/>
              <a:ext cx="280095" cy="23612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sv-SE" sz="1200" b="1" dirty="0" smtClean="0">
                  <a:solidFill>
                    <a:schemeClr val="tx1"/>
                  </a:solidFill>
                </a:rPr>
                <a:t>C3</a:t>
              </a:r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555392" y="4710766"/>
              <a:ext cx="280095" cy="23612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sv-SE" sz="1200" b="1" dirty="0" smtClean="0">
                  <a:solidFill>
                    <a:schemeClr val="tx1"/>
                  </a:solidFill>
                </a:rPr>
                <a:t>C4</a:t>
              </a:r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555392" y="5046158"/>
              <a:ext cx="280095" cy="23612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sv-SE" sz="1200" b="1" dirty="0" smtClean="0">
                  <a:solidFill>
                    <a:schemeClr val="tx1"/>
                  </a:solidFill>
                </a:rPr>
                <a:t>C5</a:t>
              </a:r>
            </a:p>
          </p:txBody>
        </p:sp>
        <p:sp>
          <p:nvSpPr>
            <p:cNvPr id="214" name="Rectangle 213"/>
            <p:cNvSpPr/>
            <p:nvPr/>
          </p:nvSpPr>
          <p:spPr>
            <a:xfrm>
              <a:off x="555392" y="5388181"/>
              <a:ext cx="280095" cy="236124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sv-SE" sz="1200" b="1" dirty="0" smtClean="0">
                  <a:solidFill>
                    <a:schemeClr val="tx1"/>
                  </a:solidFill>
                </a:rPr>
                <a:t>C6</a:t>
              </a:r>
            </a:p>
          </p:txBody>
        </p:sp>
      </p:grpSp>
      <p:sp>
        <p:nvSpPr>
          <p:cNvPr id="215" name="TextBox 214"/>
          <p:cNvSpPr txBox="1"/>
          <p:nvPr/>
        </p:nvSpPr>
        <p:spPr>
          <a:xfrm>
            <a:off x="2971800" y="2971800"/>
            <a:ext cx="28007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1800" dirty="0" smtClean="0"/>
              <a:t>2,3. Local color assignment</a:t>
            </a:r>
          </a:p>
          <a:p>
            <a:pPr algn="ctr"/>
            <a:r>
              <a:rPr lang="sv-SE" sz="1800" dirty="0"/>
              <a:t>b</a:t>
            </a:r>
            <a:r>
              <a:rPr lang="sv-SE" sz="1800" dirty="0" smtClean="0"/>
              <a:t>ased on similarity scores</a:t>
            </a:r>
            <a:endParaRPr lang="en-US" sz="1800" dirty="0"/>
          </a:p>
        </p:txBody>
      </p:sp>
      <p:sp>
        <p:nvSpPr>
          <p:cNvPr id="216" name="TextBox 215"/>
          <p:cNvSpPr txBox="1"/>
          <p:nvPr/>
        </p:nvSpPr>
        <p:spPr>
          <a:xfrm>
            <a:off x="6774788" y="609600"/>
            <a:ext cx="1473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dirty="0" smtClean="0">
                <a:solidFill>
                  <a:srgbClr val="FF0000"/>
                </a:solidFill>
              </a:rPr>
              <a:t>Specific color</a:t>
            </a:r>
            <a:endParaRPr lang="en-US" sz="1800" dirty="0">
              <a:solidFill>
                <a:srgbClr val="FF0000"/>
              </a:solidFill>
            </a:endParaRPr>
          </a:p>
        </p:txBody>
      </p:sp>
      <p:grpSp>
        <p:nvGrpSpPr>
          <p:cNvPr id="242" name="Group 241"/>
          <p:cNvGrpSpPr/>
          <p:nvPr/>
        </p:nvGrpSpPr>
        <p:grpSpPr>
          <a:xfrm>
            <a:off x="8850" y="3166646"/>
            <a:ext cx="3953550" cy="2472154"/>
            <a:chOff x="8850" y="3166646"/>
            <a:chExt cx="3953550" cy="2472154"/>
          </a:xfrm>
        </p:grpSpPr>
        <p:sp>
          <p:nvSpPr>
            <p:cNvPr id="217" name="TextBox 216"/>
            <p:cNvSpPr txBox="1"/>
            <p:nvPr/>
          </p:nvSpPr>
          <p:spPr>
            <a:xfrm>
              <a:off x="228600" y="3166646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 smtClean="0"/>
                <a:t>0</a:t>
              </a:r>
              <a:endParaRPr lang="en-US" sz="1600" dirty="0"/>
            </a:p>
          </p:txBody>
        </p:sp>
        <p:sp>
          <p:nvSpPr>
            <p:cNvPr id="218" name="TextBox 217"/>
            <p:cNvSpPr txBox="1"/>
            <p:nvPr/>
          </p:nvSpPr>
          <p:spPr>
            <a:xfrm>
              <a:off x="159106" y="4283153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 smtClean="0"/>
                <a:t>0</a:t>
              </a:r>
              <a:endParaRPr lang="en-US" sz="1600" dirty="0"/>
            </a:p>
          </p:txBody>
        </p:sp>
        <p:sp>
          <p:nvSpPr>
            <p:cNvPr id="219" name="TextBox 218"/>
            <p:cNvSpPr txBox="1"/>
            <p:nvPr/>
          </p:nvSpPr>
          <p:spPr>
            <a:xfrm>
              <a:off x="8850" y="3909752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 smtClean="0"/>
                <a:t>0</a:t>
              </a:r>
              <a:endParaRPr lang="en-US" sz="1600" dirty="0"/>
            </a:p>
          </p:txBody>
        </p:sp>
        <p:sp>
          <p:nvSpPr>
            <p:cNvPr id="220" name="TextBox 219"/>
            <p:cNvSpPr txBox="1"/>
            <p:nvPr/>
          </p:nvSpPr>
          <p:spPr>
            <a:xfrm>
              <a:off x="2702244" y="3654130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 smtClean="0"/>
                <a:t>0</a:t>
              </a:r>
              <a:endParaRPr lang="en-US" sz="1600" dirty="0"/>
            </a:p>
          </p:txBody>
        </p:sp>
        <p:sp>
          <p:nvSpPr>
            <p:cNvPr id="221" name="TextBox 220"/>
            <p:cNvSpPr txBox="1"/>
            <p:nvPr/>
          </p:nvSpPr>
          <p:spPr>
            <a:xfrm>
              <a:off x="2397008" y="3247578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 smtClean="0"/>
                <a:t>0</a:t>
              </a:r>
              <a:endParaRPr lang="en-US" sz="1600" dirty="0"/>
            </a:p>
          </p:txBody>
        </p:sp>
        <p:sp>
          <p:nvSpPr>
            <p:cNvPr id="222" name="TextBox 221"/>
            <p:cNvSpPr txBox="1"/>
            <p:nvPr/>
          </p:nvSpPr>
          <p:spPr>
            <a:xfrm>
              <a:off x="1999024" y="3202507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 smtClean="0"/>
                <a:t>0</a:t>
              </a:r>
              <a:endParaRPr lang="en-US" sz="1600" dirty="0"/>
            </a:p>
          </p:txBody>
        </p:sp>
        <p:sp>
          <p:nvSpPr>
            <p:cNvPr id="223" name="TextBox 222"/>
            <p:cNvSpPr txBox="1"/>
            <p:nvPr/>
          </p:nvSpPr>
          <p:spPr>
            <a:xfrm>
              <a:off x="1452382" y="3571243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 smtClean="0"/>
                <a:t>0</a:t>
              </a:r>
              <a:endParaRPr lang="en-US" sz="1600" dirty="0"/>
            </a:p>
          </p:txBody>
        </p:sp>
        <p:sp>
          <p:nvSpPr>
            <p:cNvPr id="224" name="TextBox 223"/>
            <p:cNvSpPr txBox="1"/>
            <p:nvPr/>
          </p:nvSpPr>
          <p:spPr>
            <a:xfrm>
              <a:off x="646769" y="3448854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 smtClean="0"/>
                <a:t>0</a:t>
              </a:r>
              <a:endParaRPr lang="en-US" sz="1600" dirty="0"/>
            </a:p>
          </p:txBody>
        </p:sp>
        <p:sp>
          <p:nvSpPr>
            <p:cNvPr id="225" name="TextBox 224"/>
            <p:cNvSpPr txBox="1"/>
            <p:nvPr/>
          </p:nvSpPr>
          <p:spPr>
            <a:xfrm>
              <a:off x="1548599" y="4564908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 smtClean="0"/>
                <a:t>0</a:t>
              </a:r>
              <a:endParaRPr lang="en-US" sz="1600" dirty="0"/>
            </a:p>
          </p:txBody>
        </p:sp>
        <p:sp>
          <p:nvSpPr>
            <p:cNvPr id="226" name="TextBox 225"/>
            <p:cNvSpPr txBox="1"/>
            <p:nvPr/>
          </p:nvSpPr>
          <p:spPr>
            <a:xfrm>
              <a:off x="1052491" y="4546868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 smtClean="0"/>
                <a:t>0</a:t>
              </a:r>
              <a:endParaRPr lang="en-US" sz="1600" dirty="0"/>
            </a:p>
          </p:txBody>
        </p:sp>
        <p:sp>
          <p:nvSpPr>
            <p:cNvPr id="227" name="TextBox 226"/>
            <p:cNvSpPr txBox="1"/>
            <p:nvPr/>
          </p:nvSpPr>
          <p:spPr>
            <a:xfrm>
              <a:off x="381000" y="4700817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 smtClean="0"/>
                <a:t>0</a:t>
              </a:r>
              <a:endParaRPr lang="en-US" sz="1600" dirty="0"/>
            </a:p>
          </p:txBody>
        </p:sp>
        <p:sp>
          <p:nvSpPr>
            <p:cNvPr id="228" name="TextBox 227"/>
            <p:cNvSpPr txBox="1"/>
            <p:nvPr/>
          </p:nvSpPr>
          <p:spPr>
            <a:xfrm>
              <a:off x="1041857" y="3863083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 smtClean="0"/>
                <a:t>0</a:t>
              </a:r>
              <a:endParaRPr lang="en-US" sz="1600" dirty="0"/>
            </a:p>
          </p:txBody>
        </p:sp>
        <p:sp>
          <p:nvSpPr>
            <p:cNvPr id="229" name="TextBox 228"/>
            <p:cNvSpPr txBox="1"/>
            <p:nvPr/>
          </p:nvSpPr>
          <p:spPr>
            <a:xfrm>
              <a:off x="1861133" y="3869417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 smtClean="0"/>
                <a:t>0</a:t>
              </a:r>
              <a:endParaRPr lang="en-US" sz="1600" dirty="0"/>
            </a:p>
          </p:txBody>
        </p:sp>
        <p:sp>
          <p:nvSpPr>
            <p:cNvPr id="230" name="TextBox 229"/>
            <p:cNvSpPr txBox="1"/>
            <p:nvPr/>
          </p:nvSpPr>
          <p:spPr>
            <a:xfrm>
              <a:off x="550942" y="5300246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 smtClean="0"/>
                <a:t>0</a:t>
              </a:r>
              <a:endParaRPr lang="en-US" sz="1600" dirty="0"/>
            </a:p>
          </p:txBody>
        </p:sp>
        <p:sp>
          <p:nvSpPr>
            <p:cNvPr id="231" name="TextBox 230"/>
            <p:cNvSpPr txBox="1"/>
            <p:nvPr/>
          </p:nvSpPr>
          <p:spPr>
            <a:xfrm>
              <a:off x="2062430" y="4419600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 smtClean="0"/>
                <a:t>0</a:t>
              </a:r>
              <a:endParaRPr lang="en-US" sz="1600" dirty="0"/>
            </a:p>
          </p:txBody>
        </p:sp>
        <p:sp>
          <p:nvSpPr>
            <p:cNvPr id="232" name="TextBox 231"/>
            <p:cNvSpPr txBox="1"/>
            <p:nvPr/>
          </p:nvSpPr>
          <p:spPr>
            <a:xfrm>
              <a:off x="1152210" y="4959644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 smtClean="0"/>
                <a:t>0</a:t>
              </a:r>
              <a:endParaRPr lang="en-US" sz="1600" dirty="0"/>
            </a:p>
          </p:txBody>
        </p:sp>
        <p:sp>
          <p:nvSpPr>
            <p:cNvPr id="233" name="TextBox 232"/>
            <p:cNvSpPr txBox="1"/>
            <p:nvPr/>
          </p:nvSpPr>
          <p:spPr>
            <a:xfrm>
              <a:off x="1624967" y="5205525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 smtClean="0"/>
                <a:t>0</a:t>
              </a:r>
              <a:endParaRPr lang="en-US" sz="1600" dirty="0"/>
            </a:p>
          </p:txBody>
        </p:sp>
        <p:sp>
          <p:nvSpPr>
            <p:cNvPr id="234" name="TextBox 233"/>
            <p:cNvSpPr txBox="1"/>
            <p:nvPr/>
          </p:nvSpPr>
          <p:spPr>
            <a:xfrm>
              <a:off x="2305399" y="5039371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 smtClean="0"/>
                <a:t>0</a:t>
              </a:r>
              <a:endParaRPr lang="en-US" sz="1600" dirty="0"/>
            </a:p>
          </p:txBody>
        </p:sp>
        <p:sp>
          <p:nvSpPr>
            <p:cNvPr id="235" name="TextBox 234"/>
            <p:cNvSpPr txBox="1"/>
            <p:nvPr/>
          </p:nvSpPr>
          <p:spPr>
            <a:xfrm>
              <a:off x="3238247" y="4191000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 smtClean="0"/>
                <a:t>0</a:t>
              </a:r>
              <a:endParaRPr lang="en-US" sz="1600" dirty="0"/>
            </a:p>
          </p:txBody>
        </p:sp>
        <p:sp>
          <p:nvSpPr>
            <p:cNvPr id="236" name="TextBox 235"/>
            <p:cNvSpPr txBox="1"/>
            <p:nvPr/>
          </p:nvSpPr>
          <p:spPr>
            <a:xfrm>
              <a:off x="2966750" y="4572000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 smtClean="0"/>
                <a:t>0</a:t>
              </a:r>
              <a:endParaRPr lang="en-US" sz="1600" dirty="0"/>
            </a:p>
          </p:txBody>
        </p:sp>
        <p:sp>
          <p:nvSpPr>
            <p:cNvPr id="237" name="TextBox 236"/>
            <p:cNvSpPr txBox="1"/>
            <p:nvPr/>
          </p:nvSpPr>
          <p:spPr>
            <a:xfrm>
              <a:off x="2622755" y="4283485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 smtClean="0"/>
                <a:t>0</a:t>
              </a:r>
              <a:endParaRPr lang="en-US" sz="1600" dirty="0"/>
            </a:p>
          </p:txBody>
        </p:sp>
        <p:sp>
          <p:nvSpPr>
            <p:cNvPr id="238" name="TextBox 237"/>
            <p:cNvSpPr txBox="1"/>
            <p:nvPr/>
          </p:nvSpPr>
          <p:spPr>
            <a:xfrm>
              <a:off x="3675142" y="4614266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 smtClean="0"/>
                <a:t>0</a:t>
              </a:r>
              <a:endParaRPr lang="en-US" sz="1600" dirty="0"/>
            </a:p>
          </p:txBody>
        </p:sp>
        <p:sp>
          <p:nvSpPr>
            <p:cNvPr id="239" name="TextBox 238"/>
            <p:cNvSpPr txBox="1"/>
            <p:nvPr/>
          </p:nvSpPr>
          <p:spPr>
            <a:xfrm>
              <a:off x="3541644" y="5039128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 smtClean="0"/>
                <a:t>0</a:t>
              </a:r>
              <a:endParaRPr lang="en-US" sz="1600" dirty="0"/>
            </a:p>
          </p:txBody>
        </p:sp>
        <p:sp>
          <p:nvSpPr>
            <p:cNvPr id="240" name="TextBox 239"/>
            <p:cNvSpPr txBox="1"/>
            <p:nvPr/>
          </p:nvSpPr>
          <p:spPr>
            <a:xfrm>
              <a:off x="2850798" y="5239445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 smtClean="0"/>
                <a:t>0</a:t>
              </a:r>
              <a:endParaRPr lang="en-US" sz="1600" dirty="0"/>
            </a:p>
          </p:txBody>
        </p:sp>
      </p:grpSp>
      <p:sp>
        <p:nvSpPr>
          <p:cNvPr id="241" name="TextBox 240"/>
          <p:cNvSpPr txBox="1"/>
          <p:nvPr/>
        </p:nvSpPr>
        <p:spPr>
          <a:xfrm>
            <a:off x="5410200" y="5754469"/>
            <a:ext cx="33906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1800" dirty="0" smtClean="0"/>
              <a:t>4,5. Local color conflict resolution</a:t>
            </a:r>
          </a:p>
          <a:p>
            <a:pPr algn="ctr"/>
            <a:r>
              <a:rPr lang="sv-SE" sz="1800" dirty="0"/>
              <a:t>a</a:t>
            </a:r>
            <a:r>
              <a:rPr lang="sv-SE" sz="1800" dirty="0" smtClean="0"/>
              <a:t>nd seed selection</a:t>
            </a:r>
          </a:p>
        </p:txBody>
      </p:sp>
    </p:spTree>
    <p:extLst>
      <p:ext uri="{BB962C8B-B14F-4D97-AF65-F5344CB8AC3E}">
        <p14:creationId xmlns:p14="http://schemas.microsoft.com/office/powerpoint/2010/main" val="1653752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" grpId="0"/>
      <p:bldP spid="215" grpId="0"/>
      <p:bldP spid="216" grpId="0"/>
      <p:bldP spid="24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798" y="1828800"/>
            <a:ext cx="6846717" cy="4114800"/>
          </a:xfrm>
        </p:spPr>
        <p:txBody>
          <a:bodyPr/>
          <a:lstStyle/>
          <a:p>
            <a:r>
              <a:rPr lang="sv-SE" dirty="0" smtClean="0"/>
              <a:t>Community detection in large-scale real networks </a:t>
            </a:r>
          </a:p>
          <a:p>
            <a:r>
              <a:rPr lang="sv-SE" dirty="0" smtClean="0"/>
              <a:t>Global and local algorithms</a:t>
            </a:r>
          </a:p>
          <a:p>
            <a:r>
              <a:rPr lang="sv-SE" dirty="0" smtClean="0"/>
              <a:t>Local algorithms for global community detection</a:t>
            </a:r>
            <a:endParaRPr lang="en-US" dirty="0" smtClean="0"/>
          </a:p>
          <a:p>
            <a:pPr lvl="1"/>
            <a:r>
              <a:rPr lang="en-US" dirty="0" smtClean="0"/>
              <a:t>Seed expansion</a:t>
            </a:r>
          </a:p>
          <a:p>
            <a:pPr lvl="1"/>
            <a:r>
              <a:rPr lang="sv-SE" dirty="0" smtClean="0"/>
              <a:t>Seed selection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Motivation</a:t>
            </a:r>
            <a:endParaRPr lang="en-US" dirty="0"/>
          </a:p>
        </p:txBody>
      </p:sp>
      <p:sp>
        <p:nvSpPr>
          <p:cNvPr id="92" name="Oval 91"/>
          <p:cNvSpPr/>
          <p:nvPr/>
        </p:nvSpPr>
        <p:spPr>
          <a:xfrm rot="1282930">
            <a:off x="7364411" y="4031022"/>
            <a:ext cx="1306290" cy="1268711"/>
          </a:xfrm>
          <a:prstGeom prst="ellipse">
            <a:avLst/>
          </a:prstGeom>
          <a:solidFill>
            <a:srgbClr val="00B0F0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Oval 92"/>
          <p:cNvSpPr/>
          <p:nvPr/>
        </p:nvSpPr>
        <p:spPr>
          <a:xfrm rot="19921857">
            <a:off x="6608057" y="3861394"/>
            <a:ext cx="1076145" cy="1423031"/>
          </a:xfrm>
          <a:prstGeom prst="ellipse">
            <a:avLst/>
          </a:prstGeom>
          <a:solidFill>
            <a:schemeClr val="accent6">
              <a:lumMod val="60000"/>
              <a:lumOff val="40000"/>
              <a:alpha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Oval 93"/>
          <p:cNvSpPr/>
          <p:nvPr/>
        </p:nvSpPr>
        <p:spPr>
          <a:xfrm rot="20495081">
            <a:off x="7101264" y="4905959"/>
            <a:ext cx="1543560" cy="1283907"/>
          </a:xfrm>
          <a:prstGeom prst="ellipse">
            <a:avLst/>
          </a:prstGeom>
          <a:solidFill>
            <a:srgbClr val="FF0000">
              <a:alpha val="70000"/>
            </a:srgb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Oval 94"/>
          <p:cNvSpPr/>
          <p:nvPr/>
        </p:nvSpPr>
        <p:spPr>
          <a:xfrm rot="2320089">
            <a:off x="6162937" y="4747444"/>
            <a:ext cx="1285356" cy="1396991"/>
          </a:xfrm>
          <a:prstGeom prst="ellipse">
            <a:avLst/>
          </a:prstGeom>
          <a:solidFill>
            <a:srgbClr val="FFFF00">
              <a:alpha val="75000"/>
            </a:srgb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6" name="Group 95"/>
          <p:cNvGrpSpPr/>
          <p:nvPr/>
        </p:nvGrpSpPr>
        <p:grpSpPr>
          <a:xfrm>
            <a:off x="6254246" y="4065574"/>
            <a:ext cx="2262061" cy="2010069"/>
            <a:chOff x="3112223" y="3918117"/>
            <a:chExt cx="2262061" cy="2010069"/>
          </a:xfrm>
        </p:grpSpPr>
        <p:sp>
          <p:nvSpPr>
            <p:cNvPr id="97" name="Oval 96"/>
            <p:cNvSpPr/>
            <p:nvPr/>
          </p:nvSpPr>
          <p:spPr>
            <a:xfrm>
              <a:off x="4984176" y="3979501"/>
              <a:ext cx="90000" cy="9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Oval 97"/>
            <p:cNvSpPr/>
            <p:nvPr/>
          </p:nvSpPr>
          <p:spPr>
            <a:xfrm>
              <a:off x="4647488" y="4446727"/>
              <a:ext cx="90000" cy="9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Oval 98"/>
            <p:cNvSpPr/>
            <p:nvPr/>
          </p:nvSpPr>
          <p:spPr>
            <a:xfrm>
              <a:off x="5284284" y="4225564"/>
              <a:ext cx="90000" cy="9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Oval 99"/>
            <p:cNvSpPr/>
            <p:nvPr/>
          </p:nvSpPr>
          <p:spPr>
            <a:xfrm>
              <a:off x="4590955" y="4010454"/>
              <a:ext cx="90000" cy="9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1" name="Oval 100"/>
            <p:cNvSpPr/>
            <p:nvPr/>
          </p:nvSpPr>
          <p:spPr>
            <a:xfrm>
              <a:off x="5270632" y="4552862"/>
              <a:ext cx="90000" cy="9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2" name="Oval 101"/>
            <p:cNvSpPr/>
            <p:nvPr/>
          </p:nvSpPr>
          <p:spPr>
            <a:xfrm>
              <a:off x="4789893" y="4630437"/>
              <a:ext cx="90000" cy="9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03" name="Straight Connector 102"/>
            <p:cNvCxnSpPr>
              <a:stCxn id="100" idx="6"/>
              <a:endCxn id="99" idx="1"/>
            </p:cNvCxnSpPr>
            <p:nvPr/>
          </p:nvCxnSpPr>
          <p:spPr>
            <a:xfrm>
              <a:off x="4680955" y="4055454"/>
              <a:ext cx="616509" cy="183290"/>
            </a:xfrm>
            <a:prstGeom prst="line">
              <a:avLst/>
            </a:prstGeom>
            <a:ln w="190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stCxn id="100" idx="4"/>
              <a:endCxn id="98" idx="0"/>
            </p:cNvCxnSpPr>
            <p:nvPr/>
          </p:nvCxnSpPr>
          <p:spPr>
            <a:xfrm>
              <a:off x="4635955" y="4100454"/>
              <a:ext cx="56533" cy="346273"/>
            </a:xfrm>
            <a:prstGeom prst="line">
              <a:avLst/>
            </a:prstGeom>
            <a:ln w="190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>
              <a:stCxn id="98" idx="5"/>
              <a:endCxn id="101" idx="2"/>
            </p:cNvCxnSpPr>
            <p:nvPr/>
          </p:nvCxnSpPr>
          <p:spPr>
            <a:xfrm>
              <a:off x="4724308" y="4523547"/>
              <a:ext cx="546324" cy="74315"/>
            </a:xfrm>
            <a:prstGeom prst="line">
              <a:avLst/>
            </a:prstGeom>
            <a:ln w="190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98" idx="7"/>
              <a:endCxn id="97" idx="3"/>
            </p:cNvCxnSpPr>
            <p:nvPr/>
          </p:nvCxnSpPr>
          <p:spPr>
            <a:xfrm flipV="1">
              <a:off x="4724308" y="4056321"/>
              <a:ext cx="273048" cy="403586"/>
            </a:xfrm>
            <a:prstGeom prst="line">
              <a:avLst/>
            </a:prstGeom>
            <a:ln w="190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>
              <a:stCxn id="102" idx="0"/>
              <a:endCxn id="97" idx="4"/>
            </p:cNvCxnSpPr>
            <p:nvPr/>
          </p:nvCxnSpPr>
          <p:spPr>
            <a:xfrm flipV="1">
              <a:off x="4834893" y="4069501"/>
              <a:ext cx="194283" cy="560936"/>
            </a:xfrm>
            <a:prstGeom prst="line">
              <a:avLst/>
            </a:prstGeom>
            <a:ln w="190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>
              <a:stCxn id="102" idx="6"/>
              <a:endCxn id="101" idx="3"/>
            </p:cNvCxnSpPr>
            <p:nvPr/>
          </p:nvCxnSpPr>
          <p:spPr>
            <a:xfrm flipV="1">
              <a:off x="4879893" y="4629682"/>
              <a:ext cx="403919" cy="45755"/>
            </a:xfrm>
            <a:prstGeom prst="line">
              <a:avLst/>
            </a:prstGeom>
            <a:ln w="190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>
              <a:stCxn id="101" idx="0"/>
              <a:endCxn id="99" idx="5"/>
            </p:cNvCxnSpPr>
            <p:nvPr/>
          </p:nvCxnSpPr>
          <p:spPr>
            <a:xfrm flipV="1">
              <a:off x="5315632" y="4302384"/>
              <a:ext cx="45472" cy="250478"/>
            </a:xfrm>
            <a:prstGeom prst="line">
              <a:avLst/>
            </a:prstGeom>
            <a:ln w="190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>
              <a:stCxn id="99" idx="0"/>
              <a:endCxn id="97" idx="5"/>
            </p:cNvCxnSpPr>
            <p:nvPr/>
          </p:nvCxnSpPr>
          <p:spPr>
            <a:xfrm flipH="1" flipV="1">
              <a:off x="5060996" y="4056321"/>
              <a:ext cx="268288" cy="169243"/>
            </a:xfrm>
            <a:prstGeom prst="line">
              <a:avLst/>
            </a:prstGeom>
            <a:ln w="190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>
              <a:stCxn id="176" idx="7"/>
              <a:endCxn id="179" idx="2"/>
            </p:cNvCxnSpPr>
            <p:nvPr/>
          </p:nvCxnSpPr>
          <p:spPr>
            <a:xfrm flipV="1">
              <a:off x="3564197" y="3963117"/>
              <a:ext cx="101757" cy="223159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>
              <a:stCxn id="178" idx="2"/>
              <a:endCxn id="159" idx="0"/>
            </p:cNvCxnSpPr>
            <p:nvPr/>
          </p:nvCxnSpPr>
          <p:spPr>
            <a:xfrm flipH="1">
              <a:off x="3685134" y="4367719"/>
              <a:ext cx="55100" cy="309235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>
              <a:stCxn id="176" idx="5"/>
              <a:endCxn id="178" idx="1"/>
            </p:cNvCxnSpPr>
            <p:nvPr/>
          </p:nvCxnSpPr>
          <p:spPr>
            <a:xfrm>
              <a:off x="3564197" y="4249916"/>
              <a:ext cx="189217" cy="85983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>
              <a:stCxn id="179" idx="6"/>
              <a:endCxn id="177" idx="1"/>
            </p:cNvCxnSpPr>
            <p:nvPr/>
          </p:nvCxnSpPr>
          <p:spPr>
            <a:xfrm>
              <a:off x="3755954" y="3963117"/>
              <a:ext cx="335040" cy="12769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>
              <a:stCxn id="178" idx="6"/>
              <a:endCxn id="158" idx="1"/>
            </p:cNvCxnSpPr>
            <p:nvPr/>
          </p:nvCxnSpPr>
          <p:spPr>
            <a:xfrm flipV="1">
              <a:off x="3830234" y="4294621"/>
              <a:ext cx="528438" cy="73098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>
              <a:stCxn id="159" idx="7"/>
              <a:endCxn id="158" idx="2"/>
            </p:cNvCxnSpPr>
            <p:nvPr/>
          </p:nvCxnSpPr>
          <p:spPr>
            <a:xfrm flipV="1">
              <a:off x="3716954" y="4326441"/>
              <a:ext cx="628538" cy="363693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>
              <a:stCxn id="179" idx="5"/>
              <a:endCxn id="158" idx="0"/>
            </p:cNvCxnSpPr>
            <p:nvPr/>
          </p:nvCxnSpPr>
          <p:spPr>
            <a:xfrm>
              <a:off x="3742774" y="3994937"/>
              <a:ext cx="647718" cy="286504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>
              <a:stCxn id="178" idx="7"/>
              <a:endCxn id="177" idx="3"/>
            </p:cNvCxnSpPr>
            <p:nvPr/>
          </p:nvCxnSpPr>
          <p:spPr>
            <a:xfrm flipV="1">
              <a:off x="3817054" y="4039526"/>
              <a:ext cx="273940" cy="296373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>
              <a:stCxn id="159" idx="5"/>
              <a:endCxn id="160" idx="2"/>
            </p:cNvCxnSpPr>
            <p:nvPr/>
          </p:nvCxnSpPr>
          <p:spPr>
            <a:xfrm>
              <a:off x="3716954" y="4753774"/>
              <a:ext cx="221786" cy="71958"/>
            </a:xfrm>
            <a:prstGeom prst="line">
              <a:avLst/>
            </a:prstGeom>
            <a:ln w="19050">
              <a:solidFill>
                <a:srgbClr val="FC8004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>
              <a:stCxn id="178" idx="5"/>
              <a:endCxn id="160" idx="1"/>
            </p:cNvCxnSpPr>
            <p:nvPr/>
          </p:nvCxnSpPr>
          <p:spPr>
            <a:xfrm>
              <a:off x="3817054" y="4399539"/>
              <a:ext cx="134866" cy="394373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>
              <a:stCxn id="158" idx="3"/>
              <a:endCxn id="160" idx="7"/>
            </p:cNvCxnSpPr>
            <p:nvPr/>
          </p:nvCxnSpPr>
          <p:spPr>
            <a:xfrm flipH="1">
              <a:off x="4015560" y="4358261"/>
              <a:ext cx="343112" cy="435651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>
              <a:stCxn id="164" idx="5"/>
              <a:endCxn id="167" idx="1"/>
            </p:cNvCxnSpPr>
            <p:nvPr/>
          </p:nvCxnSpPr>
          <p:spPr>
            <a:xfrm>
              <a:off x="3406780" y="4999807"/>
              <a:ext cx="134387" cy="412488"/>
            </a:xfrm>
            <a:prstGeom prst="line">
              <a:avLst/>
            </a:prstGeom>
            <a:ln w="19050">
              <a:solidFill>
                <a:srgbClr val="FC8004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stCxn id="167" idx="0"/>
              <a:endCxn id="169" idx="4"/>
            </p:cNvCxnSpPr>
            <p:nvPr/>
          </p:nvCxnSpPr>
          <p:spPr>
            <a:xfrm flipV="1">
              <a:off x="3572987" y="4989796"/>
              <a:ext cx="61171" cy="409319"/>
            </a:xfrm>
            <a:prstGeom prst="line">
              <a:avLst/>
            </a:prstGeom>
            <a:ln w="19050">
              <a:solidFill>
                <a:srgbClr val="FC8004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>
              <a:stCxn id="165" idx="6"/>
              <a:endCxn id="167" idx="2"/>
            </p:cNvCxnSpPr>
            <p:nvPr/>
          </p:nvCxnSpPr>
          <p:spPr>
            <a:xfrm flipV="1">
              <a:off x="3220502" y="5444115"/>
              <a:ext cx="307485" cy="184102"/>
            </a:xfrm>
            <a:prstGeom prst="line">
              <a:avLst/>
            </a:prstGeom>
            <a:ln w="19050">
              <a:solidFill>
                <a:srgbClr val="FC8004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>
              <a:stCxn id="170" idx="7"/>
              <a:endCxn id="167" idx="3"/>
            </p:cNvCxnSpPr>
            <p:nvPr/>
          </p:nvCxnSpPr>
          <p:spPr>
            <a:xfrm flipH="1" flipV="1">
              <a:off x="3541167" y="5475935"/>
              <a:ext cx="40218" cy="270043"/>
            </a:xfrm>
            <a:prstGeom prst="line">
              <a:avLst/>
            </a:prstGeom>
            <a:ln w="19050">
              <a:solidFill>
                <a:srgbClr val="FC8004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165" idx="2"/>
              <a:endCxn id="166" idx="3"/>
            </p:cNvCxnSpPr>
            <p:nvPr/>
          </p:nvCxnSpPr>
          <p:spPr>
            <a:xfrm flipH="1" flipV="1">
              <a:off x="3125403" y="5272124"/>
              <a:ext cx="5099" cy="356093"/>
            </a:xfrm>
            <a:prstGeom prst="line">
              <a:avLst/>
            </a:prstGeom>
            <a:ln w="19050">
              <a:solidFill>
                <a:srgbClr val="FC8004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>
              <a:stCxn id="166" idx="7"/>
              <a:endCxn id="164" idx="3"/>
            </p:cNvCxnSpPr>
            <p:nvPr/>
          </p:nvCxnSpPr>
          <p:spPr>
            <a:xfrm flipV="1">
              <a:off x="3189043" y="4999807"/>
              <a:ext cx="154097" cy="208677"/>
            </a:xfrm>
            <a:prstGeom prst="line">
              <a:avLst/>
            </a:prstGeom>
            <a:ln w="19050">
              <a:solidFill>
                <a:srgbClr val="FC8004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>
              <a:stCxn id="167" idx="5"/>
              <a:endCxn id="162" idx="2"/>
            </p:cNvCxnSpPr>
            <p:nvPr/>
          </p:nvCxnSpPr>
          <p:spPr>
            <a:xfrm>
              <a:off x="3604807" y="5475935"/>
              <a:ext cx="439901" cy="41322"/>
            </a:xfrm>
            <a:prstGeom prst="line">
              <a:avLst/>
            </a:prstGeom>
            <a:ln w="19050">
              <a:solidFill>
                <a:srgbClr val="FC8004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>
              <a:stCxn id="164" idx="7"/>
              <a:endCxn id="168" idx="1"/>
            </p:cNvCxnSpPr>
            <p:nvPr/>
          </p:nvCxnSpPr>
          <p:spPr>
            <a:xfrm>
              <a:off x="3406780" y="4936167"/>
              <a:ext cx="427854" cy="326542"/>
            </a:xfrm>
            <a:prstGeom prst="line">
              <a:avLst/>
            </a:prstGeom>
            <a:ln w="19050">
              <a:solidFill>
                <a:srgbClr val="FC8004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>
              <a:stCxn id="168" idx="0"/>
              <a:endCxn id="169" idx="5"/>
            </p:cNvCxnSpPr>
            <p:nvPr/>
          </p:nvCxnSpPr>
          <p:spPr>
            <a:xfrm flipH="1" flipV="1">
              <a:off x="3665978" y="4976616"/>
              <a:ext cx="200476" cy="272913"/>
            </a:xfrm>
            <a:prstGeom prst="line">
              <a:avLst/>
            </a:prstGeom>
            <a:ln w="19050">
              <a:solidFill>
                <a:srgbClr val="FC8004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>
              <a:stCxn id="170" idx="1"/>
              <a:endCxn id="166" idx="4"/>
            </p:cNvCxnSpPr>
            <p:nvPr/>
          </p:nvCxnSpPr>
          <p:spPr>
            <a:xfrm flipH="1" flipV="1">
              <a:off x="3157223" y="5285304"/>
              <a:ext cx="360522" cy="460674"/>
            </a:xfrm>
            <a:prstGeom prst="line">
              <a:avLst/>
            </a:prstGeom>
            <a:ln w="19050">
              <a:solidFill>
                <a:srgbClr val="FC8004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>
              <a:stCxn id="166" idx="6"/>
              <a:endCxn id="168" idx="2"/>
            </p:cNvCxnSpPr>
            <p:nvPr/>
          </p:nvCxnSpPr>
          <p:spPr>
            <a:xfrm>
              <a:off x="3202223" y="5240304"/>
              <a:ext cx="619231" cy="54225"/>
            </a:xfrm>
            <a:prstGeom prst="line">
              <a:avLst/>
            </a:prstGeom>
            <a:ln w="19050">
              <a:solidFill>
                <a:srgbClr val="FC8004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>
              <a:stCxn id="162" idx="0"/>
              <a:endCxn id="164" idx="6"/>
            </p:cNvCxnSpPr>
            <p:nvPr/>
          </p:nvCxnSpPr>
          <p:spPr>
            <a:xfrm flipH="1" flipV="1">
              <a:off x="3419960" y="4967987"/>
              <a:ext cx="669748" cy="504270"/>
            </a:xfrm>
            <a:prstGeom prst="line">
              <a:avLst/>
            </a:prstGeom>
            <a:ln w="19050">
              <a:solidFill>
                <a:srgbClr val="FC8004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>
              <a:stCxn id="171" idx="0"/>
              <a:endCxn id="157" idx="4"/>
            </p:cNvCxnSpPr>
            <p:nvPr/>
          </p:nvCxnSpPr>
          <p:spPr>
            <a:xfrm flipV="1">
              <a:off x="4421688" y="4963786"/>
              <a:ext cx="30092" cy="602170"/>
            </a:xfrm>
            <a:prstGeom prst="line">
              <a:avLst/>
            </a:prstGeom>
            <a:ln w="19050">
              <a:solidFill>
                <a:srgbClr val="8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>
              <a:stCxn id="175" idx="6"/>
              <a:endCxn id="174" idx="2"/>
            </p:cNvCxnSpPr>
            <p:nvPr/>
          </p:nvCxnSpPr>
          <p:spPr>
            <a:xfrm>
              <a:off x="4860234" y="5488704"/>
              <a:ext cx="410398" cy="50335"/>
            </a:xfrm>
            <a:prstGeom prst="line">
              <a:avLst/>
            </a:prstGeom>
            <a:ln w="19050">
              <a:solidFill>
                <a:srgbClr val="8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>
              <a:stCxn id="173" idx="1"/>
              <a:endCxn id="175" idx="4"/>
            </p:cNvCxnSpPr>
            <p:nvPr/>
          </p:nvCxnSpPr>
          <p:spPr>
            <a:xfrm flipH="1" flipV="1">
              <a:off x="4815234" y="5533704"/>
              <a:ext cx="210838" cy="317662"/>
            </a:xfrm>
            <a:prstGeom prst="line">
              <a:avLst/>
            </a:prstGeom>
            <a:ln w="19050">
              <a:solidFill>
                <a:srgbClr val="8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>
              <a:stCxn id="172" idx="6"/>
              <a:endCxn id="174" idx="3"/>
            </p:cNvCxnSpPr>
            <p:nvPr/>
          </p:nvCxnSpPr>
          <p:spPr>
            <a:xfrm flipV="1">
              <a:off x="4651197" y="5570859"/>
              <a:ext cx="632615" cy="296580"/>
            </a:xfrm>
            <a:prstGeom prst="line">
              <a:avLst/>
            </a:prstGeom>
            <a:ln w="19050">
              <a:solidFill>
                <a:srgbClr val="8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>
              <a:stCxn id="173" idx="0"/>
              <a:endCxn id="161" idx="5"/>
            </p:cNvCxnSpPr>
            <p:nvPr/>
          </p:nvCxnSpPr>
          <p:spPr>
            <a:xfrm flipV="1">
              <a:off x="5057892" y="4976616"/>
              <a:ext cx="115114" cy="861570"/>
            </a:xfrm>
            <a:prstGeom prst="line">
              <a:avLst/>
            </a:prstGeom>
            <a:ln w="19050">
              <a:solidFill>
                <a:srgbClr val="8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>
              <a:stCxn id="172" idx="0"/>
              <a:endCxn id="157" idx="5"/>
            </p:cNvCxnSpPr>
            <p:nvPr/>
          </p:nvCxnSpPr>
          <p:spPr>
            <a:xfrm flipH="1" flipV="1">
              <a:off x="4483600" y="4950606"/>
              <a:ext cx="122597" cy="871833"/>
            </a:xfrm>
            <a:prstGeom prst="line">
              <a:avLst/>
            </a:prstGeom>
            <a:ln w="19050">
              <a:solidFill>
                <a:srgbClr val="8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>
              <a:stCxn id="175" idx="2"/>
              <a:endCxn id="171" idx="6"/>
            </p:cNvCxnSpPr>
            <p:nvPr/>
          </p:nvCxnSpPr>
          <p:spPr>
            <a:xfrm flipH="1">
              <a:off x="4466688" y="5488704"/>
              <a:ext cx="303546" cy="122252"/>
            </a:xfrm>
            <a:prstGeom prst="line">
              <a:avLst/>
            </a:prstGeom>
            <a:ln w="19050">
              <a:solidFill>
                <a:srgbClr val="8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>
              <a:stCxn id="157" idx="6"/>
              <a:endCxn id="174" idx="2"/>
            </p:cNvCxnSpPr>
            <p:nvPr/>
          </p:nvCxnSpPr>
          <p:spPr>
            <a:xfrm>
              <a:off x="4496780" y="4918786"/>
              <a:ext cx="773852" cy="620253"/>
            </a:xfrm>
            <a:prstGeom prst="line">
              <a:avLst/>
            </a:prstGeom>
            <a:ln w="19050">
              <a:solidFill>
                <a:srgbClr val="8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>
              <a:stCxn id="161" idx="0"/>
              <a:endCxn id="102" idx="4"/>
            </p:cNvCxnSpPr>
            <p:nvPr/>
          </p:nvCxnSpPr>
          <p:spPr>
            <a:xfrm flipH="1" flipV="1">
              <a:off x="4834893" y="4720437"/>
              <a:ext cx="306293" cy="179359"/>
            </a:xfrm>
            <a:prstGeom prst="line">
              <a:avLst/>
            </a:prstGeom>
            <a:ln w="190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>
              <a:stCxn id="158" idx="7"/>
              <a:endCxn id="100" idx="3"/>
            </p:cNvCxnSpPr>
            <p:nvPr/>
          </p:nvCxnSpPr>
          <p:spPr>
            <a:xfrm flipV="1">
              <a:off x="4422312" y="4087274"/>
              <a:ext cx="181823" cy="207347"/>
            </a:xfrm>
            <a:prstGeom prst="line">
              <a:avLst/>
            </a:prstGeom>
            <a:ln w="190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>
              <a:stCxn id="157" idx="1"/>
              <a:endCxn id="160" idx="5"/>
            </p:cNvCxnSpPr>
            <p:nvPr/>
          </p:nvCxnSpPr>
          <p:spPr>
            <a:xfrm flipH="1" flipV="1">
              <a:off x="4015560" y="4857552"/>
              <a:ext cx="404400" cy="29414"/>
            </a:xfrm>
            <a:prstGeom prst="line">
              <a:avLst/>
            </a:prstGeom>
            <a:ln w="19050">
              <a:solidFill>
                <a:srgbClr val="8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>
              <a:stCxn id="164" idx="0"/>
              <a:endCxn id="159" idx="2"/>
            </p:cNvCxnSpPr>
            <p:nvPr/>
          </p:nvCxnSpPr>
          <p:spPr>
            <a:xfrm flipV="1">
              <a:off x="3374960" y="4721954"/>
              <a:ext cx="265174" cy="201033"/>
            </a:xfrm>
            <a:prstGeom prst="line">
              <a:avLst/>
            </a:prstGeom>
            <a:ln w="19050">
              <a:solidFill>
                <a:srgbClr val="FC8004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>
              <a:stCxn id="162" idx="6"/>
              <a:endCxn id="171" idx="2"/>
            </p:cNvCxnSpPr>
            <p:nvPr/>
          </p:nvCxnSpPr>
          <p:spPr>
            <a:xfrm>
              <a:off x="4134708" y="5517257"/>
              <a:ext cx="241980" cy="93699"/>
            </a:xfrm>
            <a:prstGeom prst="line">
              <a:avLst/>
            </a:prstGeom>
            <a:ln w="19050">
              <a:solidFill>
                <a:srgbClr val="8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>
              <a:stCxn id="168" idx="7"/>
              <a:endCxn id="160" idx="4"/>
            </p:cNvCxnSpPr>
            <p:nvPr/>
          </p:nvCxnSpPr>
          <p:spPr>
            <a:xfrm flipV="1">
              <a:off x="3898274" y="4870732"/>
              <a:ext cx="85466" cy="391977"/>
            </a:xfrm>
            <a:prstGeom prst="line">
              <a:avLst/>
            </a:prstGeom>
            <a:ln w="19050">
              <a:solidFill>
                <a:srgbClr val="FC8004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>
              <a:stCxn id="176" idx="6"/>
              <a:endCxn id="177" idx="2"/>
            </p:cNvCxnSpPr>
            <p:nvPr/>
          </p:nvCxnSpPr>
          <p:spPr bwMode="auto">
            <a:xfrm flipV="1">
              <a:off x="3577377" y="4007706"/>
              <a:ext cx="500437" cy="21039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>
              <a:stCxn id="162" idx="2"/>
              <a:endCxn id="170" idx="6"/>
            </p:cNvCxnSpPr>
            <p:nvPr/>
          </p:nvCxnSpPr>
          <p:spPr bwMode="auto">
            <a:xfrm flipH="1">
              <a:off x="3594565" y="5517257"/>
              <a:ext cx="450143" cy="260541"/>
            </a:xfrm>
            <a:prstGeom prst="line">
              <a:avLst/>
            </a:prstGeom>
            <a:ln w="19050">
              <a:solidFill>
                <a:srgbClr val="FC8004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>
              <a:stCxn id="162" idx="2"/>
              <a:endCxn id="165" idx="6"/>
            </p:cNvCxnSpPr>
            <p:nvPr/>
          </p:nvCxnSpPr>
          <p:spPr bwMode="auto">
            <a:xfrm flipH="1">
              <a:off x="3220502" y="5517257"/>
              <a:ext cx="824206" cy="110960"/>
            </a:xfrm>
            <a:prstGeom prst="line">
              <a:avLst/>
            </a:prstGeom>
            <a:ln w="19050">
              <a:solidFill>
                <a:srgbClr val="FC8004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>
              <a:stCxn id="173" idx="2"/>
              <a:endCxn id="172" idx="6"/>
            </p:cNvCxnSpPr>
            <p:nvPr/>
          </p:nvCxnSpPr>
          <p:spPr bwMode="auto">
            <a:xfrm flipH="1" flipV="1">
              <a:off x="4651197" y="5867439"/>
              <a:ext cx="361695" cy="15747"/>
            </a:xfrm>
            <a:prstGeom prst="line">
              <a:avLst/>
            </a:prstGeom>
            <a:ln w="19050">
              <a:solidFill>
                <a:srgbClr val="800000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>
              <a:stCxn id="170" idx="1"/>
              <a:endCxn id="165" idx="5"/>
            </p:cNvCxnSpPr>
            <p:nvPr/>
          </p:nvCxnSpPr>
          <p:spPr bwMode="auto">
            <a:xfrm flipH="1" flipV="1">
              <a:off x="3207322" y="5660037"/>
              <a:ext cx="310423" cy="85941"/>
            </a:xfrm>
            <a:prstGeom prst="line">
              <a:avLst/>
            </a:prstGeom>
            <a:ln w="19050">
              <a:solidFill>
                <a:srgbClr val="FC8004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>
              <a:stCxn id="102" idx="7"/>
              <a:endCxn id="99" idx="2"/>
            </p:cNvCxnSpPr>
            <p:nvPr/>
          </p:nvCxnSpPr>
          <p:spPr bwMode="auto">
            <a:xfrm flipV="1">
              <a:off x="4866713" y="4270564"/>
              <a:ext cx="417571" cy="373053"/>
            </a:xfrm>
            <a:prstGeom prst="line">
              <a:avLst/>
            </a:prstGeom>
            <a:ln w="19050"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>
              <a:stCxn id="161" idx="2"/>
              <a:endCxn id="157" idx="7"/>
            </p:cNvCxnSpPr>
            <p:nvPr/>
          </p:nvCxnSpPr>
          <p:spPr bwMode="auto">
            <a:xfrm flipH="1" flipV="1">
              <a:off x="4483600" y="4886966"/>
              <a:ext cx="612586" cy="57830"/>
            </a:xfrm>
            <a:prstGeom prst="line">
              <a:avLst/>
            </a:prstGeom>
            <a:ln w="19050">
              <a:solidFill>
                <a:srgbClr val="800000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>
              <a:stCxn id="161" idx="4"/>
              <a:endCxn id="171" idx="6"/>
            </p:cNvCxnSpPr>
            <p:nvPr/>
          </p:nvCxnSpPr>
          <p:spPr bwMode="auto">
            <a:xfrm flipH="1">
              <a:off x="4466688" y="4989796"/>
              <a:ext cx="674498" cy="621160"/>
            </a:xfrm>
            <a:prstGeom prst="line">
              <a:avLst/>
            </a:prstGeom>
            <a:ln w="19050">
              <a:solidFill>
                <a:srgbClr val="800000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>
              <a:stCxn id="174" idx="4"/>
              <a:endCxn id="173" idx="0"/>
            </p:cNvCxnSpPr>
            <p:nvPr/>
          </p:nvCxnSpPr>
          <p:spPr bwMode="auto">
            <a:xfrm flipH="1">
              <a:off x="5057892" y="5584039"/>
              <a:ext cx="257740" cy="254147"/>
            </a:xfrm>
            <a:prstGeom prst="line">
              <a:avLst/>
            </a:prstGeom>
            <a:ln w="19050">
              <a:solidFill>
                <a:srgbClr val="800000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57" name="Oval 156"/>
            <p:cNvSpPr/>
            <p:nvPr/>
          </p:nvSpPr>
          <p:spPr>
            <a:xfrm>
              <a:off x="4406780" y="4873786"/>
              <a:ext cx="90000" cy="90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8" name="Oval 157"/>
            <p:cNvSpPr/>
            <p:nvPr/>
          </p:nvSpPr>
          <p:spPr>
            <a:xfrm>
              <a:off x="4345492" y="4281441"/>
              <a:ext cx="90000" cy="90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9" name="Oval 158"/>
            <p:cNvSpPr/>
            <p:nvPr/>
          </p:nvSpPr>
          <p:spPr>
            <a:xfrm>
              <a:off x="3640134" y="4676954"/>
              <a:ext cx="90000" cy="90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0" name="Oval 159"/>
            <p:cNvSpPr/>
            <p:nvPr/>
          </p:nvSpPr>
          <p:spPr>
            <a:xfrm>
              <a:off x="3938740" y="4780732"/>
              <a:ext cx="90000" cy="90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1" name="Oval 160"/>
            <p:cNvSpPr/>
            <p:nvPr/>
          </p:nvSpPr>
          <p:spPr>
            <a:xfrm>
              <a:off x="5096186" y="4899796"/>
              <a:ext cx="90000" cy="90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2" name="Oval 161"/>
            <p:cNvSpPr/>
            <p:nvPr/>
          </p:nvSpPr>
          <p:spPr>
            <a:xfrm>
              <a:off x="4044708" y="5472257"/>
              <a:ext cx="90000" cy="90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3" name="Straight Connector 162"/>
            <p:cNvCxnSpPr>
              <a:stCxn id="161" idx="7"/>
              <a:endCxn id="101" idx="3"/>
            </p:cNvCxnSpPr>
            <p:nvPr/>
          </p:nvCxnSpPr>
          <p:spPr>
            <a:xfrm flipV="1">
              <a:off x="5173006" y="4629682"/>
              <a:ext cx="110806" cy="283294"/>
            </a:xfrm>
            <a:prstGeom prst="line">
              <a:avLst/>
            </a:prstGeom>
            <a:ln w="190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4" name="Oval 163"/>
            <p:cNvSpPr/>
            <p:nvPr/>
          </p:nvSpPr>
          <p:spPr>
            <a:xfrm>
              <a:off x="3329960" y="4922987"/>
              <a:ext cx="90000" cy="90000"/>
            </a:xfrm>
            <a:prstGeom prst="ellipse">
              <a:avLst/>
            </a:prstGeom>
            <a:solidFill>
              <a:srgbClr val="FD270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5" name="Oval 164"/>
            <p:cNvSpPr/>
            <p:nvPr/>
          </p:nvSpPr>
          <p:spPr>
            <a:xfrm>
              <a:off x="3130502" y="5583217"/>
              <a:ext cx="90000" cy="90000"/>
            </a:xfrm>
            <a:prstGeom prst="ellipse">
              <a:avLst/>
            </a:prstGeom>
            <a:solidFill>
              <a:srgbClr val="FD270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6" name="Oval 165"/>
            <p:cNvSpPr/>
            <p:nvPr/>
          </p:nvSpPr>
          <p:spPr>
            <a:xfrm>
              <a:off x="3112223" y="5195304"/>
              <a:ext cx="90000" cy="90000"/>
            </a:xfrm>
            <a:prstGeom prst="ellipse">
              <a:avLst/>
            </a:prstGeom>
            <a:solidFill>
              <a:srgbClr val="FD270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7" name="Oval 166"/>
            <p:cNvSpPr/>
            <p:nvPr/>
          </p:nvSpPr>
          <p:spPr>
            <a:xfrm>
              <a:off x="3527987" y="5399115"/>
              <a:ext cx="90000" cy="90000"/>
            </a:xfrm>
            <a:prstGeom prst="ellipse">
              <a:avLst/>
            </a:prstGeom>
            <a:solidFill>
              <a:srgbClr val="FD270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8" name="Oval 167"/>
            <p:cNvSpPr/>
            <p:nvPr/>
          </p:nvSpPr>
          <p:spPr>
            <a:xfrm>
              <a:off x="3821454" y="5249529"/>
              <a:ext cx="90000" cy="90000"/>
            </a:xfrm>
            <a:prstGeom prst="ellipse">
              <a:avLst/>
            </a:prstGeom>
            <a:solidFill>
              <a:srgbClr val="FD270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9" name="Oval 168"/>
            <p:cNvSpPr/>
            <p:nvPr/>
          </p:nvSpPr>
          <p:spPr>
            <a:xfrm>
              <a:off x="3589158" y="4899796"/>
              <a:ext cx="90000" cy="90000"/>
            </a:xfrm>
            <a:prstGeom prst="ellipse">
              <a:avLst/>
            </a:prstGeom>
            <a:solidFill>
              <a:srgbClr val="FD270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0" name="Oval 169"/>
            <p:cNvSpPr/>
            <p:nvPr/>
          </p:nvSpPr>
          <p:spPr>
            <a:xfrm>
              <a:off x="3504565" y="5732798"/>
              <a:ext cx="90000" cy="90000"/>
            </a:xfrm>
            <a:prstGeom prst="ellipse">
              <a:avLst/>
            </a:prstGeom>
            <a:solidFill>
              <a:srgbClr val="FD270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1" name="Oval 170"/>
            <p:cNvSpPr/>
            <p:nvPr/>
          </p:nvSpPr>
          <p:spPr>
            <a:xfrm>
              <a:off x="4376688" y="5565956"/>
              <a:ext cx="90000" cy="90000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2" name="Oval 171"/>
            <p:cNvSpPr/>
            <p:nvPr/>
          </p:nvSpPr>
          <p:spPr>
            <a:xfrm>
              <a:off x="4561197" y="5822439"/>
              <a:ext cx="90000" cy="90000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3" name="Oval 172"/>
            <p:cNvSpPr/>
            <p:nvPr/>
          </p:nvSpPr>
          <p:spPr>
            <a:xfrm>
              <a:off x="5012892" y="5838186"/>
              <a:ext cx="90000" cy="90000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4" name="Oval 173"/>
            <p:cNvSpPr/>
            <p:nvPr/>
          </p:nvSpPr>
          <p:spPr>
            <a:xfrm>
              <a:off x="5270632" y="5494039"/>
              <a:ext cx="90000" cy="90000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5" name="Oval 174"/>
            <p:cNvSpPr/>
            <p:nvPr/>
          </p:nvSpPr>
          <p:spPr>
            <a:xfrm>
              <a:off x="4770234" y="5443704"/>
              <a:ext cx="90000" cy="90000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6" name="Oval 175"/>
            <p:cNvSpPr/>
            <p:nvPr/>
          </p:nvSpPr>
          <p:spPr>
            <a:xfrm>
              <a:off x="3487377" y="4173096"/>
              <a:ext cx="90000" cy="90000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7" name="Oval 176"/>
            <p:cNvSpPr/>
            <p:nvPr/>
          </p:nvSpPr>
          <p:spPr>
            <a:xfrm>
              <a:off x="4077814" y="3962706"/>
              <a:ext cx="90000" cy="90000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8" name="Oval 177"/>
            <p:cNvSpPr/>
            <p:nvPr/>
          </p:nvSpPr>
          <p:spPr>
            <a:xfrm>
              <a:off x="3740234" y="4322719"/>
              <a:ext cx="90000" cy="90000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9" name="Oval 178"/>
            <p:cNvSpPr/>
            <p:nvPr/>
          </p:nvSpPr>
          <p:spPr>
            <a:xfrm>
              <a:off x="3665954" y="3918117"/>
              <a:ext cx="90000" cy="90000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882160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3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3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3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93" grpId="0" animBg="1"/>
      <p:bldP spid="94" grpId="0" animBg="1"/>
      <p:bldP spid="9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28800"/>
            <a:ext cx="8153400" cy="4191000"/>
          </a:xfrm>
        </p:spPr>
        <p:txBody>
          <a:bodyPr/>
          <a:lstStyle/>
          <a:p>
            <a:r>
              <a:rPr lang="sv-SE" sz="2800" dirty="0" smtClean="0"/>
              <a:t>Community detection algorithms</a:t>
            </a:r>
          </a:p>
          <a:p>
            <a:pPr lvl="1"/>
            <a:r>
              <a:rPr lang="sv-SE" sz="2400" dirty="0" smtClean="0"/>
              <a:t>Global and local algorithms</a:t>
            </a:r>
          </a:p>
          <a:p>
            <a:r>
              <a:rPr lang="sv-SE" sz="2800" dirty="0" smtClean="0"/>
              <a:t>Seed selection</a:t>
            </a:r>
          </a:p>
          <a:p>
            <a:pPr lvl="1"/>
            <a:r>
              <a:rPr lang="sv-SE" sz="2400" dirty="0" smtClean="0"/>
              <a:t>Challenges </a:t>
            </a:r>
          </a:p>
          <a:p>
            <a:r>
              <a:rPr lang="sv-SE" sz="2800" dirty="0" smtClean="0"/>
              <a:t>Proposed seed selection algorithm</a:t>
            </a:r>
          </a:p>
          <a:p>
            <a:pPr lvl="1"/>
            <a:r>
              <a:rPr lang="sv-SE" sz="2600" dirty="0" smtClean="0"/>
              <a:t>Link prediction</a:t>
            </a:r>
          </a:p>
          <a:p>
            <a:pPr lvl="1"/>
            <a:r>
              <a:rPr lang="sv-SE" sz="2600" dirty="0" smtClean="0"/>
              <a:t>Graph coloring</a:t>
            </a:r>
          </a:p>
          <a:p>
            <a:r>
              <a:rPr lang="sv-SE" sz="2800" dirty="0" smtClean="0"/>
              <a:t>Experimental Results</a:t>
            </a:r>
          </a:p>
          <a:p>
            <a:r>
              <a:rPr lang="sv-SE" sz="2800" dirty="0" smtClean="0"/>
              <a:t>Conclusions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Outline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78885">
            <a:off x="5067482" y="848068"/>
            <a:ext cx="4264560" cy="5065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252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7620000" cy="4114800"/>
          </a:xfrm>
        </p:spPr>
        <p:txBody>
          <a:bodyPr/>
          <a:lstStyle/>
          <a:p>
            <a:r>
              <a:rPr lang="sv-SE" sz="3000" dirty="0" smtClean="0"/>
              <a:t>Global algorithms require the global structure of the network to be known</a:t>
            </a:r>
          </a:p>
          <a:p>
            <a:pPr lvl="1"/>
            <a:r>
              <a:rPr lang="sv-SE" sz="2600" dirty="0" smtClean="0"/>
              <a:t>High quality communities</a:t>
            </a:r>
          </a:p>
          <a:p>
            <a:pPr lvl="1"/>
            <a:r>
              <a:rPr lang="sv-SE" sz="2600" dirty="0" smtClean="0"/>
              <a:t>Not scalable </a:t>
            </a:r>
          </a:p>
          <a:p>
            <a:r>
              <a:rPr lang="sv-SE" sz="3000" dirty="0" smtClean="0"/>
              <a:t>Local algorithms only need the knowledge of local neighborhood of the seed nodes</a:t>
            </a:r>
          </a:p>
          <a:p>
            <a:pPr lvl="1"/>
            <a:r>
              <a:rPr lang="sv-SE" sz="2600" dirty="0" smtClean="0"/>
              <a:t>Easily paralelizable</a:t>
            </a:r>
          </a:p>
          <a:p>
            <a:pPr lvl="1"/>
            <a:r>
              <a:rPr lang="sv-SE" sz="2600" dirty="0" smtClean="0"/>
              <a:t>Low coverage if seeds are not selected carefully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Community Detection Algorithms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519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Oval 357"/>
          <p:cNvSpPr/>
          <p:nvPr/>
        </p:nvSpPr>
        <p:spPr>
          <a:xfrm rot="1282930">
            <a:off x="7701083" y="4021083"/>
            <a:ext cx="1306290" cy="1268711"/>
          </a:xfrm>
          <a:prstGeom prst="ellipse">
            <a:avLst/>
          </a:prstGeom>
          <a:solidFill>
            <a:srgbClr val="00B0F0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9" name="Oval 358"/>
          <p:cNvSpPr/>
          <p:nvPr/>
        </p:nvSpPr>
        <p:spPr>
          <a:xfrm rot="19921857">
            <a:off x="6944729" y="3851455"/>
            <a:ext cx="1076145" cy="1423031"/>
          </a:xfrm>
          <a:prstGeom prst="ellipse">
            <a:avLst/>
          </a:prstGeom>
          <a:solidFill>
            <a:schemeClr val="accent6">
              <a:lumMod val="60000"/>
              <a:lumOff val="40000"/>
              <a:alpha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0" name="Oval 359"/>
          <p:cNvSpPr/>
          <p:nvPr/>
        </p:nvSpPr>
        <p:spPr>
          <a:xfrm rot="20495081">
            <a:off x="7437936" y="4896020"/>
            <a:ext cx="1543560" cy="1283907"/>
          </a:xfrm>
          <a:prstGeom prst="ellipse">
            <a:avLst/>
          </a:prstGeom>
          <a:solidFill>
            <a:srgbClr val="FF0000">
              <a:alpha val="70000"/>
            </a:srgb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1" name="Oval 360"/>
          <p:cNvSpPr/>
          <p:nvPr/>
        </p:nvSpPr>
        <p:spPr>
          <a:xfrm rot="2320089">
            <a:off x="6499609" y="4737505"/>
            <a:ext cx="1285356" cy="1396991"/>
          </a:xfrm>
          <a:prstGeom prst="ellipse">
            <a:avLst/>
          </a:prstGeom>
          <a:solidFill>
            <a:srgbClr val="FFFF00">
              <a:alpha val="75000"/>
            </a:srgb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2" name="Oval 351"/>
          <p:cNvSpPr/>
          <p:nvPr/>
        </p:nvSpPr>
        <p:spPr>
          <a:xfrm rot="19921857">
            <a:off x="6976451" y="1379520"/>
            <a:ext cx="1076145" cy="1423031"/>
          </a:xfrm>
          <a:prstGeom prst="ellipse">
            <a:avLst/>
          </a:prstGeom>
          <a:solidFill>
            <a:srgbClr val="FF0000">
              <a:alpha val="4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52600"/>
            <a:ext cx="6107499" cy="4114800"/>
          </a:xfrm>
        </p:spPr>
        <p:txBody>
          <a:bodyPr/>
          <a:lstStyle/>
          <a:p>
            <a:r>
              <a:rPr lang="sv-SE" dirty="0" smtClean="0"/>
              <a:t>Naive approach</a:t>
            </a:r>
          </a:p>
          <a:p>
            <a:pPr lvl="1"/>
            <a:r>
              <a:rPr lang="sv-SE" dirty="0" smtClean="0"/>
              <a:t>All nodes being expanded</a:t>
            </a:r>
          </a:p>
          <a:p>
            <a:pPr lvl="1"/>
            <a:r>
              <a:rPr lang="sv-SE" dirty="0"/>
              <a:t>E</a:t>
            </a:r>
            <a:r>
              <a:rPr lang="sv-SE" dirty="0" smtClean="0"/>
              <a:t>xpensive</a:t>
            </a:r>
          </a:p>
          <a:p>
            <a:r>
              <a:rPr lang="sv-SE" dirty="0" smtClean="0"/>
              <a:t>Challenges in </a:t>
            </a:r>
            <a:r>
              <a:rPr lang="sv-SE" dirty="0" smtClean="0">
                <a:solidFill>
                  <a:srgbClr val="0070C0"/>
                </a:solidFill>
              </a:rPr>
              <a:t>local</a:t>
            </a:r>
            <a:r>
              <a:rPr lang="sv-SE" dirty="0" smtClean="0"/>
              <a:t> seed selection</a:t>
            </a:r>
          </a:p>
          <a:p>
            <a:pPr lvl="1"/>
            <a:r>
              <a:rPr lang="sv-SE" dirty="0" smtClean="0"/>
              <a:t>Unaccessible global information </a:t>
            </a:r>
          </a:p>
          <a:p>
            <a:pPr lvl="1"/>
            <a:r>
              <a:rPr lang="sv-SE" dirty="0" smtClean="0"/>
              <a:t>Unknown number of seeds</a:t>
            </a:r>
          </a:p>
          <a:p>
            <a:pPr lvl="1"/>
            <a:r>
              <a:rPr lang="sv-SE" dirty="0" smtClean="0"/>
              <a:t>Well distributed over the network</a:t>
            </a:r>
          </a:p>
          <a:p>
            <a:pPr lvl="1"/>
            <a:r>
              <a:rPr lang="sv-SE" dirty="0" smtClean="0"/>
              <a:t>No neighboring seeds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Seed Selection</a:t>
            </a:r>
            <a:endParaRPr lang="en-US" dirty="0"/>
          </a:p>
        </p:txBody>
      </p:sp>
      <p:grpSp>
        <p:nvGrpSpPr>
          <p:cNvPr id="263" name="Group 262"/>
          <p:cNvGrpSpPr/>
          <p:nvPr/>
        </p:nvGrpSpPr>
        <p:grpSpPr>
          <a:xfrm>
            <a:off x="6586932" y="4038600"/>
            <a:ext cx="2262061" cy="2010069"/>
            <a:chOff x="3112223" y="3918117"/>
            <a:chExt cx="2262061" cy="2010069"/>
          </a:xfrm>
          <a:solidFill>
            <a:schemeClr val="bg1"/>
          </a:solidFill>
        </p:grpSpPr>
        <p:sp>
          <p:nvSpPr>
            <p:cNvPr id="264" name="Oval 263"/>
            <p:cNvSpPr/>
            <p:nvPr/>
          </p:nvSpPr>
          <p:spPr>
            <a:xfrm>
              <a:off x="4984176" y="3979501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5" name="Oval 264"/>
            <p:cNvSpPr/>
            <p:nvPr/>
          </p:nvSpPr>
          <p:spPr>
            <a:xfrm>
              <a:off x="4647488" y="4446727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6" name="Oval 265"/>
            <p:cNvSpPr/>
            <p:nvPr/>
          </p:nvSpPr>
          <p:spPr>
            <a:xfrm>
              <a:off x="5284284" y="4225564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7" name="Oval 266"/>
            <p:cNvSpPr/>
            <p:nvPr/>
          </p:nvSpPr>
          <p:spPr>
            <a:xfrm>
              <a:off x="4590955" y="4010454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8" name="Oval 267"/>
            <p:cNvSpPr/>
            <p:nvPr/>
          </p:nvSpPr>
          <p:spPr>
            <a:xfrm>
              <a:off x="5270632" y="4552862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9" name="Oval 268"/>
            <p:cNvSpPr/>
            <p:nvPr/>
          </p:nvSpPr>
          <p:spPr>
            <a:xfrm>
              <a:off x="4789893" y="4630437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70" name="Straight Connector 269"/>
            <p:cNvCxnSpPr>
              <a:stCxn id="267" idx="6"/>
              <a:endCxn id="266" idx="1"/>
            </p:cNvCxnSpPr>
            <p:nvPr/>
          </p:nvCxnSpPr>
          <p:spPr>
            <a:xfrm>
              <a:off x="4680955" y="4055454"/>
              <a:ext cx="616509" cy="18329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>
              <a:stCxn id="267" idx="4"/>
              <a:endCxn id="265" idx="0"/>
            </p:cNvCxnSpPr>
            <p:nvPr/>
          </p:nvCxnSpPr>
          <p:spPr>
            <a:xfrm>
              <a:off x="4635955" y="4100454"/>
              <a:ext cx="56533" cy="346273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Straight Connector 271"/>
            <p:cNvCxnSpPr>
              <a:stCxn id="265" idx="5"/>
              <a:endCxn id="268" idx="2"/>
            </p:cNvCxnSpPr>
            <p:nvPr/>
          </p:nvCxnSpPr>
          <p:spPr>
            <a:xfrm>
              <a:off x="4724308" y="4523547"/>
              <a:ext cx="546324" cy="74315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/>
            <p:cNvCxnSpPr>
              <a:stCxn id="265" idx="7"/>
              <a:endCxn id="264" idx="3"/>
            </p:cNvCxnSpPr>
            <p:nvPr/>
          </p:nvCxnSpPr>
          <p:spPr>
            <a:xfrm flipV="1">
              <a:off x="4724308" y="4056321"/>
              <a:ext cx="273048" cy="403586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Straight Connector 273"/>
            <p:cNvCxnSpPr>
              <a:stCxn id="269" idx="0"/>
              <a:endCxn id="264" idx="4"/>
            </p:cNvCxnSpPr>
            <p:nvPr/>
          </p:nvCxnSpPr>
          <p:spPr>
            <a:xfrm flipV="1">
              <a:off x="4834893" y="4069501"/>
              <a:ext cx="194283" cy="560936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Straight Connector 274"/>
            <p:cNvCxnSpPr>
              <a:stCxn id="269" idx="6"/>
              <a:endCxn id="268" idx="3"/>
            </p:cNvCxnSpPr>
            <p:nvPr/>
          </p:nvCxnSpPr>
          <p:spPr>
            <a:xfrm flipV="1">
              <a:off x="4879893" y="4629682"/>
              <a:ext cx="403919" cy="45755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Straight Connector 275"/>
            <p:cNvCxnSpPr>
              <a:stCxn id="268" idx="0"/>
              <a:endCxn id="266" idx="5"/>
            </p:cNvCxnSpPr>
            <p:nvPr/>
          </p:nvCxnSpPr>
          <p:spPr>
            <a:xfrm flipV="1">
              <a:off x="5315632" y="4302384"/>
              <a:ext cx="45472" cy="250478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Straight Connector 276"/>
            <p:cNvCxnSpPr>
              <a:stCxn id="266" idx="0"/>
              <a:endCxn id="264" idx="5"/>
            </p:cNvCxnSpPr>
            <p:nvPr/>
          </p:nvCxnSpPr>
          <p:spPr>
            <a:xfrm flipH="1" flipV="1">
              <a:off x="5060996" y="4056321"/>
              <a:ext cx="268288" cy="169243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>
              <a:stCxn id="343" idx="7"/>
              <a:endCxn id="346" idx="2"/>
            </p:cNvCxnSpPr>
            <p:nvPr/>
          </p:nvCxnSpPr>
          <p:spPr>
            <a:xfrm flipV="1">
              <a:off x="3564197" y="3963117"/>
              <a:ext cx="101757" cy="223159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79" name="Straight Connector 278"/>
            <p:cNvCxnSpPr>
              <a:stCxn id="345" idx="2"/>
              <a:endCxn id="326" idx="0"/>
            </p:cNvCxnSpPr>
            <p:nvPr/>
          </p:nvCxnSpPr>
          <p:spPr>
            <a:xfrm flipH="1">
              <a:off x="3685134" y="4367719"/>
              <a:ext cx="55100" cy="309235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80" name="Straight Connector 279"/>
            <p:cNvCxnSpPr>
              <a:stCxn id="343" idx="5"/>
              <a:endCxn id="345" idx="1"/>
            </p:cNvCxnSpPr>
            <p:nvPr/>
          </p:nvCxnSpPr>
          <p:spPr>
            <a:xfrm>
              <a:off x="3564197" y="4249916"/>
              <a:ext cx="189217" cy="85983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81" name="Straight Connector 280"/>
            <p:cNvCxnSpPr>
              <a:stCxn id="346" idx="6"/>
              <a:endCxn id="344" idx="1"/>
            </p:cNvCxnSpPr>
            <p:nvPr/>
          </p:nvCxnSpPr>
          <p:spPr>
            <a:xfrm>
              <a:off x="3755954" y="3963117"/>
              <a:ext cx="335040" cy="12769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82" name="Straight Connector 281"/>
            <p:cNvCxnSpPr>
              <a:stCxn id="345" idx="6"/>
              <a:endCxn id="325" idx="1"/>
            </p:cNvCxnSpPr>
            <p:nvPr/>
          </p:nvCxnSpPr>
          <p:spPr>
            <a:xfrm flipV="1">
              <a:off x="3830234" y="4294621"/>
              <a:ext cx="528438" cy="73098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>
              <a:stCxn id="326" idx="7"/>
              <a:endCxn id="325" idx="2"/>
            </p:cNvCxnSpPr>
            <p:nvPr/>
          </p:nvCxnSpPr>
          <p:spPr>
            <a:xfrm flipV="1">
              <a:off x="3716954" y="4326441"/>
              <a:ext cx="628538" cy="363693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84" name="Straight Connector 283"/>
            <p:cNvCxnSpPr>
              <a:stCxn id="346" idx="5"/>
              <a:endCxn id="325" idx="0"/>
            </p:cNvCxnSpPr>
            <p:nvPr/>
          </p:nvCxnSpPr>
          <p:spPr>
            <a:xfrm>
              <a:off x="3742774" y="3994937"/>
              <a:ext cx="647718" cy="286504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85" name="Straight Connector 284"/>
            <p:cNvCxnSpPr>
              <a:stCxn id="345" idx="7"/>
              <a:endCxn id="344" idx="3"/>
            </p:cNvCxnSpPr>
            <p:nvPr/>
          </p:nvCxnSpPr>
          <p:spPr>
            <a:xfrm flipV="1">
              <a:off x="3817054" y="4039526"/>
              <a:ext cx="273940" cy="296373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86" name="Straight Connector 285"/>
            <p:cNvCxnSpPr>
              <a:stCxn id="326" idx="5"/>
              <a:endCxn id="327" idx="2"/>
            </p:cNvCxnSpPr>
            <p:nvPr/>
          </p:nvCxnSpPr>
          <p:spPr>
            <a:xfrm>
              <a:off x="3716954" y="4753774"/>
              <a:ext cx="221786" cy="71958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87" name="Straight Connector 286"/>
            <p:cNvCxnSpPr>
              <a:stCxn id="345" idx="5"/>
              <a:endCxn id="327" idx="1"/>
            </p:cNvCxnSpPr>
            <p:nvPr/>
          </p:nvCxnSpPr>
          <p:spPr>
            <a:xfrm>
              <a:off x="3817054" y="4399539"/>
              <a:ext cx="134866" cy="394373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88" name="Straight Connector 287"/>
            <p:cNvCxnSpPr>
              <a:stCxn id="325" idx="3"/>
              <a:endCxn id="327" idx="7"/>
            </p:cNvCxnSpPr>
            <p:nvPr/>
          </p:nvCxnSpPr>
          <p:spPr>
            <a:xfrm flipH="1">
              <a:off x="4015560" y="4358261"/>
              <a:ext cx="343112" cy="435651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>
              <a:stCxn id="331" idx="5"/>
              <a:endCxn id="334" idx="1"/>
            </p:cNvCxnSpPr>
            <p:nvPr/>
          </p:nvCxnSpPr>
          <p:spPr>
            <a:xfrm>
              <a:off x="3406780" y="4999807"/>
              <a:ext cx="134387" cy="412488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90" name="Straight Connector 289"/>
            <p:cNvCxnSpPr>
              <a:stCxn id="334" idx="0"/>
              <a:endCxn id="336" idx="4"/>
            </p:cNvCxnSpPr>
            <p:nvPr/>
          </p:nvCxnSpPr>
          <p:spPr>
            <a:xfrm flipV="1">
              <a:off x="3572987" y="4989796"/>
              <a:ext cx="61171" cy="409319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91" name="Straight Connector 290"/>
            <p:cNvCxnSpPr>
              <a:stCxn id="332" idx="6"/>
              <a:endCxn id="334" idx="2"/>
            </p:cNvCxnSpPr>
            <p:nvPr/>
          </p:nvCxnSpPr>
          <p:spPr>
            <a:xfrm flipV="1">
              <a:off x="3220502" y="5444115"/>
              <a:ext cx="307485" cy="184102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>
              <a:stCxn id="337" idx="7"/>
              <a:endCxn id="334" idx="3"/>
            </p:cNvCxnSpPr>
            <p:nvPr/>
          </p:nvCxnSpPr>
          <p:spPr>
            <a:xfrm flipH="1" flipV="1">
              <a:off x="3541167" y="5475935"/>
              <a:ext cx="40218" cy="270043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93" name="Straight Connector 292"/>
            <p:cNvCxnSpPr>
              <a:stCxn id="332" idx="2"/>
              <a:endCxn id="333" idx="3"/>
            </p:cNvCxnSpPr>
            <p:nvPr/>
          </p:nvCxnSpPr>
          <p:spPr>
            <a:xfrm flipH="1" flipV="1">
              <a:off x="3125403" y="5272124"/>
              <a:ext cx="5099" cy="356093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>
              <a:stCxn id="333" idx="7"/>
              <a:endCxn id="331" idx="3"/>
            </p:cNvCxnSpPr>
            <p:nvPr/>
          </p:nvCxnSpPr>
          <p:spPr>
            <a:xfrm flipV="1">
              <a:off x="3189043" y="4999807"/>
              <a:ext cx="154097" cy="208677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95" name="Straight Connector 294"/>
            <p:cNvCxnSpPr>
              <a:stCxn id="334" idx="5"/>
              <a:endCxn id="329" idx="2"/>
            </p:cNvCxnSpPr>
            <p:nvPr/>
          </p:nvCxnSpPr>
          <p:spPr>
            <a:xfrm>
              <a:off x="3604807" y="5475935"/>
              <a:ext cx="439901" cy="41322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96" name="Straight Connector 295"/>
            <p:cNvCxnSpPr>
              <a:stCxn id="331" idx="7"/>
              <a:endCxn id="335" idx="1"/>
            </p:cNvCxnSpPr>
            <p:nvPr/>
          </p:nvCxnSpPr>
          <p:spPr>
            <a:xfrm>
              <a:off x="3406780" y="4936167"/>
              <a:ext cx="490887" cy="260925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97" name="Straight Connector 296"/>
            <p:cNvCxnSpPr>
              <a:stCxn id="335" idx="0"/>
              <a:endCxn id="336" idx="5"/>
            </p:cNvCxnSpPr>
            <p:nvPr/>
          </p:nvCxnSpPr>
          <p:spPr>
            <a:xfrm flipH="1" flipV="1">
              <a:off x="3665978" y="4976616"/>
              <a:ext cx="263509" cy="207296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>
              <a:stCxn id="337" idx="1"/>
              <a:endCxn id="333" idx="4"/>
            </p:cNvCxnSpPr>
            <p:nvPr/>
          </p:nvCxnSpPr>
          <p:spPr>
            <a:xfrm flipH="1" flipV="1">
              <a:off x="3157223" y="5285304"/>
              <a:ext cx="360522" cy="460674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>
              <a:stCxn id="333" idx="6"/>
              <a:endCxn id="335" idx="2"/>
            </p:cNvCxnSpPr>
            <p:nvPr/>
          </p:nvCxnSpPr>
          <p:spPr>
            <a:xfrm flipV="1">
              <a:off x="3202223" y="5228912"/>
              <a:ext cx="682264" cy="11392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00" name="Straight Connector 299"/>
            <p:cNvCxnSpPr>
              <a:stCxn id="329" idx="0"/>
              <a:endCxn id="331" idx="6"/>
            </p:cNvCxnSpPr>
            <p:nvPr/>
          </p:nvCxnSpPr>
          <p:spPr>
            <a:xfrm flipH="1" flipV="1">
              <a:off x="3419960" y="4967987"/>
              <a:ext cx="669748" cy="50427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01" name="Straight Connector 300"/>
            <p:cNvCxnSpPr>
              <a:stCxn id="338" idx="0"/>
              <a:endCxn id="324" idx="4"/>
            </p:cNvCxnSpPr>
            <p:nvPr/>
          </p:nvCxnSpPr>
          <p:spPr>
            <a:xfrm flipV="1">
              <a:off x="4421688" y="4963786"/>
              <a:ext cx="30092" cy="60217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>
              <a:stCxn id="342" idx="6"/>
              <a:endCxn id="341" idx="2"/>
            </p:cNvCxnSpPr>
            <p:nvPr/>
          </p:nvCxnSpPr>
          <p:spPr>
            <a:xfrm>
              <a:off x="4860234" y="5488704"/>
              <a:ext cx="410398" cy="50335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03" name="Straight Connector 302"/>
            <p:cNvCxnSpPr>
              <a:stCxn id="340" idx="1"/>
              <a:endCxn id="342" idx="4"/>
            </p:cNvCxnSpPr>
            <p:nvPr/>
          </p:nvCxnSpPr>
          <p:spPr>
            <a:xfrm flipH="1" flipV="1">
              <a:off x="4815234" y="5533704"/>
              <a:ext cx="210838" cy="317662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04" name="Straight Connector 303"/>
            <p:cNvCxnSpPr>
              <a:stCxn id="339" idx="6"/>
              <a:endCxn id="341" idx="3"/>
            </p:cNvCxnSpPr>
            <p:nvPr/>
          </p:nvCxnSpPr>
          <p:spPr>
            <a:xfrm flipV="1">
              <a:off x="4651197" y="5570859"/>
              <a:ext cx="632615" cy="29658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05" name="Straight Connector 304"/>
            <p:cNvCxnSpPr>
              <a:stCxn id="340" idx="0"/>
              <a:endCxn id="328" idx="5"/>
            </p:cNvCxnSpPr>
            <p:nvPr/>
          </p:nvCxnSpPr>
          <p:spPr>
            <a:xfrm flipV="1">
              <a:off x="5057892" y="4976616"/>
              <a:ext cx="115114" cy="86157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06" name="Straight Connector 305"/>
            <p:cNvCxnSpPr>
              <a:stCxn id="339" idx="0"/>
              <a:endCxn id="324" idx="5"/>
            </p:cNvCxnSpPr>
            <p:nvPr/>
          </p:nvCxnSpPr>
          <p:spPr>
            <a:xfrm flipH="1" flipV="1">
              <a:off x="4483600" y="4950606"/>
              <a:ext cx="122597" cy="871833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>
              <a:stCxn id="342" idx="2"/>
              <a:endCxn id="338" idx="6"/>
            </p:cNvCxnSpPr>
            <p:nvPr/>
          </p:nvCxnSpPr>
          <p:spPr>
            <a:xfrm flipH="1">
              <a:off x="4466688" y="5488704"/>
              <a:ext cx="303546" cy="122252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08" name="Straight Connector 307"/>
            <p:cNvCxnSpPr>
              <a:stCxn id="324" idx="6"/>
              <a:endCxn id="341" idx="2"/>
            </p:cNvCxnSpPr>
            <p:nvPr/>
          </p:nvCxnSpPr>
          <p:spPr>
            <a:xfrm>
              <a:off x="4496780" y="4918786"/>
              <a:ext cx="773852" cy="620253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09" name="Straight Connector 308"/>
            <p:cNvCxnSpPr>
              <a:stCxn id="328" idx="0"/>
              <a:endCxn id="269" idx="4"/>
            </p:cNvCxnSpPr>
            <p:nvPr/>
          </p:nvCxnSpPr>
          <p:spPr>
            <a:xfrm flipH="1" flipV="1">
              <a:off x="4834893" y="4720437"/>
              <a:ext cx="306293" cy="179359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Straight Connector 309"/>
            <p:cNvCxnSpPr>
              <a:stCxn id="325" idx="7"/>
              <a:endCxn id="267" idx="3"/>
            </p:cNvCxnSpPr>
            <p:nvPr/>
          </p:nvCxnSpPr>
          <p:spPr>
            <a:xfrm flipV="1">
              <a:off x="4422312" y="4087274"/>
              <a:ext cx="181823" cy="207347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Straight Connector 310"/>
            <p:cNvCxnSpPr>
              <a:stCxn id="324" idx="1"/>
              <a:endCxn id="327" idx="5"/>
            </p:cNvCxnSpPr>
            <p:nvPr/>
          </p:nvCxnSpPr>
          <p:spPr>
            <a:xfrm flipH="1" flipV="1">
              <a:off x="4015560" y="4857552"/>
              <a:ext cx="404400" cy="29414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12" name="Straight Connector 311"/>
            <p:cNvCxnSpPr>
              <a:stCxn id="331" idx="0"/>
              <a:endCxn id="326" idx="2"/>
            </p:cNvCxnSpPr>
            <p:nvPr/>
          </p:nvCxnSpPr>
          <p:spPr>
            <a:xfrm flipV="1">
              <a:off x="3374960" y="4721954"/>
              <a:ext cx="265174" cy="201033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13" name="Straight Connector 312"/>
            <p:cNvCxnSpPr>
              <a:stCxn id="329" idx="6"/>
              <a:endCxn id="338" idx="2"/>
            </p:cNvCxnSpPr>
            <p:nvPr/>
          </p:nvCxnSpPr>
          <p:spPr>
            <a:xfrm>
              <a:off x="4134708" y="5517257"/>
              <a:ext cx="241980" cy="93699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14" name="Straight Connector 313"/>
            <p:cNvCxnSpPr>
              <a:stCxn id="335" idx="7"/>
              <a:endCxn id="327" idx="4"/>
            </p:cNvCxnSpPr>
            <p:nvPr/>
          </p:nvCxnSpPr>
          <p:spPr>
            <a:xfrm flipV="1">
              <a:off x="3961307" y="4870732"/>
              <a:ext cx="22433" cy="32636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15" name="Straight Connector 314"/>
            <p:cNvCxnSpPr>
              <a:stCxn id="343" idx="6"/>
              <a:endCxn id="344" idx="2"/>
            </p:cNvCxnSpPr>
            <p:nvPr/>
          </p:nvCxnSpPr>
          <p:spPr bwMode="auto">
            <a:xfrm flipV="1">
              <a:off x="3577377" y="4007706"/>
              <a:ext cx="500437" cy="21039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16" name="Straight Connector 315"/>
            <p:cNvCxnSpPr>
              <a:stCxn id="329" idx="2"/>
              <a:endCxn id="337" idx="6"/>
            </p:cNvCxnSpPr>
            <p:nvPr/>
          </p:nvCxnSpPr>
          <p:spPr bwMode="auto">
            <a:xfrm flipH="1">
              <a:off x="3594565" y="5517257"/>
              <a:ext cx="450143" cy="260541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17" name="Straight Connector 316"/>
            <p:cNvCxnSpPr>
              <a:stCxn id="329" idx="2"/>
              <a:endCxn id="332" idx="6"/>
            </p:cNvCxnSpPr>
            <p:nvPr/>
          </p:nvCxnSpPr>
          <p:spPr bwMode="auto">
            <a:xfrm flipH="1">
              <a:off x="3220502" y="5517257"/>
              <a:ext cx="824206" cy="11096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18" name="Straight Connector 317"/>
            <p:cNvCxnSpPr>
              <a:stCxn id="340" idx="2"/>
              <a:endCxn id="339" idx="6"/>
            </p:cNvCxnSpPr>
            <p:nvPr/>
          </p:nvCxnSpPr>
          <p:spPr bwMode="auto">
            <a:xfrm flipH="1" flipV="1">
              <a:off x="4651197" y="5867439"/>
              <a:ext cx="361695" cy="15747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19" name="Straight Connector 318"/>
            <p:cNvCxnSpPr>
              <a:stCxn id="337" idx="1"/>
              <a:endCxn id="332" idx="5"/>
            </p:cNvCxnSpPr>
            <p:nvPr/>
          </p:nvCxnSpPr>
          <p:spPr bwMode="auto">
            <a:xfrm flipH="1" flipV="1">
              <a:off x="3207322" y="5660037"/>
              <a:ext cx="310423" cy="85941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20" name="Straight Connector 319"/>
            <p:cNvCxnSpPr>
              <a:stCxn id="269" idx="7"/>
              <a:endCxn id="266" idx="2"/>
            </p:cNvCxnSpPr>
            <p:nvPr/>
          </p:nvCxnSpPr>
          <p:spPr bwMode="auto">
            <a:xfrm flipV="1">
              <a:off x="4866713" y="4270564"/>
              <a:ext cx="417571" cy="373053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1" name="Straight Connector 320"/>
            <p:cNvCxnSpPr>
              <a:stCxn id="328" idx="2"/>
              <a:endCxn id="324" idx="7"/>
            </p:cNvCxnSpPr>
            <p:nvPr/>
          </p:nvCxnSpPr>
          <p:spPr bwMode="auto">
            <a:xfrm flipH="1" flipV="1">
              <a:off x="4483600" y="4886966"/>
              <a:ext cx="612586" cy="5783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22" name="Straight Connector 321"/>
            <p:cNvCxnSpPr>
              <a:stCxn id="328" idx="4"/>
              <a:endCxn id="338" idx="6"/>
            </p:cNvCxnSpPr>
            <p:nvPr/>
          </p:nvCxnSpPr>
          <p:spPr bwMode="auto">
            <a:xfrm flipH="1">
              <a:off x="4466688" y="4989796"/>
              <a:ext cx="674498" cy="62116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23" name="Straight Connector 322"/>
            <p:cNvCxnSpPr>
              <a:stCxn id="341" idx="4"/>
              <a:endCxn id="340" idx="0"/>
            </p:cNvCxnSpPr>
            <p:nvPr/>
          </p:nvCxnSpPr>
          <p:spPr bwMode="auto">
            <a:xfrm flipH="1">
              <a:off x="5057892" y="5584039"/>
              <a:ext cx="257740" cy="254147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24" name="Oval 323"/>
            <p:cNvSpPr/>
            <p:nvPr/>
          </p:nvSpPr>
          <p:spPr>
            <a:xfrm>
              <a:off x="4406780" y="4873786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5" name="Oval 324"/>
            <p:cNvSpPr/>
            <p:nvPr/>
          </p:nvSpPr>
          <p:spPr>
            <a:xfrm>
              <a:off x="4345492" y="4281441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6" name="Oval 325"/>
            <p:cNvSpPr/>
            <p:nvPr/>
          </p:nvSpPr>
          <p:spPr>
            <a:xfrm>
              <a:off x="3640134" y="4676954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7" name="Oval 326"/>
            <p:cNvSpPr/>
            <p:nvPr/>
          </p:nvSpPr>
          <p:spPr>
            <a:xfrm>
              <a:off x="3938740" y="4780732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8" name="Oval 327"/>
            <p:cNvSpPr/>
            <p:nvPr/>
          </p:nvSpPr>
          <p:spPr>
            <a:xfrm>
              <a:off x="5096186" y="4899796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9" name="Oval 328"/>
            <p:cNvSpPr/>
            <p:nvPr/>
          </p:nvSpPr>
          <p:spPr>
            <a:xfrm>
              <a:off x="4044708" y="5472257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30" name="Straight Connector 329"/>
            <p:cNvCxnSpPr>
              <a:stCxn id="328" idx="7"/>
              <a:endCxn id="268" idx="3"/>
            </p:cNvCxnSpPr>
            <p:nvPr/>
          </p:nvCxnSpPr>
          <p:spPr>
            <a:xfrm flipV="1">
              <a:off x="5173006" y="4629682"/>
              <a:ext cx="110806" cy="283294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1" name="Oval 330"/>
            <p:cNvSpPr/>
            <p:nvPr/>
          </p:nvSpPr>
          <p:spPr>
            <a:xfrm>
              <a:off x="3329960" y="4922987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2" name="Oval 331"/>
            <p:cNvSpPr/>
            <p:nvPr/>
          </p:nvSpPr>
          <p:spPr>
            <a:xfrm>
              <a:off x="3130502" y="5583217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3" name="Oval 332"/>
            <p:cNvSpPr/>
            <p:nvPr/>
          </p:nvSpPr>
          <p:spPr>
            <a:xfrm>
              <a:off x="3112223" y="5195304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4" name="Oval 333"/>
            <p:cNvSpPr/>
            <p:nvPr/>
          </p:nvSpPr>
          <p:spPr>
            <a:xfrm>
              <a:off x="3527987" y="5399115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5" name="Oval 334"/>
            <p:cNvSpPr/>
            <p:nvPr/>
          </p:nvSpPr>
          <p:spPr>
            <a:xfrm>
              <a:off x="3884487" y="5183912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6" name="Oval 335"/>
            <p:cNvSpPr/>
            <p:nvPr/>
          </p:nvSpPr>
          <p:spPr>
            <a:xfrm>
              <a:off x="3589158" y="4899796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7" name="Oval 336"/>
            <p:cNvSpPr/>
            <p:nvPr/>
          </p:nvSpPr>
          <p:spPr>
            <a:xfrm>
              <a:off x="3504565" y="5732798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8" name="Oval 337"/>
            <p:cNvSpPr/>
            <p:nvPr/>
          </p:nvSpPr>
          <p:spPr>
            <a:xfrm>
              <a:off x="4376688" y="5565956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9" name="Oval 338"/>
            <p:cNvSpPr/>
            <p:nvPr/>
          </p:nvSpPr>
          <p:spPr>
            <a:xfrm>
              <a:off x="4561197" y="5822439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0" name="Oval 339"/>
            <p:cNvSpPr/>
            <p:nvPr/>
          </p:nvSpPr>
          <p:spPr>
            <a:xfrm>
              <a:off x="5012892" y="5838186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1" name="Oval 340"/>
            <p:cNvSpPr/>
            <p:nvPr/>
          </p:nvSpPr>
          <p:spPr>
            <a:xfrm>
              <a:off x="5270632" y="5494039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2" name="Oval 341"/>
            <p:cNvSpPr/>
            <p:nvPr/>
          </p:nvSpPr>
          <p:spPr>
            <a:xfrm>
              <a:off x="4770234" y="5443704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3" name="Oval 342"/>
            <p:cNvSpPr/>
            <p:nvPr/>
          </p:nvSpPr>
          <p:spPr>
            <a:xfrm>
              <a:off x="3487377" y="4173096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4" name="Oval 343"/>
            <p:cNvSpPr/>
            <p:nvPr/>
          </p:nvSpPr>
          <p:spPr>
            <a:xfrm>
              <a:off x="4077814" y="3962706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5" name="Oval 344"/>
            <p:cNvSpPr/>
            <p:nvPr/>
          </p:nvSpPr>
          <p:spPr>
            <a:xfrm>
              <a:off x="3740234" y="4322719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6" name="Oval 345"/>
            <p:cNvSpPr/>
            <p:nvPr/>
          </p:nvSpPr>
          <p:spPr>
            <a:xfrm>
              <a:off x="3665954" y="3918117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54" name="Oval 353"/>
          <p:cNvSpPr/>
          <p:nvPr/>
        </p:nvSpPr>
        <p:spPr>
          <a:xfrm rot="20842737">
            <a:off x="6935010" y="1408787"/>
            <a:ext cx="1195225" cy="1423031"/>
          </a:xfrm>
          <a:prstGeom prst="ellipse">
            <a:avLst/>
          </a:prstGeom>
          <a:solidFill>
            <a:srgbClr val="FFFF00">
              <a:alpha val="40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75" name="Group 174"/>
          <p:cNvGrpSpPr/>
          <p:nvPr/>
        </p:nvGrpSpPr>
        <p:grpSpPr>
          <a:xfrm>
            <a:off x="6703299" y="1676400"/>
            <a:ext cx="2262061" cy="2010069"/>
            <a:chOff x="3112223" y="3918117"/>
            <a:chExt cx="2262061" cy="2010069"/>
          </a:xfrm>
          <a:solidFill>
            <a:schemeClr val="bg1"/>
          </a:solidFill>
        </p:grpSpPr>
        <p:sp>
          <p:nvSpPr>
            <p:cNvPr id="176" name="Oval 175"/>
            <p:cNvSpPr/>
            <p:nvPr/>
          </p:nvSpPr>
          <p:spPr>
            <a:xfrm>
              <a:off x="4984176" y="3979501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7" name="Oval 176"/>
            <p:cNvSpPr/>
            <p:nvPr/>
          </p:nvSpPr>
          <p:spPr>
            <a:xfrm>
              <a:off x="4647488" y="4446727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8" name="Oval 177"/>
            <p:cNvSpPr/>
            <p:nvPr/>
          </p:nvSpPr>
          <p:spPr>
            <a:xfrm>
              <a:off x="5284284" y="4225564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9" name="Oval 178"/>
            <p:cNvSpPr/>
            <p:nvPr/>
          </p:nvSpPr>
          <p:spPr>
            <a:xfrm>
              <a:off x="4590955" y="4010454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0" name="Oval 179"/>
            <p:cNvSpPr/>
            <p:nvPr/>
          </p:nvSpPr>
          <p:spPr>
            <a:xfrm>
              <a:off x="5270632" y="4552862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1" name="Oval 180"/>
            <p:cNvSpPr/>
            <p:nvPr/>
          </p:nvSpPr>
          <p:spPr>
            <a:xfrm>
              <a:off x="4789893" y="4630437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82" name="Straight Connector 181"/>
            <p:cNvCxnSpPr>
              <a:stCxn id="179" idx="6"/>
              <a:endCxn id="178" idx="1"/>
            </p:cNvCxnSpPr>
            <p:nvPr/>
          </p:nvCxnSpPr>
          <p:spPr>
            <a:xfrm>
              <a:off x="4680955" y="4055454"/>
              <a:ext cx="616509" cy="18329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>
              <a:stCxn id="179" idx="4"/>
              <a:endCxn id="177" idx="0"/>
            </p:cNvCxnSpPr>
            <p:nvPr/>
          </p:nvCxnSpPr>
          <p:spPr>
            <a:xfrm>
              <a:off x="4635955" y="4100454"/>
              <a:ext cx="56533" cy="346273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>
              <a:stCxn id="177" idx="5"/>
              <a:endCxn id="180" idx="2"/>
            </p:cNvCxnSpPr>
            <p:nvPr/>
          </p:nvCxnSpPr>
          <p:spPr>
            <a:xfrm>
              <a:off x="4724308" y="4523547"/>
              <a:ext cx="546324" cy="74315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>
              <a:stCxn id="177" idx="7"/>
              <a:endCxn id="176" idx="3"/>
            </p:cNvCxnSpPr>
            <p:nvPr/>
          </p:nvCxnSpPr>
          <p:spPr>
            <a:xfrm flipV="1">
              <a:off x="4724308" y="4056321"/>
              <a:ext cx="273048" cy="403586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>
              <a:stCxn id="181" idx="0"/>
              <a:endCxn id="176" idx="4"/>
            </p:cNvCxnSpPr>
            <p:nvPr/>
          </p:nvCxnSpPr>
          <p:spPr>
            <a:xfrm flipV="1">
              <a:off x="4834893" y="4069501"/>
              <a:ext cx="194283" cy="560936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>
              <a:stCxn id="181" idx="6"/>
              <a:endCxn id="180" idx="3"/>
            </p:cNvCxnSpPr>
            <p:nvPr/>
          </p:nvCxnSpPr>
          <p:spPr>
            <a:xfrm flipV="1">
              <a:off x="4879893" y="4629682"/>
              <a:ext cx="403919" cy="45755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>
              <a:stCxn id="180" idx="0"/>
              <a:endCxn id="178" idx="5"/>
            </p:cNvCxnSpPr>
            <p:nvPr/>
          </p:nvCxnSpPr>
          <p:spPr>
            <a:xfrm flipV="1">
              <a:off x="5315632" y="4302384"/>
              <a:ext cx="45472" cy="250478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>
              <a:stCxn id="178" idx="0"/>
              <a:endCxn id="176" idx="5"/>
            </p:cNvCxnSpPr>
            <p:nvPr/>
          </p:nvCxnSpPr>
          <p:spPr>
            <a:xfrm flipH="1" flipV="1">
              <a:off x="5060996" y="4056321"/>
              <a:ext cx="268288" cy="169243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>
              <a:stCxn id="255" idx="7"/>
              <a:endCxn id="258" idx="2"/>
            </p:cNvCxnSpPr>
            <p:nvPr/>
          </p:nvCxnSpPr>
          <p:spPr>
            <a:xfrm flipV="1">
              <a:off x="3564197" y="3963117"/>
              <a:ext cx="101757" cy="223159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>
              <a:stCxn id="257" idx="2"/>
              <a:endCxn id="238" idx="0"/>
            </p:cNvCxnSpPr>
            <p:nvPr/>
          </p:nvCxnSpPr>
          <p:spPr>
            <a:xfrm flipH="1">
              <a:off x="3685134" y="4367719"/>
              <a:ext cx="55100" cy="309235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>
              <a:stCxn id="255" idx="5"/>
              <a:endCxn id="257" idx="1"/>
            </p:cNvCxnSpPr>
            <p:nvPr/>
          </p:nvCxnSpPr>
          <p:spPr>
            <a:xfrm>
              <a:off x="3564197" y="4249916"/>
              <a:ext cx="189217" cy="85983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>
              <a:stCxn id="258" idx="6"/>
              <a:endCxn id="256" idx="1"/>
            </p:cNvCxnSpPr>
            <p:nvPr/>
          </p:nvCxnSpPr>
          <p:spPr>
            <a:xfrm>
              <a:off x="3755954" y="3963117"/>
              <a:ext cx="335040" cy="12769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>
              <a:stCxn id="257" idx="6"/>
              <a:endCxn id="237" idx="1"/>
            </p:cNvCxnSpPr>
            <p:nvPr/>
          </p:nvCxnSpPr>
          <p:spPr>
            <a:xfrm flipV="1">
              <a:off x="3830234" y="4294621"/>
              <a:ext cx="528438" cy="73098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>
              <a:stCxn id="238" idx="7"/>
              <a:endCxn id="237" idx="2"/>
            </p:cNvCxnSpPr>
            <p:nvPr/>
          </p:nvCxnSpPr>
          <p:spPr>
            <a:xfrm flipV="1">
              <a:off x="3716954" y="4326441"/>
              <a:ext cx="628538" cy="363693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>
              <a:stCxn id="258" idx="5"/>
              <a:endCxn id="237" idx="0"/>
            </p:cNvCxnSpPr>
            <p:nvPr/>
          </p:nvCxnSpPr>
          <p:spPr>
            <a:xfrm>
              <a:off x="3742774" y="3994937"/>
              <a:ext cx="647718" cy="286504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>
              <a:stCxn id="257" idx="7"/>
              <a:endCxn id="256" idx="3"/>
            </p:cNvCxnSpPr>
            <p:nvPr/>
          </p:nvCxnSpPr>
          <p:spPr>
            <a:xfrm flipV="1">
              <a:off x="3817054" y="4039526"/>
              <a:ext cx="273940" cy="296373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>
              <a:stCxn id="238" idx="5"/>
              <a:endCxn id="239" idx="2"/>
            </p:cNvCxnSpPr>
            <p:nvPr/>
          </p:nvCxnSpPr>
          <p:spPr>
            <a:xfrm>
              <a:off x="3716954" y="4753774"/>
              <a:ext cx="221786" cy="71958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>
              <a:stCxn id="257" idx="5"/>
              <a:endCxn id="239" idx="1"/>
            </p:cNvCxnSpPr>
            <p:nvPr/>
          </p:nvCxnSpPr>
          <p:spPr>
            <a:xfrm>
              <a:off x="3817054" y="4399539"/>
              <a:ext cx="134866" cy="394373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>
              <a:stCxn id="237" idx="3"/>
              <a:endCxn id="239" idx="7"/>
            </p:cNvCxnSpPr>
            <p:nvPr/>
          </p:nvCxnSpPr>
          <p:spPr>
            <a:xfrm flipH="1">
              <a:off x="4015560" y="4358261"/>
              <a:ext cx="343112" cy="435651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>
              <a:stCxn id="243" idx="5"/>
              <a:endCxn id="246" idx="1"/>
            </p:cNvCxnSpPr>
            <p:nvPr/>
          </p:nvCxnSpPr>
          <p:spPr>
            <a:xfrm>
              <a:off x="3406780" y="4999807"/>
              <a:ext cx="134387" cy="412488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>
              <a:stCxn id="246" idx="0"/>
              <a:endCxn id="248" idx="4"/>
            </p:cNvCxnSpPr>
            <p:nvPr/>
          </p:nvCxnSpPr>
          <p:spPr>
            <a:xfrm flipV="1">
              <a:off x="3572987" y="4989796"/>
              <a:ext cx="61171" cy="409319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>
              <a:stCxn id="244" idx="6"/>
              <a:endCxn id="246" idx="2"/>
            </p:cNvCxnSpPr>
            <p:nvPr/>
          </p:nvCxnSpPr>
          <p:spPr>
            <a:xfrm flipV="1">
              <a:off x="3220502" y="5444115"/>
              <a:ext cx="307485" cy="184102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4" name="Straight Connector 203"/>
            <p:cNvCxnSpPr>
              <a:stCxn id="249" idx="7"/>
              <a:endCxn id="246" idx="3"/>
            </p:cNvCxnSpPr>
            <p:nvPr/>
          </p:nvCxnSpPr>
          <p:spPr>
            <a:xfrm flipH="1" flipV="1">
              <a:off x="3541167" y="5475935"/>
              <a:ext cx="40218" cy="270043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>
              <a:stCxn id="244" idx="2"/>
              <a:endCxn id="245" idx="3"/>
            </p:cNvCxnSpPr>
            <p:nvPr/>
          </p:nvCxnSpPr>
          <p:spPr>
            <a:xfrm flipH="1" flipV="1">
              <a:off x="3125403" y="5272124"/>
              <a:ext cx="5099" cy="356093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>
              <a:stCxn id="245" idx="7"/>
              <a:endCxn id="243" idx="3"/>
            </p:cNvCxnSpPr>
            <p:nvPr/>
          </p:nvCxnSpPr>
          <p:spPr>
            <a:xfrm flipV="1">
              <a:off x="3189043" y="4999807"/>
              <a:ext cx="154097" cy="208677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>
              <a:stCxn id="246" idx="5"/>
              <a:endCxn id="241" idx="2"/>
            </p:cNvCxnSpPr>
            <p:nvPr/>
          </p:nvCxnSpPr>
          <p:spPr>
            <a:xfrm>
              <a:off x="3604807" y="5475935"/>
              <a:ext cx="439901" cy="41322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8" name="Straight Connector 207"/>
            <p:cNvCxnSpPr>
              <a:stCxn id="243" idx="7"/>
              <a:endCxn id="247" idx="1"/>
            </p:cNvCxnSpPr>
            <p:nvPr/>
          </p:nvCxnSpPr>
          <p:spPr>
            <a:xfrm>
              <a:off x="3406780" y="4936167"/>
              <a:ext cx="490887" cy="260925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>
              <a:stCxn id="247" idx="0"/>
              <a:endCxn id="248" idx="5"/>
            </p:cNvCxnSpPr>
            <p:nvPr/>
          </p:nvCxnSpPr>
          <p:spPr>
            <a:xfrm flipH="1" flipV="1">
              <a:off x="3665978" y="4976616"/>
              <a:ext cx="263509" cy="207296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>
              <a:stCxn id="249" idx="1"/>
              <a:endCxn id="245" idx="4"/>
            </p:cNvCxnSpPr>
            <p:nvPr/>
          </p:nvCxnSpPr>
          <p:spPr>
            <a:xfrm flipH="1" flipV="1">
              <a:off x="3157223" y="5285304"/>
              <a:ext cx="360522" cy="460674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>
              <a:stCxn id="245" idx="6"/>
              <a:endCxn id="247" idx="2"/>
            </p:cNvCxnSpPr>
            <p:nvPr/>
          </p:nvCxnSpPr>
          <p:spPr>
            <a:xfrm flipV="1">
              <a:off x="3202223" y="5228912"/>
              <a:ext cx="682264" cy="11392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>
              <a:stCxn id="241" idx="0"/>
              <a:endCxn id="243" idx="6"/>
            </p:cNvCxnSpPr>
            <p:nvPr/>
          </p:nvCxnSpPr>
          <p:spPr>
            <a:xfrm flipH="1" flipV="1">
              <a:off x="3419960" y="4967987"/>
              <a:ext cx="669748" cy="50427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>
              <a:stCxn id="250" idx="0"/>
              <a:endCxn id="236" idx="4"/>
            </p:cNvCxnSpPr>
            <p:nvPr/>
          </p:nvCxnSpPr>
          <p:spPr>
            <a:xfrm flipV="1">
              <a:off x="4421688" y="4963786"/>
              <a:ext cx="30092" cy="60217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>
              <a:stCxn id="254" idx="6"/>
              <a:endCxn id="253" idx="2"/>
            </p:cNvCxnSpPr>
            <p:nvPr/>
          </p:nvCxnSpPr>
          <p:spPr>
            <a:xfrm>
              <a:off x="4860234" y="5488704"/>
              <a:ext cx="410398" cy="50335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>
              <a:stCxn id="252" idx="1"/>
              <a:endCxn id="254" idx="4"/>
            </p:cNvCxnSpPr>
            <p:nvPr/>
          </p:nvCxnSpPr>
          <p:spPr>
            <a:xfrm flipH="1" flipV="1">
              <a:off x="4815234" y="5533704"/>
              <a:ext cx="210838" cy="317662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>
              <a:stCxn id="251" idx="6"/>
              <a:endCxn id="253" idx="3"/>
            </p:cNvCxnSpPr>
            <p:nvPr/>
          </p:nvCxnSpPr>
          <p:spPr>
            <a:xfrm flipV="1">
              <a:off x="4651197" y="5570859"/>
              <a:ext cx="632615" cy="29658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>
              <a:stCxn id="252" idx="0"/>
              <a:endCxn id="240" idx="5"/>
            </p:cNvCxnSpPr>
            <p:nvPr/>
          </p:nvCxnSpPr>
          <p:spPr>
            <a:xfrm flipV="1">
              <a:off x="5057892" y="4976616"/>
              <a:ext cx="115114" cy="86157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>
              <a:stCxn id="251" idx="0"/>
              <a:endCxn id="236" idx="5"/>
            </p:cNvCxnSpPr>
            <p:nvPr/>
          </p:nvCxnSpPr>
          <p:spPr>
            <a:xfrm flipH="1" flipV="1">
              <a:off x="4483600" y="4950606"/>
              <a:ext cx="122597" cy="871833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>
              <a:stCxn id="254" idx="2"/>
              <a:endCxn id="250" idx="6"/>
            </p:cNvCxnSpPr>
            <p:nvPr/>
          </p:nvCxnSpPr>
          <p:spPr>
            <a:xfrm flipH="1">
              <a:off x="4466688" y="5488704"/>
              <a:ext cx="303546" cy="122252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>
              <a:stCxn id="236" idx="6"/>
              <a:endCxn id="253" idx="2"/>
            </p:cNvCxnSpPr>
            <p:nvPr/>
          </p:nvCxnSpPr>
          <p:spPr>
            <a:xfrm>
              <a:off x="4496780" y="4918786"/>
              <a:ext cx="773852" cy="620253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>
              <a:stCxn id="240" idx="0"/>
              <a:endCxn id="181" idx="4"/>
            </p:cNvCxnSpPr>
            <p:nvPr/>
          </p:nvCxnSpPr>
          <p:spPr>
            <a:xfrm flipH="1" flipV="1">
              <a:off x="4834893" y="4720437"/>
              <a:ext cx="306293" cy="179359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>
              <a:stCxn id="237" idx="7"/>
              <a:endCxn id="179" idx="3"/>
            </p:cNvCxnSpPr>
            <p:nvPr/>
          </p:nvCxnSpPr>
          <p:spPr>
            <a:xfrm flipV="1">
              <a:off x="4422312" y="4087274"/>
              <a:ext cx="181823" cy="207347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>
              <a:stCxn id="236" idx="1"/>
              <a:endCxn id="239" idx="5"/>
            </p:cNvCxnSpPr>
            <p:nvPr/>
          </p:nvCxnSpPr>
          <p:spPr>
            <a:xfrm flipH="1" flipV="1">
              <a:off x="4015560" y="4857552"/>
              <a:ext cx="404400" cy="29414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>
              <a:stCxn id="243" idx="0"/>
              <a:endCxn id="238" idx="2"/>
            </p:cNvCxnSpPr>
            <p:nvPr/>
          </p:nvCxnSpPr>
          <p:spPr>
            <a:xfrm flipV="1">
              <a:off x="3374960" y="4721954"/>
              <a:ext cx="265174" cy="201033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>
              <a:stCxn id="241" idx="6"/>
              <a:endCxn id="250" idx="2"/>
            </p:cNvCxnSpPr>
            <p:nvPr/>
          </p:nvCxnSpPr>
          <p:spPr>
            <a:xfrm>
              <a:off x="4134708" y="5517257"/>
              <a:ext cx="241980" cy="93699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>
              <a:stCxn id="247" idx="7"/>
              <a:endCxn id="239" idx="4"/>
            </p:cNvCxnSpPr>
            <p:nvPr/>
          </p:nvCxnSpPr>
          <p:spPr>
            <a:xfrm flipV="1">
              <a:off x="3961307" y="4870732"/>
              <a:ext cx="22433" cy="32636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>
              <a:stCxn id="255" idx="6"/>
              <a:endCxn id="256" idx="2"/>
            </p:cNvCxnSpPr>
            <p:nvPr/>
          </p:nvCxnSpPr>
          <p:spPr bwMode="auto">
            <a:xfrm flipV="1">
              <a:off x="3577377" y="4007706"/>
              <a:ext cx="500437" cy="21039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>
              <a:stCxn id="241" idx="2"/>
              <a:endCxn id="249" idx="6"/>
            </p:cNvCxnSpPr>
            <p:nvPr/>
          </p:nvCxnSpPr>
          <p:spPr bwMode="auto">
            <a:xfrm flipH="1">
              <a:off x="3594565" y="5517257"/>
              <a:ext cx="450143" cy="260541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>
              <a:stCxn id="241" idx="2"/>
              <a:endCxn id="244" idx="6"/>
            </p:cNvCxnSpPr>
            <p:nvPr/>
          </p:nvCxnSpPr>
          <p:spPr bwMode="auto">
            <a:xfrm flipH="1">
              <a:off x="3220502" y="5517257"/>
              <a:ext cx="824206" cy="11096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>
              <a:stCxn id="252" idx="2"/>
              <a:endCxn id="251" idx="6"/>
            </p:cNvCxnSpPr>
            <p:nvPr/>
          </p:nvCxnSpPr>
          <p:spPr bwMode="auto">
            <a:xfrm flipH="1" flipV="1">
              <a:off x="4651197" y="5867439"/>
              <a:ext cx="361695" cy="15747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1" name="Straight Connector 230"/>
            <p:cNvCxnSpPr>
              <a:stCxn id="249" idx="1"/>
              <a:endCxn id="244" idx="5"/>
            </p:cNvCxnSpPr>
            <p:nvPr/>
          </p:nvCxnSpPr>
          <p:spPr bwMode="auto">
            <a:xfrm flipH="1" flipV="1">
              <a:off x="3207322" y="5660037"/>
              <a:ext cx="310423" cy="85941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2" name="Straight Connector 231"/>
            <p:cNvCxnSpPr>
              <a:stCxn id="181" idx="7"/>
              <a:endCxn id="178" idx="2"/>
            </p:cNvCxnSpPr>
            <p:nvPr/>
          </p:nvCxnSpPr>
          <p:spPr bwMode="auto">
            <a:xfrm flipV="1">
              <a:off x="4866713" y="4270564"/>
              <a:ext cx="417571" cy="373053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/>
            <p:cNvCxnSpPr>
              <a:stCxn id="240" idx="2"/>
              <a:endCxn id="236" idx="7"/>
            </p:cNvCxnSpPr>
            <p:nvPr/>
          </p:nvCxnSpPr>
          <p:spPr bwMode="auto">
            <a:xfrm flipH="1" flipV="1">
              <a:off x="4483600" y="4886966"/>
              <a:ext cx="612586" cy="5783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4" name="Straight Connector 233"/>
            <p:cNvCxnSpPr>
              <a:stCxn id="240" idx="4"/>
              <a:endCxn id="250" idx="6"/>
            </p:cNvCxnSpPr>
            <p:nvPr/>
          </p:nvCxnSpPr>
          <p:spPr bwMode="auto">
            <a:xfrm flipH="1">
              <a:off x="4466688" y="4989796"/>
              <a:ext cx="674498" cy="62116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5" name="Straight Connector 234"/>
            <p:cNvCxnSpPr>
              <a:stCxn id="253" idx="4"/>
              <a:endCxn id="252" idx="0"/>
            </p:cNvCxnSpPr>
            <p:nvPr/>
          </p:nvCxnSpPr>
          <p:spPr bwMode="auto">
            <a:xfrm flipH="1">
              <a:off x="5057892" y="5584039"/>
              <a:ext cx="257740" cy="254147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236" name="Oval 235"/>
            <p:cNvSpPr/>
            <p:nvPr/>
          </p:nvSpPr>
          <p:spPr>
            <a:xfrm>
              <a:off x="4406780" y="4873786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7" name="Oval 236"/>
            <p:cNvSpPr/>
            <p:nvPr/>
          </p:nvSpPr>
          <p:spPr>
            <a:xfrm>
              <a:off x="4345492" y="4281441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8" name="Oval 237"/>
            <p:cNvSpPr/>
            <p:nvPr/>
          </p:nvSpPr>
          <p:spPr>
            <a:xfrm>
              <a:off x="3640134" y="4676954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9" name="Oval 238"/>
            <p:cNvSpPr/>
            <p:nvPr/>
          </p:nvSpPr>
          <p:spPr>
            <a:xfrm>
              <a:off x="3938740" y="4780732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0" name="Oval 239"/>
            <p:cNvSpPr/>
            <p:nvPr/>
          </p:nvSpPr>
          <p:spPr>
            <a:xfrm>
              <a:off x="5096186" y="4899796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1" name="Oval 240"/>
            <p:cNvSpPr/>
            <p:nvPr/>
          </p:nvSpPr>
          <p:spPr>
            <a:xfrm>
              <a:off x="4044708" y="5472257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42" name="Straight Connector 241"/>
            <p:cNvCxnSpPr>
              <a:stCxn id="240" idx="7"/>
              <a:endCxn id="180" idx="3"/>
            </p:cNvCxnSpPr>
            <p:nvPr/>
          </p:nvCxnSpPr>
          <p:spPr>
            <a:xfrm flipV="1">
              <a:off x="5173006" y="4629682"/>
              <a:ext cx="110806" cy="283294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3" name="Oval 242"/>
            <p:cNvSpPr/>
            <p:nvPr/>
          </p:nvSpPr>
          <p:spPr>
            <a:xfrm>
              <a:off x="3329960" y="4922987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4" name="Oval 243"/>
            <p:cNvSpPr/>
            <p:nvPr/>
          </p:nvSpPr>
          <p:spPr>
            <a:xfrm>
              <a:off x="3130502" y="5583217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5" name="Oval 244"/>
            <p:cNvSpPr/>
            <p:nvPr/>
          </p:nvSpPr>
          <p:spPr>
            <a:xfrm>
              <a:off x="3112223" y="5195304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6" name="Oval 245"/>
            <p:cNvSpPr/>
            <p:nvPr/>
          </p:nvSpPr>
          <p:spPr>
            <a:xfrm>
              <a:off x="3527987" y="5399115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7" name="Oval 246"/>
            <p:cNvSpPr/>
            <p:nvPr/>
          </p:nvSpPr>
          <p:spPr>
            <a:xfrm>
              <a:off x="3884487" y="5183912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8" name="Oval 247"/>
            <p:cNvSpPr/>
            <p:nvPr/>
          </p:nvSpPr>
          <p:spPr>
            <a:xfrm>
              <a:off x="3589158" y="4899796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9" name="Oval 248"/>
            <p:cNvSpPr/>
            <p:nvPr/>
          </p:nvSpPr>
          <p:spPr>
            <a:xfrm>
              <a:off x="3504565" y="5732798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0" name="Oval 249"/>
            <p:cNvSpPr/>
            <p:nvPr/>
          </p:nvSpPr>
          <p:spPr>
            <a:xfrm>
              <a:off x="4376688" y="5565956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1" name="Oval 250"/>
            <p:cNvSpPr/>
            <p:nvPr/>
          </p:nvSpPr>
          <p:spPr>
            <a:xfrm>
              <a:off x="4561197" y="5822439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2" name="Oval 251"/>
            <p:cNvSpPr/>
            <p:nvPr/>
          </p:nvSpPr>
          <p:spPr>
            <a:xfrm>
              <a:off x="5012892" y="5838186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3" name="Oval 252"/>
            <p:cNvSpPr/>
            <p:nvPr/>
          </p:nvSpPr>
          <p:spPr>
            <a:xfrm>
              <a:off x="5270632" y="5494039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4" name="Oval 253"/>
            <p:cNvSpPr/>
            <p:nvPr/>
          </p:nvSpPr>
          <p:spPr>
            <a:xfrm>
              <a:off x="4770234" y="5443704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5" name="Oval 254"/>
            <p:cNvSpPr/>
            <p:nvPr/>
          </p:nvSpPr>
          <p:spPr>
            <a:xfrm>
              <a:off x="3487377" y="4173096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6" name="Oval 255"/>
            <p:cNvSpPr/>
            <p:nvPr/>
          </p:nvSpPr>
          <p:spPr>
            <a:xfrm>
              <a:off x="4077814" y="3962706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7" name="Oval 256"/>
            <p:cNvSpPr/>
            <p:nvPr/>
          </p:nvSpPr>
          <p:spPr>
            <a:xfrm>
              <a:off x="3740234" y="4322719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8" name="Oval 257"/>
            <p:cNvSpPr/>
            <p:nvPr/>
          </p:nvSpPr>
          <p:spPr>
            <a:xfrm>
              <a:off x="3665954" y="3918117"/>
              <a:ext cx="90000" cy="90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50" name="Oval 349"/>
          <p:cNvSpPr/>
          <p:nvPr/>
        </p:nvSpPr>
        <p:spPr>
          <a:xfrm>
            <a:off x="7239000" y="1676400"/>
            <a:ext cx="108000" cy="108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5" name="Oval 354"/>
          <p:cNvSpPr/>
          <p:nvPr/>
        </p:nvSpPr>
        <p:spPr>
          <a:xfrm>
            <a:off x="7335078" y="2081922"/>
            <a:ext cx="108000" cy="1080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7" name="Oval 356"/>
          <p:cNvSpPr/>
          <p:nvPr/>
        </p:nvSpPr>
        <p:spPr>
          <a:xfrm>
            <a:off x="7000461" y="1427922"/>
            <a:ext cx="1195225" cy="1333083"/>
          </a:xfrm>
          <a:prstGeom prst="ellipse">
            <a:avLst/>
          </a:prstGeom>
          <a:solidFill>
            <a:schemeClr val="accent1">
              <a:lumMod val="60000"/>
              <a:lumOff val="40000"/>
              <a:alpha val="40000"/>
            </a:schemeClr>
          </a:solidFill>
          <a:ln>
            <a:solidFill>
              <a:srgbClr val="0B41A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6" name="Oval 355"/>
          <p:cNvSpPr/>
          <p:nvPr/>
        </p:nvSpPr>
        <p:spPr>
          <a:xfrm>
            <a:off x="7919505" y="2027583"/>
            <a:ext cx="108000" cy="108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2" name="Oval 361"/>
          <p:cNvSpPr/>
          <p:nvPr/>
        </p:nvSpPr>
        <p:spPr>
          <a:xfrm>
            <a:off x="8753061" y="4333461"/>
            <a:ext cx="108000" cy="108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3" name="Oval 362"/>
          <p:cNvSpPr/>
          <p:nvPr/>
        </p:nvSpPr>
        <p:spPr>
          <a:xfrm>
            <a:off x="7207200" y="4419600"/>
            <a:ext cx="108000" cy="108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4" name="Oval 363"/>
          <p:cNvSpPr/>
          <p:nvPr/>
        </p:nvSpPr>
        <p:spPr>
          <a:xfrm>
            <a:off x="8239539" y="5550678"/>
            <a:ext cx="108000" cy="10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5" name="Oval 364"/>
          <p:cNvSpPr/>
          <p:nvPr/>
        </p:nvSpPr>
        <p:spPr>
          <a:xfrm>
            <a:off x="6983895" y="5510922"/>
            <a:ext cx="108000" cy="1080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378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" grpId="0" animBg="1"/>
      <p:bldP spid="359" grpId="0" animBg="1"/>
      <p:bldP spid="360" grpId="0" animBg="1"/>
      <p:bldP spid="361" grpId="0" animBg="1"/>
      <p:bldP spid="352" grpId="0" animBg="1"/>
      <p:bldP spid="352" grpId="1" animBg="1"/>
      <p:bldP spid="354" grpId="0" animBg="1"/>
      <p:bldP spid="354" grpId="1" animBg="1"/>
      <p:bldP spid="350" grpId="0" animBg="1"/>
      <p:bldP spid="350" grpId="1" animBg="1"/>
      <p:bldP spid="355" grpId="0" animBg="1"/>
      <p:bldP spid="355" grpId="1" animBg="1"/>
      <p:bldP spid="357" grpId="0" animBg="1"/>
      <p:bldP spid="357" grpId="1" animBg="1"/>
      <p:bldP spid="356" grpId="0" animBg="1"/>
      <p:bldP spid="356" grpId="1" animBg="1"/>
      <p:bldP spid="362" grpId="0" animBg="1"/>
      <p:bldP spid="363" grpId="0" animBg="1"/>
      <p:bldP spid="364" grpId="0" animBg="1"/>
      <p:bldP spid="36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sv-SE" dirty="0" smtClean="0"/>
              <a:t>Spread hub (SH) </a:t>
            </a:r>
            <a:r>
              <a:rPr lang="sv-SE" sz="2400" i="1" dirty="0" smtClean="0"/>
              <a:t>[CIKM 2013]</a:t>
            </a:r>
            <a:endParaRPr lang="sv-SE" sz="2400" dirty="0" smtClean="0"/>
          </a:p>
          <a:p>
            <a:pPr lvl="1"/>
            <a:r>
              <a:rPr lang="sv-SE" dirty="0" smtClean="0"/>
              <a:t>Highest degree nodes (</a:t>
            </a:r>
            <a:r>
              <a:rPr lang="sv-SE" i="1" dirty="0" smtClean="0"/>
              <a:t>k</a:t>
            </a:r>
            <a:r>
              <a:rPr lang="sv-SE" dirty="0" smtClean="0"/>
              <a:t> or higher)</a:t>
            </a:r>
          </a:p>
          <a:p>
            <a:pPr lvl="5"/>
            <a:endParaRPr lang="sv-SE" dirty="0" smtClean="0"/>
          </a:p>
          <a:p>
            <a:r>
              <a:rPr lang="sv-SE" dirty="0" smtClean="0"/>
              <a:t>Low conductance cuts (EC) </a:t>
            </a:r>
            <a:r>
              <a:rPr lang="sv-SE" sz="2400" i="1" dirty="0" smtClean="0"/>
              <a:t>[KDD 2012]</a:t>
            </a:r>
          </a:p>
          <a:p>
            <a:pPr lvl="1"/>
            <a:r>
              <a:rPr lang="sv-SE" dirty="0" smtClean="0"/>
              <a:t>Egonets with low conductance</a:t>
            </a:r>
          </a:p>
          <a:p>
            <a:pPr lvl="5"/>
            <a:endParaRPr lang="sv-SE" dirty="0" smtClean="0"/>
          </a:p>
          <a:p>
            <a:r>
              <a:rPr lang="sv-SE" dirty="0" smtClean="0"/>
              <a:t>Local maximal degree (MD) </a:t>
            </a:r>
            <a:r>
              <a:rPr lang="sv-SE" sz="2400" i="1" dirty="0" smtClean="0"/>
              <a:t>[SNA 2012]</a:t>
            </a:r>
            <a:endParaRPr lang="sv-SE" dirty="0" smtClean="0"/>
          </a:p>
          <a:p>
            <a:pPr lvl="1"/>
            <a:r>
              <a:rPr lang="sv-SE" dirty="0" smtClean="0"/>
              <a:t>Local maximal degree nodes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Seed Selection Algorithms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010400" y="4722236"/>
            <a:ext cx="1773452" cy="1370418"/>
            <a:chOff x="3003048" y="1179445"/>
            <a:chExt cx="3020093" cy="2383862"/>
          </a:xfrm>
          <a:solidFill>
            <a:schemeClr val="bg1"/>
          </a:solidFill>
        </p:grpSpPr>
        <p:cxnSp>
          <p:nvCxnSpPr>
            <p:cNvPr id="5" name="Straight Arrow Connector 4"/>
            <p:cNvCxnSpPr>
              <a:stCxn id="50" idx="5"/>
              <a:endCxn id="49" idx="0"/>
            </p:cNvCxnSpPr>
            <p:nvPr/>
          </p:nvCxnSpPr>
          <p:spPr>
            <a:xfrm>
              <a:off x="4723558" y="1415460"/>
              <a:ext cx="121475" cy="176670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/>
            <p:cNvSpPr/>
            <p:nvPr/>
          </p:nvSpPr>
          <p:spPr>
            <a:xfrm>
              <a:off x="5807141" y="3187619"/>
              <a:ext cx="216000" cy="216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5270971" y="2678060"/>
              <a:ext cx="216000" cy="216000"/>
            </a:xfrm>
            <a:prstGeom prst="ellipse">
              <a:avLst/>
            </a:prstGeom>
            <a:solidFill>
              <a:srgbClr val="0070C0"/>
            </a:solidFill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5082028" y="3072268"/>
              <a:ext cx="216000" cy="216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5625084" y="2774631"/>
              <a:ext cx="216000" cy="216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5316377" y="3347307"/>
              <a:ext cx="216000" cy="216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3234124" y="2758662"/>
              <a:ext cx="216000" cy="216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3764650" y="3290864"/>
              <a:ext cx="216000" cy="216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3620018" y="2639372"/>
              <a:ext cx="216000" cy="216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3281711" y="3290864"/>
              <a:ext cx="216000" cy="216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5" name="Straight Arrow Connector 14"/>
            <p:cNvCxnSpPr>
              <a:stCxn id="51" idx="6"/>
              <a:endCxn id="50" idx="2"/>
            </p:cNvCxnSpPr>
            <p:nvPr/>
          </p:nvCxnSpPr>
          <p:spPr>
            <a:xfrm>
              <a:off x="4374743" y="1287445"/>
              <a:ext cx="164447" cy="51647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51" idx="5"/>
              <a:endCxn id="48" idx="1"/>
            </p:cNvCxnSpPr>
            <p:nvPr/>
          </p:nvCxnSpPr>
          <p:spPr>
            <a:xfrm>
              <a:off x="4343111" y="1363813"/>
              <a:ext cx="172463" cy="644274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52" idx="7"/>
              <a:endCxn id="50" idx="3"/>
            </p:cNvCxnSpPr>
            <p:nvPr/>
          </p:nvCxnSpPr>
          <p:spPr>
            <a:xfrm flipV="1">
              <a:off x="4295525" y="1415460"/>
              <a:ext cx="275297" cy="578379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53" idx="6"/>
              <a:endCxn id="50" idx="3"/>
            </p:cNvCxnSpPr>
            <p:nvPr/>
          </p:nvCxnSpPr>
          <p:spPr>
            <a:xfrm flipV="1">
              <a:off x="4025634" y="1415460"/>
              <a:ext cx="545188" cy="319512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51" idx="5"/>
              <a:endCxn id="49" idx="1"/>
            </p:cNvCxnSpPr>
            <p:nvPr/>
          </p:nvCxnSpPr>
          <p:spPr>
            <a:xfrm>
              <a:off x="4343111" y="1363813"/>
              <a:ext cx="425554" cy="259949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52" idx="6"/>
              <a:endCxn id="48" idx="2"/>
            </p:cNvCxnSpPr>
            <p:nvPr/>
          </p:nvCxnSpPr>
          <p:spPr>
            <a:xfrm>
              <a:off x="4327157" y="2070207"/>
              <a:ext cx="156785" cy="14248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48" idx="7"/>
              <a:endCxn id="49" idx="4"/>
            </p:cNvCxnSpPr>
            <p:nvPr/>
          </p:nvCxnSpPr>
          <p:spPr>
            <a:xfrm flipV="1">
              <a:off x="4668310" y="1808130"/>
              <a:ext cx="176723" cy="199957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52" idx="7"/>
              <a:endCxn id="49" idx="3"/>
            </p:cNvCxnSpPr>
            <p:nvPr/>
          </p:nvCxnSpPr>
          <p:spPr>
            <a:xfrm flipV="1">
              <a:off x="4295525" y="1776498"/>
              <a:ext cx="473140" cy="217341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53" idx="7"/>
              <a:endCxn id="51" idx="3"/>
            </p:cNvCxnSpPr>
            <p:nvPr/>
          </p:nvCxnSpPr>
          <p:spPr>
            <a:xfrm flipV="1">
              <a:off x="3994002" y="1363813"/>
              <a:ext cx="196373" cy="294791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53" idx="5"/>
              <a:endCxn id="52" idx="1"/>
            </p:cNvCxnSpPr>
            <p:nvPr/>
          </p:nvCxnSpPr>
          <p:spPr>
            <a:xfrm>
              <a:off x="3994002" y="1811340"/>
              <a:ext cx="148787" cy="182499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53" idx="6"/>
              <a:endCxn id="49" idx="2"/>
            </p:cNvCxnSpPr>
            <p:nvPr/>
          </p:nvCxnSpPr>
          <p:spPr>
            <a:xfrm flipV="1">
              <a:off x="4025634" y="1700130"/>
              <a:ext cx="711399" cy="34842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53" idx="6"/>
              <a:endCxn id="48" idx="1"/>
            </p:cNvCxnSpPr>
            <p:nvPr/>
          </p:nvCxnSpPr>
          <p:spPr>
            <a:xfrm>
              <a:off x="4025634" y="1734972"/>
              <a:ext cx="489940" cy="273115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50" idx="3"/>
              <a:endCxn id="48" idx="0"/>
            </p:cNvCxnSpPr>
            <p:nvPr/>
          </p:nvCxnSpPr>
          <p:spPr>
            <a:xfrm>
              <a:off x="4570822" y="1415460"/>
              <a:ext cx="21120" cy="560995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51" idx="4"/>
              <a:endCxn id="52" idx="0"/>
            </p:cNvCxnSpPr>
            <p:nvPr/>
          </p:nvCxnSpPr>
          <p:spPr>
            <a:xfrm flipH="1">
              <a:off x="4219157" y="1395445"/>
              <a:ext cx="47586" cy="566762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8" idx="0"/>
              <a:endCxn id="7" idx="3"/>
            </p:cNvCxnSpPr>
            <p:nvPr/>
          </p:nvCxnSpPr>
          <p:spPr>
            <a:xfrm flipV="1">
              <a:off x="5190028" y="2862428"/>
              <a:ext cx="112575" cy="209840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7" idx="6"/>
              <a:endCxn id="9" idx="1"/>
            </p:cNvCxnSpPr>
            <p:nvPr/>
          </p:nvCxnSpPr>
          <p:spPr>
            <a:xfrm>
              <a:off x="5486971" y="2786059"/>
              <a:ext cx="169745" cy="20203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6" idx="0"/>
              <a:endCxn id="9" idx="5"/>
            </p:cNvCxnSpPr>
            <p:nvPr/>
          </p:nvCxnSpPr>
          <p:spPr>
            <a:xfrm flipH="1" flipV="1">
              <a:off x="5809452" y="2958998"/>
              <a:ext cx="105689" cy="228620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0" idx="7"/>
              <a:endCxn id="9" idx="4"/>
            </p:cNvCxnSpPr>
            <p:nvPr/>
          </p:nvCxnSpPr>
          <p:spPr>
            <a:xfrm flipV="1">
              <a:off x="5500745" y="2990631"/>
              <a:ext cx="232339" cy="388308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10" idx="1"/>
              <a:endCxn id="7" idx="4"/>
            </p:cNvCxnSpPr>
            <p:nvPr/>
          </p:nvCxnSpPr>
          <p:spPr>
            <a:xfrm flipV="1">
              <a:off x="5348009" y="2894060"/>
              <a:ext cx="30962" cy="484879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6" idx="2"/>
              <a:endCxn id="8" idx="6"/>
            </p:cNvCxnSpPr>
            <p:nvPr/>
          </p:nvCxnSpPr>
          <p:spPr>
            <a:xfrm flipH="1" flipV="1">
              <a:off x="5298028" y="3180268"/>
              <a:ext cx="509113" cy="115351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8" idx="7"/>
              <a:endCxn id="9" idx="3"/>
            </p:cNvCxnSpPr>
            <p:nvPr/>
          </p:nvCxnSpPr>
          <p:spPr>
            <a:xfrm flipV="1">
              <a:off x="5266396" y="2958999"/>
              <a:ext cx="390320" cy="144901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10" idx="6"/>
              <a:endCxn id="6" idx="3"/>
            </p:cNvCxnSpPr>
            <p:nvPr/>
          </p:nvCxnSpPr>
          <p:spPr>
            <a:xfrm flipV="1">
              <a:off x="5532377" y="3371987"/>
              <a:ext cx="306396" cy="83320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7" idx="5"/>
              <a:endCxn id="6" idx="1"/>
            </p:cNvCxnSpPr>
            <p:nvPr/>
          </p:nvCxnSpPr>
          <p:spPr>
            <a:xfrm>
              <a:off x="5455339" y="2862427"/>
              <a:ext cx="383434" cy="356823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11" idx="6"/>
              <a:endCxn id="13" idx="2"/>
            </p:cNvCxnSpPr>
            <p:nvPr/>
          </p:nvCxnSpPr>
          <p:spPr>
            <a:xfrm flipV="1">
              <a:off x="3450124" y="2747372"/>
              <a:ext cx="169894" cy="119290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14" idx="6"/>
              <a:endCxn id="12" idx="2"/>
            </p:cNvCxnSpPr>
            <p:nvPr/>
          </p:nvCxnSpPr>
          <p:spPr>
            <a:xfrm>
              <a:off x="3497711" y="3398864"/>
              <a:ext cx="266939" cy="0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12" idx="0"/>
              <a:endCxn id="13" idx="5"/>
            </p:cNvCxnSpPr>
            <p:nvPr/>
          </p:nvCxnSpPr>
          <p:spPr>
            <a:xfrm flipH="1" flipV="1">
              <a:off x="3804386" y="2823740"/>
              <a:ext cx="68264" cy="467124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14" idx="0"/>
              <a:endCxn id="11" idx="4"/>
            </p:cNvCxnSpPr>
            <p:nvPr/>
          </p:nvCxnSpPr>
          <p:spPr>
            <a:xfrm flipH="1" flipV="1">
              <a:off x="3342124" y="2974662"/>
              <a:ext cx="47587" cy="316202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14" idx="7"/>
              <a:endCxn id="13" idx="3"/>
            </p:cNvCxnSpPr>
            <p:nvPr/>
          </p:nvCxnSpPr>
          <p:spPr>
            <a:xfrm flipV="1">
              <a:off x="3466079" y="2823740"/>
              <a:ext cx="185571" cy="498756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11" idx="5"/>
              <a:endCxn id="12" idx="1"/>
            </p:cNvCxnSpPr>
            <p:nvPr/>
          </p:nvCxnSpPr>
          <p:spPr>
            <a:xfrm>
              <a:off x="3418492" y="2943030"/>
              <a:ext cx="377790" cy="379466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48" idx="5"/>
              <a:endCxn id="7" idx="1"/>
            </p:cNvCxnSpPr>
            <p:nvPr/>
          </p:nvCxnSpPr>
          <p:spPr>
            <a:xfrm>
              <a:off x="4668310" y="2160823"/>
              <a:ext cx="634293" cy="548869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13" idx="7"/>
              <a:endCxn id="52" idx="4"/>
            </p:cNvCxnSpPr>
            <p:nvPr/>
          </p:nvCxnSpPr>
          <p:spPr>
            <a:xfrm flipV="1">
              <a:off x="3804386" y="2178207"/>
              <a:ext cx="414771" cy="492797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12" idx="7"/>
              <a:endCxn id="7" idx="2"/>
            </p:cNvCxnSpPr>
            <p:nvPr/>
          </p:nvCxnSpPr>
          <p:spPr>
            <a:xfrm flipV="1">
              <a:off x="3949018" y="2786060"/>
              <a:ext cx="1321953" cy="536436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12" idx="6"/>
              <a:endCxn id="8" idx="2"/>
            </p:cNvCxnSpPr>
            <p:nvPr/>
          </p:nvCxnSpPr>
          <p:spPr>
            <a:xfrm flipV="1">
              <a:off x="3980650" y="3180268"/>
              <a:ext cx="1101378" cy="218596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al 47"/>
            <p:cNvSpPr/>
            <p:nvPr/>
          </p:nvSpPr>
          <p:spPr>
            <a:xfrm>
              <a:off x="4483942" y="1976455"/>
              <a:ext cx="216000" cy="216000"/>
            </a:xfrm>
            <a:prstGeom prst="ellipse">
              <a:avLst/>
            </a:prstGeom>
            <a:solidFill>
              <a:srgbClr val="0070C0"/>
            </a:solidFill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4737033" y="1592130"/>
              <a:ext cx="216000" cy="216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50" name="Oval 49"/>
            <p:cNvSpPr/>
            <p:nvPr/>
          </p:nvSpPr>
          <p:spPr>
            <a:xfrm>
              <a:off x="4539190" y="1231092"/>
              <a:ext cx="216000" cy="216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51" name="Oval 50"/>
            <p:cNvSpPr/>
            <p:nvPr/>
          </p:nvSpPr>
          <p:spPr>
            <a:xfrm>
              <a:off x="4158743" y="1179445"/>
              <a:ext cx="216000" cy="216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4111157" y="1962207"/>
              <a:ext cx="216000" cy="216000"/>
            </a:xfrm>
            <a:prstGeom prst="ellipse">
              <a:avLst/>
            </a:prstGeom>
            <a:solidFill>
              <a:srgbClr val="0070C0"/>
            </a:solidFill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3809634" y="1626972"/>
              <a:ext cx="216000" cy="216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3003048" y="3084856"/>
              <a:ext cx="216000" cy="216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55" name="Straight Arrow Connector 54"/>
            <p:cNvCxnSpPr>
              <a:stCxn id="54" idx="7"/>
              <a:endCxn id="11" idx="3"/>
            </p:cNvCxnSpPr>
            <p:nvPr/>
          </p:nvCxnSpPr>
          <p:spPr>
            <a:xfrm flipV="1">
              <a:off x="3187416" y="2943030"/>
              <a:ext cx="78340" cy="173458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>
              <a:stCxn id="14" idx="2"/>
              <a:endCxn id="54" idx="5"/>
            </p:cNvCxnSpPr>
            <p:nvPr/>
          </p:nvCxnSpPr>
          <p:spPr>
            <a:xfrm flipH="1" flipV="1">
              <a:off x="3187416" y="3269224"/>
              <a:ext cx="94295" cy="129640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7010400" y="3186644"/>
            <a:ext cx="1773452" cy="1370418"/>
            <a:chOff x="3003048" y="1179445"/>
            <a:chExt cx="3020093" cy="2383862"/>
          </a:xfrm>
          <a:solidFill>
            <a:schemeClr val="bg1"/>
          </a:solidFill>
        </p:grpSpPr>
        <p:cxnSp>
          <p:nvCxnSpPr>
            <p:cNvPr id="58" name="Straight Arrow Connector 57"/>
            <p:cNvCxnSpPr>
              <a:stCxn id="103" idx="5"/>
              <a:endCxn id="102" idx="0"/>
            </p:cNvCxnSpPr>
            <p:nvPr/>
          </p:nvCxnSpPr>
          <p:spPr>
            <a:xfrm>
              <a:off x="4723558" y="1415460"/>
              <a:ext cx="121475" cy="176670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Oval 58"/>
            <p:cNvSpPr/>
            <p:nvPr/>
          </p:nvSpPr>
          <p:spPr>
            <a:xfrm>
              <a:off x="5807141" y="3187619"/>
              <a:ext cx="216000" cy="216000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Oval 59"/>
            <p:cNvSpPr/>
            <p:nvPr/>
          </p:nvSpPr>
          <p:spPr>
            <a:xfrm>
              <a:off x="5270971" y="2678060"/>
              <a:ext cx="216000" cy="216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Oval 60"/>
            <p:cNvSpPr/>
            <p:nvPr/>
          </p:nvSpPr>
          <p:spPr>
            <a:xfrm>
              <a:off x="5082028" y="3072268"/>
              <a:ext cx="216000" cy="216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2" name="Oval 61"/>
            <p:cNvSpPr/>
            <p:nvPr/>
          </p:nvSpPr>
          <p:spPr>
            <a:xfrm>
              <a:off x="5625084" y="2774631"/>
              <a:ext cx="216000" cy="216000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3" name="Oval 62"/>
            <p:cNvSpPr/>
            <p:nvPr/>
          </p:nvSpPr>
          <p:spPr>
            <a:xfrm>
              <a:off x="5316377" y="3347307"/>
              <a:ext cx="216000" cy="216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4" name="Oval 63"/>
            <p:cNvSpPr/>
            <p:nvPr/>
          </p:nvSpPr>
          <p:spPr>
            <a:xfrm>
              <a:off x="3234124" y="2758662"/>
              <a:ext cx="216000" cy="216000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5" name="Oval 64"/>
            <p:cNvSpPr/>
            <p:nvPr/>
          </p:nvSpPr>
          <p:spPr>
            <a:xfrm>
              <a:off x="3764650" y="3290864"/>
              <a:ext cx="216000" cy="216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6" name="Oval 65"/>
            <p:cNvSpPr/>
            <p:nvPr/>
          </p:nvSpPr>
          <p:spPr>
            <a:xfrm>
              <a:off x="3620018" y="2639372"/>
              <a:ext cx="216000" cy="216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7" name="Oval 66"/>
            <p:cNvSpPr/>
            <p:nvPr/>
          </p:nvSpPr>
          <p:spPr>
            <a:xfrm>
              <a:off x="3281711" y="3290864"/>
              <a:ext cx="216000" cy="216000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68" name="Straight Arrow Connector 67"/>
            <p:cNvCxnSpPr>
              <a:stCxn id="104" idx="6"/>
              <a:endCxn id="103" idx="2"/>
            </p:cNvCxnSpPr>
            <p:nvPr/>
          </p:nvCxnSpPr>
          <p:spPr>
            <a:xfrm>
              <a:off x="4374743" y="1287445"/>
              <a:ext cx="164447" cy="51647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>
              <a:stCxn id="104" idx="5"/>
              <a:endCxn id="101" idx="1"/>
            </p:cNvCxnSpPr>
            <p:nvPr/>
          </p:nvCxnSpPr>
          <p:spPr>
            <a:xfrm>
              <a:off x="4343111" y="1363813"/>
              <a:ext cx="172463" cy="644274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>
              <a:stCxn id="105" idx="7"/>
              <a:endCxn id="103" idx="3"/>
            </p:cNvCxnSpPr>
            <p:nvPr/>
          </p:nvCxnSpPr>
          <p:spPr>
            <a:xfrm flipV="1">
              <a:off x="4295525" y="1415460"/>
              <a:ext cx="275297" cy="578379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>
              <a:stCxn id="106" idx="6"/>
              <a:endCxn id="103" idx="3"/>
            </p:cNvCxnSpPr>
            <p:nvPr/>
          </p:nvCxnSpPr>
          <p:spPr>
            <a:xfrm flipV="1">
              <a:off x="4025634" y="1415460"/>
              <a:ext cx="545188" cy="319512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>
              <a:stCxn id="104" idx="5"/>
              <a:endCxn id="102" idx="1"/>
            </p:cNvCxnSpPr>
            <p:nvPr/>
          </p:nvCxnSpPr>
          <p:spPr>
            <a:xfrm>
              <a:off x="4343111" y="1363813"/>
              <a:ext cx="425554" cy="259949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>
              <a:stCxn id="105" idx="6"/>
              <a:endCxn id="101" idx="2"/>
            </p:cNvCxnSpPr>
            <p:nvPr/>
          </p:nvCxnSpPr>
          <p:spPr>
            <a:xfrm>
              <a:off x="4327157" y="2070207"/>
              <a:ext cx="156785" cy="14248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stCxn id="101" idx="7"/>
              <a:endCxn id="102" idx="4"/>
            </p:cNvCxnSpPr>
            <p:nvPr/>
          </p:nvCxnSpPr>
          <p:spPr>
            <a:xfrm flipV="1">
              <a:off x="4668310" y="1808130"/>
              <a:ext cx="176723" cy="199957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>
              <a:stCxn id="105" idx="7"/>
              <a:endCxn id="102" idx="3"/>
            </p:cNvCxnSpPr>
            <p:nvPr/>
          </p:nvCxnSpPr>
          <p:spPr>
            <a:xfrm flipV="1">
              <a:off x="4295525" y="1776498"/>
              <a:ext cx="473140" cy="217341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>
              <a:stCxn id="106" idx="7"/>
              <a:endCxn id="104" idx="3"/>
            </p:cNvCxnSpPr>
            <p:nvPr/>
          </p:nvCxnSpPr>
          <p:spPr>
            <a:xfrm flipV="1">
              <a:off x="3994002" y="1363813"/>
              <a:ext cx="196373" cy="294791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>
              <a:stCxn id="106" idx="5"/>
              <a:endCxn id="105" idx="1"/>
            </p:cNvCxnSpPr>
            <p:nvPr/>
          </p:nvCxnSpPr>
          <p:spPr>
            <a:xfrm>
              <a:off x="3994002" y="1811340"/>
              <a:ext cx="148787" cy="182499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>
              <a:stCxn id="106" idx="6"/>
              <a:endCxn id="102" idx="2"/>
            </p:cNvCxnSpPr>
            <p:nvPr/>
          </p:nvCxnSpPr>
          <p:spPr>
            <a:xfrm flipV="1">
              <a:off x="4025634" y="1700130"/>
              <a:ext cx="711399" cy="34842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>
              <a:stCxn id="106" idx="6"/>
              <a:endCxn id="101" idx="1"/>
            </p:cNvCxnSpPr>
            <p:nvPr/>
          </p:nvCxnSpPr>
          <p:spPr>
            <a:xfrm>
              <a:off x="4025634" y="1734972"/>
              <a:ext cx="489940" cy="273115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>
              <a:stCxn id="103" idx="3"/>
              <a:endCxn id="101" idx="0"/>
            </p:cNvCxnSpPr>
            <p:nvPr/>
          </p:nvCxnSpPr>
          <p:spPr>
            <a:xfrm>
              <a:off x="4570822" y="1415460"/>
              <a:ext cx="21120" cy="560995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>
              <a:stCxn id="104" idx="4"/>
              <a:endCxn id="105" idx="0"/>
            </p:cNvCxnSpPr>
            <p:nvPr/>
          </p:nvCxnSpPr>
          <p:spPr>
            <a:xfrm flipH="1">
              <a:off x="4219157" y="1395445"/>
              <a:ext cx="47586" cy="566762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>
              <a:stCxn id="61" idx="0"/>
              <a:endCxn id="60" idx="3"/>
            </p:cNvCxnSpPr>
            <p:nvPr/>
          </p:nvCxnSpPr>
          <p:spPr>
            <a:xfrm flipV="1">
              <a:off x="5190028" y="2862428"/>
              <a:ext cx="112575" cy="209840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stCxn id="60" idx="6"/>
              <a:endCxn id="62" idx="1"/>
            </p:cNvCxnSpPr>
            <p:nvPr/>
          </p:nvCxnSpPr>
          <p:spPr>
            <a:xfrm>
              <a:off x="5486971" y="2786059"/>
              <a:ext cx="169745" cy="20203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>
              <a:stCxn id="59" idx="0"/>
              <a:endCxn id="62" idx="5"/>
            </p:cNvCxnSpPr>
            <p:nvPr/>
          </p:nvCxnSpPr>
          <p:spPr>
            <a:xfrm flipH="1" flipV="1">
              <a:off x="5809452" y="2958998"/>
              <a:ext cx="105689" cy="228620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>
              <a:stCxn id="63" idx="7"/>
              <a:endCxn id="62" idx="4"/>
            </p:cNvCxnSpPr>
            <p:nvPr/>
          </p:nvCxnSpPr>
          <p:spPr>
            <a:xfrm flipV="1">
              <a:off x="5500745" y="2990631"/>
              <a:ext cx="232339" cy="388308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>
              <a:stCxn id="63" idx="1"/>
              <a:endCxn id="60" idx="4"/>
            </p:cNvCxnSpPr>
            <p:nvPr/>
          </p:nvCxnSpPr>
          <p:spPr>
            <a:xfrm flipV="1">
              <a:off x="5348009" y="2894060"/>
              <a:ext cx="30962" cy="484879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>
              <a:stCxn id="59" idx="2"/>
              <a:endCxn id="61" idx="6"/>
            </p:cNvCxnSpPr>
            <p:nvPr/>
          </p:nvCxnSpPr>
          <p:spPr>
            <a:xfrm flipH="1" flipV="1">
              <a:off x="5298028" y="3180268"/>
              <a:ext cx="509113" cy="115351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>
              <a:stCxn id="61" idx="7"/>
              <a:endCxn id="62" idx="3"/>
            </p:cNvCxnSpPr>
            <p:nvPr/>
          </p:nvCxnSpPr>
          <p:spPr>
            <a:xfrm flipV="1">
              <a:off x="5266396" y="2958999"/>
              <a:ext cx="390320" cy="144901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>
              <a:stCxn id="63" idx="6"/>
              <a:endCxn id="59" idx="3"/>
            </p:cNvCxnSpPr>
            <p:nvPr/>
          </p:nvCxnSpPr>
          <p:spPr>
            <a:xfrm flipV="1">
              <a:off x="5532377" y="3371987"/>
              <a:ext cx="306396" cy="83320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>
              <a:stCxn id="60" idx="5"/>
              <a:endCxn id="59" idx="1"/>
            </p:cNvCxnSpPr>
            <p:nvPr/>
          </p:nvCxnSpPr>
          <p:spPr>
            <a:xfrm>
              <a:off x="5455339" y="2862427"/>
              <a:ext cx="383434" cy="356823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>
              <a:stCxn id="64" idx="6"/>
              <a:endCxn id="66" idx="2"/>
            </p:cNvCxnSpPr>
            <p:nvPr/>
          </p:nvCxnSpPr>
          <p:spPr>
            <a:xfrm flipV="1">
              <a:off x="3450124" y="2747372"/>
              <a:ext cx="169894" cy="119290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>
              <a:stCxn id="67" idx="6"/>
              <a:endCxn id="65" idx="2"/>
            </p:cNvCxnSpPr>
            <p:nvPr/>
          </p:nvCxnSpPr>
          <p:spPr>
            <a:xfrm>
              <a:off x="3497711" y="3398864"/>
              <a:ext cx="266939" cy="0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>
              <a:stCxn id="65" idx="0"/>
              <a:endCxn id="66" idx="5"/>
            </p:cNvCxnSpPr>
            <p:nvPr/>
          </p:nvCxnSpPr>
          <p:spPr>
            <a:xfrm flipH="1" flipV="1">
              <a:off x="3804386" y="2823740"/>
              <a:ext cx="68264" cy="467124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>
              <a:stCxn id="67" idx="0"/>
              <a:endCxn id="64" idx="4"/>
            </p:cNvCxnSpPr>
            <p:nvPr/>
          </p:nvCxnSpPr>
          <p:spPr>
            <a:xfrm flipH="1" flipV="1">
              <a:off x="3342124" y="2974662"/>
              <a:ext cx="47587" cy="316202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>
              <a:stCxn id="67" idx="7"/>
              <a:endCxn id="66" idx="3"/>
            </p:cNvCxnSpPr>
            <p:nvPr/>
          </p:nvCxnSpPr>
          <p:spPr>
            <a:xfrm flipV="1">
              <a:off x="3466079" y="2823740"/>
              <a:ext cx="185571" cy="498756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>
              <a:stCxn id="64" idx="5"/>
              <a:endCxn id="65" idx="1"/>
            </p:cNvCxnSpPr>
            <p:nvPr/>
          </p:nvCxnSpPr>
          <p:spPr>
            <a:xfrm>
              <a:off x="3418492" y="2943030"/>
              <a:ext cx="377790" cy="379466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>
              <a:stCxn id="101" idx="5"/>
              <a:endCxn id="60" idx="1"/>
            </p:cNvCxnSpPr>
            <p:nvPr/>
          </p:nvCxnSpPr>
          <p:spPr>
            <a:xfrm>
              <a:off x="4668310" y="2160823"/>
              <a:ext cx="634293" cy="548869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>
              <a:stCxn id="66" idx="7"/>
              <a:endCxn id="105" idx="4"/>
            </p:cNvCxnSpPr>
            <p:nvPr/>
          </p:nvCxnSpPr>
          <p:spPr>
            <a:xfrm flipV="1">
              <a:off x="3804386" y="2178207"/>
              <a:ext cx="414771" cy="492797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>
              <a:stCxn id="65" idx="7"/>
              <a:endCxn id="60" idx="2"/>
            </p:cNvCxnSpPr>
            <p:nvPr/>
          </p:nvCxnSpPr>
          <p:spPr>
            <a:xfrm flipV="1">
              <a:off x="3949018" y="2786060"/>
              <a:ext cx="1321953" cy="536436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/>
            <p:cNvCxnSpPr>
              <a:stCxn id="65" idx="6"/>
              <a:endCxn id="61" idx="2"/>
            </p:cNvCxnSpPr>
            <p:nvPr/>
          </p:nvCxnSpPr>
          <p:spPr>
            <a:xfrm flipV="1">
              <a:off x="3980650" y="3180268"/>
              <a:ext cx="1101378" cy="218596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Oval 100"/>
            <p:cNvSpPr/>
            <p:nvPr/>
          </p:nvSpPr>
          <p:spPr>
            <a:xfrm>
              <a:off x="4483942" y="1976455"/>
              <a:ext cx="216000" cy="216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02" name="Oval 101"/>
            <p:cNvSpPr/>
            <p:nvPr/>
          </p:nvSpPr>
          <p:spPr>
            <a:xfrm>
              <a:off x="4737033" y="1592130"/>
              <a:ext cx="216000" cy="216000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200" b="1" dirty="0">
                <a:solidFill>
                  <a:srgbClr val="00B050"/>
                </a:solidFill>
              </a:endParaRPr>
            </a:p>
          </p:txBody>
        </p:sp>
        <p:sp>
          <p:nvSpPr>
            <p:cNvPr id="103" name="Oval 102"/>
            <p:cNvSpPr/>
            <p:nvPr/>
          </p:nvSpPr>
          <p:spPr>
            <a:xfrm>
              <a:off x="4539190" y="1231092"/>
              <a:ext cx="216000" cy="216000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200" b="1" dirty="0">
                <a:solidFill>
                  <a:srgbClr val="00B050"/>
                </a:solidFill>
              </a:endParaRPr>
            </a:p>
          </p:txBody>
        </p:sp>
        <p:sp>
          <p:nvSpPr>
            <p:cNvPr id="104" name="Oval 103"/>
            <p:cNvSpPr/>
            <p:nvPr/>
          </p:nvSpPr>
          <p:spPr>
            <a:xfrm>
              <a:off x="4158743" y="1179445"/>
              <a:ext cx="216000" cy="216000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200" b="1" dirty="0">
                <a:solidFill>
                  <a:srgbClr val="00B050"/>
                </a:solidFill>
              </a:endParaRPr>
            </a:p>
          </p:txBody>
        </p:sp>
        <p:sp>
          <p:nvSpPr>
            <p:cNvPr id="105" name="Oval 104"/>
            <p:cNvSpPr/>
            <p:nvPr/>
          </p:nvSpPr>
          <p:spPr>
            <a:xfrm>
              <a:off x="4111157" y="1962207"/>
              <a:ext cx="216000" cy="216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06" name="Oval 105"/>
            <p:cNvSpPr/>
            <p:nvPr/>
          </p:nvSpPr>
          <p:spPr>
            <a:xfrm>
              <a:off x="3809634" y="1626972"/>
              <a:ext cx="216000" cy="216000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200" b="1" dirty="0">
                <a:solidFill>
                  <a:srgbClr val="00B050"/>
                </a:solidFill>
              </a:endParaRPr>
            </a:p>
          </p:txBody>
        </p:sp>
        <p:sp>
          <p:nvSpPr>
            <p:cNvPr id="107" name="Oval 106"/>
            <p:cNvSpPr/>
            <p:nvPr/>
          </p:nvSpPr>
          <p:spPr>
            <a:xfrm>
              <a:off x="3003048" y="3084856"/>
              <a:ext cx="216000" cy="216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08" name="Straight Arrow Connector 107"/>
            <p:cNvCxnSpPr>
              <a:stCxn id="107" idx="7"/>
              <a:endCxn id="64" idx="3"/>
            </p:cNvCxnSpPr>
            <p:nvPr/>
          </p:nvCxnSpPr>
          <p:spPr>
            <a:xfrm flipV="1">
              <a:off x="3187416" y="2943030"/>
              <a:ext cx="78340" cy="173458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Arrow Connector 108"/>
            <p:cNvCxnSpPr>
              <a:stCxn id="67" idx="2"/>
              <a:endCxn id="107" idx="5"/>
            </p:cNvCxnSpPr>
            <p:nvPr/>
          </p:nvCxnSpPr>
          <p:spPr>
            <a:xfrm flipH="1" flipV="1">
              <a:off x="3187416" y="3269224"/>
              <a:ext cx="94295" cy="129640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Group 109"/>
          <p:cNvGrpSpPr/>
          <p:nvPr/>
        </p:nvGrpSpPr>
        <p:grpSpPr>
          <a:xfrm>
            <a:off x="7010400" y="1676400"/>
            <a:ext cx="1773452" cy="1370418"/>
            <a:chOff x="3003048" y="1179445"/>
            <a:chExt cx="3020093" cy="2383862"/>
          </a:xfrm>
          <a:solidFill>
            <a:schemeClr val="bg1"/>
          </a:solidFill>
        </p:grpSpPr>
        <p:cxnSp>
          <p:nvCxnSpPr>
            <p:cNvPr id="111" name="Straight Arrow Connector 110"/>
            <p:cNvCxnSpPr>
              <a:stCxn id="156" idx="5"/>
              <a:endCxn id="155" idx="0"/>
            </p:cNvCxnSpPr>
            <p:nvPr/>
          </p:nvCxnSpPr>
          <p:spPr>
            <a:xfrm>
              <a:off x="4723558" y="1415460"/>
              <a:ext cx="121475" cy="176670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Oval 111"/>
            <p:cNvSpPr/>
            <p:nvPr/>
          </p:nvSpPr>
          <p:spPr>
            <a:xfrm>
              <a:off x="5807141" y="3187619"/>
              <a:ext cx="216000" cy="216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13" name="Oval 112"/>
            <p:cNvSpPr/>
            <p:nvPr/>
          </p:nvSpPr>
          <p:spPr>
            <a:xfrm>
              <a:off x="5270971" y="2678060"/>
              <a:ext cx="216000" cy="216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14" name="Oval 113"/>
            <p:cNvSpPr/>
            <p:nvPr/>
          </p:nvSpPr>
          <p:spPr>
            <a:xfrm>
              <a:off x="5082028" y="3072268"/>
              <a:ext cx="216000" cy="216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15" name="Oval 114"/>
            <p:cNvSpPr/>
            <p:nvPr/>
          </p:nvSpPr>
          <p:spPr>
            <a:xfrm>
              <a:off x="5625084" y="2774631"/>
              <a:ext cx="216000" cy="216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16" name="Oval 115"/>
            <p:cNvSpPr/>
            <p:nvPr/>
          </p:nvSpPr>
          <p:spPr>
            <a:xfrm>
              <a:off x="5316377" y="3347307"/>
              <a:ext cx="216000" cy="216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17" name="Oval 116"/>
            <p:cNvSpPr/>
            <p:nvPr/>
          </p:nvSpPr>
          <p:spPr>
            <a:xfrm>
              <a:off x="3234124" y="2758662"/>
              <a:ext cx="216000" cy="216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18" name="Oval 117"/>
            <p:cNvSpPr/>
            <p:nvPr/>
          </p:nvSpPr>
          <p:spPr>
            <a:xfrm>
              <a:off x="3764650" y="3290864"/>
              <a:ext cx="216000" cy="216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19" name="Oval 118"/>
            <p:cNvSpPr/>
            <p:nvPr/>
          </p:nvSpPr>
          <p:spPr>
            <a:xfrm>
              <a:off x="3620018" y="2639372"/>
              <a:ext cx="216000" cy="216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20" name="Oval 119"/>
            <p:cNvSpPr/>
            <p:nvPr/>
          </p:nvSpPr>
          <p:spPr>
            <a:xfrm>
              <a:off x="3281711" y="3290864"/>
              <a:ext cx="216000" cy="216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21" name="Straight Arrow Connector 120"/>
            <p:cNvCxnSpPr>
              <a:stCxn id="157" idx="6"/>
              <a:endCxn id="156" idx="2"/>
            </p:cNvCxnSpPr>
            <p:nvPr/>
          </p:nvCxnSpPr>
          <p:spPr>
            <a:xfrm>
              <a:off x="4374743" y="1287445"/>
              <a:ext cx="164447" cy="51647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>
              <a:stCxn id="157" idx="5"/>
              <a:endCxn id="154" idx="1"/>
            </p:cNvCxnSpPr>
            <p:nvPr/>
          </p:nvCxnSpPr>
          <p:spPr>
            <a:xfrm>
              <a:off x="4343111" y="1363813"/>
              <a:ext cx="172463" cy="644274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Arrow Connector 122"/>
            <p:cNvCxnSpPr>
              <a:stCxn id="158" idx="7"/>
              <a:endCxn id="156" idx="3"/>
            </p:cNvCxnSpPr>
            <p:nvPr/>
          </p:nvCxnSpPr>
          <p:spPr>
            <a:xfrm flipV="1">
              <a:off x="4295525" y="1415460"/>
              <a:ext cx="275297" cy="578379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Arrow Connector 123"/>
            <p:cNvCxnSpPr>
              <a:stCxn id="159" idx="6"/>
              <a:endCxn id="156" idx="3"/>
            </p:cNvCxnSpPr>
            <p:nvPr/>
          </p:nvCxnSpPr>
          <p:spPr>
            <a:xfrm flipV="1">
              <a:off x="4025634" y="1415460"/>
              <a:ext cx="545188" cy="319512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Arrow Connector 124"/>
            <p:cNvCxnSpPr>
              <a:stCxn id="157" idx="5"/>
              <a:endCxn id="155" idx="1"/>
            </p:cNvCxnSpPr>
            <p:nvPr/>
          </p:nvCxnSpPr>
          <p:spPr>
            <a:xfrm>
              <a:off x="4343111" y="1363813"/>
              <a:ext cx="425554" cy="259949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Arrow Connector 125"/>
            <p:cNvCxnSpPr>
              <a:stCxn id="158" idx="6"/>
              <a:endCxn id="154" idx="2"/>
            </p:cNvCxnSpPr>
            <p:nvPr/>
          </p:nvCxnSpPr>
          <p:spPr>
            <a:xfrm>
              <a:off x="4327157" y="2070207"/>
              <a:ext cx="156785" cy="14248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Arrow Connector 126"/>
            <p:cNvCxnSpPr>
              <a:stCxn id="154" idx="7"/>
              <a:endCxn id="155" idx="4"/>
            </p:cNvCxnSpPr>
            <p:nvPr/>
          </p:nvCxnSpPr>
          <p:spPr>
            <a:xfrm flipV="1">
              <a:off x="4668310" y="1808130"/>
              <a:ext cx="176723" cy="199957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Arrow Connector 127"/>
            <p:cNvCxnSpPr>
              <a:stCxn id="158" idx="7"/>
              <a:endCxn id="155" idx="3"/>
            </p:cNvCxnSpPr>
            <p:nvPr/>
          </p:nvCxnSpPr>
          <p:spPr>
            <a:xfrm flipV="1">
              <a:off x="4295525" y="1776498"/>
              <a:ext cx="473140" cy="217341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Arrow Connector 128"/>
            <p:cNvCxnSpPr>
              <a:stCxn id="159" idx="7"/>
              <a:endCxn id="157" idx="3"/>
            </p:cNvCxnSpPr>
            <p:nvPr/>
          </p:nvCxnSpPr>
          <p:spPr>
            <a:xfrm flipV="1">
              <a:off x="3994002" y="1363813"/>
              <a:ext cx="196373" cy="294791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Arrow Connector 129"/>
            <p:cNvCxnSpPr>
              <a:stCxn id="159" idx="5"/>
              <a:endCxn id="158" idx="1"/>
            </p:cNvCxnSpPr>
            <p:nvPr/>
          </p:nvCxnSpPr>
          <p:spPr>
            <a:xfrm>
              <a:off x="3994002" y="1811340"/>
              <a:ext cx="148787" cy="182499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Arrow Connector 130"/>
            <p:cNvCxnSpPr>
              <a:stCxn id="159" idx="6"/>
              <a:endCxn id="155" idx="2"/>
            </p:cNvCxnSpPr>
            <p:nvPr/>
          </p:nvCxnSpPr>
          <p:spPr>
            <a:xfrm flipV="1">
              <a:off x="4025634" y="1700130"/>
              <a:ext cx="711399" cy="34842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Arrow Connector 131"/>
            <p:cNvCxnSpPr>
              <a:stCxn id="159" idx="6"/>
              <a:endCxn id="154" idx="1"/>
            </p:cNvCxnSpPr>
            <p:nvPr/>
          </p:nvCxnSpPr>
          <p:spPr>
            <a:xfrm>
              <a:off x="4025634" y="1734972"/>
              <a:ext cx="489940" cy="273115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Arrow Connector 132"/>
            <p:cNvCxnSpPr>
              <a:stCxn id="156" idx="3"/>
              <a:endCxn id="154" idx="0"/>
            </p:cNvCxnSpPr>
            <p:nvPr/>
          </p:nvCxnSpPr>
          <p:spPr>
            <a:xfrm>
              <a:off x="4570822" y="1415460"/>
              <a:ext cx="21120" cy="560995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Arrow Connector 133"/>
            <p:cNvCxnSpPr>
              <a:stCxn id="157" idx="4"/>
              <a:endCxn id="158" idx="0"/>
            </p:cNvCxnSpPr>
            <p:nvPr/>
          </p:nvCxnSpPr>
          <p:spPr>
            <a:xfrm flipH="1">
              <a:off x="4219157" y="1395445"/>
              <a:ext cx="47586" cy="566762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Arrow Connector 134"/>
            <p:cNvCxnSpPr>
              <a:stCxn id="114" idx="0"/>
              <a:endCxn id="113" idx="3"/>
            </p:cNvCxnSpPr>
            <p:nvPr/>
          </p:nvCxnSpPr>
          <p:spPr>
            <a:xfrm flipV="1">
              <a:off x="5190028" y="2862428"/>
              <a:ext cx="112575" cy="209840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Arrow Connector 135"/>
            <p:cNvCxnSpPr>
              <a:stCxn id="113" idx="6"/>
              <a:endCxn id="115" idx="1"/>
            </p:cNvCxnSpPr>
            <p:nvPr/>
          </p:nvCxnSpPr>
          <p:spPr>
            <a:xfrm>
              <a:off x="5486971" y="2786059"/>
              <a:ext cx="169745" cy="20203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Arrow Connector 136"/>
            <p:cNvCxnSpPr>
              <a:stCxn id="112" idx="0"/>
              <a:endCxn id="115" idx="5"/>
            </p:cNvCxnSpPr>
            <p:nvPr/>
          </p:nvCxnSpPr>
          <p:spPr>
            <a:xfrm flipH="1" flipV="1">
              <a:off x="5809452" y="2958998"/>
              <a:ext cx="105689" cy="228620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Arrow Connector 137"/>
            <p:cNvCxnSpPr>
              <a:stCxn id="116" idx="7"/>
              <a:endCxn id="115" idx="4"/>
            </p:cNvCxnSpPr>
            <p:nvPr/>
          </p:nvCxnSpPr>
          <p:spPr>
            <a:xfrm flipV="1">
              <a:off x="5500745" y="2990631"/>
              <a:ext cx="232339" cy="388308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Arrow Connector 138"/>
            <p:cNvCxnSpPr>
              <a:stCxn id="116" idx="1"/>
              <a:endCxn id="113" idx="4"/>
            </p:cNvCxnSpPr>
            <p:nvPr/>
          </p:nvCxnSpPr>
          <p:spPr>
            <a:xfrm flipV="1">
              <a:off x="5348009" y="2894060"/>
              <a:ext cx="30962" cy="484879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Arrow Connector 139"/>
            <p:cNvCxnSpPr>
              <a:stCxn id="112" idx="2"/>
              <a:endCxn id="114" idx="6"/>
            </p:cNvCxnSpPr>
            <p:nvPr/>
          </p:nvCxnSpPr>
          <p:spPr>
            <a:xfrm flipH="1" flipV="1">
              <a:off x="5298028" y="3180268"/>
              <a:ext cx="509113" cy="115351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Arrow Connector 140"/>
            <p:cNvCxnSpPr>
              <a:stCxn id="114" idx="7"/>
              <a:endCxn id="115" idx="3"/>
            </p:cNvCxnSpPr>
            <p:nvPr/>
          </p:nvCxnSpPr>
          <p:spPr>
            <a:xfrm flipV="1">
              <a:off x="5266396" y="2958999"/>
              <a:ext cx="390320" cy="144901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Arrow Connector 141"/>
            <p:cNvCxnSpPr>
              <a:stCxn id="116" idx="6"/>
              <a:endCxn id="112" idx="3"/>
            </p:cNvCxnSpPr>
            <p:nvPr/>
          </p:nvCxnSpPr>
          <p:spPr>
            <a:xfrm flipV="1">
              <a:off x="5532377" y="3371987"/>
              <a:ext cx="306396" cy="83320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Arrow Connector 142"/>
            <p:cNvCxnSpPr>
              <a:stCxn id="113" idx="5"/>
              <a:endCxn id="112" idx="1"/>
            </p:cNvCxnSpPr>
            <p:nvPr/>
          </p:nvCxnSpPr>
          <p:spPr>
            <a:xfrm>
              <a:off x="5455339" y="2862427"/>
              <a:ext cx="383434" cy="356823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Arrow Connector 143"/>
            <p:cNvCxnSpPr>
              <a:stCxn id="117" idx="6"/>
              <a:endCxn id="119" idx="2"/>
            </p:cNvCxnSpPr>
            <p:nvPr/>
          </p:nvCxnSpPr>
          <p:spPr>
            <a:xfrm flipV="1">
              <a:off x="3450124" y="2747372"/>
              <a:ext cx="169894" cy="119290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Arrow Connector 144"/>
            <p:cNvCxnSpPr>
              <a:stCxn id="120" idx="6"/>
              <a:endCxn id="118" idx="2"/>
            </p:cNvCxnSpPr>
            <p:nvPr/>
          </p:nvCxnSpPr>
          <p:spPr>
            <a:xfrm>
              <a:off x="3497711" y="3398864"/>
              <a:ext cx="266939" cy="0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Arrow Connector 145"/>
            <p:cNvCxnSpPr>
              <a:stCxn id="118" idx="0"/>
              <a:endCxn id="119" idx="5"/>
            </p:cNvCxnSpPr>
            <p:nvPr/>
          </p:nvCxnSpPr>
          <p:spPr>
            <a:xfrm flipH="1" flipV="1">
              <a:off x="3804386" y="2823740"/>
              <a:ext cx="68264" cy="467124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Arrow Connector 146"/>
            <p:cNvCxnSpPr>
              <a:stCxn id="120" idx="0"/>
              <a:endCxn id="117" idx="4"/>
            </p:cNvCxnSpPr>
            <p:nvPr/>
          </p:nvCxnSpPr>
          <p:spPr>
            <a:xfrm flipH="1" flipV="1">
              <a:off x="3342124" y="2974662"/>
              <a:ext cx="47587" cy="316202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Arrow Connector 147"/>
            <p:cNvCxnSpPr>
              <a:stCxn id="120" idx="7"/>
              <a:endCxn id="119" idx="3"/>
            </p:cNvCxnSpPr>
            <p:nvPr/>
          </p:nvCxnSpPr>
          <p:spPr>
            <a:xfrm flipV="1">
              <a:off x="3466079" y="2823740"/>
              <a:ext cx="185571" cy="498756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Arrow Connector 148"/>
            <p:cNvCxnSpPr>
              <a:stCxn id="117" idx="5"/>
              <a:endCxn id="118" idx="1"/>
            </p:cNvCxnSpPr>
            <p:nvPr/>
          </p:nvCxnSpPr>
          <p:spPr>
            <a:xfrm>
              <a:off x="3418492" y="2943030"/>
              <a:ext cx="377790" cy="379466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Arrow Connector 149"/>
            <p:cNvCxnSpPr>
              <a:stCxn id="154" idx="5"/>
              <a:endCxn id="113" idx="1"/>
            </p:cNvCxnSpPr>
            <p:nvPr/>
          </p:nvCxnSpPr>
          <p:spPr>
            <a:xfrm>
              <a:off x="4668310" y="2160823"/>
              <a:ext cx="634293" cy="548869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Arrow Connector 150"/>
            <p:cNvCxnSpPr>
              <a:stCxn id="119" idx="7"/>
              <a:endCxn id="158" idx="4"/>
            </p:cNvCxnSpPr>
            <p:nvPr/>
          </p:nvCxnSpPr>
          <p:spPr>
            <a:xfrm flipV="1">
              <a:off x="3804386" y="2178207"/>
              <a:ext cx="414771" cy="492797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Arrow Connector 151"/>
            <p:cNvCxnSpPr>
              <a:stCxn id="118" idx="7"/>
              <a:endCxn id="113" idx="2"/>
            </p:cNvCxnSpPr>
            <p:nvPr/>
          </p:nvCxnSpPr>
          <p:spPr>
            <a:xfrm flipV="1">
              <a:off x="3949018" y="2786060"/>
              <a:ext cx="1321953" cy="536436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Arrow Connector 152"/>
            <p:cNvCxnSpPr>
              <a:stCxn id="118" idx="6"/>
              <a:endCxn id="114" idx="2"/>
            </p:cNvCxnSpPr>
            <p:nvPr/>
          </p:nvCxnSpPr>
          <p:spPr>
            <a:xfrm flipV="1">
              <a:off x="3980650" y="3180268"/>
              <a:ext cx="1101378" cy="218596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Oval 153"/>
            <p:cNvSpPr/>
            <p:nvPr/>
          </p:nvSpPr>
          <p:spPr>
            <a:xfrm>
              <a:off x="4483942" y="1976455"/>
              <a:ext cx="216000" cy="216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55" name="Oval 154"/>
            <p:cNvSpPr/>
            <p:nvPr/>
          </p:nvSpPr>
          <p:spPr>
            <a:xfrm>
              <a:off x="4737033" y="1592130"/>
              <a:ext cx="216000" cy="216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56" name="Oval 155"/>
            <p:cNvSpPr/>
            <p:nvPr/>
          </p:nvSpPr>
          <p:spPr>
            <a:xfrm>
              <a:off x="4539190" y="1231092"/>
              <a:ext cx="216000" cy="216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57" name="Oval 156"/>
            <p:cNvSpPr/>
            <p:nvPr/>
          </p:nvSpPr>
          <p:spPr>
            <a:xfrm>
              <a:off x="4158743" y="1179445"/>
              <a:ext cx="216000" cy="216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58" name="Oval 157"/>
            <p:cNvSpPr/>
            <p:nvPr/>
          </p:nvSpPr>
          <p:spPr>
            <a:xfrm>
              <a:off x="4111157" y="1962207"/>
              <a:ext cx="216000" cy="216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59" name="Oval 158"/>
            <p:cNvSpPr/>
            <p:nvPr/>
          </p:nvSpPr>
          <p:spPr>
            <a:xfrm>
              <a:off x="3809634" y="1626972"/>
              <a:ext cx="216000" cy="216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60" name="Oval 159"/>
            <p:cNvSpPr/>
            <p:nvPr/>
          </p:nvSpPr>
          <p:spPr>
            <a:xfrm>
              <a:off x="3003048" y="3084856"/>
              <a:ext cx="216000" cy="216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61" name="Straight Arrow Connector 160"/>
            <p:cNvCxnSpPr>
              <a:stCxn id="160" idx="7"/>
              <a:endCxn id="117" idx="3"/>
            </p:cNvCxnSpPr>
            <p:nvPr/>
          </p:nvCxnSpPr>
          <p:spPr>
            <a:xfrm flipV="1">
              <a:off x="3187416" y="2943030"/>
              <a:ext cx="78340" cy="173458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Arrow Connector 161"/>
            <p:cNvCxnSpPr>
              <a:stCxn id="120" idx="2"/>
              <a:endCxn id="160" idx="5"/>
            </p:cNvCxnSpPr>
            <p:nvPr/>
          </p:nvCxnSpPr>
          <p:spPr>
            <a:xfrm flipH="1" flipV="1">
              <a:off x="3187416" y="3269224"/>
              <a:ext cx="94295" cy="129640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3" name="TextBox 162"/>
          <p:cNvSpPr txBox="1"/>
          <p:nvPr/>
        </p:nvSpPr>
        <p:spPr>
          <a:xfrm>
            <a:off x="8294633" y="1997624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dirty="0" smtClean="0"/>
              <a:t>Global</a:t>
            </a:r>
            <a:endParaRPr lang="en-US" sz="1800" dirty="0"/>
          </a:p>
        </p:txBody>
      </p:sp>
      <p:sp>
        <p:nvSpPr>
          <p:cNvPr id="164" name="TextBox 163"/>
          <p:cNvSpPr txBox="1"/>
          <p:nvPr/>
        </p:nvSpPr>
        <p:spPr>
          <a:xfrm>
            <a:off x="8305800" y="3429000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dirty="0" smtClean="0">
                <a:solidFill>
                  <a:srgbClr val="00B050"/>
                </a:solidFill>
              </a:rPr>
              <a:t>Local</a:t>
            </a:r>
            <a:endParaRPr lang="en-US" sz="1800" dirty="0">
              <a:solidFill>
                <a:srgbClr val="00B050"/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8307808" y="4991937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dirty="0" smtClean="0">
                <a:solidFill>
                  <a:srgbClr val="0070C0"/>
                </a:solidFill>
              </a:rPr>
              <a:t>Local</a:t>
            </a:r>
            <a:endParaRPr lang="en-US" sz="1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11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" grpId="0"/>
      <p:bldP spid="164" grpId="0"/>
      <p:bldP spid="1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Properties</a:t>
            </a:r>
          </a:p>
          <a:p>
            <a:pPr lvl="1"/>
            <a:r>
              <a:rPr lang="sv-SE" dirty="0" smtClean="0"/>
              <a:t>Local</a:t>
            </a:r>
          </a:p>
          <a:p>
            <a:pPr lvl="1"/>
            <a:r>
              <a:rPr lang="sv-SE" dirty="0" smtClean="0"/>
              <a:t>Parameter free</a:t>
            </a:r>
          </a:p>
          <a:p>
            <a:pPr lvl="1"/>
            <a:r>
              <a:rPr lang="sv-SE" dirty="0" smtClean="0"/>
              <a:t>Distributed/parallelizable</a:t>
            </a:r>
          </a:p>
          <a:p>
            <a:r>
              <a:rPr lang="sv-SE" dirty="0" smtClean="0"/>
              <a:t>Approach</a:t>
            </a:r>
          </a:p>
          <a:p>
            <a:pPr lvl="1"/>
            <a:r>
              <a:rPr lang="sv-SE" dirty="0" smtClean="0"/>
              <a:t>Link prediction </a:t>
            </a:r>
          </a:p>
          <a:p>
            <a:pPr lvl="1"/>
            <a:r>
              <a:rPr lang="sv-SE" dirty="0"/>
              <a:t>G</a:t>
            </a:r>
            <a:r>
              <a:rPr lang="sv-SE" dirty="0" smtClean="0"/>
              <a:t>raph coloring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09600"/>
            <a:ext cx="8305800" cy="1143000"/>
          </a:xfrm>
        </p:spPr>
        <p:txBody>
          <a:bodyPr/>
          <a:lstStyle/>
          <a:p>
            <a:r>
              <a:rPr lang="sv-SE" dirty="0" smtClean="0"/>
              <a:t>Proposed Local Seed Selection Algorithm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715000" y="3559738"/>
            <a:ext cx="3020093" cy="2383862"/>
            <a:chOff x="3003048" y="1179445"/>
            <a:chExt cx="3020093" cy="2383862"/>
          </a:xfrm>
        </p:grpSpPr>
        <p:cxnSp>
          <p:nvCxnSpPr>
            <p:cNvPr id="6" name="Straight Arrow Connector 5"/>
            <p:cNvCxnSpPr>
              <a:stCxn id="51" idx="5"/>
              <a:endCxn id="50" idx="0"/>
            </p:cNvCxnSpPr>
            <p:nvPr/>
          </p:nvCxnSpPr>
          <p:spPr>
            <a:xfrm>
              <a:off x="4723558" y="1415460"/>
              <a:ext cx="121475" cy="17667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Oval 6"/>
            <p:cNvSpPr/>
            <p:nvPr/>
          </p:nvSpPr>
          <p:spPr>
            <a:xfrm>
              <a:off x="5807141" y="3187619"/>
              <a:ext cx="216000" cy="216000"/>
            </a:xfrm>
            <a:prstGeom prst="ellipse">
              <a:avLst/>
            </a:prstGeom>
            <a:solidFill>
              <a:srgbClr val="00B0F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5270971" y="2678060"/>
              <a:ext cx="216000" cy="21600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5082028" y="3072268"/>
              <a:ext cx="216000" cy="2160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5625084" y="2774631"/>
              <a:ext cx="216000" cy="216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5316377" y="3347307"/>
              <a:ext cx="216000" cy="2160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3234124" y="2758662"/>
              <a:ext cx="216000" cy="2160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3764650" y="3290864"/>
              <a:ext cx="216000" cy="216000"/>
            </a:xfrm>
            <a:prstGeom prst="ellipse">
              <a:avLst/>
            </a:prstGeom>
            <a:solidFill>
              <a:srgbClr val="7030A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3620018" y="2639372"/>
              <a:ext cx="216000" cy="216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3281711" y="3290864"/>
              <a:ext cx="216000" cy="21600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Straight Arrow Connector 15"/>
            <p:cNvCxnSpPr>
              <a:stCxn id="52" idx="6"/>
              <a:endCxn id="51" idx="2"/>
            </p:cNvCxnSpPr>
            <p:nvPr/>
          </p:nvCxnSpPr>
          <p:spPr>
            <a:xfrm>
              <a:off x="4374743" y="1287445"/>
              <a:ext cx="164447" cy="51647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52" idx="5"/>
              <a:endCxn id="49" idx="1"/>
            </p:cNvCxnSpPr>
            <p:nvPr/>
          </p:nvCxnSpPr>
          <p:spPr>
            <a:xfrm>
              <a:off x="4343111" y="1363813"/>
              <a:ext cx="172463" cy="644274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53" idx="7"/>
              <a:endCxn id="51" idx="3"/>
            </p:cNvCxnSpPr>
            <p:nvPr/>
          </p:nvCxnSpPr>
          <p:spPr>
            <a:xfrm flipV="1">
              <a:off x="4295525" y="1415460"/>
              <a:ext cx="275297" cy="57837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54" idx="6"/>
              <a:endCxn id="51" idx="3"/>
            </p:cNvCxnSpPr>
            <p:nvPr/>
          </p:nvCxnSpPr>
          <p:spPr>
            <a:xfrm flipV="1">
              <a:off x="4025634" y="1415460"/>
              <a:ext cx="545188" cy="31951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52" idx="5"/>
              <a:endCxn id="50" idx="1"/>
            </p:cNvCxnSpPr>
            <p:nvPr/>
          </p:nvCxnSpPr>
          <p:spPr>
            <a:xfrm>
              <a:off x="4343111" y="1363813"/>
              <a:ext cx="425554" cy="25994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53" idx="6"/>
              <a:endCxn id="49" idx="2"/>
            </p:cNvCxnSpPr>
            <p:nvPr/>
          </p:nvCxnSpPr>
          <p:spPr>
            <a:xfrm>
              <a:off x="4327157" y="2070207"/>
              <a:ext cx="156785" cy="14248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49" idx="7"/>
              <a:endCxn id="50" idx="4"/>
            </p:cNvCxnSpPr>
            <p:nvPr/>
          </p:nvCxnSpPr>
          <p:spPr>
            <a:xfrm flipV="1">
              <a:off x="4668310" y="1808130"/>
              <a:ext cx="176723" cy="199957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53" idx="7"/>
              <a:endCxn id="50" idx="3"/>
            </p:cNvCxnSpPr>
            <p:nvPr/>
          </p:nvCxnSpPr>
          <p:spPr>
            <a:xfrm flipV="1">
              <a:off x="4295525" y="1776498"/>
              <a:ext cx="473140" cy="217341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54" idx="7"/>
              <a:endCxn id="52" idx="3"/>
            </p:cNvCxnSpPr>
            <p:nvPr/>
          </p:nvCxnSpPr>
          <p:spPr>
            <a:xfrm flipV="1">
              <a:off x="3994002" y="1363813"/>
              <a:ext cx="196373" cy="294791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54" idx="5"/>
              <a:endCxn id="53" idx="1"/>
            </p:cNvCxnSpPr>
            <p:nvPr/>
          </p:nvCxnSpPr>
          <p:spPr>
            <a:xfrm>
              <a:off x="3994002" y="1811340"/>
              <a:ext cx="148787" cy="18249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54" idx="6"/>
              <a:endCxn id="50" idx="2"/>
            </p:cNvCxnSpPr>
            <p:nvPr/>
          </p:nvCxnSpPr>
          <p:spPr>
            <a:xfrm flipV="1">
              <a:off x="4025634" y="1700130"/>
              <a:ext cx="711399" cy="3484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54" idx="6"/>
              <a:endCxn id="49" idx="1"/>
            </p:cNvCxnSpPr>
            <p:nvPr/>
          </p:nvCxnSpPr>
          <p:spPr>
            <a:xfrm>
              <a:off x="4025634" y="1734972"/>
              <a:ext cx="489940" cy="273115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51" idx="3"/>
              <a:endCxn id="49" idx="0"/>
            </p:cNvCxnSpPr>
            <p:nvPr/>
          </p:nvCxnSpPr>
          <p:spPr>
            <a:xfrm>
              <a:off x="4570822" y="1415460"/>
              <a:ext cx="21120" cy="560995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52" idx="4"/>
              <a:endCxn id="53" idx="0"/>
            </p:cNvCxnSpPr>
            <p:nvPr/>
          </p:nvCxnSpPr>
          <p:spPr>
            <a:xfrm flipH="1">
              <a:off x="4219157" y="1395445"/>
              <a:ext cx="47586" cy="56676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9" idx="0"/>
              <a:endCxn id="8" idx="3"/>
            </p:cNvCxnSpPr>
            <p:nvPr/>
          </p:nvCxnSpPr>
          <p:spPr>
            <a:xfrm flipV="1">
              <a:off x="5190028" y="2862428"/>
              <a:ext cx="112575" cy="20984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8" idx="6"/>
              <a:endCxn id="10" idx="1"/>
            </p:cNvCxnSpPr>
            <p:nvPr/>
          </p:nvCxnSpPr>
          <p:spPr>
            <a:xfrm>
              <a:off x="5486971" y="2786059"/>
              <a:ext cx="169745" cy="20203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7" idx="0"/>
              <a:endCxn id="10" idx="5"/>
            </p:cNvCxnSpPr>
            <p:nvPr/>
          </p:nvCxnSpPr>
          <p:spPr>
            <a:xfrm flipH="1" flipV="1">
              <a:off x="5809452" y="2958998"/>
              <a:ext cx="105689" cy="22862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11" idx="7"/>
              <a:endCxn id="10" idx="4"/>
            </p:cNvCxnSpPr>
            <p:nvPr/>
          </p:nvCxnSpPr>
          <p:spPr>
            <a:xfrm flipV="1">
              <a:off x="5500745" y="2990631"/>
              <a:ext cx="232339" cy="388308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1" idx="1"/>
              <a:endCxn id="8" idx="4"/>
            </p:cNvCxnSpPr>
            <p:nvPr/>
          </p:nvCxnSpPr>
          <p:spPr>
            <a:xfrm flipV="1">
              <a:off x="5348009" y="2894060"/>
              <a:ext cx="30962" cy="48487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7" idx="2"/>
              <a:endCxn id="9" idx="6"/>
            </p:cNvCxnSpPr>
            <p:nvPr/>
          </p:nvCxnSpPr>
          <p:spPr>
            <a:xfrm flipH="1" flipV="1">
              <a:off x="5298028" y="3180268"/>
              <a:ext cx="509113" cy="115351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9" idx="7"/>
              <a:endCxn id="10" idx="3"/>
            </p:cNvCxnSpPr>
            <p:nvPr/>
          </p:nvCxnSpPr>
          <p:spPr>
            <a:xfrm flipV="1">
              <a:off x="5266396" y="2958999"/>
              <a:ext cx="390320" cy="144901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11" idx="6"/>
              <a:endCxn id="7" idx="3"/>
            </p:cNvCxnSpPr>
            <p:nvPr/>
          </p:nvCxnSpPr>
          <p:spPr>
            <a:xfrm flipV="1">
              <a:off x="5532377" y="3371987"/>
              <a:ext cx="306396" cy="8332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8" idx="5"/>
              <a:endCxn id="7" idx="1"/>
            </p:cNvCxnSpPr>
            <p:nvPr/>
          </p:nvCxnSpPr>
          <p:spPr>
            <a:xfrm>
              <a:off x="5455339" y="2862427"/>
              <a:ext cx="383434" cy="356823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12" idx="6"/>
              <a:endCxn id="14" idx="2"/>
            </p:cNvCxnSpPr>
            <p:nvPr/>
          </p:nvCxnSpPr>
          <p:spPr>
            <a:xfrm flipV="1">
              <a:off x="3450124" y="2747372"/>
              <a:ext cx="169894" cy="11929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15" idx="6"/>
              <a:endCxn id="13" idx="2"/>
            </p:cNvCxnSpPr>
            <p:nvPr/>
          </p:nvCxnSpPr>
          <p:spPr>
            <a:xfrm>
              <a:off x="3497711" y="3398864"/>
              <a:ext cx="266939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13" idx="0"/>
              <a:endCxn id="14" idx="5"/>
            </p:cNvCxnSpPr>
            <p:nvPr/>
          </p:nvCxnSpPr>
          <p:spPr>
            <a:xfrm flipH="1" flipV="1">
              <a:off x="3804386" y="2823740"/>
              <a:ext cx="68264" cy="467124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15" idx="0"/>
              <a:endCxn id="12" idx="4"/>
            </p:cNvCxnSpPr>
            <p:nvPr/>
          </p:nvCxnSpPr>
          <p:spPr>
            <a:xfrm flipH="1" flipV="1">
              <a:off x="3342124" y="2974662"/>
              <a:ext cx="47587" cy="31620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15" idx="7"/>
              <a:endCxn id="14" idx="3"/>
            </p:cNvCxnSpPr>
            <p:nvPr/>
          </p:nvCxnSpPr>
          <p:spPr>
            <a:xfrm flipV="1">
              <a:off x="3466079" y="2823740"/>
              <a:ext cx="185571" cy="498756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12" idx="5"/>
              <a:endCxn id="13" idx="1"/>
            </p:cNvCxnSpPr>
            <p:nvPr/>
          </p:nvCxnSpPr>
          <p:spPr>
            <a:xfrm>
              <a:off x="3418492" y="2943030"/>
              <a:ext cx="377790" cy="379466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49" idx="5"/>
              <a:endCxn id="8" idx="1"/>
            </p:cNvCxnSpPr>
            <p:nvPr/>
          </p:nvCxnSpPr>
          <p:spPr>
            <a:xfrm>
              <a:off x="4668310" y="2160823"/>
              <a:ext cx="634293" cy="54886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14" idx="7"/>
              <a:endCxn id="53" idx="4"/>
            </p:cNvCxnSpPr>
            <p:nvPr/>
          </p:nvCxnSpPr>
          <p:spPr>
            <a:xfrm flipV="1">
              <a:off x="3804386" y="2178207"/>
              <a:ext cx="414771" cy="492797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13" idx="7"/>
              <a:endCxn id="8" idx="2"/>
            </p:cNvCxnSpPr>
            <p:nvPr/>
          </p:nvCxnSpPr>
          <p:spPr>
            <a:xfrm flipV="1">
              <a:off x="3949018" y="2786060"/>
              <a:ext cx="1321953" cy="536436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13" idx="6"/>
              <a:endCxn id="9" idx="2"/>
            </p:cNvCxnSpPr>
            <p:nvPr/>
          </p:nvCxnSpPr>
          <p:spPr>
            <a:xfrm flipV="1">
              <a:off x="3980650" y="3180268"/>
              <a:ext cx="1101378" cy="218596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val 48"/>
            <p:cNvSpPr/>
            <p:nvPr/>
          </p:nvSpPr>
          <p:spPr>
            <a:xfrm>
              <a:off x="4483942" y="1976455"/>
              <a:ext cx="216000" cy="216000"/>
            </a:xfrm>
            <a:prstGeom prst="ellipse">
              <a:avLst/>
            </a:prstGeom>
            <a:solidFill>
              <a:srgbClr val="00B0F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50" name="Oval 49"/>
            <p:cNvSpPr/>
            <p:nvPr/>
          </p:nvSpPr>
          <p:spPr>
            <a:xfrm>
              <a:off x="4737033" y="1592130"/>
              <a:ext cx="216000" cy="216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51" name="Oval 50"/>
            <p:cNvSpPr/>
            <p:nvPr/>
          </p:nvSpPr>
          <p:spPr>
            <a:xfrm>
              <a:off x="4539190" y="1231092"/>
              <a:ext cx="216000" cy="216000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4158743" y="1179445"/>
              <a:ext cx="216000" cy="2160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4111157" y="1962207"/>
              <a:ext cx="216000" cy="21600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3809634" y="1626972"/>
              <a:ext cx="216000" cy="216000"/>
            </a:xfrm>
            <a:prstGeom prst="ellipse">
              <a:avLst/>
            </a:prstGeom>
            <a:solidFill>
              <a:srgbClr val="7030A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3003048" y="3084856"/>
              <a:ext cx="216000" cy="216000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56" name="Straight Arrow Connector 55"/>
            <p:cNvCxnSpPr>
              <a:stCxn id="55" idx="7"/>
              <a:endCxn id="12" idx="3"/>
            </p:cNvCxnSpPr>
            <p:nvPr/>
          </p:nvCxnSpPr>
          <p:spPr>
            <a:xfrm flipV="1">
              <a:off x="3187416" y="2943030"/>
              <a:ext cx="78340" cy="173458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>
              <a:stCxn id="15" idx="2"/>
              <a:endCxn id="55" idx="5"/>
            </p:cNvCxnSpPr>
            <p:nvPr/>
          </p:nvCxnSpPr>
          <p:spPr>
            <a:xfrm flipH="1" flipV="1">
              <a:off x="3187416" y="3269224"/>
              <a:ext cx="94295" cy="12964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7926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sv-SE" sz="2800" dirty="0" smtClean="0"/>
              <a:t>Predicting the relations that should exist or are very likely to be formed in a network</a:t>
            </a:r>
          </a:p>
          <a:p>
            <a:r>
              <a:rPr lang="sv-SE" sz="2800" dirty="0" smtClean="0"/>
              <a:t>Local similarity indices</a:t>
            </a:r>
          </a:p>
          <a:p>
            <a:pPr lvl="1"/>
            <a:r>
              <a:rPr lang="sv-SE" sz="2400" b="1" dirty="0" smtClean="0"/>
              <a:t>CN</a:t>
            </a:r>
            <a:r>
              <a:rPr lang="sv-SE" sz="2400" dirty="0" smtClean="0"/>
              <a:t>: Common Neighbors, </a:t>
            </a:r>
            <a:r>
              <a:rPr lang="sv-SE" sz="2400" b="1" dirty="0" smtClean="0"/>
              <a:t>PA</a:t>
            </a:r>
            <a:r>
              <a:rPr lang="sv-SE" sz="2400" dirty="0" smtClean="0"/>
              <a:t>: Preferrential Attachment, </a:t>
            </a:r>
            <a:r>
              <a:rPr lang="sv-SE" sz="2400" b="1" dirty="0" smtClean="0"/>
              <a:t>HP</a:t>
            </a:r>
            <a:r>
              <a:rPr lang="sv-SE" sz="2400" dirty="0" smtClean="0"/>
              <a:t>: Hub Promoted, </a:t>
            </a:r>
            <a:r>
              <a:rPr lang="sv-SE" sz="2400" b="1" dirty="0" smtClean="0"/>
              <a:t>LHN</a:t>
            </a:r>
            <a:r>
              <a:rPr lang="sv-SE" sz="2400" dirty="0" smtClean="0"/>
              <a:t>: Leich-Holme-Newman,     </a:t>
            </a:r>
            <a:r>
              <a:rPr lang="sv-SE" sz="2400" b="1" dirty="0" smtClean="0"/>
              <a:t>RA</a:t>
            </a:r>
            <a:r>
              <a:rPr lang="sv-SE" sz="2400" dirty="0" smtClean="0"/>
              <a:t>: Resource Allocation </a:t>
            </a:r>
          </a:p>
          <a:p>
            <a:r>
              <a:rPr lang="sv-SE" sz="2800" dirty="0" smtClean="0"/>
              <a:t>We define a </a:t>
            </a:r>
            <a:r>
              <a:rPr lang="sv-SE" sz="2800" dirty="0" smtClean="0">
                <a:solidFill>
                  <a:srgbClr val="0070C0"/>
                </a:solidFill>
              </a:rPr>
              <a:t>similarity score</a:t>
            </a:r>
            <a:r>
              <a:rPr lang="sv-SE" sz="2800" dirty="0" smtClean="0"/>
              <a:t> for seed selection as </a:t>
            </a:r>
            <a:r>
              <a:rPr lang="sv-SE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sum of the similarities</a:t>
            </a:r>
            <a:r>
              <a:rPr lang="sv-SE" sz="2800" dirty="0" smtClean="0"/>
              <a:t> of a node with its neighbors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Link Prediction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297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14800"/>
          </a:xfrm>
        </p:spPr>
        <p:txBody>
          <a:bodyPr/>
          <a:lstStyle/>
          <a:p>
            <a:r>
              <a:rPr lang="sv-SE" sz="2400" dirty="0" smtClean="0"/>
              <a:t>Intution: a node which has high similarity with its neighbors is expected to be in the same community with its neighbors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Link Prediction-Based Seeding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987765" y="5685220"/>
            <a:ext cx="30508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1800" dirty="0" smtClean="0"/>
              <a:t>Similarity score calculation</a:t>
            </a:r>
          </a:p>
          <a:p>
            <a:pPr algn="ctr"/>
            <a:r>
              <a:rPr lang="sv-SE" sz="1800" dirty="0"/>
              <a:t>u</a:t>
            </a:r>
            <a:r>
              <a:rPr lang="sv-SE" sz="1800" dirty="0" smtClean="0"/>
              <a:t>sing common neighbors (CN)</a:t>
            </a:r>
            <a:endParaRPr lang="en-US" sz="1800" dirty="0"/>
          </a:p>
        </p:txBody>
      </p:sp>
      <p:grpSp>
        <p:nvGrpSpPr>
          <p:cNvPr id="75" name="Group 74"/>
          <p:cNvGrpSpPr/>
          <p:nvPr/>
        </p:nvGrpSpPr>
        <p:grpSpPr>
          <a:xfrm>
            <a:off x="5486400" y="3153584"/>
            <a:ext cx="3020093" cy="2383862"/>
            <a:chOff x="3003048" y="1179445"/>
            <a:chExt cx="3020093" cy="2383862"/>
          </a:xfrm>
        </p:grpSpPr>
        <p:cxnSp>
          <p:nvCxnSpPr>
            <p:cNvPr id="76" name="Straight Arrow Connector 75"/>
            <p:cNvCxnSpPr>
              <a:stCxn id="121" idx="5"/>
              <a:endCxn id="120" idx="0"/>
            </p:cNvCxnSpPr>
            <p:nvPr/>
          </p:nvCxnSpPr>
          <p:spPr>
            <a:xfrm>
              <a:off x="4723558" y="1415460"/>
              <a:ext cx="121475" cy="17667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Oval 76"/>
            <p:cNvSpPr/>
            <p:nvPr/>
          </p:nvSpPr>
          <p:spPr>
            <a:xfrm>
              <a:off x="5807141" y="3187619"/>
              <a:ext cx="216000" cy="216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10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8" name="Oval 77"/>
            <p:cNvSpPr/>
            <p:nvPr/>
          </p:nvSpPr>
          <p:spPr>
            <a:xfrm>
              <a:off x="5270971" y="2678060"/>
              <a:ext cx="216000" cy="21600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6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9" name="Oval 78"/>
            <p:cNvSpPr/>
            <p:nvPr/>
          </p:nvSpPr>
          <p:spPr>
            <a:xfrm>
              <a:off x="5082028" y="3072268"/>
              <a:ext cx="216000" cy="216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8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80" name="Oval 79"/>
            <p:cNvSpPr/>
            <p:nvPr/>
          </p:nvSpPr>
          <p:spPr>
            <a:xfrm>
              <a:off x="5625084" y="2774631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7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81" name="Oval 80"/>
            <p:cNvSpPr/>
            <p:nvPr/>
          </p:nvSpPr>
          <p:spPr>
            <a:xfrm>
              <a:off x="5316377" y="3347307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9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82" name="Oval 81"/>
            <p:cNvSpPr/>
            <p:nvPr/>
          </p:nvSpPr>
          <p:spPr>
            <a:xfrm>
              <a:off x="3234124" y="2758662"/>
              <a:ext cx="216000" cy="21600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13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83" name="Oval 82"/>
            <p:cNvSpPr/>
            <p:nvPr/>
          </p:nvSpPr>
          <p:spPr>
            <a:xfrm>
              <a:off x="3764650" y="3290864"/>
              <a:ext cx="216000" cy="21600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11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84" name="Oval 83"/>
            <p:cNvSpPr/>
            <p:nvPr/>
          </p:nvSpPr>
          <p:spPr>
            <a:xfrm>
              <a:off x="3620018" y="2639372"/>
              <a:ext cx="216000" cy="216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12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85" name="Oval 84"/>
            <p:cNvSpPr/>
            <p:nvPr/>
          </p:nvSpPr>
          <p:spPr>
            <a:xfrm>
              <a:off x="3281711" y="3290864"/>
              <a:ext cx="216000" cy="21600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14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86" name="Straight Arrow Connector 85"/>
            <p:cNvCxnSpPr>
              <a:stCxn id="122" idx="6"/>
              <a:endCxn id="121" idx="2"/>
            </p:cNvCxnSpPr>
            <p:nvPr/>
          </p:nvCxnSpPr>
          <p:spPr>
            <a:xfrm>
              <a:off x="4374743" y="1287445"/>
              <a:ext cx="164447" cy="51647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>
              <a:stCxn id="122" idx="5"/>
              <a:endCxn id="119" idx="1"/>
            </p:cNvCxnSpPr>
            <p:nvPr/>
          </p:nvCxnSpPr>
          <p:spPr>
            <a:xfrm>
              <a:off x="4343111" y="1363813"/>
              <a:ext cx="172463" cy="644274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>
              <a:stCxn id="123" idx="7"/>
              <a:endCxn id="121" idx="3"/>
            </p:cNvCxnSpPr>
            <p:nvPr/>
          </p:nvCxnSpPr>
          <p:spPr>
            <a:xfrm flipV="1">
              <a:off x="4295525" y="1415460"/>
              <a:ext cx="275297" cy="57837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>
              <a:stCxn id="124" idx="6"/>
              <a:endCxn id="121" idx="3"/>
            </p:cNvCxnSpPr>
            <p:nvPr/>
          </p:nvCxnSpPr>
          <p:spPr>
            <a:xfrm flipV="1">
              <a:off x="4025634" y="1415460"/>
              <a:ext cx="545188" cy="31951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>
              <a:stCxn id="122" idx="5"/>
              <a:endCxn id="120" idx="1"/>
            </p:cNvCxnSpPr>
            <p:nvPr/>
          </p:nvCxnSpPr>
          <p:spPr>
            <a:xfrm>
              <a:off x="4343111" y="1363813"/>
              <a:ext cx="425554" cy="25994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>
              <a:stCxn id="123" idx="6"/>
              <a:endCxn id="119" idx="2"/>
            </p:cNvCxnSpPr>
            <p:nvPr/>
          </p:nvCxnSpPr>
          <p:spPr>
            <a:xfrm>
              <a:off x="4327157" y="2070207"/>
              <a:ext cx="156785" cy="14248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>
              <a:stCxn id="119" idx="7"/>
              <a:endCxn id="120" idx="4"/>
            </p:cNvCxnSpPr>
            <p:nvPr/>
          </p:nvCxnSpPr>
          <p:spPr>
            <a:xfrm flipV="1">
              <a:off x="4668310" y="1808130"/>
              <a:ext cx="176723" cy="199957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>
              <a:stCxn id="123" idx="7"/>
              <a:endCxn id="120" idx="3"/>
            </p:cNvCxnSpPr>
            <p:nvPr/>
          </p:nvCxnSpPr>
          <p:spPr>
            <a:xfrm flipV="1">
              <a:off x="4295525" y="1776498"/>
              <a:ext cx="473140" cy="217341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>
              <a:stCxn id="124" idx="7"/>
              <a:endCxn id="122" idx="3"/>
            </p:cNvCxnSpPr>
            <p:nvPr/>
          </p:nvCxnSpPr>
          <p:spPr>
            <a:xfrm flipV="1">
              <a:off x="3994002" y="1363813"/>
              <a:ext cx="196373" cy="294791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>
              <a:stCxn id="124" idx="5"/>
              <a:endCxn id="123" idx="1"/>
            </p:cNvCxnSpPr>
            <p:nvPr/>
          </p:nvCxnSpPr>
          <p:spPr>
            <a:xfrm>
              <a:off x="3994002" y="1811340"/>
              <a:ext cx="148787" cy="18249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>
              <a:stCxn id="124" idx="6"/>
              <a:endCxn id="120" idx="2"/>
            </p:cNvCxnSpPr>
            <p:nvPr/>
          </p:nvCxnSpPr>
          <p:spPr>
            <a:xfrm flipV="1">
              <a:off x="4025634" y="1700130"/>
              <a:ext cx="711399" cy="3484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>
              <a:stCxn id="124" idx="6"/>
              <a:endCxn id="119" idx="1"/>
            </p:cNvCxnSpPr>
            <p:nvPr/>
          </p:nvCxnSpPr>
          <p:spPr>
            <a:xfrm>
              <a:off x="4025634" y="1734972"/>
              <a:ext cx="489940" cy="273115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>
              <a:stCxn id="121" idx="3"/>
              <a:endCxn id="119" idx="0"/>
            </p:cNvCxnSpPr>
            <p:nvPr/>
          </p:nvCxnSpPr>
          <p:spPr>
            <a:xfrm>
              <a:off x="4570822" y="1415460"/>
              <a:ext cx="21120" cy="560995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>
              <a:stCxn id="122" idx="4"/>
              <a:endCxn id="123" idx="0"/>
            </p:cNvCxnSpPr>
            <p:nvPr/>
          </p:nvCxnSpPr>
          <p:spPr>
            <a:xfrm flipH="1">
              <a:off x="4219157" y="1395445"/>
              <a:ext cx="47586" cy="56676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/>
            <p:cNvCxnSpPr>
              <a:stCxn id="79" idx="0"/>
              <a:endCxn id="78" idx="3"/>
            </p:cNvCxnSpPr>
            <p:nvPr/>
          </p:nvCxnSpPr>
          <p:spPr>
            <a:xfrm flipV="1">
              <a:off x="5190028" y="2862428"/>
              <a:ext cx="112575" cy="20984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>
              <a:stCxn id="78" idx="6"/>
              <a:endCxn id="80" idx="1"/>
            </p:cNvCxnSpPr>
            <p:nvPr/>
          </p:nvCxnSpPr>
          <p:spPr>
            <a:xfrm>
              <a:off x="5486971" y="2786059"/>
              <a:ext cx="169745" cy="20203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>
              <a:stCxn id="77" idx="0"/>
              <a:endCxn id="80" idx="5"/>
            </p:cNvCxnSpPr>
            <p:nvPr/>
          </p:nvCxnSpPr>
          <p:spPr>
            <a:xfrm flipH="1" flipV="1">
              <a:off x="5809452" y="2958998"/>
              <a:ext cx="105689" cy="22862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/>
            <p:cNvCxnSpPr>
              <a:stCxn id="81" idx="7"/>
              <a:endCxn id="80" idx="4"/>
            </p:cNvCxnSpPr>
            <p:nvPr/>
          </p:nvCxnSpPr>
          <p:spPr>
            <a:xfrm flipV="1">
              <a:off x="5500745" y="2990631"/>
              <a:ext cx="232339" cy="388308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>
              <a:stCxn id="81" idx="1"/>
              <a:endCxn id="78" idx="4"/>
            </p:cNvCxnSpPr>
            <p:nvPr/>
          </p:nvCxnSpPr>
          <p:spPr>
            <a:xfrm flipV="1">
              <a:off x="5348009" y="2894060"/>
              <a:ext cx="30962" cy="48487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Arrow Connector 104"/>
            <p:cNvCxnSpPr>
              <a:stCxn id="77" idx="2"/>
              <a:endCxn id="79" idx="6"/>
            </p:cNvCxnSpPr>
            <p:nvPr/>
          </p:nvCxnSpPr>
          <p:spPr>
            <a:xfrm flipH="1" flipV="1">
              <a:off x="5298028" y="3180268"/>
              <a:ext cx="509113" cy="115351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>
              <a:stCxn id="79" idx="7"/>
              <a:endCxn id="80" idx="3"/>
            </p:cNvCxnSpPr>
            <p:nvPr/>
          </p:nvCxnSpPr>
          <p:spPr>
            <a:xfrm flipV="1">
              <a:off x="5266396" y="2958999"/>
              <a:ext cx="390320" cy="144901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>
              <a:stCxn id="81" idx="6"/>
              <a:endCxn id="77" idx="3"/>
            </p:cNvCxnSpPr>
            <p:nvPr/>
          </p:nvCxnSpPr>
          <p:spPr>
            <a:xfrm flipV="1">
              <a:off x="5532377" y="3371987"/>
              <a:ext cx="306396" cy="8332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>
              <a:stCxn id="78" idx="5"/>
              <a:endCxn id="77" idx="1"/>
            </p:cNvCxnSpPr>
            <p:nvPr/>
          </p:nvCxnSpPr>
          <p:spPr>
            <a:xfrm>
              <a:off x="5455339" y="2862427"/>
              <a:ext cx="383434" cy="356823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Arrow Connector 108"/>
            <p:cNvCxnSpPr>
              <a:stCxn id="82" idx="6"/>
              <a:endCxn id="84" idx="2"/>
            </p:cNvCxnSpPr>
            <p:nvPr/>
          </p:nvCxnSpPr>
          <p:spPr>
            <a:xfrm flipV="1">
              <a:off x="3450124" y="2747372"/>
              <a:ext cx="169894" cy="11929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Arrow Connector 109"/>
            <p:cNvCxnSpPr>
              <a:stCxn id="85" idx="6"/>
              <a:endCxn id="83" idx="2"/>
            </p:cNvCxnSpPr>
            <p:nvPr/>
          </p:nvCxnSpPr>
          <p:spPr>
            <a:xfrm>
              <a:off x="3497711" y="3398864"/>
              <a:ext cx="266939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Arrow Connector 110"/>
            <p:cNvCxnSpPr>
              <a:stCxn id="83" idx="0"/>
              <a:endCxn id="84" idx="5"/>
            </p:cNvCxnSpPr>
            <p:nvPr/>
          </p:nvCxnSpPr>
          <p:spPr>
            <a:xfrm flipH="1" flipV="1">
              <a:off x="3804386" y="2823740"/>
              <a:ext cx="68264" cy="467124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Arrow Connector 111"/>
            <p:cNvCxnSpPr>
              <a:stCxn id="85" idx="0"/>
              <a:endCxn id="82" idx="4"/>
            </p:cNvCxnSpPr>
            <p:nvPr/>
          </p:nvCxnSpPr>
          <p:spPr>
            <a:xfrm flipH="1" flipV="1">
              <a:off x="3342124" y="2974662"/>
              <a:ext cx="47587" cy="31620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Arrow Connector 112"/>
            <p:cNvCxnSpPr>
              <a:stCxn id="85" idx="7"/>
              <a:endCxn id="84" idx="3"/>
            </p:cNvCxnSpPr>
            <p:nvPr/>
          </p:nvCxnSpPr>
          <p:spPr>
            <a:xfrm flipV="1">
              <a:off x="3466079" y="2823740"/>
              <a:ext cx="185571" cy="498756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Arrow Connector 113"/>
            <p:cNvCxnSpPr>
              <a:stCxn id="82" idx="5"/>
              <a:endCxn id="83" idx="1"/>
            </p:cNvCxnSpPr>
            <p:nvPr/>
          </p:nvCxnSpPr>
          <p:spPr>
            <a:xfrm>
              <a:off x="3418492" y="2943030"/>
              <a:ext cx="377790" cy="379466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Arrow Connector 114"/>
            <p:cNvCxnSpPr>
              <a:stCxn id="119" idx="5"/>
              <a:endCxn id="78" idx="1"/>
            </p:cNvCxnSpPr>
            <p:nvPr/>
          </p:nvCxnSpPr>
          <p:spPr>
            <a:xfrm>
              <a:off x="4668310" y="2160823"/>
              <a:ext cx="634293" cy="54886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/>
            <p:cNvCxnSpPr>
              <a:stCxn id="84" idx="7"/>
              <a:endCxn id="123" idx="4"/>
            </p:cNvCxnSpPr>
            <p:nvPr/>
          </p:nvCxnSpPr>
          <p:spPr>
            <a:xfrm flipV="1">
              <a:off x="3804386" y="2178207"/>
              <a:ext cx="414771" cy="492797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Arrow Connector 116"/>
            <p:cNvCxnSpPr>
              <a:stCxn id="83" idx="7"/>
              <a:endCxn id="78" idx="2"/>
            </p:cNvCxnSpPr>
            <p:nvPr/>
          </p:nvCxnSpPr>
          <p:spPr>
            <a:xfrm flipV="1">
              <a:off x="3949018" y="2786060"/>
              <a:ext cx="1321953" cy="536436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Arrow Connector 117"/>
            <p:cNvCxnSpPr>
              <a:stCxn id="83" idx="6"/>
              <a:endCxn id="79" idx="2"/>
            </p:cNvCxnSpPr>
            <p:nvPr/>
          </p:nvCxnSpPr>
          <p:spPr>
            <a:xfrm flipV="1">
              <a:off x="3980650" y="3180268"/>
              <a:ext cx="1101378" cy="218596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Oval 118"/>
            <p:cNvSpPr/>
            <p:nvPr/>
          </p:nvSpPr>
          <p:spPr>
            <a:xfrm>
              <a:off x="4483942" y="1976455"/>
              <a:ext cx="216000" cy="21600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sz="1200" b="1" dirty="0" smtClean="0">
                  <a:solidFill>
                    <a:schemeClr val="tx1"/>
                  </a:solidFill>
                </a:rPr>
                <a:t>5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20" name="Oval 119"/>
            <p:cNvSpPr/>
            <p:nvPr/>
          </p:nvSpPr>
          <p:spPr>
            <a:xfrm>
              <a:off x="4737033" y="1592130"/>
              <a:ext cx="216000" cy="21600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sz="1200" b="1" dirty="0" smtClean="0">
                  <a:solidFill>
                    <a:schemeClr val="tx1"/>
                  </a:solidFill>
                </a:rPr>
                <a:t>0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21" name="Oval 120"/>
            <p:cNvSpPr/>
            <p:nvPr/>
          </p:nvSpPr>
          <p:spPr>
            <a:xfrm>
              <a:off x="4539190" y="1231092"/>
              <a:ext cx="216000" cy="21600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sz="1200" b="1" dirty="0" smtClean="0">
                  <a:solidFill>
                    <a:schemeClr val="tx1"/>
                  </a:solidFill>
                </a:rPr>
                <a:t>1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22" name="Oval 121"/>
            <p:cNvSpPr/>
            <p:nvPr/>
          </p:nvSpPr>
          <p:spPr>
            <a:xfrm>
              <a:off x="4158743" y="1179445"/>
              <a:ext cx="216000" cy="21600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sz="1200" b="1" dirty="0" smtClean="0">
                  <a:solidFill>
                    <a:schemeClr val="tx1"/>
                  </a:solidFill>
                </a:rPr>
                <a:t>2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23" name="Oval 122"/>
            <p:cNvSpPr/>
            <p:nvPr/>
          </p:nvSpPr>
          <p:spPr>
            <a:xfrm>
              <a:off x="4111157" y="1962207"/>
              <a:ext cx="216000" cy="21600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sz="1200" b="1" dirty="0" smtClean="0">
                  <a:solidFill>
                    <a:schemeClr val="tx1"/>
                  </a:solidFill>
                </a:rPr>
                <a:t>4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24" name="Oval 123"/>
            <p:cNvSpPr/>
            <p:nvPr/>
          </p:nvSpPr>
          <p:spPr>
            <a:xfrm>
              <a:off x="3809634" y="1626972"/>
              <a:ext cx="216000" cy="21600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sz="1200" b="1" dirty="0" smtClean="0">
                  <a:solidFill>
                    <a:schemeClr val="tx1"/>
                  </a:solidFill>
                </a:rPr>
                <a:t>3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25" name="Oval 124"/>
            <p:cNvSpPr/>
            <p:nvPr/>
          </p:nvSpPr>
          <p:spPr>
            <a:xfrm>
              <a:off x="3003048" y="3084856"/>
              <a:ext cx="216000" cy="216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15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26" name="Straight Arrow Connector 125"/>
            <p:cNvCxnSpPr>
              <a:stCxn id="125" idx="7"/>
              <a:endCxn id="82" idx="3"/>
            </p:cNvCxnSpPr>
            <p:nvPr/>
          </p:nvCxnSpPr>
          <p:spPr>
            <a:xfrm flipV="1">
              <a:off x="3187416" y="2943030"/>
              <a:ext cx="78340" cy="173458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Arrow Connector 126"/>
            <p:cNvCxnSpPr>
              <a:stCxn id="85" idx="2"/>
              <a:endCxn id="125" idx="5"/>
            </p:cNvCxnSpPr>
            <p:nvPr/>
          </p:nvCxnSpPr>
          <p:spPr>
            <a:xfrm flipH="1" flipV="1">
              <a:off x="3187416" y="3269224"/>
              <a:ext cx="94295" cy="12964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8" name="TextBox 127"/>
          <p:cNvSpPr txBox="1"/>
          <p:nvPr/>
        </p:nvSpPr>
        <p:spPr>
          <a:xfrm>
            <a:off x="5700580" y="5685220"/>
            <a:ext cx="26981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1800" dirty="0" smtClean="0"/>
              <a:t>Local seed selection based </a:t>
            </a:r>
          </a:p>
          <a:p>
            <a:pPr algn="ctr"/>
            <a:r>
              <a:rPr lang="sv-SE" sz="1800" dirty="0" smtClean="0"/>
              <a:t>on similarity scores</a:t>
            </a:r>
            <a:endParaRPr lang="en-US" sz="1800" dirty="0"/>
          </a:p>
        </p:txBody>
      </p:sp>
      <p:sp>
        <p:nvSpPr>
          <p:cNvPr id="130" name="TextBox 129"/>
          <p:cNvSpPr txBox="1"/>
          <p:nvPr/>
        </p:nvSpPr>
        <p:spPr>
          <a:xfrm>
            <a:off x="2608485" y="3847954"/>
            <a:ext cx="30893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v-SE" sz="1600" b="1" i="1" dirty="0" smtClean="0">
                <a:solidFill>
                  <a:srgbClr val="FF0000"/>
                </a:solidFill>
              </a:rPr>
              <a:t>SS(5)= CN(5,0)+CN(5,1)+CN(5,2)</a:t>
            </a:r>
          </a:p>
          <a:p>
            <a:pPr algn="r"/>
            <a:r>
              <a:rPr lang="sv-SE" sz="1600" b="1" i="1" dirty="0" smtClean="0">
                <a:solidFill>
                  <a:srgbClr val="FF0000"/>
                </a:solidFill>
              </a:rPr>
              <a:t>+CN(5,3)+CN(5,4)+CN(5,6)</a:t>
            </a:r>
          </a:p>
          <a:p>
            <a:pPr algn="r"/>
            <a:r>
              <a:rPr lang="sv-SE" sz="1600" b="1" i="1" dirty="0" smtClean="0">
                <a:solidFill>
                  <a:srgbClr val="FF0000"/>
                </a:solidFill>
              </a:rPr>
              <a:t>= 4+4+4+4+4+0 = 20</a:t>
            </a:r>
            <a:endParaRPr lang="en-US" sz="1600" b="1" i="1" dirty="0">
              <a:solidFill>
                <a:srgbClr val="FF0000"/>
              </a:solidFill>
            </a:endParaRPr>
          </a:p>
        </p:txBody>
      </p:sp>
      <p:grpSp>
        <p:nvGrpSpPr>
          <p:cNvPr id="132" name="Group 131"/>
          <p:cNvGrpSpPr/>
          <p:nvPr/>
        </p:nvGrpSpPr>
        <p:grpSpPr>
          <a:xfrm>
            <a:off x="956613" y="3100124"/>
            <a:ext cx="3020093" cy="2383862"/>
            <a:chOff x="956613" y="3100124"/>
            <a:chExt cx="3020093" cy="2383862"/>
          </a:xfrm>
        </p:grpSpPr>
        <p:cxnSp>
          <p:nvCxnSpPr>
            <p:cNvPr id="22" name="Straight Arrow Connector 21"/>
            <p:cNvCxnSpPr>
              <a:stCxn id="67" idx="5"/>
              <a:endCxn id="66" idx="0"/>
            </p:cNvCxnSpPr>
            <p:nvPr/>
          </p:nvCxnSpPr>
          <p:spPr>
            <a:xfrm>
              <a:off x="2677123" y="3336139"/>
              <a:ext cx="121475" cy="17667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3760706" y="5108298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10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3224536" y="4598739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6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3035593" y="4992947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8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3578649" y="4695310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7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3269942" y="5267986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9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1187689" y="4679341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13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9" name="Oval 28"/>
            <p:cNvSpPr/>
            <p:nvPr/>
          </p:nvSpPr>
          <p:spPr>
            <a:xfrm>
              <a:off x="1718215" y="5211543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11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0" name="Oval 29"/>
            <p:cNvSpPr/>
            <p:nvPr/>
          </p:nvSpPr>
          <p:spPr>
            <a:xfrm>
              <a:off x="1573583" y="4560051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12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1235276" y="5211543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14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32" name="Straight Arrow Connector 31"/>
            <p:cNvCxnSpPr>
              <a:stCxn id="68" idx="6"/>
              <a:endCxn id="67" idx="2"/>
            </p:cNvCxnSpPr>
            <p:nvPr/>
          </p:nvCxnSpPr>
          <p:spPr>
            <a:xfrm>
              <a:off x="2328308" y="3208124"/>
              <a:ext cx="164447" cy="51647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68" idx="5"/>
              <a:endCxn id="65" idx="1"/>
            </p:cNvCxnSpPr>
            <p:nvPr/>
          </p:nvCxnSpPr>
          <p:spPr>
            <a:xfrm>
              <a:off x="2296676" y="3284492"/>
              <a:ext cx="172463" cy="644274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69" idx="7"/>
              <a:endCxn id="67" idx="3"/>
            </p:cNvCxnSpPr>
            <p:nvPr/>
          </p:nvCxnSpPr>
          <p:spPr>
            <a:xfrm flipV="1">
              <a:off x="2249090" y="3336139"/>
              <a:ext cx="275297" cy="57837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70" idx="6"/>
              <a:endCxn id="67" idx="3"/>
            </p:cNvCxnSpPr>
            <p:nvPr/>
          </p:nvCxnSpPr>
          <p:spPr>
            <a:xfrm flipV="1">
              <a:off x="1979199" y="3336139"/>
              <a:ext cx="545188" cy="31951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68" idx="5"/>
              <a:endCxn id="66" idx="1"/>
            </p:cNvCxnSpPr>
            <p:nvPr/>
          </p:nvCxnSpPr>
          <p:spPr>
            <a:xfrm>
              <a:off x="2296676" y="3284492"/>
              <a:ext cx="425554" cy="25994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69" idx="6"/>
              <a:endCxn id="65" idx="2"/>
            </p:cNvCxnSpPr>
            <p:nvPr/>
          </p:nvCxnSpPr>
          <p:spPr>
            <a:xfrm>
              <a:off x="2280722" y="3990886"/>
              <a:ext cx="156785" cy="14248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65" idx="7"/>
              <a:endCxn id="66" idx="4"/>
            </p:cNvCxnSpPr>
            <p:nvPr/>
          </p:nvCxnSpPr>
          <p:spPr>
            <a:xfrm flipV="1">
              <a:off x="2621875" y="3728809"/>
              <a:ext cx="176723" cy="199957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69" idx="7"/>
              <a:endCxn id="66" idx="3"/>
            </p:cNvCxnSpPr>
            <p:nvPr/>
          </p:nvCxnSpPr>
          <p:spPr>
            <a:xfrm flipV="1">
              <a:off x="2249090" y="3697177"/>
              <a:ext cx="473140" cy="217341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70" idx="7"/>
              <a:endCxn id="68" idx="3"/>
            </p:cNvCxnSpPr>
            <p:nvPr/>
          </p:nvCxnSpPr>
          <p:spPr>
            <a:xfrm flipV="1">
              <a:off x="1947567" y="3284492"/>
              <a:ext cx="196373" cy="294791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70" idx="5"/>
              <a:endCxn id="69" idx="1"/>
            </p:cNvCxnSpPr>
            <p:nvPr/>
          </p:nvCxnSpPr>
          <p:spPr>
            <a:xfrm>
              <a:off x="1947567" y="3732019"/>
              <a:ext cx="148787" cy="18249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70" idx="6"/>
              <a:endCxn id="66" idx="2"/>
            </p:cNvCxnSpPr>
            <p:nvPr/>
          </p:nvCxnSpPr>
          <p:spPr>
            <a:xfrm flipV="1">
              <a:off x="1979199" y="3620809"/>
              <a:ext cx="711399" cy="3484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70" idx="6"/>
              <a:endCxn id="65" idx="1"/>
            </p:cNvCxnSpPr>
            <p:nvPr/>
          </p:nvCxnSpPr>
          <p:spPr>
            <a:xfrm>
              <a:off x="1979199" y="3655651"/>
              <a:ext cx="489940" cy="273115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67" idx="3"/>
              <a:endCxn id="65" idx="0"/>
            </p:cNvCxnSpPr>
            <p:nvPr/>
          </p:nvCxnSpPr>
          <p:spPr>
            <a:xfrm>
              <a:off x="2524387" y="3336139"/>
              <a:ext cx="21120" cy="560995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68" idx="4"/>
              <a:endCxn id="69" idx="0"/>
            </p:cNvCxnSpPr>
            <p:nvPr/>
          </p:nvCxnSpPr>
          <p:spPr>
            <a:xfrm flipH="1">
              <a:off x="2172722" y="3316124"/>
              <a:ext cx="47586" cy="56676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25" idx="0"/>
              <a:endCxn id="24" idx="3"/>
            </p:cNvCxnSpPr>
            <p:nvPr/>
          </p:nvCxnSpPr>
          <p:spPr>
            <a:xfrm flipV="1">
              <a:off x="3143593" y="4783107"/>
              <a:ext cx="112575" cy="20984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24" idx="6"/>
              <a:endCxn id="26" idx="1"/>
            </p:cNvCxnSpPr>
            <p:nvPr/>
          </p:nvCxnSpPr>
          <p:spPr>
            <a:xfrm>
              <a:off x="3440536" y="4706738"/>
              <a:ext cx="169745" cy="20203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23" idx="0"/>
              <a:endCxn id="26" idx="5"/>
            </p:cNvCxnSpPr>
            <p:nvPr/>
          </p:nvCxnSpPr>
          <p:spPr>
            <a:xfrm flipH="1" flipV="1">
              <a:off x="3763017" y="4879677"/>
              <a:ext cx="105689" cy="22862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27" idx="7"/>
              <a:endCxn id="26" idx="4"/>
            </p:cNvCxnSpPr>
            <p:nvPr/>
          </p:nvCxnSpPr>
          <p:spPr>
            <a:xfrm flipV="1">
              <a:off x="3454310" y="4911310"/>
              <a:ext cx="232339" cy="388308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27" idx="1"/>
              <a:endCxn id="24" idx="4"/>
            </p:cNvCxnSpPr>
            <p:nvPr/>
          </p:nvCxnSpPr>
          <p:spPr>
            <a:xfrm flipV="1">
              <a:off x="3301574" y="4814739"/>
              <a:ext cx="30962" cy="48487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stCxn id="23" idx="2"/>
              <a:endCxn id="25" idx="6"/>
            </p:cNvCxnSpPr>
            <p:nvPr/>
          </p:nvCxnSpPr>
          <p:spPr>
            <a:xfrm flipH="1" flipV="1">
              <a:off x="3251593" y="5100947"/>
              <a:ext cx="509113" cy="115351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stCxn id="25" idx="7"/>
              <a:endCxn id="26" idx="3"/>
            </p:cNvCxnSpPr>
            <p:nvPr/>
          </p:nvCxnSpPr>
          <p:spPr>
            <a:xfrm flipV="1">
              <a:off x="3219961" y="4879678"/>
              <a:ext cx="390320" cy="144901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>
              <a:stCxn id="27" idx="6"/>
              <a:endCxn id="23" idx="3"/>
            </p:cNvCxnSpPr>
            <p:nvPr/>
          </p:nvCxnSpPr>
          <p:spPr>
            <a:xfrm flipV="1">
              <a:off x="3485942" y="5292666"/>
              <a:ext cx="306396" cy="8332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>
              <a:stCxn id="24" idx="5"/>
              <a:endCxn id="23" idx="1"/>
            </p:cNvCxnSpPr>
            <p:nvPr/>
          </p:nvCxnSpPr>
          <p:spPr>
            <a:xfrm>
              <a:off x="3408904" y="4783106"/>
              <a:ext cx="383434" cy="356823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>
              <a:stCxn id="28" idx="6"/>
              <a:endCxn id="30" idx="2"/>
            </p:cNvCxnSpPr>
            <p:nvPr/>
          </p:nvCxnSpPr>
          <p:spPr>
            <a:xfrm flipV="1">
              <a:off x="1403689" y="4668051"/>
              <a:ext cx="169894" cy="11929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>
              <a:stCxn id="31" idx="6"/>
              <a:endCxn id="29" idx="2"/>
            </p:cNvCxnSpPr>
            <p:nvPr/>
          </p:nvCxnSpPr>
          <p:spPr>
            <a:xfrm>
              <a:off x="1451276" y="5319543"/>
              <a:ext cx="266939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>
              <a:stCxn id="29" idx="0"/>
              <a:endCxn id="30" idx="5"/>
            </p:cNvCxnSpPr>
            <p:nvPr/>
          </p:nvCxnSpPr>
          <p:spPr>
            <a:xfrm flipH="1" flipV="1">
              <a:off x="1757951" y="4744419"/>
              <a:ext cx="68264" cy="467124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>
              <a:stCxn id="31" idx="0"/>
              <a:endCxn id="28" idx="4"/>
            </p:cNvCxnSpPr>
            <p:nvPr/>
          </p:nvCxnSpPr>
          <p:spPr>
            <a:xfrm flipH="1" flipV="1">
              <a:off x="1295689" y="4895341"/>
              <a:ext cx="47587" cy="31620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stCxn id="31" idx="7"/>
              <a:endCxn id="30" idx="3"/>
            </p:cNvCxnSpPr>
            <p:nvPr/>
          </p:nvCxnSpPr>
          <p:spPr>
            <a:xfrm flipV="1">
              <a:off x="1419644" y="4744419"/>
              <a:ext cx="185571" cy="498756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28" idx="5"/>
              <a:endCxn id="29" idx="1"/>
            </p:cNvCxnSpPr>
            <p:nvPr/>
          </p:nvCxnSpPr>
          <p:spPr>
            <a:xfrm>
              <a:off x="1372057" y="4863709"/>
              <a:ext cx="377790" cy="379466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>
              <a:stCxn id="65" idx="5"/>
              <a:endCxn id="24" idx="1"/>
            </p:cNvCxnSpPr>
            <p:nvPr/>
          </p:nvCxnSpPr>
          <p:spPr>
            <a:xfrm>
              <a:off x="2621875" y="4081502"/>
              <a:ext cx="634293" cy="54886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>
              <a:stCxn id="30" idx="7"/>
              <a:endCxn id="69" idx="4"/>
            </p:cNvCxnSpPr>
            <p:nvPr/>
          </p:nvCxnSpPr>
          <p:spPr>
            <a:xfrm flipV="1">
              <a:off x="1757951" y="4098886"/>
              <a:ext cx="414771" cy="492797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stCxn id="29" idx="7"/>
              <a:endCxn id="24" idx="2"/>
            </p:cNvCxnSpPr>
            <p:nvPr/>
          </p:nvCxnSpPr>
          <p:spPr>
            <a:xfrm flipV="1">
              <a:off x="1902583" y="4706739"/>
              <a:ext cx="1321953" cy="536436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>
              <a:stCxn id="29" idx="6"/>
              <a:endCxn id="25" idx="2"/>
            </p:cNvCxnSpPr>
            <p:nvPr/>
          </p:nvCxnSpPr>
          <p:spPr>
            <a:xfrm flipV="1">
              <a:off x="1934215" y="5100947"/>
              <a:ext cx="1101378" cy="218596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Oval 64"/>
            <p:cNvSpPr/>
            <p:nvPr/>
          </p:nvSpPr>
          <p:spPr>
            <a:xfrm>
              <a:off x="2437507" y="3897134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sz="1200" b="1" dirty="0" smtClean="0">
                  <a:solidFill>
                    <a:schemeClr val="tx1"/>
                  </a:solidFill>
                </a:rPr>
                <a:t>5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66" name="Oval 65"/>
            <p:cNvSpPr/>
            <p:nvPr/>
          </p:nvSpPr>
          <p:spPr>
            <a:xfrm>
              <a:off x="2690598" y="3512809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sz="1200" b="1" dirty="0" smtClean="0">
                  <a:solidFill>
                    <a:schemeClr val="tx1"/>
                  </a:solidFill>
                </a:rPr>
                <a:t>0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67" name="Oval 66"/>
            <p:cNvSpPr/>
            <p:nvPr/>
          </p:nvSpPr>
          <p:spPr>
            <a:xfrm>
              <a:off x="2492755" y="3151771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sz="1200" b="1" dirty="0" smtClean="0">
                  <a:solidFill>
                    <a:schemeClr val="tx1"/>
                  </a:solidFill>
                </a:rPr>
                <a:t>1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68" name="Oval 67"/>
            <p:cNvSpPr/>
            <p:nvPr/>
          </p:nvSpPr>
          <p:spPr>
            <a:xfrm>
              <a:off x="2112308" y="3100124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sz="1200" b="1" dirty="0" smtClean="0">
                  <a:solidFill>
                    <a:schemeClr val="tx1"/>
                  </a:solidFill>
                </a:rPr>
                <a:t>2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69" name="Oval 68"/>
            <p:cNvSpPr/>
            <p:nvPr/>
          </p:nvSpPr>
          <p:spPr>
            <a:xfrm>
              <a:off x="2064722" y="3882886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sz="1200" b="1" dirty="0" smtClean="0">
                  <a:solidFill>
                    <a:schemeClr val="tx1"/>
                  </a:solidFill>
                </a:rPr>
                <a:t>4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70" name="Oval 69"/>
            <p:cNvSpPr/>
            <p:nvPr/>
          </p:nvSpPr>
          <p:spPr>
            <a:xfrm>
              <a:off x="1763199" y="3547651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sz="1200" b="1" dirty="0" smtClean="0">
                  <a:solidFill>
                    <a:schemeClr val="tx1"/>
                  </a:solidFill>
                </a:rPr>
                <a:t>3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71" name="Oval 70"/>
            <p:cNvSpPr/>
            <p:nvPr/>
          </p:nvSpPr>
          <p:spPr>
            <a:xfrm>
              <a:off x="956613" y="5005535"/>
              <a:ext cx="216000" cy="216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b="1" dirty="0" smtClean="0">
                  <a:solidFill>
                    <a:schemeClr val="tx1"/>
                  </a:solidFill>
                </a:rPr>
                <a:t>15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72" name="Straight Arrow Connector 71"/>
            <p:cNvCxnSpPr>
              <a:stCxn id="71" idx="7"/>
              <a:endCxn id="28" idx="3"/>
            </p:cNvCxnSpPr>
            <p:nvPr/>
          </p:nvCxnSpPr>
          <p:spPr>
            <a:xfrm flipV="1">
              <a:off x="1140981" y="4863709"/>
              <a:ext cx="78340" cy="173458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>
              <a:stCxn id="31" idx="2"/>
              <a:endCxn id="71" idx="5"/>
            </p:cNvCxnSpPr>
            <p:nvPr/>
          </p:nvCxnSpPr>
          <p:spPr>
            <a:xfrm flipH="1" flipV="1">
              <a:off x="1140981" y="5189903"/>
              <a:ext cx="94295" cy="12964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9" name="Group 128"/>
          <p:cNvGrpSpPr/>
          <p:nvPr/>
        </p:nvGrpSpPr>
        <p:grpSpPr>
          <a:xfrm>
            <a:off x="731856" y="2867820"/>
            <a:ext cx="3549505" cy="2805036"/>
            <a:chOff x="731856" y="2867820"/>
            <a:chExt cx="3549505" cy="2805036"/>
          </a:xfrm>
        </p:grpSpPr>
        <p:sp>
          <p:nvSpPr>
            <p:cNvPr id="6" name="TextBox 5"/>
            <p:cNvSpPr txBox="1"/>
            <p:nvPr/>
          </p:nvSpPr>
          <p:spPr>
            <a:xfrm>
              <a:off x="2629939" y="3009308"/>
              <a:ext cx="3642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400" b="1" i="1" dirty="0" smtClean="0">
                  <a:solidFill>
                    <a:srgbClr val="FF0000"/>
                  </a:solidFill>
                </a:rPr>
                <a:t>20</a:t>
              </a:r>
              <a:endParaRPr lang="en-US" sz="14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026578" y="2867820"/>
              <a:ext cx="3642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400" b="1" i="1" dirty="0" smtClean="0">
                  <a:solidFill>
                    <a:srgbClr val="FF0000"/>
                  </a:solidFill>
                </a:rPr>
                <a:t>20</a:t>
              </a:r>
              <a:endParaRPr lang="en-US" sz="14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470146" y="3448251"/>
              <a:ext cx="3642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400" b="1" i="1" dirty="0" smtClean="0">
                  <a:solidFill>
                    <a:srgbClr val="FF0000"/>
                  </a:solidFill>
                </a:rPr>
                <a:t>20</a:t>
              </a:r>
              <a:endParaRPr lang="en-US" sz="14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768730" y="3900141"/>
              <a:ext cx="3642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400" b="1" i="1" dirty="0" smtClean="0">
                  <a:solidFill>
                    <a:srgbClr val="FF0000"/>
                  </a:solidFill>
                </a:rPr>
                <a:t>20</a:t>
              </a:r>
              <a:endParaRPr lang="en-US" sz="14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850562" y="3434774"/>
              <a:ext cx="3642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400" b="1" i="1" dirty="0" smtClean="0">
                  <a:solidFill>
                    <a:srgbClr val="FF0000"/>
                  </a:solidFill>
                </a:rPr>
                <a:t>20</a:t>
              </a:r>
              <a:endParaRPr lang="en-US" sz="14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895600" y="4492823"/>
              <a:ext cx="3642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400" b="1" i="1" dirty="0" smtClean="0">
                  <a:solidFill>
                    <a:srgbClr val="FF0000"/>
                  </a:solidFill>
                </a:rPr>
                <a:t>12</a:t>
              </a:r>
              <a:endParaRPr lang="en-US" sz="14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792338" y="4656993"/>
              <a:ext cx="3642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400" b="1" i="1" dirty="0">
                  <a:solidFill>
                    <a:srgbClr val="FF0000"/>
                  </a:solidFill>
                </a:rPr>
                <a:t>1</a:t>
              </a:r>
              <a:r>
                <a:rPr lang="sv-SE" sz="1400" b="1" i="1" dirty="0" smtClean="0">
                  <a:solidFill>
                    <a:srgbClr val="FF0000"/>
                  </a:solidFill>
                </a:rPr>
                <a:t>0</a:t>
              </a:r>
              <a:endParaRPr lang="en-US" sz="14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917159" y="5086610"/>
              <a:ext cx="3642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400" b="1" i="1" dirty="0">
                  <a:solidFill>
                    <a:srgbClr val="FF0000"/>
                  </a:solidFill>
                </a:rPr>
                <a:t>1</a:t>
              </a:r>
              <a:r>
                <a:rPr lang="sv-SE" sz="1400" b="1" i="1" dirty="0" smtClean="0">
                  <a:solidFill>
                    <a:srgbClr val="FF0000"/>
                  </a:solidFill>
                </a:rPr>
                <a:t>0</a:t>
              </a:r>
              <a:endParaRPr lang="en-US" sz="14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354335" y="5365079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400" b="1" i="1" dirty="0" smtClean="0">
                  <a:solidFill>
                    <a:srgbClr val="FF0000"/>
                  </a:solidFill>
                </a:rPr>
                <a:t>6</a:t>
              </a:r>
              <a:endParaRPr lang="en-US" sz="14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850562" y="5087503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400" b="1" i="1" dirty="0" smtClean="0">
                  <a:solidFill>
                    <a:srgbClr val="FF0000"/>
                  </a:solidFill>
                </a:rPr>
                <a:t>8</a:t>
              </a:r>
              <a:endParaRPr lang="en-US" sz="14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790854" y="5320148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400" b="1" i="1" dirty="0" smtClean="0">
                  <a:solidFill>
                    <a:srgbClr val="FF0000"/>
                  </a:solidFill>
                </a:rPr>
                <a:t>8</a:t>
              </a:r>
              <a:endParaRPr lang="en-US" sz="14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085096" y="5325608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400" b="1" i="1" dirty="0" smtClean="0">
                  <a:solidFill>
                    <a:srgbClr val="FF0000"/>
                  </a:solidFill>
                </a:rPr>
                <a:t>8</a:t>
              </a:r>
              <a:endParaRPr lang="en-US" sz="14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730205" y="4506433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400" b="1" i="1" dirty="0" smtClean="0">
                  <a:solidFill>
                    <a:srgbClr val="FF0000"/>
                  </a:solidFill>
                </a:rPr>
                <a:t>6</a:t>
              </a:r>
              <a:endParaRPr lang="en-US" sz="14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010234" y="4486230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400" b="1" i="1" dirty="0" smtClean="0">
                  <a:solidFill>
                    <a:srgbClr val="FF0000"/>
                  </a:solidFill>
                </a:rPr>
                <a:t>8</a:t>
              </a:r>
              <a:endParaRPr lang="en-US" sz="14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31856" y="4949630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400" b="1" i="1" dirty="0" smtClean="0">
                  <a:solidFill>
                    <a:srgbClr val="FF0000"/>
                  </a:solidFill>
                </a:rPr>
                <a:t>2</a:t>
              </a:r>
              <a:endParaRPr lang="en-US" sz="1400" b="1" i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858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128" grpId="0"/>
      <p:bldP spid="130" grpId="0"/>
    </p:bldLst>
  </p:timing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072970"/>
      </a:accent1>
      <a:accent2>
        <a:srgbClr val="00AE00"/>
      </a:accent2>
      <a:accent3>
        <a:srgbClr val="FFFFFF"/>
      </a:accent3>
      <a:accent4>
        <a:srgbClr val="000000"/>
      </a:accent4>
      <a:accent5>
        <a:srgbClr val="AAACBB"/>
      </a:accent5>
      <a:accent6>
        <a:srgbClr val="009D00"/>
      </a:accent6>
      <a:hlink>
        <a:srgbClr val="FC0128"/>
      </a:hlink>
      <a:folHlink>
        <a:srgbClr val="CECECE"/>
      </a:folHlink>
    </a:clrScheme>
    <a:fontScheme name="Microsoft Office 98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alt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alt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89890</TotalTime>
  <Pages>1</Pages>
  <Words>840</Words>
  <Application>Microsoft Office PowerPoint</Application>
  <PresentationFormat>On-screen Show (4:3)</PresentationFormat>
  <Paragraphs>382</Paragraphs>
  <Slides>18</Slides>
  <Notes>5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Calibri</vt:lpstr>
      <vt:lpstr>Freestyle Script</vt:lpstr>
      <vt:lpstr>Times</vt:lpstr>
      <vt:lpstr>Microsoft Office 98</vt:lpstr>
      <vt:lpstr>PowerPoint Presentation</vt:lpstr>
      <vt:lpstr>Motivation</vt:lpstr>
      <vt:lpstr>Outline</vt:lpstr>
      <vt:lpstr>Community Detection Algorithms</vt:lpstr>
      <vt:lpstr>Seed Selection</vt:lpstr>
      <vt:lpstr>Seed Selection Algorithms</vt:lpstr>
      <vt:lpstr>Proposed Local Seed Selection Algorithm</vt:lpstr>
      <vt:lpstr>Link Prediction</vt:lpstr>
      <vt:lpstr>Link Prediction-Based Seeding</vt:lpstr>
      <vt:lpstr>Biased Coloring-Based Seeding</vt:lpstr>
      <vt:lpstr>Biased Coloring-Based Seeding</vt:lpstr>
      <vt:lpstr>Local Community Detection</vt:lpstr>
      <vt:lpstr>Experimental Evaluation</vt:lpstr>
      <vt:lpstr>Experimental Results Link Prediction-Based Seeding</vt:lpstr>
      <vt:lpstr>Experimental Results Biased Coloring-Based Seeding</vt:lpstr>
      <vt:lpstr>Experimental Results Execution Time</vt:lpstr>
      <vt:lpstr>Conclusions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FARNAZ MORADI</dc:creator>
  <dc:description>Detta är ett första utkast till PowerPoint-mall.</dc:description>
  <cp:lastModifiedBy>Philippas Tsigas</cp:lastModifiedBy>
  <cp:revision>1588</cp:revision>
  <cp:lastPrinted>1998-09-09T14:00:36Z</cp:lastPrinted>
  <dcterms:created xsi:type="dcterms:W3CDTF">1998-08-14T15:36:27Z</dcterms:created>
  <dcterms:modified xsi:type="dcterms:W3CDTF">2015-09-23T10:38:41Z</dcterms:modified>
</cp:coreProperties>
</file>