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4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6" r:id="rId3"/>
    <p:sldId id="398" r:id="rId4"/>
    <p:sldId id="288" r:id="rId5"/>
    <p:sldId id="390" r:id="rId6"/>
    <p:sldId id="435" r:id="rId7"/>
    <p:sldId id="278" r:id="rId8"/>
    <p:sldId id="452" r:id="rId9"/>
    <p:sldId id="404" r:id="rId10"/>
    <p:sldId id="434" r:id="rId11"/>
    <p:sldId id="287" r:id="rId12"/>
    <p:sldId id="453" r:id="rId13"/>
    <p:sldId id="458" r:id="rId14"/>
    <p:sldId id="454" r:id="rId15"/>
    <p:sldId id="456" r:id="rId16"/>
    <p:sldId id="455" r:id="rId17"/>
    <p:sldId id="290" r:id="rId18"/>
    <p:sldId id="448" r:id="rId19"/>
    <p:sldId id="439" r:id="rId20"/>
    <p:sldId id="440" r:id="rId21"/>
    <p:sldId id="292" r:id="rId22"/>
    <p:sldId id="445" r:id="rId23"/>
    <p:sldId id="436" r:id="rId24"/>
    <p:sldId id="407" r:id="rId25"/>
    <p:sldId id="408" r:id="rId26"/>
    <p:sldId id="438" r:id="rId27"/>
    <p:sldId id="297" r:id="rId28"/>
    <p:sldId id="391" r:id="rId29"/>
    <p:sldId id="393" r:id="rId30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C3C"/>
    <a:srgbClr val="FF6D6D"/>
    <a:srgbClr val="FBF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597" autoAdjust="0"/>
    <p:restoredTop sz="96853" autoAdjust="0"/>
  </p:normalViewPr>
  <p:slideViewPr>
    <p:cSldViewPr snapToGrid="0" snapToObjects="1">
      <p:cViewPr>
        <p:scale>
          <a:sx n="70" d="100"/>
          <a:sy n="70" d="100"/>
        </p:scale>
        <p:origin x="-828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6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-2766" y="-102"/>
      </p:cViewPr>
      <p:guideLst>
        <p:guide orient="horz" pos="3224"/>
        <p:guide pos="2236"/>
      </p:guideLst>
    </p:cSldViewPr>
  </p:notesViewPr>
  <p:gridSpacing cx="180023" cy="180023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ADF66-3765-4F61-B32E-E668394F9EF1}" type="datetimeFigureOut">
              <a:rPr lang="en-US" smtClean="0"/>
              <a:pPr/>
              <a:t>6/30/2012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F9F5F-6CA1-4AD4-BE18-92CE0FD453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18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342F403-967C-42A3-81A6-E3698960102E}" type="datetimeFigureOut">
              <a:rPr lang="en-US" smtClean="0"/>
              <a:pPr/>
              <a:t>6/30/2012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1610EA1-BF75-4502-804A-5801C4877A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497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10EA1-BF75-4502-804A-5801C4877AD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Present:</a:t>
            </a:r>
          </a:p>
          <a:p>
            <a:r>
              <a:rPr lang="en-US" dirty="0" smtClean="0"/>
              <a:t>- A join is to elect a cluster head</a:t>
            </a:r>
          </a:p>
          <a:p>
            <a:pPr>
              <a:buFontTx/>
              <a:buChar char="-"/>
            </a:pPr>
            <a:r>
              <a:rPr lang="en-US" dirty="0" smtClean="0"/>
              <a:t> Flood to reach via all paths</a:t>
            </a:r>
          </a:p>
          <a:p>
            <a:pPr>
              <a:buFontTx/>
              <a:buChar char="-"/>
            </a:pPr>
            <a:r>
              <a:rPr lang="en-US" dirty="0" smtClean="0"/>
              <a:t> Joins repeated even after a node is known to be cluster head</a:t>
            </a:r>
          </a:p>
          <a:p>
            <a:pPr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6E2204-F735-4987-A41E-2AC2B4600B4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Present:</a:t>
            </a:r>
          </a:p>
          <a:p>
            <a:pPr>
              <a:buFontTx/>
              <a:buChar char="•"/>
            </a:pPr>
            <a:r>
              <a:rPr lang="en-US" dirty="0" smtClean="0"/>
              <a:t> Eventually a node that could escape will have an uninterfered escape</a:t>
            </a:r>
          </a:p>
          <a:p>
            <a:pPr>
              <a:buFontTx/>
              <a:buChar char="•"/>
            </a:pPr>
            <a:r>
              <a:rPr lang="en-US" dirty="0" smtClean="0"/>
              <a:t> When a local minimum is reached no node will get permission to escape so it is stable</a:t>
            </a:r>
          </a:p>
          <a:p>
            <a:pPr>
              <a:buFontTx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228DAC-3C7A-471C-B082-07D464AE58A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10EA1-BF75-4502-804A-5801C4877AD3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Present:</a:t>
            </a:r>
          </a:p>
          <a:p>
            <a:pPr>
              <a:buFontTx/>
              <a:buChar char="•"/>
            </a:pPr>
            <a:r>
              <a:rPr lang="en-US" dirty="0" smtClean="0"/>
              <a:t> We look at security as we receive funding from MSB that are interested in civil security</a:t>
            </a:r>
          </a:p>
          <a:p>
            <a:pPr>
              <a:buFontTx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FA56D5-C7B3-4247-B8F2-F5A14C0EAFC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Present:</a:t>
            </a:r>
          </a:p>
          <a:p>
            <a:pPr>
              <a:buFontTx/>
              <a:buChar char="•"/>
            </a:pPr>
            <a:r>
              <a:rPr lang="en-US" dirty="0" smtClean="0"/>
              <a:t> Malicious nodes can interfere with algorithms</a:t>
            </a:r>
          </a:p>
          <a:p>
            <a:pPr>
              <a:buFontTx/>
              <a:buChar char="•"/>
            </a:pPr>
            <a:r>
              <a:rPr lang="en-US" dirty="0" smtClean="0"/>
              <a:t> Flooding in our algorithm  uses multiple paths automatically</a:t>
            </a:r>
          </a:p>
          <a:p>
            <a:pPr>
              <a:buFontTx/>
              <a:buChar char="•"/>
            </a:pPr>
            <a:r>
              <a:rPr lang="en-US" dirty="0" smtClean="0"/>
              <a:t> Independent paths can be picked by nodes</a:t>
            </a:r>
          </a:p>
          <a:p>
            <a:pPr>
              <a:buFontTx/>
              <a:buChar char="•"/>
            </a:pPr>
            <a:r>
              <a:rPr lang="en-US" dirty="0" smtClean="0"/>
              <a:t> Point out that we only see a small part of a large network</a:t>
            </a:r>
          </a:p>
          <a:p>
            <a:pPr>
              <a:buFontTx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1B42B0-7C3D-4E1C-8A87-904A2F109D1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10EA1-BF75-4502-804A-5801C4877AD3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66BF06-060F-49FD-87E2-F2AAB318475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10EA1-BF75-4502-804A-5801C4877AD3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43010A-EB1C-4413-B291-0341CD25712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2D405B-BE1B-491C-86CA-46CCBD43A7BD}" type="slidenum">
              <a:rPr lang="en-GB" smtClean="0"/>
              <a:pPr/>
              <a:t>5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A24A3E-30EE-40DE-AED3-5D8783799C3C}" type="slidenum">
              <a:rPr lang="sv-SE" smtClean="0"/>
              <a:pPr/>
              <a:t>7</a:t>
            </a:fld>
            <a:endParaRPr lang="sv-SE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Present: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 Clustering with cluster heads is one way to cluster a network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 Examples throughout the talk will use k=2, r=2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4D2F67-E215-43B5-85B9-263ED340BCE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Present:</a:t>
            </a:r>
          </a:p>
          <a:p>
            <a:r>
              <a:rPr lang="en-US" dirty="0" smtClean="0"/>
              <a:t>- A join is to elect a cluster head</a:t>
            </a:r>
          </a:p>
          <a:p>
            <a:pPr>
              <a:buFontTx/>
              <a:buChar char="-"/>
            </a:pPr>
            <a:r>
              <a:rPr lang="en-US" dirty="0" smtClean="0"/>
              <a:t> Flood to reach via all paths</a:t>
            </a:r>
          </a:p>
          <a:p>
            <a:pPr>
              <a:buFontTx/>
              <a:buChar char="-"/>
            </a:pPr>
            <a:r>
              <a:rPr lang="en-US" dirty="0" smtClean="0"/>
              <a:t> Joins repeated even after a node is known to be cluster head</a:t>
            </a:r>
          </a:p>
          <a:p>
            <a:pPr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6E2204-F735-4987-A41E-2AC2B4600B4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Present:</a:t>
            </a:r>
          </a:p>
          <a:p>
            <a:pPr>
              <a:buFontTx/>
              <a:buChar char="•"/>
            </a:pPr>
            <a:r>
              <a:rPr lang="en-US" dirty="0" smtClean="0"/>
              <a:t> Eventually a node that could escape will have an uninterfered escape</a:t>
            </a:r>
          </a:p>
          <a:p>
            <a:pPr>
              <a:buFontTx/>
              <a:buChar char="•"/>
            </a:pPr>
            <a:r>
              <a:rPr lang="en-US" dirty="0" smtClean="0"/>
              <a:t> When a local minimum is reached no node will get permission to escape so it is stable</a:t>
            </a:r>
          </a:p>
          <a:p>
            <a:pPr>
              <a:buFontTx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228DAC-3C7A-471C-B082-07D464AE58A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5976" y="64944"/>
            <a:ext cx="9013372" cy="6692201"/>
          </a:xfrm>
          <a:prstGeom prst="roundRect">
            <a:avLst>
              <a:gd name="adj" fmla="val 4929"/>
            </a:avLst>
          </a:prstGeom>
          <a:blipFill dpi="0" rotWithShape="1">
            <a:blip r:embed="rId2" cstate="print">
              <a:alphaModFix amt="25000"/>
            </a:blip>
            <a:srcRect/>
            <a:tile tx="0" ty="0" sx="100000" sy="100000" flip="none" algn="tl"/>
          </a:blipFill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  <a:ln>
            <a:noFill/>
          </a:ln>
        </p:spPr>
        <p:txBody>
          <a:bodyPr/>
          <a:lstStyle>
            <a:lvl1pPr marL="0" indent="0" algn="ctr">
              <a:buNone/>
              <a:defRPr sz="2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D58C-B877-4C1D-AE20-03E9A2FD5FE1}" type="datetime1">
              <a:rPr lang="en-US" smtClean="0"/>
              <a:t>7/1/2012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259632" y="5661248"/>
            <a:ext cx="6750338" cy="939164"/>
            <a:chOff x="1350054" y="5373216"/>
            <a:chExt cx="6750338" cy="939164"/>
          </a:xfrm>
        </p:grpSpPr>
        <p:pic>
          <p:nvPicPr>
            <p:cNvPr id="14" name="Picture 13" descr="logga2.emf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350054" y="5373216"/>
              <a:ext cx="6750338" cy="939164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 userDrawn="1"/>
          </p:nvSpPr>
          <p:spPr>
            <a:xfrm flipH="1" flipV="1">
              <a:off x="2915811" y="5943939"/>
              <a:ext cx="45719" cy="14721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 flipH="1" flipV="1">
              <a:off x="5800362" y="5945507"/>
              <a:ext cx="45719" cy="14721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2DF94-3414-420C-ADDB-8A00C45701DA}" type="datetime1">
              <a:rPr lang="en-US" smtClean="0"/>
              <a:t>7/1/2012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386C-3830-47EC-A729-1E3E65B68C9C}" type="datetime1">
              <a:rPr lang="en-US" smtClean="0"/>
              <a:t>7/1/2012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EFB6-A93A-49FD-930A-1451D24837E7}" type="datetime1">
              <a:rPr lang="en-US" smtClean="0"/>
              <a:t>7/1/2012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blipFill dpi="0" rotWithShape="1">
            <a:blip r:embed="rId2" cstate="print">
              <a:alphaModFix amt="10000"/>
            </a:blip>
            <a:srcRect/>
            <a:tile tx="0" ty="0" sx="100000" sy="100000" flip="none" algn="tl"/>
          </a:blipFill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E1F5-6957-4911-84B6-81EBE961E547}" type="datetime1">
              <a:rPr lang="en-US" smtClean="0"/>
              <a:t>7/1/2012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682F-B3F8-4497-87C0-539602DA833B}" type="datetime1">
              <a:rPr lang="en-US" smtClean="0"/>
              <a:t>7/1/2012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2492-8124-4243-9AEE-00CD90988229}" type="datetime1">
              <a:rPr lang="en-US" smtClean="0"/>
              <a:t>7/1/2012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6F484-1A4C-4E9B-8923-903051597CCC}" type="datetime1">
              <a:rPr lang="en-US" smtClean="0"/>
              <a:t>7/1/2012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440F-6629-4ECD-9CD6-AC854BE1C7EF}" type="datetime1">
              <a:rPr lang="en-US" smtClean="0"/>
              <a:t>7/1/2012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7D63-0831-4A40-9E1A-9C87F7AAA177}" type="datetime1">
              <a:rPr lang="en-US" smtClean="0"/>
              <a:t>7/1/2012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D1BC6-A75E-49DB-A141-9C81B6B4EC1F}" type="datetime1">
              <a:rPr lang="en-US" smtClean="0"/>
              <a:t>7/1/2012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49AC86E-F437-4ED5-9A45-8B0756EC93EB}" type="datetime1">
              <a:rPr lang="en-US" smtClean="0"/>
              <a:t>7/1/2012</a:t>
            </a:fld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429000"/>
            <a:ext cx="6400800" cy="1600200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noProof="0" smtClean="0"/>
              <a:t>Andreas Larsson</a:t>
            </a:r>
            <a:r>
              <a:rPr lang="en-US" b="1" noProof="0" smtClean="0"/>
              <a:t>, Philippas Tsigas</a:t>
            </a:r>
          </a:p>
          <a:p>
            <a:endParaRPr lang="en-US" b="1" noProof="0" smtClean="0"/>
          </a:p>
          <a:p>
            <a:r>
              <a:rPr lang="en-US" b="1" noProof="0" smtClean="0"/>
              <a:t>SIROCCO 2012</a:t>
            </a:r>
          </a:p>
          <a:p>
            <a:r>
              <a:rPr lang="en-US" b="1" noProof="0" smtClean="0"/>
              <a:t>2012-07-02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505930"/>
            <a:ext cx="8784976" cy="1470025"/>
          </a:xfrm>
        </p:spPr>
        <p:txBody>
          <a:bodyPr>
            <a:normAutofit/>
          </a:bodyPr>
          <a:lstStyle/>
          <a:p>
            <a:r>
              <a:rPr lang="en-US" sz="3200" noProof="0" smtClean="0"/>
              <a:t>Self-stabilizing (k,r)-Clustering </a:t>
            </a:r>
            <a:br>
              <a:rPr lang="en-US" sz="3200" noProof="0" smtClean="0"/>
            </a:br>
            <a:r>
              <a:rPr lang="en-US" sz="3200" noProof="0" smtClean="0"/>
              <a:t>in Clock Rate-limited Systems</a:t>
            </a:r>
            <a:endParaRPr lang="en-US" sz="3200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Outline</a:t>
            </a:r>
            <a:endParaRPr lang="en-US" noProof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noProof="0" smtClean="0"/>
              <a:t>Clustering</a:t>
            </a:r>
          </a:p>
          <a:p>
            <a:r>
              <a:rPr lang="en-US" noProof="0" smtClean="0"/>
              <a:t>Self-stabilization</a:t>
            </a:r>
            <a:endParaRPr lang="en-US" noProof="0" smtClean="0"/>
          </a:p>
          <a:p>
            <a:r>
              <a:rPr lang="en-US" b="1" noProof="0"/>
              <a:t>Our Self-stabilizing (k,r)-clustering Algorithm</a:t>
            </a:r>
          </a:p>
          <a:p>
            <a:r>
              <a:rPr lang="en-US" noProof="0" smtClean="0"/>
              <a:t>Fault Tolerance Properties</a:t>
            </a:r>
            <a:endParaRPr lang="en-US" noProof="0" smtClean="0"/>
          </a:p>
          <a:p>
            <a:r>
              <a:rPr lang="en-US" noProof="0" smtClean="0"/>
              <a:t>Conclusions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365104"/>
            <a:ext cx="2232248" cy="19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 66"/>
          <p:cNvSpPr/>
          <p:nvPr/>
        </p:nvSpPr>
        <p:spPr>
          <a:xfrm>
            <a:off x="2479675" y="1182688"/>
            <a:ext cx="4772025" cy="4722812"/>
          </a:xfrm>
          <a:custGeom>
            <a:avLst/>
            <a:gdLst>
              <a:gd name="connsiteX0" fmla="*/ 5211010 w 6293852"/>
              <a:gd name="connsiteY0" fmla="*/ 751305 h 5684252"/>
              <a:gd name="connsiteX1" fmla="*/ 5916862 w 6293852"/>
              <a:gd name="connsiteY1" fmla="*/ 2227179 h 5684252"/>
              <a:gd name="connsiteX2" fmla="*/ 6029157 w 6293852"/>
              <a:gd name="connsiteY2" fmla="*/ 2981158 h 5684252"/>
              <a:gd name="connsiteX3" fmla="*/ 5435599 w 6293852"/>
              <a:gd name="connsiteY3" fmla="*/ 4088063 h 5684252"/>
              <a:gd name="connsiteX4" fmla="*/ 5708315 w 6293852"/>
              <a:gd name="connsiteY4" fmla="*/ 5483726 h 5684252"/>
              <a:gd name="connsiteX5" fmla="*/ 1922378 w 6293852"/>
              <a:gd name="connsiteY5" fmla="*/ 5291221 h 5684252"/>
              <a:gd name="connsiteX6" fmla="*/ 189831 w 6293852"/>
              <a:gd name="connsiteY6" fmla="*/ 3895558 h 5684252"/>
              <a:gd name="connsiteX7" fmla="*/ 783389 w 6293852"/>
              <a:gd name="connsiteY7" fmla="*/ 2612190 h 5684252"/>
              <a:gd name="connsiteX8" fmla="*/ 2435726 w 6293852"/>
              <a:gd name="connsiteY8" fmla="*/ 735263 h 5684252"/>
              <a:gd name="connsiteX9" fmla="*/ 2195094 w 6293852"/>
              <a:gd name="connsiteY9" fmla="*/ 61495 h 5684252"/>
              <a:gd name="connsiteX10" fmla="*/ 4440989 w 6293852"/>
              <a:gd name="connsiteY10" fmla="*/ 366295 h 5684252"/>
              <a:gd name="connsiteX11" fmla="*/ 5804568 w 6293852"/>
              <a:gd name="connsiteY11" fmla="*/ 1136316 h 5684252"/>
              <a:gd name="connsiteX12" fmla="*/ 5259136 w 6293852"/>
              <a:gd name="connsiteY12" fmla="*/ 927768 h 5684252"/>
              <a:gd name="connsiteX0" fmla="*/ 5211010 w 6293852"/>
              <a:gd name="connsiteY0" fmla="*/ 751305 h 5684252"/>
              <a:gd name="connsiteX1" fmla="*/ 5916862 w 6293852"/>
              <a:gd name="connsiteY1" fmla="*/ 2227179 h 5684252"/>
              <a:gd name="connsiteX2" fmla="*/ 6029157 w 6293852"/>
              <a:gd name="connsiteY2" fmla="*/ 2981158 h 5684252"/>
              <a:gd name="connsiteX3" fmla="*/ 5435599 w 6293852"/>
              <a:gd name="connsiteY3" fmla="*/ 4088063 h 5684252"/>
              <a:gd name="connsiteX4" fmla="*/ 5708315 w 6293852"/>
              <a:gd name="connsiteY4" fmla="*/ 5483726 h 5684252"/>
              <a:gd name="connsiteX5" fmla="*/ 1922378 w 6293852"/>
              <a:gd name="connsiteY5" fmla="*/ 5291221 h 5684252"/>
              <a:gd name="connsiteX6" fmla="*/ 189831 w 6293852"/>
              <a:gd name="connsiteY6" fmla="*/ 3895558 h 5684252"/>
              <a:gd name="connsiteX7" fmla="*/ 783389 w 6293852"/>
              <a:gd name="connsiteY7" fmla="*/ 2612190 h 5684252"/>
              <a:gd name="connsiteX8" fmla="*/ 2435726 w 6293852"/>
              <a:gd name="connsiteY8" fmla="*/ 735263 h 5684252"/>
              <a:gd name="connsiteX9" fmla="*/ 2195094 w 6293852"/>
              <a:gd name="connsiteY9" fmla="*/ 61495 h 5684252"/>
              <a:gd name="connsiteX10" fmla="*/ 4440989 w 6293852"/>
              <a:gd name="connsiteY10" fmla="*/ 366295 h 5684252"/>
              <a:gd name="connsiteX11" fmla="*/ 5365190 w 6293852"/>
              <a:gd name="connsiteY11" fmla="*/ 571504 h 5684252"/>
              <a:gd name="connsiteX12" fmla="*/ 5804568 w 6293852"/>
              <a:gd name="connsiteY12" fmla="*/ 1136316 h 5684252"/>
              <a:gd name="connsiteX13" fmla="*/ 5259136 w 6293852"/>
              <a:gd name="connsiteY13" fmla="*/ 927768 h 5684252"/>
              <a:gd name="connsiteX0" fmla="*/ 5793818 w 6293852"/>
              <a:gd name="connsiteY0" fmla="*/ 500066 h 5684252"/>
              <a:gd name="connsiteX1" fmla="*/ 5916862 w 6293852"/>
              <a:gd name="connsiteY1" fmla="*/ 2227179 h 5684252"/>
              <a:gd name="connsiteX2" fmla="*/ 6029157 w 6293852"/>
              <a:gd name="connsiteY2" fmla="*/ 2981158 h 5684252"/>
              <a:gd name="connsiteX3" fmla="*/ 5435599 w 6293852"/>
              <a:gd name="connsiteY3" fmla="*/ 4088063 h 5684252"/>
              <a:gd name="connsiteX4" fmla="*/ 5708315 w 6293852"/>
              <a:gd name="connsiteY4" fmla="*/ 5483726 h 5684252"/>
              <a:gd name="connsiteX5" fmla="*/ 1922378 w 6293852"/>
              <a:gd name="connsiteY5" fmla="*/ 5291221 h 5684252"/>
              <a:gd name="connsiteX6" fmla="*/ 189831 w 6293852"/>
              <a:gd name="connsiteY6" fmla="*/ 3895558 h 5684252"/>
              <a:gd name="connsiteX7" fmla="*/ 783389 w 6293852"/>
              <a:gd name="connsiteY7" fmla="*/ 2612190 h 5684252"/>
              <a:gd name="connsiteX8" fmla="*/ 2435726 w 6293852"/>
              <a:gd name="connsiteY8" fmla="*/ 735263 h 5684252"/>
              <a:gd name="connsiteX9" fmla="*/ 2195094 w 6293852"/>
              <a:gd name="connsiteY9" fmla="*/ 61495 h 5684252"/>
              <a:gd name="connsiteX10" fmla="*/ 4440989 w 6293852"/>
              <a:gd name="connsiteY10" fmla="*/ 366295 h 5684252"/>
              <a:gd name="connsiteX11" fmla="*/ 5365190 w 6293852"/>
              <a:gd name="connsiteY11" fmla="*/ 571504 h 5684252"/>
              <a:gd name="connsiteX12" fmla="*/ 5804568 w 6293852"/>
              <a:gd name="connsiteY12" fmla="*/ 1136316 h 5684252"/>
              <a:gd name="connsiteX13" fmla="*/ 5259136 w 6293852"/>
              <a:gd name="connsiteY13" fmla="*/ 927768 h 5684252"/>
              <a:gd name="connsiteX0" fmla="*/ 5793818 w 6293852"/>
              <a:gd name="connsiteY0" fmla="*/ 500066 h 5684252"/>
              <a:gd name="connsiteX1" fmla="*/ 5916862 w 6293852"/>
              <a:gd name="connsiteY1" fmla="*/ 2227179 h 5684252"/>
              <a:gd name="connsiteX2" fmla="*/ 6029157 w 6293852"/>
              <a:gd name="connsiteY2" fmla="*/ 2981158 h 5684252"/>
              <a:gd name="connsiteX3" fmla="*/ 5435599 w 6293852"/>
              <a:gd name="connsiteY3" fmla="*/ 4088063 h 5684252"/>
              <a:gd name="connsiteX4" fmla="*/ 5708315 w 6293852"/>
              <a:gd name="connsiteY4" fmla="*/ 5483726 h 5684252"/>
              <a:gd name="connsiteX5" fmla="*/ 1922378 w 6293852"/>
              <a:gd name="connsiteY5" fmla="*/ 5291221 h 5684252"/>
              <a:gd name="connsiteX6" fmla="*/ 189831 w 6293852"/>
              <a:gd name="connsiteY6" fmla="*/ 3895558 h 5684252"/>
              <a:gd name="connsiteX7" fmla="*/ 783389 w 6293852"/>
              <a:gd name="connsiteY7" fmla="*/ 2612190 h 5684252"/>
              <a:gd name="connsiteX8" fmla="*/ 2435726 w 6293852"/>
              <a:gd name="connsiteY8" fmla="*/ 735263 h 5684252"/>
              <a:gd name="connsiteX9" fmla="*/ 2195094 w 6293852"/>
              <a:gd name="connsiteY9" fmla="*/ 61495 h 5684252"/>
              <a:gd name="connsiteX10" fmla="*/ 4440989 w 6293852"/>
              <a:gd name="connsiteY10" fmla="*/ 366295 h 5684252"/>
              <a:gd name="connsiteX11" fmla="*/ 5365190 w 6293852"/>
              <a:gd name="connsiteY11" fmla="*/ 571504 h 5684252"/>
              <a:gd name="connsiteX12" fmla="*/ 5804568 w 6293852"/>
              <a:gd name="connsiteY12" fmla="*/ 1136316 h 5684252"/>
              <a:gd name="connsiteX13" fmla="*/ 5259136 w 6293852"/>
              <a:gd name="connsiteY13" fmla="*/ 927768 h 5684252"/>
              <a:gd name="connsiteX0" fmla="*/ 5793818 w 6311528"/>
              <a:gd name="connsiteY0" fmla="*/ 500066 h 5684252"/>
              <a:gd name="connsiteX1" fmla="*/ 5916862 w 6311528"/>
              <a:gd name="connsiteY1" fmla="*/ 2227179 h 5684252"/>
              <a:gd name="connsiteX2" fmla="*/ 6029157 w 6311528"/>
              <a:gd name="connsiteY2" fmla="*/ 2981158 h 5684252"/>
              <a:gd name="connsiteX3" fmla="*/ 5435599 w 6311528"/>
              <a:gd name="connsiteY3" fmla="*/ 4088063 h 5684252"/>
              <a:gd name="connsiteX4" fmla="*/ 5708315 w 6311528"/>
              <a:gd name="connsiteY4" fmla="*/ 5483726 h 5684252"/>
              <a:gd name="connsiteX5" fmla="*/ 1922378 w 6311528"/>
              <a:gd name="connsiteY5" fmla="*/ 5291221 h 5684252"/>
              <a:gd name="connsiteX6" fmla="*/ 189831 w 6311528"/>
              <a:gd name="connsiteY6" fmla="*/ 3895558 h 5684252"/>
              <a:gd name="connsiteX7" fmla="*/ 783389 w 6311528"/>
              <a:gd name="connsiteY7" fmla="*/ 2612190 h 5684252"/>
              <a:gd name="connsiteX8" fmla="*/ 2435726 w 6311528"/>
              <a:gd name="connsiteY8" fmla="*/ 735263 h 5684252"/>
              <a:gd name="connsiteX9" fmla="*/ 2195094 w 6311528"/>
              <a:gd name="connsiteY9" fmla="*/ 61495 h 5684252"/>
              <a:gd name="connsiteX10" fmla="*/ 4440989 w 6311528"/>
              <a:gd name="connsiteY10" fmla="*/ 366295 h 5684252"/>
              <a:gd name="connsiteX11" fmla="*/ 5365190 w 6311528"/>
              <a:gd name="connsiteY11" fmla="*/ 571504 h 5684252"/>
              <a:gd name="connsiteX12" fmla="*/ 6293852 w 6311528"/>
              <a:gd name="connsiteY12" fmla="*/ 1428760 h 5684252"/>
              <a:gd name="connsiteX13" fmla="*/ 5259136 w 6311528"/>
              <a:gd name="connsiteY13" fmla="*/ 927768 h 5684252"/>
              <a:gd name="connsiteX0" fmla="*/ 5793818 w 6299989"/>
              <a:gd name="connsiteY0" fmla="*/ 605705 h 5789891"/>
              <a:gd name="connsiteX1" fmla="*/ 5916862 w 6299989"/>
              <a:gd name="connsiteY1" fmla="*/ 2332818 h 5789891"/>
              <a:gd name="connsiteX2" fmla="*/ 6029157 w 6299989"/>
              <a:gd name="connsiteY2" fmla="*/ 3086797 h 5789891"/>
              <a:gd name="connsiteX3" fmla="*/ 5435599 w 6299989"/>
              <a:gd name="connsiteY3" fmla="*/ 4193702 h 5789891"/>
              <a:gd name="connsiteX4" fmla="*/ 5708315 w 6299989"/>
              <a:gd name="connsiteY4" fmla="*/ 5589365 h 5789891"/>
              <a:gd name="connsiteX5" fmla="*/ 1922378 w 6299989"/>
              <a:gd name="connsiteY5" fmla="*/ 5396860 h 5789891"/>
              <a:gd name="connsiteX6" fmla="*/ 189831 w 6299989"/>
              <a:gd name="connsiteY6" fmla="*/ 4001197 h 5789891"/>
              <a:gd name="connsiteX7" fmla="*/ 783389 w 6299989"/>
              <a:gd name="connsiteY7" fmla="*/ 2717829 h 5789891"/>
              <a:gd name="connsiteX8" fmla="*/ 2435726 w 6299989"/>
              <a:gd name="connsiteY8" fmla="*/ 840902 h 5789891"/>
              <a:gd name="connsiteX9" fmla="*/ 2195094 w 6299989"/>
              <a:gd name="connsiteY9" fmla="*/ 167134 h 5789891"/>
              <a:gd name="connsiteX10" fmla="*/ 4440989 w 6299989"/>
              <a:gd name="connsiteY10" fmla="*/ 471934 h 5789891"/>
              <a:gd name="connsiteX11" fmla="*/ 5222314 w 6299989"/>
              <a:gd name="connsiteY11" fmla="*/ 177077 h 5789891"/>
              <a:gd name="connsiteX12" fmla="*/ 6293852 w 6299989"/>
              <a:gd name="connsiteY12" fmla="*/ 1534399 h 5789891"/>
              <a:gd name="connsiteX13" fmla="*/ 5259136 w 6299989"/>
              <a:gd name="connsiteY13" fmla="*/ 1033407 h 5789891"/>
              <a:gd name="connsiteX0" fmla="*/ 5793818 w 6299989"/>
              <a:gd name="connsiteY0" fmla="*/ 787474 h 5971660"/>
              <a:gd name="connsiteX1" fmla="*/ 5916862 w 6299989"/>
              <a:gd name="connsiteY1" fmla="*/ 2514587 h 5971660"/>
              <a:gd name="connsiteX2" fmla="*/ 6029157 w 6299989"/>
              <a:gd name="connsiteY2" fmla="*/ 3268566 h 5971660"/>
              <a:gd name="connsiteX3" fmla="*/ 5435599 w 6299989"/>
              <a:gd name="connsiteY3" fmla="*/ 4375471 h 5971660"/>
              <a:gd name="connsiteX4" fmla="*/ 5708315 w 6299989"/>
              <a:gd name="connsiteY4" fmla="*/ 5771134 h 5971660"/>
              <a:gd name="connsiteX5" fmla="*/ 1922378 w 6299989"/>
              <a:gd name="connsiteY5" fmla="*/ 5578629 h 5971660"/>
              <a:gd name="connsiteX6" fmla="*/ 189831 w 6299989"/>
              <a:gd name="connsiteY6" fmla="*/ 4182966 h 5971660"/>
              <a:gd name="connsiteX7" fmla="*/ 783389 w 6299989"/>
              <a:gd name="connsiteY7" fmla="*/ 2899598 h 5971660"/>
              <a:gd name="connsiteX8" fmla="*/ 2435726 w 6299989"/>
              <a:gd name="connsiteY8" fmla="*/ 1022671 h 5971660"/>
              <a:gd name="connsiteX9" fmla="*/ 2195094 w 6299989"/>
              <a:gd name="connsiteY9" fmla="*/ 348903 h 5971660"/>
              <a:gd name="connsiteX10" fmla="*/ 3793555 w 6299989"/>
              <a:gd name="connsiteY10" fmla="*/ 1657 h 5971660"/>
              <a:gd name="connsiteX11" fmla="*/ 5222314 w 6299989"/>
              <a:gd name="connsiteY11" fmla="*/ 358846 h 5971660"/>
              <a:gd name="connsiteX12" fmla="*/ 6293852 w 6299989"/>
              <a:gd name="connsiteY12" fmla="*/ 1716168 h 5971660"/>
              <a:gd name="connsiteX13" fmla="*/ 5259136 w 6299989"/>
              <a:gd name="connsiteY13" fmla="*/ 1215176 h 5971660"/>
              <a:gd name="connsiteX0" fmla="*/ 5936695 w 6299989"/>
              <a:gd name="connsiteY0" fmla="*/ 430285 h 5971660"/>
              <a:gd name="connsiteX1" fmla="*/ 5916862 w 6299989"/>
              <a:gd name="connsiteY1" fmla="*/ 2514587 h 5971660"/>
              <a:gd name="connsiteX2" fmla="*/ 6029157 w 6299989"/>
              <a:gd name="connsiteY2" fmla="*/ 3268566 h 5971660"/>
              <a:gd name="connsiteX3" fmla="*/ 5435599 w 6299989"/>
              <a:gd name="connsiteY3" fmla="*/ 4375471 h 5971660"/>
              <a:gd name="connsiteX4" fmla="*/ 5708315 w 6299989"/>
              <a:gd name="connsiteY4" fmla="*/ 5771134 h 5971660"/>
              <a:gd name="connsiteX5" fmla="*/ 1922378 w 6299989"/>
              <a:gd name="connsiteY5" fmla="*/ 5578629 h 5971660"/>
              <a:gd name="connsiteX6" fmla="*/ 189831 w 6299989"/>
              <a:gd name="connsiteY6" fmla="*/ 4182966 h 5971660"/>
              <a:gd name="connsiteX7" fmla="*/ 783389 w 6299989"/>
              <a:gd name="connsiteY7" fmla="*/ 2899598 h 5971660"/>
              <a:gd name="connsiteX8" fmla="*/ 2435726 w 6299989"/>
              <a:gd name="connsiteY8" fmla="*/ 1022671 h 5971660"/>
              <a:gd name="connsiteX9" fmla="*/ 2195094 w 6299989"/>
              <a:gd name="connsiteY9" fmla="*/ 348903 h 5971660"/>
              <a:gd name="connsiteX10" fmla="*/ 3793555 w 6299989"/>
              <a:gd name="connsiteY10" fmla="*/ 1657 h 5971660"/>
              <a:gd name="connsiteX11" fmla="*/ 5222314 w 6299989"/>
              <a:gd name="connsiteY11" fmla="*/ 358846 h 5971660"/>
              <a:gd name="connsiteX12" fmla="*/ 6293852 w 6299989"/>
              <a:gd name="connsiteY12" fmla="*/ 1716168 h 5971660"/>
              <a:gd name="connsiteX13" fmla="*/ 5259136 w 6299989"/>
              <a:gd name="connsiteY13" fmla="*/ 1215176 h 5971660"/>
              <a:gd name="connsiteX0" fmla="*/ 5936695 w 6632493"/>
              <a:gd name="connsiteY0" fmla="*/ 430285 h 5971660"/>
              <a:gd name="connsiteX1" fmla="*/ 5916862 w 6632493"/>
              <a:gd name="connsiteY1" fmla="*/ 2514587 h 5971660"/>
              <a:gd name="connsiteX2" fmla="*/ 6029157 w 6632493"/>
              <a:gd name="connsiteY2" fmla="*/ 3268566 h 5971660"/>
              <a:gd name="connsiteX3" fmla="*/ 5435599 w 6632493"/>
              <a:gd name="connsiteY3" fmla="*/ 4375471 h 5971660"/>
              <a:gd name="connsiteX4" fmla="*/ 5708315 w 6632493"/>
              <a:gd name="connsiteY4" fmla="*/ 5771134 h 5971660"/>
              <a:gd name="connsiteX5" fmla="*/ 1922378 w 6632493"/>
              <a:gd name="connsiteY5" fmla="*/ 5578629 h 5971660"/>
              <a:gd name="connsiteX6" fmla="*/ 189831 w 6632493"/>
              <a:gd name="connsiteY6" fmla="*/ 4182966 h 5971660"/>
              <a:gd name="connsiteX7" fmla="*/ 783389 w 6632493"/>
              <a:gd name="connsiteY7" fmla="*/ 2899598 h 5971660"/>
              <a:gd name="connsiteX8" fmla="*/ 2435726 w 6632493"/>
              <a:gd name="connsiteY8" fmla="*/ 1022671 h 5971660"/>
              <a:gd name="connsiteX9" fmla="*/ 2195094 w 6632493"/>
              <a:gd name="connsiteY9" fmla="*/ 348903 h 5971660"/>
              <a:gd name="connsiteX10" fmla="*/ 3793555 w 6632493"/>
              <a:gd name="connsiteY10" fmla="*/ 1657 h 5971660"/>
              <a:gd name="connsiteX11" fmla="*/ 5222314 w 6632493"/>
              <a:gd name="connsiteY11" fmla="*/ 358846 h 5971660"/>
              <a:gd name="connsiteX12" fmla="*/ 6293852 w 6632493"/>
              <a:gd name="connsiteY12" fmla="*/ 1716168 h 5971660"/>
              <a:gd name="connsiteX13" fmla="*/ 5259136 w 6632493"/>
              <a:gd name="connsiteY13" fmla="*/ 1215176 h 5971660"/>
              <a:gd name="connsiteX0" fmla="*/ 5936695 w 6299989"/>
              <a:gd name="connsiteY0" fmla="*/ 430285 h 5971660"/>
              <a:gd name="connsiteX1" fmla="*/ 5916862 w 6299989"/>
              <a:gd name="connsiteY1" fmla="*/ 2514587 h 5971660"/>
              <a:gd name="connsiteX2" fmla="*/ 6029157 w 6299989"/>
              <a:gd name="connsiteY2" fmla="*/ 3268566 h 5971660"/>
              <a:gd name="connsiteX3" fmla="*/ 5435599 w 6299989"/>
              <a:gd name="connsiteY3" fmla="*/ 4375471 h 5971660"/>
              <a:gd name="connsiteX4" fmla="*/ 5708315 w 6299989"/>
              <a:gd name="connsiteY4" fmla="*/ 5771134 h 5971660"/>
              <a:gd name="connsiteX5" fmla="*/ 1922378 w 6299989"/>
              <a:gd name="connsiteY5" fmla="*/ 5578629 h 5971660"/>
              <a:gd name="connsiteX6" fmla="*/ 189831 w 6299989"/>
              <a:gd name="connsiteY6" fmla="*/ 4182966 h 5971660"/>
              <a:gd name="connsiteX7" fmla="*/ 783389 w 6299989"/>
              <a:gd name="connsiteY7" fmla="*/ 2899598 h 5971660"/>
              <a:gd name="connsiteX8" fmla="*/ 2435726 w 6299989"/>
              <a:gd name="connsiteY8" fmla="*/ 1022671 h 5971660"/>
              <a:gd name="connsiteX9" fmla="*/ 2195094 w 6299989"/>
              <a:gd name="connsiteY9" fmla="*/ 348903 h 5971660"/>
              <a:gd name="connsiteX10" fmla="*/ 3793555 w 6299989"/>
              <a:gd name="connsiteY10" fmla="*/ 1657 h 5971660"/>
              <a:gd name="connsiteX11" fmla="*/ 5222314 w 6299989"/>
              <a:gd name="connsiteY11" fmla="*/ 358846 h 5971660"/>
              <a:gd name="connsiteX12" fmla="*/ 6293852 w 6299989"/>
              <a:gd name="connsiteY12" fmla="*/ 1716168 h 5971660"/>
              <a:gd name="connsiteX13" fmla="*/ 5259136 w 6299989"/>
              <a:gd name="connsiteY13" fmla="*/ 1215176 h 5971660"/>
              <a:gd name="connsiteX0" fmla="*/ 5936695 w 6431151"/>
              <a:gd name="connsiteY0" fmla="*/ 430285 h 5971660"/>
              <a:gd name="connsiteX1" fmla="*/ 5916862 w 6431151"/>
              <a:gd name="connsiteY1" fmla="*/ 2514587 h 5971660"/>
              <a:gd name="connsiteX2" fmla="*/ 6029157 w 6431151"/>
              <a:gd name="connsiteY2" fmla="*/ 3268566 h 5971660"/>
              <a:gd name="connsiteX3" fmla="*/ 5435599 w 6431151"/>
              <a:gd name="connsiteY3" fmla="*/ 4375471 h 5971660"/>
              <a:gd name="connsiteX4" fmla="*/ 5708315 w 6431151"/>
              <a:gd name="connsiteY4" fmla="*/ 5771134 h 5971660"/>
              <a:gd name="connsiteX5" fmla="*/ 1922378 w 6431151"/>
              <a:gd name="connsiteY5" fmla="*/ 5578629 h 5971660"/>
              <a:gd name="connsiteX6" fmla="*/ 189831 w 6431151"/>
              <a:gd name="connsiteY6" fmla="*/ 4182966 h 5971660"/>
              <a:gd name="connsiteX7" fmla="*/ 783389 w 6431151"/>
              <a:gd name="connsiteY7" fmla="*/ 2899598 h 5971660"/>
              <a:gd name="connsiteX8" fmla="*/ 2435726 w 6431151"/>
              <a:gd name="connsiteY8" fmla="*/ 1022671 h 5971660"/>
              <a:gd name="connsiteX9" fmla="*/ 2195094 w 6431151"/>
              <a:gd name="connsiteY9" fmla="*/ 348903 h 5971660"/>
              <a:gd name="connsiteX10" fmla="*/ 3793555 w 6431151"/>
              <a:gd name="connsiteY10" fmla="*/ 1657 h 5971660"/>
              <a:gd name="connsiteX11" fmla="*/ 5222314 w 6431151"/>
              <a:gd name="connsiteY11" fmla="*/ 358846 h 5971660"/>
              <a:gd name="connsiteX12" fmla="*/ 6293852 w 6431151"/>
              <a:gd name="connsiteY12" fmla="*/ 1716168 h 5971660"/>
              <a:gd name="connsiteX13" fmla="*/ 5259136 w 6431151"/>
              <a:gd name="connsiteY13" fmla="*/ 1215176 h 5971660"/>
              <a:gd name="connsiteX0" fmla="*/ 3293489 w 6372807"/>
              <a:gd name="connsiteY0" fmla="*/ 3573557 h 5971660"/>
              <a:gd name="connsiteX1" fmla="*/ 5916862 w 6372807"/>
              <a:gd name="connsiteY1" fmla="*/ 2514587 h 5971660"/>
              <a:gd name="connsiteX2" fmla="*/ 6029157 w 6372807"/>
              <a:gd name="connsiteY2" fmla="*/ 3268566 h 5971660"/>
              <a:gd name="connsiteX3" fmla="*/ 5435599 w 6372807"/>
              <a:gd name="connsiteY3" fmla="*/ 4375471 h 5971660"/>
              <a:gd name="connsiteX4" fmla="*/ 5708315 w 6372807"/>
              <a:gd name="connsiteY4" fmla="*/ 5771134 h 5971660"/>
              <a:gd name="connsiteX5" fmla="*/ 1922378 w 6372807"/>
              <a:gd name="connsiteY5" fmla="*/ 5578629 h 5971660"/>
              <a:gd name="connsiteX6" fmla="*/ 189831 w 6372807"/>
              <a:gd name="connsiteY6" fmla="*/ 4182966 h 5971660"/>
              <a:gd name="connsiteX7" fmla="*/ 783389 w 6372807"/>
              <a:gd name="connsiteY7" fmla="*/ 2899598 h 5971660"/>
              <a:gd name="connsiteX8" fmla="*/ 2435726 w 6372807"/>
              <a:gd name="connsiteY8" fmla="*/ 1022671 h 5971660"/>
              <a:gd name="connsiteX9" fmla="*/ 2195094 w 6372807"/>
              <a:gd name="connsiteY9" fmla="*/ 348903 h 5971660"/>
              <a:gd name="connsiteX10" fmla="*/ 3793555 w 6372807"/>
              <a:gd name="connsiteY10" fmla="*/ 1657 h 5971660"/>
              <a:gd name="connsiteX11" fmla="*/ 5222314 w 6372807"/>
              <a:gd name="connsiteY11" fmla="*/ 358846 h 5971660"/>
              <a:gd name="connsiteX12" fmla="*/ 6293852 w 6372807"/>
              <a:gd name="connsiteY12" fmla="*/ 1716168 h 5971660"/>
              <a:gd name="connsiteX13" fmla="*/ 5259136 w 6372807"/>
              <a:gd name="connsiteY13" fmla="*/ 1215176 h 5971660"/>
              <a:gd name="connsiteX0" fmla="*/ 3293489 w 6372807"/>
              <a:gd name="connsiteY0" fmla="*/ 3573557 h 5971660"/>
              <a:gd name="connsiteX1" fmla="*/ 5916862 w 6372807"/>
              <a:gd name="connsiteY1" fmla="*/ 2514587 h 5971660"/>
              <a:gd name="connsiteX2" fmla="*/ 6029157 w 6372807"/>
              <a:gd name="connsiteY2" fmla="*/ 3268566 h 5971660"/>
              <a:gd name="connsiteX3" fmla="*/ 5435599 w 6372807"/>
              <a:gd name="connsiteY3" fmla="*/ 4375471 h 5971660"/>
              <a:gd name="connsiteX4" fmla="*/ 5708315 w 6372807"/>
              <a:gd name="connsiteY4" fmla="*/ 5771134 h 5971660"/>
              <a:gd name="connsiteX5" fmla="*/ 1922378 w 6372807"/>
              <a:gd name="connsiteY5" fmla="*/ 5578629 h 5971660"/>
              <a:gd name="connsiteX6" fmla="*/ 189831 w 6372807"/>
              <a:gd name="connsiteY6" fmla="*/ 4182966 h 5971660"/>
              <a:gd name="connsiteX7" fmla="*/ 783389 w 6372807"/>
              <a:gd name="connsiteY7" fmla="*/ 2899598 h 5971660"/>
              <a:gd name="connsiteX8" fmla="*/ 2435726 w 6372807"/>
              <a:gd name="connsiteY8" fmla="*/ 1022671 h 5971660"/>
              <a:gd name="connsiteX9" fmla="*/ 2195094 w 6372807"/>
              <a:gd name="connsiteY9" fmla="*/ 348903 h 5971660"/>
              <a:gd name="connsiteX10" fmla="*/ 3793555 w 6372807"/>
              <a:gd name="connsiteY10" fmla="*/ 1657 h 5971660"/>
              <a:gd name="connsiteX11" fmla="*/ 5222314 w 6372807"/>
              <a:gd name="connsiteY11" fmla="*/ 358846 h 5971660"/>
              <a:gd name="connsiteX12" fmla="*/ 6293852 w 6372807"/>
              <a:gd name="connsiteY12" fmla="*/ 1716168 h 5971660"/>
              <a:gd name="connsiteX13" fmla="*/ 5259136 w 6372807"/>
              <a:gd name="connsiteY13" fmla="*/ 1215176 h 5971660"/>
              <a:gd name="connsiteX0" fmla="*/ 3293489 w 6302831"/>
              <a:gd name="connsiteY0" fmla="*/ 3573557 h 5971660"/>
              <a:gd name="connsiteX1" fmla="*/ 3793555 w 6302831"/>
              <a:gd name="connsiteY1" fmla="*/ 2216235 h 5971660"/>
              <a:gd name="connsiteX2" fmla="*/ 6029157 w 6302831"/>
              <a:gd name="connsiteY2" fmla="*/ 3268566 h 5971660"/>
              <a:gd name="connsiteX3" fmla="*/ 5435599 w 6302831"/>
              <a:gd name="connsiteY3" fmla="*/ 4375471 h 5971660"/>
              <a:gd name="connsiteX4" fmla="*/ 5708315 w 6302831"/>
              <a:gd name="connsiteY4" fmla="*/ 5771134 h 5971660"/>
              <a:gd name="connsiteX5" fmla="*/ 1922378 w 6302831"/>
              <a:gd name="connsiteY5" fmla="*/ 5578629 h 5971660"/>
              <a:gd name="connsiteX6" fmla="*/ 189831 w 6302831"/>
              <a:gd name="connsiteY6" fmla="*/ 4182966 h 5971660"/>
              <a:gd name="connsiteX7" fmla="*/ 783389 w 6302831"/>
              <a:gd name="connsiteY7" fmla="*/ 2899598 h 5971660"/>
              <a:gd name="connsiteX8" fmla="*/ 2435726 w 6302831"/>
              <a:gd name="connsiteY8" fmla="*/ 1022671 h 5971660"/>
              <a:gd name="connsiteX9" fmla="*/ 2195094 w 6302831"/>
              <a:gd name="connsiteY9" fmla="*/ 348903 h 5971660"/>
              <a:gd name="connsiteX10" fmla="*/ 3793555 w 6302831"/>
              <a:gd name="connsiteY10" fmla="*/ 1657 h 5971660"/>
              <a:gd name="connsiteX11" fmla="*/ 5222314 w 6302831"/>
              <a:gd name="connsiteY11" fmla="*/ 358846 h 5971660"/>
              <a:gd name="connsiteX12" fmla="*/ 6293852 w 6302831"/>
              <a:gd name="connsiteY12" fmla="*/ 1716168 h 5971660"/>
              <a:gd name="connsiteX13" fmla="*/ 5259136 w 6302831"/>
              <a:gd name="connsiteY13" fmla="*/ 1215176 h 5971660"/>
              <a:gd name="connsiteX0" fmla="*/ 3293489 w 6302831"/>
              <a:gd name="connsiteY0" fmla="*/ 3573557 h 5971660"/>
              <a:gd name="connsiteX1" fmla="*/ 3793555 w 6302831"/>
              <a:gd name="connsiteY1" fmla="*/ 2216235 h 5971660"/>
              <a:gd name="connsiteX2" fmla="*/ 6029157 w 6302831"/>
              <a:gd name="connsiteY2" fmla="*/ 3268566 h 5971660"/>
              <a:gd name="connsiteX3" fmla="*/ 5435599 w 6302831"/>
              <a:gd name="connsiteY3" fmla="*/ 4375471 h 5971660"/>
              <a:gd name="connsiteX4" fmla="*/ 5708315 w 6302831"/>
              <a:gd name="connsiteY4" fmla="*/ 5771134 h 5971660"/>
              <a:gd name="connsiteX5" fmla="*/ 1922378 w 6302831"/>
              <a:gd name="connsiteY5" fmla="*/ 5578629 h 5971660"/>
              <a:gd name="connsiteX6" fmla="*/ 189831 w 6302831"/>
              <a:gd name="connsiteY6" fmla="*/ 4182966 h 5971660"/>
              <a:gd name="connsiteX7" fmla="*/ 783389 w 6302831"/>
              <a:gd name="connsiteY7" fmla="*/ 2899598 h 5971660"/>
              <a:gd name="connsiteX8" fmla="*/ 2435726 w 6302831"/>
              <a:gd name="connsiteY8" fmla="*/ 1022671 h 5971660"/>
              <a:gd name="connsiteX9" fmla="*/ 2195094 w 6302831"/>
              <a:gd name="connsiteY9" fmla="*/ 348903 h 5971660"/>
              <a:gd name="connsiteX10" fmla="*/ 3793555 w 6302831"/>
              <a:gd name="connsiteY10" fmla="*/ 1657 h 5971660"/>
              <a:gd name="connsiteX11" fmla="*/ 5222314 w 6302831"/>
              <a:gd name="connsiteY11" fmla="*/ 358846 h 5971660"/>
              <a:gd name="connsiteX12" fmla="*/ 6293852 w 6302831"/>
              <a:gd name="connsiteY12" fmla="*/ 1716168 h 5971660"/>
              <a:gd name="connsiteX13" fmla="*/ 5259136 w 6302831"/>
              <a:gd name="connsiteY13" fmla="*/ 1215176 h 5971660"/>
              <a:gd name="connsiteX0" fmla="*/ 3293489 w 6302831"/>
              <a:gd name="connsiteY0" fmla="*/ 3573557 h 5971660"/>
              <a:gd name="connsiteX1" fmla="*/ 3793555 w 6302831"/>
              <a:gd name="connsiteY1" fmla="*/ 2216235 h 5971660"/>
              <a:gd name="connsiteX2" fmla="*/ 6029157 w 6302831"/>
              <a:gd name="connsiteY2" fmla="*/ 3268566 h 5971660"/>
              <a:gd name="connsiteX3" fmla="*/ 5435599 w 6302831"/>
              <a:gd name="connsiteY3" fmla="*/ 4375471 h 5971660"/>
              <a:gd name="connsiteX4" fmla="*/ 5708315 w 6302831"/>
              <a:gd name="connsiteY4" fmla="*/ 5771134 h 5971660"/>
              <a:gd name="connsiteX5" fmla="*/ 1922378 w 6302831"/>
              <a:gd name="connsiteY5" fmla="*/ 5578629 h 5971660"/>
              <a:gd name="connsiteX6" fmla="*/ 189831 w 6302831"/>
              <a:gd name="connsiteY6" fmla="*/ 4182966 h 5971660"/>
              <a:gd name="connsiteX7" fmla="*/ 783389 w 6302831"/>
              <a:gd name="connsiteY7" fmla="*/ 2899598 h 5971660"/>
              <a:gd name="connsiteX8" fmla="*/ 2435726 w 6302831"/>
              <a:gd name="connsiteY8" fmla="*/ 1022671 h 5971660"/>
              <a:gd name="connsiteX9" fmla="*/ 2195094 w 6302831"/>
              <a:gd name="connsiteY9" fmla="*/ 348903 h 5971660"/>
              <a:gd name="connsiteX10" fmla="*/ 3793555 w 6302831"/>
              <a:gd name="connsiteY10" fmla="*/ 1657 h 5971660"/>
              <a:gd name="connsiteX11" fmla="*/ 5222314 w 6302831"/>
              <a:gd name="connsiteY11" fmla="*/ 358846 h 5971660"/>
              <a:gd name="connsiteX12" fmla="*/ 6293852 w 6302831"/>
              <a:gd name="connsiteY12" fmla="*/ 1716168 h 5971660"/>
              <a:gd name="connsiteX13" fmla="*/ 5259136 w 6302831"/>
              <a:gd name="connsiteY13" fmla="*/ 1215176 h 5971660"/>
              <a:gd name="connsiteX0" fmla="*/ 3293489 w 6299989"/>
              <a:gd name="connsiteY0" fmla="*/ 3573557 h 5971660"/>
              <a:gd name="connsiteX1" fmla="*/ 3793555 w 6299989"/>
              <a:gd name="connsiteY1" fmla="*/ 2216235 h 5971660"/>
              <a:gd name="connsiteX2" fmla="*/ 3364927 w 6299989"/>
              <a:gd name="connsiteY2" fmla="*/ 1501855 h 5971660"/>
              <a:gd name="connsiteX3" fmla="*/ 5435599 w 6299989"/>
              <a:gd name="connsiteY3" fmla="*/ 4375471 h 5971660"/>
              <a:gd name="connsiteX4" fmla="*/ 5708315 w 6299989"/>
              <a:gd name="connsiteY4" fmla="*/ 5771134 h 5971660"/>
              <a:gd name="connsiteX5" fmla="*/ 1922378 w 6299989"/>
              <a:gd name="connsiteY5" fmla="*/ 5578629 h 5971660"/>
              <a:gd name="connsiteX6" fmla="*/ 189831 w 6299989"/>
              <a:gd name="connsiteY6" fmla="*/ 4182966 h 5971660"/>
              <a:gd name="connsiteX7" fmla="*/ 783389 w 6299989"/>
              <a:gd name="connsiteY7" fmla="*/ 2899598 h 5971660"/>
              <a:gd name="connsiteX8" fmla="*/ 2435726 w 6299989"/>
              <a:gd name="connsiteY8" fmla="*/ 1022671 h 5971660"/>
              <a:gd name="connsiteX9" fmla="*/ 2195094 w 6299989"/>
              <a:gd name="connsiteY9" fmla="*/ 348903 h 5971660"/>
              <a:gd name="connsiteX10" fmla="*/ 3793555 w 6299989"/>
              <a:gd name="connsiteY10" fmla="*/ 1657 h 5971660"/>
              <a:gd name="connsiteX11" fmla="*/ 5222314 w 6299989"/>
              <a:gd name="connsiteY11" fmla="*/ 358846 h 5971660"/>
              <a:gd name="connsiteX12" fmla="*/ 6293852 w 6299989"/>
              <a:gd name="connsiteY12" fmla="*/ 1716168 h 5971660"/>
              <a:gd name="connsiteX13" fmla="*/ 5259136 w 6299989"/>
              <a:gd name="connsiteY13" fmla="*/ 1215176 h 5971660"/>
              <a:gd name="connsiteX0" fmla="*/ 3293489 w 6299989"/>
              <a:gd name="connsiteY0" fmla="*/ 3573557 h 6510128"/>
              <a:gd name="connsiteX1" fmla="*/ 3793555 w 6299989"/>
              <a:gd name="connsiteY1" fmla="*/ 2216235 h 6510128"/>
              <a:gd name="connsiteX2" fmla="*/ 3364927 w 6299989"/>
              <a:gd name="connsiteY2" fmla="*/ 1501855 h 6510128"/>
              <a:gd name="connsiteX3" fmla="*/ 2150481 w 6299989"/>
              <a:gd name="connsiteY3" fmla="*/ 1144665 h 6510128"/>
              <a:gd name="connsiteX4" fmla="*/ 5708315 w 6299989"/>
              <a:gd name="connsiteY4" fmla="*/ 5771134 h 6510128"/>
              <a:gd name="connsiteX5" fmla="*/ 1922378 w 6299989"/>
              <a:gd name="connsiteY5" fmla="*/ 5578629 h 6510128"/>
              <a:gd name="connsiteX6" fmla="*/ 189831 w 6299989"/>
              <a:gd name="connsiteY6" fmla="*/ 4182966 h 6510128"/>
              <a:gd name="connsiteX7" fmla="*/ 783389 w 6299989"/>
              <a:gd name="connsiteY7" fmla="*/ 2899598 h 6510128"/>
              <a:gd name="connsiteX8" fmla="*/ 2435726 w 6299989"/>
              <a:gd name="connsiteY8" fmla="*/ 1022671 h 6510128"/>
              <a:gd name="connsiteX9" fmla="*/ 2195094 w 6299989"/>
              <a:gd name="connsiteY9" fmla="*/ 348903 h 6510128"/>
              <a:gd name="connsiteX10" fmla="*/ 3793555 w 6299989"/>
              <a:gd name="connsiteY10" fmla="*/ 1657 h 6510128"/>
              <a:gd name="connsiteX11" fmla="*/ 5222314 w 6299989"/>
              <a:gd name="connsiteY11" fmla="*/ 358846 h 6510128"/>
              <a:gd name="connsiteX12" fmla="*/ 6293852 w 6299989"/>
              <a:gd name="connsiteY12" fmla="*/ 1716168 h 6510128"/>
              <a:gd name="connsiteX13" fmla="*/ 5259136 w 6299989"/>
              <a:gd name="connsiteY13" fmla="*/ 1215176 h 6510128"/>
              <a:gd name="connsiteX0" fmla="*/ 3293489 w 6299989"/>
              <a:gd name="connsiteY0" fmla="*/ 3573557 h 5870699"/>
              <a:gd name="connsiteX1" fmla="*/ 3793555 w 6299989"/>
              <a:gd name="connsiteY1" fmla="*/ 2216235 h 5870699"/>
              <a:gd name="connsiteX2" fmla="*/ 3364927 w 6299989"/>
              <a:gd name="connsiteY2" fmla="*/ 1501855 h 5870699"/>
              <a:gd name="connsiteX3" fmla="*/ 2150481 w 6299989"/>
              <a:gd name="connsiteY3" fmla="*/ 1144665 h 5870699"/>
              <a:gd name="connsiteX4" fmla="*/ 578845 w 6299989"/>
              <a:gd name="connsiteY4" fmla="*/ 2430549 h 5870699"/>
              <a:gd name="connsiteX5" fmla="*/ 1922378 w 6299989"/>
              <a:gd name="connsiteY5" fmla="*/ 5578629 h 5870699"/>
              <a:gd name="connsiteX6" fmla="*/ 189831 w 6299989"/>
              <a:gd name="connsiteY6" fmla="*/ 4182966 h 5870699"/>
              <a:gd name="connsiteX7" fmla="*/ 783389 w 6299989"/>
              <a:gd name="connsiteY7" fmla="*/ 2899598 h 5870699"/>
              <a:gd name="connsiteX8" fmla="*/ 2435726 w 6299989"/>
              <a:gd name="connsiteY8" fmla="*/ 1022671 h 5870699"/>
              <a:gd name="connsiteX9" fmla="*/ 2195094 w 6299989"/>
              <a:gd name="connsiteY9" fmla="*/ 348903 h 5870699"/>
              <a:gd name="connsiteX10" fmla="*/ 3793555 w 6299989"/>
              <a:gd name="connsiteY10" fmla="*/ 1657 h 5870699"/>
              <a:gd name="connsiteX11" fmla="*/ 5222314 w 6299989"/>
              <a:gd name="connsiteY11" fmla="*/ 358846 h 5870699"/>
              <a:gd name="connsiteX12" fmla="*/ 6293852 w 6299989"/>
              <a:gd name="connsiteY12" fmla="*/ 1716168 h 5870699"/>
              <a:gd name="connsiteX13" fmla="*/ 5259136 w 6299989"/>
              <a:gd name="connsiteY13" fmla="*/ 1215176 h 5870699"/>
              <a:gd name="connsiteX0" fmla="*/ 2903093 w 5909593"/>
              <a:gd name="connsiteY0" fmla="*/ 3573557 h 6234641"/>
              <a:gd name="connsiteX1" fmla="*/ 3403159 w 5909593"/>
              <a:gd name="connsiteY1" fmla="*/ 2216235 h 6234641"/>
              <a:gd name="connsiteX2" fmla="*/ 2974531 w 5909593"/>
              <a:gd name="connsiteY2" fmla="*/ 1501855 h 6234641"/>
              <a:gd name="connsiteX3" fmla="*/ 1760085 w 5909593"/>
              <a:gd name="connsiteY3" fmla="*/ 1144665 h 6234641"/>
              <a:gd name="connsiteX4" fmla="*/ 188449 w 5909593"/>
              <a:gd name="connsiteY4" fmla="*/ 2430549 h 6234641"/>
              <a:gd name="connsiteX5" fmla="*/ 1531982 w 5909593"/>
              <a:gd name="connsiteY5" fmla="*/ 5578629 h 6234641"/>
              <a:gd name="connsiteX6" fmla="*/ 4403291 w 5909593"/>
              <a:gd name="connsiteY6" fmla="*/ 5788136 h 6234641"/>
              <a:gd name="connsiteX7" fmla="*/ 392993 w 5909593"/>
              <a:gd name="connsiteY7" fmla="*/ 2899598 h 6234641"/>
              <a:gd name="connsiteX8" fmla="*/ 2045330 w 5909593"/>
              <a:gd name="connsiteY8" fmla="*/ 1022671 h 6234641"/>
              <a:gd name="connsiteX9" fmla="*/ 1804698 w 5909593"/>
              <a:gd name="connsiteY9" fmla="*/ 348903 h 6234641"/>
              <a:gd name="connsiteX10" fmla="*/ 3403159 w 5909593"/>
              <a:gd name="connsiteY10" fmla="*/ 1657 h 6234641"/>
              <a:gd name="connsiteX11" fmla="*/ 4831918 w 5909593"/>
              <a:gd name="connsiteY11" fmla="*/ 358846 h 6234641"/>
              <a:gd name="connsiteX12" fmla="*/ 5903456 w 5909593"/>
              <a:gd name="connsiteY12" fmla="*/ 1716168 h 6234641"/>
              <a:gd name="connsiteX13" fmla="*/ 4868740 w 5909593"/>
              <a:gd name="connsiteY13" fmla="*/ 1215176 h 6234641"/>
              <a:gd name="connsiteX0" fmla="*/ 2752661 w 5759161"/>
              <a:gd name="connsiteY0" fmla="*/ 3573557 h 6138227"/>
              <a:gd name="connsiteX1" fmla="*/ 3252727 w 5759161"/>
              <a:gd name="connsiteY1" fmla="*/ 2216235 h 6138227"/>
              <a:gd name="connsiteX2" fmla="*/ 2824099 w 5759161"/>
              <a:gd name="connsiteY2" fmla="*/ 1501855 h 6138227"/>
              <a:gd name="connsiteX3" fmla="*/ 1609653 w 5759161"/>
              <a:gd name="connsiteY3" fmla="*/ 1144665 h 6138227"/>
              <a:gd name="connsiteX4" fmla="*/ 38017 w 5759161"/>
              <a:gd name="connsiteY4" fmla="*/ 2430549 h 6138227"/>
              <a:gd name="connsiteX5" fmla="*/ 1381550 w 5759161"/>
              <a:gd name="connsiteY5" fmla="*/ 5578629 h 6138227"/>
              <a:gd name="connsiteX6" fmla="*/ 4252859 w 5759161"/>
              <a:gd name="connsiteY6" fmla="*/ 5788136 h 6138227"/>
              <a:gd name="connsiteX7" fmla="*/ 5181553 w 5759161"/>
              <a:gd name="connsiteY7" fmla="*/ 4645128 h 6138227"/>
              <a:gd name="connsiteX8" fmla="*/ 1894898 w 5759161"/>
              <a:gd name="connsiteY8" fmla="*/ 1022671 h 6138227"/>
              <a:gd name="connsiteX9" fmla="*/ 1654266 w 5759161"/>
              <a:gd name="connsiteY9" fmla="*/ 348903 h 6138227"/>
              <a:gd name="connsiteX10" fmla="*/ 3252727 w 5759161"/>
              <a:gd name="connsiteY10" fmla="*/ 1657 h 6138227"/>
              <a:gd name="connsiteX11" fmla="*/ 4681486 w 5759161"/>
              <a:gd name="connsiteY11" fmla="*/ 358846 h 6138227"/>
              <a:gd name="connsiteX12" fmla="*/ 5753024 w 5759161"/>
              <a:gd name="connsiteY12" fmla="*/ 1716168 h 6138227"/>
              <a:gd name="connsiteX13" fmla="*/ 4718308 w 5759161"/>
              <a:gd name="connsiteY13" fmla="*/ 1215176 h 6138227"/>
              <a:gd name="connsiteX0" fmla="*/ 2752661 w 5759161"/>
              <a:gd name="connsiteY0" fmla="*/ 3808064 h 6372734"/>
              <a:gd name="connsiteX1" fmla="*/ 3252727 w 5759161"/>
              <a:gd name="connsiteY1" fmla="*/ 2450742 h 6372734"/>
              <a:gd name="connsiteX2" fmla="*/ 2824099 w 5759161"/>
              <a:gd name="connsiteY2" fmla="*/ 1736362 h 6372734"/>
              <a:gd name="connsiteX3" fmla="*/ 1609653 w 5759161"/>
              <a:gd name="connsiteY3" fmla="*/ 1379172 h 6372734"/>
              <a:gd name="connsiteX4" fmla="*/ 38017 w 5759161"/>
              <a:gd name="connsiteY4" fmla="*/ 2665056 h 6372734"/>
              <a:gd name="connsiteX5" fmla="*/ 1381550 w 5759161"/>
              <a:gd name="connsiteY5" fmla="*/ 5813136 h 6372734"/>
              <a:gd name="connsiteX6" fmla="*/ 4252859 w 5759161"/>
              <a:gd name="connsiteY6" fmla="*/ 6022643 h 6372734"/>
              <a:gd name="connsiteX7" fmla="*/ 5181553 w 5759161"/>
              <a:gd name="connsiteY7" fmla="*/ 4879635 h 6372734"/>
              <a:gd name="connsiteX8" fmla="*/ 5110115 w 5759161"/>
              <a:gd name="connsiteY8" fmla="*/ 3736627 h 6372734"/>
              <a:gd name="connsiteX9" fmla="*/ 1654266 w 5759161"/>
              <a:gd name="connsiteY9" fmla="*/ 583410 h 6372734"/>
              <a:gd name="connsiteX10" fmla="*/ 3252727 w 5759161"/>
              <a:gd name="connsiteY10" fmla="*/ 236164 h 6372734"/>
              <a:gd name="connsiteX11" fmla="*/ 4681486 w 5759161"/>
              <a:gd name="connsiteY11" fmla="*/ 593353 h 6372734"/>
              <a:gd name="connsiteX12" fmla="*/ 5753024 w 5759161"/>
              <a:gd name="connsiteY12" fmla="*/ 1950675 h 6372734"/>
              <a:gd name="connsiteX13" fmla="*/ 4718308 w 5759161"/>
              <a:gd name="connsiteY13" fmla="*/ 1449683 h 6372734"/>
              <a:gd name="connsiteX0" fmla="*/ 2752661 w 5759161"/>
              <a:gd name="connsiteY0" fmla="*/ 4000528 h 6565198"/>
              <a:gd name="connsiteX1" fmla="*/ 3252727 w 5759161"/>
              <a:gd name="connsiteY1" fmla="*/ 2643206 h 6565198"/>
              <a:gd name="connsiteX2" fmla="*/ 2824099 w 5759161"/>
              <a:gd name="connsiteY2" fmla="*/ 1928826 h 6565198"/>
              <a:gd name="connsiteX3" fmla="*/ 1609653 w 5759161"/>
              <a:gd name="connsiteY3" fmla="*/ 1571636 h 6565198"/>
              <a:gd name="connsiteX4" fmla="*/ 38017 w 5759161"/>
              <a:gd name="connsiteY4" fmla="*/ 2857520 h 6565198"/>
              <a:gd name="connsiteX5" fmla="*/ 1381550 w 5759161"/>
              <a:gd name="connsiteY5" fmla="*/ 6005600 h 6565198"/>
              <a:gd name="connsiteX6" fmla="*/ 4252859 w 5759161"/>
              <a:gd name="connsiteY6" fmla="*/ 6215107 h 6565198"/>
              <a:gd name="connsiteX7" fmla="*/ 5181553 w 5759161"/>
              <a:gd name="connsiteY7" fmla="*/ 5072099 h 6565198"/>
              <a:gd name="connsiteX8" fmla="*/ 5110115 w 5759161"/>
              <a:gd name="connsiteY8" fmla="*/ 3929091 h 6565198"/>
              <a:gd name="connsiteX9" fmla="*/ 5252991 w 5759161"/>
              <a:gd name="connsiteY9" fmla="*/ 3357587 h 6565198"/>
              <a:gd name="connsiteX10" fmla="*/ 3252727 w 5759161"/>
              <a:gd name="connsiteY10" fmla="*/ 428628 h 6565198"/>
              <a:gd name="connsiteX11" fmla="*/ 4681486 w 5759161"/>
              <a:gd name="connsiteY11" fmla="*/ 785817 h 6565198"/>
              <a:gd name="connsiteX12" fmla="*/ 5753024 w 5759161"/>
              <a:gd name="connsiteY12" fmla="*/ 2143139 h 6565198"/>
              <a:gd name="connsiteX13" fmla="*/ 4718308 w 5759161"/>
              <a:gd name="connsiteY13" fmla="*/ 1642147 h 6565198"/>
              <a:gd name="connsiteX0" fmla="*/ 2821801 w 5828301"/>
              <a:gd name="connsiteY0" fmla="*/ 4000528 h 6227013"/>
              <a:gd name="connsiteX1" fmla="*/ 3321867 w 5828301"/>
              <a:gd name="connsiteY1" fmla="*/ 2643206 h 6227013"/>
              <a:gd name="connsiteX2" fmla="*/ 2893239 w 5828301"/>
              <a:gd name="connsiteY2" fmla="*/ 1928826 h 6227013"/>
              <a:gd name="connsiteX3" fmla="*/ 1678793 w 5828301"/>
              <a:gd name="connsiteY3" fmla="*/ 1571636 h 6227013"/>
              <a:gd name="connsiteX4" fmla="*/ 107157 w 5828301"/>
              <a:gd name="connsiteY4" fmla="*/ 2857520 h 6227013"/>
              <a:gd name="connsiteX5" fmla="*/ 1035851 w 5828301"/>
              <a:gd name="connsiteY5" fmla="*/ 5143537 h 6227013"/>
              <a:gd name="connsiteX6" fmla="*/ 4321999 w 5828301"/>
              <a:gd name="connsiteY6" fmla="*/ 6215107 h 6227013"/>
              <a:gd name="connsiteX7" fmla="*/ 5250693 w 5828301"/>
              <a:gd name="connsiteY7" fmla="*/ 5072099 h 6227013"/>
              <a:gd name="connsiteX8" fmla="*/ 5179255 w 5828301"/>
              <a:gd name="connsiteY8" fmla="*/ 3929091 h 6227013"/>
              <a:gd name="connsiteX9" fmla="*/ 5322131 w 5828301"/>
              <a:gd name="connsiteY9" fmla="*/ 3357587 h 6227013"/>
              <a:gd name="connsiteX10" fmla="*/ 3321867 w 5828301"/>
              <a:gd name="connsiteY10" fmla="*/ 428628 h 6227013"/>
              <a:gd name="connsiteX11" fmla="*/ 4750626 w 5828301"/>
              <a:gd name="connsiteY11" fmla="*/ 785817 h 6227013"/>
              <a:gd name="connsiteX12" fmla="*/ 5822164 w 5828301"/>
              <a:gd name="connsiteY12" fmla="*/ 2143139 h 6227013"/>
              <a:gd name="connsiteX13" fmla="*/ 4787448 w 5828301"/>
              <a:gd name="connsiteY13" fmla="*/ 1642147 h 6227013"/>
              <a:gd name="connsiteX0" fmla="*/ 2821801 w 5828301"/>
              <a:gd name="connsiteY0" fmla="*/ 4000528 h 5441196"/>
              <a:gd name="connsiteX1" fmla="*/ 3321867 w 5828301"/>
              <a:gd name="connsiteY1" fmla="*/ 2643206 h 5441196"/>
              <a:gd name="connsiteX2" fmla="*/ 2893239 w 5828301"/>
              <a:gd name="connsiteY2" fmla="*/ 1928826 h 5441196"/>
              <a:gd name="connsiteX3" fmla="*/ 1678793 w 5828301"/>
              <a:gd name="connsiteY3" fmla="*/ 1571636 h 5441196"/>
              <a:gd name="connsiteX4" fmla="*/ 107157 w 5828301"/>
              <a:gd name="connsiteY4" fmla="*/ 2857520 h 5441196"/>
              <a:gd name="connsiteX5" fmla="*/ 1035851 w 5828301"/>
              <a:gd name="connsiteY5" fmla="*/ 5143537 h 5441196"/>
              <a:gd name="connsiteX6" fmla="*/ 2178859 w 5828301"/>
              <a:gd name="connsiteY6" fmla="*/ 4643472 h 5441196"/>
              <a:gd name="connsiteX7" fmla="*/ 5250693 w 5828301"/>
              <a:gd name="connsiteY7" fmla="*/ 5072099 h 5441196"/>
              <a:gd name="connsiteX8" fmla="*/ 5179255 w 5828301"/>
              <a:gd name="connsiteY8" fmla="*/ 3929091 h 5441196"/>
              <a:gd name="connsiteX9" fmla="*/ 5322131 w 5828301"/>
              <a:gd name="connsiteY9" fmla="*/ 3357587 h 5441196"/>
              <a:gd name="connsiteX10" fmla="*/ 3321867 w 5828301"/>
              <a:gd name="connsiteY10" fmla="*/ 428628 h 5441196"/>
              <a:gd name="connsiteX11" fmla="*/ 4750626 w 5828301"/>
              <a:gd name="connsiteY11" fmla="*/ 785817 h 5441196"/>
              <a:gd name="connsiteX12" fmla="*/ 5822164 w 5828301"/>
              <a:gd name="connsiteY12" fmla="*/ 2143139 h 5441196"/>
              <a:gd name="connsiteX13" fmla="*/ 4787448 w 5828301"/>
              <a:gd name="connsiteY13" fmla="*/ 1642147 h 5441196"/>
              <a:gd name="connsiteX0" fmla="*/ 2821801 w 5828301"/>
              <a:gd name="connsiteY0" fmla="*/ 4000528 h 5441196"/>
              <a:gd name="connsiteX1" fmla="*/ 3321867 w 5828301"/>
              <a:gd name="connsiteY1" fmla="*/ 2643206 h 5441196"/>
              <a:gd name="connsiteX2" fmla="*/ 2893239 w 5828301"/>
              <a:gd name="connsiteY2" fmla="*/ 1928826 h 5441196"/>
              <a:gd name="connsiteX3" fmla="*/ 1678793 w 5828301"/>
              <a:gd name="connsiteY3" fmla="*/ 1571636 h 5441196"/>
              <a:gd name="connsiteX4" fmla="*/ 107157 w 5828301"/>
              <a:gd name="connsiteY4" fmla="*/ 2857520 h 5441196"/>
              <a:gd name="connsiteX5" fmla="*/ 1035851 w 5828301"/>
              <a:gd name="connsiteY5" fmla="*/ 5143537 h 5441196"/>
              <a:gd name="connsiteX6" fmla="*/ 2178859 w 5828301"/>
              <a:gd name="connsiteY6" fmla="*/ 4643472 h 5441196"/>
              <a:gd name="connsiteX7" fmla="*/ 2821801 w 5828301"/>
              <a:gd name="connsiteY7" fmla="*/ 3929092 h 5441196"/>
              <a:gd name="connsiteX8" fmla="*/ 5179255 w 5828301"/>
              <a:gd name="connsiteY8" fmla="*/ 3929091 h 5441196"/>
              <a:gd name="connsiteX9" fmla="*/ 5322131 w 5828301"/>
              <a:gd name="connsiteY9" fmla="*/ 3357587 h 5441196"/>
              <a:gd name="connsiteX10" fmla="*/ 3321867 w 5828301"/>
              <a:gd name="connsiteY10" fmla="*/ 428628 h 5441196"/>
              <a:gd name="connsiteX11" fmla="*/ 4750626 w 5828301"/>
              <a:gd name="connsiteY11" fmla="*/ 785817 h 5441196"/>
              <a:gd name="connsiteX12" fmla="*/ 5822164 w 5828301"/>
              <a:gd name="connsiteY12" fmla="*/ 2143139 h 5441196"/>
              <a:gd name="connsiteX13" fmla="*/ 4787448 w 5828301"/>
              <a:gd name="connsiteY13" fmla="*/ 1642147 h 5441196"/>
              <a:gd name="connsiteX0" fmla="*/ 2821801 w 5828301"/>
              <a:gd name="connsiteY0" fmla="*/ 4000528 h 5441196"/>
              <a:gd name="connsiteX1" fmla="*/ 3321867 w 5828301"/>
              <a:gd name="connsiteY1" fmla="*/ 2643206 h 5441196"/>
              <a:gd name="connsiteX2" fmla="*/ 2893239 w 5828301"/>
              <a:gd name="connsiteY2" fmla="*/ 1928826 h 5441196"/>
              <a:gd name="connsiteX3" fmla="*/ 1678793 w 5828301"/>
              <a:gd name="connsiteY3" fmla="*/ 1571636 h 5441196"/>
              <a:gd name="connsiteX4" fmla="*/ 107157 w 5828301"/>
              <a:gd name="connsiteY4" fmla="*/ 2857520 h 5441196"/>
              <a:gd name="connsiteX5" fmla="*/ 1035851 w 5828301"/>
              <a:gd name="connsiteY5" fmla="*/ 5143537 h 5441196"/>
              <a:gd name="connsiteX6" fmla="*/ 2178859 w 5828301"/>
              <a:gd name="connsiteY6" fmla="*/ 4643472 h 5441196"/>
              <a:gd name="connsiteX7" fmla="*/ 3321867 w 5828301"/>
              <a:gd name="connsiteY7" fmla="*/ 4143406 h 5441196"/>
              <a:gd name="connsiteX8" fmla="*/ 5179255 w 5828301"/>
              <a:gd name="connsiteY8" fmla="*/ 3929091 h 5441196"/>
              <a:gd name="connsiteX9" fmla="*/ 5322131 w 5828301"/>
              <a:gd name="connsiteY9" fmla="*/ 3357587 h 5441196"/>
              <a:gd name="connsiteX10" fmla="*/ 3321867 w 5828301"/>
              <a:gd name="connsiteY10" fmla="*/ 428628 h 5441196"/>
              <a:gd name="connsiteX11" fmla="*/ 4750626 w 5828301"/>
              <a:gd name="connsiteY11" fmla="*/ 785817 h 5441196"/>
              <a:gd name="connsiteX12" fmla="*/ 5822164 w 5828301"/>
              <a:gd name="connsiteY12" fmla="*/ 2143139 h 5441196"/>
              <a:gd name="connsiteX13" fmla="*/ 4787448 w 5828301"/>
              <a:gd name="connsiteY13" fmla="*/ 1642147 h 5441196"/>
              <a:gd name="connsiteX0" fmla="*/ 2821801 w 6143635"/>
              <a:gd name="connsiteY0" fmla="*/ 4000528 h 5441196"/>
              <a:gd name="connsiteX1" fmla="*/ 3321867 w 6143635"/>
              <a:gd name="connsiteY1" fmla="*/ 2643206 h 5441196"/>
              <a:gd name="connsiteX2" fmla="*/ 2893239 w 6143635"/>
              <a:gd name="connsiteY2" fmla="*/ 1928826 h 5441196"/>
              <a:gd name="connsiteX3" fmla="*/ 1678793 w 6143635"/>
              <a:gd name="connsiteY3" fmla="*/ 1571636 h 5441196"/>
              <a:gd name="connsiteX4" fmla="*/ 107157 w 6143635"/>
              <a:gd name="connsiteY4" fmla="*/ 2857520 h 5441196"/>
              <a:gd name="connsiteX5" fmla="*/ 1035851 w 6143635"/>
              <a:gd name="connsiteY5" fmla="*/ 5143537 h 5441196"/>
              <a:gd name="connsiteX6" fmla="*/ 2178859 w 6143635"/>
              <a:gd name="connsiteY6" fmla="*/ 4643472 h 5441196"/>
              <a:gd name="connsiteX7" fmla="*/ 3321867 w 6143635"/>
              <a:gd name="connsiteY7" fmla="*/ 4143406 h 5441196"/>
              <a:gd name="connsiteX8" fmla="*/ 5179255 w 6143635"/>
              <a:gd name="connsiteY8" fmla="*/ 3929091 h 5441196"/>
              <a:gd name="connsiteX9" fmla="*/ 5322131 w 6143635"/>
              <a:gd name="connsiteY9" fmla="*/ 3357587 h 5441196"/>
              <a:gd name="connsiteX10" fmla="*/ 3321867 w 6143635"/>
              <a:gd name="connsiteY10" fmla="*/ 428628 h 5441196"/>
              <a:gd name="connsiteX11" fmla="*/ 4750626 w 6143635"/>
              <a:gd name="connsiteY11" fmla="*/ 785817 h 5441196"/>
              <a:gd name="connsiteX12" fmla="*/ 5822164 w 6143635"/>
              <a:gd name="connsiteY12" fmla="*/ 2143139 h 5441196"/>
              <a:gd name="connsiteX13" fmla="*/ 2821801 w 6143635"/>
              <a:gd name="connsiteY13" fmla="*/ 3929092 h 5441196"/>
              <a:gd name="connsiteX0" fmla="*/ 2821801 w 5953134"/>
              <a:gd name="connsiteY0" fmla="*/ 4000528 h 5441196"/>
              <a:gd name="connsiteX1" fmla="*/ 3321867 w 5953134"/>
              <a:gd name="connsiteY1" fmla="*/ 2643206 h 5441196"/>
              <a:gd name="connsiteX2" fmla="*/ 2893239 w 5953134"/>
              <a:gd name="connsiteY2" fmla="*/ 1928826 h 5441196"/>
              <a:gd name="connsiteX3" fmla="*/ 1678793 w 5953134"/>
              <a:gd name="connsiteY3" fmla="*/ 1571636 h 5441196"/>
              <a:gd name="connsiteX4" fmla="*/ 107157 w 5953134"/>
              <a:gd name="connsiteY4" fmla="*/ 2857520 h 5441196"/>
              <a:gd name="connsiteX5" fmla="*/ 1035851 w 5953134"/>
              <a:gd name="connsiteY5" fmla="*/ 5143537 h 5441196"/>
              <a:gd name="connsiteX6" fmla="*/ 2178859 w 5953134"/>
              <a:gd name="connsiteY6" fmla="*/ 4643472 h 5441196"/>
              <a:gd name="connsiteX7" fmla="*/ 3321867 w 5953134"/>
              <a:gd name="connsiteY7" fmla="*/ 4143406 h 5441196"/>
              <a:gd name="connsiteX8" fmla="*/ 5179255 w 5953134"/>
              <a:gd name="connsiteY8" fmla="*/ 3929091 h 5441196"/>
              <a:gd name="connsiteX9" fmla="*/ 5322131 w 5953134"/>
              <a:gd name="connsiteY9" fmla="*/ 3357587 h 5441196"/>
              <a:gd name="connsiteX10" fmla="*/ 3321867 w 5953134"/>
              <a:gd name="connsiteY10" fmla="*/ 428628 h 5441196"/>
              <a:gd name="connsiteX11" fmla="*/ 4750626 w 5953134"/>
              <a:gd name="connsiteY11" fmla="*/ 785817 h 5441196"/>
              <a:gd name="connsiteX12" fmla="*/ 5822164 w 5953134"/>
              <a:gd name="connsiteY12" fmla="*/ 2143139 h 5441196"/>
              <a:gd name="connsiteX13" fmla="*/ 3964809 w 5953134"/>
              <a:gd name="connsiteY13" fmla="*/ 4000530 h 5441196"/>
              <a:gd name="connsiteX0" fmla="*/ 2821801 w 5881695"/>
              <a:gd name="connsiteY0" fmla="*/ 4000528 h 5441196"/>
              <a:gd name="connsiteX1" fmla="*/ 3321867 w 5881695"/>
              <a:gd name="connsiteY1" fmla="*/ 2643206 h 5441196"/>
              <a:gd name="connsiteX2" fmla="*/ 2893239 w 5881695"/>
              <a:gd name="connsiteY2" fmla="*/ 1928826 h 5441196"/>
              <a:gd name="connsiteX3" fmla="*/ 1678793 w 5881695"/>
              <a:gd name="connsiteY3" fmla="*/ 1571636 h 5441196"/>
              <a:gd name="connsiteX4" fmla="*/ 107157 w 5881695"/>
              <a:gd name="connsiteY4" fmla="*/ 2857520 h 5441196"/>
              <a:gd name="connsiteX5" fmla="*/ 1035851 w 5881695"/>
              <a:gd name="connsiteY5" fmla="*/ 5143537 h 5441196"/>
              <a:gd name="connsiteX6" fmla="*/ 2178859 w 5881695"/>
              <a:gd name="connsiteY6" fmla="*/ 4643472 h 5441196"/>
              <a:gd name="connsiteX7" fmla="*/ 3321867 w 5881695"/>
              <a:gd name="connsiteY7" fmla="*/ 4143406 h 5441196"/>
              <a:gd name="connsiteX8" fmla="*/ 5179255 w 5881695"/>
              <a:gd name="connsiteY8" fmla="*/ 3929091 h 5441196"/>
              <a:gd name="connsiteX9" fmla="*/ 5322131 w 5881695"/>
              <a:gd name="connsiteY9" fmla="*/ 3357587 h 5441196"/>
              <a:gd name="connsiteX10" fmla="*/ 3321867 w 5881695"/>
              <a:gd name="connsiteY10" fmla="*/ 428628 h 5441196"/>
              <a:gd name="connsiteX11" fmla="*/ 4750626 w 5881695"/>
              <a:gd name="connsiteY11" fmla="*/ 785817 h 5441196"/>
              <a:gd name="connsiteX12" fmla="*/ 5822164 w 5881695"/>
              <a:gd name="connsiteY12" fmla="*/ 2143139 h 5441196"/>
              <a:gd name="connsiteX13" fmla="*/ 4393437 w 5881695"/>
              <a:gd name="connsiteY13" fmla="*/ 2928960 h 5441196"/>
              <a:gd name="connsiteX0" fmla="*/ 2821801 w 5822164"/>
              <a:gd name="connsiteY0" fmla="*/ 3774308 h 5214976"/>
              <a:gd name="connsiteX1" fmla="*/ 3321867 w 5822164"/>
              <a:gd name="connsiteY1" fmla="*/ 2416986 h 5214976"/>
              <a:gd name="connsiteX2" fmla="*/ 2893239 w 5822164"/>
              <a:gd name="connsiteY2" fmla="*/ 1702606 h 5214976"/>
              <a:gd name="connsiteX3" fmla="*/ 1678793 w 5822164"/>
              <a:gd name="connsiteY3" fmla="*/ 1345416 h 5214976"/>
              <a:gd name="connsiteX4" fmla="*/ 107157 w 5822164"/>
              <a:gd name="connsiteY4" fmla="*/ 2631300 h 5214976"/>
              <a:gd name="connsiteX5" fmla="*/ 1035851 w 5822164"/>
              <a:gd name="connsiteY5" fmla="*/ 4917317 h 5214976"/>
              <a:gd name="connsiteX6" fmla="*/ 2178859 w 5822164"/>
              <a:gd name="connsiteY6" fmla="*/ 4417252 h 5214976"/>
              <a:gd name="connsiteX7" fmla="*/ 3321867 w 5822164"/>
              <a:gd name="connsiteY7" fmla="*/ 3917186 h 5214976"/>
              <a:gd name="connsiteX8" fmla="*/ 5179255 w 5822164"/>
              <a:gd name="connsiteY8" fmla="*/ 3702871 h 5214976"/>
              <a:gd name="connsiteX9" fmla="*/ 5322131 w 5822164"/>
              <a:gd name="connsiteY9" fmla="*/ 3131367 h 5214976"/>
              <a:gd name="connsiteX10" fmla="*/ 3321867 w 5822164"/>
              <a:gd name="connsiteY10" fmla="*/ 202408 h 5214976"/>
              <a:gd name="connsiteX11" fmla="*/ 5822164 w 5822164"/>
              <a:gd name="connsiteY11" fmla="*/ 1916919 h 5214976"/>
              <a:gd name="connsiteX12" fmla="*/ 4393437 w 5822164"/>
              <a:gd name="connsiteY12" fmla="*/ 2702740 h 5214976"/>
              <a:gd name="connsiteX0" fmla="*/ 2821801 w 5976946"/>
              <a:gd name="connsiteY0" fmla="*/ 2583674 h 4024342"/>
              <a:gd name="connsiteX1" fmla="*/ 3321867 w 5976946"/>
              <a:gd name="connsiteY1" fmla="*/ 1226352 h 4024342"/>
              <a:gd name="connsiteX2" fmla="*/ 2893239 w 5976946"/>
              <a:gd name="connsiteY2" fmla="*/ 511972 h 4024342"/>
              <a:gd name="connsiteX3" fmla="*/ 1678793 w 5976946"/>
              <a:gd name="connsiteY3" fmla="*/ 154782 h 4024342"/>
              <a:gd name="connsiteX4" fmla="*/ 107157 w 5976946"/>
              <a:gd name="connsiteY4" fmla="*/ 1440666 h 4024342"/>
              <a:gd name="connsiteX5" fmla="*/ 1035851 w 5976946"/>
              <a:gd name="connsiteY5" fmla="*/ 3726683 h 4024342"/>
              <a:gd name="connsiteX6" fmla="*/ 2178859 w 5976946"/>
              <a:gd name="connsiteY6" fmla="*/ 3226618 h 4024342"/>
              <a:gd name="connsiteX7" fmla="*/ 3321867 w 5976946"/>
              <a:gd name="connsiteY7" fmla="*/ 2726552 h 4024342"/>
              <a:gd name="connsiteX8" fmla="*/ 5179255 w 5976946"/>
              <a:gd name="connsiteY8" fmla="*/ 2512237 h 4024342"/>
              <a:gd name="connsiteX9" fmla="*/ 5322131 w 5976946"/>
              <a:gd name="connsiteY9" fmla="*/ 1940733 h 4024342"/>
              <a:gd name="connsiteX10" fmla="*/ 5822164 w 5976946"/>
              <a:gd name="connsiteY10" fmla="*/ 726285 h 4024342"/>
              <a:gd name="connsiteX11" fmla="*/ 4393437 w 5976946"/>
              <a:gd name="connsiteY11" fmla="*/ 1512106 h 4024342"/>
              <a:gd name="connsiteX0" fmla="*/ 2821801 w 5512632"/>
              <a:gd name="connsiteY0" fmla="*/ 2583674 h 4024342"/>
              <a:gd name="connsiteX1" fmla="*/ 3321867 w 5512632"/>
              <a:gd name="connsiteY1" fmla="*/ 1226352 h 4024342"/>
              <a:gd name="connsiteX2" fmla="*/ 2893239 w 5512632"/>
              <a:gd name="connsiteY2" fmla="*/ 511972 h 4024342"/>
              <a:gd name="connsiteX3" fmla="*/ 1678793 w 5512632"/>
              <a:gd name="connsiteY3" fmla="*/ 154782 h 4024342"/>
              <a:gd name="connsiteX4" fmla="*/ 107157 w 5512632"/>
              <a:gd name="connsiteY4" fmla="*/ 1440666 h 4024342"/>
              <a:gd name="connsiteX5" fmla="*/ 1035851 w 5512632"/>
              <a:gd name="connsiteY5" fmla="*/ 3726683 h 4024342"/>
              <a:gd name="connsiteX6" fmla="*/ 2178859 w 5512632"/>
              <a:gd name="connsiteY6" fmla="*/ 3226618 h 4024342"/>
              <a:gd name="connsiteX7" fmla="*/ 3321867 w 5512632"/>
              <a:gd name="connsiteY7" fmla="*/ 2726552 h 4024342"/>
              <a:gd name="connsiteX8" fmla="*/ 5179255 w 5512632"/>
              <a:gd name="connsiteY8" fmla="*/ 2512237 h 4024342"/>
              <a:gd name="connsiteX9" fmla="*/ 5322131 w 5512632"/>
              <a:gd name="connsiteY9" fmla="*/ 1940733 h 4024342"/>
              <a:gd name="connsiteX10" fmla="*/ 4393437 w 5512632"/>
              <a:gd name="connsiteY10" fmla="*/ 1512106 h 4024342"/>
              <a:gd name="connsiteX0" fmla="*/ 2821801 w 5512632"/>
              <a:gd name="connsiteY0" fmla="*/ 2583674 h 4024342"/>
              <a:gd name="connsiteX1" fmla="*/ 3321867 w 5512632"/>
              <a:gd name="connsiteY1" fmla="*/ 1226352 h 4024342"/>
              <a:gd name="connsiteX2" fmla="*/ 2893239 w 5512632"/>
              <a:gd name="connsiteY2" fmla="*/ 511972 h 4024342"/>
              <a:gd name="connsiteX3" fmla="*/ 1678793 w 5512632"/>
              <a:gd name="connsiteY3" fmla="*/ 154782 h 4024342"/>
              <a:gd name="connsiteX4" fmla="*/ 107157 w 5512632"/>
              <a:gd name="connsiteY4" fmla="*/ 1440666 h 4024342"/>
              <a:gd name="connsiteX5" fmla="*/ 1035851 w 5512632"/>
              <a:gd name="connsiteY5" fmla="*/ 3726683 h 4024342"/>
              <a:gd name="connsiteX6" fmla="*/ 2178859 w 5512632"/>
              <a:gd name="connsiteY6" fmla="*/ 3226618 h 4024342"/>
              <a:gd name="connsiteX7" fmla="*/ 3321867 w 5512632"/>
              <a:gd name="connsiteY7" fmla="*/ 2726552 h 4024342"/>
              <a:gd name="connsiteX8" fmla="*/ 5179255 w 5512632"/>
              <a:gd name="connsiteY8" fmla="*/ 2512237 h 4024342"/>
              <a:gd name="connsiteX9" fmla="*/ 5322131 w 5512632"/>
              <a:gd name="connsiteY9" fmla="*/ 1940733 h 4024342"/>
              <a:gd name="connsiteX0" fmla="*/ 2821801 w 5179255"/>
              <a:gd name="connsiteY0" fmla="*/ 2583674 h 4024342"/>
              <a:gd name="connsiteX1" fmla="*/ 3321867 w 5179255"/>
              <a:gd name="connsiteY1" fmla="*/ 1226352 h 4024342"/>
              <a:gd name="connsiteX2" fmla="*/ 2893239 w 5179255"/>
              <a:gd name="connsiteY2" fmla="*/ 511972 h 4024342"/>
              <a:gd name="connsiteX3" fmla="*/ 1678793 w 5179255"/>
              <a:gd name="connsiteY3" fmla="*/ 154782 h 4024342"/>
              <a:gd name="connsiteX4" fmla="*/ 107157 w 5179255"/>
              <a:gd name="connsiteY4" fmla="*/ 1440666 h 4024342"/>
              <a:gd name="connsiteX5" fmla="*/ 1035851 w 5179255"/>
              <a:gd name="connsiteY5" fmla="*/ 3726683 h 4024342"/>
              <a:gd name="connsiteX6" fmla="*/ 2178859 w 5179255"/>
              <a:gd name="connsiteY6" fmla="*/ 3226618 h 4024342"/>
              <a:gd name="connsiteX7" fmla="*/ 3321867 w 5179255"/>
              <a:gd name="connsiteY7" fmla="*/ 2726552 h 4024342"/>
              <a:gd name="connsiteX8" fmla="*/ 5179255 w 5179255"/>
              <a:gd name="connsiteY8" fmla="*/ 2512237 h 4024342"/>
              <a:gd name="connsiteX0" fmla="*/ 2821801 w 5179255"/>
              <a:gd name="connsiteY0" fmla="*/ 2583674 h 4024342"/>
              <a:gd name="connsiteX1" fmla="*/ 3321867 w 5179255"/>
              <a:gd name="connsiteY1" fmla="*/ 1226352 h 4024342"/>
              <a:gd name="connsiteX2" fmla="*/ 2893239 w 5179255"/>
              <a:gd name="connsiteY2" fmla="*/ 511972 h 4024342"/>
              <a:gd name="connsiteX3" fmla="*/ 1678793 w 5179255"/>
              <a:gd name="connsiteY3" fmla="*/ 154782 h 4024342"/>
              <a:gd name="connsiteX4" fmla="*/ 107157 w 5179255"/>
              <a:gd name="connsiteY4" fmla="*/ 1440666 h 4024342"/>
              <a:gd name="connsiteX5" fmla="*/ 1035851 w 5179255"/>
              <a:gd name="connsiteY5" fmla="*/ 3726683 h 4024342"/>
              <a:gd name="connsiteX6" fmla="*/ 2178859 w 5179255"/>
              <a:gd name="connsiteY6" fmla="*/ 3226618 h 4024342"/>
              <a:gd name="connsiteX7" fmla="*/ 2821803 w 5179255"/>
              <a:gd name="connsiteY7" fmla="*/ 2869428 h 4024342"/>
              <a:gd name="connsiteX8" fmla="*/ 5179255 w 5179255"/>
              <a:gd name="connsiteY8" fmla="*/ 2512237 h 4024342"/>
              <a:gd name="connsiteX0" fmla="*/ 2821801 w 3411844"/>
              <a:gd name="connsiteY0" fmla="*/ 2583674 h 4024342"/>
              <a:gd name="connsiteX1" fmla="*/ 3321867 w 3411844"/>
              <a:gd name="connsiteY1" fmla="*/ 1226352 h 4024342"/>
              <a:gd name="connsiteX2" fmla="*/ 2893239 w 3411844"/>
              <a:gd name="connsiteY2" fmla="*/ 511972 h 4024342"/>
              <a:gd name="connsiteX3" fmla="*/ 1678793 w 3411844"/>
              <a:gd name="connsiteY3" fmla="*/ 154782 h 4024342"/>
              <a:gd name="connsiteX4" fmla="*/ 107157 w 3411844"/>
              <a:gd name="connsiteY4" fmla="*/ 1440666 h 4024342"/>
              <a:gd name="connsiteX5" fmla="*/ 1035851 w 3411844"/>
              <a:gd name="connsiteY5" fmla="*/ 3726683 h 4024342"/>
              <a:gd name="connsiteX6" fmla="*/ 2178859 w 3411844"/>
              <a:gd name="connsiteY6" fmla="*/ 3226618 h 4024342"/>
              <a:gd name="connsiteX7" fmla="*/ 2821803 w 3411844"/>
              <a:gd name="connsiteY7" fmla="*/ 2869428 h 4024342"/>
              <a:gd name="connsiteX0" fmla="*/ 2821801 w 3411844"/>
              <a:gd name="connsiteY0" fmla="*/ 2583674 h 4024342"/>
              <a:gd name="connsiteX1" fmla="*/ 3321867 w 3411844"/>
              <a:gd name="connsiteY1" fmla="*/ 1226352 h 4024342"/>
              <a:gd name="connsiteX2" fmla="*/ 2893239 w 3411844"/>
              <a:gd name="connsiteY2" fmla="*/ 511972 h 4024342"/>
              <a:gd name="connsiteX3" fmla="*/ 1678793 w 3411844"/>
              <a:gd name="connsiteY3" fmla="*/ 154782 h 4024342"/>
              <a:gd name="connsiteX4" fmla="*/ 107157 w 3411844"/>
              <a:gd name="connsiteY4" fmla="*/ 1440666 h 4024342"/>
              <a:gd name="connsiteX5" fmla="*/ 1035851 w 3411844"/>
              <a:gd name="connsiteY5" fmla="*/ 3726683 h 4024342"/>
              <a:gd name="connsiteX6" fmla="*/ 2178859 w 3411844"/>
              <a:gd name="connsiteY6" fmla="*/ 3226618 h 4024342"/>
              <a:gd name="connsiteX7" fmla="*/ 2821803 w 3411844"/>
              <a:gd name="connsiteY7" fmla="*/ 2583676 h 4024342"/>
              <a:gd name="connsiteX0" fmla="*/ 2821801 w 3411844"/>
              <a:gd name="connsiteY0" fmla="*/ 2583674 h 4024342"/>
              <a:gd name="connsiteX1" fmla="*/ 3321867 w 3411844"/>
              <a:gd name="connsiteY1" fmla="*/ 1226352 h 4024342"/>
              <a:gd name="connsiteX2" fmla="*/ 2893239 w 3411844"/>
              <a:gd name="connsiteY2" fmla="*/ 511972 h 4024342"/>
              <a:gd name="connsiteX3" fmla="*/ 1678793 w 3411844"/>
              <a:gd name="connsiteY3" fmla="*/ 154782 h 4024342"/>
              <a:gd name="connsiteX4" fmla="*/ 107157 w 3411844"/>
              <a:gd name="connsiteY4" fmla="*/ 1440666 h 4024342"/>
              <a:gd name="connsiteX5" fmla="*/ 1035851 w 3411844"/>
              <a:gd name="connsiteY5" fmla="*/ 3726683 h 4024342"/>
              <a:gd name="connsiteX6" fmla="*/ 2178859 w 3411844"/>
              <a:gd name="connsiteY6" fmla="*/ 3226618 h 4024342"/>
              <a:gd name="connsiteX7" fmla="*/ 2821803 w 3411844"/>
              <a:gd name="connsiteY7" fmla="*/ 2583676 h 4024342"/>
              <a:gd name="connsiteX0" fmla="*/ 2821801 w 3411844"/>
              <a:gd name="connsiteY0" fmla="*/ 2583674 h 3917185"/>
              <a:gd name="connsiteX1" fmla="*/ 3321867 w 3411844"/>
              <a:gd name="connsiteY1" fmla="*/ 1226352 h 3917185"/>
              <a:gd name="connsiteX2" fmla="*/ 2893239 w 3411844"/>
              <a:gd name="connsiteY2" fmla="*/ 511972 h 3917185"/>
              <a:gd name="connsiteX3" fmla="*/ 1678793 w 3411844"/>
              <a:gd name="connsiteY3" fmla="*/ 154782 h 3917185"/>
              <a:gd name="connsiteX4" fmla="*/ 107157 w 3411844"/>
              <a:gd name="connsiteY4" fmla="*/ 1440666 h 3917185"/>
              <a:gd name="connsiteX5" fmla="*/ 1035851 w 3411844"/>
              <a:gd name="connsiteY5" fmla="*/ 3726683 h 3917185"/>
              <a:gd name="connsiteX6" fmla="*/ 2821803 w 3411844"/>
              <a:gd name="connsiteY6" fmla="*/ 2583676 h 3917185"/>
              <a:gd name="connsiteX0" fmla="*/ 2821801 w 3411844"/>
              <a:gd name="connsiteY0" fmla="*/ 2583674 h 3917185"/>
              <a:gd name="connsiteX1" fmla="*/ 3321867 w 3411844"/>
              <a:gd name="connsiteY1" fmla="*/ 1226352 h 3917185"/>
              <a:gd name="connsiteX2" fmla="*/ 2893239 w 3411844"/>
              <a:gd name="connsiteY2" fmla="*/ 511972 h 3917185"/>
              <a:gd name="connsiteX3" fmla="*/ 1678793 w 3411844"/>
              <a:gd name="connsiteY3" fmla="*/ 154782 h 3917185"/>
              <a:gd name="connsiteX4" fmla="*/ 107157 w 3411844"/>
              <a:gd name="connsiteY4" fmla="*/ 1440666 h 3917185"/>
              <a:gd name="connsiteX5" fmla="*/ 1035851 w 3411844"/>
              <a:gd name="connsiteY5" fmla="*/ 3726683 h 3917185"/>
              <a:gd name="connsiteX6" fmla="*/ 2821803 w 3411844"/>
              <a:gd name="connsiteY6" fmla="*/ 2583676 h 3917185"/>
              <a:gd name="connsiteX0" fmla="*/ 2821801 w 3411844"/>
              <a:gd name="connsiteY0" fmla="*/ 2583674 h 3917185"/>
              <a:gd name="connsiteX1" fmla="*/ 3321867 w 3411844"/>
              <a:gd name="connsiteY1" fmla="*/ 1226352 h 3917185"/>
              <a:gd name="connsiteX2" fmla="*/ 2893239 w 3411844"/>
              <a:gd name="connsiteY2" fmla="*/ 511972 h 3917185"/>
              <a:gd name="connsiteX3" fmla="*/ 1678793 w 3411844"/>
              <a:gd name="connsiteY3" fmla="*/ 154782 h 3917185"/>
              <a:gd name="connsiteX4" fmla="*/ 107157 w 3411844"/>
              <a:gd name="connsiteY4" fmla="*/ 1440666 h 3917185"/>
              <a:gd name="connsiteX5" fmla="*/ 1035851 w 3411844"/>
              <a:gd name="connsiteY5" fmla="*/ 3726683 h 3917185"/>
              <a:gd name="connsiteX6" fmla="*/ 2821803 w 3411844"/>
              <a:gd name="connsiteY6" fmla="*/ 2583676 h 3917185"/>
              <a:gd name="connsiteX0" fmla="*/ 2845613 w 3435656"/>
              <a:gd name="connsiteY0" fmla="*/ 2583674 h 3631435"/>
              <a:gd name="connsiteX1" fmla="*/ 3345679 w 3435656"/>
              <a:gd name="connsiteY1" fmla="*/ 1226352 h 3631435"/>
              <a:gd name="connsiteX2" fmla="*/ 2917051 w 3435656"/>
              <a:gd name="connsiteY2" fmla="*/ 511972 h 3631435"/>
              <a:gd name="connsiteX3" fmla="*/ 1702605 w 3435656"/>
              <a:gd name="connsiteY3" fmla="*/ 154782 h 3631435"/>
              <a:gd name="connsiteX4" fmla="*/ 130969 w 3435656"/>
              <a:gd name="connsiteY4" fmla="*/ 1440666 h 3631435"/>
              <a:gd name="connsiteX5" fmla="*/ 916789 w 3435656"/>
              <a:gd name="connsiteY5" fmla="*/ 3440933 h 3631435"/>
              <a:gd name="connsiteX6" fmla="*/ 2845615 w 3435656"/>
              <a:gd name="connsiteY6" fmla="*/ 2583676 h 3631435"/>
              <a:gd name="connsiteX0" fmla="*/ 2845613 w 3435656"/>
              <a:gd name="connsiteY0" fmla="*/ 2583674 h 3479022"/>
              <a:gd name="connsiteX1" fmla="*/ 3345679 w 3435656"/>
              <a:gd name="connsiteY1" fmla="*/ 1226352 h 3479022"/>
              <a:gd name="connsiteX2" fmla="*/ 2917051 w 3435656"/>
              <a:gd name="connsiteY2" fmla="*/ 511972 h 3479022"/>
              <a:gd name="connsiteX3" fmla="*/ 1702605 w 3435656"/>
              <a:gd name="connsiteY3" fmla="*/ 154782 h 3479022"/>
              <a:gd name="connsiteX4" fmla="*/ 130969 w 3435656"/>
              <a:gd name="connsiteY4" fmla="*/ 1440666 h 3479022"/>
              <a:gd name="connsiteX5" fmla="*/ 916789 w 3435656"/>
              <a:gd name="connsiteY5" fmla="*/ 3440933 h 3479022"/>
              <a:gd name="connsiteX6" fmla="*/ 2845615 w 3435656"/>
              <a:gd name="connsiteY6" fmla="*/ 2583676 h 3479022"/>
              <a:gd name="connsiteX0" fmla="*/ 2845613 w 3435656"/>
              <a:gd name="connsiteY0" fmla="*/ 2583674 h 3479022"/>
              <a:gd name="connsiteX1" fmla="*/ 3345679 w 3435656"/>
              <a:gd name="connsiteY1" fmla="*/ 1226352 h 3479022"/>
              <a:gd name="connsiteX2" fmla="*/ 2917051 w 3435656"/>
              <a:gd name="connsiteY2" fmla="*/ 511972 h 3479022"/>
              <a:gd name="connsiteX3" fmla="*/ 1702605 w 3435656"/>
              <a:gd name="connsiteY3" fmla="*/ 154782 h 3479022"/>
              <a:gd name="connsiteX4" fmla="*/ 130969 w 3435656"/>
              <a:gd name="connsiteY4" fmla="*/ 1440666 h 3479022"/>
              <a:gd name="connsiteX5" fmla="*/ 916789 w 3435656"/>
              <a:gd name="connsiteY5" fmla="*/ 3440933 h 3479022"/>
              <a:gd name="connsiteX6" fmla="*/ 2845615 w 3435656"/>
              <a:gd name="connsiteY6" fmla="*/ 2583676 h 3479022"/>
              <a:gd name="connsiteX0" fmla="*/ 2845613 w 3435656"/>
              <a:gd name="connsiteY0" fmla="*/ 2583674 h 3531403"/>
              <a:gd name="connsiteX1" fmla="*/ 3345679 w 3435656"/>
              <a:gd name="connsiteY1" fmla="*/ 1226352 h 3531403"/>
              <a:gd name="connsiteX2" fmla="*/ 2917051 w 3435656"/>
              <a:gd name="connsiteY2" fmla="*/ 511972 h 3531403"/>
              <a:gd name="connsiteX3" fmla="*/ 1702605 w 3435656"/>
              <a:gd name="connsiteY3" fmla="*/ 154782 h 3531403"/>
              <a:gd name="connsiteX4" fmla="*/ 130969 w 3435656"/>
              <a:gd name="connsiteY4" fmla="*/ 1440666 h 3531403"/>
              <a:gd name="connsiteX5" fmla="*/ 916789 w 3435656"/>
              <a:gd name="connsiteY5" fmla="*/ 3440933 h 3531403"/>
              <a:gd name="connsiteX6" fmla="*/ 2631301 w 3435656"/>
              <a:gd name="connsiteY6" fmla="*/ 2869429 h 3531403"/>
              <a:gd name="connsiteX0" fmla="*/ 2845613 w 3435656"/>
              <a:gd name="connsiteY0" fmla="*/ 2583674 h 3531403"/>
              <a:gd name="connsiteX1" fmla="*/ 3345679 w 3435656"/>
              <a:gd name="connsiteY1" fmla="*/ 1226352 h 3531403"/>
              <a:gd name="connsiteX2" fmla="*/ 2917051 w 3435656"/>
              <a:gd name="connsiteY2" fmla="*/ 511972 h 3531403"/>
              <a:gd name="connsiteX3" fmla="*/ 1702605 w 3435656"/>
              <a:gd name="connsiteY3" fmla="*/ 154782 h 3531403"/>
              <a:gd name="connsiteX4" fmla="*/ 130969 w 3435656"/>
              <a:gd name="connsiteY4" fmla="*/ 1440666 h 3531403"/>
              <a:gd name="connsiteX5" fmla="*/ 916789 w 3435656"/>
              <a:gd name="connsiteY5" fmla="*/ 3440933 h 3531403"/>
              <a:gd name="connsiteX6" fmla="*/ 2631301 w 3435656"/>
              <a:gd name="connsiteY6" fmla="*/ 2869429 h 3531403"/>
              <a:gd name="connsiteX0" fmla="*/ 2845613 w 3435656"/>
              <a:gd name="connsiteY0" fmla="*/ 2583674 h 3479022"/>
              <a:gd name="connsiteX1" fmla="*/ 3345679 w 3435656"/>
              <a:gd name="connsiteY1" fmla="*/ 1226352 h 3479022"/>
              <a:gd name="connsiteX2" fmla="*/ 2917051 w 3435656"/>
              <a:gd name="connsiteY2" fmla="*/ 511972 h 3479022"/>
              <a:gd name="connsiteX3" fmla="*/ 1702605 w 3435656"/>
              <a:gd name="connsiteY3" fmla="*/ 154782 h 3479022"/>
              <a:gd name="connsiteX4" fmla="*/ 130969 w 3435656"/>
              <a:gd name="connsiteY4" fmla="*/ 1440666 h 3479022"/>
              <a:gd name="connsiteX5" fmla="*/ 916789 w 3435656"/>
              <a:gd name="connsiteY5" fmla="*/ 3440933 h 3479022"/>
              <a:gd name="connsiteX6" fmla="*/ 2845615 w 3435656"/>
              <a:gd name="connsiteY6" fmla="*/ 2583677 h 3479022"/>
              <a:gd name="connsiteX0" fmla="*/ 2845613 w 3435656"/>
              <a:gd name="connsiteY0" fmla="*/ 2583674 h 3479022"/>
              <a:gd name="connsiteX1" fmla="*/ 3345679 w 3435656"/>
              <a:gd name="connsiteY1" fmla="*/ 1226352 h 3479022"/>
              <a:gd name="connsiteX2" fmla="*/ 2917051 w 3435656"/>
              <a:gd name="connsiteY2" fmla="*/ 511972 h 3479022"/>
              <a:gd name="connsiteX3" fmla="*/ 1702605 w 3435656"/>
              <a:gd name="connsiteY3" fmla="*/ 154782 h 3479022"/>
              <a:gd name="connsiteX4" fmla="*/ 130969 w 3435656"/>
              <a:gd name="connsiteY4" fmla="*/ 1440666 h 3479022"/>
              <a:gd name="connsiteX5" fmla="*/ 916789 w 3435656"/>
              <a:gd name="connsiteY5" fmla="*/ 3440933 h 3479022"/>
              <a:gd name="connsiteX6" fmla="*/ 2845615 w 3435656"/>
              <a:gd name="connsiteY6" fmla="*/ 2583677 h 3479022"/>
              <a:gd name="connsiteX0" fmla="*/ 2845613 w 3186906"/>
              <a:gd name="connsiteY0" fmla="*/ 2583674 h 3479022"/>
              <a:gd name="connsiteX1" fmla="*/ 3096929 w 3186906"/>
              <a:gd name="connsiteY1" fmla="*/ 1265104 h 3479022"/>
              <a:gd name="connsiteX2" fmla="*/ 2917051 w 3186906"/>
              <a:gd name="connsiteY2" fmla="*/ 511972 h 3479022"/>
              <a:gd name="connsiteX3" fmla="*/ 1702605 w 3186906"/>
              <a:gd name="connsiteY3" fmla="*/ 154782 h 3479022"/>
              <a:gd name="connsiteX4" fmla="*/ 130969 w 3186906"/>
              <a:gd name="connsiteY4" fmla="*/ 1440666 h 3479022"/>
              <a:gd name="connsiteX5" fmla="*/ 916789 w 3186906"/>
              <a:gd name="connsiteY5" fmla="*/ 3440933 h 3479022"/>
              <a:gd name="connsiteX6" fmla="*/ 2845615 w 3186906"/>
              <a:gd name="connsiteY6" fmla="*/ 2583677 h 3479022"/>
              <a:gd name="connsiteX0" fmla="*/ 2845613 w 3283984"/>
              <a:gd name="connsiteY0" fmla="*/ 2583674 h 3479022"/>
              <a:gd name="connsiteX1" fmla="*/ 3242098 w 3283984"/>
              <a:gd name="connsiteY1" fmla="*/ 2033204 h 3479022"/>
              <a:gd name="connsiteX2" fmla="*/ 3096929 w 3283984"/>
              <a:gd name="connsiteY2" fmla="*/ 1265104 h 3479022"/>
              <a:gd name="connsiteX3" fmla="*/ 2917051 w 3283984"/>
              <a:gd name="connsiteY3" fmla="*/ 511972 h 3479022"/>
              <a:gd name="connsiteX4" fmla="*/ 1702605 w 3283984"/>
              <a:gd name="connsiteY4" fmla="*/ 154782 h 3479022"/>
              <a:gd name="connsiteX5" fmla="*/ 130969 w 3283984"/>
              <a:gd name="connsiteY5" fmla="*/ 1440666 h 3479022"/>
              <a:gd name="connsiteX6" fmla="*/ 916789 w 3283984"/>
              <a:gd name="connsiteY6" fmla="*/ 3440933 h 3479022"/>
              <a:gd name="connsiteX7" fmla="*/ 2845615 w 3283984"/>
              <a:gd name="connsiteY7" fmla="*/ 2583677 h 3479022"/>
              <a:gd name="connsiteX0" fmla="*/ 2845613 w 3283984"/>
              <a:gd name="connsiteY0" fmla="*/ 2583674 h 3479022"/>
              <a:gd name="connsiteX1" fmla="*/ 3242098 w 3283984"/>
              <a:gd name="connsiteY1" fmla="*/ 2033204 h 3479022"/>
              <a:gd name="connsiteX2" fmla="*/ 3096929 w 3283984"/>
              <a:gd name="connsiteY2" fmla="*/ 1265104 h 3479022"/>
              <a:gd name="connsiteX3" fmla="*/ 2917051 w 3283984"/>
              <a:gd name="connsiteY3" fmla="*/ 511972 h 3479022"/>
              <a:gd name="connsiteX4" fmla="*/ 1702605 w 3283984"/>
              <a:gd name="connsiteY4" fmla="*/ 154782 h 3479022"/>
              <a:gd name="connsiteX5" fmla="*/ 130969 w 3283984"/>
              <a:gd name="connsiteY5" fmla="*/ 1440666 h 3479022"/>
              <a:gd name="connsiteX6" fmla="*/ 916789 w 3283984"/>
              <a:gd name="connsiteY6" fmla="*/ 3440933 h 3479022"/>
              <a:gd name="connsiteX7" fmla="*/ 2661424 w 3283984"/>
              <a:gd name="connsiteY7" fmla="*/ 2485027 h 3479022"/>
              <a:gd name="connsiteX0" fmla="*/ 2854982 w 3282422"/>
              <a:gd name="connsiteY0" fmla="*/ 2349480 h 3479022"/>
              <a:gd name="connsiteX1" fmla="*/ 3242098 w 3282422"/>
              <a:gd name="connsiteY1" fmla="*/ 2033204 h 3479022"/>
              <a:gd name="connsiteX2" fmla="*/ 3096929 w 3282422"/>
              <a:gd name="connsiteY2" fmla="*/ 1265104 h 3479022"/>
              <a:gd name="connsiteX3" fmla="*/ 2917051 w 3282422"/>
              <a:gd name="connsiteY3" fmla="*/ 511972 h 3479022"/>
              <a:gd name="connsiteX4" fmla="*/ 1702605 w 3282422"/>
              <a:gd name="connsiteY4" fmla="*/ 154782 h 3479022"/>
              <a:gd name="connsiteX5" fmla="*/ 130969 w 3282422"/>
              <a:gd name="connsiteY5" fmla="*/ 1440666 h 3479022"/>
              <a:gd name="connsiteX6" fmla="*/ 916789 w 3282422"/>
              <a:gd name="connsiteY6" fmla="*/ 3440933 h 3479022"/>
              <a:gd name="connsiteX7" fmla="*/ 2661424 w 3282422"/>
              <a:gd name="connsiteY7" fmla="*/ 2485027 h 3479022"/>
              <a:gd name="connsiteX0" fmla="*/ 2661424 w 3314682"/>
              <a:gd name="connsiteY0" fmla="*/ 2485027 h 3479022"/>
              <a:gd name="connsiteX1" fmla="*/ 3242098 w 3314682"/>
              <a:gd name="connsiteY1" fmla="*/ 2033204 h 3479022"/>
              <a:gd name="connsiteX2" fmla="*/ 3096929 w 3314682"/>
              <a:gd name="connsiteY2" fmla="*/ 1265104 h 3479022"/>
              <a:gd name="connsiteX3" fmla="*/ 2917051 w 3314682"/>
              <a:gd name="connsiteY3" fmla="*/ 511972 h 3479022"/>
              <a:gd name="connsiteX4" fmla="*/ 1702605 w 3314682"/>
              <a:gd name="connsiteY4" fmla="*/ 154782 h 3479022"/>
              <a:gd name="connsiteX5" fmla="*/ 130969 w 3314682"/>
              <a:gd name="connsiteY5" fmla="*/ 1440666 h 3479022"/>
              <a:gd name="connsiteX6" fmla="*/ 916789 w 3314682"/>
              <a:gd name="connsiteY6" fmla="*/ 3440933 h 3479022"/>
              <a:gd name="connsiteX7" fmla="*/ 2661424 w 3314682"/>
              <a:gd name="connsiteY7" fmla="*/ 2485027 h 3479022"/>
              <a:gd name="connsiteX0" fmla="*/ 2661424 w 3314682"/>
              <a:gd name="connsiteY0" fmla="*/ 2485027 h 3479022"/>
              <a:gd name="connsiteX1" fmla="*/ 3242098 w 3314682"/>
              <a:gd name="connsiteY1" fmla="*/ 2033204 h 3479022"/>
              <a:gd name="connsiteX2" fmla="*/ 3096929 w 3314682"/>
              <a:gd name="connsiteY2" fmla="*/ 1265104 h 3479022"/>
              <a:gd name="connsiteX3" fmla="*/ 2917051 w 3314682"/>
              <a:gd name="connsiteY3" fmla="*/ 511972 h 3479022"/>
              <a:gd name="connsiteX4" fmla="*/ 1702605 w 3314682"/>
              <a:gd name="connsiteY4" fmla="*/ 154782 h 3479022"/>
              <a:gd name="connsiteX5" fmla="*/ 130969 w 3314682"/>
              <a:gd name="connsiteY5" fmla="*/ 1440666 h 3479022"/>
              <a:gd name="connsiteX6" fmla="*/ 916789 w 3314682"/>
              <a:gd name="connsiteY6" fmla="*/ 3440933 h 3479022"/>
              <a:gd name="connsiteX7" fmla="*/ 2661424 w 3314682"/>
              <a:gd name="connsiteY7" fmla="*/ 2485027 h 3479022"/>
              <a:gd name="connsiteX0" fmla="*/ 2661424 w 3314682"/>
              <a:gd name="connsiteY0" fmla="*/ 2485027 h 3479022"/>
              <a:gd name="connsiteX1" fmla="*/ 3242098 w 3314682"/>
              <a:gd name="connsiteY1" fmla="*/ 2033204 h 3479022"/>
              <a:gd name="connsiteX2" fmla="*/ 3096929 w 3314682"/>
              <a:gd name="connsiteY2" fmla="*/ 1265104 h 3479022"/>
              <a:gd name="connsiteX3" fmla="*/ 2917051 w 3314682"/>
              <a:gd name="connsiteY3" fmla="*/ 511972 h 3479022"/>
              <a:gd name="connsiteX4" fmla="*/ 1702605 w 3314682"/>
              <a:gd name="connsiteY4" fmla="*/ 154782 h 3479022"/>
              <a:gd name="connsiteX5" fmla="*/ 130969 w 3314682"/>
              <a:gd name="connsiteY5" fmla="*/ 1440666 h 3479022"/>
              <a:gd name="connsiteX6" fmla="*/ 916789 w 3314682"/>
              <a:gd name="connsiteY6" fmla="*/ 3440933 h 3479022"/>
              <a:gd name="connsiteX7" fmla="*/ 2661424 w 3314682"/>
              <a:gd name="connsiteY7" fmla="*/ 2485027 h 3479022"/>
              <a:gd name="connsiteX0" fmla="*/ 2661424 w 3314682"/>
              <a:gd name="connsiteY0" fmla="*/ 2485027 h 3727949"/>
              <a:gd name="connsiteX1" fmla="*/ 3242098 w 3314682"/>
              <a:gd name="connsiteY1" fmla="*/ 2033204 h 3727949"/>
              <a:gd name="connsiteX2" fmla="*/ 3096929 w 3314682"/>
              <a:gd name="connsiteY2" fmla="*/ 1265104 h 3727949"/>
              <a:gd name="connsiteX3" fmla="*/ 2917051 w 3314682"/>
              <a:gd name="connsiteY3" fmla="*/ 511972 h 3727949"/>
              <a:gd name="connsiteX4" fmla="*/ 1702605 w 3314682"/>
              <a:gd name="connsiteY4" fmla="*/ 154782 h 3727949"/>
              <a:gd name="connsiteX5" fmla="*/ 130969 w 3314682"/>
              <a:gd name="connsiteY5" fmla="*/ 1440666 h 3727949"/>
              <a:gd name="connsiteX6" fmla="*/ 916789 w 3314682"/>
              <a:gd name="connsiteY6" fmla="*/ 3440933 h 3727949"/>
              <a:gd name="connsiteX7" fmla="*/ 2225918 w 3314682"/>
              <a:gd name="connsiteY7" fmla="*/ 3162761 h 3727949"/>
              <a:gd name="connsiteX8" fmla="*/ 2661424 w 3314682"/>
              <a:gd name="connsiteY8" fmla="*/ 2485027 h 3727949"/>
              <a:gd name="connsiteX0" fmla="*/ 2733573 w 3386831"/>
              <a:gd name="connsiteY0" fmla="*/ 2485027 h 3223004"/>
              <a:gd name="connsiteX1" fmla="*/ 3314247 w 3386831"/>
              <a:gd name="connsiteY1" fmla="*/ 2033204 h 3223004"/>
              <a:gd name="connsiteX2" fmla="*/ 3169078 w 3386831"/>
              <a:gd name="connsiteY2" fmla="*/ 1265104 h 3223004"/>
              <a:gd name="connsiteX3" fmla="*/ 2989200 w 3386831"/>
              <a:gd name="connsiteY3" fmla="*/ 511972 h 3223004"/>
              <a:gd name="connsiteX4" fmla="*/ 1774754 w 3386831"/>
              <a:gd name="connsiteY4" fmla="*/ 154782 h 3223004"/>
              <a:gd name="connsiteX5" fmla="*/ 203118 w 3386831"/>
              <a:gd name="connsiteY5" fmla="*/ 1440666 h 3223004"/>
              <a:gd name="connsiteX6" fmla="*/ 556044 w 3386831"/>
              <a:gd name="connsiteY6" fmla="*/ 2846485 h 3223004"/>
              <a:gd name="connsiteX7" fmla="*/ 2298067 w 3386831"/>
              <a:gd name="connsiteY7" fmla="*/ 3162761 h 3223004"/>
              <a:gd name="connsiteX8" fmla="*/ 2733573 w 3386831"/>
              <a:gd name="connsiteY8" fmla="*/ 2485027 h 3223004"/>
              <a:gd name="connsiteX0" fmla="*/ 2733573 w 3386831"/>
              <a:gd name="connsiteY0" fmla="*/ 2485027 h 3283247"/>
              <a:gd name="connsiteX1" fmla="*/ 3314247 w 3386831"/>
              <a:gd name="connsiteY1" fmla="*/ 2033204 h 3283247"/>
              <a:gd name="connsiteX2" fmla="*/ 3169078 w 3386831"/>
              <a:gd name="connsiteY2" fmla="*/ 1265104 h 3283247"/>
              <a:gd name="connsiteX3" fmla="*/ 2989200 w 3386831"/>
              <a:gd name="connsiteY3" fmla="*/ 511972 h 3283247"/>
              <a:gd name="connsiteX4" fmla="*/ 1774754 w 3386831"/>
              <a:gd name="connsiteY4" fmla="*/ 154782 h 3283247"/>
              <a:gd name="connsiteX5" fmla="*/ 203118 w 3386831"/>
              <a:gd name="connsiteY5" fmla="*/ 1440666 h 3283247"/>
              <a:gd name="connsiteX6" fmla="*/ 556044 w 3386831"/>
              <a:gd name="connsiteY6" fmla="*/ 2846485 h 3283247"/>
              <a:gd name="connsiteX7" fmla="*/ 1378666 w 3386831"/>
              <a:gd name="connsiteY7" fmla="*/ 3207944 h 3283247"/>
              <a:gd name="connsiteX8" fmla="*/ 2298067 w 3386831"/>
              <a:gd name="connsiteY8" fmla="*/ 3162761 h 3283247"/>
              <a:gd name="connsiteX9" fmla="*/ 2733573 w 3386831"/>
              <a:gd name="connsiteY9" fmla="*/ 2485027 h 3283247"/>
              <a:gd name="connsiteX0" fmla="*/ 2578844 w 3232102"/>
              <a:gd name="connsiteY0" fmla="*/ 2350342 h 3148562"/>
              <a:gd name="connsiteX1" fmla="*/ 3159518 w 3232102"/>
              <a:gd name="connsiteY1" fmla="*/ 1898519 h 3148562"/>
              <a:gd name="connsiteX2" fmla="*/ 3014349 w 3232102"/>
              <a:gd name="connsiteY2" fmla="*/ 1130419 h 3148562"/>
              <a:gd name="connsiteX3" fmla="*/ 2834471 w 3232102"/>
              <a:gd name="connsiteY3" fmla="*/ 377287 h 3148562"/>
              <a:gd name="connsiteX4" fmla="*/ 1620025 w 3232102"/>
              <a:gd name="connsiteY4" fmla="*/ 20097 h 3148562"/>
              <a:gd name="connsiteX5" fmla="*/ 691652 w 3232102"/>
              <a:gd name="connsiteY5" fmla="*/ 497867 h 3148562"/>
              <a:gd name="connsiteX6" fmla="*/ 48389 w 3232102"/>
              <a:gd name="connsiteY6" fmla="*/ 1305981 h 3148562"/>
              <a:gd name="connsiteX7" fmla="*/ 401315 w 3232102"/>
              <a:gd name="connsiteY7" fmla="*/ 2711800 h 3148562"/>
              <a:gd name="connsiteX8" fmla="*/ 1223937 w 3232102"/>
              <a:gd name="connsiteY8" fmla="*/ 3073259 h 3148562"/>
              <a:gd name="connsiteX9" fmla="*/ 2143338 w 3232102"/>
              <a:gd name="connsiteY9" fmla="*/ 3028076 h 3148562"/>
              <a:gd name="connsiteX10" fmla="*/ 2578844 w 3232102"/>
              <a:gd name="connsiteY10" fmla="*/ 2350342 h 3148562"/>
              <a:gd name="connsiteX0" fmla="*/ 2578844 w 3232102"/>
              <a:gd name="connsiteY0" fmla="*/ 2188848 h 2987068"/>
              <a:gd name="connsiteX1" fmla="*/ 3159518 w 3232102"/>
              <a:gd name="connsiteY1" fmla="*/ 1737025 h 2987068"/>
              <a:gd name="connsiteX2" fmla="*/ 3014349 w 3232102"/>
              <a:gd name="connsiteY2" fmla="*/ 968925 h 2987068"/>
              <a:gd name="connsiteX3" fmla="*/ 2834471 w 3232102"/>
              <a:gd name="connsiteY3" fmla="*/ 215793 h 2987068"/>
              <a:gd name="connsiteX4" fmla="*/ 1562664 w 3232102"/>
              <a:gd name="connsiteY4" fmla="*/ 20097 h 2987068"/>
              <a:gd name="connsiteX5" fmla="*/ 691652 w 3232102"/>
              <a:gd name="connsiteY5" fmla="*/ 336373 h 2987068"/>
              <a:gd name="connsiteX6" fmla="*/ 48389 w 3232102"/>
              <a:gd name="connsiteY6" fmla="*/ 1144487 h 2987068"/>
              <a:gd name="connsiteX7" fmla="*/ 401315 w 3232102"/>
              <a:gd name="connsiteY7" fmla="*/ 2550306 h 2987068"/>
              <a:gd name="connsiteX8" fmla="*/ 1223937 w 3232102"/>
              <a:gd name="connsiteY8" fmla="*/ 2911765 h 2987068"/>
              <a:gd name="connsiteX9" fmla="*/ 2143338 w 3232102"/>
              <a:gd name="connsiteY9" fmla="*/ 2866582 h 2987068"/>
              <a:gd name="connsiteX10" fmla="*/ 2578844 w 3232102"/>
              <a:gd name="connsiteY10" fmla="*/ 2188848 h 2987068"/>
              <a:gd name="connsiteX0" fmla="*/ 2578844 w 3232102"/>
              <a:gd name="connsiteY0" fmla="*/ 2188848 h 2987068"/>
              <a:gd name="connsiteX1" fmla="*/ 3159518 w 3232102"/>
              <a:gd name="connsiteY1" fmla="*/ 1737025 h 2987068"/>
              <a:gd name="connsiteX2" fmla="*/ 3014349 w 3232102"/>
              <a:gd name="connsiteY2" fmla="*/ 968925 h 2987068"/>
              <a:gd name="connsiteX3" fmla="*/ 2834471 w 3232102"/>
              <a:gd name="connsiteY3" fmla="*/ 215793 h 2987068"/>
              <a:gd name="connsiteX4" fmla="*/ 1562664 w 3232102"/>
              <a:gd name="connsiteY4" fmla="*/ 20097 h 2987068"/>
              <a:gd name="connsiteX5" fmla="*/ 691652 w 3232102"/>
              <a:gd name="connsiteY5" fmla="*/ 336373 h 2987068"/>
              <a:gd name="connsiteX6" fmla="*/ 48389 w 3232102"/>
              <a:gd name="connsiteY6" fmla="*/ 1144487 h 2987068"/>
              <a:gd name="connsiteX7" fmla="*/ 401315 w 3232102"/>
              <a:gd name="connsiteY7" fmla="*/ 2550306 h 2987068"/>
              <a:gd name="connsiteX8" fmla="*/ 1223937 w 3232102"/>
              <a:gd name="connsiteY8" fmla="*/ 2911765 h 2987068"/>
              <a:gd name="connsiteX9" fmla="*/ 2143338 w 3232102"/>
              <a:gd name="connsiteY9" fmla="*/ 2866582 h 2987068"/>
              <a:gd name="connsiteX10" fmla="*/ 2578844 w 3232102"/>
              <a:gd name="connsiteY10" fmla="*/ 2188848 h 2987068"/>
              <a:gd name="connsiteX0" fmla="*/ 2578844 w 3232102"/>
              <a:gd name="connsiteY0" fmla="*/ 2188848 h 2987068"/>
              <a:gd name="connsiteX1" fmla="*/ 3159518 w 3232102"/>
              <a:gd name="connsiteY1" fmla="*/ 1737025 h 2987068"/>
              <a:gd name="connsiteX2" fmla="*/ 3014349 w 3232102"/>
              <a:gd name="connsiteY2" fmla="*/ 968925 h 2987068"/>
              <a:gd name="connsiteX3" fmla="*/ 2834471 w 3232102"/>
              <a:gd name="connsiteY3" fmla="*/ 215793 h 2987068"/>
              <a:gd name="connsiteX4" fmla="*/ 1562664 w 3232102"/>
              <a:gd name="connsiteY4" fmla="*/ 20097 h 2987068"/>
              <a:gd name="connsiteX5" fmla="*/ 691652 w 3232102"/>
              <a:gd name="connsiteY5" fmla="*/ 336373 h 2987068"/>
              <a:gd name="connsiteX6" fmla="*/ 48389 w 3232102"/>
              <a:gd name="connsiteY6" fmla="*/ 1144487 h 2987068"/>
              <a:gd name="connsiteX7" fmla="*/ 401315 w 3232102"/>
              <a:gd name="connsiteY7" fmla="*/ 2550306 h 2987068"/>
              <a:gd name="connsiteX8" fmla="*/ 1223937 w 3232102"/>
              <a:gd name="connsiteY8" fmla="*/ 2911765 h 2987068"/>
              <a:gd name="connsiteX9" fmla="*/ 2143338 w 3232102"/>
              <a:gd name="connsiteY9" fmla="*/ 2866582 h 2987068"/>
              <a:gd name="connsiteX10" fmla="*/ 2578844 w 3232102"/>
              <a:gd name="connsiteY10" fmla="*/ 2188848 h 2987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2102" h="2987068">
                <a:moveTo>
                  <a:pt x="2578844" y="2188848"/>
                </a:moveTo>
                <a:cubicBezTo>
                  <a:pt x="2788996" y="1942973"/>
                  <a:pt x="3086934" y="1940345"/>
                  <a:pt x="3159518" y="1737025"/>
                </a:cubicBezTo>
                <a:cubicBezTo>
                  <a:pt x="3232102" y="1533705"/>
                  <a:pt x="3040563" y="1220957"/>
                  <a:pt x="3014349" y="968925"/>
                </a:cubicBezTo>
                <a:cubicBezTo>
                  <a:pt x="2967958" y="666688"/>
                  <a:pt x="3076419" y="373931"/>
                  <a:pt x="2834471" y="215793"/>
                </a:cubicBezTo>
                <a:cubicBezTo>
                  <a:pt x="2592524" y="57655"/>
                  <a:pt x="1919800" y="0"/>
                  <a:pt x="1562664" y="20097"/>
                </a:cubicBezTo>
                <a:cubicBezTo>
                  <a:pt x="1205528" y="40194"/>
                  <a:pt x="944031" y="148975"/>
                  <a:pt x="691652" y="336373"/>
                </a:cubicBezTo>
                <a:cubicBezTo>
                  <a:pt x="439273" y="523771"/>
                  <a:pt x="96778" y="775498"/>
                  <a:pt x="48389" y="1144487"/>
                </a:cubicBezTo>
                <a:cubicBezTo>
                  <a:pt x="0" y="1513476"/>
                  <a:pt x="205390" y="2255760"/>
                  <a:pt x="401315" y="2550306"/>
                </a:cubicBezTo>
                <a:cubicBezTo>
                  <a:pt x="597240" y="2844852"/>
                  <a:pt x="933600" y="2859052"/>
                  <a:pt x="1223937" y="2911765"/>
                </a:cubicBezTo>
                <a:cubicBezTo>
                  <a:pt x="1514274" y="2964478"/>
                  <a:pt x="1917520" y="2987068"/>
                  <a:pt x="2143338" y="2866582"/>
                </a:cubicBezTo>
                <a:cubicBezTo>
                  <a:pt x="2369156" y="2746096"/>
                  <a:pt x="2392805" y="2390152"/>
                  <a:pt x="2578844" y="2188848"/>
                </a:cubicBezTo>
              </a:path>
            </a:pathLst>
          </a:custGeom>
          <a:solidFill>
            <a:schemeClr val="accent1">
              <a:alpha val="39000"/>
            </a:schemeClr>
          </a:solidFill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6" name="Freeform 65"/>
          <p:cNvSpPr/>
          <p:nvPr/>
        </p:nvSpPr>
        <p:spPr>
          <a:xfrm>
            <a:off x="3297238" y="1630363"/>
            <a:ext cx="3436937" cy="3479800"/>
          </a:xfrm>
          <a:custGeom>
            <a:avLst/>
            <a:gdLst>
              <a:gd name="connsiteX0" fmla="*/ 5211010 w 6293852"/>
              <a:gd name="connsiteY0" fmla="*/ 751305 h 5684252"/>
              <a:gd name="connsiteX1" fmla="*/ 5916862 w 6293852"/>
              <a:gd name="connsiteY1" fmla="*/ 2227179 h 5684252"/>
              <a:gd name="connsiteX2" fmla="*/ 6029157 w 6293852"/>
              <a:gd name="connsiteY2" fmla="*/ 2981158 h 5684252"/>
              <a:gd name="connsiteX3" fmla="*/ 5435599 w 6293852"/>
              <a:gd name="connsiteY3" fmla="*/ 4088063 h 5684252"/>
              <a:gd name="connsiteX4" fmla="*/ 5708315 w 6293852"/>
              <a:gd name="connsiteY4" fmla="*/ 5483726 h 5684252"/>
              <a:gd name="connsiteX5" fmla="*/ 1922378 w 6293852"/>
              <a:gd name="connsiteY5" fmla="*/ 5291221 h 5684252"/>
              <a:gd name="connsiteX6" fmla="*/ 189831 w 6293852"/>
              <a:gd name="connsiteY6" fmla="*/ 3895558 h 5684252"/>
              <a:gd name="connsiteX7" fmla="*/ 783389 w 6293852"/>
              <a:gd name="connsiteY7" fmla="*/ 2612190 h 5684252"/>
              <a:gd name="connsiteX8" fmla="*/ 2435726 w 6293852"/>
              <a:gd name="connsiteY8" fmla="*/ 735263 h 5684252"/>
              <a:gd name="connsiteX9" fmla="*/ 2195094 w 6293852"/>
              <a:gd name="connsiteY9" fmla="*/ 61495 h 5684252"/>
              <a:gd name="connsiteX10" fmla="*/ 4440989 w 6293852"/>
              <a:gd name="connsiteY10" fmla="*/ 366295 h 5684252"/>
              <a:gd name="connsiteX11" fmla="*/ 5804568 w 6293852"/>
              <a:gd name="connsiteY11" fmla="*/ 1136316 h 5684252"/>
              <a:gd name="connsiteX12" fmla="*/ 5259136 w 6293852"/>
              <a:gd name="connsiteY12" fmla="*/ 927768 h 5684252"/>
              <a:gd name="connsiteX0" fmla="*/ 5211010 w 6293852"/>
              <a:gd name="connsiteY0" fmla="*/ 751305 h 5684252"/>
              <a:gd name="connsiteX1" fmla="*/ 5916862 w 6293852"/>
              <a:gd name="connsiteY1" fmla="*/ 2227179 h 5684252"/>
              <a:gd name="connsiteX2" fmla="*/ 6029157 w 6293852"/>
              <a:gd name="connsiteY2" fmla="*/ 2981158 h 5684252"/>
              <a:gd name="connsiteX3" fmla="*/ 5435599 w 6293852"/>
              <a:gd name="connsiteY3" fmla="*/ 4088063 h 5684252"/>
              <a:gd name="connsiteX4" fmla="*/ 5708315 w 6293852"/>
              <a:gd name="connsiteY4" fmla="*/ 5483726 h 5684252"/>
              <a:gd name="connsiteX5" fmla="*/ 1922378 w 6293852"/>
              <a:gd name="connsiteY5" fmla="*/ 5291221 h 5684252"/>
              <a:gd name="connsiteX6" fmla="*/ 189831 w 6293852"/>
              <a:gd name="connsiteY6" fmla="*/ 3895558 h 5684252"/>
              <a:gd name="connsiteX7" fmla="*/ 783389 w 6293852"/>
              <a:gd name="connsiteY7" fmla="*/ 2612190 h 5684252"/>
              <a:gd name="connsiteX8" fmla="*/ 2435726 w 6293852"/>
              <a:gd name="connsiteY8" fmla="*/ 735263 h 5684252"/>
              <a:gd name="connsiteX9" fmla="*/ 2195094 w 6293852"/>
              <a:gd name="connsiteY9" fmla="*/ 61495 h 5684252"/>
              <a:gd name="connsiteX10" fmla="*/ 4440989 w 6293852"/>
              <a:gd name="connsiteY10" fmla="*/ 366295 h 5684252"/>
              <a:gd name="connsiteX11" fmla="*/ 5365190 w 6293852"/>
              <a:gd name="connsiteY11" fmla="*/ 571504 h 5684252"/>
              <a:gd name="connsiteX12" fmla="*/ 5804568 w 6293852"/>
              <a:gd name="connsiteY12" fmla="*/ 1136316 h 5684252"/>
              <a:gd name="connsiteX13" fmla="*/ 5259136 w 6293852"/>
              <a:gd name="connsiteY13" fmla="*/ 927768 h 5684252"/>
              <a:gd name="connsiteX0" fmla="*/ 5793818 w 6293852"/>
              <a:gd name="connsiteY0" fmla="*/ 500066 h 5684252"/>
              <a:gd name="connsiteX1" fmla="*/ 5916862 w 6293852"/>
              <a:gd name="connsiteY1" fmla="*/ 2227179 h 5684252"/>
              <a:gd name="connsiteX2" fmla="*/ 6029157 w 6293852"/>
              <a:gd name="connsiteY2" fmla="*/ 2981158 h 5684252"/>
              <a:gd name="connsiteX3" fmla="*/ 5435599 w 6293852"/>
              <a:gd name="connsiteY3" fmla="*/ 4088063 h 5684252"/>
              <a:gd name="connsiteX4" fmla="*/ 5708315 w 6293852"/>
              <a:gd name="connsiteY4" fmla="*/ 5483726 h 5684252"/>
              <a:gd name="connsiteX5" fmla="*/ 1922378 w 6293852"/>
              <a:gd name="connsiteY5" fmla="*/ 5291221 h 5684252"/>
              <a:gd name="connsiteX6" fmla="*/ 189831 w 6293852"/>
              <a:gd name="connsiteY6" fmla="*/ 3895558 h 5684252"/>
              <a:gd name="connsiteX7" fmla="*/ 783389 w 6293852"/>
              <a:gd name="connsiteY7" fmla="*/ 2612190 h 5684252"/>
              <a:gd name="connsiteX8" fmla="*/ 2435726 w 6293852"/>
              <a:gd name="connsiteY8" fmla="*/ 735263 h 5684252"/>
              <a:gd name="connsiteX9" fmla="*/ 2195094 w 6293852"/>
              <a:gd name="connsiteY9" fmla="*/ 61495 h 5684252"/>
              <a:gd name="connsiteX10" fmla="*/ 4440989 w 6293852"/>
              <a:gd name="connsiteY10" fmla="*/ 366295 h 5684252"/>
              <a:gd name="connsiteX11" fmla="*/ 5365190 w 6293852"/>
              <a:gd name="connsiteY11" fmla="*/ 571504 h 5684252"/>
              <a:gd name="connsiteX12" fmla="*/ 5804568 w 6293852"/>
              <a:gd name="connsiteY12" fmla="*/ 1136316 h 5684252"/>
              <a:gd name="connsiteX13" fmla="*/ 5259136 w 6293852"/>
              <a:gd name="connsiteY13" fmla="*/ 927768 h 5684252"/>
              <a:gd name="connsiteX0" fmla="*/ 5793818 w 6293852"/>
              <a:gd name="connsiteY0" fmla="*/ 500066 h 5684252"/>
              <a:gd name="connsiteX1" fmla="*/ 5916862 w 6293852"/>
              <a:gd name="connsiteY1" fmla="*/ 2227179 h 5684252"/>
              <a:gd name="connsiteX2" fmla="*/ 6029157 w 6293852"/>
              <a:gd name="connsiteY2" fmla="*/ 2981158 h 5684252"/>
              <a:gd name="connsiteX3" fmla="*/ 5435599 w 6293852"/>
              <a:gd name="connsiteY3" fmla="*/ 4088063 h 5684252"/>
              <a:gd name="connsiteX4" fmla="*/ 5708315 w 6293852"/>
              <a:gd name="connsiteY4" fmla="*/ 5483726 h 5684252"/>
              <a:gd name="connsiteX5" fmla="*/ 1922378 w 6293852"/>
              <a:gd name="connsiteY5" fmla="*/ 5291221 h 5684252"/>
              <a:gd name="connsiteX6" fmla="*/ 189831 w 6293852"/>
              <a:gd name="connsiteY6" fmla="*/ 3895558 h 5684252"/>
              <a:gd name="connsiteX7" fmla="*/ 783389 w 6293852"/>
              <a:gd name="connsiteY7" fmla="*/ 2612190 h 5684252"/>
              <a:gd name="connsiteX8" fmla="*/ 2435726 w 6293852"/>
              <a:gd name="connsiteY8" fmla="*/ 735263 h 5684252"/>
              <a:gd name="connsiteX9" fmla="*/ 2195094 w 6293852"/>
              <a:gd name="connsiteY9" fmla="*/ 61495 h 5684252"/>
              <a:gd name="connsiteX10" fmla="*/ 4440989 w 6293852"/>
              <a:gd name="connsiteY10" fmla="*/ 366295 h 5684252"/>
              <a:gd name="connsiteX11" fmla="*/ 5365190 w 6293852"/>
              <a:gd name="connsiteY11" fmla="*/ 571504 h 5684252"/>
              <a:gd name="connsiteX12" fmla="*/ 5804568 w 6293852"/>
              <a:gd name="connsiteY12" fmla="*/ 1136316 h 5684252"/>
              <a:gd name="connsiteX13" fmla="*/ 5259136 w 6293852"/>
              <a:gd name="connsiteY13" fmla="*/ 927768 h 5684252"/>
              <a:gd name="connsiteX0" fmla="*/ 5793818 w 6311528"/>
              <a:gd name="connsiteY0" fmla="*/ 500066 h 5684252"/>
              <a:gd name="connsiteX1" fmla="*/ 5916862 w 6311528"/>
              <a:gd name="connsiteY1" fmla="*/ 2227179 h 5684252"/>
              <a:gd name="connsiteX2" fmla="*/ 6029157 w 6311528"/>
              <a:gd name="connsiteY2" fmla="*/ 2981158 h 5684252"/>
              <a:gd name="connsiteX3" fmla="*/ 5435599 w 6311528"/>
              <a:gd name="connsiteY3" fmla="*/ 4088063 h 5684252"/>
              <a:gd name="connsiteX4" fmla="*/ 5708315 w 6311528"/>
              <a:gd name="connsiteY4" fmla="*/ 5483726 h 5684252"/>
              <a:gd name="connsiteX5" fmla="*/ 1922378 w 6311528"/>
              <a:gd name="connsiteY5" fmla="*/ 5291221 h 5684252"/>
              <a:gd name="connsiteX6" fmla="*/ 189831 w 6311528"/>
              <a:gd name="connsiteY6" fmla="*/ 3895558 h 5684252"/>
              <a:gd name="connsiteX7" fmla="*/ 783389 w 6311528"/>
              <a:gd name="connsiteY7" fmla="*/ 2612190 h 5684252"/>
              <a:gd name="connsiteX8" fmla="*/ 2435726 w 6311528"/>
              <a:gd name="connsiteY8" fmla="*/ 735263 h 5684252"/>
              <a:gd name="connsiteX9" fmla="*/ 2195094 w 6311528"/>
              <a:gd name="connsiteY9" fmla="*/ 61495 h 5684252"/>
              <a:gd name="connsiteX10" fmla="*/ 4440989 w 6311528"/>
              <a:gd name="connsiteY10" fmla="*/ 366295 h 5684252"/>
              <a:gd name="connsiteX11" fmla="*/ 5365190 w 6311528"/>
              <a:gd name="connsiteY11" fmla="*/ 571504 h 5684252"/>
              <a:gd name="connsiteX12" fmla="*/ 6293852 w 6311528"/>
              <a:gd name="connsiteY12" fmla="*/ 1428760 h 5684252"/>
              <a:gd name="connsiteX13" fmla="*/ 5259136 w 6311528"/>
              <a:gd name="connsiteY13" fmla="*/ 927768 h 5684252"/>
              <a:gd name="connsiteX0" fmla="*/ 5793818 w 6299989"/>
              <a:gd name="connsiteY0" fmla="*/ 605705 h 5789891"/>
              <a:gd name="connsiteX1" fmla="*/ 5916862 w 6299989"/>
              <a:gd name="connsiteY1" fmla="*/ 2332818 h 5789891"/>
              <a:gd name="connsiteX2" fmla="*/ 6029157 w 6299989"/>
              <a:gd name="connsiteY2" fmla="*/ 3086797 h 5789891"/>
              <a:gd name="connsiteX3" fmla="*/ 5435599 w 6299989"/>
              <a:gd name="connsiteY3" fmla="*/ 4193702 h 5789891"/>
              <a:gd name="connsiteX4" fmla="*/ 5708315 w 6299989"/>
              <a:gd name="connsiteY4" fmla="*/ 5589365 h 5789891"/>
              <a:gd name="connsiteX5" fmla="*/ 1922378 w 6299989"/>
              <a:gd name="connsiteY5" fmla="*/ 5396860 h 5789891"/>
              <a:gd name="connsiteX6" fmla="*/ 189831 w 6299989"/>
              <a:gd name="connsiteY6" fmla="*/ 4001197 h 5789891"/>
              <a:gd name="connsiteX7" fmla="*/ 783389 w 6299989"/>
              <a:gd name="connsiteY7" fmla="*/ 2717829 h 5789891"/>
              <a:gd name="connsiteX8" fmla="*/ 2435726 w 6299989"/>
              <a:gd name="connsiteY8" fmla="*/ 840902 h 5789891"/>
              <a:gd name="connsiteX9" fmla="*/ 2195094 w 6299989"/>
              <a:gd name="connsiteY9" fmla="*/ 167134 h 5789891"/>
              <a:gd name="connsiteX10" fmla="*/ 4440989 w 6299989"/>
              <a:gd name="connsiteY10" fmla="*/ 471934 h 5789891"/>
              <a:gd name="connsiteX11" fmla="*/ 5222314 w 6299989"/>
              <a:gd name="connsiteY11" fmla="*/ 177077 h 5789891"/>
              <a:gd name="connsiteX12" fmla="*/ 6293852 w 6299989"/>
              <a:gd name="connsiteY12" fmla="*/ 1534399 h 5789891"/>
              <a:gd name="connsiteX13" fmla="*/ 5259136 w 6299989"/>
              <a:gd name="connsiteY13" fmla="*/ 1033407 h 5789891"/>
              <a:gd name="connsiteX0" fmla="*/ 5793818 w 6299989"/>
              <a:gd name="connsiteY0" fmla="*/ 787474 h 5971660"/>
              <a:gd name="connsiteX1" fmla="*/ 5916862 w 6299989"/>
              <a:gd name="connsiteY1" fmla="*/ 2514587 h 5971660"/>
              <a:gd name="connsiteX2" fmla="*/ 6029157 w 6299989"/>
              <a:gd name="connsiteY2" fmla="*/ 3268566 h 5971660"/>
              <a:gd name="connsiteX3" fmla="*/ 5435599 w 6299989"/>
              <a:gd name="connsiteY3" fmla="*/ 4375471 h 5971660"/>
              <a:gd name="connsiteX4" fmla="*/ 5708315 w 6299989"/>
              <a:gd name="connsiteY4" fmla="*/ 5771134 h 5971660"/>
              <a:gd name="connsiteX5" fmla="*/ 1922378 w 6299989"/>
              <a:gd name="connsiteY5" fmla="*/ 5578629 h 5971660"/>
              <a:gd name="connsiteX6" fmla="*/ 189831 w 6299989"/>
              <a:gd name="connsiteY6" fmla="*/ 4182966 h 5971660"/>
              <a:gd name="connsiteX7" fmla="*/ 783389 w 6299989"/>
              <a:gd name="connsiteY7" fmla="*/ 2899598 h 5971660"/>
              <a:gd name="connsiteX8" fmla="*/ 2435726 w 6299989"/>
              <a:gd name="connsiteY8" fmla="*/ 1022671 h 5971660"/>
              <a:gd name="connsiteX9" fmla="*/ 2195094 w 6299989"/>
              <a:gd name="connsiteY9" fmla="*/ 348903 h 5971660"/>
              <a:gd name="connsiteX10" fmla="*/ 3793555 w 6299989"/>
              <a:gd name="connsiteY10" fmla="*/ 1657 h 5971660"/>
              <a:gd name="connsiteX11" fmla="*/ 5222314 w 6299989"/>
              <a:gd name="connsiteY11" fmla="*/ 358846 h 5971660"/>
              <a:gd name="connsiteX12" fmla="*/ 6293852 w 6299989"/>
              <a:gd name="connsiteY12" fmla="*/ 1716168 h 5971660"/>
              <a:gd name="connsiteX13" fmla="*/ 5259136 w 6299989"/>
              <a:gd name="connsiteY13" fmla="*/ 1215176 h 5971660"/>
              <a:gd name="connsiteX0" fmla="*/ 5936695 w 6299989"/>
              <a:gd name="connsiteY0" fmla="*/ 430285 h 5971660"/>
              <a:gd name="connsiteX1" fmla="*/ 5916862 w 6299989"/>
              <a:gd name="connsiteY1" fmla="*/ 2514587 h 5971660"/>
              <a:gd name="connsiteX2" fmla="*/ 6029157 w 6299989"/>
              <a:gd name="connsiteY2" fmla="*/ 3268566 h 5971660"/>
              <a:gd name="connsiteX3" fmla="*/ 5435599 w 6299989"/>
              <a:gd name="connsiteY3" fmla="*/ 4375471 h 5971660"/>
              <a:gd name="connsiteX4" fmla="*/ 5708315 w 6299989"/>
              <a:gd name="connsiteY4" fmla="*/ 5771134 h 5971660"/>
              <a:gd name="connsiteX5" fmla="*/ 1922378 w 6299989"/>
              <a:gd name="connsiteY5" fmla="*/ 5578629 h 5971660"/>
              <a:gd name="connsiteX6" fmla="*/ 189831 w 6299989"/>
              <a:gd name="connsiteY6" fmla="*/ 4182966 h 5971660"/>
              <a:gd name="connsiteX7" fmla="*/ 783389 w 6299989"/>
              <a:gd name="connsiteY7" fmla="*/ 2899598 h 5971660"/>
              <a:gd name="connsiteX8" fmla="*/ 2435726 w 6299989"/>
              <a:gd name="connsiteY8" fmla="*/ 1022671 h 5971660"/>
              <a:gd name="connsiteX9" fmla="*/ 2195094 w 6299989"/>
              <a:gd name="connsiteY9" fmla="*/ 348903 h 5971660"/>
              <a:gd name="connsiteX10" fmla="*/ 3793555 w 6299989"/>
              <a:gd name="connsiteY10" fmla="*/ 1657 h 5971660"/>
              <a:gd name="connsiteX11" fmla="*/ 5222314 w 6299989"/>
              <a:gd name="connsiteY11" fmla="*/ 358846 h 5971660"/>
              <a:gd name="connsiteX12" fmla="*/ 6293852 w 6299989"/>
              <a:gd name="connsiteY12" fmla="*/ 1716168 h 5971660"/>
              <a:gd name="connsiteX13" fmla="*/ 5259136 w 6299989"/>
              <a:gd name="connsiteY13" fmla="*/ 1215176 h 5971660"/>
              <a:gd name="connsiteX0" fmla="*/ 5936695 w 6632493"/>
              <a:gd name="connsiteY0" fmla="*/ 430285 h 5971660"/>
              <a:gd name="connsiteX1" fmla="*/ 5916862 w 6632493"/>
              <a:gd name="connsiteY1" fmla="*/ 2514587 h 5971660"/>
              <a:gd name="connsiteX2" fmla="*/ 6029157 w 6632493"/>
              <a:gd name="connsiteY2" fmla="*/ 3268566 h 5971660"/>
              <a:gd name="connsiteX3" fmla="*/ 5435599 w 6632493"/>
              <a:gd name="connsiteY3" fmla="*/ 4375471 h 5971660"/>
              <a:gd name="connsiteX4" fmla="*/ 5708315 w 6632493"/>
              <a:gd name="connsiteY4" fmla="*/ 5771134 h 5971660"/>
              <a:gd name="connsiteX5" fmla="*/ 1922378 w 6632493"/>
              <a:gd name="connsiteY5" fmla="*/ 5578629 h 5971660"/>
              <a:gd name="connsiteX6" fmla="*/ 189831 w 6632493"/>
              <a:gd name="connsiteY6" fmla="*/ 4182966 h 5971660"/>
              <a:gd name="connsiteX7" fmla="*/ 783389 w 6632493"/>
              <a:gd name="connsiteY7" fmla="*/ 2899598 h 5971660"/>
              <a:gd name="connsiteX8" fmla="*/ 2435726 w 6632493"/>
              <a:gd name="connsiteY8" fmla="*/ 1022671 h 5971660"/>
              <a:gd name="connsiteX9" fmla="*/ 2195094 w 6632493"/>
              <a:gd name="connsiteY9" fmla="*/ 348903 h 5971660"/>
              <a:gd name="connsiteX10" fmla="*/ 3793555 w 6632493"/>
              <a:gd name="connsiteY10" fmla="*/ 1657 h 5971660"/>
              <a:gd name="connsiteX11" fmla="*/ 5222314 w 6632493"/>
              <a:gd name="connsiteY11" fmla="*/ 358846 h 5971660"/>
              <a:gd name="connsiteX12" fmla="*/ 6293852 w 6632493"/>
              <a:gd name="connsiteY12" fmla="*/ 1716168 h 5971660"/>
              <a:gd name="connsiteX13" fmla="*/ 5259136 w 6632493"/>
              <a:gd name="connsiteY13" fmla="*/ 1215176 h 5971660"/>
              <a:gd name="connsiteX0" fmla="*/ 5936695 w 6299989"/>
              <a:gd name="connsiteY0" fmla="*/ 430285 h 5971660"/>
              <a:gd name="connsiteX1" fmla="*/ 5916862 w 6299989"/>
              <a:gd name="connsiteY1" fmla="*/ 2514587 h 5971660"/>
              <a:gd name="connsiteX2" fmla="*/ 6029157 w 6299989"/>
              <a:gd name="connsiteY2" fmla="*/ 3268566 h 5971660"/>
              <a:gd name="connsiteX3" fmla="*/ 5435599 w 6299989"/>
              <a:gd name="connsiteY3" fmla="*/ 4375471 h 5971660"/>
              <a:gd name="connsiteX4" fmla="*/ 5708315 w 6299989"/>
              <a:gd name="connsiteY4" fmla="*/ 5771134 h 5971660"/>
              <a:gd name="connsiteX5" fmla="*/ 1922378 w 6299989"/>
              <a:gd name="connsiteY5" fmla="*/ 5578629 h 5971660"/>
              <a:gd name="connsiteX6" fmla="*/ 189831 w 6299989"/>
              <a:gd name="connsiteY6" fmla="*/ 4182966 h 5971660"/>
              <a:gd name="connsiteX7" fmla="*/ 783389 w 6299989"/>
              <a:gd name="connsiteY7" fmla="*/ 2899598 h 5971660"/>
              <a:gd name="connsiteX8" fmla="*/ 2435726 w 6299989"/>
              <a:gd name="connsiteY8" fmla="*/ 1022671 h 5971660"/>
              <a:gd name="connsiteX9" fmla="*/ 2195094 w 6299989"/>
              <a:gd name="connsiteY9" fmla="*/ 348903 h 5971660"/>
              <a:gd name="connsiteX10" fmla="*/ 3793555 w 6299989"/>
              <a:gd name="connsiteY10" fmla="*/ 1657 h 5971660"/>
              <a:gd name="connsiteX11" fmla="*/ 5222314 w 6299989"/>
              <a:gd name="connsiteY11" fmla="*/ 358846 h 5971660"/>
              <a:gd name="connsiteX12" fmla="*/ 6293852 w 6299989"/>
              <a:gd name="connsiteY12" fmla="*/ 1716168 h 5971660"/>
              <a:gd name="connsiteX13" fmla="*/ 5259136 w 6299989"/>
              <a:gd name="connsiteY13" fmla="*/ 1215176 h 5971660"/>
              <a:gd name="connsiteX0" fmla="*/ 5936695 w 6431151"/>
              <a:gd name="connsiteY0" fmla="*/ 430285 h 5971660"/>
              <a:gd name="connsiteX1" fmla="*/ 5916862 w 6431151"/>
              <a:gd name="connsiteY1" fmla="*/ 2514587 h 5971660"/>
              <a:gd name="connsiteX2" fmla="*/ 6029157 w 6431151"/>
              <a:gd name="connsiteY2" fmla="*/ 3268566 h 5971660"/>
              <a:gd name="connsiteX3" fmla="*/ 5435599 w 6431151"/>
              <a:gd name="connsiteY3" fmla="*/ 4375471 h 5971660"/>
              <a:gd name="connsiteX4" fmla="*/ 5708315 w 6431151"/>
              <a:gd name="connsiteY4" fmla="*/ 5771134 h 5971660"/>
              <a:gd name="connsiteX5" fmla="*/ 1922378 w 6431151"/>
              <a:gd name="connsiteY5" fmla="*/ 5578629 h 5971660"/>
              <a:gd name="connsiteX6" fmla="*/ 189831 w 6431151"/>
              <a:gd name="connsiteY6" fmla="*/ 4182966 h 5971660"/>
              <a:gd name="connsiteX7" fmla="*/ 783389 w 6431151"/>
              <a:gd name="connsiteY7" fmla="*/ 2899598 h 5971660"/>
              <a:gd name="connsiteX8" fmla="*/ 2435726 w 6431151"/>
              <a:gd name="connsiteY8" fmla="*/ 1022671 h 5971660"/>
              <a:gd name="connsiteX9" fmla="*/ 2195094 w 6431151"/>
              <a:gd name="connsiteY9" fmla="*/ 348903 h 5971660"/>
              <a:gd name="connsiteX10" fmla="*/ 3793555 w 6431151"/>
              <a:gd name="connsiteY10" fmla="*/ 1657 h 5971660"/>
              <a:gd name="connsiteX11" fmla="*/ 5222314 w 6431151"/>
              <a:gd name="connsiteY11" fmla="*/ 358846 h 5971660"/>
              <a:gd name="connsiteX12" fmla="*/ 6293852 w 6431151"/>
              <a:gd name="connsiteY12" fmla="*/ 1716168 h 5971660"/>
              <a:gd name="connsiteX13" fmla="*/ 5259136 w 6431151"/>
              <a:gd name="connsiteY13" fmla="*/ 1215176 h 5971660"/>
              <a:gd name="connsiteX0" fmla="*/ 3293489 w 6372807"/>
              <a:gd name="connsiteY0" fmla="*/ 3573557 h 5971660"/>
              <a:gd name="connsiteX1" fmla="*/ 5916862 w 6372807"/>
              <a:gd name="connsiteY1" fmla="*/ 2514587 h 5971660"/>
              <a:gd name="connsiteX2" fmla="*/ 6029157 w 6372807"/>
              <a:gd name="connsiteY2" fmla="*/ 3268566 h 5971660"/>
              <a:gd name="connsiteX3" fmla="*/ 5435599 w 6372807"/>
              <a:gd name="connsiteY3" fmla="*/ 4375471 h 5971660"/>
              <a:gd name="connsiteX4" fmla="*/ 5708315 w 6372807"/>
              <a:gd name="connsiteY4" fmla="*/ 5771134 h 5971660"/>
              <a:gd name="connsiteX5" fmla="*/ 1922378 w 6372807"/>
              <a:gd name="connsiteY5" fmla="*/ 5578629 h 5971660"/>
              <a:gd name="connsiteX6" fmla="*/ 189831 w 6372807"/>
              <a:gd name="connsiteY6" fmla="*/ 4182966 h 5971660"/>
              <a:gd name="connsiteX7" fmla="*/ 783389 w 6372807"/>
              <a:gd name="connsiteY7" fmla="*/ 2899598 h 5971660"/>
              <a:gd name="connsiteX8" fmla="*/ 2435726 w 6372807"/>
              <a:gd name="connsiteY8" fmla="*/ 1022671 h 5971660"/>
              <a:gd name="connsiteX9" fmla="*/ 2195094 w 6372807"/>
              <a:gd name="connsiteY9" fmla="*/ 348903 h 5971660"/>
              <a:gd name="connsiteX10" fmla="*/ 3793555 w 6372807"/>
              <a:gd name="connsiteY10" fmla="*/ 1657 h 5971660"/>
              <a:gd name="connsiteX11" fmla="*/ 5222314 w 6372807"/>
              <a:gd name="connsiteY11" fmla="*/ 358846 h 5971660"/>
              <a:gd name="connsiteX12" fmla="*/ 6293852 w 6372807"/>
              <a:gd name="connsiteY12" fmla="*/ 1716168 h 5971660"/>
              <a:gd name="connsiteX13" fmla="*/ 5259136 w 6372807"/>
              <a:gd name="connsiteY13" fmla="*/ 1215176 h 5971660"/>
              <a:gd name="connsiteX0" fmla="*/ 3293489 w 6372807"/>
              <a:gd name="connsiteY0" fmla="*/ 3573557 h 5971660"/>
              <a:gd name="connsiteX1" fmla="*/ 5916862 w 6372807"/>
              <a:gd name="connsiteY1" fmla="*/ 2514587 h 5971660"/>
              <a:gd name="connsiteX2" fmla="*/ 6029157 w 6372807"/>
              <a:gd name="connsiteY2" fmla="*/ 3268566 h 5971660"/>
              <a:gd name="connsiteX3" fmla="*/ 5435599 w 6372807"/>
              <a:gd name="connsiteY3" fmla="*/ 4375471 h 5971660"/>
              <a:gd name="connsiteX4" fmla="*/ 5708315 w 6372807"/>
              <a:gd name="connsiteY4" fmla="*/ 5771134 h 5971660"/>
              <a:gd name="connsiteX5" fmla="*/ 1922378 w 6372807"/>
              <a:gd name="connsiteY5" fmla="*/ 5578629 h 5971660"/>
              <a:gd name="connsiteX6" fmla="*/ 189831 w 6372807"/>
              <a:gd name="connsiteY6" fmla="*/ 4182966 h 5971660"/>
              <a:gd name="connsiteX7" fmla="*/ 783389 w 6372807"/>
              <a:gd name="connsiteY7" fmla="*/ 2899598 h 5971660"/>
              <a:gd name="connsiteX8" fmla="*/ 2435726 w 6372807"/>
              <a:gd name="connsiteY8" fmla="*/ 1022671 h 5971660"/>
              <a:gd name="connsiteX9" fmla="*/ 2195094 w 6372807"/>
              <a:gd name="connsiteY9" fmla="*/ 348903 h 5971660"/>
              <a:gd name="connsiteX10" fmla="*/ 3793555 w 6372807"/>
              <a:gd name="connsiteY10" fmla="*/ 1657 h 5971660"/>
              <a:gd name="connsiteX11" fmla="*/ 5222314 w 6372807"/>
              <a:gd name="connsiteY11" fmla="*/ 358846 h 5971660"/>
              <a:gd name="connsiteX12" fmla="*/ 6293852 w 6372807"/>
              <a:gd name="connsiteY12" fmla="*/ 1716168 h 5971660"/>
              <a:gd name="connsiteX13" fmla="*/ 5259136 w 6372807"/>
              <a:gd name="connsiteY13" fmla="*/ 1215176 h 5971660"/>
              <a:gd name="connsiteX0" fmla="*/ 3293489 w 6302831"/>
              <a:gd name="connsiteY0" fmla="*/ 3573557 h 5971660"/>
              <a:gd name="connsiteX1" fmla="*/ 3793555 w 6302831"/>
              <a:gd name="connsiteY1" fmla="*/ 2216235 h 5971660"/>
              <a:gd name="connsiteX2" fmla="*/ 6029157 w 6302831"/>
              <a:gd name="connsiteY2" fmla="*/ 3268566 h 5971660"/>
              <a:gd name="connsiteX3" fmla="*/ 5435599 w 6302831"/>
              <a:gd name="connsiteY3" fmla="*/ 4375471 h 5971660"/>
              <a:gd name="connsiteX4" fmla="*/ 5708315 w 6302831"/>
              <a:gd name="connsiteY4" fmla="*/ 5771134 h 5971660"/>
              <a:gd name="connsiteX5" fmla="*/ 1922378 w 6302831"/>
              <a:gd name="connsiteY5" fmla="*/ 5578629 h 5971660"/>
              <a:gd name="connsiteX6" fmla="*/ 189831 w 6302831"/>
              <a:gd name="connsiteY6" fmla="*/ 4182966 h 5971660"/>
              <a:gd name="connsiteX7" fmla="*/ 783389 w 6302831"/>
              <a:gd name="connsiteY7" fmla="*/ 2899598 h 5971660"/>
              <a:gd name="connsiteX8" fmla="*/ 2435726 w 6302831"/>
              <a:gd name="connsiteY8" fmla="*/ 1022671 h 5971660"/>
              <a:gd name="connsiteX9" fmla="*/ 2195094 w 6302831"/>
              <a:gd name="connsiteY9" fmla="*/ 348903 h 5971660"/>
              <a:gd name="connsiteX10" fmla="*/ 3793555 w 6302831"/>
              <a:gd name="connsiteY10" fmla="*/ 1657 h 5971660"/>
              <a:gd name="connsiteX11" fmla="*/ 5222314 w 6302831"/>
              <a:gd name="connsiteY11" fmla="*/ 358846 h 5971660"/>
              <a:gd name="connsiteX12" fmla="*/ 6293852 w 6302831"/>
              <a:gd name="connsiteY12" fmla="*/ 1716168 h 5971660"/>
              <a:gd name="connsiteX13" fmla="*/ 5259136 w 6302831"/>
              <a:gd name="connsiteY13" fmla="*/ 1215176 h 5971660"/>
              <a:gd name="connsiteX0" fmla="*/ 3293489 w 6302831"/>
              <a:gd name="connsiteY0" fmla="*/ 3573557 h 5971660"/>
              <a:gd name="connsiteX1" fmla="*/ 3793555 w 6302831"/>
              <a:gd name="connsiteY1" fmla="*/ 2216235 h 5971660"/>
              <a:gd name="connsiteX2" fmla="*/ 6029157 w 6302831"/>
              <a:gd name="connsiteY2" fmla="*/ 3268566 h 5971660"/>
              <a:gd name="connsiteX3" fmla="*/ 5435599 w 6302831"/>
              <a:gd name="connsiteY3" fmla="*/ 4375471 h 5971660"/>
              <a:gd name="connsiteX4" fmla="*/ 5708315 w 6302831"/>
              <a:gd name="connsiteY4" fmla="*/ 5771134 h 5971660"/>
              <a:gd name="connsiteX5" fmla="*/ 1922378 w 6302831"/>
              <a:gd name="connsiteY5" fmla="*/ 5578629 h 5971660"/>
              <a:gd name="connsiteX6" fmla="*/ 189831 w 6302831"/>
              <a:gd name="connsiteY6" fmla="*/ 4182966 h 5971660"/>
              <a:gd name="connsiteX7" fmla="*/ 783389 w 6302831"/>
              <a:gd name="connsiteY7" fmla="*/ 2899598 h 5971660"/>
              <a:gd name="connsiteX8" fmla="*/ 2435726 w 6302831"/>
              <a:gd name="connsiteY8" fmla="*/ 1022671 h 5971660"/>
              <a:gd name="connsiteX9" fmla="*/ 2195094 w 6302831"/>
              <a:gd name="connsiteY9" fmla="*/ 348903 h 5971660"/>
              <a:gd name="connsiteX10" fmla="*/ 3793555 w 6302831"/>
              <a:gd name="connsiteY10" fmla="*/ 1657 h 5971660"/>
              <a:gd name="connsiteX11" fmla="*/ 5222314 w 6302831"/>
              <a:gd name="connsiteY11" fmla="*/ 358846 h 5971660"/>
              <a:gd name="connsiteX12" fmla="*/ 6293852 w 6302831"/>
              <a:gd name="connsiteY12" fmla="*/ 1716168 h 5971660"/>
              <a:gd name="connsiteX13" fmla="*/ 5259136 w 6302831"/>
              <a:gd name="connsiteY13" fmla="*/ 1215176 h 5971660"/>
              <a:gd name="connsiteX0" fmla="*/ 3293489 w 6302831"/>
              <a:gd name="connsiteY0" fmla="*/ 3573557 h 5971660"/>
              <a:gd name="connsiteX1" fmla="*/ 3793555 w 6302831"/>
              <a:gd name="connsiteY1" fmla="*/ 2216235 h 5971660"/>
              <a:gd name="connsiteX2" fmla="*/ 6029157 w 6302831"/>
              <a:gd name="connsiteY2" fmla="*/ 3268566 h 5971660"/>
              <a:gd name="connsiteX3" fmla="*/ 5435599 w 6302831"/>
              <a:gd name="connsiteY3" fmla="*/ 4375471 h 5971660"/>
              <a:gd name="connsiteX4" fmla="*/ 5708315 w 6302831"/>
              <a:gd name="connsiteY4" fmla="*/ 5771134 h 5971660"/>
              <a:gd name="connsiteX5" fmla="*/ 1922378 w 6302831"/>
              <a:gd name="connsiteY5" fmla="*/ 5578629 h 5971660"/>
              <a:gd name="connsiteX6" fmla="*/ 189831 w 6302831"/>
              <a:gd name="connsiteY6" fmla="*/ 4182966 h 5971660"/>
              <a:gd name="connsiteX7" fmla="*/ 783389 w 6302831"/>
              <a:gd name="connsiteY7" fmla="*/ 2899598 h 5971660"/>
              <a:gd name="connsiteX8" fmla="*/ 2435726 w 6302831"/>
              <a:gd name="connsiteY8" fmla="*/ 1022671 h 5971660"/>
              <a:gd name="connsiteX9" fmla="*/ 2195094 w 6302831"/>
              <a:gd name="connsiteY9" fmla="*/ 348903 h 5971660"/>
              <a:gd name="connsiteX10" fmla="*/ 3793555 w 6302831"/>
              <a:gd name="connsiteY10" fmla="*/ 1657 h 5971660"/>
              <a:gd name="connsiteX11" fmla="*/ 5222314 w 6302831"/>
              <a:gd name="connsiteY11" fmla="*/ 358846 h 5971660"/>
              <a:gd name="connsiteX12" fmla="*/ 6293852 w 6302831"/>
              <a:gd name="connsiteY12" fmla="*/ 1716168 h 5971660"/>
              <a:gd name="connsiteX13" fmla="*/ 5259136 w 6302831"/>
              <a:gd name="connsiteY13" fmla="*/ 1215176 h 5971660"/>
              <a:gd name="connsiteX0" fmla="*/ 3293489 w 6299989"/>
              <a:gd name="connsiteY0" fmla="*/ 3573557 h 5971660"/>
              <a:gd name="connsiteX1" fmla="*/ 3793555 w 6299989"/>
              <a:gd name="connsiteY1" fmla="*/ 2216235 h 5971660"/>
              <a:gd name="connsiteX2" fmla="*/ 3364927 w 6299989"/>
              <a:gd name="connsiteY2" fmla="*/ 1501855 h 5971660"/>
              <a:gd name="connsiteX3" fmla="*/ 5435599 w 6299989"/>
              <a:gd name="connsiteY3" fmla="*/ 4375471 h 5971660"/>
              <a:gd name="connsiteX4" fmla="*/ 5708315 w 6299989"/>
              <a:gd name="connsiteY4" fmla="*/ 5771134 h 5971660"/>
              <a:gd name="connsiteX5" fmla="*/ 1922378 w 6299989"/>
              <a:gd name="connsiteY5" fmla="*/ 5578629 h 5971660"/>
              <a:gd name="connsiteX6" fmla="*/ 189831 w 6299989"/>
              <a:gd name="connsiteY6" fmla="*/ 4182966 h 5971660"/>
              <a:gd name="connsiteX7" fmla="*/ 783389 w 6299989"/>
              <a:gd name="connsiteY7" fmla="*/ 2899598 h 5971660"/>
              <a:gd name="connsiteX8" fmla="*/ 2435726 w 6299989"/>
              <a:gd name="connsiteY8" fmla="*/ 1022671 h 5971660"/>
              <a:gd name="connsiteX9" fmla="*/ 2195094 w 6299989"/>
              <a:gd name="connsiteY9" fmla="*/ 348903 h 5971660"/>
              <a:gd name="connsiteX10" fmla="*/ 3793555 w 6299989"/>
              <a:gd name="connsiteY10" fmla="*/ 1657 h 5971660"/>
              <a:gd name="connsiteX11" fmla="*/ 5222314 w 6299989"/>
              <a:gd name="connsiteY11" fmla="*/ 358846 h 5971660"/>
              <a:gd name="connsiteX12" fmla="*/ 6293852 w 6299989"/>
              <a:gd name="connsiteY12" fmla="*/ 1716168 h 5971660"/>
              <a:gd name="connsiteX13" fmla="*/ 5259136 w 6299989"/>
              <a:gd name="connsiteY13" fmla="*/ 1215176 h 5971660"/>
              <a:gd name="connsiteX0" fmla="*/ 3293489 w 6299989"/>
              <a:gd name="connsiteY0" fmla="*/ 3573557 h 6510128"/>
              <a:gd name="connsiteX1" fmla="*/ 3793555 w 6299989"/>
              <a:gd name="connsiteY1" fmla="*/ 2216235 h 6510128"/>
              <a:gd name="connsiteX2" fmla="*/ 3364927 w 6299989"/>
              <a:gd name="connsiteY2" fmla="*/ 1501855 h 6510128"/>
              <a:gd name="connsiteX3" fmla="*/ 2150481 w 6299989"/>
              <a:gd name="connsiteY3" fmla="*/ 1144665 h 6510128"/>
              <a:gd name="connsiteX4" fmla="*/ 5708315 w 6299989"/>
              <a:gd name="connsiteY4" fmla="*/ 5771134 h 6510128"/>
              <a:gd name="connsiteX5" fmla="*/ 1922378 w 6299989"/>
              <a:gd name="connsiteY5" fmla="*/ 5578629 h 6510128"/>
              <a:gd name="connsiteX6" fmla="*/ 189831 w 6299989"/>
              <a:gd name="connsiteY6" fmla="*/ 4182966 h 6510128"/>
              <a:gd name="connsiteX7" fmla="*/ 783389 w 6299989"/>
              <a:gd name="connsiteY7" fmla="*/ 2899598 h 6510128"/>
              <a:gd name="connsiteX8" fmla="*/ 2435726 w 6299989"/>
              <a:gd name="connsiteY8" fmla="*/ 1022671 h 6510128"/>
              <a:gd name="connsiteX9" fmla="*/ 2195094 w 6299989"/>
              <a:gd name="connsiteY9" fmla="*/ 348903 h 6510128"/>
              <a:gd name="connsiteX10" fmla="*/ 3793555 w 6299989"/>
              <a:gd name="connsiteY10" fmla="*/ 1657 h 6510128"/>
              <a:gd name="connsiteX11" fmla="*/ 5222314 w 6299989"/>
              <a:gd name="connsiteY11" fmla="*/ 358846 h 6510128"/>
              <a:gd name="connsiteX12" fmla="*/ 6293852 w 6299989"/>
              <a:gd name="connsiteY12" fmla="*/ 1716168 h 6510128"/>
              <a:gd name="connsiteX13" fmla="*/ 5259136 w 6299989"/>
              <a:gd name="connsiteY13" fmla="*/ 1215176 h 6510128"/>
              <a:gd name="connsiteX0" fmla="*/ 3293489 w 6299989"/>
              <a:gd name="connsiteY0" fmla="*/ 3573557 h 5870699"/>
              <a:gd name="connsiteX1" fmla="*/ 3793555 w 6299989"/>
              <a:gd name="connsiteY1" fmla="*/ 2216235 h 5870699"/>
              <a:gd name="connsiteX2" fmla="*/ 3364927 w 6299989"/>
              <a:gd name="connsiteY2" fmla="*/ 1501855 h 5870699"/>
              <a:gd name="connsiteX3" fmla="*/ 2150481 w 6299989"/>
              <a:gd name="connsiteY3" fmla="*/ 1144665 h 5870699"/>
              <a:gd name="connsiteX4" fmla="*/ 578845 w 6299989"/>
              <a:gd name="connsiteY4" fmla="*/ 2430549 h 5870699"/>
              <a:gd name="connsiteX5" fmla="*/ 1922378 w 6299989"/>
              <a:gd name="connsiteY5" fmla="*/ 5578629 h 5870699"/>
              <a:gd name="connsiteX6" fmla="*/ 189831 w 6299989"/>
              <a:gd name="connsiteY6" fmla="*/ 4182966 h 5870699"/>
              <a:gd name="connsiteX7" fmla="*/ 783389 w 6299989"/>
              <a:gd name="connsiteY7" fmla="*/ 2899598 h 5870699"/>
              <a:gd name="connsiteX8" fmla="*/ 2435726 w 6299989"/>
              <a:gd name="connsiteY8" fmla="*/ 1022671 h 5870699"/>
              <a:gd name="connsiteX9" fmla="*/ 2195094 w 6299989"/>
              <a:gd name="connsiteY9" fmla="*/ 348903 h 5870699"/>
              <a:gd name="connsiteX10" fmla="*/ 3793555 w 6299989"/>
              <a:gd name="connsiteY10" fmla="*/ 1657 h 5870699"/>
              <a:gd name="connsiteX11" fmla="*/ 5222314 w 6299989"/>
              <a:gd name="connsiteY11" fmla="*/ 358846 h 5870699"/>
              <a:gd name="connsiteX12" fmla="*/ 6293852 w 6299989"/>
              <a:gd name="connsiteY12" fmla="*/ 1716168 h 5870699"/>
              <a:gd name="connsiteX13" fmla="*/ 5259136 w 6299989"/>
              <a:gd name="connsiteY13" fmla="*/ 1215176 h 5870699"/>
              <a:gd name="connsiteX0" fmla="*/ 2903093 w 5909593"/>
              <a:gd name="connsiteY0" fmla="*/ 3573557 h 6234641"/>
              <a:gd name="connsiteX1" fmla="*/ 3403159 w 5909593"/>
              <a:gd name="connsiteY1" fmla="*/ 2216235 h 6234641"/>
              <a:gd name="connsiteX2" fmla="*/ 2974531 w 5909593"/>
              <a:gd name="connsiteY2" fmla="*/ 1501855 h 6234641"/>
              <a:gd name="connsiteX3" fmla="*/ 1760085 w 5909593"/>
              <a:gd name="connsiteY3" fmla="*/ 1144665 h 6234641"/>
              <a:gd name="connsiteX4" fmla="*/ 188449 w 5909593"/>
              <a:gd name="connsiteY4" fmla="*/ 2430549 h 6234641"/>
              <a:gd name="connsiteX5" fmla="*/ 1531982 w 5909593"/>
              <a:gd name="connsiteY5" fmla="*/ 5578629 h 6234641"/>
              <a:gd name="connsiteX6" fmla="*/ 4403291 w 5909593"/>
              <a:gd name="connsiteY6" fmla="*/ 5788136 h 6234641"/>
              <a:gd name="connsiteX7" fmla="*/ 392993 w 5909593"/>
              <a:gd name="connsiteY7" fmla="*/ 2899598 h 6234641"/>
              <a:gd name="connsiteX8" fmla="*/ 2045330 w 5909593"/>
              <a:gd name="connsiteY8" fmla="*/ 1022671 h 6234641"/>
              <a:gd name="connsiteX9" fmla="*/ 1804698 w 5909593"/>
              <a:gd name="connsiteY9" fmla="*/ 348903 h 6234641"/>
              <a:gd name="connsiteX10" fmla="*/ 3403159 w 5909593"/>
              <a:gd name="connsiteY10" fmla="*/ 1657 h 6234641"/>
              <a:gd name="connsiteX11" fmla="*/ 4831918 w 5909593"/>
              <a:gd name="connsiteY11" fmla="*/ 358846 h 6234641"/>
              <a:gd name="connsiteX12" fmla="*/ 5903456 w 5909593"/>
              <a:gd name="connsiteY12" fmla="*/ 1716168 h 6234641"/>
              <a:gd name="connsiteX13" fmla="*/ 4868740 w 5909593"/>
              <a:gd name="connsiteY13" fmla="*/ 1215176 h 6234641"/>
              <a:gd name="connsiteX0" fmla="*/ 2752661 w 5759161"/>
              <a:gd name="connsiteY0" fmla="*/ 3573557 h 6138227"/>
              <a:gd name="connsiteX1" fmla="*/ 3252727 w 5759161"/>
              <a:gd name="connsiteY1" fmla="*/ 2216235 h 6138227"/>
              <a:gd name="connsiteX2" fmla="*/ 2824099 w 5759161"/>
              <a:gd name="connsiteY2" fmla="*/ 1501855 h 6138227"/>
              <a:gd name="connsiteX3" fmla="*/ 1609653 w 5759161"/>
              <a:gd name="connsiteY3" fmla="*/ 1144665 h 6138227"/>
              <a:gd name="connsiteX4" fmla="*/ 38017 w 5759161"/>
              <a:gd name="connsiteY4" fmla="*/ 2430549 h 6138227"/>
              <a:gd name="connsiteX5" fmla="*/ 1381550 w 5759161"/>
              <a:gd name="connsiteY5" fmla="*/ 5578629 h 6138227"/>
              <a:gd name="connsiteX6" fmla="*/ 4252859 w 5759161"/>
              <a:gd name="connsiteY6" fmla="*/ 5788136 h 6138227"/>
              <a:gd name="connsiteX7" fmla="*/ 5181553 w 5759161"/>
              <a:gd name="connsiteY7" fmla="*/ 4645128 h 6138227"/>
              <a:gd name="connsiteX8" fmla="*/ 1894898 w 5759161"/>
              <a:gd name="connsiteY8" fmla="*/ 1022671 h 6138227"/>
              <a:gd name="connsiteX9" fmla="*/ 1654266 w 5759161"/>
              <a:gd name="connsiteY9" fmla="*/ 348903 h 6138227"/>
              <a:gd name="connsiteX10" fmla="*/ 3252727 w 5759161"/>
              <a:gd name="connsiteY10" fmla="*/ 1657 h 6138227"/>
              <a:gd name="connsiteX11" fmla="*/ 4681486 w 5759161"/>
              <a:gd name="connsiteY11" fmla="*/ 358846 h 6138227"/>
              <a:gd name="connsiteX12" fmla="*/ 5753024 w 5759161"/>
              <a:gd name="connsiteY12" fmla="*/ 1716168 h 6138227"/>
              <a:gd name="connsiteX13" fmla="*/ 4718308 w 5759161"/>
              <a:gd name="connsiteY13" fmla="*/ 1215176 h 6138227"/>
              <a:gd name="connsiteX0" fmla="*/ 2752661 w 5759161"/>
              <a:gd name="connsiteY0" fmla="*/ 3808064 h 6372734"/>
              <a:gd name="connsiteX1" fmla="*/ 3252727 w 5759161"/>
              <a:gd name="connsiteY1" fmla="*/ 2450742 h 6372734"/>
              <a:gd name="connsiteX2" fmla="*/ 2824099 w 5759161"/>
              <a:gd name="connsiteY2" fmla="*/ 1736362 h 6372734"/>
              <a:gd name="connsiteX3" fmla="*/ 1609653 w 5759161"/>
              <a:gd name="connsiteY3" fmla="*/ 1379172 h 6372734"/>
              <a:gd name="connsiteX4" fmla="*/ 38017 w 5759161"/>
              <a:gd name="connsiteY4" fmla="*/ 2665056 h 6372734"/>
              <a:gd name="connsiteX5" fmla="*/ 1381550 w 5759161"/>
              <a:gd name="connsiteY5" fmla="*/ 5813136 h 6372734"/>
              <a:gd name="connsiteX6" fmla="*/ 4252859 w 5759161"/>
              <a:gd name="connsiteY6" fmla="*/ 6022643 h 6372734"/>
              <a:gd name="connsiteX7" fmla="*/ 5181553 w 5759161"/>
              <a:gd name="connsiteY7" fmla="*/ 4879635 h 6372734"/>
              <a:gd name="connsiteX8" fmla="*/ 5110115 w 5759161"/>
              <a:gd name="connsiteY8" fmla="*/ 3736627 h 6372734"/>
              <a:gd name="connsiteX9" fmla="*/ 1654266 w 5759161"/>
              <a:gd name="connsiteY9" fmla="*/ 583410 h 6372734"/>
              <a:gd name="connsiteX10" fmla="*/ 3252727 w 5759161"/>
              <a:gd name="connsiteY10" fmla="*/ 236164 h 6372734"/>
              <a:gd name="connsiteX11" fmla="*/ 4681486 w 5759161"/>
              <a:gd name="connsiteY11" fmla="*/ 593353 h 6372734"/>
              <a:gd name="connsiteX12" fmla="*/ 5753024 w 5759161"/>
              <a:gd name="connsiteY12" fmla="*/ 1950675 h 6372734"/>
              <a:gd name="connsiteX13" fmla="*/ 4718308 w 5759161"/>
              <a:gd name="connsiteY13" fmla="*/ 1449683 h 6372734"/>
              <a:gd name="connsiteX0" fmla="*/ 2752661 w 5759161"/>
              <a:gd name="connsiteY0" fmla="*/ 4000528 h 6565198"/>
              <a:gd name="connsiteX1" fmla="*/ 3252727 w 5759161"/>
              <a:gd name="connsiteY1" fmla="*/ 2643206 h 6565198"/>
              <a:gd name="connsiteX2" fmla="*/ 2824099 w 5759161"/>
              <a:gd name="connsiteY2" fmla="*/ 1928826 h 6565198"/>
              <a:gd name="connsiteX3" fmla="*/ 1609653 w 5759161"/>
              <a:gd name="connsiteY3" fmla="*/ 1571636 h 6565198"/>
              <a:gd name="connsiteX4" fmla="*/ 38017 w 5759161"/>
              <a:gd name="connsiteY4" fmla="*/ 2857520 h 6565198"/>
              <a:gd name="connsiteX5" fmla="*/ 1381550 w 5759161"/>
              <a:gd name="connsiteY5" fmla="*/ 6005600 h 6565198"/>
              <a:gd name="connsiteX6" fmla="*/ 4252859 w 5759161"/>
              <a:gd name="connsiteY6" fmla="*/ 6215107 h 6565198"/>
              <a:gd name="connsiteX7" fmla="*/ 5181553 w 5759161"/>
              <a:gd name="connsiteY7" fmla="*/ 5072099 h 6565198"/>
              <a:gd name="connsiteX8" fmla="*/ 5110115 w 5759161"/>
              <a:gd name="connsiteY8" fmla="*/ 3929091 h 6565198"/>
              <a:gd name="connsiteX9" fmla="*/ 5252991 w 5759161"/>
              <a:gd name="connsiteY9" fmla="*/ 3357587 h 6565198"/>
              <a:gd name="connsiteX10" fmla="*/ 3252727 w 5759161"/>
              <a:gd name="connsiteY10" fmla="*/ 428628 h 6565198"/>
              <a:gd name="connsiteX11" fmla="*/ 4681486 w 5759161"/>
              <a:gd name="connsiteY11" fmla="*/ 785817 h 6565198"/>
              <a:gd name="connsiteX12" fmla="*/ 5753024 w 5759161"/>
              <a:gd name="connsiteY12" fmla="*/ 2143139 h 6565198"/>
              <a:gd name="connsiteX13" fmla="*/ 4718308 w 5759161"/>
              <a:gd name="connsiteY13" fmla="*/ 1642147 h 6565198"/>
              <a:gd name="connsiteX0" fmla="*/ 2821801 w 5828301"/>
              <a:gd name="connsiteY0" fmla="*/ 4000528 h 6227013"/>
              <a:gd name="connsiteX1" fmla="*/ 3321867 w 5828301"/>
              <a:gd name="connsiteY1" fmla="*/ 2643206 h 6227013"/>
              <a:gd name="connsiteX2" fmla="*/ 2893239 w 5828301"/>
              <a:gd name="connsiteY2" fmla="*/ 1928826 h 6227013"/>
              <a:gd name="connsiteX3" fmla="*/ 1678793 w 5828301"/>
              <a:gd name="connsiteY3" fmla="*/ 1571636 h 6227013"/>
              <a:gd name="connsiteX4" fmla="*/ 107157 w 5828301"/>
              <a:gd name="connsiteY4" fmla="*/ 2857520 h 6227013"/>
              <a:gd name="connsiteX5" fmla="*/ 1035851 w 5828301"/>
              <a:gd name="connsiteY5" fmla="*/ 5143537 h 6227013"/>
              <a:gd name="connsiteX6" fmla="*/ 4321999 w 5828301"/>
              <a:gd name="connsiteY6" fmla="*/ 6215107 h 6227013"/>
              <a:gd name="connsiteX7" fmla="*/ 5250693 w 5828301"/>
              <a:gd name="connsiteY7" fmla="*/ 5072099 h 6227013"/>
              <a:gd name="connsiteX8" fmla="*/ 5179255 w 5828301"/>
              <a:gd name="connsiteY8" fmla="*/ 3929091 h 6227013"/>
              <a:gd name="connsiteX9" fmla="*/ 5322131 w 5828301"/>
              <a:gd name="connsiteY9" fmla="*/ 3357587 h 6227013"/>
              <a:gd name="connsiteX10" fmla="*/ 3321867 w 5828301"/>
              <a:gd name="connsiteY10" fmla="*/ 428628 h 6227013"/>
              <a:gd name="connsiteX11" fmla="*/ 4750626 w 5828301"/>
              <a:gd name="connsiteY11" fmla="*/ 785817 h 6227013"/>
              <a:gd name="connsiteX12" fmla="*/ 5822164 w 5828301"/>
              <a:gd name="connsiteY12" fmla="*/ 2143139 h 6227013"/>
              <a:gd name="connsiteX13" fmla="*/ 4787448 w 5828301"/>
              <a:gd name="connsiteY13" fmla="*/ 1642147 h 6227013"/>
              <a:gd name="connsiteX0" fmla="*/ 2821801 w 5828301"/>
              <a:gd name="connsiteY0" fmla="*/ 4000528 h 5441196"/>
              <a:gd name="connsiteX1" fmla="*/ 3321867 w 5828301"/>
              <a:gd name="connsiteY1" fmla="*/ 2643206 h 5441196"/>
              <a:gd name="connsiteX2" fmla="*/ 2893239 w 5828301"/>
              <a:gd name="connsiteY2" fmla="*/ 1928826 h 5441196"/>
              <a:gd name="connsiteX3" fmla="*/ 1678793 w 5828301"/>
              <a:gd name="connsiteY3" fmla="*/ 1571636 h 5441196"/>
              <a:gd name="connsiteX4" fmla="*/ 107157 w 5828301"/>
              <a:gd name="connsiteY4" fmla="*/ 2857520 h 5441196"/>
              <a:gd name="connsiteX5" fmla="*/ 1035851 w 5828301"/>
              <a:gd name="connsiteY5" fmla="*/ 5143537 h 5441196"/>
              <a:gd name="connsiteX6" fmla="*/ 2178859 w 5828301"/>
              <a:gd name="connsiteY6" fmla="*/ 4643472 h 5441196"/>
              <a:gd name="connsiteX7" fmla="*/ 5250693 w 5828301"/>
              <a:gd name="connsiteY7" fmla="*/ 5072099 h 5441196"/>
              <a:gd name="connsiteX8" fmla="*/ 5179255 w 5828301"/>
              <a:gd name="connsiteY8" fmla="*/ 3929091 h 5441196"/>
              <a:gd name="connsiteX9" fmla="*/ 5322131 w 5828301"/>
              <a:gd name="connsiteY9" fmla="*/ 3357587 h 5441196"/>
              <a:gd name="connsiteX10" fmla="*/ 3321867 w 5828301"/>
              <a:gd name="connsiteY10" fmla="*/ 428628 h 5441196"/>
              <a:gd name="connsiteX11" fmla="*/ 4750626 w 5828301"/>
              <a:gd name="connsiteY11" fmla="*/ 785817 h 5441196"/>
              <a:gd name="connsiteX12" fmla="*/ 5822164 w 5828301"/>
              <a:gd name="connsiteY12" fmla="*/ 2143139 h 5441196"/>
              <a:gd name="connsiteX13" fmla="*/ 4787448 w 5828301"/>
              <a:gd name="connsiteY13" fmla="*/ 1642147 h 5441196"/>
              <a:gd name="connsiteX0" fmla="*/ 2821801 w 5828301"/>
              <a:gd name="connsiteY0" fmla="*/ 4000528 h 5441196"/>
              <a:gd name="connsiteX1" fmla="*/ 3321867 w 5828301"/>
              <a:gd name="connsiteY1" fmla="*/ 2643206 h 5441196"/>
              <a:gd name="connsiteX2" fmla="*/ 2893239 w 5828301"/>
              <a:gd name="connsiteY2" fmla="*/ 1928826 h 5441196"/>
              <a:gd name="connsiteX3" fmla="*/ 1678793 w 5828301"/>
              <a:gd name="connsiteY3" fmla="*/ 1571636 h 5441196"/>
              <a:gd name="connsiteX4" fmla="*/ 107157 w 5828301"/>
              <a:gd name="connsiteY4" fmla="*/ 2857520 h 5441196"/>
              <a:gd name="connsiteX5" fmla="*/ 1035851 w 5828301"/>
              <a:gd name="connsiteY5" fmla="*/ 5143537 h 5441196"/>
              <a:gd name="connsiteX6" fmla="*/ 2178859 w 5828301"/>
              <a:gd name="connsiteY6" fmla="*/ 4643472 h 5441196"/>
              <a:gd name="connsiteX7" fmla="*/ 2821801 w 5828301"/>
              <a:gd name="connsiteY7" fmla="*/ 3929092 h 5441196"/>
              <a:gd name="connsiteX8" fmla="*/ 5179255 w 5828301"/>
              <a:gd name="connsiteY8" fmla="*/ 3929091 h 5441196"/>
              <a:gd name="connsiteX9" fmla="*/ 5322131 w 5828301"/>
              <a:gd name="connsiteY9" fmla="*/ 3357587 h 5441196"/>
              <a:gd name="connsiteX10" fmla="*/ 3321867 w 5828301"/>
              <a:gd name="connsiteY10" fmla="*/ 428628 h 5441196"/>
              <a:gd name="connsiteX11" fmla="*/ 4750626 w 5828301"/>
              <a:gd name="connsiteY11" fmla="*/ 785817 h 5441196"/>
              <a:gd name="connsiteX12" fmla="*/ 5822164 w 5828301"/>
              <a:gd name="connsiteY12" fmla="*/ 2143139 h 5441196"/>
              <a:gd name="connsiteX13" fmla="*/ 4787448 w 5828301"/>
              <a:gd name="connsiteY13" fmla="*/ 1642147 h 5441196"/>
              <a:gd name="connsiteX0" fmla="*/ 2821801 w 5828301"/>
              <a:gd name="connsiteY0" fmla="*/ 4000528 h 5441196"/>
              <a:gd name="connsiteX1" fmla="*/ 3321867 w 5828301"/>
              <a:gd name="connsiteY1" fmla="*/ 2643206 h 5441196"/>
              <a:gd name="connsiteX2" fmla="*/ 2893239 w 5828301"/>
              <a:gd name="connsiteY2" fmla="*/ 1928826 h 5441196"/>
              <a:gd name="connsiteX3" fmla="*/ 1678793 w 5828301"/>
              <a:gd name="connsiteY3" fmla="*/ 1571636 h 5441196"/>
              <a:gd name="connsiteX4" fmla="*/ 107157 w 5828301"/>
              <a:gd name="connsiteY4" fmla="*/ 2857520 h 5441196"/>
              <a:gd name="connsiteX5" fmla="*/ 1035851 w 5828301"/>
              <a:gd name="connsiteY5" fmla="*/ 5143537 h 5441196"/>
              <a:gd name="connsiteX6" fmla="*/ 2178859 w 5828301"/>
              <a:gd name="connsiteY6" fmla="*/ 4643472 h 5441196"/>
              <a:gd name="connsiteX7" fmla="*/ 3321867 w 5828301"/>
              <a:gd name="connsiteY7" fmla="*/ 4143406 h 5441196"/>
              <a:gd name="connsiteX8" fmla="*/ 5179255 w 5828301"/>
              <a:gd name="connsiteY8" fmla="*/ 3929091 h 5441196"/>
              <a:gd name="connsiteX9" fmla="*/ 5322131 w 5828301"/>
              <a:gd name="connsiteY9" fmla="*/ 3357587 h 5441196"/>
              <a:gd name="connsiteX10" fmla="*/ 3321867 w 5828301"/>
              <a:gd name="connsiteY10" fmla="*/ 428628 h 5441196"/>
              <a:gd name="connsiteX11" fmla="*/ 4750626 w 5828301"/>
              <a:gd name="connsiteY11" fmla="*/ 785817 h 5441196"/>
              <a:gd name="connsiteX12" fmla="*/ 5822164 w 5828301"/>
              <a:gd name="connsiteY12" fmla="*/ 2143139 h 5441196"/>
              <a:gd name="connsiteX13" fmla="*/ 4787448 w 5828301"/>
              <a:gd name="connsiteY13" fmla="*/ 1642147 h 5441196"/>
              <a:gd name="connsiteX0" fmla="*/ 2821801 w 6143635"/>
              <a:gd name="connsiteY0" fmla="*/ 4000528 h 5441196"/>
              <a:gd name="connsiteX1" fmla="*/ 3321867 w 6143635"/>
              <a:gd name="connsiteY1" fmla="*/ 2643206 h 5441196"/>
              <a:gd name="connsiteX2" fmla="*/ 2893239 w 6143635"/>
              <a:gd name="connsiteY2" fmla="*/ 1928826 h 5441196"/>
              <a:gd name="connsiteX3" fmla="*/ 1678793 w 6143635"/>
              <a:gd name="connsiteY3" fmla="*/ 1571636 h 5441196"/>
              <a:gd name="connsiteX4" fmla="*/ 107157 w 6143635"/>
              <a:gd name="connsiteY4" fmla="*/ 2857520 h 5441196"/>
              <a:gd name="connsiteX5" fmla="*/ 1035851 w 6143635"/>
              <a:gd name="connsiteY5" fmla="*/ 5143537 h 5441196"/>
              <a:gd name="connsiteX6" fmla="*/ 2178859 w 6143635"/>
              <a:gd name="connsiteY6" fmla="*/ 4643472 h 5441196"/>
              <a:gd name="connsiteX7" fmla="*/ 3321867 w 6143635"/>
              <a:gd name="connsiteY7" fmla="*/ 4143406 h 5441196"/>
              <a:gd name="connsiteX8" fmla="*/ 5179255 w 6143635"/>
              <a:gd name="connsiteY8" fmla="*/ 3929091 h 5441196"/>
              <a:gd name="connsiteX9" fmla="*/ 5322131 w 6143635"/>
              <a:gd name="connsiteY9" fmla="*/ 3357587 h 5441196"/>
              <a:gd name="connsiteX10" fmla="*/ 3321867 w 6143635"/>
              <a:gd name="connsiteY10" fmla="*/ 428628 h 5441196"/>
              <a:gd name="connsiteX11" fmla="*/ 4750626 w 6143635"/>
              <a:gd name="connsiteY11" fmla="*/ 785817 h 5441196"/>
              <a:gd name="connsiteX12" fmla="*/ 5822164 w 6143635"/>
              <a:gd name="connsiteY12" fmla="*/ 2143139 h 5441196"/>
              <a:gd name="connsiteX13" fmla="*/ 2821801 w 6143635"/>
              <a:gd name="connsiteY13" fmla="*/ 3929092 h 5441196"/>
              <a:gd name="connsiteX0" fmla="*/ 2821801 w 5953134"/>
              <a:gd name="connsiteY0" fmla="*/ 4000528 h 5441196"/>
              <a:gd name="connsiteX1" fmla="*/ 3321867 w 5953134"/>
              <a:gd name="connsiteY1" fmla="*/ 2643206 h 5441196"/>
              <a:gd name="connsiteX2" fmla="*/ 2893239 w 5953134"/>
              <a:gd name="connsiteY2" fmla="*/ 1928826 h 5441196"/>
              <a:gd name="connsiteX3" fmla="*/ 1678793 w 5953134"/>
              <a:gd name="connsiteY3" fmla="*/ 1571636 h 5441196"/>
              <a:gd name="connsiteX4" fmla="*/ 107157 w 5953134"/>
              <a:gd name="connsiteY4" fmla="*/ 2857520 h 5441196"/>
              <a:gd name="connsiteX5" fmla="*/ 1035851 w 5953134"/>
              <a:gd name="connsiteY5" fmla="*/ 5143537 h 5441196"/>
              <a:gd name="connsiteX6" fmla="*/ 2178859 w 5953134"/>
              <a:gd name="connsiteY6" fmla="*/ 4643472 h 5441196"/>
              <a:gd name="connsiteX7" fmla="*/ 3321867 w 5953134"/>
              <a:gd name="connsiteY7" fmla="*/ 4143406 h 5441196"/>
              <a:gd name="connsiteX8" fmla="*/ 5179255 w 5953134"/>
              <a:gd name="connsiteY8" fmla="*/ 3929091 h 5441196"/>
              <a:gd name="connsiteX9" fmla="*/ 5322131 w 5953134"/>
              <a:gd name="connsiteY9" fmla="*/ 3357587 h 5441196"/>
              <a:gd name="connsiteX10" fmla="*/ 3321867 w 5953134"/>
              <a:gd name="connsiteY10" fmla="*/ 428628 h 5441196"/>
              <a:gd name="connsiteX11" fmla="*/ 4750626 w 5953134"/>
              <a:gd name="connsiteY11" fmla="*/ 785817 h 5441196"/>
              <a:gd name="connsiteX12" fmla="*/ 5822164 w 5953134"/>
              <a:gd name="connsiteY12" fmla="*/ 2143139 h 5441196"/>
              <a:gd name="connsiteX13" fmla="*/ 3964809 w 5953134"/>
              <a:gd name="connsiteY13" fmla="*/ 4000530 h 5441196"/>
              <a:gd name="connsiteX0" fmla="*/ 2821801 w 5881695"/>
              <a:gd name="connsiteY0" fmla="*/ 4000528 h 5441196"/>
              <a:gd name="connsiteX1" fmla="*/ 3321867 w 5881695"/>
              <a:gd name="connsiteY1" fmla="*/ 2643206 h 5441196"/>
              <a:gd name="connsiteX2" fmla="*/ 2893239 w 5881695"/>
              <a:gd name="connsiteY2" fmla="*/ 1928826 h 5441196"/>
              <a:gd name="connsiteX3" fmla="*/ 1678793 w 5881695"/>
              <a:gd name="connsiteY3" fmla="*/ 1571636 h 5441196"/>
              <a:gd name="connsiteX4" fmla="*/ 107157 w 5881695"/>
              <a:gd name="connsiteY4" fmla="*/ 2857520 h 5441196"/>
              <a:gd name="connsiteX5" fmla="*/ 1035851 w 5881695"/>
              <a:gd name="connsiteY5" fmla="*/ 5143537 h 5441196"/>
              <a:gd name="connsiteX6" fmla="*/ 2178859 w 5881695"/>
              <a:gd name="connsiteY6" fmla="*/ 4643472 h 5441196"/>
              <a:gd name="connsiteX7" fmla="*/ 3321867 w 5881695"/>
              <a:gd name="connsiteY7" fmla="*/ 4143406 h 5441196"/>
              <a:gd name="connsiteX8" fmla="*/ 5179255 w 5881695"/>
              <a:gd name="connsiteY8" fmla="*/ 3929091 h 5441196"/>
              <a:gd name="connsiteX9" fmla="*/ 5322131 w 5881695"/>
              <a:gd name="connsiteY9" fmla="*/ 3357587 h 5441196"/>
              <a:gd name="connsiteX10" fmla="*/ 3321867 w 5881695"/>
              <a:gd name="connsiteY10" fmla="*/ 428628 h 5441196"/>
              <a:gd name="connsiteX11" fmla="*/ 4750626 w 5881695"/>
              <a:gd name="connsiteY11" fmla="*/ 785817 h 5441196"/>
              <a:gd name="connsiteX12" fmla="*/ 5822164 w 5881695"/>
              <a:gd name="connsiteY12" fmla="*/ 2143139 h 5441196"/>
              <a:gd name="connsiteX13" fmla="*/ 4393437 w 5881695"/>
              <a:gd name="connsiteY13" fmla="*/ 2928960 h 5441196"/>
              <a:gd name="connsiteX0" fmla="*/ 2821801 w 5822164"/>
              <a:gd name="connsiteY0" fmla="*/ 3774308 h 5214976"/>
              <a:gd name="connsiteX1" fmla="*/ 3321867 w 5822164"/>
              <a:gd name="connsiteY1" fmla="*/ 2416986 h 5214976"/>
              <a:gd name="connsiteX2" fmla="*/ 2893239 w 5822164"/>
              <a:gd name="connsiteY2" fmla="*/ 1702606 h 5214976"/>
              <a:gd name="connsiteX3" fmla="*/ 1678793 w 5822164"/>
              <a:gd name="connsiteY3" fmla="*/ 1345416 h 5214976"/>
              <a:gd name="connsiteX4" fmla="*/ 107157 w 5822164"/>
              <a:gd name="connsiteY4" fmla="*/ 2631300 h 5214976"/>
              <a:gd name="connsiteX5" fmla="*/ 1035851 w 5822164"/>
              <a:gd name="connsiteY5" fmla="*/ 4917317 h 5214976"/>
              <a:gd name="connsiteX6" fmla="*/ 2178859 w 5822164"/>
              <a:gd name="connsiteY6" fmla="*/ 4417252 h 5214976"/>
              <a:gd name="connsiteX7" fmla="*/ 3321867 w 5822164"/>
              <a:gd name="connsiteY7" fmla="*/ 3917186 h 5214976"/>
              <a:gd name="connsiteX8" fmla="*/ 5179255 w 5822164"/>
              <a:gd name="connsiteY8" fmla="*/ 3702871 h 5214976"/>
              <a:gd name="connsiteX9" fmla="*/ 5322131 w 5822164"/>
              <a:gd name="connsiteY9" fmla="*/ 3131367 h 5214976"/>
              <a:gd name="connsiteX10" fmla="*/ 3321867 w 5822164"/>
              <a:gd name="connsiteY10" fmla="*/ 202408 h 5214976"/>
              <a:gd name="connsiteX11" fmla="*/ 5822164 w 5822164"/>
              <a:gd name="connsiteY11" fmla="*/ 1916919 h 5214976"/>
              <a:gd name="connsiteX12" fmla="*/ 4393437 w 5822164"/>
              <a:gd name="connsiteY12" fmla="*/ 2702740 h 5214976"/>
              <a:gd name="connsiteX0" fmla="*/ 2821801 w 5976946"/>
              <a:gd name="connsiteY0" fmla="*/ 2583674 h 4024342"/>
              <a:gd name="connsiteX1" fmla="*/ 3321867 w 5976946"/>
              <a:gd name="connsiteY1" fmla="*/ 1226352 h 4024342"/>
              <a:gd name="connsiteX2" fmla="*/ 2893239 w 5976946"/>
              <a:gd name="connsiteY2" fmla="*/ 511972 h 4024342"/>
              <a:gd name="connsiteX3" fmla="*/ 1678793 w 5976946"/>
              <a:gd name="connsiteY3" fmla="*/ 154782 h 4024342"/>
              <a:gd name="connsiteX4" fmla="*/ 107157 w 5976946"/>
              <a:gd name="connsiteY4" fmla="*/ 1440666 h 4024342"/>
              <a:gd name="connsiteX5" fmla="*/ 1035851 w 5976946"/>
              <a:gd name="connsiteY5" fmla="*/ 3726683 h 4024342"/>
              <a:gd name="connsiteX6" fmla="*/ 2178859 w 5976946"/>
              <a:gd name="connsiteY6" fmla="*/ 3226618 h 4024342"/>
              <a:gd name="connsiteX7" fmla="*/ 3321867 w 5976946"/>
              <a:gd name="connsiteY7" fmla="*/ 2726552 h 4024342"/>
              <a:gd name="connsiteX8" fmla="*/ 5179255 w 5976946"/>
              <a:gd name="connsiteY8" fmla="*/ 2512237 h 4024342"/>
              <a:gd name="connsiteX9" fmla="*/ 5322131 w 5976946"/>
              <a:gd name="connsiteY9" fmla="*/ 1940733 h 4024342"/>
              <a:gd name="connsiteX10" fmla="*/ 5822164 w 5976946"/>
              <a:gd name="connsiteY10" fmla="*/ 726285 h 4024342"/>
              <a:gd name="connsiteX11" fmla="*/ 4393437 w 5976946"/>
              <a:gd name="connsiteY11" fmla="*/ 1512106 h 4024342"/>
              <a:gd name="connsiteX0" fmla="*/ 2821801 w 5512632"/>
              <a:gd name="connsiteY0" fmla="*/ 2583674 h 4024342"/>
              <a:gd name="connsiteX1" fmla="*/ 3321867 w 5512632"/>
              <a:gd name="connsiteY1" fmla="*/ 1226352 h 4024342"/>
              <a:gd name="connsiteX2" fmla="*/ 2893239 w 5512632"/>
              <a:gd name="connsiteY2" fmla="*/ 511972 h 4024342"/>
              <a:gd name="connsiteX3" fmla="*/ 1678793 w 5512632"/>
              <a:gd name="connsiteY3" fmla="*/ 154782 h 4024342"/>
              <a:gd name="connsiteX4" fmla="*/ 107157 w 5512632"/>
              <a:gd name="connsiteY4" fmla="*/ 1440666 h 4024342"/>
              <a:gd name="connsiteX5" fmla="*/ 1035851 w 5512632"/>
              <a:gd name="connsiteY5" fmla="*/ 3726683 h 4024342"/>
              <a:gd name="connsiteX6" fmla="*/ 2178859 w 5512632"/>
              <a:gd name="connsiteY6" fmla="*/ 3226618 h 4024342"/>
              <a:gd name="connsiteX7" fmla="*/ 3321867 w 5512632"/>
              <a:gd name="connsiteY7" fmla="*/ 2726552 h 4024342"/>
              <a:gd name="connsiteX8" fmla="*/ 5179255 w 5512632"/>
              <a:gd name="connsiteY8" fmla="*/ 2512237 h 4024342"/>
              <a:gd name="connsiteX9" fmla="*/ 5322131 w 5512632"/>
              <a:gd name="connsiteY9" fmla="*/ 1940733 h 4024342"/>
              <a:gd name="connsiteX10" fmla="*/ 4393437 w 5512632"/>
              <a:gd name="connsiteY10" fmla="*/ 1512106 h 4024342"/>
              <a:gd name="connsiteX0" fmla="*/ 2821801 w 5512632"/>
              <a:gd name="connsiteY0" fmla="*/ 2583674 h 4024342"/>
              <a:gd name="connsiteX1" fmla="*/ 3321867 w 5512632"/>
              <a:gd name="connsiteY1" fmla="*/ 1226352 h 4024342"/>
              <a:gd name="connsiteX2" fmla="*/ 2893239 w 5512632"/>
              <a:gd name="connsiteY2" fmla="*/ 511972 h 4024342"/>
              <a:gd name="connsiteX3" fmla="*/ 1678793 w 5512632"/>
              <a:gd name="connsiteY3" fmla="*/ 154782 h 4024342"/>
              <a:gd name="connsiteX4" fmla="*/ 107157 w 5512632"/>
              <a:gd name="connsiteY4" fmla="*/ 1440666 h 4024342"/>
              <a:gd name="connsiteX5" fmla="*/ 1035851 w 5512632"/>
              <a:gd name="connsiteY5" fmla="*/ 3726683 h 4024342"/>
              <a:gd name="connsiteX6" fmla="*/ 2178859 w 5512632"/>
              <a:gd name="connsiteY6" fmla="*/ 3226618 h 4024342"/>
              <a:gd name="connsiteX7" fmla="*/ 3321867 w 5512632"/>
              <a:gd name="connsiteY7" fmla="*/ 2726552 h 4024342"/>
              <a:gd name="connsiteX8" fmla="*/ 5179255 w 5512632"/>
              <a:gd name="connsiteY8" fmla="*/ 2512237 h 4024342"/>
              <a:gd name="connsiteX9" fmla="*/ 5322131 w 5512632"/>
              <a:gd name="connsiteY9" fmla="*/ 1940733 h 4024342"/>
              <a:gd name="connsiteX0" fmla="*/ 2821801 w 5179255"/>
              <a:gd name="connsiteY0" fmla="*/ 2583674 h 4024342"/>
              <a:gd name="connsiteX1" fmla="*/ 3321867 w 5179255"/>
              <a:gd name="connsiteY1" fmla="*/ 1226352 h 4024342"/>
              <a:gd name="connsiteX2" fmla="*/ 2893239 w 5179255"/>
              <a:gd name="connsiteY2" fmla="*/ 511972 h 4024342"/>
              <a:gd name="connsiteX3" fmla="*/ 1678793 w 5179255"/>
              <a:gd name="connsiteY3" fmla="*/ 154782 h 4024342"/>
              <a:gd name="connsiteX4" fmla="*/ 107157 w 5179255"/>
              <a:gd name="connsiteY4" fmla="*/ 1440666 h 4024342"/>
              <a:gd name="connsiteX5" fmla="*/ 1035851 w 5179255"/>
              <a:gd name="connsiteY5" fmla="*/ 3726683 h 4024342"/>
              <a:gd name="connsiteX6" fmla="*/ 2178859 w 5179255"/>
              <a:gd name="connsiteY6" fmla="*/ 3226618 h 4024342"/>
              <a:gd name="connsiteX7" fmla="*/ 3321867 w 5179255"/>
              <a:gd name="connsiteY7" fmla="*/ 2726552 h 4024342"/>
              <a:gd name="connsiteX8" fmla="*/ 5179255 w 5179255"/>
              <a:gd name="connsiteY8" fmla="*/ 2512237 h 4024342"/>
              <a:gd name="connsiteX0" fmla="*/ 2821801 w 5179255"/>
              <a:gd name="connsiteY0" fmla="*/ 2583674 h 4024342"/>
              <a:gd name="connsiteX1" fmla="*/ 3321867 w 5179255"/>
              <a:gd name="connsiteY1" fmla="*/ 1226352 h 4024342"/>
              <a:gd name="connsiteX2" fmla="*/ 2893239 w 5179255"/>
              <a:gd name="connsiteY2" fmla="*/ 511972 h 4024342"/>
              <a:gd name="connsiteX3" fmla="*/ 1678793 w 5179255"/>
              <a:gd name="connsiteY3" fmla="*/ 154782 h 4024342"/>
              <a:gd name="connsiteX4" fmla="*/ 107157 w 5179255"/>
              <a:gd name="connsiteY4" fmla="*/ 1440666 h 4024342"/>
              <a:gd name="connsiteX5" fmla="*/ 1035851 w 5179255"/>
              <a:gd name="connsiteY5" fmla="*/ 3726683 h 4024342"/>
              <a:gd name="connsiteX6" fmla="*/ 2178859 w 5179255"/>
              <a:gd name="connsiteY6" fmla="*/ 3226618 h 4024342"/>
              <a:gd name="connsiteX7" fmla="*/ 2821803 w 5179255"/>
              <a:gd name="connsiteY7" fmla="*/ 2869428 h 4024342"/>
              <a:gd name="connsiteX8" fmla="*/ 5179255 w 5179255"/>
              <a:gd name="connsiteY8" fmla="*/ 2512237 h 4024342"/>
              <a:gd name="connsiteX0" fmla="*/ 2821801 w 3411844"/>
              <a:gd name="connsiteY0" fmla="*/ 2583674 h 4024342"/>
              <a:gd name="connsiteX1" fmla="*/ 3321867 w 3411844"/>
              <a:gd name="connsiteY1" fmla="*/ 1226352 h 4024342"/>
              <a:gd name="connsiteX2" fmla="*/ 2893239 w 3411844"/>
              <a:gd name="connsiteY2" fmla="*/ 511972 h 4024342"/>
              <a:gd name="connsiteX3" fmla="*/ 1678793 w 3411844"/>
              <a:gd name="connsiteY3" fmla="*/ 154782 h 4024342"/>
              <a:gd name="connsiteX4" fmla="*/ 107157 w 3411844"/>
              <a:gd name="connsiteY4" fmla="*/ 1440666 h 4024342"/>
              <a:gd name="connsiteX5" fmla="*/ 1035851 w 3411844"/>
              <a:gd name="connsiteY5" fmla="*/ 3726683 h 4024342"/>
              <a:gd name="connsiteX6" fmla="*/ 2178859 w 3411844"/>
              <a:gd name="connsiteY6" fmla="*/ 3226618 h 4024342"/>
              <a:gd name="connsiteX7" fmla="*/ 2821803 w 3411844"/>
              <a:gd name="connsiteY7" fmla="*/ 2869428 h 4024342"/>
              <a:gd name="connsiteX0" fmla="*/ 2821801 w 3411844"/>
              <a:gd name="connsiteY0" fmla="*/ 2583674 h 4024342"/>
              <a:gd name="connsiteX1" fmla="*/ 3321867 w 3411844"/>
              <a:gd name="connsiteY1" fmla="*/ 1226352 h 4024342"/>
              <a:gd name="connsiteX2" fmla="*/ 2893239 w 3411844"/>
              <a:gd name="connsiteY2" fmla="*/ 511972 h 4024342"/>
              <a:gd name="connsiteX3" fmla="*/ 1678793 w 3411844"/>
              <a:gd name="connsiteY3" fmla="*/ 154782 h 4024342"/>
              <a:gd name="connsiteX4" fmla="*/ 107157 w 3411844"/>
              <a:gd name="connsiteY4" fmla="*/ 1440666 h 4024342"/>
              <a:gd name="connsiteX5" fmla="*/ 1035851 w 3411844"/>
              <a:gd name="connsiteY5" fmla="*/ 3726683 h 4024342"/>
              <a:gd name="connsiteX6" fmla="*/ 2178859 w 3411844"/>
              <a:gd name="connsiteY6" fmla="*/ 3226618 h 4024342"/>
              <a:gd name="connsiteX7" fmla="*/ 2821803 w 3411844"/>
              <a:gd name="connsiteY7" fmla="*/ 2583676 h 4024342"/>
              <a:gd name="connsiteX0" fmla="*/ 2821801 w 3411844"/>
              <a:gd name="connsiteY0" fmla="*/ 2583674 h 4024342"/>
              <a:gd name="connsiteX1" fmla="*/ 3321867 w 3411844"/>
              <a:gd name="connsiteY1" fmla="*/ 1226352 h 4024342"/>
              <a:gd name="connsiteX2" fmla="*/ 2893239 w 3411844"/>
              <a:gd name="connsiteY2" fmla="*/ 511972 h 4024342"/>
              <a:gd name="connsiteX3" fmla="*/ 1678793 w 3411844"/>
              <a:gd name="connsiteY3" fmla="*/ 154782 h 4024342"/>
              <a:gd name="connsiteX4" fmla="*/ 107157 w 3411844"/>
              <a:gd name="connsiteY4" fmla="*/ 1440666 h 4024342"/>
              <a:gd name="connsiteX5" fmla="*/ 1035851 w 3411844"/>
              <a:gd name="connsiteY5" fmla="*/ 3726683 h 4024342"/>
              <a:gd name="connsiteX6" fmla="*/ 2178859 w 3411844"/>
              <a:gd name="connsiteY6" fmla="*/ 3226618 h 4024342"/>
              <a:gd name="connsiteX7" fmla="*/ 2821803 w 3411844"/>
              <a:gd name="connsiteY7" fmla="*/ 2583676 h 4024342"/>
              <a:gd name="connsiteX0" fmla="*/ 2821801 w 3411844"/>
              <a:gd name="connsiteY0" fmla="*/ 2583674 h 3917185"/>
              <a:gd name="connsiteX1" fmla="*/ 3321867 w 3411844"/>
              <a:gd name="connsiteY1" fmla="*/ 1226352 h 3917185"/>
              <a:gd name="connsiteX2" fmla="*/ 2893239 w 3411844"/>
              <a:gd name="connsiteY2" fmla="*/ 511972 h 3917185"/>
              <a:gd name="connsiteX3" fmla="*/ 1678793 w 3411844"/>
              <a:gd name="connsiteY3" fmla="*/ 154782 h 3917185"/>
              <a:gd name="connsiteX4" fmla="*/ 107157 w 3411844"/>
              <a:gd name="connsiteY4" fmla="*/ 1440666 h 3917185"/>
              <a:gd name="connsiteX5" fmla="*/ 1035851 w 3411844"/>
              <a:gd name="connsiteY5" fmla="*/ 3726683 h 3917185"/>
              <a:gd name="connsiteX6" fmla="*/ 2821803 w 3411844"/>
              <a:gd name="connsiteY6" fmla="*/ 2583676 h 3917185"/>
              <a:gd name="connsiteX0" fmla="*/ 2821801 w 3411844"/>
              <a:gd name="connsiteY0" fmla="*/ 2583674 h 3917185"/>
              <a:gd name="connsiteX1" fmla="*/ 3321867 w 3411844"/>
              <a:gd name="connsiteY1" fmla="*/ 1226352 h 3917185"/>
              <a:gd name="connsiteX2" fmla="*/ 2893239 w 3411844"/>
              <a:gd name="connsiteY2" fmla="*/ 511972 h 3917185"/>
              <a:gd name="connsiteX3" fmla="*/ 1678793 w 3411844"/>
              <a:gd name="connsiteY3" fmla="*/ 154782 h 3917185"/>
              <a:gd name="connsiteX4" fmla="*/ 107157 w 3411844"/>
              <a:gd name="connsiteY4" fmla="*/ 1440666 h 3917185"/>
              <a:gd name="connsiteX5" fmla="*/ 1035851 w 3411844"/>
              <a:gd name="connsiteY5" fmla="*/ 3726683 h 3917185"/>
              <a:gd name="connsiteX6" fmla="*/ 2821803 w 3411844"/>
              <a:gd name="connsiteY6" fmla="*/ 2583676 h 3917185"/>
              <a:gd name="connsiteX0" fmla="*/ 2821801 w 3411844"/>
              <a:gd name="connsiteY0" fmla="*/ 2583674 h 3917185"/>
              <a:gd name="connsiteX1" fmla="*/ 3321867 w 3411844"/>
              <a:gd name="connsiteY1" fmla="*/ 1226352 h 3917185"/>
              <a:gd name="connsiteX2" fmla="*/ 2893239 w 3411844"/>
              <a:gd name="connsiteY2" fmla="*/ 511972 h 3917185"/>
              <a:gd name="connsiteX3" fmla="*/ 1678793 w 3411844"/>
              <a:gd name="connsiteY3" fmla="*/ 154782 h 3917185"/>
              <a:gd name="connsiteX4" fmla="*/ 107157 w 3411844"/>
              <a:gd name="connsiteY4" fmla="*/ 1440666 h 3917185"/>
              <a:gd name="connsiteX5" fmla="*/ 1035851 w 3411844"/>
              <a:gd name="connsiteY5" fmla="*/ 3726683 h 3917185"/>
              <a:gd name="connsiteX6" fmla="*/ 2821803 w 3411844"/>
              <a:gd name="connsiteY6" fmla="*/ 2583676 h 3917185"/>
              <a:gd name="connsiteX0" fmla="*/ 2845613 w 3435656"/>
              <a:gd name="connsiteY0" fmla="*/ 2583674 h 3631435"/>
              <a:gd name="connsiteX1" fmla="*/ 3345679 w 3435656"/>
              <a:gd name="connsiteY1" fmla="*/ 1226352 h 3631435"/>
              <a:gd name="connsiteX2" fmla="*/ 2917051 w 3435656"/>
              <a:gd name="connsiteY2" fmla="*/ 511972 h 3631435"/>
              <a:gd name="connsiteX3" fmla="*/ 1702605 w 3435656"/>
              <a:gd name="connsiteY3" fmla="*/ 154782 h 3631435"/>
              <a:gd name="connsiteX4" fmla="*/ 130969 w 3435656"/>
              <a:gd name="connsiteY4" fmla="*/ 1440666 h 3631435"/>
              <a:gd name="connsiteX5" fmla="*/ 916789 w 3435656"/>
              <a:gd name="connsiteY5" fmla="*/ 3440933 h 3631435"/>
              <a:gd name="connsiteX6" fmla="*/ 2845615 w 3435656"/>
              <a:gd name="connsiteY6" fmla="*/ 2583676 h 3631435"/>
              <a:gd name="connsiteX0" fmla="*/ 2845613 w 3435656"/>
              <a:gd name="connsiteY0" fmla="*/ 2583674 h 3479022"/>
              <a:gd name="connsiteX1" fmla="*/ 3345679 w 3435656"/>
              <a:gd name="connsiteY1" fmla="*/ 1226352 h 3479022"/>
              <a:gd name="connsiteX2" fmla="*/ 2917051 w 3435656"/>
              <a:gd name="connsiteY2" fmla="*/ 511972 h 3479022"/>
              <a:gd name="connsiteX3" fmla="*/ 1702605 w 3435656"/>
              <a:gd name="connsiteY3" fmla="*/ 154782 h 3479022"/>
              <a:gd name="connsiteX4" fmla="*/ 130969 w 3435656"/>
              <a:gd name="connsiteY4" fmla="*/ 1440666 h 3479022"/>
              <a:gd name="connsiteX5" fmla="*/ 916789 w 3435656"/>
              <a:gd name="connsiteY5" fmla="*/ 3440933 h 3479022"/>
              <a:gd name="connsiteX6" fmla="*/ 2845615 w 3435656"/>
              <a:gd name="connsiteY6" fmla="*/ 2583676 h 3479022"/>
              <a:gd name="connsiteX0" fmla="*/ 2845613 w 3435656"/>
              <a:gd name="connsiteY0" fmla="*/ 2583674 h 3479022"/>
              <a:gd name="connsiteX1" fmla="*/ 3345679 w 3435656"/>
              <a:gd name="connsiteY1" fmla="*/ 1226352 h 3479022"/>
              <a:gd name="connsiteX2" fmla="*/ 2917051 w 3435656"/>
              <a:gd name="connsiteY2" fmla="*/ 511972 h 3479022"/>
              <a:gd name="connsiteX3" fmla="*/ 1702605 w 3435656"/>
              <a:gd name="connsiteY3" fmla="*/ 154782 h 3479022"/>
              <a:gd name="connsiteX4" fmla="*/ 130969 w 3435656"/>
              <a:gd name="connsiteY4" fmla="*/ 1440666 h 3479022"/>
              <a:gd name="connsiteX5" fmla="*/ 916789 w 3435656"/>
              <a:gd name="connsiteY5" fmla="*/ 3440933 h 3479022"/>
              <a:gd name="connsiteX6" fmla="*/ 2845615 w 3435656"/>
              <a:gd name="connsiteY6" fmla="*/ 2583676 h 3479022"/>
              <a:gd name="connsiteX0" fmla="*/ 2845613 w 3435656"/>
              <a:gd name="connsiteY0" fmla="*/ 2583674 h 3531403"/>
              <a:gd name="connsiteX1" fmla="*/ 3345679 w 3435656"/>
              <a:gd name="connsiteY1" fmla="*/ 1226352 h 3531403"/>
              <a:gd name="connsiteX2" fmla="*/ 2917051 w 3435656"/>
              <a:gd name="connsiteY2" fmla="*/ 511972 h 3531403"/>
              <a:gd name="connsiteX3" fmla="*/ 1702605 w 3435656"/>
              <a:gd name="connsiteY3" fmla="*/ 154782 h 3531403"/>
              <a:gd name="connsiteX4" fmla="*/ 130969 w 3435656"/>
              <a:gd name="connsiteY4" fmla="*/ 1440666 h 3531403"/>
              <a:gd name="connsiteX5" fmla="*/ 916789 w 3435656"/>
              <a:gd name="connsiteY5" fmla="*/ 3440933 h 3531403"/>
              <a:gd name="connsiteX6" fmla="*/ 2631301 w 3435656"/>
              <a:gd name="connsiteY6" fmla="*/ 2869429 h 3531403"/>
              <a:gd name="connsiteX0" fmla="*/ 2845613 w 3435656"/>
              <a:gd name="connsiteY0" fmla="*/ 2583674 h 3531403"/>
              <a:gd name="connsiteX1" fmla="*/ 3345679 w 3435656"/>
              <a:gd name="connsiteY1" fmla="*/ 1226352 h 3531403"/>
              <a:gd name="connsiteX2" fmla="*/ 2917051 w 3435656"/>
              <a:gd name="connsiteY2" fmla="*/ 511972 h 3531403"/>
              <a:gd name="connsiteX3" fmla="*/ 1702605 w 3435656"/>
              <a:gd name="connsiteY3" fmla="*/ 154782 h 3531403"/>
              <a:gd name="connsiteX4" fmla="*/ 130969 w 3435656"/>
              <a:gd name="connsiteY4" fmla="*/ 1440666 h 3531403"/>
              <a:gd name="connsiteX5" fmla="*/ 916789 w 3435656"/>
              <a:gd name="connsiteY5" fmla="*/ 3440933 h 3531403"/>
              <a:gd name="connsiteX6" fmla="*/ 2631301 w 3435656"/>
              <a:gd name="connsiteY6" fmla="*/ 2869429 h 3531403"/>
              <a:gd name="connsiteX0" fmla="*/ 2845613 w 3435656"/>
              <a:gd name="connsiteY0" fmla="*/ 2583674 h 3479022"/>
              <a:gd name="connsiteX1" fmla="*/ 3345679 w 3435656"/>
              <a:gd name="connsiteY1" fmla="*/ 1226352 h 3479022"/>
              <a:gd name="connsiteX2" fmla="*/ 2917051 w 3435656"/>
              <a:gd name="connsiteY2" fmla="*/ 511972 h 3479022"/>
              <a:gd name="connsiteX3" fmla="*/ 1702605 w 3435656"/>
              <a:gd name="connsiteY3" fmla="*/ 154782 h 3479022"/>
              <a:gd name="connsiteX4" fmla="*/ 130969 w 3435656"/>
              <a:gd name="connsiteY4" fmla="*/ 1440666 h 3479022"/>
              <a:gd name="connsiteX5" fmla="*/ 916789 w 3435656"/>
              <a:gd name="connsiteY5" fmla="*/ 3440933 h 3479022"/>
              <a:gd name="connsiteX6" fmla="*/ 2845615 w 3435656"/>
              <a:gd name="connsiteY6" fmla="*/ 2583677 h 3479022"/>
              <a:gd name="connsiteX0" fmla="*/ 2845613 w 3435656"/>
              <a:gd name="connsiteY0" fmla="*/ 2583674 h 3479022"/>
              <a:gd name="connsiteX1" fmla="*/ 3345679 w 3435656"/>
              <a:gd name="connsiteY1" fmla="*/ 1226352 h 3479022"/>
              <a:gd name="connsiteX2" fmla="*/ 2917051 w 3435656"/>
              <a:gd name="connsiteY2" fmla="*/ 511972 h 3479022"/>
              <a:gd name="connsiteX3" fmla="*/ 1702605 w 3435656"/>
              <a:gd name="connsiteY3" fmla="*/ 154782 h 3479022"/>
              <a:gd name="connsiteX4" fmla="*/ 130969 w 3435656"/>
              <a:gd name="connsiteY4" fmla="*/ 1440666 h 3479022"/>
              <a:gd name="connsiteX5" fmla="*/ 916789 w 3435656"/>
              <a:gd name="connsiteY5" fmla="*/ 3440933 h 3479022"/>
              <a:gd name="connsiteX6" fmla="*/ 2845615 w 3435656"/>
              <a:gd name="connsiteY6" fmla="*/ 2583677 h 3479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5656" h="3479022">
                <a:moveTo>
                  <a:pt x="2845613" y="2583674"/>
                </a:moveTo>
                <a:cubicBezTo>
                  <a:pt x="3155558" y="2034701"/>
                  <a:pt x="3435656" y="1556671"/>
                  <a:pt x="3345679" y="1226352"/>
                </a:cubicBezTo>
                <a:cubicBezTo>
                  <a:pt x="3299288" y="924115"/>
                  <a:pt x="3190897" y="690567"/>
                  <a:pt x="2917051" y="511972"/>
                </a:cubicBezTo>
                <a:cubicBezTo>
                  <a:pt x="2643205" y="333377"/>
                  <a:pt x="2166952" y="0"/>
                  <a:pt x="1702605" y="154782"/>
                </a:cubicBezTo>
                <a:cubicBezTo>
                  <a:pt x="1238258" y="309564"/>
                  <a:pt x="261938" y="892974"/>
                  <a:pt x="130969" y="1440666"/>
                </a:cubicBezTo>
                <a:cubicBezTo>
                  <a:pt x="0" y="1988358"/>
                  <a:pt x="345291" y="3336146"/>
                  <a:pt x="916789" y="3440933"/>
                </a:cubicBezTo>
                <a:cubicBezTo>
                  <a:pt x="1454954" y="3479022"/>
                  <a:pt x="2297305" y="3283741"/>
                  <a:pt x="2845615" y="2583677"/>
                </a:cubicBezTo>
              </a:path>
            </a:pathLst>
          </a:custGeom>
          <a:solidFill>
            <a:schemeClr val="accent1">
              <a:alpha val="39000"/>
            </a:schemeClr>
          </a:solidFill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noProof="0" smtClean="0">
                <a:solidFill>
                  <a:schemeClr val="tx2">
                    <a:satMod val="130000"/>
                  </a:schemeClr>
                </a:solidFill>
              </a:rPr>
              <a:t>(k,r)-clustering</a:t>
            </a:r>
            <a:endParaRPr lang="en-US" noProof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3513138" y="3013075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Flowchart: Connector 4"/>
          <p:cNvSpPr/>
          <p:nvPr/>
        </p:nvSpPr>
        <p:spPr>
          <a:xfrm>
            <a:off x="5727700" y="2441575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Flowchart: Connector 5"/>
          <p:cNvSpPr/>
          <p:nvPr/>
        </p:nvSpPr>
        <p:spPr>
          <a:xfrm>
            <a:off x="5441950" y="3584575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lowchart: Connector 6"/>
          <p:cNvSpPr/>
          <p:nvPr/>
        </p:nvSpPr>
        <p:spPr>
          <a:xfrm>
            <a:off x="3013075" y="4513263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Flowchart: Connector 7"/>
          <p:cNvSpPr/>
          <p:nvPr/>
        </p:nvSpPr>
        <p:spPr>
          <a:xfrm>
            <a:off x="4084638" y="4370388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Flowchart: Connector 8"/>
          <p:cNvSpPr/>
          <p:nvPr/>
        </p:nvSpPr>
        <p:spPr>
          <a:xfrm>
            <a:off x="2727325" y="3513138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Flowchart: Connector 9"/>
          <p:cNvSpPr/>
          <p:nvPr/>
        </p:nvSpPr>
        <p:spPr>
          <a:xfrm>
            <a:off x="3798888" y="1512888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Flowchart: Connector 10"/>
          <p:cNvSpPr/>
          <p:nvPr/>
        </p:nvSpPr>
        <p:spPr>
          <a:xfrm>
            <a:off x="2941638" y="2227263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Flowchart: Connector 11"/>
          <p:cNvSpPr/>
          <p:nvPr/>
        </p:nvSpPr>
        <p:spPr>
          <a:xfrm>
            <a:off x="4870450" y="2084388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Flowchart: Connector 12"/>
          <p:cNvSpPr/>
          <p:nvPr/>
        </p:nvSpPr>
        <p:spPr>
          <a:xfrm>
            <a:off x="5013325" y="5156200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Flowchart: Connector 13"/>
          <p:cNvSpPr/>
          <p:nvPr/>
        </p:nvSpPr>
        <p:spPr>
          <a:xfrm>
            <a:off x="6513513" y="3513138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Flowchart: Connector 14"/>
          <p:cNvSpPr/>
          <p:nvPr/>
        </p:nvSpPr>
        <p:spPr>
          <a:xfrm>
            <a:off x="6227763" y="5656263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Flowchart: Connector 15"/>
          <p:cNvSpPr/>
          <p:nvPr/>
        </p:nvSpPr>
        <p:spPr>
          <a:xfrm>
            <a:off x="7227888" y="5156200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Flowchart: Connector 16"/>
          <p:cNvSpPr/>
          <p:nvPr/>
        </p:nvSpPr>
        <p:spPr>
          <a:xfrm>
            <a:off x="7013575" y="2298700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Flowchart: Connector 17"/>
          <p:cNvSpPr/>
          <p:nvPr/>
        </p:nvSpPr>
        <p:spPr>
          <a:xfrm>
            <a:off x="4513263" y="3155950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Flowchart: Connector 18"/>
          <p:cNvSpPr/>
          <p:nvPr/>
        </p:nvSpPr>
        <p:spPr>
          <a:xfrm>
            <a:off x="1727200" y="4227513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Flowchart: Connector 19"/>
          <p:cNvSpPr/>
          <p:nvPr/>
        </p:nvSpPr>
        <p:spPr>
          <a:xfrm>
            <a:off x="1727200" y="2655888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Flowchart: Connector 20"/>
          <p:cNvSpPr/>
          <p:nvPr/>
        </p:nvSpPr>
        <p:spPr>
          <a:xfrm>
            <a:off x="2071688" y="1571625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Flowchart: Connector 21"/>
          <p:cNvSpPr/>
          <p:nvPr/>
        </p:nvSpPr>
        <p:spPr>
          <a:xfrm>
            <a:off x="6156325" y="1584325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Flowchart: Connector 22"/>
          <p:cNvSpPr/>
          <p:nvPr/>
        </p:nvSpPr>
        <p:spPr>
          <a:xfrm>
            <a:off x="6227763" y="4799013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2012950" y="1870075"/>
            <a:ext cx="5297488" cy="4071938"/>
            <a:chOff x="2012489" y="1869622"/>
            <a:chExt cx="5298670" cy="4071966"/>
          </a:xfrm>
        </p:grpSpPr>
        <p:cxnSp>
          <p:nvCxnSpPr>
            <p:cNvPr id="25" name="Straight Connector 24"/>
            <p:cNvCxnSpPr>
              <a:stCxn id="4" idx="6"/>
              <a:endCxn id="18" idx="2"/>
            </p:cNvCxnSpPr>
            <p:nvPr/>
          </p:nvCxnSpPr>
          <p:spPr>
            <a:xfrm>
              <a:off x="4084639" y="3298382"/>
              <a:ext cx="428721" cy="1428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2" idx="6"/>
              <a:endCxn id="5" idx="1"/>
            </p:cNvCxnSpPr>
            <p:nvPr/>
          </p:nvCxnSpPr>
          <p:spPr>
            <a:xfrm>
              <a:off x="5442254" y="2369688"/>
              <a:ext cx="368382" cy="1555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5" idx="0"/>
              <a:endCxn id="22" idx="3"/>
            </p:cNvCxnSpPr>
            <p:nvPr/>
          </p:nvCxnSpPr>
          <p:spPr>
            <a:xfrm rot="5400000" flipH="1" flipV="1">
              <a:off x="5940880" y="2142650"/>
              <a:ext cx="369890" cy="2270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51"/>
            <p:cNvGrpSpPr>
              <a:grpSpLocks/>
            </p:cNvGrpSpPr>
            <p:nvPr/>
          </p:nvGrpSpPr>
          <p:grpSpPr bwMode="auto">
            <a:xfrm>
              <a:off x="2012489" y="1869622"/>
              <a:ext cx="5298670" cy="4071966"/>
              <a:chOff x="2012489" y="1869622"/>
              <a:chExt cx="5298670" cy="4071966"/>
            </a:xfrm>
          </p:grpSpPr>
          <p:cxnSp>
            <p:nvCxnSpPr>
              <p:cNvPr id="29" name="Straight Connector 28"/>
              <p:cNvCxnSpPr>
                <a:stCxn id="10" idx="5"/>
                <a:endCxn id="12" idx="2"/>
              </p:cNvCxnSpPr>
              <p:nvPr/>
            </p:nvCxnSpPr>
            <p:spPr>
              <a:xfrm rot="16200000" flipH="1">
                <a:off x="4393516" y="1892578"/>
                <a:ext cx="369891" cy="58433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18" idx="7"/>
                <a:endCxn id="12" idx="4"/>
              </p:cNvCxnSpPr>
              <p:nvPr/>
            </p:nvCxnSpPr>
            <p:spPr>
              <a:xfrm rot="5400000" flipH="1" flipV="1">
                <a:off x="4786534" y="2869737"/>
                <a:ext cx="584204" cy="1556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11" idx="5"/>
                <a:endCxn id="4" idx="1"/>
              </p:cNvCxnSpPr>
              <p:nvPr/>
            </p:nvCxnSpPr>
            <p:spPr>
              <a:xfrm rot="16200000" flipH="1">
                <a:off x="3321716" y="2821316"/>
                <a:ext cx="382591" cy="16831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4" idx="7"/>
                <a:endCxn id="12" idx="3"/>
              </p:cNvCxnSpPr>
              <p:nvPr/>
            </p:nvCxnSpPr>
            <p:spPr>
              <a:xfrm rot="5400000" flipH="1" flipV="1">
                <a:off x="4214105" y="2357679"/>
                <a:ext cx="525467" cy="95271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18" idx="5"/>
                <a:endCxn id="6" idx="2"/>
              </p:cNvCxnSpPr>
              <p:nvPr/>
            </p:nvCxnSpPr>
            <p:spPr>
              <a:xfrm rot="16200000" flipH="1">
                <a:off x="5108036" y="3535667"/>
                <a:ext cx="227014" cy="44142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10" idx="4"/>
                <a:endCxn id="4" idx="0"/>
              </p:cNvCxnSpPr>
              <p:nvPr/>
            </p:nvCxnSpPr>
            <p:spPr>
              <a:xfrm rot="5400000">
                <a:off x="3477385" y="2405377"/>
                <a:ext cx="928693" cy="2858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11" idx="7"/>
                <a:endCxn id="10" idx="3"/>
              </p:cNvCxnSpPr>
              <p:nvPr/>
            </p:nvCxnSpPr>
            <p:spPr>
              <a:xfrm rot="5400000" flipH="1" flipV="1">
                <a:off x="3499548" y="1929104"/>
                <a:ext cx="311152" cy="45253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12" idx="5"/>
                <a:endCxn id="6" idx="0"/>
              </p:cNvCxnSpPr>
              <p:nvPr/>
            </p:nvCxnSpPr>
            <p:spPr>
              <a:xfrm rot="16200000" flipH="1">
                <a:off x="5035873" y="2893527"/>
                <a:ext cx="1012832" cy="36838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5" idx="4"/>
                <a:endCxn id="6" idx="7"/>
              </p:cNvCxnSpPr>
              <p:nvPr/>
            </p:nvCxnSpPr>
            <p:spPr>
              <a:xfrm rot="5400000">
                <a:off x="5643189" y="3299167"/>
                <a:ext cx="655643" cy="8256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18" idx="6"/>
                <a:endCxn id="5" idx="3"/>
              </p:cNvCxnSpPr>
              <p:nvPr/>
            </p:nvCxnSpPr>
            <p:spPr>
              <a:xfrm flipV="1">
                <a:off x="5084987" y="2928492"/>
                <a:ext cx="725649" cy="51276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12" idx="7"/>
                <a:endCxn id="22" idx="2"/>
              </p:cNvCxnSpPr>
              <p:nvPr/>
            </p:nvCxnSpPr>
            <p:spPr>
              <a:xfrm rot="5400000" flipH="1" flipV="1">
                <a:off x="5607424" y="1620296"/>
                <a:ext cx="298452" cy="79710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19" idx="7"/>
                <a:endCxn id="9" idx="3"/>
              </p:cNvCxnSpPr>
              <p:nvPr/>
            </p:nvCxnSpPr>
            <p:spPr>
              <a:xfrm rot="5400000" flipH="1" flipV="1">
                <a:off x="2357088" y="3857121"/>
                <a:ext cx="311152" cy="5970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19" idx="5"/>
                <a:endCxn id="7" idx="2"/>
              </p:cNvCxnSpPr>
              <p:nvPr/>
            </p:nvCxnSpPr>
            <p:spPr>
              <a:xfrm rot="16200000" flipH="1">
                <a:off x="2571423" y="4357166"/>
                <a:ext cx="84139" cy="7986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7" idx="6"/>
                <a:endCxn id="8" idx="3"/>
              </p:cNvCxnSpPr>
              <p:nvPr/>
            </p:nvCxnSpPr>
            <p:spPr>
              <a:xfrm>
                <a:off x="3584465" y="4798580"/>
                <a:ext cx="582743" cy="5873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9" idx="4"/>
                <a:endCxn id="7" idx="0"/>
              </p:cNvCxnSpPr>
              <p:nvPr/>
            </p:nvCxnSpPr>
            <p:spPr>
              <a:xfrm rot="16200000" flipH="1">
                <a:off x="2941430" y="4155608"/>
                <a:ext cx="428628" cy="2858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11" idx="4"/>
                <a:endCxn id="9" idx="0"/>
              </p:cNvCxnSpPr>
              <p:nvPr/>
            </p:nvCxnSpPr>
            <p:spPr>
              <a:xfrm rot="5400000">
                <a:off x="2762828" y="3048326"/>
                <a:ext cx="714380" cy="21436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9" idx="5"/>
                <a:endCxn id="8" idx="2"/>
              </p:cNvCxnSpPr>
              <p:nvPr/>
            </p:nvCxnSpPr>
            <p:spPr>
              <a:xfrm rot="16200000" flipH="1">
                <a:off x="3321746" y="3892811"/>
                <a:ext cx="655643" cy="87014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19" idx="0"/>
                <a:endCxn id="20" idx="4"/>
              </p:cNvCxnSpPr>
              <p:nvPr/>
            </p:nvCxnSpPr>
            <p:spPr>
              <a:xfrm rot="5400000" flipH="1" flipV="1">
                <a:off x="1512423" y="3727011"/>
                <a:ext cx="10001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20" idx="5"/>
                <a:endCxn id="9" idx="1"/>
              </p:cNvCxnSpPr>
              <p:nvPr/>
            </p:nvCxnSpPr>
            <p:spPr>
              <a:xfrm rot="16200000" flipH="1">
                <a:off x="2285649" y="3071304"/>
                <a:ext cx="454028" cy="5970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stCxn id="8" idx="5"/>
                <a:endCxn id="13" idx="1"/>
              </p:cNvCxnSpPr>
              <p:nvPr/>
            </p:nvCxnSpPr>
            <p:spPr>
              <a:xfrm rot="16200000" flipH="1">
                <a:off x="4642811" y="4786616"/>
                <a:ext cx="382591" cy="52399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8" idx="7"/>
                <a:endCxn id="6" idx="3"/>
              </p:cNvCxnSpPr>
              <p:nvPr/>
            </p:nvCxnSpPr>
            <p:spPr>
              <a:xfrm rot="5400000" flipH="1" flipV="1">
                <a:off x="4857171" y="3786439"/>
                <a:ext cx="382590" cy="95271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7" idx="7"/>
                <a:endCxn id="4" idx="4"/>
              </p:cNvCxnSpPr>
              <p:nvPr/>
            </p:nvCxnSpPr>
            <p:spPr>
              <a:xfrm rot="5400000" flipH="1" flipV="1">
                <a:off x="3143151" y="3941292"/>
                <a:ext cx="1012832" cy="29851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8" idx="0"/>
                <a:endCxn id="18" idx="3"/>
              </p:cNvCxnSpPr>
              <p:nvPr/>
            </p:nvCxnSpPr>
            <p:spPr>
              <a:xfrm rot="5400000" flipH="1" flipV="1">
                <a:off x="4119651" y="3893675"/>
                <a:ext cx="727080" cy="2254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8" idx="1"/>
                <a:endCxn id="4" idx="5"/>
              </p:cNvCxnSpPr>
              <p:nvPr/>
            </p:nvCxnSpPr>
            <p:spPr>
              <a:xfrm rot="16200000" flipV="1">
                <a:off x="3606798" y="3893681"/>
                <a:ext cx="954094" cy="16672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9" idx="7"/>
                <a:endCxn id="4" idx="3"/>
              </p:cNvCxnSpPr>
              <p:nvPr/>
            </p:nvCxnSpPr>
            <p:spPr>
              <a:xfrm rot="5400000" flipH="1" flipV="1">
                <a:off x="3357412" y="3357079"/>
                <a:ext cx="96838" cy="38267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stCxn id="20" idx="7"/>
                <a:endCxn id="11" idx="2"/>
              </p:cNvCxnSpPr>
              <p:nvPr/>
            </p:nvCxnSpPr>
            <p:spPr>
              <a:xfrm rot="5400000" flipH="1" flipV="1">
                <a:off x="2464259" y="2262452"/>
                <a:ext cx="227014" cy="72723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stCxn id="15" idx="0"/>
                <a:endCxn id="23" idx="4"/>
              </p:cNvCxnSpPr>
              <p:nvPr/>
            </p:nvCxnSpPr>
            <p:spPr>
              <a:xfrm rot="5400000" flipH="1" flipV="1">
                <a:off x="6369592" y="5512960"/>
                <a:ext cx="28575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stCxn id="16" idx="3"/>
                <a:endCxn id="15" idx="6"/>
              </p:cNvCxnSpPr>
              <p:nvPr/>
            </p:nvCxnSpPr>
            <p:spPr>
              <a:xfrm rot="5400000">
                <a:off x="6905495" y="5535923"/>
                <a:ext cx="298452" cy="51287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11" idx="1"/>
                <a:endCxn id="21" idx="5"/>
              </p:cNvCxnSpPr>
              <p:nvPr/>
            </p:nvCxnSpPr>
            <p:spPr>
              <a:xfrm rot="16200000" flipV="1">
                <a:off x="2666712" y="1952122"/>
                <a:ext cx="250827" cy="46682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stCxn id="20" idx="0"/>
                <a:endCxn id="21" idx="3"/>
              </p:cNvCxnSpPr>
              <p:nvPr/>
            </p:nvCxnSpPr>
            <p:spPr>
              <a:xfrm rot="5400000" flipH="1" flipV="1">
                <a:off x="1786284" y="2286328"/>
                <a:ext cx="595317" cy="1429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16" idx="1"/>
                <a:endCxn id="23" idx="6"/>
              </p:cNvCxnSpPr>
              <p:nvPr/>
            </p:nvCxnSpPr>
            <p:spPr>
              <a:xfrm rot="16200000" flipV="1">
                <a:off x="6976932" y="4905681"/>
                <a:ext cx="155576" cy="51287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stCxn id="15" idx="2"/>
                <a:endCxn id="13" idx="5"/>
              </p:cNvCxnSpPr>
              <p:nvPr/>
            </p:nvCxnSpPr>
            <p:spPr>
              <a:xfrm rot="10800000">
                <a:off x="5501005" y="5643136"/>
                <a:ext cx="725649" cy="29845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>
                <a:stCxn id="13" idx="6"/>
                <a:endCxn id="23" idx="2"/>
              </p:cNvCxnSpPr>
              <p:nvPr/>
            </p:nvCxnSpPr>
            <p:spPr>
              <a:xfrm flipV="1">
                <a:off x="5585161" y="5084332"/>
                <a:ext cx="641493" cy="3571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>
                <a:stCxn id="17" idx="4"/>
                <a:endCxn id="14" idx="7"/>
              </p:cNvCxnSpPr>
              <p:nvPr/>
            </p:nvCxnSpPr>
            <p:spPr>
              <a:xfrm rot="5400000">
                <a:off x="6786452" y="3084829"/>
                <a:ext cx="727080" cy="29692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stCxn id="22" idx="5"/>
                <a:endCxn id="17" idx="1"/>
              </p:cNvCxnSpPr>
              <p:nvPr/>
            </p:nvCxnSpPr>
            <p:spPr>
              <a:xfrm rot="16200000" flipH="1">
                <a:off x="6714954" y="2000543"/>
                <a:ext cx="311152" cy="45253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>
                <a:stCxn id="5" idx="5"/>
                <a:endCxn id="14" idx="1"/>
              </p:cNvCxnSpPr>
              <p:nvPr/>
            </p:nvCxnSpPr>
            <p:spPr>
              <a:xfrm rot="16200000" flipH="1">
                <a:off x="6071911" y="3072121"/>
                <a:ext cx="668342" cy="3810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stCxn id="6" idx="6"/>
                <a:endCxn id="14" idx="2"/>
              </p:cNvCxnSpPr>
              <p:nvPr/>
            </p:nvCxnSpPr>
            <p:spPr>
              <a:xfrm flipV="1">
                <a:off x="6012294" y="3798448"/>
                <a:ext cx="500174" cy="7143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5072063" y="1285875"/>
            <a:ext cx="638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cs typeface="Arial" charset="0"/>
              </a:rPr>
              <a:t>r=1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5643563" y="714375"/>
            <a:ext cx="638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cs typeface="Arial" charset="0"/>
              </a:rPr>
              <a:t>r=2</a:t>
            </a: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7786688" y="2857500"/>
            <a:ext cx="688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cs typeface="Arial" charset="0"/>
              </a:rPr>
              <a:t>k=2</a:t>
            </a:r>
          </a:p>
        </p:txBody>
      </p:sp>
      <p:sp>
        <p:nvSpPr>
          <p:cNvPr id="82" name="Freeform 81"/>
          <p:cNvSpPr/>
          <p:nvPr/>
        </p:nvSpPr>
        <p:spPr>
          <a:xfrm>
            <a:off x="7154863" y="3298825"/>
            <a:ext cx="800100" cy="457200"/>
          </a:xfrm>
          <a:custGeom>
            <a:avLst/>
            <a:gdLst>
              <a:gd name="connsiteX0" fmla="*/ 800100 w 800100"/>
              <a:gd name="connsiteY0" fmla="*/ 0 h 457200"/>
              <a:gd name="connsiteX1" fmla="*/ 495300 w 800100"/>
              <a:gd name="connsiteY1" fmla="*/ 289560 h 457200"/>
              <a:gd name="connsiteX2" fmla="*/ 0 w 800100"/>
              <a:gd name="connsiteY2" fmla="*/ 457200 h 457200"/>
              <a:gd name="connsiteX3" fmla="*/ 0 w 800100"/>
              <a:gd name="connsiteY3" fmla="*/ 457200 h 457200"/>
              <a:gd name="connsiteX4" fmla="*/ 0 w 800100"/>
              <a:gd name="connsiteY4" fmla="*/ 457200 h 457200"/>
              <a:gd name="connsiteX5" fmla="*/ 0 w 800100"/>
              <a:gd name="connsiteY5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0100" h="457200">
                <a:moveTo>
                  <a:pt x="800100" y="0"/>
                </a:moveTo>
                <a:cubicBezTo>
                  <a:pt x="714375" y="106680"/>
                  <a:pt x="628650" y="213360"/>
                  <a:pt x="495300" y="289560"/>
                </a:cubicBezTo>
                <a:cubicBezTo>
                  <a:pt x="361950" y="365760"/>
                  <a:pt x="0" y="457200"/>
                  <a:pt x="0" y="457200"/>
                </a:cubicBezTo>
                <a:lnTo>
                  <a:pt x="0" y="457200"/>
                </a:lnTo>
                <a:lnTo>
                  <a:pt x="0" y="457200"/>
                </a:lnTo>
                <a:lnTo>
                  <a:pt x="0" y="457200"/>
                </a:lnTo>
              </a:path>
            </a:pathLst>
          </a:cu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3" name="Freeform 82"/>
          <p:cNvSpPr/>
          <p:nvPr/>
        </p:nvSpPr>
        <p:spPr>
          <a:xfrm>
            <a:off x="4000500" y="2462213"/>
            <a:ext cx="3857625" cy="681037"/>
          </a:xfrm>
          <a:custGeom>
            <a:avLst/>
            <a:gdLst>
              <a:gd name="connsiteX0" fmla="*/ 800100 w 800100"/>
              <a:gd name="connsiteY0" fmla="*/ 0 h 457200"/>
              <a:gd name="connsiteX1" fmla="*/ 495300 w 800100"/>
              <a:gd name="connsiteY1" fmla="*/ 289560 h 457200"/>
              <a:gd name="connsiteX2" fmla="*/ 0 w 800100"/>
              <a:gd name="connsiteY2" fmla="*/ 457200 h 457200"/>
              <a:gd name="connsiteX3" fmla="*/ 0 w 800100"/>
              <a:gd name="connsiteY3" fmla="*/ 457200 h 457200"/>
              <a:gd name="connsiteX4" fmla="*/ 0 w 800100"/>
              <a:gd name="connsiteY4" fmla="*/ 457200 h 457200"/>
              <a:gd name="connsiteX5" fmla="*/ 0 w 800100"/>
              <a:gd name="connsiteY5" fmla="*/ 457200 h 457200"/>
              <a:gd name="connsiteX0" fmla="*/ 3943372 w 3943372"/>
              <a:gd name="connsiteY0" fmla="*/ 0 h 457200"/>
              <a:gd name="connsiteX1" fmla="*/ 3638572 w 3943372"/>
              <a:gd name="connsiteY1" fmla="*/ 289560 h 457200"/>
              <a:gd name="connsiteX2" fmla="*/ 3143272 w 3943372"/>
              <a:gd name="connsiteY2" fmla="*/ 457200 h 457200"/>
              <a:gd name="connsiteX3" fmla="*/ 3143272 w 3943372"/>
              <a:gd name="connsiteY3" fmla="*/ 457200 h 457200"/>
              <a:gd name="connsiteX4" fmla="*/ 3143272 w 3943372"/>
              <a:gd name="connsiteY4" fmla="*/ 457200 h 457200"/>
              <a:gd name="connsiteX5" fmla="*/ 0 w 3943372"/>
              <a:gd name="connsiteY5" fmla="*/ 285752 h 457200"/>
              <a:gd name="connsiteX0" fmla="*/ 3943372 w 3943372"/>
              <a:gd name="connsiteY0" fmla="*/ 214314 h 671514"/>
              <a:gd name="connsiteX1" fmla="*/ 3638572 w 3943372"/>
              <a:gd name="connsiteY1" fmla="*/ 503874 h 671514"/>
              <a:gd name="connsiteX2" fmla="*/ 3143272 w 3943372"/>
              <a:gd name="connsiteY2" fmla="*/ 671514 h 671514"/>
              <a:gd name="connsiteX3" fmla="*/ 3143272 w 3943372"/>
              <a:gd name="connsiteY3" fmla="*/ 671514 h 671514"/>
              <a:gd name="connsiteX4" fmla="*/ 2643206 w 3943372"/>
              <a:gd name="connsiteY4" fmla="*/ 0 h 671514"/>
              <a:gd name="connsiteX5" fmla="*/ 0 w 3943372"/>
              <a:gd name="connsiteY5" fmla="*/ 500066 h 671514"/>
              <a:gd name="connsiteX0" fmla="*/ 3943372 w 3943372"/>
              <a:gd name="connsiteY0" fmla="*/ 500066 h 1088870"/>
              <a:gd name="connsiteX1" fmla="*/ 3638572 w 3943372"/>
              <a:gd name="connsiteY1" fmla="*/ 789626 h 1088870"/>
              <a:gd name="connsiteX2" fmla="*/ 3143272 w 3943372"/>
              <a:gd name="connsiteY2" fmla="*/ 957266 h 1088870"/>
              <a:gd name="connsiteX3" fmla="*/ 3143272 w 3943372"/>
              <a:gd name="connsiteY3" fmla="*/ 0 h 1088870"/>
              <a:gd name="connsiteX4" fmla="*/ 2643206 w 3943372"/>
              <a:gd name="connsiteY4" fmla="*/ 285752 h 1088870"/>
              <a:gd name="connsiteX5" fmla="*/ 0 w 3943372"/>
              <a:gd name="connsiteY5" fmla="*/ 785818 h 1088870"/>
              <a:gd name="connsiteX0" fmla="*/ 3943372 w 3943372"/>
              <a:gd name="connsiteY0" fmla="*/ 774546 h 1171263"/>
              <a:gd name="connsiteX1" fmla="*/ 3638572 w 3943372"/>
              <a:gd name="connsiteY1" fmla="*/ 1064106 h 1171263"/>
              <a:gd name="connsiteX2" fmla="*/ 3571900 w 3943372"/>
              <a:gd name="connsiteY2" fmla="*/ 131604 h 1171263"/>
              <a:gd name="connsiteX3" fmla="*/ 3143272 w 3943372"/>
              <a:gd name="connsiteY3" fmla="*/ 274480 h 1171263"/>
              <a:gd name="connsiteX4" fmla="*/ 2643206 w 3943372"/>
              <a:gd name="connsiteY4" fmla="*/ 560232 h 1171263"/>
              <a:gd name="connsiteX5" fmla="*/ 0 w 3943372"/>
              <a:gd name="connsiteY5" fmla="*/ 1060298 h 1171263"/>
              <a:gd name="connsiteX0" fmla="*/ 3943372 w 3991002"/>
              <a:gd name="connsiteY0" fmla="*/ 1178726 h 1464478"/>
              <a:gd name="connsiteX1" fmla="*/ 3929090 w 3991002"/>
              <a:gd name="connsiteY1" fmla="*/ 107157 h 1464478"/>
              <a:gd name="connsiteX2" fmla="*/ 3571900 w 3991002"/>
              <a:gd name="connsiteY2" fmla="*/ 535784 h 1464478"/>
              <a:gd name="connsiteX3" fmla="*/ 3143272 w 3991002"/>
              <a:gd name="connsiteY3" fmla="*/ 678660 h 1464478"/>
              <a:gd name="connsiteX4" fmla="*/ 2643206 w 3991002"/>
              <a:gd name="connsiteY4" fmla="*/ 964412 h 1464478"/>
              <a:gd name="connsiteX5" fmla="*/ 0 w 3991002"/>
              <a:gd name="connsiteY5" fmla="*/ 1464478 h 1464478"/>
              <a:gd name="connsiteX0" fmla="*/ 3943372 w 3991002"/>
              <a:gd name="connsiteY0" fmla="*/ 1178726 h 1464478"/>
              <a:gd name="connsiteX1" fmla="*/ 3929090 w 3991002"/>
              <a:gd name="connsiteY1" fmla="*/ 107157 h 1464478"/>
              <a:gd name="connsiteX2" fmla="*/ 3571900 w 3991002"/>
              <a:gd name="connsiteY2" fmla="*/ 535784 h 1464478"/>
              <a:gd name="connsiteX3" fmla="*/ 2643206 w 3991002"/>
              <a:gd name="connsiteY3" fmla="*/ 964412 h 1464478"/>
              <a:gd name="connsiteX4" fmla="*/ 0 w 3991002"/>
              <a:gd name="connsiteY4" fmla="*/ 1464478 h 1464478"/>
              <a:gd name="connsiteX0" fmla="*/ 3943372 w 3943372"/>
              <a:gd name="connsiteY0" fmla="*/ 642942 h 928694"/>
              <a:gd name="connsiteX1" fmla="*/ 3571900 w 3943372"/>
              <a:gd name="connsiteY1" fmla="*/ 0 h 928694"/>
              <a:gd name="connsiteX2" fmla="*/ 2643206 w 3943372"/>
              <a:gd name="connsiteY2" fmla="*/ 428628 h 928694"/>
              <a:gd name="connsiteX3" fmla="*/ 0 w 3943372"/>
              <a:gd name="connsiteY3" fmla="*/ 928694 h 928694"/>
              <a:gd name="connsiteX0" fmla="*/ 3943372 w 3943372"/>
              <a:gd name="connsiteY0" fmla="*/ 261939 h 547691"/>
              <a:gd name="connsiteX1" fmla="*/ 2643206 w 3943372"/>
              <a:gd name="connsiteY1" fmla="*/ 47625 h 547691"/>
              <a:gd name="connsiteX2" fmla="*/ 0 w 3943372"/>
              <a:gd name="connsiteY2" fmla="*/ 547691 h 547691"/>
              <a:gd name="connsiteX0" fmla="*/ 3943372 w 3943372"/>
              <a:gd name="connsiteY0" fmla="*/ 261939 h 547691"/>
              <a:gd name="connsiteX1" fmla="*/ 2643206 w 3943372"/>
              <a:gd name="connsiteY1" fmla="*/ 47625 h 547691"/>
              <a:gd name="connsiteX2" fmla="*/ 0 w 3943372"/>
              <a:gd name="connsiteY2" fmla="*/ 547691 h 547691"/>
              <a:gd name="connsiteX0" fmla="*/ 3943372 w 3943372"/>
              <a:gd name="connsiteY0" fmla="*/ 333376 h 619128"/>
              <a:gd name="connsiteX1" fmla="*/ 1643074 w 3943372"/>
              <a:gd name="connsiteY1" fmla="*/ 47625 h 619128"/>
              <a:gd name="connsiteX2" fmla="*/ 0 w 3943372"/>
              <a:gd name="connsiteY2" fmla="*/ 619128 h 619128"/>
              <a:gd name="connsiteX0" fmla="*/ 3943372 w 3943372"/>
              <a:gd name="connsiteY0" fmla="*/ 395282 h 681034"/>
              <a:gd name="connsiteX1" fmla="*/ 1643074 w 3943372"/>
              <a:gd name="connsiteY1" fmla="*/ 109531 h 681034"/>
              <a:gd name="connsiteX2" fmla="*/ 0 w 3943372"/>
              <a:gd name="connsiteY2" fmla="*/ 681034 h 681034"/>
              <a:gd name="connsiteX0" fmla="*/ 3943372 w 3943372"/>
              <a:gd name="connsiteY0" fmla="*/ 395282 h 681034"/>
              <a:gd name="connsiteX1" fmla="*/ 1643074 w 3943372"/>
              <a:gd name="connsiteY1" fmla="*/ 109531 h 681034"/>
              <a:gd name="connsiteX2" fmla="*/ 0 w 3943372"/>
              <a:gd name="connsiteY2" fmla="*/ 681034 h 681034"/>
              <a:gd name="connsiteX0" fmla="*/ 3943372 w 3943372"/>
              <a:gd name="connsiteY0" fmla="*/ 395282 h 681034"/>
              <a:gd name="connsiteX1" fmla="*/ 1643074 w 3943372"/>
              <a:gd name="connsiteY1" fmla="*/ 109531 h 681034"/>
              <a:gd name="connsiteX2" fmla="*/ 0 w 3943372"/>
              <a:gd name="connsiteY2" fmla="*/ 681034 h 681034"/>
              <a:gd name="connsiteX0" fmla="*/ 3857652 w 3857652"/>
              <a:gd name="connsiteY0" fmla="*/ 466721 h 681034"/>
              <a:gd name="connsiteX1" fmla="*/ 1643074 w 3857652"/>
              <a:gd name="connsiteY1" fmla="*/ 109531 h 681034"/>
              <a:gd name="connsiteX2" fmla="*/ 0 w 3857652"/>
              <a:gd name="connsiteY2" fmla="*/ 681034 h 681034"/>
              <a:gd name="connsiteX0" fmla="*/ 3857652 w 3857652"/>
              <a:gd name="connsiteY0" fmla="*/ 466721 h 681034"/>
              <a:gd name="connsiteX1" fmla="*/ 1643074 w 3857652"/>
              <a:gd name="connsiteY1" fmla="*/ 109531 h 681034"/>
              <a:gd name="connsiteX2" fmla="*/ 0 w 3857652"/>
              <a:gd name="connsiteY2" fmla="*/ 681034 h 68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57652" h="681034">
                <a:moveTo>
                  <a:pt x="3857652" y="466721"/>
                </a:moveTo>
                <a:cubicBezTo>
                  <a:pt x="3500042" y="164912"/>
                  <a:pt x="2391731" y="0"/>
                  <a:pt x="1643074" y="109531"/>
                </a:cubicBezTo>
                <a:cubicBezTo>
                  <a:pt x="801057" y="244792"/>
                  <a:pt x="547691" y="490533"/>
                  <a:pt x="0" y="681034"/>
                </a:cubicBezTo>
              </a:path>
            </a:pathLst>
          </a:cu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8" grpId="1"/>
      <p:bldP spid="79" grpId="0"/>
      <p:bldP spid="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The (k,r)-clustering task</a:t>
            </a:r>
            <a:endParaRPr lang="en-US" noProof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/>
            <a:r>
              <a:rPr lang="en-US" noProof="0" smtClean="0"/>
              <a:t>All nodes should have</a:t>
            </a:r>
          </a:p>
          <a:p>
            <a:pPr marL="788670" lvl="1" indent="-514350"/>
            <a:r>
              <a:rPr lang="en-US" noProof="0"/>
              <a:t>k</a:t>
            </a:r>
            <a:r>
              <a:rPr lang="en-US" noProof="0" smtClean="0"/>
              <a:t> cluster heads within r hops</a:t>
            </a:r>
          </a:p>
          <a:p>
            <a:pPr marL="788670" lvl="1" indent="-514350"/>
            <a:r>
              <a:rPr lang="en-US" noProof="0" smtClean="0"/>
              <a:t>including the cluster heads themselves</a:t>
            </a:r>
          </a:p>
          <a:p>
            <a:pPr marL="514350" indent="-514350"/>
            <a:r>
              <a:rPr lang="en-US" noProof="0" smtClean="0"/>
              <a:t>The number of cluster heads should be minimal</a:t>
            </a:r>
          </a:p>
          <a:p>
            <a:pPr marL="788670" lvl="1" indent="-514350"/>
            <a:r>
              <a:rPr lang="en-US" noProof="0" smtClean="0"/>
              <a:t>Local minimum – no cluster head can be removed without violating “k within r hops”</a:t>
            </a:r>
          </a:p>
          <a:p>
            <a:pPr marL="1062990" lvl="2" indent="-514350"/>
            <a:r>
              <a:rPr lang="en-US" noProof="0"/>
              <a:t>Local in terms of search </a:t>
            </a:r>
            <a:r>
              <a:rPr lang="en-US" noProof="0" smtClean="0"/>
              <a:t>space</a:t>
            </a:r>
          </a:p>
          <a:p>
            <a:pPr marL="788670" lvl="1" indent="-514350"/>
            <a:r>
              <a:rPr lang="en-US" noProof="0" smtClean="0"/>
              <a:t>Global minimum to expensive – NP-complete</a:t>
            </a:r>
          </a:p>
          <a:p>
            <a:pPr marL="788670" lvl="1" indent="-51435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45210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Ravelomanana</a:t>
            </a:r>
            <a:r>
              <a:rPr lang="en-US" dirty="0"/>
              <a:t>, 2005</a:t>
            </a:r>
          </a:p>
          <a:p>
            <a:pPr lvl="1"/>
            <a:r>
              <a:rPr lang="en-US" dirty="0" smtClean="0"/>
              <a:t>Self-stabilizing (k,1</a:t>
            </a:r>
            <a:r>
              <a:rPr lang="en-US" dirty="0"/>
              <a:t>)-clustering</a:t>
            </a:r>
          </a:p>
          <a:p>
            <a:r>
              <a:rPr lang="en-US" dirty="0" err="1" smtClean="0"/>
              <a:t>Dolev</a:t>
            </a:r>
            <a:r>
              <a:rPr lang="en-US" dirty="0" smtClean="0"/>
              <a:t> and </a:t>
            </a:r>
            <a:r>
              <a:rPr lang="en-US" dirty="0" err="1" smtClean="0"/>
              <a:t>Tzachar</a:t>
            </a:r>
            <a:r>
              <a:rPr lang="en-US" dirty="0" smtClean="0"/>
              <a:t>, 2009</a:t>
            </a:r>
            <a:endParaRPr lang="en-US" dirty="0"/>
          </a:p>
          <a:p>
            <a:pPr lvl="1"/>
            <a:r>
              <a:rPr lang="en-US" dirty="0" smtClean="0"/>
              <a:t>Self-stabilizing  (1,r)-clustering</a:t>
            </a:r>
          </a:p>
          <a:p>
            <a:r>
              <a:rPr lang="en-US" dirty="0" err="1" smtClean="0"/>
              <a:t>Spohn</a:t>
            </a:r>
            <a:r>
              <a:rPr lang="en-US" dirty="0" smtClean="0"/>
              <a:t> and Garcia, 2007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k,r</a:t>
            </a:r>
            <a:r>
              <a:rPr lang="en-US" dirty="0" smtClean="0"/>
              <a:t>)-clustering, not self-stabilizing</a:t>
            </a:r>
            <a:endParaRPr lang="en-US" dirty="0"/>
          </a:p>
          <a:p>
            <a:r>
              <a:rPr lang="en-US" dirty="0"/>
              <a:t>Larsson and </a:t>
            </a:r>
            <a:r>
              <a:rPr lang="en-US" dirty="0" err="1" smtClean="0"/>
              <a:t>Tsigas</a:t>
            </a:r>
            <a:r>
              <a:rPr lang="en-US" dirty="0" smtClean="0"/>
              <a:t>, 2011</a:t>
            </a:r>
            <a:endParaRPr lang="en-US" dirty="0"/>
          </a:p>
          <a:p>
            <a:pPr lvl="1"/>
            <a:r>
              <a:rPr lang="en-US" dirty="0" smtClean="0"/>
              <a:t>Self-stabilizing (</a:t>
            </a:r>
            <a:r>
              <a:rPr lang="en-US" dirty="0" err="1" smtClean="0"/>
              <a:t>k,r</a:t>
            </a:r>
            <a:r>
              <a:rPr lang="en-US" dirty="0" smtClean="0"/>
              <a:t>)-clustering</a:t>
            </a:r>
          </a:p>
          <a:p>
            <a:pPr lvl="1"/>
            <a:r>
              <a:rPr lang="en-US" dirty="0" smtClean="0"/>
              <a:t>More restricted system settings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86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ystem </a:t>
            </a:r>
            <a:r>
              <a:rPr lang="en-US" dirty="0" smtClean="0"/>
              <a:t>settings – clocks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978080" cy="42566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Limit on clock rate differences</a:t>
            </a:r>
            <a:endParaRPr lang="en-US" strike="sngStrike" dirty="0" smtClean="0"/>
          </a:p>
          <a:p>
            <a:pPr lvl="1"/>
            <a:r>
              <a:rPr lang="sv-SE" dirty="0"/>
              <a:t>Clock </a:t>
            </a:r>
            <a:r>
              <a:rPr lang="sv-SE" dirty="0" err="1"/>
              <a:t>frequencies</a:t>
            </a:r>
            <a:r>
              <a:rPr lang="sv-SE" dirty="0"/>
              <a:t> in [1,</a:t>
            </a:r>
            <a:r>
              <a:rPr lang="el-GR" dirty="0"/>
              <a:t> λ</a:t>
            </a:r>
            <a:r>
              <a:rPr lang="sv-SE" dirty="0" smtClean="0"/>
              <a:t>]</a:t>
            </a:r>
          </a:p>
          <a:p>
            <a:pPr lvl="2"/>
            <a:r>
              <a:rPr lang="sv-SE" dirty="0" smtClean="0"/>
              <a:t>For </a:t>
            </a:r>
            <a:r>
              <a:rPr lang="sv-SE" dirty="0" err="1" smtClean="0"/>
              <a:t>one</a:t>
            </a:r>
            <a:r>
              <a:rPr lang="sv-SE" dirty="0" smtClean="0"/>
              <a:t> </a:t>
            </a:r>
            <a:r>
              <a:rPr lang="sv-SE" dirty="0" err="1" smtClean="0"/>
              <a:t>unit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real </a:t>
            </a:r>
            <a:r>
              <a:rPr lang="sv-SE" dirty="0" err="1" smtClean="0"/>
              <a:t>time</a:t>
            </a:r>
            <a:r>
              <a:rPr lang="sv-SE" dirty="0" smtClean="0"/>
              <a:t> the </a:t>
            </a:r>
            <a:r>
              <a:rPr lang="sv-SE" dirty="0" err="1" smtClean="0"/>
              <a:t>clocks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all </a:t>
            </a:r>
            <a:r>
              <a:rPr lang="sv-SE" dirty="0" err="1" smtClean="0"/>
              <a:t>nodes</a:t>
            </a:r>
            <a:r>
              <a:rPr lang="sv-SE" dirty="0" smtClean="0"/>
              <a:t> </a:t>
            </a:r>
            <a:r>
              <a:rPr lang="sv-SE" dirty="0" err="1" smtClean="0"/>
              <a:t>advances</a:t>
            </a:r>
            <a:r>
              <a:rPr lang="sv-SE" dirty="0" smtClean="0"/>
              <a:t> an </a:t>
            </a:r>
            <a:r>
              <a:rPr lang="sv-SE" dirty="0" err="1" smtClean="0"/>
              <a:t>amount</a:t>
            </a:r>
            <a:r>
              <a:rPr lang="sv-SE" dirty="0" smtClean="0"/>
              <a:t> </a:t>
            </a:r>
            <a:r>
              <a:rPr lang="sv-SE" dirty="0" err="1" smtClean="0"/>
              <a:t>between</a:t>
            </a:r>
            <a:r>
              <a:rPr lang="sv-SE" dirty="0" smtClean="0"/>
              <a:t> 1 and </a:t>
            </a:r>
            <a:r>
              <a:rPr lang="el-GR" dirty="0" smtClean="0"/>
              <a:t>λ</a:t>
            </a:r>
            <a:endParaRPr lang="sv-SE" dirty="0"/>
          </a:p>
          <a:p>
            <a:pPr lvl="2"/>
            <a:r>
              <a:rPr lang="el-GR" dirty="0" smtClean="0"/>
              <a:t>λ </a:t>
            </a:r>
            <a:r>
              <a:rPr lang="sv-SE" dirty="0" smtClean="0"/>
              <a:t>– maximum </a:t>
            </a:r>
            <a:r>
              <a:rPr lang="sv-SE" dirty="0" err="1" smtClean="0"/>
              <a:t>ratio</a:t>
            </a:r>
            <a:r>
              <a:rPr lang="sv-SE" dirty="0" smtClean="0"/>
              <a:t> </a:t>
            </a:r>
            <a:r>
              <a:rPr lang="sv-SE" dirty="0" err="1" smtClean="0"/>
              <a:t>between</a:t>
            </a:r>
            <a:r>
              <a:rPr lang="sv-SE" dirty="0" smtClean="0"/>
              <a:t> </a:t>
            </a:r>
            <a:r>
              <a:rPr lang="sv-SE" dirty="0" err="1" smtClean="0"/>
              <a:t>clock</a:t>
            </a:r>
            <a:r>
              <a:rPr lang="sv-SE" dirty="0" smtClean="0"/>
              <a:t> </a:t>
            </a:r>
            <a:r>
              <a:rPr lang="sv-SE" dirty="0" err="1" smtClean="0"/>
              <a:t>frequencies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any</a:t>
            </a:r>
            <a:r>
              <a:rPr lang="sv-SE" dirty="0" smtClean="0"/>
              <a:t> pair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nodes</a:t>
            </a:r>
            <a:endParaRPr lang="sv-SE" dirty="0" smtClean="0"/>
          </a:p>
          <a:p>
            <a:pPr lvl="1"/>
            <a:r>
              <a:rPr lang="el-GR" dirty="0"/>
              <a:t>λ </a:t>
            </a:r>
            <a:r>
              <a:rPr lang="sv-SE" dirty="0" smtClean="0"/>
              <a:t>is </a:t>
            </a:r>
            <a:r>
              <a:rPr lang="sv-SE" dirty="0" err="1" smtClean="0"/>
              <a:t>known</a:t>
            </a:r>
            <a:r>
              <a:rPr lang="sv-SE" dirty="0" smtClean="0"/>
              <a:t> by the </a:t>
            </a:r>
            <a:r>
              <a:rPr lang="sv-SE" dirty="0" err="1" smtClean="0"/>
              <a:t>nodes</a:t>
            </a:r>
            <a:endParaRPr lang="sv-SE" dirty="0" smtClean="0"/>
          </a:p>
          <a:p>
            <a:pPr lvl="1"/>
            <a:r>
              <a:rPr lang="en-US" dirty="0" smtClean="0"/>
              <a:t>No clock synchronization</a:t>
            </a:r>
            <a:endParaRPr lang="sv-SE" dirty="0" smtClean="0"/>
          </a:p>
          <a:p>
            <a:pPr lvl="1"/>
            <a:r>
              <a:rPr lang="en-US" dirty="0" smtClean="0"/>
              <a:t>One message </a:t>
            </a:r>
            <a:r>
              <a:rPr lang="en-US" dirty="0" smtClean="0"/>
              <a:t>is sent for every </a:t>
            </a:r>
            <a:r>
              <a:rPr lang="en-US" dirty="0" smtClean="0"/>
              <a:t>unit of time in the local clock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14</a:t>
            </a:fld>
            <a:endParaRPr kumimoji="0"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638472" y="5632440"/>
            <a:ext cx="316835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638472" y="6064488"/>
            <a:ext cx="316835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638472" y="6496536"/>
            <a:ext cx="316835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782488" y="5560432"/>
            <a:ext cx="0" cy="1440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214536" y="5560432"/>
            <a:ext cx="0" cy="1440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646584" y="5560432"/>
            <a:ext cx="0" cy="1440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078632" y="5560432"/>
            <a:ext cx="0" cy="1440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510680" y="5560432"/>
            <a:ext cx="0" cy="1440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942728" y="5560432"/>
            <a:ext cx="0" cy="1440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998512" y="5992480"/>
            <a:ext cx="0" cy="1440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358552" y="5992480"/>
            <a:ext cx="0" cy="1440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718592" y="5992480"/>
            <a:ext cx="0" cy="1440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078632" y="5992480"/>
            <a:ext cx="0" cy="1440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438672" y="5992480"/>
            <a:ext cx="0" cy="1440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798712" y="5992480"/>
            <a:ext cx="0" cy="1440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158752" y="5992480"/>
            <a:ext cx="0" cy="1440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518792" y="5992480"/>
            <a:ext cx="0" cy="1440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374776" y="5560432"/>
            <a:ext cx="0" cy="1440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854496" y="6424528"/>
            <a:ext cx="0" cy="1440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241832" y="6424528"/>
            <a:ext cx="0" cy="1440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629168" y="6424528"/>
            <a:ext cx="0" cy="1440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016504" y="6424528"/>
            <a:ext cx="0" cy="1440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403840" y="6424528"/>
            <a:ext cx="0" cy="1440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791176" y="6424528"/>
            <a:ext cx="0" cy="1440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178512" y="6424528"/>
            <a:ext cx="0" cy="1440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552200" y="6424528"/>
            <a:ext cx="0" cy="1440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19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settings –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Limited reliability of broadcasts</a:t>
            </a:r>
          </a:p>
          <a:p>
            <a:pPr lvl="1"/>
            <a:r>
              <a:rPr lang="en-US" dirty="0"/>
              <a:t>At least one broadcast out of </a:t>
            </a:r>
            <a:r>
              <a:rPr lang="el-GR" dirty="0"/>
              <a:t>π</a:t>
            </a:r>
            <a:r>
              <a:rPr lang="sv-SE" dirty="0"/>
              <a:t> </a:t>
            </a:r>
            <a:r>
              <a:rPr lang="en-US" dirty="0"/>
              <a:t>reaches all neighbors</a:t>
            </a:r>
          </a:p>
          <a:p>
            <a:r>
              <a:rPr lang="en-US" dirty="0"/>
              <a:t>Symmetric links</a:t>
            </a:r>
          </a:p>
          <a:p>
            <a:r>
              <a:rPr lang="en-US" dirty="0"/>
              <a:t>Slowly dynamic network</a:t>
            </a:r>
          </a:p>
          <a:p>
            <a:pPr lvl="1"/>
            <a:r>
              <a:rPr lang="en-US" dirty="0"/>
              <a:t>No mobility</a:t>
            </a:r>
          </a:p>
          <a:p>
            <a:pPr lvl="1"/>
            <a:r>
              <a:rPr lang="en-US" dirty="0"/>
              <a:t>We cope with topology changes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08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algorithm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419872" y="1447800"/>
            <a:ext cx="5266928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Two parallel mechanisms</a:t>
            </a:r>
          </a:p>
          <a:p>
            <a:pPr lvl="1"/>
            <a:r>
              <a:rPr lang="en-US" dirty="0" smtClean="0"/>
              <a:t>Electing cluster heads</a:t>
            </a:r>
          </a:p>
          <a:p>
            <a:pPr lvl="2"/>
            <a:r>
              <a:rPr lang="en-US" dirty="0" smtClean="0"/>
              <a:t>At least k within r</a:t>
            </a:r>
          </a:p>
          <a:p>
            <a:pPr lvl="1"/>
            <a:r>
              <a:rPr lang="en-US" dirty="0" smtClean="0"/>
              <a:t>Cluster heads escaping</a:t>
            </a:r>
          </a:p>
          <a:p>
            <a:pPr lvl="2"/>
            <a:r>
              <a:rPr lang="en-US" dirty="0" smtClean="0"/>
              <a:t>Reaching local minimum</a:t>
            </a:r>
          </a:p>
          <a:p>
            <a:pPr lvl="2"/>
            <a:r>
              <a:rPr lang="en-US" dirty="0"/>
              <a:t>Local in terms of search </a:t>
            </a:r>
            <a:r>
              <a:rPr lang="en-US" dirty="0" smtClean="0"/>
              <a:t>space</a:t>
            </a:r>
          </a:p>
          <a:p>
            <a:r>
              <a:rPr lang="en-US" dirty="0" smtClean="0"/>
              <a:t>Local floods</a:t>
            </a:r>
          </a:p>
          <a:p>
            <a:pPr lvl="1"/>
            <a:r>
              <a:rPr lang="en-US" dirty="0" smtClean="0"/>
              <a:t>Merging of information</a:t>
            </a:r>
            <a:endParaRPr lang="en-US" dirty="0"/>
          </a:p>
          <a:p>
            <a:pPr lvl="2"/>
            <a:r>
              <a:rPr lang="en-US" dirty="0" smtClean="0"/>
              <a:t>Data </a:t>
            </a:r>
            <a:r>
              <a:rPr lang="en-US" dirty="0" smtClean="0"/>
              <a:t>to send out</a:t>
            </a:r>
          </a:p>
          <a:p>
            <a:pPr lvl="2"/>
            <a:r>
              <a:rPr lang="en-US" dirty="0" smtClean="0"/>
              <a:t>Data</a:t>
            </a:r>
            <a:r>
              <a:rPr lang="en-US" dirty="0" smtClean="0"/>
              <a:t> </a:t>
            </a:r>
            <a:r>
              <a:rPr lang="en-US" dirty="0" smtClean="0"/>
              <a:t>to </a:t>
            </a:r>
            <a:r>
              <a:rPr lang="en-US" dirty="0" smtClean="0"/>
              <a:t>forward for others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484784"/>
            <a:ext cx="280831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Every round:</a:t>
            </a:r>
          </a:p>
          <a:p>
            <a:r>
              <a:rPr lang="en-US" sz="1600" dirty="0" smtClean="0"/>
              <a:t>If |heads| &lt; k</a:t>
            </a:r>
          </a:p>
          <a:p>
            <a:r>
              <a:rPr lang="en-US" sz="1600" dirty="0" smtClean="0"/>
              <a:t>     elect a new head</a:t>
            </a:r>
          </a:p>
          <a:p>
            <a:r>
              <a:rPr lang="en-US" sz="1600" dirty="0" smtClean="0"/>
              <a:t>If head and time for escape</a:t>
            </a:r>
          </a:p>
          <a:p>
            <a:r>
              <a:rPr lang="en-US" sz="1600" dirty="0" smtClean="0"/>
              <a:t>     send escape attempt</a:t>
            </a:r>
          </a:p>
          <a:p>
            <a:r>
              <a:rPr lang="en-US" sz="1600" dirty="0" smtClean="0"/>
              <a:t>Send out: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id, state, elections, escapes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Forward from others</a:t>
            </a:r>
          </a:p>
          <a:p>
            <a:endParaRPr lang="en-US" sz="1600" dirty="0" smtClean="0"/>
          </a:p>
          <a:p>
            <a:r>
              <a:rPr lang="en-US" sz="1600" u="sng" dirty="0" smtClean="0"/>
              <a:t>At receipt:</a:t>
            </a:r>
          </a:p>
          <a:p>
            <a:r>
              <a:rPr lang="en-US" sz="1600" dirty="0" smtClean="0"/>
              <a:t>If elected a head</a:t>
            </a:r>
          </a:p>
          <a:p>
            <a:r>
              <a:rPr lang="en-US" sz="1600" dirty="0" smtClean="0"/>
              <a:t>     become head</a:t>
            </a:r>
          </a:p>
          <a:p>
            <a:r>
              <a:rPr lang="en-US" sz="1600" dirty="0" smtClean="0"/>
              <a:t>If head attempts escape</a:t>
            </a:r>
          </a:p>
          <a:p>
            <a:r>
              <a:rPr lang="en-US" sz="1600" dirty="0" smtClean="0"/>
              <a:t>     if head is needed</a:t>
            </a:r>
          </a:p>
          <a:p>
            <a:r>
              <a:rPr lang="en-US" sz="1600" dirty="0" smtClean="0"/>
              <a:t>          stop attempt</a:t>
            </a:r>
          </a:p>
          <a:p>
            <a:r>
              <a:rPr lang="en-US" dirty="0" smtClean="0"/>
              <a:t>     </a:t>
            </a:r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16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2557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noProof="0" smtClean="0">
                <a:solidFill>
                  <a:schemeClr val="tx2">
                    <a:satMod val="130000"/>
                  </a:schemeClr>
                </a:solidFill>
              </a:rPr>
              <a:t>Our algorithm – deterministic election</a:t>
            </a:r>
            <a:endParaRPr lang="en-US" noProof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4678238" y="3454672"/>
            <a:ext cx="571500" cy="5715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Flowchart: Connector 4"/>
          <p:cNvSpPr/>
          <p:nvPr/>
        </p:nvSpPr>
        <p:spPr>
          <a:xfrm>
            <a:off x="6892800" y="2883172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Flowchart: Connector 5"/>
          <p:cNvSpPr/>
          <p:nvPr/>
        </p:nvSpPr>
        <p:spPr>
          <a:xfrm>
            <a:off x="6607050" y="4026172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lowchart: Connector 6"/>
          <p:cNvSpPr/>
          <p:nvPr/>
        </p:nvSpPr>
        <p:spPr>
          <a:xfrm>
            <a:off x="4178175" y="4954860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Flowchart: Connector 7"/>
          <p:cNvSpPr/>
          <p:nvPr/>
        </p:nvSpPr>
        <p:spPr>
          <a:xfrm>
            <a:off x="5249738" y="4811985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Flowchart: Connector 8"/>
          <p:cNvSpPr/>
          <p:nvPr/>
        </p:nvSpPr>
        <p:spPr>
          <a:xfrm>
            <a:off x="3892425" y="3954735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Flowchart: Connector 9"/>
          <p:cNvSpPr/>
          <p:nvPr/>
        </p:nvSpPr>
        <p:spPr>
          <a:xfrm>
            <a:off x="4963988" y="1954485"/>
            <a:ext cx="571500" cy="5715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Flowchart: Connector 10"/>
          <p:cNvSpPr/>
          <p:nvPr/>
        </p:nvSpPr>
        <p:spPr>
          <a:xfrm>
            <a:off x="4106738" y="2668860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Flowchart: Connector 11"/>
          <p:cNvSpPr/>
          <p:nvPr/>
        </p:nvSpPr>
        <p:spPr>
          <a:xfrm>
            <a:off x="6035550" y="2525985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Flowchart: Connector 12"/>
          <p:cNvSpPr/>
          <p:nvPr/>
        </p:nvSpPr>
        <p:spPr>
          <a:xfrm>
            <a:off x="6178425" y="5597797"/>
            <a:ext cx="571500" cy="5715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Flowchart: Connector 13"/>
          <p:cNvSpPr/>
          <p:nvPr/>
        </p:nvSpPr>
        <p:spPr>
          <a:xfrm>
            <a:off x="7678613" y="3954735"/>
            <a:ext cx="571500" cy="5715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Flowchart: Connector 14"/>
          <p:cNvSpPr/>
          <p:nvPr/>
        </p:nvSpPr>
        <p:spPr>
          <a:xfrm>
            <a:off x="7392863" y="6097860"/>
            <a:ext cx="571500" cy="5715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Flowchart: Connector 15"/>
          <p:cNvSpPr/>
          <p:nvPr/>
        </p:nvSpPr>
        <p:spPr>
          <a:xfrm>
            <a:off x="8392988" y="5597797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Flowchart: Connector 16"/>
          <p:cNvSpPr/>
          <p:nvPr/>
        </p:nvSpPr>
        <p:spPr>
          <a:xfrm>
            <a:off x="8178675" y="2740297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Flowchart: Connector 17"/>
          <p:cNvSpPr/>
          <p:nvPr/>
        </p:nvSpPr>
        <p:spPr>
          <a:xfrm>
            <a:off x="5678363" y="3597547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Flowchart: Connector 18"/>
          <p:cNvSpPr/>
          <p:nvPr/>
        </p:nvSpPr>
        <p:spPr>
          <a:xfrm>
            <a:off x="2892300" y="4669110"/>
            <a:ext cx="571500" cy="5715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Flowchart: Connector 19"/>
          <p:cNvSpPr/>
          <p:nvPr/>
        </p:nvSpPr>
        <p:spPr>
          <a:xfrm>
            <a:off x="2892300" y="3097485"/>
            <a:ext cx="571500" cy="571500"/>
          </a:xfrm>
          <a:prstGeom prst="flowChartConnector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Flowchart: Connector 20"/>
          <p:cNvSpPr/>
          <p:nvPr/>
        </p:nvSpPr>
        <p:spPr>
          <a:xfrm>
            <a:off x="3236788" y="2013222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Flowchart: Connector 21"/>
          <p:cNvSpPr/>
          <p:nvPr/>
        </p:nvSpPr>
        <p:spPr>
          <a:xfrm>
            <a:off x="7321425" y="2025922"/>
            <a:ext cx="571500" cy="5715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Flowchart: Connector 22"/>
          <p:cNvSpPr/>
          <p:nvPr/>
        </p:nvSpPr>
        <p:spPr>
          <a:xfrm>
            <a:off x="7392863" y="5240610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3173812" y="2311226"/>
            <a:ext cx="5298632" cy="4071938"/>
            <a:chOff x="2012490" y="1907276"/>
            <a:chExt cx="5299814" cy="4071966"/>
          </a:xfrm>
        </p:grpSpPr>
        <p:cxnSp>
          <p:nvCxnSpPr>
            <p:cNvPr id="25" name="Straight Connector 24"/>
            <p:cNvCxnSpPr>
              <a:stCxn id="4" idx="6"/>
              <a:endCxn id="18" idx="2"/>
            </p:cNvCxnSpPr>
            <p:nvPr/>
          </p:nvCxnSpPr>
          <p:spPr>
            <a:xfrm>
              <a:off x="4084639" y="3336035"/>
              <a:ext cx="428721" cy="1428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2" idx="6"/>
              <a:endCxn id="5" idx="1"/>
            </p:cNvCxnSpPr>
            <p:nvPr/>
          </p:nvCxnSpPr>
          <p:spPr>
            <a:xfrm>
              <a:off x="5442254" y="2407342"/>
              <a:ext cx="369526" cy="1551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5" idx="0"/>
              <a:endCxn id="22" idx="3"/>
            </p:cNvCxnSpPr>
            <p:nvPr/>
          </p:nvCxnSpPr>
          <p:spPr>
            <a:xfrm rot="5400000" flipH="1" flipV="1">
              <a:off x="5942467" y="2180747"/>
              <a:ext cx="369447" cy="226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51"/>
            <p:cNvGrpSpPr>
              <a:grpSpLocks/>
            </p:cNvGrpSpPr>
            <p:nvPr/>
          </p:nvGrpSpPr>
          <p:grpSpPr bwMode="auto">
            <a:xfrm>
              <a:off x="2012490" y="1907276"/>
              <a:ext cx="5299814" cy="4071966"/>
              <a:chOff x="2012490" y="1907276"/>
              <a:chExt cx="5299814" cy="4071966"/>
            </a:xfrm>
          </p:grpSpPr>
          <p:cxnSp>
            <p:nvCxnSpPr>
              <p:cNvPr id="29" name="Straight Connector 28"/>
              <p:cNvCxnSpPr>
                <a:stCxn id="10" idx="5"/>
                <a:endCxn id="12" idx="2"/>
              </p:cNvCxnSpPr>
              <p:nvPr/>
            </p:nvCxnSpPr>
            <p:spPr>
              <a:xfrm rot="16200000" flipH="1">
                <a:off x="4393960" y="1930676"/>
                <a:ext cx="369447" cy="58388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18" idx="7"/>
                <a:endCxn id="12" idx="4"/>
              </p:cNvCxnSpPr>
              <p:nvPr/>
            </p:nvCxnSpPr>
            <p:spPr>
              <a:xfrm rot="5400000" flipH="1" flipV="1">
                <a:off x="4786977" y="2907391"/>
                <a:ext cx="583760" cy="15516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11" idx="5"/>
                <a:endCxn id="4" idx="1"/>
              </p:cNvCxnSpPr>
              <p:nvPr/>
            </p:nvCxnSpPr>
            <p:spPr>
              <a:xfrm rot="16200000" flipH="1">
                <a:off x="3322160" y="2859414"/>
                <a:ext cx="381703" cy="16742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4" idx="7"/>
                <a:endCxn id="12" idx="3"/>
              </p:cNvCxnSpPr>
              <p:nvPr/>
            </p:nvCxnSpPr>
            <p:spPr>
              <a:xfrm rot="5400000" flipH="1" flipV="1">
                <a:off x="4215344" y="2394983"/>
                <a:ext cx="524579" cy="95341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18" idx="5"/>
                <a:endCxn id="6" idx="2"/>
              </p:cNvCxnSpPr>
              <p:nvPr/>
            </p:nvCxnSpPr>
            <p:spPr>
              <a:xfrm rot="16200000" flipH="1">
                <a:off x="5108479" y="3573763"/>
                <a:ext cx="226571" cy="4409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10" idx="4"/>
                <a:endCxn id="4" idx="0"/>
              </p:cNvCxnSpPr>
              <p:nvPr/>
            </p:nvCxnSpPr>
            <p:spPr>
              <a:xfrm rot="5400000">
                <a:off x="3477386" y="2443029"/>
                <a:ext cx="928693" cy="2858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11" idx="7"/>
                <a:endCxn id="10" idx="3"/>
              </p:cNvCxnSpPr>
              <p:nvPr/>
            </p:nvCxnSpPr>
            <p:spPr>
              <a:xfrm rot="5400000" flipH="1" flipV="1">
                <a:off x="3500786" y="1966409"/>
                <a:ext cx="310265" cy="45323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12" idx="5"/>
                <a:endCxn id="6" idx="0"/>
              </p:cNvCxnSpPr>
              <p:nvPr/>
            </p:nvCxnSpPr>
            <p:spPr>
              <a:xfrm rot="16200000" flipH="1">
                <a:off x="5037111" y="2930830"/>
                <a:ext cx="1012388" cy="36952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5" idx="4"/>
                <a:endCxn id="6" idx="7"/>
              </p:cNvCxnSpPr>
              <p:nvPr/>
            </p:nvCxnSpPr>
            <p:spPr>
              <a:xfrm rot="5400000">
                <a:off x="5644426" y="3336026"/>
                <a:ext cx="655199" cy="8371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18" idx="6"/>
                <a:endCxn id="5" idx="3"/>
              </p:cNvCxnSpPr>
              <p:nvPr/>
            </p:nvCxnSpPr>
            <p:spPr>
              <a:xfrm flipV="1">
                <a:off x="5084987" y="2966588"/>
                <a:ext cx="726793" cy="5123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12" idx="7"/>
                <a:endCxn id="22" idx="2"/>
              </p:cNvCxnSpPr>
              <p:nvPr/>
            </p:nvCxnSpPr>
            <p:spPr>
              <a:xfrm rot="5400000" flipH="1" flipV="1">
                <a:off x="5608660" y="1657157"/>
                <a:ext cx="298009" cy="7982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19" idx="7"/>
                <a:endCxn id="9" idx="3"/>
              </p:cNvCxnSpPr>
              <p:nvPr/>
            </p:nvCxnSpPr>
            <p:spPr>
              <a:xfrm rot="5400000" flipH="1" flipV="1">
                <a:off x="2357530" y="3895219"/>
                <a:ext cx="310265" cy="5961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19" idx="5"/>
                <a:endCxn id="7" idx="2"/>
              </p:cNvCxnSpPr>
              <p:nvPr/>
            </p:nvCxnSpPr>
            <p:spPr>
              <a:xfrm rot="16200000" flipH="1">
                <a:off x="2571866" y="4395262"/>
                <a:ext cx="83695" cy="7982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7" idx="6"/>
                <a:endCxn id="8" idx="3"/>
              </p:cNvCxnSpPr>
              <p:nvPr/>
            </p:nvCxnSpPr>
            <p:spPr>
              <a:xfrm>
                <a:off x="3584465" y="4836234"/>
                <a:ext cx="583887" cy="591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9" idx="4"/>
                <a:endCxn id="7" idx="0"/>
              </p:cNvCxnSpPr>
              <p:nvPr/>
            </p:nvCxnSpPr>
            <p:spPr>
              <a:xfrm rot="16200000" flipH="1">
                <a:off x="2941431" y="4193260"/>
                <a:ext cx="428628" cy="2858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11" idx="4"/>
                <a:endCxn id="9" idx="0"/>
              </p:cNvCxnSpPr>
              <p:nvPr/>
            </p:nvCxnSpPr>
            <p:spPr>
              <a:xfrm rot="5400000">
                <a:off x="2762829" y="3085979"/>
                <a:ext cx="714380" cy="21436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9" idx="5"/>
                <a:endCxn id="8" idx="2"/>
              </p:cNvCxnSpPr>
              <p:nvPr/>
            </p:nvCxnSpPr>
            <p:spPr>
              <a:xfrm rot="16200000" flipH="1">
                <a:off x="3322189" y="3930907"/>
                <a:ext cx="655199" cy="86970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19" idx="0"/>
                <a:endCxn id="20" idx="4"/>
              </p:cNvCxnSpPr>
              <p:nvPr/>
            </p:nvCxnSpPr>
            <p:spPr>
              <a:xfrm rot="5400000" flipH="1" flipV="1">
                <a:off x="1512424" y="3764664"/>
                <a:ext cx="10001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20" idx="5"/>
                <a:endCxn id="9" idx="1"/>
              </p:cNvCxnSpPr>
              <p:nvPr/>
            </p:nvCxnSpPr>
            <p:spPr>
              <a:xfrm rot="16200000" flipH="1">
                <a:off x="2286092" y="3109400"/>
                <a:ext cx="453141" cy="5961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stCxn id="8" idx="5"/>
                <a:endCxn id="13" idx="1"/>
              </p:cNvCxnSpPr>
              <p:nvPr/>
            </p:nvCxnSpPr>
            <p:spPr>
              <a:xfrm rot="16200000" flipH="1">
                <a:off x="4644048" y="4823920"/>
                <a:ext cx="381703" cy="52469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8" idx="7"/>
                <a:endCxn id="6" idx="3"/>
              </p:cNvCxnSpPr>
              <p:nvPr/>
            </p:nvCxnSpPr>
            <p:spPr>
              <a:xfrm rot="5400000" flipH="1" flipV="1">
                <a:off x="4858409" y="3823743"/>
                <a:ext cx="381704" cy="95341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7" idx="7"/>
                <a:endCxn id="4" idx="4"/>
              </p:cNvCxnSpPr>
              <p:nvPr/>
            </p:nvCxnSpPr>
            <p:spPr>
              <a:xfrm rot="5400000" flipH="1" flipV="1">
                <a:off x="3143594" y="3978946"/>
                <a:ext cx="1012389" cy="29807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8" idx="0"/>
                <a:endCxn id="18" idx="3"/>
              </p:cNvCxnSpPr>
              <p:nvPr/>
            </p:nvCxnSpPr>
            <p:spPr>
              <a:xfrm rot="5400000" flipH="1" flipV="1">
                <a:off x="4120444" y="3930978"/>
                <a:ext cx="726637" cy="22662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8" idx="1"/>
                <a:endCxn id="4" idx="5"/>
              </p:cNvCxnSpPr>
              <p:nvPr/>
            </p:nvCxnSpPr>
            <p:spPr>
              <a:xfrm rot="16200000" flipV="1">
                <a:off x="3608036" y="3930984"/>
                <a:ext cx="953208" cy="16742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9" idx="7"/>
                <a:endCxn id="4" idx="3"/>
              </p:cNvCxnSpPr>
              <p:nvPr/>
            </p:nvCxnSpPr>
            <p:spPr>
              <a:xfrm rot="5400000" flipH="1" flipV="1">
                <a:off x="3357855" y="3395176"/>
                <a:ext cx="95952" cy="38178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stCxn id="20" idx="7"/>
                <a:endCxn id="11" idx="2"/>
              </p:cNvCxnSpPr>
              <p:nvPr/>
            </p:nvCxnSpPr>
            <p:spPr>
              <a:xfrm rot="5400000" flipH="1" flipV="1">
                <a:off x="2464702" y="2300106"/>
                <a:ext cx="226571" cy="72679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stCxn id="15" idx="0"/>
                <a:endCxn id="23" idx="4"/>
              </p:cNvCxnSpPr>
              <p:nvPr/>
            </p:nvCxnSpPr>
            <p:spPr>
              <a:xfrm rot="5400000" flipH="1" flipV="1">
                <a:off x="6371180" y="5550613"/>
                <a:ext cx="28575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stCxn id="16" idx="3"/>
                <a:endCxn id="15" idx="6"/>
              </p:cNvCxnSpPr>
              <p:nvPr/>
            </p:nvCxnSpPr>
            <p:spPr>
              <a:xfrm rot="5400000">
                <a:off x="6907083" y="5574020"/>
                <a:ext cx="298009" cy="5124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11" idx="1"/>
                <a:endCxn id="21" idx="5"/>
              </p:cNvCxnSpPr>
              <p:nvPr/>
            </p:nvCxnSpPr>
            <p:spPr>
              <a:xfrm rot="16200000" flipV="1">
                <a:off x="2666362" y="1989425"/>
                <a:ext cx="251528" cy="46594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stCxn id="20" idx="0"/>
                <a:endCxn id="21" idx="3"/>
              </p:cNvCxnSpPr>
              <p:nvPr/>
            </p:nvCxnSpPr>
            <p:spPr>
              <a:xfrm rot="5400000" flipH="1" flipV="1">
                <a:off x="1785491" y="2323632"/>
                <a:ext cx="596461" cy="1424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16" idx="1"/>
                <a:endCxn id="23" idx="6"/>
              </p:cNvCxnSpPr>
              <p:nvPr/>
            </p:nvCxnSpPr>
            <p:spPr>
              <a:xfrm rot="16200000" flipV="1">
                <a:off x="6978521" y="4943334"/>
                <a:ext cx="155132" cy="5124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stCxn id="15" idx="2"/>
                <a:endCxn id="13" idx="5"/>
              </p:cNvCxnSpPr>
              <p:nvPr/>
            </p:nvCxnSpPr>
            <p:spPr>
              <a:xfrm rot="10800000">
                <a:off x="5501448" y="5681233"/>
                <a:ext cx="726794" cy="29800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>
                <a:stCxn id="13" idx="6"/>
                <a:endCxn id="23" idx="2"/>
              </p:cNvCxnSpPr>
              <p:nvPr/>
            </p:nvCxnSpPr>
            <p:spPr>
              <a:xfrm flipV="1">
                <a:off x="5585161" y="5121985"/>
                <a:ext cx="643081" cy="3571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>
                <a:stCxn id="17" idx="4"/>
                <a:endCxn id="14" idx="7"/>
              </p:cNvCxnSpPr>
              <p:nvPr/>
            </p:nvCxnSpPr>
            <p:spPr>
              <a:xfrm rot="5400000">
                <a:off x="6787689" y="3121689"/>
                <a:ext cx="726637" cy="29807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stCxn id="22" idx="5"/>
                <a:endCxn id="17" idx="1"/>
              </p:cNvCxnSpPr>
              <p:nvPr/>
            </p:nvCxnSpPr>
            <p:spPr>
              <a:xfrm rot="16200000" flipH="1">
                <a:off x="6716191" y="2037845"/>
                <a:ext cx="310265" cy="45323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>
                <a:stCxn id="5" idx="5"/>
                <a:endCxn id="14" idx="1"/>
              </p:cNvCxnSpPr>
              <p:nvPr/>
            </p:nvCxnSpPr>
            <p:spPr>
              <a:xfrm rot="16200000" flipH="1">
                <a:off x="6073148" y="3109422"/>
                <a:ext cx="667456" cy="38178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stCxn id="6" idx="6"/>
                <a:endCxn id="14" idx="2"/>
              </p:cNvCxnSpPr>
              <p:nvPr/>
            </p:nvCxnSpPr>
            <p:spPr>
              <a:xfrm flipV="1">
                <a:off x="6013881" y="3836102"/>
                <a:ext cx="500175" cy="7143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6" name="Freeform 65"/>
          <p:cNvSpPr/>
          <p:nvPr/>
        </p:nvSpPr>
        <p:spPr>
          <a:xfrm>
            <a:off x="3413000" y="3153047"/>
            <a:ext cx="990600" cy="1495425"/>
          </a:xfrm>
          <a:custGeom>
            <a:avLst/>
            <a:gdLst>
              <a:gd name="connsiteX0" fmla="*/ 0 w 989704"/>
              <a:gd name="connsiteY0" fmla="*/ 1495313 h 1495313"/>
              <a:gd name="connsiteX1" fmla="*/ 710005 w 989704"/>
              <a:gd name="connsiteY1" fmla="*/ 1172584 h 1495313"/>
              <a:gd name="connsiteX2" fmla="*/ 989704 w 989704"/>
              <a:gd name="connsiteY2" fmla="*/ 0 h 149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9704" h="1495313">
                <a:moveTo>
                  <a:pt x="0" y="1495313"/>
                </a:moveTo>
                <a:cubicBezTo>
                  <a:pt x="272527" y="1458558"/>
                  <a:pt x="545054" y="1421803"/>
                  <a:pt x="710005" y="1172584"/>
                </a:cubicBezTo>
                <a:cubicBezTo>
                  <a:pt x="874956" y="923365"/>
                  <a:pt x="932330" y="461682"/>
                  <a:pt x="989704" y="0"/>
                </a:cubicBezTo>
              </a:path>
            </a:pathLst>
          </a:custGeom>
          <a:ln w="3810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7" name="Freeform 66"/>
          <p:cNvSpPr/>
          <p:nvPr/>
        </p:nvSpPr>
        <p:spPr>
          <a:xfrm>
            <a:off x="2914525" y="2916510"/>
            <a:ext cx="1412875" cy="1655762"/>
          </a:xfrm>
          <a:custGeom>
            <a:avLst/>
            <a:gdLst>
              <a:gd name="connsiteX0" fmla="*/ 229496 w 1412837"/>
              <a:gd name="connsiteY0" fmla="*/ 1656677 h 1656677"/>
              <a:gd name="connsiteX1" fmla="*/ 197223 w 1412837"/>
              <a:gd name="connsiteY1" fmla="*/ 484094 h 1656677"/>
              <a:gd name="connsiteX2" fmla="*/ 1412837 w 1412837"/>
              <a:gd name="connsiteY2" fmla="*/ 0 h 165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2837" h="1656677">
                <a:moveTo>
                  <a:pt x="229496" y="1656677"/>
                </a:moveTo>
                <a:cubicBezTo>
                  <a:pt x="114748" y="1208442"/>
                  <a:pt x="0" y="760207"/>
                  <a:pt x="197223" y="484094"/>
                </a:cubicBezTo>
                <a:cubicBezTo>
                  <a:pt x="394446" y="207981"/>
                  <a:pt x="903641" y="103990"/>
                  <a:pt x="1412837" y="0"/>
                </a:cubicBezTo>
              </a:path>
            </a:pathLst>
          </a:custGeom>
          <a:ln w="3810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5" name="TextBox 254"/>
          <p:cNvSpPr txBox="1"/>
          <p:nvPr/>
        </p:nvSpPr>
        <p:spPr>
          <a:xfrm>
            <a:off x="467544" y="1484784"/>
            <a:ext cx="280831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Every round:</a:t>
            </a:r>
          </a:p>
          <a:p>
            <a:r>
              <a:rPr lang="en-US" sz="1600" b="1" dirty="0" smtClean="0"/>
              <a:t>If |heads| &lt; k</a:t>
            </a:r>
          </a:p>
          <a:p>
            <a:r>
              <a:rPr lang="en-US" sz="1600" b="1" dirty="0" smtClean="0"/>
              <a:t>     elect a new head</a:t>
            </a:r>
          </a:p>
          <a:p>
            <a:r>
              <a:rPr lang="en-US" sz="1600" dirty="0" smtClean="0">
                <a:solidFill>
                  <a:schemeClr val="accent6"/>
                </a:solidFill>
              </a:rPr>
              <a:t>If head and time for escape</a:t>
            </a:r>
          </a:p>
          <a:p>
            <a:r>
              <a:rPr lang="en-US" sz="1600" dirty="0" smtClean="0">
                <a:solidFill>
                  <a:schemeClr val="accent6"/>
                </a:solidFill>
              </a:rPr>
              <a:t>     send escape attempt</a:t>
            </a:r>
          </a:p>
          <a:p>
            <a:r>
              <a:rPr lang="en-US" sz="1600" dirty="0" smtClean="0">
                <a:solidFill>
                  <a:schemeClr val="accent6"/>
                </a:solidFill>
              </a:rPr>
              <a:t>Send out: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6"/>
                </a:solidFill>
              </a:rPr>
              <a:t> id, state, elections, escapes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6"/>
                </a:solidFill>
              </a:rPr>
              <a:t> Forward from others</a:t>
            </a:r>
          </a:p>
          <a:p>
            <a:endParaRPr lang="en-US" sz="1600" dirty="0" smtClean="0"/>
          </a:p>
          <a:p>
            <a:r>
              <a:rPr lang="en-US" sz="1600" u="sng" dirty="0" smtClean="0"/>
              <a:t>At receipt:</a:t>
            </a:r>
          </a:p>
          <a:p>
            <a:r>
              <a:rPr lang="en-US" sz="1600" b="1" dirty="0" smtClean="0"/>
              <a:t>If elected a head</a:t>
            </a:r>
          </a:p>
          <a:p>
            <a:r>
              <a:rPr lang="en-US" sz="1600" b="1" dirty="0" smtClean="0"/>
              <a:t>     become head</a:t>
            </a:r>
          </a:p>
          <a:p>
            <a:r>
              <a:rPr lang="en-US" sz="1600" dirty="0" smtClean="0">
                <a:solidFill>
                  <a:schemeClr val="accent6"/>
                </a:solidFill>
              </a:rPr>
              <a:t>If head attempts escape</a:t>
            </a:r>
          </a:p>
          <a:p>
            <a:r>
              <a:rPr lang="en-US" sz="1600" dirty="0" smtClean="0">
                <a:solidFill>
                  <a:schemeClr val="accent6"/>
                </a:solidFill>
              </a:rPr>
              <a:t>     if head is needed</a:t>
            </a:r>
          </a:p>
          <a:p>
            <a:r>
              <a:rPr lang="en-US" sz="1600" dirty="0" smtClean="0">
                <a:solidFill>
                  <a:schemeClr val="accent6"/>
                </a:solidFill>
              </a:rPr>
              <a:t>          stop attempt</a:t>
            </a:r>
          </a:p>
          <a:p>
            <a:r>
              <a:rPr lang="en-US" sz="1600" dirty="0" smtClean="0"/>
              <a:t>     </a:t>
            </a:r>
          </a:p>
          <a:p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Box 92"/>
          <p:cNvSpPr txBox="1"/>
          <p:nvPr/>
        </p:nvSpPr>
        <p:spPr>
          <a:xfrm>
            <a:off x="467544" y="1484784"/>
            <a:ext cx="280831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Every round:</a:t>
            </a:r>
          </a:p>
          <a:p>
            <a:r>
              <a:rPr lang="en-US" sz="1600" dirty="0" smtClean="0">
                <a:solidFill>
                  <a:schemeClr val="accent6"/>
                </a:solidFill>
              </a:rPr>
              <a:t>If |heads| &lt; k</a:t>
            </a:r>
          </a:p>
          <a:p>
            <a:r>
              <a:rPr lang="en-US" sz="1600" dirty="0" smtClean="0">
                <a:solidFill>
                  <a:schemeClr val="accent6"/>
                </a:solidFill>
              </a:rPr>
              <a:t>     elect a new head</a:t>
            </a:r>
          </a:p>
          <a:p>
            <a:r>
              <a:rPr lang="en-US" sz="1600" b="1" dirty="0" smtClean="0"/>
              <a:t>If head and time for escape</a:t>
            </a:r>
          </a:p>
          <a:p>
            <a:r>
              <a:rPr lang="en-US" sz="1600" b="1" dirty="0" smtClean="0"/>
              <a:t>     send escape attempt</a:t>
            </a:r>
          </a:p>
          <a:p>
            <a:r>
              <a:rPr lang="en-US" sz="1600" dirty="0" smtClean="0">
                <a:solidFill>
                  <a:schemeClr val="accent6"/>
                </a:solidFill>
              </a:rPr>
              <a:t>Send out: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6"/>
                </a:solidFill>
              </a:rPr>
              <a:t> id, state, elections, escapes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6"/>
                </a:solidFill>
              </a:rPr>
              <a:t> Forward from others</a:t>
            </a:r>
          </a:p>
          <a:p>
            <a:endParaRPr lang="en-US" sz="1600" dirty="0" smtClean="0"/>
          </a:p>
          <a:p>
            <a:r>
              <a:rPr lang="en-US" sz="1600" u="sng" dirty="0" smtClean="0"/>
              <a:t>At receipt:</a:t>
            </a:r>
          </a:p>
          <a:p>
            <a:r>
              <a:rPr lang="en-US" sz="1600" dirty="0" smtClean="0">
                <a:solidFill>
                  <a:schemeClr val="accent6"/>
                </a:solidFill>
              </a:rPr>
              <a:t>If elected a head</a:t>
            </a:r>
          </a:p>
          <a:p>
            <a:r>
              <a:rPr lang="en-US" sz="1600" dirty="0" smtClean="0">
                <a:solidFill>
                  <a:schemeClr val="accent6"/>
                </a:solidFill>
              </a:rPr>
              <a:t>     become head</a:t>
            </a:r>
          </a:p>
          <a:p>
            <a:r>
              <a:rPr lang="en-US" sz="1600" b="1" dirty="0" smtClean="0"/>
              <a:t>If head attempts escape</a:t>
            </a:r>
          </a:p>
          <a:p>
            <a:r>
              <a:rPr lang="en-US" sz="1600" b="1" dirty="0" smtClean="0"/>
              <a:t>     if head is needed</a:t>
            </a:r>
          </a:p>
          <a:p>
            <a:r>
              <a:rPr lang="en-US" sz="1600" b="1" dirty="0" smtClean="0"/>
              <a:t>          stop attempt</a:t>
            </a:r>
          </a:p>
          <a:p>
            <a:r>
              <a:rPr lang="en-US" dirty="0" smtClean="0"/>
              <a:t>     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noProof="0" smtClean="0">
                <a:solidFill>
                  <a:schemeClr val="tx2">
                    <a:satMod val="130000"/>
                  </a:schemeClr>
                </a:solidFill>
              </a:rPr>
              <a:t>Our algorithm – probabilistic escapes</a:t>
            </a:r>
            <a:endParaRPr lang="en-US" noProof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4053682" y="3253060"/>
            <a:ext cx="571500" cy="571500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Flowchart: Connector 4"/>
          <p:cNvSpPr/>
          <p:nvPr/>
        </p:nvSpPr>
        <p:spPr>
          <a:xfrm>
            <a:off x="6268244" y="2681560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Flowchart: Connector 5"/>
          <p:cNvSpPr/>
          <p:nvPr/>
        </p:nvSpPr>
        <p:spPr>
          <a:xfrm>
            <a:off x="5982494" y="3824560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lowchart: Connector 6"/>
          <p:cNvSpPr/>
          <p:nvPr/>
        </p:nvSpPr>
        <p:spPr>
          <a:xfrm>
            <a:off x="3553619" y="4753248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Flowchart: Connector 7"/>
          <p:cNvSpPr/>
          <p:nvPr/>
        </p:nvSpPr>
        <p:spPr>
          <a:xfrm>
            <a:off x="4625182" y="4610373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Flowchart: Connector 8"/>
          <p:cNvSpPr/>
          <p:nvPr/>
        </p:nvSpPr>
        <p:spPr>
          <a:xfrm>
            <a:off x="3267869" y="3753123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Flowchart: Connector 9"/>
          <p:cNvSpPr/>
          <p:nvPr/>
        </p:nvSpPr>
        <p:spPr>
          <a:xfrm>
            <a:off x="4339432" y="1752873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Flowchart: Connector 10"/>
          <p:cNvSpPr/>
          <p:nvPr/>
        </p:nvSpPr>
        <p:spPr>
          <a:xfrm>
            <a:off x="3482182" y="2467248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Flowchart: Connector 11"/>
          <p:cNvSpPr/>
          <p:nvPr/>
        </p:nvSpPr>
        <p:spPr>
          <a:xfrm>
            <a:off x="5410994" y="2324373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Flowchart: Connector 12"/>
          <p:cNvSpPr/>
          <p:nvPr/>
        </p:nvSpPr>
        <p:spPr>
          <a:xfrm>
            <a:off x="5553869" y="5396185"/>
            <a:ext cx="571500" cy="571500"/>
          </a:xfrm>
          <a:prstGeom prst="flowChartConnector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Flowchart: Connector 13"/>
          <p:cNvSpPr/>
          <p:nvPr/>
        </p:nvSpPr>
        <p:spPr>
          <a:xfrm>
            <a:off x="7054057" y="3753123"/>
            <a:ext cx="571500" cy="5715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Flowchart: Connector 14"/>
          <p:cNvSpPr/>
          <p:nvPr/>
        </p:nvSpPr>
        <p:spPr>
          <a:xfrm>
            <a:off x="6398419" y="6097860"/>
            <a:ext cx="571500" cy="571500"/>
          </a:xfrm>
          <a:prstGeom prst="flowChartConnector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Flowchart: Connector 15"/>
          <p:cNvSpPr/>
          <p:nvPr/>
        </p:nvSpPr>
        <p:spPr>
          <a:xfrm>
            <a:off x="7612857" y="5669235"/>
            <a:ext cx="571500" cy="5715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Flowchart: Connector 16"/>
          <p:cNvSpPr/>
          <p:nvPr/>
        </p:nvSpPr>
        <p:spPr>
          <a:xfrm>
            <a:off x="7554119" y="2538685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Flowchart: Connector 17"/>
          <p:cNvSpPr/>
          <p:nvPr/>
        </p:nvSpPr>
        <p:spPr>
          <a:xfrm>
            <a:off x="5053807" y="3395935"/>
            <a:ext cx="571500" cy="571500"/>
          </a:xfrm>
          <a:prstGeom prst="flowChartConnector">
            <a:avLst/>
          </a:prstGeom>
          <a:solidFill>
            <a:srgbClr val="FAEC3C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Flowchart: Connector 19"/>
          <p:cNvSpPr/>
          <p:nvPr/>
        </p:nvSpPr>
        <p:spPr>
          <a:xfrm>
            <a:off x="2987824" y="2996952"/>
            <a:ext cx="571500" cy="5715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Flowchart: Connector 21"/>
          <p:cNvSpPr/>
          <p:nvPr/>
        </p:nvSpPr>
        <p:spPr>
          <a:xfrm>
            <a:off x="6696869" y="1824310"/>
            <a:ext cx="571500" cy="5715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Flowchart: Connector 22"/>
          <p:cNvSpPr/>
          <p:nvPr/>
        </p:nvSpPr>
        <p:spPr>
          <a:xfrm>
            <a:off x="6768307" y="5038998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25" name="Straight Connector 24"/>
          <p:cNvCxnSpPr>
            <a:stCxn id="4" idx="6"/>
            <a:endCxn id="18" idx="2"/>
          </p:cNvCxnSpPr>
          <p:nvPr/>
        </p:nvCxnSpPr>
        <p:spPr>
          <a:xfrm>
            <a:off x="4625182" y="3538810"/>
            <a:ext cx="428625" cy="1428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2" idx="6"/>
            <a:endCxn id="5" idx="1"/>
          </p:cNvCxnSpPr>
          <p:nvPr/>
        </p:nvCxnSpPr>
        <p:spPr>
          <a:xfrm>
            <a:off x="5982494" y="2610123"/>
            <a:ext cx="368300" cy="1539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5" idx="0"/>
            <a:endCxn id="22" idx="3"/>
          </p:cNvCxnSpPr>
          <p:nvPr/>
        </p:nvCxnSpPr>
        <p:spPr>
          <a:xfrm rot="5400000" flipH="1" flipV="1">
            <a:off x="6481763" y="2383904"/>
            <a:ext cx="369887" cy="2254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0" idx="5"/>
            <a:endCxn id="12" idx="2"/>
          </p:cNvCxnSpPr>
          <p:nvPr/>
        </p:nvCxnSpPr>
        <p:spPr>
          <a:xfrm rot="16200000" flipH="1">
            <a:off x="4933950" y="2133079"/>
            <a:ext cx="369888" cy="584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8" idx="7"/>
            <a:endCxn id="12" idx="4"/>
          </p:cNvCxnSpPr>
          <p:nvPr/>
        </p:nvCxnSpPr>
        <p:spPr>
          <a:xfrm rot="5400000" flipH="1" flipV="1">
            <a:off x="5327651" y="3109391"/>
            <a:ext cx="582612" cy="1555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1" idx="5"/>
            <a:endCxn id="4" idx="1"/>
          </p:cNvCxnSpPr>
          <p:nvPr/>
        </p:nvCxnSpPr>
        <p:spPr>
          <a:xfrm rot="16200000" flipH="1">
            <a:off x="3862388" y="3061766"/>
            <a:ext cx="381000" cy="1666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4" idx="7"/>
            <a:endCxn id="12" idx="3"/>
          </p:cNvCxnSpPr>
          <p:nvPr/>
        </p:nvCxnSpPr>
        <p:spPr>
          <a:xfrm rot="5400000" flipH="1" flipV="1">
            <a:off x="4755356" y="2597423"/>
            <a:ext cx="523875" cy="952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8" idx="5"/>
            <a:endCxn id="6" idx="2"/>
          </p:cNvCxnSpPr>
          <p:nvPr/>
        </p:nvCxnSpPr>
        <p:spPr>
          <a:xfrm rot="16200000" flipH="1">
            <a:off x="5648326" y="3776141"/>
            <a:ext cx="227012" cy="4413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0" idx="4"/>
            <a:endCxn id="4" idx="0"/>
          </p:cNvCxnSpPr>
          <p:nvPr/>
        </p:nvCxnSpPr>
        <p:spPr>
          <a:xfrm rot="5400000">
            <a:off x="4017963" y="2645842"/>
            <a:ext cx="928687" cy="285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1" idx="7"/>
            <a:endCxn id="10" idx="3"/>
          </p:cNvCxnSpPr>
          <p:nvPr/>
        </p:nvCxnSpPr>
        <p:spPr>
          <a:xfrm rot="5400000" flipH="1" flipV="1">
            <a:off x="4040981" y="2168798"/>
            <a:ext cx="309563" cy="452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2" idx="5"/>
            <a:endCxn id="6" idx="0"/>
          </p:cNvCxnSpPr>
          <p:nvPr/>
        </p:nvCxnSpPr>
        <p:spPr>
          <a:xfrm rot="16200000" flipH="1">
            <a:off x="5576888" y="3133204"/>
            <a:ext cx="1012825" cy="3698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5" idx="4"/>
            <a:endCxn id="6" idx="7"/>
          </p:cNvCxnSpPr>
          <p:nvPr/>
        </p:nvCxnSpPr>
        <p:spPr>
          <a:xfrm rot="5400000">
            <a:off x="6184901" y="3538016"/>
            <a:ext cx="654050" cy="841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8" idx="6"/>
            <a:endCxn id="5" idx="3"/>
          </p:cNvCxnSpPr>
          <p:nvPr/>
        </p:nvCxnSpPr>
        <p:spPr>
          <a:xfrm flipV="1">
            <a:off x="5625307" y="3168923"/>
            <a:ext cx="725487" cy="5127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2" idx="7"/>
            <a:endCxn id="22" idx="2"/>
          </p:cNvCxnSpPr>
          <p:nvPr/>
        </p:nvCxnSpPr>
        <p:spPr>
          <a:xfrm rot="5400000" flipH="1" flipV="1">
            <a:off x="6149181" y="1859236"/>
            <a:ext cx="296863" cy="7985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7" idx="6"/>
            <a:endCxn id="8" idx="3"/>
          </p:cNvCxnSpPr>
          <p:nvPr/>
        </p:nvCxnSpPr>
        <p:spPr>
          <a:xfrm>
            <a:off x="4125119" y="5038998"/>
            <a:ext cx="582613" cy="587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9" idx="4"/>
            <a:endCxn id="7" idx="0"/>
          </p:cNvCxnSpPr>
          <p:nvPr/>
        </p:nvCxnSpPr>
        <p:spPr>
          <a:xfrm rot="16200000" flipH="1">
            <a:off x="3482181" y="4396061"/>
            <a:ext cx="428625" cy="285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1" idx="4"/>
            <a:endCxn id="9" idx="0"/>
          </p:cNvCxnSpPr>
          <p:nvPr/>
        </p:nvCxnSpPr>
        <p:spPr>
          <a:xfrm rot="5400000">
            <a:off x="3303588" y="3288779"/>
            <a:ext cx="714375" cy="214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9" idx="5"/>
            <a:endCxn id="8" idx="2"/>
          </p:cNvCxnSpPr>
          <p:nvPr/>
        </p:nvCxnSpPr>
        <p:spPr>
          <a:xfrm rot="16200000" flipH="1">
            <a:off x="3862388" y="4133329"/>
            <a:ext cx="655638" cy="869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0" idx="4"/>
            <a:endCxn id="9" idx="1"/>
          </p:cNvCxnSpPr>
          <p:nvPr/>
        </p:nvCxnSpPr>
        <p:spPr>
          <a:xfrm rot="16200000" flipH="1">
            <a:off x="3178386" y="3663639"/>
            <a:ext cx="268365" cy="779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8" idx="5"/>
            <a:endCxn id="13" idx="1"/>
          </p:cNvCxnSpPr>
          <p:nvPr/>
        </p:nvCxnSpPr>
        <p:spPr>
          <a:xfrm rot="16200000" flipH="1">
            <a:off x="5183982" y="5026297"/>
            <a:ext cx="381000" cy="5238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8" idx="7"/>
            <a:endCxn id="6" idx="3"/>
          </p:cNvCxnSpPr>
          <p:nvPr/>
        </p:nvCxnSpPr>
        <p:spPr>
          <a:xfrm rot="5400000" flipH="1" flipV="1">
            <a:off x="5398294" y="4026173"/>
            <a:ext cx="381000" cy="952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7" idx="7"/>
            <a:endCxn id="4" idx="4"/>
          </p:cNvCxnSpPr>
          <p:nvPr/>
        </p:nvCxnSpPr>
        <p:spPr>
          <a:xfrm rot="5400000" flipH="1" flipV="1">
            <a:off x="3684588" y="4180954"/>
            <a:ext cx="1011238" cy="2984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8" idx="0"/>
            <a:endCxn id="18" idx="3"/>
          </p:cNvCxnSpPr>
          <p:nvPr/>
        </p:nvCxnSpPr>
        <p:spPr>
          <a:xfrm rot="5400000" flipH="1" flipV="1">
            <a:off x="4660107" y="4134123"/>
            <a:ext cx="727075" cy="2254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8" idx="1"/>
            <a:endCxn id="4" idx="5"/>
          </p:cNvCxnSpPr>
          <p:nvPr/>
        </p:nvCxnSpPr>
        <p:spPr>
          <a:xfrm rot="16200000" flipV="1">
            <a:off x="4148138" y="4133329"/>
            <a:ext cx="952500" cy="1666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9" idx="7"/>
            <a:endCxn id="4" idx="3"/>
          </p:cNvCxnSpPr>
          <p:nvPr/>
        </p:nvCxnSpPr>
        <p:spPr>
          <a:xfrm rot="5400000" flipH="1" flipV="1">
            <a:off x="3898107" y="3597548"/>
            <a:ext cx="9525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20" idx="0"/>
            <a:endCxn id="11" idx="2"/>
          </p:cNvCxnSpPr>
          <p:nvPr/>
        </p:nvCxnSpPr>
        <p:spPr>
          <a:xfrm rot="5400000" flipH="1" flipV="1">
            <a:off x="3255901" y="2770671"/>
            <a:ext cx="243954" cy="2086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5" idx="7"/>
            <a:endCxn id="23" idx="4"/>
          </p:cNvCxnSpPr>
          <p:nvPr/>
        </p:nvCxnSpPr>
        <p:spPr>
          <a:xfrm rot="5400000" flipH="1" flipV="1">
            <a:off x="6684170" y="5812110"/>
            <a:ext cx="571500" cy="1682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6" idx="3"/>
            <a:endCxn id="15" idx="6"/>
          </p:cNvCxnSpPr>
          <p:nvPr/>
        </p:nvCxnSpPr>
        <p:spPr>
          <a:xfrm rot="5400000">
            <a:off x="7219951" y="5906566"/>
            <a:ext cx="227012" cy="7270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6" idx="1"/>
            <a:endCxn id="23" idx="6"/>
          </p:cNvCxnSpPr>
          <p:nvPr/>
        </p:nvCxnSpPr>
        <p:spPr>
          <a:xfrm rot="16200000" flipV="1">
            <a:off x="7304088" y="5360467"/>
            <a:ext cx="428625" cy="3571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5" idx="2"/>
            <a:endCxn id="13" idx="5"/>
          </p:cNvCxnSpPr>
          <p:nvPr/>
        </p:nvCxnSpPr>
        <p:spPr>
          <a:xfrm rot="10800000">
            <a:off x="6041232" y="5883548"/>
            <a:ext cx="357187" cy="5000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3" idx="6"/>
            <a:endCxn id="23" idx="2"/>
          </p:cNvCxnSpPr>
          <p:nvPr/>
        </p:nvCxnSpPr>
        <p:spPr>
          <a:xfrm flipV="1">
            <a:off x="6125369" y="5324748"/>
            <a:ext cx="642938" cy="3571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7" idx="4"/>
            <a:endCxn id="14" idx="7"/>
          </p:cNvCxnSpPr>
          <p:nvPr/>
        </p:nvCxnSpPr>
        <p:spPr>
          <a:xfrm rot="5400000">
            <a:off x="7327900" y="3323704"/>
            <a:ext cx="725488" cy="2984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2" idx="5"/>
            <a:endCxn id="17" idx="1"/>
          </p:cNvCxnSpPr>
          <p:nvPr/>
        </p:nvCxnSpPr>
        <p:spPr>
          <a:xfrm rot="16200000" flipH="1">
            <a:off x="7255670" y="2240235"/>
            <a:ext cx="309562" cy="4524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5" idx="5"/>
            <a:endCxn id="14" idx="1"/>
          </p:cNvCxnSpPr>
          <p:nvPr/>
        </p:nvCxnSpPr>
        <p:spPr>
          <a:xfrm rot="16200000" flipH="1">
            <a:off x="6612732" y="3311798"/>
            <a:ext cx="66675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6" idx="6"/>
            <a:endCxn id="14" idx="2"/>
          </p:cNvCxnSpPr>
          <p:nvPr/>
        </p:nvCxnSpPr>
        <p:spPr>
          <a:xfrm flipV="1">
            <a:off x="6553994" y="4038873"/>
            <a:ext cx="500063" cy="714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lowchart: Connector 65"/>
          <p:cNvSpPr/>
          <p:nvPr/>
        </p:nvSpPr>
        <p:spPr>
          <a:xfrm>
            <a:off x="8398669" y="4740548"/>
            <a:ext cx="571500" cy="5715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7" name="Straight Connector 66"/>
          <p:cNvCxnSpPr>
            <a:stCxn id="66" idx="3"/>
            <a:endCxn id="16" idx="7"/>
          </p:cNvCxnSpPr>
          <p:nvPr/>
        </p:nvCxnSpPr>
        <p:spPr>
          <a:xfrm rot="5400000">
            <a:off x="8028781" y="5299348"/>
            <a:ext cx="525463" cy="382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lowchart: Connector 70"/>
          <p:cNvSpPr/>
          <p:nvPr/>
        </p:nvSpPr>
        <p:spPr>
          <a:xfrm>
            <a:off x="4541044" y="5526360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72" name="Straight Connector 71"/>
          <p:cNvCxnSpPr>
            <a:stCxn id="71" idx="0"/>
            <a:endCxn id="8" idx="4"/>
          </p:cNvCxnSpPr>
          <p:nvPr/>
        </p:nvCxnSpPr>
        <p:spPr>
          <a:xfrm rot="5400000" flipH="1" flipV="1">
            <a:off x="4696619" y="5312048"/>
            <a:ext cx="344487" cy="841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71" idx="6"/>
            <a:endCxn id="13" idx="2"/>
          </p:cNvCxnSpPr>
          <p:nvPr/>
        </p:nvCxnSpPr>
        <p:spPr>
          <a:xfrm flipV="1">
            <a:off x="5112544" y="5681935"/>
            <a:ext cx="441325" cy="130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71" idx="1"/>
            <a:endCxn id="7" idx="5"/>
          </p:cNvCxnSpPr>
          <p:nvPr/>
        </p:nvCxnSpPr>
        <p:spPr>
          <a:xfrm rot="16200000" flipV="1">
            <a:off x="4148138" y="5133454"/>
            <a:ext cx="369888" cy="584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Freeform 82"/>
          <p:cNvSpPr/>
          <p:nvPr/>
        </p:nvSpPr>
        <p:spPr>
          <a:xfrm>
            <a:off x="3750469" y="3716610"/>
            <a:ext cx="915988" cy="2020888"/>
          </a:xfrm>
          <a:custGeom>
            <a:avLst/>
            <a:gdLst>
              <a:gd name="connsiteX0" fmla="*/ 458973 w 916173"/>
              <a:gd name="connsiteY0" fmla="*/ 0 h 2020186"/>
              <a:gd name="connsiteX1" fmla="*/ 76200 w 916173"/>
              <a:gd name="connsiteY1" fmla="*/ 1286539 h 2020186"/>
              <a:gd name="connsiteX2" fmla="*/ 916173 w 916173"/>
              <a:gd name="connsiteY2" fmla="*/ 2020186 h 20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6173" h="2020186">
                <a:moveTo>
                  <a:pt x="458973" y="0"/>
                </a:moveTo>
                <a:cubicBezTo>
                  <a:pt x="229486" y="474920"/>
                  <a:pt x="0" y="949841"/>
                  <a:pt x="76200" y="1286539"/>
                </a:cubicBezTo>
                <a:cubicBezTo>
                  <a:pt x="152400" y="1623237"/>
                  <a:pt x="534286" y="1821711"/>
                  <a:pt x="916173" y="2020186"/>
                </a:cubicBezTo>
              </a:path>
            </a:pathLst>
          </a:custGeom>
          <a:ln w="3810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4" name="Freeform 83"/>
          <p:cNvSpPr/>
          <p:nvPr/>
        </p:nvSpPr>
        <p:spPr>
          <a:xfrm>
            <a:off x="4755357" y="3526110"/>
            <a:ext cx="915987" cy="2020888"/>
          </a:xfrm>
          <a:custGeom>
            <a:avLst/>
            <a:gdLst>
              <a:gd name="connsiteX0" fmla="*/ 458973 w 916173"/>
              <a:gd name="connsiteY0" fmla="*/ 0 h 2020186"/>
              <a:gd name="connsiteX1" fmla="*/ 76200 w 916173"/>
              <a:gd name="connsiteY1" fmla="*/ 1286539 h 2020186"/>
              <a:gd name="connsiteX2" fmla="*/ 916173 w 916173"/>
              <a:gd name="connsiteY2" fmla="*/ 2020186 h 20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6173" h="2020186">
                <a:moveTo>
                  <a:pt x="458973" y="0"/>
                </a:moveTo>
                <a:cubicBezTo>
                  <a:pt x="229486" y="474920"/>
                  <a:pt x="0" y="949841"/>
                  <a:pt x="76200" y="1286539"/>
                </a:cubicBezTo>
                <a:cubicBezTo>
                  <a:pt x="152400" y="1623237"/>
                  <a:pt x="534286" y="1821711"/>
                  <a:pt x="916173" y="2020186"/>
                </a:cubicBezTo>
              </a:path>
            </a:pathLst>
          </a:custGeom>
          <a:ln w="38100">
            <a:solidFill>
              <a:srgbClr val="FAEC3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6" name="Freeform 85"/>
          <p:cNvSpPr/>
          <p:nvPr/>
        </p:nvSpPr>
        <p:spPr>
          <a:xfrm>
            <a:off x="4421982" y="3668985"/>
            <a:ext cx="1262062" cy="1857375"/>
          </a:xfrm>
          <a:custGeom>
            <a:avLst/>
            <a:gdLst>
              <a:gd name="connsiteX0" fmla="*/ 458973 w 916173"/>
              <a:gd name="connsiteY0" fmla="*/ 0 h 2020186"/>
              <a:gd name="connsiteX1" fmla="*/ 76200 w 916173"/>
              <a:gd name="connsiteY1" fmla="*/ 1286539 h 2020186"/>
              <a:gd name="connsiteX2" fmla="*/ 916173 w 916173"/>
              <a:gd name="connsiteY2" fmla="*/ 2020186 h 2020186"/>
              <a:gd name="connsiteX0" fmla="*/ 244656 w 959036"/>
              <a:gd name="connsiteY0" fmla="*/ 0 h 2091624"/>
              <a:gd name="connsiteX1" fmla="*/ 119063 w 959036"/>
              <a:gd name="connsiteY1" fmla="*/ 1357977 h 2091624"/>
              <a:gd name="connsiteX2" fmla="*/ 959036 w 959036"/>
              <a:gd name="connsiteY2" fmla="*/ 2091624 h 2091624"/>
              <a:gd name="connsiteX0" fmla="*/ 229487 w 943867"/>
              <a:gd name="connsiteY0" fmla="*/ 0 h 2091624"/>
              <a:gd name="connsiteX1" fmla="*/ 515239 w 943867"/>
              <a:gd name="connsiteY1" fmla="*/ 1143008 h 2091624"/>
              <a:gd name="connsiteX2" fmla="*/ 943867 w 943867"/>
              <a:gd name="connsiteY2" fmla="*/ 2091624 h 2091624"/>
              <a:gd name="connsiteX0" fmla="*/ 229487 w 562864"/>
              <a:gd name="connsiteY0" fmla="*/ 0 h 1928826"/>
              <a:gd name="connsiteX1" fmla="*/ 515239 w 562864"/>
              <a:gd name="connsiteY1" fmla="*/ 1143008 h 1928826"/>
              <a:gd name="connsiteX2" fmla="*/ 515239 w 562864"/>
              <a:gd name="connsiteY2" fmla="*/ 1928826 h 1928826"/>
              <a:gd name="connsiteX0" fmla="*/ 229487 w 638071"/>
              <a:gd name="connsiteY0" fmla="*/ 0 h 1928826"/>
              <a:gd name="connsiteX1" fmla="*/ 515239 w 638071"/>
              <a:gd name="connsiteY1" fmla="*/ 1143008 h 1928826"/>
              <a:gd name="connsiteX2" fmla="*/ 515239 w 638071"/>
              <a:gd name="connsiteY2" fmla="*/ 1928826 h 1928826"/>
              <a:gd name="connsiteX0" fmla="*/ 229487 w 638071"/>
              <a:gd name="connsiteY0" fmla="*/ 0 h 1928826"/>
              <a:gd name="connsiteX1" fmla="*/ 515239 w 638071"/>
              <a:gd name="connsiteY1" fmla="*/ 1143008 h 1928826"/>
              <a:gd name="connsiteX2" fmla="*/ 515239 w 638071"/>
              <a:gd name="connsiteY2" fmla="*/ 1928826 h 1928826"/>
              <a:gd name="connsiteX0" fmla="*/ 0 w 408584"/>
              <a:gd name="connsiteY0" fmla="*/ 0 h 1928826"/>
              <a:gd name="connsiteX1" fmla="*/ 285752 w 408584"/>
              <a:gd name="connsiteY1" fmla="*/ 1143008 h 1928826"/>
              <a:gd name="connsiteX2" fmla="*/ 285752 w 408584"/>
              <a:gd name="connsiteY2" fmla="*/ 1928826 h 1928826"/>
              <a:gd name="connsiteX0" fmla="*/ 0 w 408584"/>
              <a:gd name="connsiteY0" fmla="*/ 0 h 1928826"/>
              <a:gd name="connsiteX1" fmla="*/ 285751 w 408584"/>
              <a:gd name="connsiteY1" fmla="*/ 1214446 h 1928826"/>
              <a:gd name="connsiteX2" fmla="*/ 285752 w 408584"/>
              <a:gd name="connsiteY2" fmla="*/ 1928826 h 1928826"/>
              <a:gd name="connsiteX0" fmla="*/ 0 w 408584"/>
              <a:gd name="connsiteY0" fmla="*/ 0 h 1928826"/>
              <a:gd name="connsiteX1" fmla="*/ 357189 w 408584"/>
              <a:gd name="connsiteY1" fmla="*/ 1071570 h 1928826"/>
              <a:gd name="connsiteX2" fmla="*/ 285752 w 408584"/>
              <a:gd name="connsiteY2" fmla="*/ 1928826 h 1928826"/>
              <a:gd name="connsiteX0" fmla="*/ 0 w 408584"/>
              <a:gd name="connsiteY0" fmla="*/ 0 h 1928826"/>
              <a:gd name="connsiteX1" fmla="*/ 357189 w 408584"/>
              <a:gd name="connsiteY1" fmla="*/ 1071570 h 1928826"/>
              <a:gd name="connsiteX2" fmla="*/ 285752 w 408584"/>
              <a:gd name="connsiteY2" fmla="*/ 1928826 h 1928826"/>
              <a:gd name="connsiteX0" fmla="*/ 0 w 375208"/>
              <a:gd name="connsiteY0" fmla="*/ 0 h 1928826"/>
              <a:gd name="connsiteX1" fmla="*/ 357189 w 375208"/>
              <a:gd name="connsiteY1" fmla="*/ 1071570 h 1928826"/>
              <a:gd name="connsiteX2" fmla="*/ 285752 w 375208"/>
              <a:gd name="connsiteY2" fmla="*/ 1928826 h 1928826"/>
              <a:gd name="connsiteX0" fmla="*/ 0 w 375209"/>
              <a:gd name="connsiteY0" fmla="*/ 0 h 2000264"/>
              <a:gd name="connsiteX1" fmla="*/ 357190 w 375209"/>
              <a:gd name="connsiteY1" fmla="*/ 1143008 h 2000264"/>
              <a:gd name="connsiteX2" fmla="*/ 285753 w 375209"/>
              <a:gd name="connsiteY2" fmla="*/ 2000264 h 2000264"/>
              <a:gd name="connsiteX0" fmla="*/ 0 w 1192817"/>
              <a:gd name="connsiteY0" fmla="*/ 0 h 1857388"/>
              <a:gd name="connsiteX1" fmla="*/ 357190 w 1192817"/>
              <a:gd name="connsiteY1" fmla="*/ 1143008 h 1857388"/>
              <a:gd name="connsiteX2" fmla="*/ 1143009 w 1192817"/>
              <a:gd name="connsiteY2" fmla="*/ 1857388 h 1857388"/>
              <a:gd name="connsiteX0" fmla="*/ 0 w 1143009"/>
              <a:gd name="connsiteY0" fmla="*/ 0 h 1857388"/>
              <a:gd name="connsiteX1" fmla="*/ 357190 w 1143009"/>
              <a:gd name="connsiteY1" fmla="*/ 1143008 h 1857388"/>
              <a:gd name="connsiteX2" fmla="*/ 1143009 w 1143009"/>
              <a:gd name="connsiteY2" fmla="*/ 1857388 h 1857388"/>
              <a:gd name="connsiteX0" fmla="*/ 0 w 1143009"/>
              <a:gd name="connsiteY0" fmla="*/ 0 h 1857388"/>
              <a:gd name="connsiteX1" fmla="*/ 357191 w 1143009"/>
              <a:gd name="connsiteY1" fmla="*/ 1285884 h 1857388"/>
              <a:gd name="connsiteX2" fmla="*/ 1143009 w 1143009"/>
              <a:gd name="connsiteY2" fmla="*/ 1857388 h 1857388"/>
              <a:gd name="connsiteX0" fmla="*/ 0 w 1143009"/>
              <a:gd name="connsiteY0" fmla="*/ 0 h 1857388"/>
              <a:gd name="connsiteX1" fmla="*/ 357191 w 1143009"/>
              <a:gd name="connsiteY1" fmla="*/ 1285884 h 1857388"/>
              <a:gd name="connsiteX2" fmla="*/ 1143009 w 1143009"/>
              <a:gd name="connsiteY2" fmla="*/ 1857388 h 1857388"/>
              <a:gd name="connsiteX0" fmla="*/ 0 w 1143009"/>
              <a:gd name="connsiteY0" fmla="*/ 0 h 1857388"/>
              <a:gd name="connsiteX1" fmla="*/ 357191 w 1143009"/>
              <a:gd name="connsiteY1" fmla="*/ 1285884 h 1857388"/>
              <a:gd name="connsiteX2" fmla="*/ 1143009 w 1143009"/>
              <a:gd name="connsiteY2" fmla="*/ 1857388 h 1857388"/>
              <a:gd name="connsiteX0" fmla="*/ 0 w 1143009"/>
              <a:gd name="connsiteY0" fmla="*/ 0 h 1857388"/>
              <a:gd name="connsiteX1" fmla="*/ 357191 w 1143009"/>
              <a:gd name="connsiteY1" fmla="*/ 1285884 h 1857388"/>
              <a:gd name="connsiteX2" fmla="*/ 1143009 w 1143009"/>
              <a:gd name="connsiteY2" fmla="*/ 1857388 h 1857388"/>
              <a:gd name="connsiteX0" fmla="*/ 0 w 1143009"/>
              <a:gd name="connsiteY0" fmla="*/ 0 h 1857388"/>
              <a:gd name="connsiteX1" fmla="*/ 357191 w 1143009"/>
              <a:gd name="connsiteY1" fmla="*/ 1285884 h 1857388"/>
              <a:gd name="connsiteX2" fmla="*/ 1143009 w 1143009"/>
              <a:gd name="connsiteY2" fmla="*/ 1857388 h 1857388"/>
              <a:gd name="connsiteX0" fmla="*/ 0 w 1143009"/>
              <a:gd name="connsiteY0" fmla="*/ 0 h 1857388"/>
              <a:gd name="connsiteX1" fmla="*/ 357191 w 1143009"/>
              <a:gd name="connsiteY1" fmla="*/ 1285884 h 1857388"/>
              <a:gd name="connsiteX2" fmla="*/ 1143009 w 1143009"/>
              <a:gd name="connsiteY2" fmla="*/ 1857388 h 1857388"/>
              <a:gd name="connsiteX0" fmla="*/ 0 w 1143009"/>
              <a:gd name="connsiteY0" fmla="*/ 0 h 1857388"/>
              <a:gd name="connsiteX1" fmla="*/ 357191 w 1143009"/>
              <a:gd name="connsiteY1" fmla="*/ 1285884 h 1857388"/>
              <a:gd name="connsiteX2" fmla="*/ 1143009 w 1143009"/>
              <a:gd name="connsiteY2" fmla="*/ 1857388 h 1857388"/>
              <a:gd name="connsiteX0" fmla="*/ 0 w 1143009"/>
              <a:gd name="connsiteY0" fmla="*/ 0 h 1857388"/>
              <a:gd name="connsiteX1" fmla="*/ 357191 w 1143009"/>
              <a:gd name="connsiteY1" fmla="*/ 1285884 h 1857388"/>
              <a:gd name="connsiteX2" fmla="*/ 1143009 w 1143009"/>
              <a:gd name="connsiteY2" fmla="*/ 1857388 h 1857388"/>
              <a:gd name="connsiteX0" fmla="*/ 0 w 1143009"/>
              <a:gd name="connsiteY0" fmla="*/ 0 h 1857388"/>
              <a:gd name="connsiteX1" fmla="*/ 357191 w 1143009"/>
              <a:gd name="connsiteY1" fmla="*/ 1285884 h 1857388"/>
              <a:gd name="connsiteX2" fmla="*/ 1143009 w 1143009"/>
              <a:gd name="connsiteY2" fmla="*/ 1857388 h 1857388"/>
              <a:gd name="connsiteX0" fmla="*/ 0 w 1143009"/>
              <a:gd name="connsiteY0" fmla="*/ 0 h 1857388"/>
              <a:gd name="connsiteX1" fmla="*/ 357191 w 1143009"/>
              <a:gd name="connsiteY1" fmla="*/ 1285884 h 1857388"/>
              <a:gd name="connsiteX2" fmla="*/ 1143009 w 1143009"/>
              <a:gd name="connsiteY2" fmla="*/ 1857388 h 1857388"/>
              <a:gd name="connsiteX0" fmla="*/ 119052 w 1262061"/>
              <a:gd name="connsiteY0" fmla="*/ 0 h 1857388"/>
              <a:gd name="connsiteX1" fmla="*/ 476243 w 1262061"/>
              <a:gd name="connsiteY1" fmla="*/ 1285884 h 1857388"/>
              <a:gd name="connsiteX2" fmla="*/ 1262061 w 1262061"/>
              <a:gd name="connsiteY2" fmla="*/ 1857388 h 185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2061" h="1857388">
                <a:moveTo>
                  <a:pt x="119052" y="0"/>
                </a:moveTo>
                <a:cubicBezTo>
                  <a:pt x="141949" y="314722"/>
                  <a:pt x="0" y="792939"/>
                  <a:pt x="476243" y="1285884"/>
                </a:cubicBezTo>
                <a:cubicBezTo>
                  <a:pt x="535540" y="1340212"/>
                  <a:pt x="970553" y="1661680"/>
                  <a:pt x="1262061" y="1857388"/>
                </a:cubicBezTo>
              </a:path>
            </a:pathLst>
          </a:custGeom>
          <a:ln w="3810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5" name="Freeform 94"/>
          <p:cNvSpPr/>
          <p:nvPr/>
        </p:nvSpPr>
        <p:spPr>
          <a:xfrm>
            <a:off x="4826794" y="3892823"/>
            <a:ext cx="328613" cy="1776412"/>
          </a:xfrm>
          <a:custGeom>
            <a:avLst/>
            <a:gdLst>
              <a:gd name="connsiteX0" fmla="*/ 458973 w 916173"/>
              <a:gd name="connsiteY0" fmla="*/ 0 h 2020186"/>
              <a:gd name="connsiteX1" fmla="*/ 76200 w 916173"/>
              <a:gd name="connsiteY1" fmla="*/ 1286539 h 2020186"/>
              <a:gd name="connsiteX2" fmla="*/ 916173 w 916173"/>
              <a:gd name="connsiteY2" fmla="*/ 2020186 h 2020186"/>
              <a:gd name="connsiteX0" fmla="*/ 333380 w 790580"/>
              <a:gd name="connsiteY0" fmla="*/ 0 h 2020186"/>
              <a:gd name="connsiteX1" fmla="*/ 76200 w 790580"/>
              <a:gd name="connsiteY1" fmla="*/ 919170 h 2020186"/>
              <a:gd name="connsiteX2" fmla="*/ 790580 w 790580"/>
              <a:gd name="connsiteY2" fmla="*/ 2020186 h 2020186"/>
              <a:gd name="connsiteX0" fmla="*/ 710506 w 710506"/>
              <a:gd name="connsiteY0" fmla="*/ 0 h 1776426"/>
              <a:gd name="connsiteX1" fmla="*/ 453326 w 710506"/>
              <a:gd name="connsiteY1" fmla="*/ 919170 h 1776426"/>
              <a:gd name="connsiteX2" fmla="*/ 381887 w 710506"/>
              <a:gd name="connsiteY2" fmla="*/ 1776426 h 1776426"/>
              <a:gd name="connsiteX0" fmla="*/ 328619 w 328619"/>
              <a:gd name="connsiteY0" fmla="*/ 0 h 1776426"/>
              <a:gd name="connsiteX1" fmla="*/ 71439 w 328619"/>
              <a:gd name="connsiteY1" fmla="*/ 919170 h 1776426"/>
              <a:gd name="connsiteX2" fmla="*/ 0 w 328619"/>
              <a:gd name="connsiteY2" fmla="*/ 1776426 h 1776426"/>
              <a:gd name="connsiteX0" fmla="*/ 328619 w 328619"/>
              <a:gd name="connsiteY0" fmla="*/ 0 h 1776426"/>
              <a:gd name="connsiteX1" fmla="*/ 71439 w 328619"/>
              <a:gd name="connsiteY1" fmla="*/ 919170 h 1776426"/>
              <a:gd name="connsiteX2" fmla="*/ 0 w 328619"/>
              <a:gd name="connsiteY2" fmla="*/ 1776426 h 1776426"/>
              <a:gd name="connsiteX0" fmla="*/ 328619 w 328619"/>
              <a:gd name="connsiteY0" fmla="*/ 0 h 1776426"/>
              <a:gd name="connsiteX1" fmla="*/ 71439 w 328619"/>
              <a:gd name="connsiteY1" fmla="*/ 919170 h 1776426"/>
              <a:gd name="connsiteX2" fmla="*/ 0 w 328619"/>
              <a:gd name="connsiteY2" fmla="*/ 1776426 h 1776426"/>
              <a:gd name="connsiteX0" fmla="*/ 328619 w 328619"/>
              <a:gd name="connsiteY0" fmla="*/ 0 h 1776426"/>
              <a:gd name="connsiteX1" fmla="*/ 71439 w 328619"/>
              <a:gd name="connsiteY1" fmla="*/ 919170 h 1776426"/>
              <a:gd name="connsiteX2" fmla="*/ 0 w 328619"/>
              <a:gd name="connsiteY2" fmla="*/ 1776426 h 1776426"/>
              <a:gd name="connsiteX0" fmla="*/ 328619 w 328619"/>
              <a:gd name="connsiteY0" fmla="*/ 0 h 1776426"/>
              <a:gd name="connsiteX1" fmla="*/ 71439 w 328619"/>
              <a:gd name="connsiteY1" fmla="*/ 919170 h 1776426"/>
              <a:gd name="connsiteX2" fmla="*/ 0 w 328619"/>
              <a:gd name="connsiteY2" fmla="*/ 1776426 h 1776426"/>
              <a:gd name="connsiteX0" fmla="*/ 328619 w 328619"/>
              <a:gd name="connsiteY0" fmla="*/ 0 h 1776426"/>
              <a:gd name="connsiteX1" fmla="*/ 0 w 328619"/>
              <a:gd name="connsiteY1" fmla="*/ 1776426 h 1776426"/>
              <a:gd name="connsiteX0" fmla="*/ 328619 w 328619"/>
              <a:gd name="connsiteY0" fmla="*/ 0 h 1776426"/>
              <a:gd name="connsiteX1" fmla="*/ 142876 w 328619"/>
              <a:gd name="connsiteY1" fmla="*/ 847732 h 1776426"/>
              <a:gd name="connsiteX2" fmla="*/ 0 w 328619"/>
              <a:gd name="connsiteY2" fmla="*/ 1776426 h 1776426"/>
              <a:gd name="connsiteX0" fmla="*/ 328619 w 328619"/>
              <a:gd name="connsiteY0" fmla="*/ 0 h 1776426"/>
              <a:gd name="connsiteX1" fmla="*/ 142876 w 328619"/>
              <a:gd name="connsiteY1" fmla="*/ 847732 h 1776426"/>
              <a:gd name="connsiteX2" fmla="*/ 0 w 328619"/>
              <a:gd name="connsiteY2" fmla="*/ 1776426 h 1776426"/>
              <a:gd name="connsiteX0" fmla="*/ 328619 w 328619"/>
              <a:gd name="connsiteY0" fmla="*/ 0 h 1776426"/>
              <a:gd name="connsiteX1" fmla="*/ 142876 w 328619"/>
              <a:gd name="connsiteY1" fmla="*/ 847732 h 1776426"/>
              <a:gd name="connsiteX2" fmla="*/ 0 w 328619"/>
              <a:gd name="connsiteY2" fmla="*/ 1776426 h 1776426"/>
              <a:gd name="connsiteX0" fmla="*/ 328619 w 328619"/>
              <a:gd name="connsiteY0" fmla="*/ 0 h 1776426"/>
              <a:gd name="connsiteX1" fmla="*/ 71438 w 328619"/>
              <a:gd name="connsiteY1" fmla="*/ 847732 h 1776426"/>
              <a:gd name="connsiteX2" fmla="*/ 0 w 328619"/>
              <a:gd name="connsiteY2" fmla="*/ 1776426 h 1776426"/>
              <a:gd name="connsiteX0" fmla="*/ 328619 w 328619"/>
              <a:gd name="connsiteY0" fmla="*/ 0 h 1776426"/>
              <a:gd name="connsiteX1" fmla="*/ 71438 w 328619"/>
              <a:gd name="connsiteY1" fmla="*/ 847732 h 1776426"/>
              <a:gd name="connsiteX2" fmla="*/ 0 w 328619"/>
              <a:gd name="connsiteY2" fmla="*/ 1776426 h 1776426"/>
              <a:gd name="connsiteX0" fmla="*/ 328619 w 328619"/>
              <a:gd name="connsiteY0" fmla="*/ 0 h 1776426"/>
              <a:gd name="connsiteX1" fmla="*/ 71438 w 328619"/>
              <a:gd name="connsiteY1" fmla="*/ 847732 h 1776426"/>
              <a:gd name="connsiteX2" fmla="*/ 0 w 328619"/>
              <a:gd name="connsiteY2" fmla="*/ 1776426 h 1776426"/>
              <a:gd name="connsiteX0" fmla="*/ 328619 w 328619"/>
              <a:gd name="connsiteY0" fmla="*/ 0 h 1776426"/>
              <a:gd name="connsiteX1" fmla="*/ 71438 w 328619"/>
              <a:gd name="connsiteY1" fmla="*/ 847732 h 1776426"/>
              <a:gd name="connsiteX2" fmla="*/ 0 w 328619"/>
              <a:gd name="connsiteY2" fmla="*/ 1776426 h 1776426"/>
              <a:gd name="connsiteX0" fmla="*/ 328619 w 328619"/>
              <a:gd name="connsiteY0" fmla="*/ 0 h 1776426"/>
              <a:gd name="connsiteX1" fmla="*/ 71438 w 328619"/>
              <a:gd name="connsiteY1" fmla="*/ 847732 h 1776426"/>
              <a:gd name="connsiteX2" fmla="*/ 0 w 328619"/>
              <a:gd name="connsiteY2" fmla="*/ 1776426 h 1776426"/>
              <a:gd name="connsiteX0" fmla="*/ 328619 w 328619"/>
              <a:gd name="connsiteY0" fmla="*/ 0 h 1776426"/>
              <a:gd name="connsiteX1" fmla="*/ 71438 w 328619"/>
              <a:gd name="connsiteY1" fmla="*/ 847732 h 1776426"/>
              <a:gd name="connsiteX2" fmla="*/ 0 w 328619"/>
              <a:gd name="connsiteY2" fmla="*/ 1776426 h 1776426"/>
              <a:gd name="connsiteX0" fmla="*/ 328619 w 328619"/>
              <a:gd name="connsiteY0" fmla="*/ 0 h 1776426"/>
              <a:gd name="connsiteX1" fmla="*/ 71438 w 328619"/>
              <a:gd name="connsiteY1" fmla="*/ 847732 h 1776426"/>
              <a:gd name="connsiteX2" fmla="*/ 0 w 328619"/>
              <a:gd name="connsiteY2" fmla="*/ 1776426 h 177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619" h="1776426">
                <a:moveTo>
                  <a:pt x="328619" y="0"/>
                </a:moveTo>
                <a:cubicBezTo>
                  <a:pt x="190505" y="315911"/>
                  <a:pt x="93667" y="684201"/>
                  <a:pt x="71438" y="847732"/>
                </a:cubicBezTo>
                <a:cubicBezTo>
                  <a:pt x="33344" y="1092188"/>
                  <a:pt x="7941" y="1120774"/>
                  <a:pt x="0" y="1776426"/>
                </a:cubicBezTo>
              </a:path>
            </a:pathLst>
          </a:custGeom>
          <a:ln w="38100">
            <a:solidFill>
              <a:srgbClr val="FBFF5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3" name="Group 112"/>
          <p:cNvGrpSpPr>
            <a:grpSpLocks/>
          </p:cNvGrpSpPr>
          <p:nvPr/>
        </p:nvGrpSpPr>
        <p:grpSpPr bwMode="auto">
          <a:xfrm>
            <a:off x="2969419" y="5383485"/>
            <a:ext cx="1071563" cy="642938"/>
            <a:chOff x="2643174" y="5286388"/>
            <a:chExt cx="857256" cy="500066"/>
          </a:xfrm>
        </p:grpSpPr>
        <p:sp>
          <p:nvSpPr>
            <p:cNvPr id="98" name="Flowchart: Connector 97"/>
            <p:cNvSpPr/>
            <p:nvPr/>
          </p:nvSpPr>
          <p:spPr>
            <a:xfrm>
              <a:off x="2928926" y="5429617"/>
              <a:ext cx="214631" cy="213609"/>
            </a:xfrm>
            <a:prstGeom prst="flowChartConnector">
              <a:avLst/>
            </a:prstGeom>
            <a:solidFill>
              <a:schemeClr val="accent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9" name="Cloud Callout 98"/>
            <p:cNvSpPr/>
            <p:nvPr/>
          </p:nvSpPr>
          <p:spPr>
            <a:xfrm>
              <a:off x="2643174" y="5286388"/>
              <a:ext cx="857256" cy="500066"/>
            </a:xfrm>
            <a:prstGeom prst="cloudCallout">
              <a:avLst>
                <a:gd name="adj1" fmla="val 95674"/>
                <a:gd name="adj2" fmla="val 1138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grpSp>
          <p:nvGrpSpPr>
            <p:cNvPr id="19" name="Group 108"/>
            <p:cNvGrpSpPr>
              <a:grpSpLocks/>
            </p:cNvGrpSpPr>
            <p:nvPr/>
          </p:nvGrpSpPr>
          <p:grpSpPr bwMode="auto">
            <a:xfrm>
              <a:off x="2928926" y="5429264"/>
              <a:ext cx="214314" cy="214314"/>
              <a:chOff x="2571736" y="4929198"/>
              <a:chExt cx="142876" cy="142876"/>
            </a:xfrm>
          </p:grpSpPr>
          <p:cxnSp>
            <p:nvCxnSpPr>
              <p:cNvPr id="102" name="Straight Connector 101"/>
              <p:cNvCxnSpPr/>
              <p:nvPr/>
            </p:nvCxnSpPr>
            <p:spPr>
              <a:xfrm rot="16200000" flipH="1">
                <a:off x="2572077" y="4929092"/>
                <a:ext cx="142406" cy="143087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>
                <a:off x="2572077" y="4929092"/>
                <a:ext cx="142406" cy="143087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Group 113"/>
          <p:cNvGrpSpPr>
            <a:grpSpLocks/>
          </p:cNvGrpSpPr>
          <p:nvPr/>
        </p:nvGrpSpPr>
        <p:grpSpPr bwMode="auto">
          <a:xfrm>
            <a:off x="5898357" y="4526235"/>
            <a:ext cx="1071562" cy="642938"/>
            <a:chOff x="5286380" y="4429132"/>
            <a:chExt cx="857256" cy="500066"/>
          </a:xfrm>
        </p:grpSpPr>
        <p:sp>
          <p:nvSpPr>
            <p:cNvPr id="96" name="Flowchart: Connector 95"/>
            <p:cNvSpPr/>
            <p:nvPr/>
          </p:nvSpPr>
          <p:spPr>
            <a:xfrm>
              <a:off x="5572132" y="4572361"/>
              <a:ext cx="214632" cy="213609"/>
            </a:xfrm>
            <a:prstGeom prst="flowChartConnector">
              <a:avLst/>
            </a:prstGeom>
            <a:solidFill>
              <a:srgbClr val="FBFF53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7" name="Cloud Callout 96"/>
            <p:cNvSpPr/>
            <p:nvPr/>
          </p:nvSpPr>
          <p:spPr>
            <a:xfrm>
              <a:off x="5286380" y="4429132"/>
              <a:ext cx="857256" cy="500066"/>
            </a:xfrm>
            <a:prstGeom prst="cloudCallout">
              <a:avLst>
                <a:gd name="adj1" fmla="val -33531"/>
                <a:gd name="adj2" fmla="val 8583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grpSp>
          <p:nvGrpSpPr>
            <p:cNvPr id="24" name="Group 109"/>
            <p:cNvGrpSpPr>
              <a:grpSpLocks/>
            </p:cNvGrpSpPr>
            <p:nvPr/>
          </p:nvGrpSpPr>
          <p:grpSpPr bwMode="auto">
            <a:xfrm>
              <a:off x="5572132" y="4572008"/>
              <a:ext cx="214314" cy="214314"/>
              <a:chOff x="2571736" y="4929198"/>
              <a:chExt cx="142876" cy="142876"/>
            </a:xfrm>
          </p:grpSpPr>
          <p:cxnSp>
            <p:nvCxnSpPr>
              <p:cNvPr id="111" name="Straight Connector 110"/>
              <p:cNvCxnSpPr/>
              <p:nvPr/>
            </p:nvCxnSpPr>
            <p:spPr>
              <a:xfrm rot="16200000" flipH="1">
                <a:off x="2572077" y="4929092"/>
                <a:ext cx="142406" cy="143088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5400000">
                <a:off x="2572077" y="4929092"/>
                <a:ext cx="142406" cy="143088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5" name="Freeform 114"/>
          <p:cNvSpPr/>
          <p:nvPr/>
        </p:nvSpPr>
        <p:spPr>
          <a:xfrm>
            <a:off x="4824512" y="3885009"/>
            <a:ext cx="328613" cy="1776412"/>
          </a:xfrm>
          <a:custGeom>
            <a:avLst/>
            <a:gdLst>
              <a:gd name="connsiteX0" fmla="*/ 458973 w 916173"/>
              <a:gd name="connsiteY0" fmla="*/ 0 h 2020186"/>
              <a:gd name="connsiteX1" fmla="*/ 76200 w 916173"/>
              <a:gd name="connsiteY1" fmla="*/ 1286539 h 2020186"/>
              <a:gd name="connsiteX2" fmla="*/ 916173 w 916173"/>
              <a:gd name="connsiteY2" fmla="*/ 2020186 h 2020186"/>
              <a:gd name="connsiteX0" fmla="*/ 333380 w 790580"/>
              <a:gd name="connsiteY0" fmla="*/ 0 h 2020186"/>
              <a:gd name="connsiteX1" fmla="*/ 76200 w 790580"/>
              <a:gd name="connsiteY1" fmla="*/ 919170 h 2020186"/>
              <a:gd name="connsiteX2" fmla="*/ 790580 w 790580"/>
              <a:gd name="connsiteY2" fmla="*/ 2020186 h 2020186"/>
              <a:gd name="connsiteX0" fmla="*/ 710506 w 710506"/>
              <a:gd name="connsiteY0" fmla="*/ 0 h 1776426"/>
              <a:gd name="connsiteX1" fmla="*/ 453326 w 710506"/>
              <a:gd name="connsiteY1" fmla="*/ 919170 h 1776426"/>
              <a:gd name="connsiteX2" fmla="*/ 381887 w 710506"/>
              <a:gd name="connsiteY2" fmla="*/ 1776426 h 1776426"/>
              <a:gd name="connsiteX0" fmla="*/ 328619 w 328619"/>
              <a:gd name="connsiteY0" fmla="*/ 0 h 1776426"/>
              <a:gd name="connsiteX1" fmla="*/ 71439 w 328619"/>
              <a:gd name="connsiteY1" fmla="*/ 919170 h 1776426"/>
              <a:gd name="connsiteX2" fmla="*/ 0 w 328619"/>
              <a:gd name="connsiteY2" fmla="*/ 1776426 h 1776426"/>
              <a:gd name="connsiteX0" fmla="*/ 328619 w 328619"/>
              <a:gd name="connsiteY0" fmla="*/ 0 h 1776426"/>
              <a:gd name="connsiteX1" fmla="*/ 71439 w 328619"/>
              <a:gd name="connsiteY1" fmla="*/ 919170 h 1776426"/>
              <a:gd name="connsiteX2" fmla="*/ 0 w 328619"/>
              <a:gd name="connsiteY2" fmla="*/ 1776426 h 1776426"/>
              <a:gd name="connsiteX0" fmla="*/ 328619 w 328619"/>
              <a:gd name="connsiteY0" fmla="*/ 0 h 1776426"/>
              <a:gd name="connsiteX1" fmla="*/ 71439 w 328619"/>
              <a:gd name="connsiteY1" fmla="*/ 919170 h 1776426"/>
              <a:gd name="connsiteX2" fmla="*/ 0 w 328619"/>
              <a:gd name="connsiteY2" fmla="*/ 1776426 h 1776426"/>
              <a:gd name="connsiteX0" fmla="*/ 328619 w 328619"/>
              <a:gd name="connsiteY0" fmla="*/ 0 h 1776426"/>
              <a:gd name="connsiteX1" fmla="*/ 71439 w 328619"/>
              <a:gd name="connsiteY1" fmla="*/ 919170 h 1776426"/>
              <a:gd name="connsiteX2" fmla="*/ 0 w 328619"/>
              <a:gd name="connsiteY2" fmla="*/ 1776426 h 1776426"/>
              <a:gd name="connsiteX0" fmla="*/ 328619 w 328619"/>
              <a:gd name="connsiteY0" fmla="*/ 0 h 1776426"/>
              <a:gd name="connsiteX1" fmla="*/ 71439 w 328619"/>
              <a:gd name="connsiteY1" fmla="*/ 919170 h 1776426"/>
              <a:gd name="connsiteX2" fmla="*/ 0 w 328619"/>
              <a:gd name="connsiteY2" fmla="*/ 1776426 h 1776426"/>
              <a:gd name="connsiteX0" fmla="*/ 328619 w 328619"/>
              <a:gd name="connsiteY0" fmla="*/ 0 h 1776426"/>
              <a:gd name="connsiteX1" fmla="*/ 0 w 328619"/>
              <a:gd name="connsiteY1" fmla="*/ 1776426 h 1776426"/>
              <a:gd name="connsiteX0" fmla="*/ 328619 w 328619"/>
              <a:gd name="connsiteY0" fmla="*/ 0 h 1776426"/>
              <a:gd name="connsiteX1" fmla="*/ 142876 w 328619"/>
              <a:gd name="connsiteY1" fmla="*/ 847732 h 1776426"/>
              <a:gd name="connsiteX2" fmla="*/ 0 w 328619"/>
              <a:gd name="connsiteY2" fmla="*/ 1776426 h 1776426"/>
              <a:gd name="connsiteX0" fmla="*/ 328619 w 328619"/>
              <a:gd name="connsiteY0" fmla="*/ 0 h 1776426"/>
              <a:gd name="connsiteX1" fmla="*/ 142876 w 328619"/>
              <a:gd name="connsiteY1" fmla="*/ 847732 h 1776426"/>
              <a:gd name="connsiteX2" fmla="*/ 0 w 328619"/>
              <a:gd name="connsiteY2" fmla="*/ 1776426 h 1776426"/>
              <a:gd name="connsiteX0" fmla="*/ 328619 w 328619"/>
              <a:gd name="connsiteY0" fmla="*/ 0 h 1776426"/>
              <a:gd name="connsiteX1" fmla="*/ 142876 w 328619"/>
              <a:gd name="connsiteY1" fmla="*/ 847732 h 1776426"/>
              <a:gd name="connsiteX2" fmla="*/ 0 w 328619"/>
              <a:gd name="connsiteY2" fmla="*/ 1776426 h 1776426"/>
              <a:gd name="connsiteX0" fmla="*/ 328619 w 328619"/>
              <a:gd name="connsiteY0" fmla="*/ 0 h 1776426"/>
              <a:gd name="connsiteX1" fmla="*/ 71438 w 328619"/>
              <a:gd name="connsiteY1" fmla="*/ 847732 h 1776426"/>
              <a:gd name="connsiteX2" fmla="*/ 0 w 328619"/>
              <a:gd name="connsiteY2" fmla="*/ 1776426 h 1776426"/>
              <a:gd name="connsiteX0" fmla="*/ 328619 w 328619"/>
              <a:gd name="connsiteY0" fmla="*/ 0 h 1776426"/>
              <a:gd name="connsiteX1" fmla="*/ 71438 w 328619"/>
              <a:gd name="connsiteY1" fmla="*/ 847732 h 1776426"/>
              <a:gd name="connsiteX2" fmla="*/ 0 w 328619"/>
              <a:gd name="connsiteY2" fmla="*/ 1776426 h 1776426"/>
              <a:gd name="connsiteX0" fmla="*/ 328619 w 328619"/>
              <a:gd name="connsiteY0" fmla="*/ 0 h 1776426"/>
              <a:gd name="connsiteX1" fmla="*/ 71438 w 328619"/>
              <a:gd name="connsiteY1" fmla="*/ 847732 h 1776426"/>
              <a:gd name="connsiteX2" fmla="*/ 0 w 328619"/>
              <a:gd name="connsiteY2" fmla="*/ 1776426 h 1776426"/>
              <a:gd name="connsiteX0" fmla="*/ 328619 w 328619"/>
              <a:gd name="connsiteY0" fmla="*/ 0 h 1776426"/>
              <a:gd name="connsiteX1" fmla="*/ 71438 w 328619"/>
              <a:gd name="connsiteY1" fmla="*/ 847732 h 1776426"/>
              <a:gd name="connsiteX2" fmla="*/ 0 w 328619"/>
              <a:gd name="connsiteY2" fmla="*/ 1776426 h 1776426"/>
              <a:gd name="connsiteX0" fmla="*/ 328619 w 328619"/>
              <a:gd name="connsiteY0" fmla="*/ 0 h 1776426"/>
              <a:gd name="connsiteX1" fmla="*/ 71438 w 328619"/>
              <a:gd name="connsiteY1" fmla="*/ 847732 h 1776426"/>
              <a:gd name="connsiteX2" fmla="*/ 0 w 328619"/>
              <a:gd name="connsiteY2" fmla="*/ 1776426 h 1776426"/>
              <a:gd name="connsiteX0" fmla="*/ 328619 w 328619"/>
              <a:gd name="connsiteY0" fmla="*/ 0 h 1776426"/>
              <a:gd name="connsiteX1" fmla="*/ 71438 w 328619"/>
              <a:gd name="connsiteY1" fmla="*/ 847732 h 1776426"/>
              <a:gd name="connsiteX2" fmla="*/ 0 w 328619"/>
              <a:gd name="connsiteY2" fmla="*/ 1776426 h 1776426"/>
              <a:gd name="connsiteX0" fmla="*/ 328619 w 328619"/>
              <a:gd name="connsiteY0" fmla="*/ 0 h 1776426"/>
              <a:gd name="connsiteX1" fmla="*/ 71438 w 328619"/>
              <a:gd name="connsiteY1" fmla="*/ 847732 h 1776426"/>
              <a:gd name="connsiteX2" fmla="*/ 0 w 328619"/>
              <a:gd name="connsiteY2" fmla="*/ 1776426 h 177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619" h="1776426">
                <a:moveTo>
                  <a:pt x="328619" y="0"/>
                </a:moveTo>
                <a:cubicBezTo>
                  <a:pt x="190505" y="315911"/>
                  <a:pt x="93667" y="684201"/>
                  <a:pt x="71438" y="847732"/>
                </a:cubicBezTo>
                <a:cubicBezTo>
                  <a:pt x="33344" y="1092188"/>
                  <a:pt x="7941" y="1120774"/>
                  <a:pt x="0" y="1776426"/>
                </a:cubicBezTo>
              </a:path>
            </a:pathLst>
          </a:custGeom>
          <a:ln w="38100">
            <a:solidFill>
              <a:srgbClr val="FF00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6" name="Freeform 115"/>
          <p:cNvSpPr/>
          <p:nvPr/>
        </p:nvSpPr>
        <p:spPr>
          <a:xfrm>
            <a:off x="4398169" y="3668985"/>
            <a:ext cx="1262063" cy="1857375"/>
          </a:xfrm>
          <a:custGeom>
            <a:avLst/>
            <a:gdLst>
              <a:gd name="connsiteX0" fmla="*/ 458973 w 916173"/>
              <a:gd name="connsiteY0" fmla="*/ 0 h 2020186"/>
              <a:gd name="connsiteX1" fmla="*/ 76200 w 916173"/>
              <a:gd name="connsiteY1" fmla="*/ 1286539 h 2020186"/>
              <a:gd name="connsiteX2" fmla="*/ 916173 w 916173"/>
              <a:gd name="connsiteY2" fmla="*/ 2020186 h 2020186"/>
              <a:gd name="connsiteX0" fmla="*/ 244656 w 959036"/>
              <a:gd name="connsiteY0" fmla="*/ 0 h 2091624"/>
              <a:gd name="connsiteX1" fmla="*/ 119063 w 959036"/>
              <a:gd name="connsiteY1" fmla="*/ 1357977 h 2091624"/>
              <a:gd name="connsiteX2" fmla="*/ 959036 w 959036"/>
              <a:gd name="connsiteY2" fmla="*/ 2091624 h 2091624"/>
              <a:gd name="connsiteX0" fmla="*/ 229487 w 943867"/>
              <a:gd name="connsiteY0" fmla="*/ 0 h 2091624"/>
              <a:gd name="connsiteX1" fmla="*/ 515239 w 943867"/>
              <a:gd name="connsiteY1" fmla="*/ 1143008 h 2091624"/>
              <a:gd name="connsiteX2" fmla="*/ 943867 w 943867"/>
              <a:gd name="connsiteY2" fmla="*/ 2091624 h 2091624"/>
              <a:gd name="connsiteX0" fmla="*/ 229487 w 562864"/>
              <a:gd name="connsiteY0" fmla="*/ 0 h 1928826"/>
              <a:gd name="connsiteX1" fmla="*/ 515239 w 562864"/>
              <a:gd name="connsiteY1" fmla="*/ 1143008 h 1928826"/>
              <a:gd name="connsiteX2" fmla="*/ 515239 w 562864"/>
              <a:gd name="connsiteY2" fmla="*/ 1928826 h 1928826"/>
              <a:gd name="connsiteX0" fmla="*/ 229487 w 638071"/>
              <a:gd name="connsiteY0" fmla="*/ 0 h 1928826"/>
              <a:gd name="connsiteX1" fmla="*/ 515239 w 638071"/>
              <a:gd name="connsiteY1" fmla="*/ 1143008 h 1928826"/>
              <a:gd name="connsiteX2" fmla="*/ 515239 w 638071"/>
              <a:gd name="connsiteY2" fmla="*/ 1928826 h 1928826"/>
              <a:gd name="connsiteX0" fmla="*/ 229487 w 638071"/>
              <a:gd name="connsiteY0" fmla="*/ 0 h 1928826"/>
              <a:gd name="connsiteX1" fmla="*/ 515239 w 638071"/>
              <a:gd name="connsiteY1" fmla="*/ 1143008 h 1928826"/>
              <a:gd name="connsiteX2" fmla="*/ 515239 w 638071"/>
              <a:gd name="connsiteY2" fmla="*/ 1928826 h 1928826"/>
              <a:gd name="connsiteX0" fmla="*/ 0 w 408584"/>
              <a:gd name="connsiteY0" fmla="*/ 0 h 1928826"/>
              <a:gd name="connsiteX1" fmla="*/ 285752 w 408584"/>
              <a:gd name="connsiteY1" fmla="*/ 1143008 h 1928826"/>
              <a:gd name="connsiteX2" fmla="*/ 285752 w 408584"/>
              <a:gd name="connsiteY2" fmla="*/ 1928826 h 1928826"/>
              <a:gd name="connsiteX0" fmla="*/ 0 w 408584"/>
              <a:gd name="connsiteY0" fmla="*/ 0 h 1928826"/>
              <a:gd name="connsiteX1" fmla="*/ 285751 w 408584"/>
              <a:gd name="connsiteY1" fmla="*/ 1214446 h 1928826"/>
              <a:gd name="connsiteX2" fmla="*/ 285752 w 408584"/>
              <a:gd name="connsiteY2" fmla="*/ 1928826 h 1928826"/>
              <a:gd name="connsiteX0" fmla="*/ 0 w 408584"/>
              <a:gd name="connsiteY0" fmla="*/ 0 h 1928826"/>
              <a:gd name="connsiteX1" fmla="*/ 357189 w 408584"/>
              <a:gd name="connsiteY1" fmla="*/ 1071570 h 1928826"/>
              <a:gd name="connsiteX2" fmla="*/ 285752 w 408584"/>
              <a:gd name="connsiteY2" fmla="*/ 1928826 h 1928826"/>
              <a:gd name="connsiteX0" fmla="*/ 0 w 408584"/>
              <a:gd name="connsiteY0" fmla="*/ 0 h 1928826"/>
              <a:gd name="connsiteX1" fmla="*/ 357189 w 408584"/>
              <a:gd name="connsiteY1" fmla="*/ 1071570 h 1928826"/>
              <a:gd name="connsiteX2" fmla="*/ 285752 w 408584"/>
              <a:gd name="connsiteY2" fmla="*/ 1928826 h 1928826"/>
              <a:gd name="connsiteX0" fmla="*/ 0 w 375208"/>
              <a:gd name="connsiteY0" fmla="*/ 0 h 1928826"/>
              <a:gd name="connsiteX1" fmla="*/ 357189 w 375208"/>
              <a:gd name="connsiteY1" fmla="*/ 1071570 h 1928826"/>
              <a:gd name="connsiteX2" fmla="*/ 285752 w 375208"/>
              <a:gd name="connsiteY2" fmla="*/ 1928826 h 1928826"/>
              <a:gd name="connsiteX0" fmla="*/ 0 w 375209"/>
              <a:gd name="connsiteY0" fmla="*/ 0 h 2000264"/>
              <a:gd name="connsiteX1" fmla="*/ 357190 w 375209"/>
              <a:gd name="connsiteY1" fmla="*/ 1143008 h 2000264"/>
              <a:gd name="connsiteX2" fmla="*/ 285753 w 375209"/>
              <a:gd name="connsiteY2" fmla="*/ 2000264 h 2000264"/>
              <a:gd name="connsiteX0" fmla="*/ 0 w 1192817"/>
              <a:gd name="connsiteY0" fmla="*/ 0 h 1857388"/>
              <a:gd name="connsiteX1" fmla="*/ 357190 w 1192817"/>
              <a:gd name="connsiteY1" fmla="*/ 1143008 h 1857388"/>
              <a:gd name="connsiteX2" fmla="*/ 1143009 w 1192817"/>
              <a:gd name="connsiteY2" fmla="*/ 1857388 h 1857388"/>
              <a:gd name="connsiteX0" fmla="*/ 0 w 1143009"/>
              <a:gd name="connsiteY0" fmla="*/ 0 h 1857388"/>
              <a:gd name="connsiteX1" fmla="*/ 357190 w 1143009"/>
              <a:gd name="connsiteY1" fmla="*/ 1143008 h 1857388"/>
              <a:gd name="connsiteX2" fmla="*/ 1143009 w 1143009"/>
              <a:gd name="connsiteY2" fmla="*/ 1857388 h 1857388"/>
              <a:gd name="connsiteX0" fmla="*/ 0 w 1143009"/>
              <a:gd name="connsiteY0" fmla="*/ 0 h 1857388"/>
              <a:gd name="connsiteX1" fmla="*/ 357191 w 1143009"/>
              <a:gd name="connsiteY1" fmla="*/ 1285884 h 1857388"/>
              <a:gd name="connsiteX2" fmla="*/ 1143009 w 1143009"/>
              <a:gd name="connsiteY2" fmla="*/ 1857388 h 1857388"/>
              <a:gd name="connsiteX0" fmla="*/ 0 w 1143009"/>
              <a:gd name="connsiteY0" fmla="*/ 0 h 1857388"/>
              <a:gd name="connsiteX1" fmla="*/ 357191 w 1143009"/>
              <a:gd name="connsiteY1" fmla="*/ 1285884 h 1857388"/>
              <a:gd name="connsiteX2" fmla="*/ 1143009 w 1143009"/>
              <a:gd name="connsiteY2" fmla="*/ 1857388 h 1857388"/>
              <a:gd name="connsiteX0" fmla="*/ 0 w 1143009"/>
              <a:gd name="connsiteY0" fmla="*/ 0 h 1857388"/>
              <a:gd name="connsiteX1" fmla="*/ 357191 w 1143009"/>
              <a:gd name="connsiteY1" fmla="*/ 1285884 h 1857388"/>
              <a:gd name="connsiteX2" fmla="*/ 1143009 w 1143009"/>
              <a:gd name="connsiteY2" fmla="*/ 1857388 h 1857388"/>
              <a:gd name="connsiteX0" fmla="*/ 0 w 1143009"/>
              <a:gd name="connsiteY0" fmla="*/ 0 h 1857388"/>
              <a:gd name="connsiteX1" fmla="*/ 357191 w 1143009"/>
              <a:gd name="connsiteY1" fmla="*/ 1285884 h 1857388"/>
              <a:gd name="connsiteX2" fmla="*/ 1143009 w 1143009"/>
              <a:gd name="connsiteY2" fmla="*/ 1857388 h 1857388"/>
              <a:gd name="connsiteX0" fmla="*/ 0 w 1143009"/>
              <a:gd name="connsiteY0" fmla="*/ 0 h 1857388"/>
              <a:gd name="connsiteX1" fmla="*/ 357191 w 1143009"/>
              <a:gd name="connsiteY1" fmla="*/ 1285884 h 1857388"/>
              <a:gd name="connsiteX2" fmla="*/ 1143009 w 1143009"/>
              <a:gd name="connsiteY2" fmla="*/ 1857388 h 1857388"/>
              <a:gd name="connsiteX0" fmla="*/ 0 w 1143009"/>
              <a:gd name="connsiteY0" fmla="*/ 0 h 1857388"/>
              <a:gd name="connsiteX1" fmla="*/ 357191 w 1143009"/>
              <a:gd name="connsiteY1" fmla="*/ 1285884 h 1857388"/>
              <a:gd name="connsiteX2" fmla="*/ 1143009 w 1143009"/>
              <a:gd name="connsiteY2" fmla="*/ 1857388 h 1857388"/>
              <a:gd name="connsiteX0" fmla="*/ 0 w 1143009"/>
              <a:gd name="connsiteY0" fmla="*/ 0 h 1857388"/>
              <a:gd name="connsiteX1" fmla="*/ 357191 w 1143009"/>
              <a:gd name="connsiteY1" fmla="*/ 1285884 h 1857388"/>
              <a:gd name="connsiteX2" fmla="*/ 1143009 w 1143009"/>
              <a:gd name="connsiteY2" fmla="*/ 1857388 h 1857388"/>
              <a:gd name="connsiteX0" fmla="*/ 0 w 1143009"/>
              <a:gd name="connsiteY0" fmla="*/ 0 h 1857388"/>
              <a:gd name="connsiteX1" fmla="*/ 357191 w 1143009"/>
              <a:gd name="connsiteY1" fmla="*/ 1285884 h 1857388"/>
              <a:gd name="connsiteX2" fmla="*/ 1143009 w 1143009"/>
              <a:gd name="connsiteY2" fmla="*/ 1857388 h 1857388"/>
              <a:gd name="connsiteX0" fmla="*/ 0 w 1143009"/>
              <a:gd name="connsiteY0" fmla="*/ 0 h 1857388"/>
              <a:gd name="connsiteX1" fmla="*/ 357191 w 1143009"/>
              <a:gd name="connsiteY1" fmla="*/ 1285884 h 1857388"/>
              <a:gd name="connsiteX2" fmla="*/ 1143009 w 1143009"/>
              <a:gd name="connsiteY2" fmla="*/ 1857388 h 1857388"/>
              <a:gd name="connsiteX0" fmla="*/ 0 w 1143009"/>
              <a:gd name="connsiteY0" fmla="*/ 0 h 1857388"/>
              <a:gd name="connsiteX1" fmla="*/ 357191 w 1143009"/>
              <a:gd name="connsiteY1" fmla="*/ 1285884 h 1857388"/>
              <a:gd name="connsiteX2" fmla="*/ 1143009 w 1143009"/>
              <a:gd name="connsiteY2" fmla="*/ 1857388 h 1857388"/>
              <a:gd name="connsiteX0" fmla="*/ 119052 w 1262061"/>
              <a:gd name="connsiteY0" fmla="*/ 0 h 1857388"/>
              <a:gd name="connsiteX1" fmla="*/ 476243 w 1262061"/>
              <a:gd name="connsiteY1" fmla="*/ 1285884 h 1857388"/>
              <a:gd name="connsiteX2" fmla="*/ 1262061 w 1262061"/>
              <a:gd name="connsiteY2" fmla="*/ 1857388 h 185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2061" h="1857388">
                <a:moveTo>
                  <a:pt x="119052" y="0"/>
                </a:moveTo>
                <a:cubicBezTo>
                  <a:pt x="141949" y="314722"/>
                  <a:pt x="0" y="792939"/>
                  <a:pt x="476243" y="1285884"/>
                </a:cubicBezTo>
                <a:cubicBezTo>
                  <a:pt x="535540" y="1340212"/>
                  <a:pt x="970553" y="1661680"/>
                  <a:pt x="1262061" y="1857388"/>
                </a:cubicBezTo>
              </a:path>
            </a:pathLst>
          </a:custGeom>
          <a:ln w="38100">
            <a:solidFill>
              <a:srgbClr val="FF00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7" name="Rounded Rectangle 116"/>
          <p:cNvSpPr/>
          <p:nvPr/>
        </p:nvSpPr>
        <p:spPr>
          <a:xfrm>
            <a:off x="4440542" y="1571624"/>
            <a:ext cx="4563466" cy="25386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/>
              <a:t>Reaching local minimum: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 Repeated attempts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 Random start times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 Proven probabilistic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/>
              <a:t>   guarantees</a:t>
            </a:r>
            <a:endParaRPr lang="en-US" sz="3200" dirty="0" smtClean="0"/>
          </a:p>
        </p:txBody>
      </p:sp>
      <p:cxnSp>
        <p:nvCxnSpPr>
          <p:cNvPr id="85" name="Straight Connector 84"/>
          <p:cNvCxnSpPr>
            <a:stCxn id="15" idx="3"/>
            <a:endCxn id="71" idx="5"/>
          </p:cNvCxnSpPr>
          <p:nvPr/>
        </p:nvCxnSpPr>
        <p:spPr>
          <a:xfrm rot="5400000" flipH="1">
            <a:off x="5469732" y="5572398"/>
            <a:ext cx="571500" cy="1454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ounded Rectangle 87"/>
          <p:cNvSpPr/>
          <p:nvPr/>
        </p:nvSpPr>
        <p:spPr>
          <a:xfrm>
            <a:off x="3779912" y="4725144"/>
            <a:ext cx="5202236" cy="160791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/>
              <a:t>Local minimum:</a:t>
            </a:r>
            <a:endParaRPr lang="en-US" sz="3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/>
              <a:t>Any one removed cluster head will violate “k within r”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911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8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noProof="0" smtClean="0">
                <a:solidFill>
                  <a:schemeClr val="tx2">
                    <a:satMod val="130000"/>
                  </a:schemeClr>
                </a:solidFill>
              </a:rPr>
              <a:t>Stabilization of the election</a:t>
            </a:r>
            <a:endParaRPr lang="en-US" noProof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4678238" y="3454672"/>
            <a:ext cx="571500" cy="5715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Flowchart: Connector 4"/>
          <p:cNvSpPr/>
          <p:nvPr/>
        </p:nvSpPr>
        <p:spPr>
          <a:xfrm>
            <a:off x="6892800" y="2883172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Flowchart: Connector 5"/>
          <p:cNvSpPr/>
          <p:nvPr/>
        </p:nvSpPr>
        <p:spPr>
          <a:xfrm>
            <a:off x="6607050" y="4026172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lowchart: Connector 6"/>
          <p:cNvSpPr/>
          <p:nvPr/>
        </p:nvSpPr>
        <p:spPr>
          <a:xfrm>
            <a:off x="4178175" y="4954860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Flowchart: Connector 7"/>
          <p:cNvSpPr/>
          <p:nvPr/>
        </p:nvSpPr>
        <p:spPr>
          <a:xfrm>
            <a:off x="5249738" y="4811985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Flowchart: Connector 8"/>
          <p:cNvSpPr/>
          <p:nvPr/>
        </p:nvSpPr>
        <p:spPr>
          <a:xfrm>
            <a:off x="3892425" y="3954735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Flowchart: Connector 9"/>
          <p:cNvSpPr/>
          <p:nvPr/>
        </p:nvSpPr>
        <p:spPr>
          <a:xfrm>
            <a:off x="4963988" y="1954485"/>
            <a:ext cx="571500" cy="5715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Flowchart: Connector 10"/>
          <p:cNvSpPr/>
          <p:nvPr/>
        </p:nvSpPr>
        <p:spPr>
          <a:xfrm>
            <a:off x="4106738" y="2668860"/>
            <a:ext cx="571500" cy="5715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Flowchart: Connector 11"/>
          <p:cNvSpPr/>
          <p:nvPr/>
        </p:nvSpPr>
        <p:spPr>
          <a:xfrm>
            <a:off x="6035550" y="2525985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Flowchart: Connector 12"/>
          <p:cNvSpPr/>
          <p:nvPr/>
        </p:nvSpPr>
        <p:spPr>
          <a:xfrm>
            <a:off x="6178425" y="5597797"/>
            <a:ext cx="571500" cy="5715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Flowchart: Connector 13"/>
          <p:cNvSpPr/>
          <p:nvPr/>
        </p:nvSpPr>
        <p:spPr>
          <a:xfrm>
            <a:off x="7678613" y="3954735"/>
            <a:ext cx="571500" cy="5715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Flowchart: Connector 14"/>
          <p:cNvSpPr/>
          <p:nvPr/>
        </p:nvSpPr>
        <p:spPr>
          <a:xfrm>
            <a:off x="7392863" y="6097860"/>
            <a:ext cx="571500" cy="5715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Flowchart: Connector 15"/>
          <p:cNvSpPr/>
          <p:nvPr/>
        </p:nvSpPr>
        <p:spPr>
          <a:xfrm>
            <a:off x="8392988" y="5597797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Flowchart: Connector 16"/>
          <p:cNvSpPr/>
          <p:nvPr/>
        </p:nvSpPr>
        <p:spPr>
          <a:xfrm>
            <a:off x="8178675" y="2740297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Flowchart: Connector 17"/>
          <p:cNvSpPr/>
          <p:nvPr/>
        </p:nvSpPr>
        <p:spPr>
          <a:xfrm>
            <a:off x="5678363" y="3597547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Flowchart: Connector 18"/>
          <p:cNvSpPr/>
          <p:nvPr/>
        </p:nvSpPr>
        <p:spPr>
          <a:xfrm>
            <a:off x="2892300" y="4669110"/>
            <a:ext cx="571500" cy="5715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Flowchart: Connector 19"/>
          <p:cNvSpPr/>
          <p:nvPr/>
        </p:nvSpPr>
        <p:spPr>
          <a:xfrm>
            <a:off x="2892300" y="3097485"/>
            <a:ext cx="571500" cy="571500"/>
          </a:xfrm>
          <a:prstGeom prst="flowChartConnector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Flowchart: Connector 20"/>
          <p:cNvSpPr/>
          <p:nvPr/>
        </p:nvSpPr>
        <p:spPr>
          <a:xfrm>
            <a:off x="3236788" y="2013222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Flowchart: Connector 21"/>
          <p:cNvSpPr/>
          <p:nvPr/>
        </p:nvSpPr>
        <p:spPr>
          <a:xfrm>
            <a:off x="7321425" y="2025922"/>
            <a:ext cx="571500" cy="5715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Flowchart: Connector 22"/>
          <p:cNvSpPr/>
          <p:nvPr/>
        </p:nvSpPr>
        <p:spPr>
          <a:xfrm>
            <a:off x="7392863" y="5240610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3173812" y="2311226"/>
            <a:ext cx="5298632" cy="4071938"/>
            <a:chOff x="2012490" y="1907276"/>
            <a:chExt cx="5299814" cy="4071966"/>
          </a:xfrm>
        </p:grpSpPr>
        <p:cxnSp>
          <p:nvCxnSpPr>
            <p:cNvPr id="25" name="Straight Connector 24"/>
            <p:cNvCxnSpPr>
              <a:stCxn id="4" idx="6"/>
              <a:endCxn id="18" idx="2"/>
            </p:cNvCxnSpPr>
            <p:nvPr/>
          </p:nvCxnSpPr>
          <p:spPr>
            <a:xfrm>
              <a:off x="4084639" y="3336035"/>
              <a:ext cx="428721" cy="1428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2" idx="6"/>
              <a:endCxn id="5" idx="1"/>
            </p:cNvCxnSpPr>
            <p:nvPr/>
          </p:nvCxnSpPr>
          <p:spPr>
            <a:xfrm>
              <a:off x="5442254" y="2407342"/>
              <a:ext cx="369526" cy="1551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5" idx="0"/>
              <a:endCxn id="22" idx="3"/>
            </p:cNvCxnSpPr>
            <p:nvPr/>
          </p:nvCxnSpPr>
          <p:spPr>
            <a:xfrm rot="5400000" flipH="1" flipV="1">
              <a:off x="5942467" y="2180747"/>
              <a:ext cx="369447" cy="2266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51"/>
            <p:cNvGrpSpPr>
              <a:grpSpLocks/>
            </p:cNvGrpSpPr>
            <p:nvPr/>
          </p:nvGrpSpPr>
          <p:grpSpPr bwMode="auto">
            <a:xfrm>
              <a:off x="2012490" y="1907276"/>
              <a:ext cx="5299814" cy="4071966"/>
              <a:chOff x="2012490" y="1907276"/>
              <a:chExt cx="5299814" cy="4071966"/>
            </a:xfrm>
          </p:grpSpPr>
          <p:cxnSp>
            <p:nvCxnSpPr>
              <p:cNvPr id="29" name="Straight Connector 28"/>
              <p:cNvCxnSpPr>
                <a:stCxn id="10" idx="5"/>
                <a:endCxn id="12" idx="2"/>
              </p:cNvCxnSpPr>
              <p:nvPr/>
            </p:nvCxnSpPr>
            <p:spPr>
              <a:xfrm rot="16200000" flipH="1">
                <a:off x="4393960" y="1930676"/>
                <a:ext cx="369447" cy="58388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18" idx="7"/>
                <a:endCxn id="12" idx="4"/>
              </p:cNvCxnSpPr>
              <p:nvPr/>
            </p:nvCxnSpPr>
            <p:spPr>
              <a:xfrm rot="5400000" flipH="1" flipV="1">
                <a:off x="4786977" y="2907391"/>
                <a:ext cx="583760" cy="15516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11" idx="5"/>
                <a:endCxn id="4" idx="1"/>
              </p:cNvCxnSpPr>
              <p:nvPr/>
            </p:nvCxnSpPr>
            <p:spPr>
              <a:xfrm rot="16200000" flipH="1">
                <a:off x="3322160" y="2859414"/>
                <a:ext cx="381703" cy="16742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4" idx="7"/>
                <a:endCxn id="12" idx="3"/>
              </p:cNvCxnSpPr>
              <p:nvPr/>
            </p:nvCxnSpPr>
            <p:spPr>
              <a:xfrm rot="5400000" flipH="1" flipV="1">
                <a:off x="4215344" y="2394983"/>
                <a:ext cx="524579" cy="95341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18" idx="5"/>
                <a:endCxn id="6" idx="2"/>
              </p:cNvCxnSpPr>
              <p:nvPr/>
            </p:nvCxnSpPr>
            <p:spPr>
              <a:xfrm rot="16200000" flipH="1">
                <a:off x="5108479" y="3573763"/>
                <a:ext cx="226571" cy="44097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10" idx="4"/>
                <a:endCxn id="4" idx="0"/>
              </p:cNvCxnSpPr>
              <p:nvPr/>
            </p:nvCxnSpPr>
            <p:spPr>
              <a:xfrm rot="5400000">
                <a:off x="3477386" y="2443029"/>
                <a:ext cx="928693" cy="2858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11" idx="7"/>
                <a:endCxn id="10" idx="3"/>
              </p:cNvCxnSpPr>
              <p:nvPr/>
            </p:nvCxnSpPr>
            <p:spPr>
              <a:xfrm rot="5400000" flipH="1" flipV="1">
                <a:off x="3500786" y="1966409"/>
                <a:ext cx="310265" cy="45323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12" idx="5"/>
                <a:endCxn id="6" idx="0"/>
              </p:cNvCxnSpPr>
              <p:nvPr/>
            </p:nvCxnSpPr>
            <p:spPr>
              <a:xfrm rot="16200000" flipH="1">
                <a:off x="5037111" y="2930830"/>
                <a:ext cx="1012388" cy="36952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5" idx="4"/>
                <a:endCxn id="6" idx="7"/>
              </p:cNvCxnSpPr>
              <p:nvPr/>
            </p:nvCxnSpPr>
            <p:spPr>
              <a:xfrm rot="5400000">
                <a:off x="5644426" y="3336026"/>
                <a:ext cx="655199" cy="8371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18" idx="6"/>
                <a:endCxn id="5" idx="3"/>
              </p:cNvCxnSpPr>
              <p:nvPr/>
            </p:nvCxnSpPr>
            <p:spPr>
              <a:xfrm flipV="1">
                <a:off x="5084987" y="2966588"/>
                <a:ext cx="726793" cy="5123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12" idx="7"/>
                <a:endCxn id="22" idx="2"/>
              </p:cNvCxnSpPr>
              <p:nvPr/>
            </p:nvCxnSpPr>
            <p:spPr>
              <a:xfrm rot="5400000" flipH="1" flipV="1">
                <a:off x="5608660" y="1657157"/>
                <a:ext cx="298009" cy="7982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19" idx="7"/>
                <a:endCxn id="9" idx="3"/>
              </p:cNvCxnSpPr>
              <p:nvPr/>
            </p:nvCxnSpPr>
            <p:spPr>
              <a:xfrm rot="5400000" flipH="1" flipV="1">
                <a:off x="2357530" y="3895219"/>
                <a:ext cx="310265" cy="5961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19" idx="5"/>
                <a:endCxn id="7" idx="2"/>
              </p:cNvCxnSpPr>
              <p:nvPr/>
            </p:nvCxnSpPr>
            <p:spPr>
              <a:xfrm rot="16200000" flipH="1">
                <a:off x="2571866" y="4395262"/>
                <a:ext cx="83695" cy="7982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7" idx="6"/>
                <a:endCxn id="8" idx="3"/>
              </p:cNvCxnSpPr>
              <p:nvPr/>
            </p:nvCxnSpPr>
            <p:spPr>
              <a:xfrm>
                <a:off x="3584465" y="4836234"/>
                <a:ext cx="583887" cy="591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9" idx="4"/>
                <a:endCxn id="7" idx="0"/>
              </p:cNvCxnSpPr>
              <p:nvPr/>
            </p:nvCxnSpPr>
            <p:spPr>
              <a:xfrm rot="16200000" flipH="1">
                <a:off x="2941431" y="4193260"/>
                <a:ext cx="428628" cy="2858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11" idx="4"/>
                <a:endCxn id="9" idx="0"/>
              </p:cNvCxnSpPr>
              <p:nvPr/>
            </p:nvCxnSpPr>
            <p:spPr>
              <a:xfrm rot="5400000">
                <a:off x="2762829" y="3085979"/>
                <a:ext cx="714380" cy="21436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9" idx="5"/>
                <a:endCxn id="8" idx="2"/>
              </p:cNvCxnSpPr>
              <p:nvPr/>
            </p:nvCxnSpPr>
            <p:spPr>
              <a:xfrm rot="16200000" flipH="1">
                <a:off x="3322189" y="3930907"/>
                <a:ext cx="655199" cy="86970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19" idx="0"/>
                <a:endCxn id="20" idx="4"/>
              </p:cNvCxnSpPr>
              <p:nvPr/>
            </p:nvCxnSpPr>
            <p:spPr>
              <a:xfrm rot="5400000" flipH="1" flipV="1">
                <a:off x="1512424" y="3764664"/>
                <a:ext cx="10001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20" idx="5"/>
                <a:endCxn id="9" idx="1"/>
              </p:cNvCxnSpPr>
              <p:nvPr/>
            </p:nvCxnSpPr>
            <p:spPr>
              <a:xfrm rot="16200000" flipH="1">
                <a:off x="2286092" y="3109400"/>
                <a:ext cx="453141" cy="5961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stCxn id="8" idx="5"/>
                <a:endCxn id="13" idx="1"/>
              </p:cNvCxnSpPr>
              <p:nvPr/>
            </p:nvCxnSpPr>
            <p:spPr>
              <a:xfrm rot="16200000" flipH="1">
                <a:off x="4644048" y="4823920"/>
                <a:ext cx="381703" cy="52469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8" idx="7"/>
                <a:endCxn id="6" idx="3"/>
              </p:cNvCxnSpPr>
              <p:nvPr/>
            </p:nvCxnSpPr>
            <p:spPr>
              <a:xfrm rot="5400000" flipH="1" flipV="1">
                <a:off x="4858409" y="3823743"/>
                <a:ext cx="381704" cy="95341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7" idx="7"/>
                <a:endCxn id="4" idx="4"/>
              </p:cNvCxnSpPr>
              <p:nvPr/>
            </p:nvCxnSpPr>
            <p:spPr>
              <a:xfrm rot="5400000" flipH="1" flipV="1">
                <a:off x="3143594" y="3978946"/>
                <a:ext cx="1012389" cy="29807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8" idx="0"/>
                <a:endCxn id="18" idx="3"/>
              </p:cNvCxnSpPr>
              <p:nvPr/>
            </p:nvCxnSpPr>
            <p:spPr>
              <a:xfrm rot="5400000" flipH="1" flipV="1">
                <a:off x="4120444" y="3930978"/>
                <a:ext cx="726637" cy="22662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8" idx="1"/>
                <a:endCxn id="4" idx="5"/>
              </p:cNvCxnSpPr>
              <p:nvPr/>
            </p:nvCxnSpPr>
            <p:spPr>
              <a:xfrm rot="16200000" flipV="1">
                <a:off x="3608036" y="3930984"/>
                <a:ext cx="953208" cy="16742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9" idx="7"/>
                <a:endCxn id="4" idx="3"/>
              </p:cNvCxnSpPr>
              <p:nvPr/>
            </p:nvCxnSpPr>
            <p:spPr>
              <a:xfrm rot="5400000" flipH="1" flipV="1">
                <a:off x="3357855" y="3395176"/>
                <a:ext cx="95952" cy="38178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stCxn id="20" idx="7"/>
                <a:endCxn id="11" idx="2"/>
              </p:cNvCxnSpPr>
              <p:nvPr/>
            </p:nvCxnSpPr>
            <p:spPr>
              <a:xfrm rot="5400000" flipH="1" flipV="1">
                <a:off x="2464702" y="2300106"/>
                <a:ext cx="226571" cy="72679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stCxn id="15" idx="0"/>
                <a:endCxn id="23" idx="4"/>
              </p:cNvCxnSpPr>
              <p:nvPr/>
            </p:nvCxnSpPr>
            <p:spPr>
              <a:xfrm rot="5400000" flipH="1" flipV="1">
                <a:off x="6371180" y="5550613"/>
                <a:ext cx="28575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stCxn id="16" idx="3"/>
                <a:endCxn id="15" idx="6"/>
              </p:cNvCxnSpPr>
              <p:nvPr/>
            </p:nvCxnSpPr>
            <p:spPr>
              <a:xfrm rot="5400000">
                <a:off x="6907083" y="5574020"/>
                <a:ext cx="298009" cy="5124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11" idx="1"/>
                <a:endCxn id="21" idx="5"/>
              </p:cNvCxnSpPr>
              <p:nvPr/>
            </p:nvCxnSpPr>
            <p:spPr>
              <a:xfrm rot="16200000" flipV="1">
                <a:off x="2666362" y="1989425"/>
                <a:ext cx="251528" cy="46594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stCxn id="20" idx="0"/>
                <a:endCxn id="21" idx="3"/>
              </p:cNvCxnSpPr>
              <p:nvPr/>
            </p:nvCxnSpPr>
            <p:spPr>
              <a:xfrm rot="5400000" flipH="1" flipV="1">
                <a:off x="1785491" y="2323632"/>
                <a:ext cx="596461" cy="1424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16" idx="1"/>
                <a:endCxn id="23" idx="6"/>
              </p:cNvCxnSpPr>
              <p:nvPr/>
            </p:nvCxnSpPr>
            <p:spPr>
              <a:xfrm rot="16200000" flipV="1">
                <a:off x="6978521" y="4943334"/>
                <a:ext cx="155132" cy="5124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stCxn id="15" idx="2"/>
                <a:endCxn id="13" idx="5"/>
              </p:cNvCxnSpPr>
              <p:nvPr/>
            </p:nvCxnSpPr>
            <p:spPr>
              <a:xfrm rot="10800000">
                <a:off x="5501448" y="5681233"/>
                <a:ext cx="726794" cy="29800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>
                <a:stCxn id="13" idx="6"/>
                <a:endCxn id="23" idx="2"/>
              </p:cNvCxnSpPr>
              <p:nvPr/>
            </p:nvCxnSpPr>
            <p:spPr>
              <a:xfrm flipV="1">
                <a:off x="5585161" y="5121985"/>
                <a:ext cx="643081" cy="3571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>
                <a:stCxn id="17" idx="4"/>
                <a:endCxn id="14" idx="7"/>
              </p:cNvCxnSpPr>
              <p:nvPr/>
            </p:nvCxnSpPr>
            <p:spPr>
              <a:xfrm rot="5400000">
                <a:off x="6787689" y="3121689"/>
                <a:ext cx="726637" cy="29807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stCxn id="22" idx="5"/>
                <a:endCxn id="17" idx="1"/>
              </p:cNvCxnSpPr>
              <p:nvPr/>
            </p:nvCxnSpPr>
            <p:spPr>
              <a:xfrm rot="16200000" flipH="1">
                <a:off x="6716191" y="2037845"/>
                <a:ext cx="310265" cy="45323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>
                <a:stCxn id="5" idx="5"/>
                <a:endCxn id="14" idx="1"/>
              </p:cNvCxnSpPr>
              <p:nvPr/>
            </p:nvCxnSpPr>
            <p:spPr>
              <a:xfrm rot="16200000" flipH="1">
                <a:off x="6073148" y="3109422"/>
                <a:ext cx="667456" cy="38178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stCxn id="6" idx="6"/>
                <a:endCxn id="14" idx="2"/>
              </p:cNvCxnSpPr>
              <p:nvPr/>
            </p:nvCxnSpPr>
            <p:spPr>
              <a:xfrm flipV="1">
                <a:off x="6013881" y="3836102"/>
                <a:ext cx="500175" cy="7143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6" name="Freeform 65"/>
          <p:cNvSpPr/>
          <p:nvPr/>
        </p:nvSpPr>
        <p:spPr>
          <a:xfrm>
            <a:off x="3413000" y="3153047"/>
            <a:ext cx="990600" cy="1495425"/>
          </a:xfrm>
          <a:custGeom>
            <a:avLst/>
            <a:gdLst>
              <a:gd name="connsiteX0" fmla="*/ 0 w 989704"/>
              <a:gd name="connsiteY0" fmla="*/ 1495313 h 1495313"/>
              <a:gd name="connsiteX1" fmla="*/ 710005 w 989704"/>
              <a:gd name="connsiteY1" fmla="*/ 1172584 h 1495313"/>
              <a:gd name="connsiteX2" fmla="*/ 989704 w 989704"/>
              <a:gd name="connsiteY2" fmla="*/ 0 h 1495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9704" h="1495313">
                <a:moveTo>
                  <a:pt x="0" y="1495313"/>
                </a:moveTo>
                <a:cubicBezTo>
                  <a:pt x="272527" y="1458558"/>
                  <a:pt x="545054" y="1421803"/>
                  <a:pt x="710005" y="1172584"/>
                </a:cubicBezTo>
                <a:cubicBezTo>
                  <a:pt x="874956" y="923365"/>
                  <a:pt x="932330" y="461682"/>
                  <a:pt x="989704" y="0"/>
                </a:cubicBezTo>
              </a:path>
            </a:pathLst>
          </a:custGeom>
          <a:ln w="3810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7" name="Freeform 66"/>
          <p:cNvSpPr/>
          <p:nvPr/>
        </p:nvSpPr>
        <p:spPr>
          <a:xfrm>
            <a:off x="2914525" y="2916510"/>
            <a:ext cx="1412875" cy="1655762"/>
          </a:xfrm>
          <a:custGeom>
            <a:avLst/>
            <a:gdLst>
              <a:gd name="connsiteX0" fmla="*/ 229496 w 1412837"/>
              <a:gd name="connsiteY0" fmla="*/ 1656677 h 1656677"/>
              <a:gd name="connsiteX1" fmla="*/ 197223 w 1412837"/>
              <a:gd name="connsiteY1" fmla="*/ 484094 h 1656677"/>
              <a:gd name="connsiteX2" fmla="*/ 1412837 w 1412837"/>
              <a:gd name="connsiteY2" fmla="*/ 0 h 165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2837" h="1656677">
                <a:moveTo>
                  <a:pt x="229496" y="1656677"/>
                </a:moveTo>
                <a:cubicBezTo>
                  <a:pt x="114748" y="1208442"/>
                  <a:pt x="0" y="760207"/>
                  <a:pt x="197223" y="484094"/>
                </a:cubicBezTo>
                <a:cubicBezTo>
                  <a:pt x="394446" y="207981"/>
                  <a:pt x="903641" y="103990"/>
                  <a:pt x="1412837" y="0"/>
                </a:cubicBezTo>
              </a:path>
            </a:pathLst>
          </a:custGeom>
          <a:ln w="3810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5" name="TextBox 254"/>
          <p:cNvSpPr txBox="1"/>
          <p:nvPr/>
        </p:nvSpPr>
        <p:spPr>
          <a:xfrm>
            <a:off x="467544" y="1484784"/>
            <a:ext cx="280831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Every round:</a:t>
            </a:r>
          </a:p>
          <a:p>
            <a:r>
              <a:rPr lang="en-US" sz="1600" b="1" dirty="0" smtClean="0"/>
              <a:t>If |heads| &lt; k</a:t>
            </a:r>
          </a:p>
          <a:p>
            <a:r>
              <a:rPr lang="en-US" sz="1600" b="1" dirty="0" smtClean="0"/>
              <a:t>     elect a new head</a:t>
            </a:r>
          </a:p>
          <a:p>
            <a:r>
              <a:rPr lang="en-US" sz="1600" dirty="0" smtClean="0">
                <a:solidFill>
                  <a:schemeClr val="accent6"/>
                </a:solidFill>
              </a:rPr>
              <a:t>If head and time for escape</a:t>
            </a:r>
          </a:p>
          <a:p>
            <a:r>
              <a:rPr lang="en-US" sz="1600" dirty="0" smtClean="0">
                <a:solidFill>
                  <a:schemeClr val="accent6"/>
                </a:solidFill>
              </a:rPr>
              <a:t>     send escape attempt</a:t>
            </a:r>
          </a:p>
          <a:p>
            <a:r>
              <a:rPr lang="en-US" sz="1600" dirty="0" smtClean="0">
                <a:solidFill>
                  <a:schemeClr val="accent6"/>
                </a:solidFill>
              </a:rPr>
              <a:t>Send out: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6"/>
                </a:solidFill>
              </a:rPr>
              <a:t> id, state, elections, escapes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6"/>
                </a:solidFill>
              </a:rPr>
              <a:t> Forward from others</a:t>
            </a:r>
          </a:p>
          <a:p>
            <a:endParaRPr lang="en-US" sz="1600" dirty="0" smtClean="0"/>
          </a:p>
          <a:p>
            <a:r>
              <a:rPr lang="en-US" sz="1600" u="sng" dirty="0" smtClean="0"/>
              <a:t>At receipt:</a:t>
            </a:r>
          </a:p>
          <a:p>
            <a:r>
              <a:rPr lang="en-US" sz="1600" b="1" dirty="0" smtClean="0"/>
              <a:t>If elected a head</a:t>
            </a:r>
          </a:p>
          <a:p>
            <a:r>
              <a:rPr lang="en-US" sz="1600" b="1" dirty="0" smtClean="0"/>
              <a:t>     become head</a:t>
            </a:r>
          </a:p>
          <a:p>
            <a:r>
              <a:rPr lang="en-US" sz="1600" dirty="0" smtClean="0">
                <a:solidFill>
                  <a:schemeClr val="accent6"/>
                </a:solidFill>
              </a:rPr>
              <a:t>If head attempts escape</a:t>
            </a:r>
          </a:p>
          <a:p>
            <a:r>
              <a:rPr lang="en-US" sz="1600" dirty="0" smtClean="0">
                <a:solidFill>
                  <a:schemeClr val="accent6"/>
                </a:solidFill>
              </a:rPr>
              <a:t>     if head is needed</a:t>
            </a:r>
          </a:p>
          <a:p>
            <a:r>
              <a:rPr lang="en-US" sz="1600" dirty="0" smtClean="0">
                <a:solidFill>
                  <a:schemeClr val="accent6"/>
                </a:solidFill>
              </a:rPr>
              <a:t>          stop attempt</a:t>
            </a:r>
          </a:p>
          <a:p>
            <a:r>
              <a:rPr lang="en-US" sz="1600" dirty="0" smtClean="0"/>
              <a:t>     </a:t>
            </a:r>
          </a:p>
          <a:p>
            <a:endParaRPr lang="en-US" sz="1600" dirty="0" smtClean="0"/>
          </a:p>
        </p:txBody>
      </p:sp>
      <p:sp>
        <p:nvSpPr>
          <p:cNvPr id="69" name="Rounded Rectangle 68"/>
          <p:cNvSpPr/>
          <p:nvPr/>
        </p:nvSpPr>
        <p:spPr>
          <a:xfrm>
            <a:off x="5292080" y="5229200"/>
            <a:ext cx="3528392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>
              <a:defRPr/>
            </a:pPr>
            <a:r>
              <a:rPr lang="en-US" sz="2800" dirty="0" smtClean="0"/>
              <a:t>Repeatedly send</a:t>
            </a:r>
          </a:p>
          <a:p>
            <a:pPr>
              <a:defRPr/>
            </a:pPr>
            <a:r>
              <a:rPr lang="en-US" sz="2800" dirty="0" smtClean="0"/>
              <a:t>ID, state and elections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noProof="0" smtClean="0">
                <a:solidFill>
                  <a:schemeClr val="tx2">
                    <a:satMod val="130000"/>
                  </a:schemeClr>
                </a:solidFill>
              </a:rPr>
              <a:t>Ad-hoc networks</a:t>
            </a:r>
            <a:endParaRPr lang="en-US" noProof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3513138" y="3013075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lowchart: Connector 6"/>
          <p:cNvSpPr/>
          <p:nvPr/>
        </p:nvSpPr>
        <p:spPr>
          <a:xfrm>
            <a:off x="5727700" y="2441575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Flowchart: Connector 7"/>
          <p:cNvSpPr/>
          <p:nvPr/>
        </p:nvSpPr>
        <p:spPr>
          <a:xfrm>
            <a:off x="5441950" y="3584575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Flowchart: Connector 8"/>
          <p:cNvSpPr/>
          <p:nvPr/>
        </p:nvSpPr>
        <p:spPr>
          <a:xfrm>
            <a:off x="3013075" y="4513263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Flowchart: Connector 9"/>
          <p:cNvSpPr/>
          <p:nvPr/>
        </p:nvSpPr>
        <p:spPr>
          <a:xfrm>
            <a:off x="4084638" y="4370388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Flowchart: Connector 10"/>
          <p:cNvSpPr/>
          <p:nvPr/>
        </p:nvSpPr>
        <p:spPr>
          <a:xfrm>
            <a:off x="2727325" y="3513138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Flowchart: Connector 11"/>
          <p:cNvSpPr/>
          <p:nvPr/>
        </p:nvSpPr>
        <p:spPr>
          <a:xfrm>
            <a:off x="3798888" y="1512888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Flowchart: Connector 12"/>
          <p:cNvSpPr/>
          <p:nvPr/>
        </p:nvSpPr>
        <p:spPr>
          <a:xfrm>
            <a:off x="2941638" y="2227263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Flowchart: Connector 13"/>
          <p:cNvSpPr/>
          <p:nvPr/>
        </p:nvSpPr>
        <p:spPr>
          <a:xfrm>
            <a:off x="4870450" y="2084388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Flowchart: Connector 14"/>
          <p:cNvSpPr/>
          <p:nvPr/>
        </p:nvSpPr>
        <p:spPr>
          <a:xfrm>
            <a:off x="5013325" y="5156200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Flowchart: Connector 21"/>
          <p:cNvSpPr/>
          <p:nvPr/>
        </p:nvSpPr>
        <p:spPr>
          <a:xfrm>
            <a:off x="6513513" y="3513138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Flowchart: Connector 22"/>
          <p:cNvSpPr/>
          <p:nvPr/>
        </p:nvSpPr>
        <p:spPr>
          <a:xfrm>
            <a:off x="6227763" y="5656263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Flowchart: Connector 23"/>
          <p:cNvSpPr/>
          <p:nvPr/>
        </p:nvSpPr>
        <p:spPr>
          <a:xfrm>
            <a:off x="7227888" y="5156200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" name="Flowchart: Connector 24"/>
          <p:cNvSpPr/>
          <p:nvPr/>
        </p:nvSpPr>
        <p:spPr>
          <a:xfrm>
            <a:off x="7013575" y="2298700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" name="Flowchart: Connector 25"/>
          <p:cNvSpPr/>
          <p:nvPr/>
        </p:nvSpPr>
        <p:spPr>
          <a:xfrm>
            <a:off x="4513263" y="3155950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" name="Flowchart: Connector 26"/>
          <p:cNvSpPr/>
          <p:nvPr/>
        </p:nvSpPr>
        <p:spPr>
          <a:xfrm>
            <a:off x="1727200" y="4227513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" name="Flowchart: Connector 27"/>
          <p:cNvSpPr/>
          <p:nvPr/>
        </p:nvSpPr>
        <p:spPr>
          <a:xfrm>
            <a:off x="1727200" y="2655888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Flowchart: Connector 28"/>
          <p:cNvSpPr/>
          <p:nvPr/>
        </p:nvSpPr>
        <p:spPr>
          <a:xfrm>
            <a:off x="2071688" y="1571625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" name="Flowchart: Connector 29"/>
          <p:cNvSpPr/>
          <p:nvPr/>
        </p:nvSpPr>
        <p:spPr>
          <a:xfrm>
            <a:off x="6156325" y="1584325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" name="Flowchart: Connector 30"/>
          <p:cNvSpPr/>
          <p:nvPr/>
        </p:nvSpPr>
        <p:spPr>
          <a:xfrm>
            <a:off x="6227763" y="4799013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3" name="Group 252"/>
          <p:cNvGrpSpPr>
            <a:grpSpLocks/>
          </p:cNvGrpSpPr>
          <p:nvPr/>
        </p:nvGrpSpPr>
        <p:grpSpPr bwMode="auto">
          <a:xfrm>
            <a:off x="2012950" y="1870075"/>
            <a:ext cx="5297488" cy="4071938"/>
            <a:chOff x="2012489" y="1869622"/>
            <a:chExt cx="5298670" cy="4071966"/>
          </a:xfrm>
        </p:grpSpPr>
        <p:cxnSp>
          <p:nvCxnSpPr>
            <p:cNvPr id="58" name="Straight Connector 57"/>
            <p:cNvCxnSpPr>
              <a:stCxn id="4" idx="6"/>
              <a:endCxn id="26" idx="2"/>
            </p:cNvCxnSpPr>
            <p:nvPr/>
          </p:nvCxnSpPr>
          <p:spPr>
            <a:xfrm>
              <a:off x="4084639" y="3298382"/>
              <a:ext cx="428721" cy="1428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14" idx="6"/>
              <a:endCxn id="7" idx="1"/>
            </p:cNvCxnSpPr>
            <p:nvPr/>
          </p:nvCxnSpPr>
          <p:spPr>
            <a:xfrm>
              <a:off x="5442254" y="2369688"/>
              <a:ext cx="368382" cy="1555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stCxn id="7" idx="0"/>
              <a:endCxn id="30" idx="3"/>
            </p:cNvCxnSpPr>
            <p:nvPr/>
          </p:nvCxnSpPr>
          <p:spPr>
            <a:xfrm rot="5400000" flipH="1" flipV="1">
              <a:off x="5940880" y="2142650"/>
              <a:ext cx="369890" cy="2270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251"/>
            <p:cNvGrpSpPr>
              <a:grpSpLocks/>
            </p:cNvGrpSpPr>
            <p:nvPr/>
          </p:nvGrpSpPr>
          <p:grpSpPr bwMode="auto">
            <a:xfrm>
              <a:off x="2012489" y="1869622"/>
              <a:ext cx="5298670" cy="4071966"/>
              <a:chOff x="2012489" y="1869622"/>
              <a:chExt cx="5298670" cy="4071966"/>
            </a:xfrm>
          </p:grpSpPr>
          <p:cxnSp>
            <p:nvCxnSpPr>
              <p:cNvPr id="33" name="Straight Connector 32"/>
              <p:cNvCxnSpPr>
                <a:stCxn id="12" idx="5"/>
                <a:endCxn id="14" idx="2"/>
              </p:cNvCxnSpPr>
              <p:nvPr/>
            </p:nvCxnSpPr>
            <p:spPr>
              <a:xfrm rot="16200000" flipH="1">
                <a:off x="4393516" y="1892578"/>
                <a:ext cx="369891" cy="58433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26" idx="7"/>
                <a:endCxn id="14" idx="4"/>
              </p:cNvCxnSpPr>
              <p:nvPr/>
            </p:nvCxnSpPr>
            <p:spPr>
              <a:xfrm rot="5400000" flipH="1" flipV="1">
                <a:off x="4786534" y="2869737"/>
                <a:ext cx="584204" cy="1556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13" idx="5"/>
                <a:endCxn id="4" idx="1"/>
              </p:cNvCxnSpPr>
              <p:nvPr/>
            </p:nvCxnSpPr>
            <p:spPr>
              <a:xfrm rot="16200000" flipH="1">
                <a:off x="3321716" y="2821316"/>
                <a:ext cx="382591" cy="16831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stCxn id="4" idx="7"/>
                <a:endCxn id="14" idx="3"/>
              </p:cNvCxnSpPr>
              <p:nvPr/>
            </p:nvCxnSpPr>
            <p:spPr>
              <a:xfrm rot="5400000" flipH="1" flipV="1">
                <a:off x="4214105" y="2357679"/>
                <a:ext cx="525467" cy="95271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>
                <a:stCxn id="26" idx="5"/>
                <a:endCxn id="8" idx="2"/>
              </p:cNvCxnSpPr>
              <p:nvPr/>
            </p:nvCxnSpPr>
            <p:spPr>
              <a:xfrm rot="16200000" flipH="1">
                <a:off x="5108036" y="3535667"/>
                <a:ext cx="227014" cy="44142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>
                <a:stCxn id="12" idx="4"/>
                <a:endCxn id="4" idx="0"/>
              </p:cNvCxnSpPr>
              <p:nvPr/>
            </p:nvCxnSpPr>
            <p:spPr>
              <a:xfrm rot="5400000">
                <a:off x="3477385" y="2405377"/>
                <a:ext cx="928693" cy="2858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stCxn id="13" idx="7"/>
                <a:endCxn id="12" idx="3"/>
              </p:cNvCxnSpPr>
              <p:nvPr/>
            </p:nvCxnSpPr>
            <p:spPr>
              <a:xfrm rot="5400000" flipH="1" flipV="1">
                <a:off x="3499548" y="1929104"/>
                <a:ext cx="311152" cy="45253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stCxn id="14" idx="5"/>
                <a:endCxn id="8" idx="0"/>
              </p:cNvCxnSpPr>
              <p:nvPr/>
            </p:nvCxnSpPr>
            <p:spPr>
              <a:xfrm rot="16200000" flipH="1">
                <a:off x="5035873" y="2893527"/>
                <a:ext cx="1012832" cy="36838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stCxn id="7" idx="4"/>
                <a:endCxn id="8" idx="7"/>
              </p:cNvCxnSpPr>
              <p:nvPr/>
            </p:nvCxnSpPr>
            <p:spPr>
              <a:xfrm rot="5400000">
                <a:off x="5643189" y="3299167"/>
                <a:ext cx="655643" cy="8256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>
                <a:stCxn id="26" idx="6"/>
                <a:endCxn id="7" idx="3"/>
              </p:cNvCxnSpPr>
              <p:nvPr/>
            </p:nvCxnSpPr>
            <p:spPr>
              <a:xfrm flipV="1">
                <a:off x="5084987" y="2928492"/>
                <a:ext cx="725649" cy="51276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stCxn id="14" idx="7"/>
                <a:endCxn id="30" idx="2"/>
              </p:cNvCxnSpPr>
              <p:nvPr/>
            </p:nvCxnSpPr>
            <p:spPr>
              <a:xfrm rot="5400000" flipH="1" flipV="1">
                <a:off x="5607424" y="1620296"/>
                <a:ext cx="298452" cy="79710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>
                <a:stCxn id="27" idx="7"/>
                <a:endCxn id="11" idx="3"/>
              </p:cNvCxnSpPr>
              <p:nvPr/>
            </p:nvCxnSpPr>
            <p:spPr>
              <a:xfrm rot="5400000" flipH="1" flipV="1">
                <a:off x="2357088" y="3857121"/>
                <a:ext cx="311152" cy="5970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stCxn id="27" idx="5"/>
                <a:endCxn id="9" idx="2"/>
              </p:cNvCxnSpPr>
              <p:nvPr/>
            </p:nvCxnSpPr>
            <p:spPr>
              <a:xfrm rot="16200000" flipH="1">
                <a:off x="2571423" y="4357166"/>
                <a:ext cx="84139" cy="7986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stCxn id="9" idx="6"/>
                <a:endCxn id="10" idx="3"/>
              </p:cNvCxnSpPr>
              <p:nvPr/>
            </p:nvCxnSpPr>
            <p:spPr>
              <a:xfrm>
                <a:off x="3584465" y="4798580"/>
                <a:ext cx="582743" cy="5873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>
                <a:stCxn id="11" idx="4"/>
                <a:endCxn id="9" idx="0"/>
              </p:cNvCxnSpPr>
              <p:nvPr/>
            </p:nvCxnSpPr>
            <p:spPr>
              <a:xfrm rot="16200000" flipH="1">
                <a:off x="2941430" y="4155608"/>
                <a:ext cx="428628" cy="2858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stCxn id="13" idx="4"/>
                <a:endCxn id="11" idx="0"/>
              </p:cNvCxnSpPr>
              <p:nvPr/>
            </p:nvCxnSpPr>
            <p:spPr>
              <a:xfrm rot="5400000">
                <a:off x="2762828" y="3048326"/>
                <a:ext cx="714380" cy="21436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>
                <a:stCxn id="11" idx="5"/>
                <a:endCxn id="10" idx="2"/>
              </p:cNvCxnSpPr>
              <p:nvPr/>
            </p:nvCxnSpPr>
            <p:spPr>
              <a:xfrm rot="16200000" flipH="1">
                <a:off x="3321746" y="3892811"/>
                <a:ext cx="655643" cy="87014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>
                <a:stCxn id="27" idx="0"/>
                <a:endCxn id="28" idx="4"/>
              </p:cNvCxnSpPr>
              <p:nvPr/>
            </p:nvCxnSpPr>
            <p:spPr>
              <a:xfrm rot="5400000" flipH="1" flipV="1">
                <a:off x="1512423" y="3727011"/>
                <a:ext cx="10001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>
                <a:stCxn id="28" idx="5"/>
                <a:endCxn id="11" idx="1"/>
              </p:cNvCxnSpPr>
              <p:nvPr/>
            </p:nvCxnSpPr>
            <p:spPr>
              <a:xfrm rot="16200000" flipH="1">
                <a:off x="2285649" y="3071304"/>
                <a:ext cx="454028" cy="5970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>
                <a:stCxn id="10" idx="5"/>
                <a:endCxn id="15" idx="1"/>
              </p:cNvCxnSpPr>
              <p:nvPr/>
            </p:nvCxnSpPr>
            <p:spPr>
              <a:xfrm rot="16200000" flipH="1">
                <a:off x="4642811" y="4786616"/>
                <a:ext cx="382591" cy="52399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>
                <a:stCxn id="10" idx="7"/>
                <a:endCxn id="8" idx="3"/>
              </p:cNvCxnSpPr>
              <p:nvPr/>
            </p:nvCxnSpPr>
            <p:spPr>
              <a:xfrm rot="5400000" flipH="1" flipV="1">
                <a:off x="4857171" y="3786439"/>
                <a:ext cx="382590" cy="95271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>
                <a:stCxn id="9" idx="7"/>
                <a:endCxn id="4" idx="4"/>
              </p:cNvCxnSpPr>
              <p:nvPr/>
            </p:nvCxnSpPr>
            <p:spPr>
              <a:xfrm rot="5400000" flipH="1" flipV="1">
                <a:off x="3143151" y="3941292"/>
                <a:ext cx="1012832" cy="29851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>
                <a:stCxn id="10" idx="0"/>
                <a:endCxn id="26" idx="3"/>
              </p:cNvCxnSpPr>
              <p:nvPr/>
            </p:nvCxnSpPr>
            <p:spPr>
              <a:xfrm rot="5400000" flipH="1" flipV="1">
                <a:off x="4119651" y="3893675"/>
                <a:ext cx="727080" cy="2254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>
                <a:stCxn id="10" idx="1"/>
                <a:endCxn id="4" idx="5"/>
              </p:cNvCxnSpPr>
              <p:nvPr/>
            </p:nvCxnSpPr>
            <p:spPr>
              <a:xfrm rot="16200000" flipV="1">
                <a:off x="3606798" y="3893681"/>
                <a:ext cx="954094" cy="16672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>
                <a:stCxn id="11" idx="7"/>
                <a:endCxn id="4" idx="3"/>
              </p:cNvCxnSpPr>
              <p:nvPr/>
            </p:nvCxnSpPr>
            <p:spPr>
              <a:xfrm rot="5400000" flipH="1" flipV="1">
                <a:off x="3357412" y="3357079"/>
                <a:ext cx="96838" cy="38267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>
                <a:stCxn id="28" idx="7"/>
                <a:endCxn id="13" idx="2"/>
              </p:cNvCxnSpPr>
              <p:nvPr/>
            </p:nvCxnSpPr>
            <p:spPr>
              <a:xfrm rot="5400000" flipH="1" flipV="1">
                <a:off x="2464259" y="2262452"/>
                <a:ext cx="227014" cy="72723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>
                <a:stCxn id="23" idx="0"/>
                <a:endCxn id="31" idx="4"/>
              </p:cNvCxnSpPr>
              <p:nvPr/>
            </p:nvCxnSpPr>
            <p:spPr>
              <a:xfrm rot="5400000" flipH="1" flipV="1">
                <a:off x="6369592" y="5512960"/>
                <a:ext cx="28575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>
                <a:stCxn id="24" idx="3"/>
                <a:endCxn id="23" idx="6"/>
              </p:cNvCxnSpPr>
              <p:nvPr/>
            </p:nvCxnSpPr>
            <p:spPr>
              <a:xfrm rot="5400000">
                <a:off x="6905495" y="5535923"/>
                <a:ext cx="298452" cy="51287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>
                <a:stCxn id="13" idx="1"/>
                <a:endCxn id="29" idx="5"/>
              </p:cNvCxnSpPr>
              <p:nvPr/>
            </p:nvCxnSpPr>
            <p:spPr>
              <a:xfrm rot="16200000" flipV="1">
                <a:off x="2666712" y="1952122"/>
                <a:ext cx="250827" cy="46682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>
                <a:stCxn id="28" idx="0"/>
                <a:endCxn id="29" idx="3"/>
              </p:cNvCxnSpPr>
              <p:nvPr/>
            </p:nvCxnSpPr>
            <p:spPr>
              <a:xfrm rot="5400000" flipH="1" flipV="1">
                <a:off x="1786284" y="2286328"/>
                <a:ext cx="595317" cy="1429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>
                <a:stCxn id="24" idx="1"/>
                <a:endCxn id="31" idx="6"/>
              </p:cNvCxnSpPr>
              <p:nvPr/>
            </p:nvCxnSpPr>
            <p:spPr>
              <a:xfrm rot="16200000" flipV="1">
                <a:off x="6976932" y="4905681"/>
                <a:ext cx="155576" cy="51287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>
                <a:stCxn id="23" idx="2"/>
                <a:endCxn id="15" idx="5"/>
              </p:cNvCxnSpPr>
              <p:nvPr/>
            </p:nvCxnSpPr>
            <p:spPr>
              <a:xfrm rot="10800000">
                <a:off x="5501005" y="5643136"/>
                <a:ext cx="725649" cy="29845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>
                <a:stCxn id="15" idx="6"/>
                <a:endCxn id="31" idx="2"/>
              </p:cNvCxnSpPr>
              <p:nvPr/>
            </p:nvCxnSpPr>
            <p:spPr>
              <a:xfrm flipV="1">
                <a:off x="5585161" y="5084332"/>
                <a:ext cx="641493" cy="3571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>
                <a:stCxn id="25" idx="4"/>
                <a:endCxn id="22" idx="7"/>
              </p:cNvCxnSpPr>
              <p:nvPr/>
            </p:nvCxnSpPr>
            <p:spPr>
              <a:xfrm rot="5400000">
                <a:off x="6786452" y="3084829"/>
                <a:ext cx="727080" cy="29692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>
                <a:stCxn id="30" idx="5"/>
                <a:endCxn id="25" idx="1"/>
              </p:cNvCxnSpPr>
              <p:nvPr/>
            </p:nvCxnSpPr>
            <p:spPr>
              <a:xfrm rot="16200000" flipH="1">
                <a:off x="6714954" y="2000543"/>
                <a:ext cx="311152" cy="45253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>
                <a:stCxn id="7" idx="5"/>
                <a:endCxn id="22" idx="1"/>
              </p:cNvCxnSpPr>
              <p:nvPr/>
            </p:nvCxnSpPr>
            <p:spPr>
              <a:xfrm rot="16200000" flipH="1">
                <a:off x="6071911" y="3072121"/>
                <a:ext cx="668342" cy="3810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>
                <a:stCxn id="8" idx="6"/>
                <a:endCxn id="22" idx="2"/>
              </p:cNvCxnSpPr>
              <p:nvPr/>
            </p:nvCxnSpPr>
            <p:spPr>
              <a:xfrm flipV="1">
                <a:off x="6012294" y="3798448"/>
                <a:ext cx="500174" cy="7143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Box 92"/>
          <p:cNvSpPr txBox="1"/>
          <p:nvPr/>
        </p:nvSpPr>
        <p:spPr>
          <a:xfrm>
            <a:off x="467544" y="1484784"/>
            <a:ext cx="280831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Every round:</a:t>
            </a:r>
          </a:p>
          <a:p>
            <a:r>
              <a:rPr lang="en-US" sz="1600" dirty="0" smtClean="0">
                <a:solidFill>
                  <a:schemeClr val="accent6"/>
                </a:solidFill>
              </a:rPr>
              <a:t>If |heads| &lt; k</a:t>
            </a:r>
          </a:p>
          <a:p>
            <a:r>
              <a:rPr lang="en-US" sz="1600" dirty="0" smtClean="0">
                <a:solidFill>
                  <a:schemeClr val="accent6"/>
                </a:solidFill>
              </a:rPr>
              <a:t>     elect a new head</a:t>
            </a:r>
          </a:p>
          <a:p>
            <a:r>
              <a:rPr lang="en-US" sz="1600" b="1" dirty="0" smtClean="0"/>
              <a:t>If head and time for escape</a:t>
            </a:r>
          </a:p>
          <a:p>
            <a:r>
              <a:rPr lang="en-US" sz="1600" b="1" dirty="0" smtClean="0"/>
              <a:t>     send escape attempt</a:t>
            </a:r>
          </a:p>
          <a:p>
            <a:r>
              <a:rPr lang="en-US" sz="1600" dirty="0" smtClean="0">
                <a:solidFill>
                  <a:schemeClr val="accent6"/>
                </a:solidFill>
              </a:rPr>
              <a:t>Send out: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6"/>
                </a:solidFill>
              </a:rPr>
              <a:t> id, state, elections, escapes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6"/>
                </a:solidFill>
              </a:rPr>
              <a:t> Forward from others</a:t>
            </a:r>
          </a:p>
          <a:p>
            <a:endParaRPr lang="en-US" sz="1600" dirty="0" smtClean="0"/>
          </a:p>
          <a:p>
            <a:r>
              <a:rPr lang="en-US" sz="1600" u="sng" dirty="0" smtClean="0"/>
              <a:t>At receipt:</a:t>
            </a:r>
          </a:p>
          <a:p>
            <a:r>
              <a:rPr lang="en-US" sz="1600" dirty="0" smtClean="0">
                <a:solidFill>
                  <a:schemeClr val="accent6"/>
                </a:solidFill>
              </a:rPr>
              <a:t>If elected a head</a:t>
            </a:r>
          </a:p>
          <a:p>
            <a:r>
              <a:rPr lang="en-US" sz="1600" dirty="0" smtClean="0">
                <a:solidFill>
                  <a:schemeClr val="accent6"/>
                </a:solidFill>
              </a:rPr>
              <a:t>     become head</a:t>
            </a:r>
          </a:p>
          <a:p>
            <a:r>
              <a:rPr lang="en-US" sz="1600" b="1" dirty="0" smtClean="0"/>
              <a:t>If head attempts escape</a:t>
            </a:r>
          </a:p>
          <a:p>
            <a:r>
              <a:rPr lang="en-US" sz="1600" b="1" dirty="0" smtClean="0"/>
              <a:t>     if head is needed</a:t>
            </a:r>
          </a:p>
          <a:p>
            <a:r>
              <a:rPr lang="en-US" sz="1600" b="1" dirty="0" smtClean="0"/>
              <a:t>          stop attempt</a:t>
            </a:r>
          </a:p>
          <a:p>
            <a:r>
              <a:rPr lang="en-US" dirty="0" smtClean="0"/>
              <a:t>     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noProof="0" smtClean="0">
                <a:solidFill>
                  <a:schemeClr val="tx2">
                    <a:satMod val="130000"/>
                  </a:schemeClr>
                </a:solidFill>
              </a:rPr>
              <a:t>Stabilization to local minima</a:t>
            </a:r>
            <a:endParaRPr lang="en-US" noProof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4053682" y="3253060"/>
            <a:ext cx="571500" cy="571500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Flowchart: Connector 4"/>
          <p:cNvSpPr/>
          <p:nvPr/>
        </p:nvSpPr>
        <p:spPr>
          <a:xfrm>
            <a:off x="6268244" y="2681560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Flowchart: Connector 5"/>
          <p:cNvSpPr/>
          <p:nvPr/>
        </p:nvSpPr>
        <p:spPr>
          <a:xfrm>
            <a:off x="5982494" y="3824560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lowchart: Connector 6"/>
          <p:cNvSpPr/>
          <p:nvPr/>
        </p:nvSpPr>
        <p:spPr>
          <a:xfrm>
            <a:off x="3553619" y="4753248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Flowchart: Connector 7"/>
          <p:cNvSpPr/>
          <p:nvPr/>
        </p:nvSpPr>
        <p:spPr>
          <a:xfrm>
            <a:off x="4625182" y="4610373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Flowchart: Connector 8"/>
          <p:cNvSpPr/>
          <p:nvPr/>
        </p:nvSpPr>
        <p:spPr>
          <a:xfrm>
            <a:off x="3267869" y="3753123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Flowchart: Connector 9"/>
          <p:cNvSpPr/>
          <p:nvPr/>
        </p:nvSpPr>
        <p:spPr>
          <a:xfrm>
            <a:off x="4339432" y="1752873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Flowchart: Connector 10"/>
          <p:cNvSpPr/>
          <p:nvPr/>
        </p:nvSpPr>
        <p:spPr>
          <a:xfrm>
            <a:off x="3482182" y="2467248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Flowchart: Connector 11"/>
          <p:cNvSpPr/>
          <p:nvPr/>
        </p:nvSpPr>
        <p:spPr>
          <a:xfrm>
            <a:off x="5410994" y="2324373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Flowchart: Connector 12"/>
          <p:cNvSpPr/>
          <p:nvPr/>
        </p:nvSpPr>
        <p:spPr>
          <a:xfrm>
            <a:off x="5553869" y="5396185"/>
            <a:ext cx="571500" cy="571500"/>
          </a:xfrm>
          <a:prstGeom prst="flowChartConnector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Flowchart: Connector 13"/>
          <p:cNvSpPr/>
          <p:nvPr/>
        </p:nvSpPr>
        <p:spPr>
          <a:xfrm>
            <a:off x="7054057" y="3753123"/>
            <a:ext cx="571500" cy="5715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Flowchart: Connector 14"/>
          <p:cNvSpPr/>
          <p:nvPr/>
        </p:nvSpPr>
        <p:spPr>
          <a:xfrm>
            <a:off x="6398419" y="6097860"/>
            <a:ext cx="571500" cy="571500"/>
          </a:xfrm>
          <a:prstGeom prst="flowChartConnector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Flowchart: Connector 15"/>
          <p:cNvSpPr/>
          <p:nvPr/>
        </p:nvSpPr>
        <p:spPr>
          <a:xfrm>
            <a:off x="7612857" y="5669235"/>
            <a:ext cx="571500" cy="5715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Flowchart: Connector 16"/>
          <p:cNvSpPr/>
          <p:nvPr/>
        </p:nvSpPr>
        <p:spPr>
          <a:xfrm>
            <a:off x="7554119" y="2538685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Flowchart: Connector 17"/>
          <p:cNvSpPr/>
          <p:nvPr/>
        </p:nvSpPr>
        <p:spPr>
          <a:xfrm>
            <a:off x="5053807" y="3395935"/>
            <a:ext cx="571500" cy="571500"/>
          </a:xfrm>
          <a:prstGeom prst="flowChartConnector">
            <a:avLst/>
          </a:prstGeom>
          <a:solidFill>
            <a:srgbClr val="FAEC3C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Flowchart: Connector 19"/>
          <p:cNvSpPr/>
          <p:nvPr/>
        </p:nvSpPr>
        <p:spPr>
          <a:xfrm>
            <a:off x="2987824" y="2996952"/>
            <a:ext cx="571500" cy="5715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Flowchart: Connector 21"/>
          <p:cNvSpPr/>
          <p:nvPr/>
        </p:nvSpPr>
        <p:spPr>
          <a:xfrm>
            <a:off x="6696869" y="1824310"/>
            <a:ext cx="571500" cy="5715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Flowchart: Connector 22"/>
          <p:cNvSpPr/>
          <p:nvPr/>
        </p:nvSpPr>
        <p:spPr>
          <a:xfrm>
            <a:off x="6768307" y="5038998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25" name="Straight Connector 24"/>
          <p:cNvCxnSpPr>
            <a:stCxn id="4" idx="6"/>
            <a:endCxn id="18" idx="2"/>
          </p:cNvCxnSpPr>
          <p:nvPr/>
        </p:nvCxnSpPr>
        <p:spPr>
          <a:xfrm>
            <a:off x="4625182" y="3538810"/>
            <a:ext cx="428625" cy="1428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2" idx="6"/>
            <a:endCxn id="5" idx="1"/>
          </p:cNvCxnSpPr>
          <p:nvPr/>
        </p:nvCxnSpPr>
        <p:spPr>
          <a:xfrm>
            <a:off x="5982494" y="2610123"/>
            <a:ext cx="368300" cy="1539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5" idx="0"/>
            <a:endCxn id="22" idx="3"/>
          </p:cNvCxnSpPr>
          <p:nvPr/>
        </p:nvCxnSpPr>
        <p:spPr>
          <a:xfrm rot="5400000" flipH="1" flipV="1">
            <a:off x="6481763" y="2383904"/>
            <a:ext cx="369887" cy="2254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0" idx="5"/>
            <a:endCxn id="12" idx="2"/>
          </p:cNvCxnSpPr>
          <p:nvPr/>
        </p:nvCxnSpPr>
        <p:spPr>
          <a:xfrm rot="16200000" flipH="1">
            <a:off x="4933950" y="2133079"/>
            <a:ext cx="369888" cy="584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8" idx="7"/>
            <a:endCxn id="12" idx="4"/>
          </p:cNvCxnSpPr>
          <p:nvPr/>
        </p:nvCxnSpPr>
        <p:spPr>
          <a:xfrm rot="5400000" flipH="1" flipV="1">
            <a:off x="5327651" y="3109391"/>
            <a:ext cx="582612" cy="1555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1" idx="5"/>
            <a:endCxn id="4" idx="1"/>
          </p:cNvCxnSpPr>
          <p:nvPr/>
        </p:nvCxnSpPr>
        <p:spPr>
          <a:xfrm rot="16200000" flipH="1">
            <a:off x="3862388" y="3061766"/>
            <a:ext cx="381000" cy="1666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4" idx="7"/>
            <a:endCxn id="12" idx="3"/>
          </p:cNvCxnSpPr>
          <p:nvPr/>
        </p:nvCxnSpPr>
        <p:spPr>
          <a:xfrm rot="5400000" flipH="1" flipV="1">
            <a:off x="4755356" y="2597423"/>
            <a:ext cx="523875" cy="952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8" idx="5"/>
            <a:endCxn id="6" idx="2"/>
          </p:cNvCxnSpPr>
          <p:nvPr/>
        </p:nvCxnSpPr>
        <p:spPr>
          <a:xfrm rot="16200000" flipH="1">
            <a:off x="5648326" y="3776141"/>
            <a:ext cx="227012" cy="4413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0" idx="4"/>
            <a:endCxn id="4" idx="0"/>
          </p:cNvCxnSpPr>
          <p:nvPr/>
        </p:nvCxnSpPr>
        <p:spPr>
          <a:xfrm rot="5400000">
            <a:off x="4017963" y="2645842"/>
            <a:ext cx="928687" cy="285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1" idx="7"/>
            <a:endCxn id="10" idx="3"/>
          </p:cNvCxnSpPr>
          <p:nvPr/>
        </p:nvCxnSpPr>
        <p:spPr>
          <a:xfrm rot="5400000" flipH="1" flipV="1">
            <a:off x="4040981" y="2168798"/>
            <a:ext cx="309563" cy="452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2" idx="5"/>
            <a:endCxn id="6" idx="0"/>
          </p:cNvCxnSpPr>
          <p:nvPr/>
        </p:nvCxnSpPr>
        <p:spPr>
          <a:xfrm rot="16200000" flipH="1">
            <a:off x="5576888" y="3133204"/>
            <a:ext cx="1012825" cy="3698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5" idx="4"/>
            <a:endCxn id="6" idx="7"/>
          </p:cNvCxnSpPr>
          <p:nvPr/>
        </p:nvCxnSpPr>
        <p:spPr>
          <a:xfrm rot="5400000">
            <a:off x="6184901" y="3538016"/>
            <a:ext cx="654050" cy="841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8" idx="6"/>
            <a:endCxn id="5" idx="3"/>
          </p:cNvCxnSpPr>
          <p:nvPr/>
        </p:nvCxnSpPr>
        <p:spPr>
          <a:xfrm flipV="1">
            <a:off x="5625307" y="3168923"/>
            <a:ext cx="725487" cy="5127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2" idx="7"/>
            <a:endCxn id="22" idx="2"/>
          </p:cNvCxnSpPr>
          <p:nvPr/>
        </p:nvCxnSpPr>
        <p:spPr>
          <a:xfrm rot="5400000" flipH="1" flipV="1">
            <a:off x="6149181" y="1859236"/>
            <a:ext cx="296863" cy="7985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7" idx="6"/>
            <a:endCxn id="8" idx="3"/>
          </p:cNvCxnSpPr>
          <p:nvPr/>
        </p:nvCxnSpPr>
        <p:spPr>
          <a:xfrm>
            <a:off x="4125119" y="5038998"/>
            <a:ext cx="582613" cy="587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9" idx="4"/>
            <a:endCxn id="7" idx="0"/>
          </p:cNvCxnSpPr>
          <p:nvPr/>
        </p:nvCxnSpPr>
        <p:spPr>
          <a:xfrm rot="16200000" flipH="1">
            <a:off x="3482181" y="4396061"/>
            <a:ext cx="428625" cy="285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1" idx="4"/>
            <a:endCxn id="9" idx="0"/>
          </p:cNvCxnSpPr>
          <p:nvPr/>
        </p:nvCxnSpPr>
        <p:spPr>
          <a:xfrm rot="5400000">
            <a:off x="3303588" y="3288779"/>
            <a:ext cx="714375" cy="214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9" idx="5"/>
            <a:endCxn id="8" idx="2"/>
          </p:cNvCxnSpPr>
          <p:nvPr/>
        </p:nvCxnSpPr>
        <p:spPr>
          <a:xfrm rot="16200000" flipH="1">
            <a:off x="3862388" y="4133329"/>
            <a:ext cx="655638" cy="869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0" idx="4"/>
            <a:endCxn id="9" idx="1"/>
          </p:cNvCxnSpPr>
          <p:nvPr/>
        </p:nvCxnSpPr>
        <p:spPr>
          <a:xfrm rot="16200000" flipH="1">
            <a:off x="3178386" y="3663639"/>
            <a:ext cx="268365" cy="779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8" idx="5"/>
            <a:endCxn id="13" idx="1"/>
          </p:cNvCxnSpPr>
          <p:nvPr/>
        </p:nvCxnSpPr>
        <p:spPr>
          <a:xfrm rot="16200000" flipH="1">
            <a:off x="5183982" y="5026297"/>
            <a:ext cx="381000" cy="5238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8" idx="7"/>
            <a:endCxn id="6" idx="3"/>
          </p:cNvCxnSpPr>
          <p:nvPr/>
        </p:nvCxnSpPr>
        <p:spPr>
          <a:xfrm rot="5400000" flipH="1" flipV="1">
            <a:off x="5398294" y="4026173"/>
            <a:ext cx="381000" cy="952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7" idx="7"/>
            <a:endCxn id="4" idx="4"/>
          </p:cNvCxnSpPr>
          <p:nvPr/>
        </p:nvCxnSpPr>
        <p:spPr>
          <a:xfrm rot="5400000" flipH="1" flipV="1">
            <a:off x="3684588" y="4180954"/>
            <a:ext cx="1011238" cy="2984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8" idx="0"/>
            <a:endCxn id="18" idx="3"/>
          </p:cNvCxnSpPr>
          <p:nvPr/>
        </p:nvCxnSpPr>
        <p:spPr>
          <a:xfrm rot="5400000" flipH="1" flipV="1">
            <a:off x="4660107" y="4134123"/>
            <a:ext cx="727075" cy="2254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8" idx="1"/>
            <a:endCxn id="4" idx="5"/>
          </p:cNvCxnSpPr>
          <p:nvPr/>
        </p:nvCxnSpPr>
        <p:spPr>
          <a:xfrm rot="16200000" flipV="1">
            <a:off x="4148138" y="4133329"/>
            <a:ext cx="952500" cy="1666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9" idx="7"/>
            <a:endCxn id="4" idx="3"/>
          </p:cNvCxnSpPr>
          <p:nvPr/>
        </p:nvCxnSpPr>
        <p:spPr>
          <a:xfrm rot="5400000" flipH="1" flipV="1">
            <a:off x="3898107" y="3597548"/>
            <a:ext cx="9525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20" idx="0"/>
            <a:endCxn id="11" idx="2"/>
          </p:cNvCxnSpPr>
          <p:nvPr/>
        </p:nvCxnSpPr>
        <p:spPr>
          <a:xfrm rot="5400000" flipH="1" flipV="1">
            <a:off x="3255901" y="2770671"/>
            <a:ext cx="243954" cy="2086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5" idx="7"/>
            <a:endCxn id="23" idx="4"/>
          </p:cNvCxnSpPr>
          <p:nvPr/>
        </p:nvCxnSpPr>
        <p:spPr>
          <a:xfrm rot="5400000" flipH="1" flipV="1">
            <a:off x="6684170" y="5812110"/>
            <a:ext cx="571500" cy="1682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6" idx="3"/>
            <a:endCxn id="15" idx="6"/>
          </p:cNvCxnSpPr>
          <p:nvPr/>
        </p:nvCxnSpPr>
        <p:spPr>
          <a:xfrm rot="5400000">
            <a:off x="7219951" y="5906566"/>
            <a:ext cx="227012" cy="7270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6" idx="1"/>
            <a:endCxn id="23" idx="6"/>
          </p:cNvCxnSpPr>
          <p:nvPr/>
        </p:nvCxnSpPr>
        <p:spPr>
          <a:xfrm rot="16200000" flipV="1">
            <a:off x="7304088" y="5360467"/>
            <a:ext cx="428625" cy="3571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5" idx="2"/>
            <a:endCxn id="13" idx="5"/>
          </p:cNvCxnSpPr>
          <p:nvPr/>
        </p:nvCxnSpPr>
        <p:spPr>
          <a:xfrm rot="10800000">
            <a:off x="6041232" y="5883548"/>
            <a:ext cx="357187" cy="5000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3" idx="6"/>
            <a:endCxn id="23" idx="2"/>
          </p:cNvCxnSpPr>
          <p:nvPr/>
        </p:nvCxnSpPr>
        <p:spPr>
          <a:xfrm flipV="1">
            <a:off x="6125369" y="5324748"/>
            <a:ext cx="642938" cy="3571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7" idx="4"/>
            <a:endCxn id="14" idx="7"/>
          </p:cNvCxnSpPr>
          <p:nvPr/>
        </p:nvCxnSpPr>
        <p:spPr>
          <a:xfrm rot="5400000">
            <a:off x="7327900" y="3323704"/>
            <a:ext cx="725488" cy="2984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2" idx="5"/>
            <a:endCxn id="17" idx="1"/>
          </p:cNvCxnSpPr>
          <p:nvPr/>
        </p:nvCxnSpPr>
        <p:spPr>
          <a:xfrm rot="16200000" flipH="1">
            <a:off x="7255670" y="2240235"/>
            <a:ext cx="309562" cy="4524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5" idx="5"/>
            <a:endCxn id="14" idx="1"/>
          </p:cNvCxnSpPr>
          <p:nvPr/>
        </p:nvCxnSpPr>
        <p:spPr>
          <a:xfrm rot="16200000" flipH="1">
            <a:off x="6612732" y="3311798"/>
            <a:ext cx="66675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6" idx="6"/>
            <a:endCxn id="14" idx="2"/>
          </p:cNvCxnSpPr>
          <p:nvPr/>
        </p:nvCxnSpPr>
        <p:spPr>
          <a:xfrm flipV="1">
            <a:off x="6553994" y="4038873"/>
            <a:ext cx="500063" cy="714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lowchart: Connector 65"/>
          <p:cNvSpPr/>
          <p:nvPr/>
        </p:nvSpPr>
        <p:spPr>
          <a:xfrm>
            <a:off x="8398669" y="4740548"/>
            <a:ext cx="571500" cy="5715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7" name="Straight Connector 66"/>
          <p:cNvCxnSpPr>
            <a:stCxn id="66" idx="3"/>
            <a:endCxn id="16" idx="7"/>
          </p:cNvCxnSpPr>
          <p:nvPr/>
        </p:nvCxnSpPr>
        <p:spPr>
          <a:xfrm rot="5400000">
            <a:off x="8028781" y="5299348"/>
            <a:ext cx="525463" cy="382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lowchart: Connector 70"/>
          <p:cNvSpPr/>
          <p:nvPr/>
        </p:nvSpPr>
        <p:spPr>
          <a:xfrm>
            <a:off x="4541044" y="5526360"/>
            <a:ext cx="571500" cy="5715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72" name="Straight Connector 71"/>
          <p:cNvCxnSpPr>
            <a:stCxn id="71" idx="0"/>
            <a:endCxn id="8" idx="4"/>
          </p:cNvCxnSpPr>
          <p:nvPr/>
        </p:nvCxnSpPr>
        <p:spPr>
          <a:xfrm rot="5400000" flipH="1" flipV="1">
            <a:off x="4696619" y="5312048"/>
            <a:ext cx="344487" cy="841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71" idx="6"/>
            <a:endCxn id="13" idx="2"/>
          </p:cNvCxnSpPr>
          <p:nvPr/>
        </p:nvCxnSpPr>
        <p:spPr>
          <a:xfrm flipV="1">
            <a:off x="5112544" y="5681935"/>
            <a:ext cx="441325" cy="130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71" idx="1"/>
            <a:endCxn id="7" idx="5"/>
          </p:cNvCxnSpPr>
          <p:nvPr/>
        </p:nvCxnSpPr>
        <p:spPr>
          <a:xfrm rot="16200000" flipV="1">
            <a:off x="4148138" y="5133454"/>
            <a:ext cx="369888" cy="584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Freeform 82"/>
          <p:cNvSpPr/>
          <p:nvPr/>
        </p:nvSpPr>
        <p:spPr>
          <a:xfrm>
            <a:off x="3750469" y="3716610"/>
            <a:ext cx="915988" cy="2020888"/>
          </a:xfrm>
          <a:custGeom>
            <a:avLst/>
            <a:gdLst>
              <a:gd name="connsiteX0" fmla="*/ 458973 w 916173"/>
              <a:gd name="connsiteY0" fmla="*/ 0 h 2020186"/>
              <a:gd name="connsiteX1" fmla="*/ 76200 w 916173"/>
              <a:gd name="connsiteY1" fmla="*/ 1286539 h 2020186"/>
              <a:gd name="connsiteX2" fmla="*/ 916173 w 916173"/>
              <a:gd name="connsiteY2" fmla="*/ 2020186 h 20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6173" h="2020186">
                <a:moveTo>
                  <a:pt x="458973" y="0"/>
                </a:moveTo>
                <a:cubicBezTo>
                  <a:pt x="229486" y="474920"/>
                  <a:pt x="0" y="949841"/>
                  <a:pt x="76200" y="1286539"/>
                </a:cubicBezTo>
                <a:cubicBezTo>
                  <a:pt x="152400" y="1623237"/>
                  <a:pt x="534286" y="1821711"/>
                  <a:pt x="916173" y="2020186"/>
                </a:cubicBezTo>
              </a:path>
            </a:pathLst>
          </a:custGeom>
          <a:ln w="3810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6" name="Freeform 85"/>
          <p:cNvSpPr/>
          <p:nvPr/>
        </p:nvSpPr>
        <p:spPr>
          <a:xfrm>
            <a:off x="4421982" y="3668985"/>
            <a:ext cx="1262062" cy="1857375"/>
          </a:xfrm>
          <a:custGeom>
            <a:avLst/>
            <a:gdLst>
              <a:gd name="connsiteX0" fmla="*/ 458973 w 916173"/>
              <a:gd name="connsiteY0" fmla="*/ 0 h 2020186"/>
              <a:gd name="connsiteX1" fmla="*/ 76200 w 916173"/>
              <a:gd name="connsiteY1" fmla="*/ 1286539 h 2020186"/>
              <a:gd name="connsiteX2" fmla="*/ 916173 w 916173"/>
              <a:gd name="connsiteY2" fmla="*/ 2020186 h 2020186"/>
              <a:gd name="connsiteX0" fmla="*/ 244656 w 959036"/>
              <a:gd name="connsiteY0" fmla="*/ 0 h 2091624"/>
              <a:gd name="connsiteX1" fmla="*/ 119063 w 959036"/>
              <a:gd name="connsiteY1" fmla="*/ 1357977 h 2091624"/>
              <a:gd name="connsiteX2" fmla="*/ 959036 w 959036"/>
              <a:gd name="connsiteY2" fmla="*/ 2091624 h 2091624"/>
              <a:gd name="connsiteX0" fmla="*/ 229487 w 943867"/>
              <a:gd name="connsiteY0" fmla="*/ 0 h 2091624"/>
              <a:gd name="connsiteX1" fmla="*/ 515239 w 943867"/>
              <a:gd name="connsiteY1" fmla="*/ 1143008 h 2091624"/>
              <a:gd name="connsiteX2" fmla="*/ 943867 w 943867"/>
              <a:gd name="connsiteY2" fmla="*/ 2091624 h 2091624"/>
              <a:gd name="connsiteX0" fmla="*/ 229487 w 562864"/>
              <a:gd name="connsiteY0" fmla="*/ 0 h 1928826"/>
              <a:gd name="connsiteX1" fmla="*/ 515239 w 562864"/>
              <a:gd name="connsiteY1" fmla="*/ 1143008 h 1928826"/>
              <a:gd name="connsiteX2" fmla="*/ 515239 w 562864"/>
              <a:gd name="connsiteY2" fmla="*/ 1928826 h 1928826"/>
              <a:gd name="connsiteX0" fmla="*/ 229487 w 638071"/>
              <a:gd name="connsiteY0" fmla="*/ 0 h 1928826"/>
              <a:gd name="connsiteX1" fmla="*/ 515239 w 638071"/>
              <a:gd name="connsiteY1" fmla="*/ 1143008 h 1928826"/>
              <a:gd name="connsiteX2" fmla="*/ 515239 w 638071"/>
              <a:gd name="connsiteY2" fmla="*/ 1928826 h 1928826"/>
              <a:gd name="connsiteX0" fmla="*/ 229487 w 638071"/>
              <a:gd name="connsiteY0" fmla="*/ 0 h 1928826"/>
              <a:gd name="connsiteX1" fmla="*/ 515239 w 638071"/>
              <a:gd name="connsiteY1" fmla="*/ 1143008 h 1928826"/>
              <a:gd name="connsiteX2" fmla="*/ 515239 w 638071"/>
              <a:gd name="connsiteY2" fmla="*/ 1928826 h 1928826"/>
              <a:gd name="connsiteX0" fmla="*/ 0 w 408584"/>
              <a:gd name="connsiteY0" fmla="*/ 0 h 1928826"/>
              <a:gd name="connsiteX1" fmla="*/ 285752 w 408584"/>
              <a:gd name="connsiteY1" fmla="*/ 1143008 h 1928826"/>
              <a:gd name="connsiteX2" fmla="*/ 285752 w 408584"/>
              <a:gd name="connsiteY2" fmla="*/ 1928826 h 1928826"/>
              <a:gd name="connsiteX0" fmla="*/ 0 w 408584"/>
              <a:gd name="connsiteY0" fmla="*/ 0 h 1928826"/>
              <a:gd name="connsiteX1" fmla="*/ 285751 w 408584"/>
              <a:gd name="connsiteY1" fmla="*/ 1214446 h 1928826"/>
              <a:gd name="connsiteX2" fmla="*/ 285752 w 408584"/>
              <a:gd name="connsiteY2" fmla="*/ 1928826 h 1928826"/>
              <a:gd name="connsiteX0" fmla="*/ 0 w 408584"/>
              <a:gd name="connsiteY0" fmla="*/ 0 h 1928826"/>
              <a:gd name="connsiteX1" fmla="*/ 357189 w 408584"/>
              <a:gd name="connsiteY1" fmla="*/ 1071570 h 1928826"/>
              <a:gd name="connsiteX2" fmla="*/ 285752 w 408584"/>
              <a:gd name="connsiteY2" fmla="*/ 1928826 h 1928826"/>
              <a:gd name="connsiteX0" fmla="*/ 0 w 408584"/>
              <a:gd name="connsiteY0" fmla="*/ 0 h 1928826"/>
              <a:gd name="connsiteX1" fmla="*/ 357189 w 408584"/>
              <a:gd name="connsiteY1" fmla="*/ 1071570 h 1928826"/>
              <a:gd name="connsiteX2" fmla="*/ 285752 w 408584"/>
              <a:gd name="connsiteY2" fmla="*/ 1928826 h 1928826"/>
              <a:gd name="connsiteX0" fmla="*/ 0 w 375208"/>
              <a:gd name="connsiteY0" fmla="*/ 0 h 1928826"/>
              <a:gd name="connsiteX1" fmla="*/ 357189 w 375208"/>
              <a:gd name="connsiteY1" fmla="*/ 1071570 h 1928826"/>
              <a:gd name="connsiteX2" fmla="*/ 285752 w 375208"/>
              <a:gd name="connsiteY2" fmla="*/ 1928826 h 1928826"/>
              <a:gd name="connsiteX0" fmla="*/ 0 w 375209"/>
              <a:gd name="connsiteY0" fmla="*/ 0 h 2000264"/>
              <a:gd name="connsiteX1" fmla="*/ 357190 w 375209"/>
              <a:gd name="connsiteY1" fmla="*/ 1143008 h 2000264"/>
              <a:gd name="connsiteX2" fmla="*/ 285753 w 375209"/>
              <a:gd name="connsiteY2" fmla="*/ 2000264 h 2000264"/>
              <a:gd name="connsiteX0" fmla="*/ 0 w 1192817"/>
              <a:gd name="connsiteY0" fmla="*/ 0 h 1857388"/>
              <a:gd name="connsiteX1" fmla="*/ 357190 w 1192817"/>
              <a:gd name="connsiteY1" fmla="*/ 1143008 h 1857388"/>
              <a:gd name="connsiteX2" fmla="*/ 1143009 w 1192817"/>
              <a:gd name="connsiteY2" fmla="*/ 1857388 h 1857388"/>
              <a:gd name="connsiteX0" fmla="*/ 0 w 1143009"/>
              <a:gd name="connsiteY0" fmla="*/ 0 h 1857388"/>
              <a:gd name="connsiteX1" fmla="*/ 357190 w 1143009"/>
              <a:gd name="connsiteY1" fmla="*/ 1143008 h 1857388"/>
              <a:gd name="connsiteX2" fmla="*/ 1143009 w 1143009"/>
              <a:gd name="connsiteY2" fmla="*/ 1857388 h 1857388"/>
              <a:gd name="connsiteX0" fmla="*/ 0 w 1143009"/>
              <a:gd name="connsiteY0" fmla="*/ 0 h 1857388"/>
              <a:gd name="connsiteX1" fmla="*/ 357191 w 1143009"/>
              <a:gd name="connsiteY1" fmla="*/ 1285884 h 1857388"/>
              <a:gd name="connsiteX2" fmla="*/ 1143009 w 1143009"/>
              <a:gd name="connsiteY2" fmla="*/ 1857388 h 1857388"/>
              <a:gd name="connsiteX0" fmla="*/ 0 w 1143009"/>
              <a:gd name="connsiteY0" fmla="*/ 0 h 1857388"/>
              <a:gd name="connsiteX1" fmla="*/ 357191 w 1143009"/>
              <a:gd name="connsiteY1" fmla="*/ 1285884 h 1857388"/>
              <a:gd name="connsiteX2" fmla="*/ 1143009 w 1143009"/>
              <a:gd name="connsiteY2" fmla="*/ 1857388 h 1857388"/>
              <a:gd name="connsiteX0" fmla="*/ 0 w 1143009"/>
              <a:gd name="connsiteY0" fmla="*/ 0 h 1857388"/>
              <a:gd name="connsiteX1" fmla="*/ 357191 w 1143009"/>
              <a:gd name="connsiteY1" fmla="*/ 1285884 h 1857388"/>
              <a:gd name="connsiteX2" fmla="*/ 1143009 w 1143009"/>
              <a:gd name="connsiteY2" fmla="*/ 1857388 h 1857388"/>
              <a:gd name="connsiteX0" fmla="*/ 0 w 1143009"/>
              <a:gd name="connsiteY0" fmla="*/ 0 h 1857388"/>
              <a:gd name="connsiteX1" fmla="*/ 357191 w 1143009"/>
              <a:gd name="connsiteY1" fmla="*/ 1285884 h 1857388"/>
              <a:gd name="connsiteX2" fmla="*/ 1143009 w 1143009"/>
              <a:gd name="connsiteY2" fmla="*/ 1857388 h 1857388"/>
              <a:gd name="connsiteX0" fmla="*/ 0 w 1143009"/>
              <a:gd name="connsiteY0" fmla="*/ 0 h 1857388"/>
              <a:gd name="connsiteX1" fmla="*/ 357191 w 1143009"/>
              <a:gd name="connsiteY1" fmla="*/ 1285884 h 1857388"/>
              <a:gd name="connsiteX2" fmla="*/ 1143009 w 1143009"/>
              <a:gd name="connsiteY2" fmla="*/ 1857388 h 1857388"/>
              <a:gd name="connsiteX0" fmla="*/ 0 w 1143009"/>
              <a:gd name="connsiteY0" fmla="*/ 0 h 1857388"/>
              <a:gd name="connsiteX1" fmla="*/ 357191 w 1143009"/>
              <a:gd name="connsiteY1" fmla="*/ 1285884 h 1857388"/>
              <a:gd name="connsiteX2" fmla="*/ 1143009 w 1143009"/>
              <a:gd name="connsiteY2" fmla="*/ 1857388 h 1857388"/>
              <a:gd name="connsiteX0" fmla="*/ 0 w 1143009"/>
              <a:gd name="connsiteY0" fmla="*/ 0 h 1857388"/>
              <a:gd name="connsiteX1" fmla="*/ 357191 w 1143009"/>
              <a:gd name="connsiteY1" fmla="*/ 1285884 h 1857388"/>
              <a:gd name="connsiteX2" fmla="*/ 1143009 w 1143009"/>
              <a:gd name="connsiteY2" fmla="*/ 1857388 h 1857388"/>
              <a:gd name="connsiteX0" fmla="*/ 0 w 1143009"/>
              <a:gd name="connsiteY0" fmla="*/ 0 h 1857388"/>
              <a:gd name="connsiteX1" fmla="*/ 357191 w 1143009"/>
              <a:gd name="connsiteY1" fmla="*/ 1285884 h 1857388"/>
              <a:gd name="connsiteX2" fmla="*/ 1143009 w 1143009"/>
              <a:gd name="connsiteY2" fmla="*/ 1857388 h 1857388"/>
              <a:gd name="connsiteX0" fmla="*/ 0 w 1143009"/>
              <a:gd name="connsiteY0" fmla="*/ 0 h 1857388"/>
              <a:gd name="connsiteX1" fmla="*/ 357191 w 1143009"/>
              <a:gd name="connsiteY1" fmla="*/ 1285884 h 1857388"/>
              <a:gd name="connsiteX2" fmla="*/ 1143009 w 1143009"/>
              <a:gd name="connsiteY2" fmla="*/ 1857388 h 1857388"/>
              <a:gd name="connsiteX0" fmla="*/ 0 w 1143009"/>
              <a:gd name="connsiteY0" fmla="*/ 0 h 1857388"/>
              <a:gd name="connsiteX1" fmla="*/ 357191 w 1143009"/>
              <a:gd name="connsiteY1" fmla="*/ 1285884 h 1857388"/>
              <a:gd name="connsiteX2" fmla="*/ 1143009 w 1143009"/>
              <a:gd name="connsiteY2" fmla="*/ 1857388 h 1857388"/>
              <a:gd name="connsiteX0" fmla="*/ 119052 w 1262061"/>
              <a:gd name="connsiteY0" fmla="*/ 0 h 1857388"/>
              <a:gd name="connsiteX1" fmla="*/ 476243 w 1262061"/>
              <a:gd name="connsiteY1" fmla="*/ 1285884 h 1857388"/>
              <a:gd name="connsiteX2" fmla="*/ 1262061 w 1262061"/>
              <a:gd name="connsiteY2" fmla="*/ 1857388 h 185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2061" h="1857388">
                <a:moveTo>
                  <a:pt x="119052" y="0"/>
                </a:moveTo>
                <a:cubicBezTo>
                  <a:pt x="141949" y="314722"/>
                  <a:pt x="0" y="792939"/>
                  <a:pt x="476243" y="1285884"/>
                </a:cubicBezTo>
                <a:cubicBezTo>
                  <a:pt x="535540" y="1340212"/>
                  <a:pt x="970553" y="1661680"/>
                  <a:pt x="1262061" y="1857388"/>
                </a:cubicBezTo>
              </a:path>
            </a:pathLst>
          </a:custGeom>
          <a:ln w="3810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3" name="Group 112"/>
          <p:cNvGrpSpPr>
            <a:grpSpLocks/>
          </p:cNvGrpSpPr>
          <p:nvPr/>
        </p:nvGrpSpPr>
        <p:grpSpPr bwMode="auto">
          <a:xfrm>
            <a:off x="2969419" y="5383485"/>
            <a:ext cx="1071563" cy="642938"/>
            <a:chOff x="2643174" y="5286388"/>
            <a:chExt cx="857256" cy="500066"/>
          </a:xfrm>
        </p:grpSpPr>
        <p:sp>
          <p:nvSpPr>
            <p:cNvPr id="98" name="Flowchart: Connector 97"/>
            <p:cNvSpPr/>
            <p:nvPr/>
          </p:nvSpPr>
          <p:spPr>
            <a:xfrm>
              <a:off x="2928926" y="5429617"/>
              <a:ext cx="214631" cy="213609"/>
            </a:xfrm>
            <a:prstGeom prst="flowChartConnector">
              <a:avLst/>
            </a:prstGeom>
            <a:solidFill>
              <a:schemeClr val="accent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9" name="Cloud Callout 98"/>
            <p:cNvSpPr/>
            <p:nvPr/>
          </p:nvSpPr>
          <p:spPr>
            <a:xfrm>
              <a:off x="2643174" y="5286388"/>
              <a:ext cx="857256" cy="500066"/>
            </a:xfrm>
            <a:prstGeom prst="cloudCallout">
              <a:avLst>
                <a:gd name="adj1" fmla="val 95674"/>
                <a:gd name="adj2" fmla="val 1138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grpSp>
          <p:nvGrpSpPr>
            <p:cNvPr id="19" name="Group 108"/>
            <p:cNvGrpSpPr>
              <a:grpSpLocks/>
            </p:cNvGrpSpPr>
            <p:nvPr/>
          </p:nvGrpSpPr>
          <p:grpSpPr bwMode="auto">
            <a:xfrm>
              <a:off x="2928926" y="5429264"/>
              <a:ext cx="214314" cy="214314"/>
              <a:chOff x="2571736" y="4929198"/>
              <a:chExt cx="142876" cy="142876"/>
            </a:xfrm>
          </p:grpSpPr>
          <p:cxnSp>
            <p:nvCxnSpPr>
              <p:cNvPr id="102" name="Straight Connector 101"/>
              <p:cNvCxnSpPr/>
              <p:nvPr/>
            </p:nvCxnSpPr>
            <p:spPr>
              <a:xfrm rot="16200000" flipH="1">
                <a:off x="2572077" y="4929092"/>
                <a:ext cx="142406" cy="143087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>
                <a:off x="2572077" y="4929092"/>
                <a:ext cx="142406" cy="143087"/>
              </a:xfrm>
              <a:prstGeom prst="line">
                <a:avLst/>
              </a:prstGeom>
              <a:ln w="2540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5" name="Straight Connector 84"/>
          <p:cNvCxnSpPr>
            <a:stCxn id="15" idx="3"/>
            <a:endCxn id="71" idx="5"/>
          </p:cNvCxnSpPr>
          <p:nvPr/>
        </p:nvCxnSpPr>
        <p:spPr>
          <a:xfrm rot="5400000" flipH="1">
            <a:off x="5469732" y="5572398"/>
            <a:ext cx="571500" cy="1454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Freeform 88"/>
          <p:cNvSpPr/>
          <p:nvPr/>
        </p:nvSpPr>
        <p:spPr>
          <a:xfrm>
            <a:off x="4824512" y="3885009"/>
            <a:ext cx="328613" cy="1776412"/>
          </a:xfrm>
          <a:custGeom>
            <a:avLst/>
            <a:gdLst>
              <a:gd name="connsiteX0" fmla="*/ 458973 w 916173"/>
              <a:gd name="connsiteY0" fmla="*/ 0 h 2020186"/>
              <a:gd name="connsiteX1" fmla="*/ 76200 w 916173"/>
              <a:gd name="connsiteY1" fmla="*/ 1286539 h 2020186"/>
              <a:gd name="connsiteX2" fmla="*/ 916173 w 916173"/>
              <a:gd name="connsiteY2" fmla="*/ 2020186 h 2020186"/>
              <a:gd name="connsiteX0" fmla="*/ 333380 w 790580"/>
              <a:gd name="connsiteY0" fmla="*/ 0 h 2020186"/>
              <a:gd name="connsiteX1" fmla="*/ 76200 w 790580"/>
              <a:gd name="connsiteY1" fmla="*/ 919170 h 2020186"/>
              <a:gd name="connsiteX2" fmla="*/ 790580 w 790580"/>
              <a:gd name="connsiteY2" fmla="*/ 2020186 h 2020186"/>
              <a:gd name="connsiteX0" fmla="*/ 710506 w 710506"/>
              <a:gd name="connsiteY0" fmla="*/ 0 h 1776426"/>
              <a:gd name="connsiteX1" fmla="*/ 453326 w 710506"/>
              <a:gd name="connsiteY1" fmla="*/ 919170 h 1776426"/>
              <a:gd name="connsiteX2" fmla="*/ 381887 w 710506"/>
              <a:gd name="connsiteY2" fmla="*/ 1776426 h 1776426"/>
              <a:gd name="connsiteX0" fmla="*/ 328619 w 328619"/>
              <a:gd name="connsiteY0" fmla="*/ 0 h 1776426"/>
              <a:gd name="connsiteX1" fmla="*/ 71439 w 328619"/>
              <a:gd name="connsiteY1" fmla="*/ 919170 h 1776426"/>
              <a:gd name="connsiteX2" fmla="*/ 0 w 328619"/>
              <a:gd name="connsiteY2" fmla="*/ 1776426 h 1776426"/>
              <a:gd name="connsiteX0" fmla="*/ 328619 w 328619"/>
              <a:gd name="connsiteY0" fmla="*/ 0 h 1776426"/>
              <a:gd name="connsiteX1" fmla="*/ 71439 w 328619"/>
              <a:gd name="connsiteY1" fmla="*/ 919170 h 1776426"/>
              <a:gd name="connsiteX2" fmla="*/ 0 w 328619"/>
              <a:gd name="connsiteY2" fmla="*/ 1776426 h 1776426"/>
              <a:gd name="connsiteX0" fmla="*/ 328619 w 328619"/>
              <a:gd name="connsiteY0" fmla="*/ 0 h 1776426"/>
              <a:gd name="connsiteX1" fmla="*/ 71439 w 328619"/>
              <a:gd name="connsiteY1" fmla="*/ 919170 h 1776426"/>
              <a:gd name="connsiteX2" fmla="*/ 0 w 328619"/>
              <a:gd name="connsiteY2" fmla="*/ 1776426 h 1776426"/>
              <a:gd name="connsiteX0" fmla="*/ 328619 w 328619"/>
              <a:gd name="connsiteY0" fmla="*/ 0 h 1776426"/>
              <a:gd name="connsiteX1" fmla="*/ 71439 w 328619"/>
              <a:gd name="connsiteY1" fmla="*/ 919170 h 1776426"/>
              <a:gd name="connsiteX2" fmla="*/ 0 w 328619"/>
              <a:gd name="connsiteY2" fmla="*/ 1776426 h 1776426"/>
              <a:gd name="connsiteX0" fmla="*/ 328619 w 328619"/>
              <a:gd name="connsiteY0" fmla="*/ 0 h 1776426"/>
              <a:gd name="connsiteX1" fmla="*/ 71439 w 328619"/>
              <a:gd name="connsiteY1" fmla="*/ 919170 h 1776426"/>
              <a:gd name="connsiteX2" fmla="*/ 0 w 328619"/>
              <a:gd name="connsiteY2" fmla="*/ 1776426 h 1776426"/>
              <a:gd name="connsiteX0" fmla="*/ 328619 w 328619"/>
              <a:gd name="connsiteY0" fmla="*/ 0 h 1776426"/>
              <a:gd name="connsiteX1" fmla="*/ 0 w 328619"/>
              <a:gd name="connsiteY1" fmla="*/ 1776426 h 1776426"/>
              <a:gd name="connsiteX0" fmla="*/ 328619 w 328619"/>
              <a:gd name="connsiteY0" fmla="*/ 0 h 1776426"/>
              <a:gd name="connsiteX1" fmla="*/ 142876 w 328619"/>
              <a:gd name="connsiteY1" fmla="*/ 847732 h 1776426"/>
              <a:gd name="connsiteX2" fmla="*/ 0 w 328619"/>
              <a:gd name="connsiteY2" fmla="*/ 1776426 h 1776426"/>
              <a:gd name="connsiteX0" fmla="*/ 328619 w 328619"/>
              <a:gd name="connsiteY0" fmla="*/ 0 h 1776426"/>
              <a:gd name="connsiteX1" fmla="*/ 142876 w 328619"/>
              <a:gd name="connsiteY1" fmla="*/ 847732 h 1776426"/>
              <a:gd name="connsiteX2" fmla="*/ 0 w 328619"/>
              <a:gd name="connsiteY2" fmla="*/ 1776426 h 1776426"/>
              <a:gd name="connsiteX0" fmla="*/ 328619 w 328619"/>
              <a:gd name="connsiteY0" fmla="*/ 0 h 1776426"/>
              <a:gd name="connsiteX1" fmla="*/ 142876 w 328619"/>
              <a:gd name="connsiteY1" fmla="*/ 847732 h 1776426"/>
              <a:gd name="connsiteX2" fmla="*/ 0 w 328619"/>
              <a:gd name="connsiteY2" fmla="*/ 1776426 h 1776426"/>
              <a:gd name="connsiteX0" fmla="*/ 328619 w 328619"/>
              <a:gd name="connsiteY0" fmla="*/ 0 h 1776426"/>
              <a:gd name="connsiteX1" fmla="*/ 71438 w 328619"/>
              <a:gd name="connsiteY1" fmla="*/ 847732 h 1776426"/>
              <a:gd name="connsiteX2" fmla="*/ 0 w 328619"/>
              <a:gd name="connsiteY2" fmla="*/ 1776426 h 1776426"/>
              <a:gd name="connsiteX0" fmla="*/ 328619 w 328619"/>
              <a:gd name="connsiteY0" fmla="*/ 0 h 1776426"/>
              <a:gd name="connsiteX1" fmla="*/ 71438 w 328619"/>
              <a:gd name="connsiteY1" fmla="*/ 847732 h 1776426"/>
              <a:gd name="connsiteX2" fmla="*/ 0 w 328619"/>
              <a:gd name="connsiteY2" fmla="*/ 1776426 h 1776426"/>
              <a:gd name="connsiteX0" fmla="*/ 328619 w 328619"/>
              <a:gd name="connsiteY0" fmla="*/ 0 h 1776426"/>
              <a:gd name="connsiteX1" fmla="*/ 71438 w 328619"/>
              <a:gd name="connsiteY1" fmla="*/ 847732 h 1776426"/>
              <a:gd name="connsiteX2" fmla="*/ 0 w 328619"/>
              <a:gd name="connsiteY2" fmla="*/ 1776426 h 1776426"/>
              <a:gd name="connsiteX0" fmla="*/ 328619 w 328619"/>
              <a:gd name="connsiteY0" fmla="*/ 0 h 1776426"/>
              <a:gd name="connsiteX1" fmla="*/ 71438 w 328619"/>
              <a:gd name="connsiteY1" fmla="*/ 847732 h 1776426"/>
              <a:gd name="connsiteX2" fmla="*/ 0 w 328619"/>
              <a:gd name="connsiteY2" fmla="*/ 1776426 h 1776426"/>
              <a:gd name="connsiteX0" fmla="*/ 328619 w 328619"/>
              <a:gd name="connsiteY0" fmla="*/ 0 h 1776426"/>
              <a:gd name="connsiteX1" fmla="*/ 71438 w 328619"/>
              <a:gd name="connsiteY1" fmla="*/ 847732 h 1776426"/>
              <a:gd name="connsiteX2" fmla="*/ 0 w 328619"/>
              <a:gd name="connsiteY2" fmla="*/ 1776426 h 1776426"/>
              <a:gd name="connsiteX0" fmla="*/ 328619 w 328619"/>
              <a:gd name="connsiteY0" fmla="*/ 0 h 1776426"/>
              <a:gd name="connsiteX1" fmla="*/ 71438 w 328619"/>
              <a:gd name="connsiteY1" fmla="*/ 847732 h 1776426"/>
              <a:gd name="connsiteX2" fmla="*/ 0 w 328619"/>
              <a:gd name="connsiteY2" fmla="*/ 1776426 h 1776426"/>
              <a:gd name="connsiteX0" fmla="*/ 328619 w 328619"/>
              <a:gd name="connsiteY0" fmla="*/ 0 h 1776426"/>
              <a:gd name="connsiteX1" fmla="*/ 71438 w 328619"/>
              <a:gd name="connsiteY1" fmla="*/ 847732 h 1776426"/>
              <a:gd name="connsiteX2" fmla="*/ 0 w 328619"/>
              <a:gd name="connsiteY2" fmla="*/ 1776426 h 177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619" h="1776426">
                <a:moveTo>
                  <a:pt x="328619" y="0"/>
                </a:moveTo>
                <a:cubicBezTo>
                  <a:pt x="190505" y="315911"/>
                  <a:pt x="93667" y="684201"/>
                  <a:pt x="71438" y="847732"/>
                </a:cubicBezTo>
                <a:cubicBezTo>
                  <a:pt x="33344" y="1092188"/>
                  <a:pt x="7941" y="1120774"/>
                  <a:pt x="0" y="1776426"/>
                </a:cubicBezTo>
              </a:path>
            </a:pathLst>
          </a:custGeom>
          <a:ln w="38100">
            <a:solidFill>
              <a:srgbClr val="FF00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0" name="Rounded Rectangle 89"/>
          <p:cNvSpPr/>
          <p:nvPr/>
        </p:nvSpPr>
        <p:spPr>
          <a:xfrm>
            <a:off x="4788024" y="1556792"/>
            <a:ext cx="4176464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>
              <a:defRPr/>
            </a:pPr>
            <a:r>
              <a:rPr lang="en-US" sz="2800" dirty="0" smtClean="0"/>
              <a:t>Repeatedly try to escape</a:t>
            </a:r>
          </a:p>
          <a:p>
            <a:pPr>
              <a:defRPr/>
            </a:pPr>
            <a:r>
              <a:rPr lang="en-US" sz="2800" dirty="0" smtClean="0"/>
              <a:t>at random points in time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5588794" y="2924944"/>
            <a:ext cx="3375694" cy="1440160"/>
          </a:xfrm>
          <a:prstGeom prst="roundRect">
            <a:avLst>
              <a:gd name="adj" fmla="val 246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 anchorCtr="0"/>
          <a:lstStyle/>
          <a:p>
            <a:pPr>
              <a:defRPr/>
            </a:pPr>
            <a:r>
              <a:rPr lang="en-US" sz="2800" dirty="0" smtClean="0"/>
              <a:t>Needed </a:t>
            </a:r>
            <a:r>
              <a:rPr lang="en-US" sz="2800" dirty="0" smtClean="0"/>
              <a:t>already to</a:t>
            </a:r>
            <a:r>
              <a:rPr lang="en-US" sz="2800" dirty="0" smtClean="0"/>
              <a:t> assure </a:t>
            </a:r>
            <a:r>
              <a:rPr lang="en-US" sz="2800" dirty="0" err="1" smtClean="0"/>
              <a:t>uninterfered</a:t>
            </a:r>
            <a:r>
              <a:rPr lang="en-US" sz="2800" dirty="0" smtClean="0"/>
              <a:t> </a:t>
            </a:r>
            <a:r>
              <a:rPr lang="en-US" sz="2800" dirty="0" smtClean="0"/>
              <a:t>escape attempts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>
                <a:solidFill>
                  <a:schemeClr val="tx2">
                    <a:satMod val="130000"/>
                  </a:schemeClr>
                </a:solidFill>
              </a:rPr>
              <a:t>Stabilization time – elections</a:t>
            </a:r>
            <a:endParaRPr lang="en-US" noProof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6609928" cy="4572000"/>
          </a:xfrm>
        </p:spPr>
        <p:txBody>
          <a:bodyPr>
            <a:normAutofit fontScale="92500" lnSpcReduction="20000"/>
          </a:bodyPr>
          <a:lstStyle/>
          <a:p>
            <a:r>
              <a:rPr lang="en-US" noProof="0" smtClean="0"/>
              <a:t>Enough cluster heads within </a:t>
            </a:r>
            <a:r>
              <a:rPr lang="en-US" noProof="0" smtClean="0"/>
              <a:t>O(π∙r∙λ</a:t>
            </a:r>
            <a:r>
              <a:rPr lang="en-US" baseline="30000" noProof="0" smtClean="0"/>
              <a:t>3</a:t>
            </a:r>
            <a:r>
              <a:rPr lang="en-US" noProof="0" smtClean="0"/>
              <a:t>) time</a:t>
            </a:r>
            <a:endParaRPr lang="en-US" noProof="0" smtClean="0"/>
          </a:p>
          <a:p>
            <a:pPr lvl="1" eaLnBrk="1" hangingPunct="1"/>
            <a:r>
              <a:rPr lang="en-US" i="1" noProof="0" smtClean="0"/>
              <a:t>At least </a:t>
            </a:r>
            <a:r>
              <a:rPr lang="en-US" noProof="0" smtClean="0"/>
              <a:t>k cluster heads within r hops</a:t>
            </a:r>
          </a:p>
          <a:p>
            <a:pPr lvl="1" eaLnBrk="1" hangingPunct="1"/>
            <a:r>
              <a:rPr lang="en-US" noProof="0" smtClean="0"/>
              <a:t>Deterministic upper bound</a:t>
            </a:r>
          </a:p>
          <a:p>
            <a:pPr lvl="1" eaLnBrk="1" hangingPunct="1">
              <a:buFont typeface="Verdana" pitchFamily="34" charset="0"/>
              <a:buNone/>
            </a:pPr>
            <a:endParaRPr lang="en-US" noProof="0" smtClean="0"/>
          </a:p>
          <a:p>
            <a:pPr lvl="1"/>
            <a:r>
              <a:rPr lang="en-US" noProof="0" smtClean="0"/>
              <a:t>Message reaches one hop after at most π transmissions</a:t>
            </a:r>
          </a:p>
          <a:p>
            <a:pPr lvl="1"/>
            <a:r>
              <a:rPr lang="en-US" noProof="0" smtClean="0"/>
              <a:t>r hop neighborhood</a:t>
            </a:r>
          </a:p>
          <a:p>
            <a:pPr lvl="2"/>
            <a:r>
              <a:rPr lang="en-US" noProof="0" smtClean="0"/>
              <a:t>Get to know neighborhood</a:t>
            </a:r>
          </a:p>
          <a:p>
            <a:pPr lvl="2"/>
            <a:r>
              <a:rPr lang="en-US" noProof="0" smtClean="0"/>
              <a:t>Get election message out to elected node</a:t>
            </a:r>
          </a:p>
          <a:p>
            <a:pPr lvl="1"/>
            <a:r>
              <a:rPr lang="en-US" noProof="0" smtClean="0"/>
              <a:t>Factors of </a:t>
            </a:r>
            <a:r>
              <a:rPr lang="en-US" noProof="0" smtClean="0"/>
              <a:t>λ</a:t>
            </a:r>
          </a:p>
          <a:p>
            <a:pPr lvl="2"/>
            <a:r>
              <a:rPr lang="en-US" noProof="0" smtClean="0"/>
              <a:t>Knowledge back and forth of passed time of other</a:t>
            </a:r>
            <a:r>
              <a:rPr lang="en-US" noProof="0" smtClean="0"/>
              <a:t> nodes</a:t>
            </a:r>
          </a:p>
          <a:p>
            <a:endParaRPr lang="en-US" noProof="0" smtClean="0"/>
          </a:p>
        </p:txBody>
      </p:sp>
      <p:pic>
        <p:nvPicPr>
          <p:cNvPr id="15364" name="Picture 5" descr="clock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5084763"/>
            <a:ext cx="1146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>
                <a:solidFill>
                  <a:schemeClr val="tx2">
                    <a:satMod val="130000"/>
                  </a:schemeClr>
                </a:solidFill>
              </a:rPr>
              <a:t>Stabilization time – local minimum</a:t>
            </a:r>
            <a:endParaRPr lang="en-US" noProof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906072" cy="5005536"/>
          </a:xfrm>
        </p:spPr>
        <p:txBody>
          <a:bodyPr>
            <a:normAutofit fontScale="92500" lnSpcReduction="20000"/>
          </a:bodyPr>
          <a:lstStyle/>
          <a:p>
            <a:r>
              <a:rPr lang="en-US" noProof="0" dirty="0" err="1" smtClean="0"/>
              <a:t>Uninterfered</a:t>
            </a:r>
            <a:r>
              <a:rPr lang="en-US" noProof="0" dirty="0" smtClean="0"/>
              <a:t> escape attempt for a specific node in O(π∙r∙λ</a:t>
            </a:r>
            <a:r>
              <a:rPr lang="en-US" baseline="30000" noProof="0" dirty="0" smtClean="0"/>
              <a:t>4</a:t>
            </a:r>
            <a:r>
              <a:rPr lang="en-US" noProof="0" dirty="0" smtClean="0"/>
              <a:t>∙g) time </a:t>
            </a:r>
            <a:r>
              <a:rPr lang="en-US" noProof="0" dirty="0" err="1" smtClean="0"/>
              <a:t>w.h.p</a:t>
            </a:r>
            <a:r>
              <a:rPr lang="en-US" noProof="0" dirty="0" smtClean="0"/>
              <a:t>.</a:t>
            </a:r>
          </a:p>
          <a:p>
            <a:pPr lvl="1"/>
            <a:r>
              <a:rPr lang="en-US" noProof="0" dirty="0" smtClean="0"/>
              <a:t>π and r once again for communicating back and forth</a:t>
            </a:r>
          </a:p>
          <a:p>
            <a:pPr lvl="1"/>
            <a:r>
              <a:rPr lang="en-US" noProof="0" dirty="0" smtClean="0"/>
              <a:t>Extra λ for another level of knowledge of other nodes</a:t>
            </a:r>
          </a:p>
          <a:p>
            <a:r>
              <a:rPr lang="en-US" noProof="0" dirty="0" smtClean="0"/>
              <a:t>g is a known bound on # nodes within 2r hops</a:t>
            </a:r>
          </a:p>
          <a:p>
            <a:pPr lvl="1"/>
            <a:r>
              <a:rPr lang="en-US" noProof="0" dirty="0" smtClean="0"/>
              <a:t>=&gt; bound on # potentially interfering cluster heads</a:t>
            </a:r>
          </a:p>
          <a:p>
            <a:pPr lvl="1"/>
            <a:r>
              <a:rPr lang="en-US" noProof="0" dirty="0" smtClean="0"/>
              <a:t>Function of: density of network, or maximum node degree</a:t>
            </a:r>
          </a:p>
          <a:p>
            <a:pPr lvl="1"/>
            <a:r>
              <a:rPr lang="en-US" noProof="0" dirty="0" smtClean="0"/>
              <a:t>Approximation works fine</a:t>
            </a:r>
          </a:p>
          <a:p>
            <a:pPr marL="320040" lvl="1" indent="0">
              <a:buNone/>
            </a:pPr>
            <a:endParaRPr lang="en-US" noProof="0" dirty="0" smtClean="0"/>
          </a:p>
          <a:p>
            <a:r>
              <a:rPr lang="en-US" noProof="0" dirty="0" smtClean="0"/>
              <a:t>Convergence of entire network in O(π∙r∙λ</a:t>
            </a:r>
            <a:r>
              <a:rPr lang="en-US" baseline="30000" noProof="0" dirty="0" smtClean="0"/>
              <a:t>4</a:t>
            </a:r>
            <a:r>
              <a:rPr lang="en-US" noProof="0" dirty="0" smtClean="0"/>
              <a:t>∙g∙log n) time </a:t>
            </a:r>
          </a:p>
          <a:p>
            <a:pPr lvl="1"/>
            <a:r>
              <a:rPr lang="en-US" noProof="0" dirty="0" smtClean="0"/>
              <a:t>n is the number of nodes in the network</a:t>
            </a:r>
          </a:p>
          <a:p>
            <a:pPr lvl="1"/>
            <a:r>
              <a:rPr lang="en-US" dirty="0" smtClean="0"/>
              <a:t>Probabilistic</a:t>
            </a:r>
            <a:r>
              <a:rPr lang="en-US" noProof="0" dirty="0" smtClean="0"/>
              <a:t> – with high probability</a:t>
            </a:r>
          </a:p>
          <a:p>
            <a:pPr marL="320040" lvl="1" indent="0">
              <a:buNone/>
            </a:pPr>
            <a:endParaRPr lang="en-US" noProof="0" dirty="0" smtClean="0"/>
          </a:p>
          <a:p>
            <a:endParaRPr lang="en-US" noProof="0" dirty="0"/>
          </a:p>
        </p:txBody>
      </p:sp>
      <p:grpSp>
        <p:nvGrpSpPr>
          <p:cNvPr id="8" name="Group 7"/>
          <p:cNvGrpSpPr/>
          <p:nvPr/>
        </p:nvGrpSpPr>
        <p:grpSpPr>
          <a:xfrm>
            <a:off x="5364088" y="3933056"/>
            <a:ext cx="3312368" cy="977290"/>
            <a:chOff x="5580112" y="5548054"/>
            <a:chExt cx="3312368" cy="977290"/>
          </a:xfrm>
        </p:grpSpPr>
        <p:sp>
          <p:nvSpPr>
            <p:cNvPr id="5" name="Oval 4"/>
            <p:cNvSpPr/>
            <p:nvPr/>
          </p:nvSpPr>
          <p:spPr>
            <a:xfrm>
              <a:off x="5580112" y="6093296"/>
              <a:ext cx="432048" cy="432048"/>
            </a:xfrm>
            <a:prstGeom prst="ellipse">
              <a:avLst/>
            </a:prstGeom>
            <a:solidFill>
              <a:schemeClr val="tx1"/>
            </a:solidFill>
            <a:ln w="317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7020272" y="6093296"/>
              <a:ext cx="432048" cy="432048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8460432" y="6093296"/>
              <a:ext cx="432048" cy="432048"/>
            </a:xfrm>
            <a:prstGeom prst="ellipse">
              <a:avLst/>
            </a:prstGeom>
            <a:solidFill>
              <a:schemeClr val="tx1"/>
            </a:solidFill>
            <a:ln w="317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stCxn id="5" idx="6"/>
              <a:endCxn id="6" idx="2"/>
            </p:cNvCxnSpPr>
            <p:nvPr/>
          </p:nvCxnSpPr>
          <p:spPr>
            <a:xfrm>
              <a:off x="6012160" y="6309320"/>
              <a:ext cx="1008112" cy="0"/>
            </a:xfrm>
            <a:prstGeom prst="line">
              <a:avLst/>
            </a:prstGeom>
            <a:ln w="317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6" idx="6"/>
              <a:endCxn id="7" idx="2"/>
            </p:cNvCxnSpPr>
            <p:nvPr/>
          </p:nvCxnSpPr>
          <p:spPr>
            <a:xfrm>
              <a:off x="7452320" y="6309320"/>
              <a:ext cx="1008112" cy="0"/>
            </a:xfrm>
            <a:prstGeom prst="line">
              <a:avLst/>
            </a:prstGeom>
            <a:ln w="317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5796136" y="5947692"/>
              <a:ext cx="1368152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7308304" y="5947692"/>
              <a:ext cx="1368152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300192" y="5548054"/>
              <a:ext cx="2920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</a:t>
              </a:r>
              <a:endParaRPr lang="en-US" sz="2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812360" y="5548054"/>
              <a:ext cx="2920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Outline</a:t>
            </a:r>
            <a:endParaRPr lang="en-US" noProof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noProof="0" smtClean="0"/>
              <a:t>Clustering</a:t>
            </a:r>
          </a:p>
          <a:p>
            <a:r>
              <a:rPr lang="en-US" noProof="0" smtClean="0"/>
              <a:t>Self-stabilization</a:t>
            </a:r>
            <a:endParaRPr lang="en-US" noProof="0" smtClean="0"/>
          </a:p>
          <a:p>
            <a:r>
              <a:rPr lang="en-US" noProof="0"/>
              <a:t>Our Self-stabilizing (k,r)-clustering Algorithm</a:t>
            </a:r>
          </a:p>
          <a:p>
            <a:r>
              <a:rPr lang="en-US" b="1" noProof="0" smtClean="0"/>
              <a:t>Fault Tolerance Properties</a:t>
            </a:r>
            <a:endParaRPr lang="en-US" b="1" noProof="0" smtClean="0"/>
          </a:p>
          <a:p>
            <a:r>
              <a:rPr lang="en-US" noProof="0" smtClean="0"/>
              <a:t>Conclusions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365104"/>
            <a:ext cx="2232248" cy="19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Multiple paths</a:t>
            </a:r>
            <a:endParaRPr lang="en-US" noProof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smtClean="0"/>
              <a:t>Multiple paths can improve</a:t>
            </a:r>
          </a:p>
          <a:p>
            <a:pPr lvl="1"/>
            <a:r>
              <a:rPr lang="en-US" noProof="0" smtClean="0"/>
              <a:t>Security</a:t>
            </a:r>
          </a:p>
          <a:p>
            <a:pPr lvl="1"/>
            <a:r>
              <a:rPr lang="en-US" noProof="0" smtClean="0"/>
              <a:t>Fault tolerance</a:t>
            </a:r>
          </a:p>
          <a:p>
            <a:r>
              <a:rPr lang="en-US" noProof="0" smtClean="0"/>
              <a:t>We take advantage of them when they are present</a:t>
            </a:r>
          </a:p>
          <a:p>
            <a:r>
              <a:rPr lang="en-US" noProof="0" smtClean="0"/>
              <a:t>Malicious and faulty nodes can be bypassed</a:t>
            </a:r>
          </a:p>
          <a:p>
            <a:endParaRPr lang="en-US" noProof="0" smtClean="0"/>
          </a:p>
          <a:p>
            <a:r>
              <a:rPr lang="en-US" noProof="0" smtClean="0"/>
              <a:t>We have more to explore in this area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noProof="0" smtClean="0">
                <a:solidFill>
                  <a:schemeClr val="tx2">
                    <a:satMod val="130000"/>
                  </a:schemeClr>
                </a:solidFill>
              </a:rPr>
              <a:t>Malicious/faulty nodes</a:t>
            </a:r>
            <a:endParaRPr lang="en-US" noProof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3513138" y="3013075"/>
            <a:ext cx="571500" cy="5715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Flowchart: Connector 4"/>
          <p:cNvSpPr/>
          <p:nvPr/>
        </p:nvSpPr>
        <p:spPr>
          <a:xfrm>
            <a:off x="5727700" y="2441575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Flowchart: Connector 5"/>
          <p:cNvSpPr/>
          <p:nvPr/>
        </p:nvSpPr>
        <p:spPr>
          <a:xfrm>
            <a:off x="5441950" y="3584575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lowchart: Connector 6"/>
          <p:cNvSpPr/>
          <p:nvPr/>
        </p:nvSpPr>
        <p:spPr>
          <a:xfrm>
            <a:off x="3013075" y="4513263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Flowchart: Connector 7"/>
          <p:cNvSpPr/>
          <p:nvPr/>
        </p:nvSpPr>
        <p:spPr>
          <a:xfrm>
            <a:off x="4084638" y="4370388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Flowchart: Connector 8"/>
          <p:cNvSpPr/>
          <p:nvPr/>
        </p:nvSpPr>
        <p:spPr>
          <a:xfrm>
            <a:off x="2727325" y="3513138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Flowchart: Connector 9"/>
          <p:cNvSpPr/>
          <p:nvPr/>
        </p:nvSpPr>
        <p:spPr>
          <a:xfrm>
            <a:off x="3798888" y="1512888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Flowchart: Connector 10"/>
          <p:cNvSpPr/>
          <p:nvPr/>
        </p:nvSpPr>
        <p:spPr>
          <a:xfrm>
            <a:off x="2941638" y="2227263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Flowchart: Connector 11"/>
          <p:cNvSpPr/>
          <p:nvPr/>
        </p:nvSpPr>
        <p:spPr>
          <a:xfrm>
            <a:off x="4870450" y="2084388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Flowchart: Connector 12"/>
          <p:cNvSpPr/>
          <p:nvPr/>
        </p:nvSpPr>
        <p:spPr>
          <a:xfrm>
            <a:off x="5013325" y="5156200"/>
            <a:ext cx="571500" cy="5715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Flowchart: Connector 13"/>
          <p:cNvSpPr/>
          <p:nvPr/>
        </p:nvSpPr>
        <p:spPr>
          <a:xfrm>
            <a:off x="6513513" y="3513138"/>
            <a:ext cx="571500" cy="5715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Flowchart: Connector 14"/>
          <p:cNvSpPr/>
          <p:nvPr/>
        </p:nvSpPr>
        <p:spPr>
          <a:xfrm>
            <a:off x="6227763" y="5656263"/>
            <a:ext cx="571500" cy="5715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Flowchart: Connector 16"/>
          <p:cNvSpPr/>
          <p:nvPr/>
        </p:nvSpPr>
        <p:spPr>
          <a:xfrm>
            <a:off x="7013575" y="2298700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Flowchart: Connector 17"/>
          <p:cNvSpPr/>
          <p:nvPr/>
        </p:nvSpPr>
        <p:spPr>
          <a:xfrm>
            <a:off x="4513263" y="3155950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Flowchart: Connector 18"/>
          <p:cNvSpPr/>
          <p:nvPr/>
        </p:nvSpPr>
        <p:spPr>
          <a:xfrm>
            <a:off x="1727200" y="4227513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Flowchart: Connector 19"/>
          <p:cNvSpPr/>
          <p:nvPr/>
        </p:nvSpPr>
        <p:spPr>
          <a:xfrm>
            <a:off x="1727200" y="2655888"/>
            <a:ext cx="571500" cy="5715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Flowchart: Connector 20"/>
          <p:cNvSpPr/>
          <p:nvPr/>
        </p:nvSpPr>
        <p:spPr>
          <a:xfrm>
            <a:off x="2071688" y="1571625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Flowchart: Connector 21"/>
          <p:cNvSpPr/>
          <p:nvPr/>
        </p:nvSpPr>
        <p:spPr>
          <a:xfrm>
            <a:off x="6156325" y="1584325"/>
            <a:ext cx="571500" cy="5715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Flowchart: Connector 22"/>
          <p:cNvSpPr/>
          <p:nvPr/>
        </p:nvSpPr>
        <p:spPr>
          <a:xfrm>
            <a:off x="6227763" y="4799013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25" name="Straight Connector 24"/>
          <p:cNvCxnSpPr>
            <a:stCxn id="4" idx="6"/>
            <a:endCxn id="18" idx="2"/>
          </p:cNvCxnSpPr>
          <p:nvPr/>
        </p:nvCxnSpPr>
        <p:spPr>
          <a:xfrm>
            <a:off x="4084638" y="3298825"/>
            <a:ext cx="428625" cy="1428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2" idx="6"/>
            <a:endCxn id="5" idx="1"/>
          </p:cNvCxnSpPr>
          <p:nvPr/>
        </p:nvCxnSpPr>
        <p:spPr>
          <a:xfrm>
            <a:off x="5441950" y="2370138"/>
            <a:ext cx="368300" cy="1539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5" idx="0"/>
            <a:endCxn id="22" idx="3"/>
          </p:cNvCxnSpPr>
          <p:nvPr/>
        </p:nvCxnSpPr>
        <p:spPr>
          <a:xfrm rot="5400000" flipH="1" flipV="1">
            <a:off x="5941219" y="2143919"/>
            <a:ext cx="369887" cy="2254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0" idx="5"/>
            <a:endCxn id="12" idx="2"/>
          </p:cNvCxnSpPr>
          <p:nvPr/>
        </p:nvCxnSpPr>
        <p:spPr>
          <a:xfrm rot="16200000" flipH="1">
            <a:off x="4393406" y="1893094"/>
            <a:ext cx="369888" cy="584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8" idx="7"/>
            <a:endCxn id="12" idx="4"/>
          </p:cNvCxnSpPr>
          <p:nvPr/>
        </p:nvCxnSpPr>
        <p:spPr>
          <a:xfrm rot="5400000" flipH="1" flipV="1">
            <a:off x="4787107" y="2869406"/>
            <a:ext cx="582612" cy="1555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1" idx="5"/>
            <a:endCxn id="4" idx="1"/>
          </p:cNvCxnSpPr>
          <p:nvPr/>
        </p:nvCxnSpPr>
        <p:spPr>
          <a:xfrm rot="16200000" flipH="1">
            <a:off x="3321844" y="2821781"/>
            <a:ext cx="381000" cy="1666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4" idx="7"/>
            <a:endCxn id="12" idx="3"/>
          </p:cNvCxnSpPr>
          <p:nvPr/>
        </p:nvCxnSpPr>
        <p:spPr>
          <a:xfrm rot="5400000" flipH="1" flipV="1">
            <a:off x="4214812" y="2357438"/>
            <a:ext cx="523875" cy="952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8" idx="5"/>
            <a:endCxn id="6" idx="2"/>
          </p:cNvCxnSpPr>
          <p:nvPr/>
        </p:nvCxnSpPr>
        <p:spPr>
          <a:xfrm rot="16200000" flipH="1">
            <a:off x="5107782" y="3536156"/>
            <a:ext cx="227012" cy="4413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0" idx="4"/>
            <a:endCxn id="4" idx="0"/>
          </p:cNvCxnSpPr>
          <p:nvPr/>
        </p:nvCxnSpPr>
        <p:spPr>
          <a:xfrm rot="5400000">
            <a:off x="3477419" y="2405857"/>
            <a:ext cx="928687" cy="285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1" idx="7"/>
            <a:endCxn id="10" idx="3"/>
          </p:cNvCxnSpPr>
          <p:nvPr/>
        </p:nvCxnSpPr>
        <p:spPr>
          <a:xfrm rot="5400000" flipH="1" flipV="1">
            <a:off x="3500437" y="1928813"/>
            <a:ext cx="309563" cy="452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2" idx="5"/>
            <a:endCxn id="6" idx="0"/>
          </p:cNvCxnSpPr>
          <p:nvPr/>
        </p:nvCxnSpPr>
        <p:spPr>
          <a:xfrm rot="16200000" flipH="1">
            <a:off x="5036344" y="2893219"/>
            <a:ext cx="1012825" cy="3698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5" idx="4"/>
            <a:endCxn id="6" idx="7"/>
          </p:cNvCxnSpPr>
          <p:nvPr/>
        </p:nvCxnSpPr>
        <p:spPr>
          <a:xfrm rot="5400000">
            <a:off x="5644357" y="3298031"/>
            <a:ext cx="654050" cy="841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8" idx="6"/>
            <a:endCxn id="5" idx="3"/>
          </p:cNvCxnSpPr>
          <p:nvPr/>
        </p:nvCxnSpPr>
        <p:spPr>
          <a:xfrm flipV="1">
            <a:off x="5084763" y="2928938"/>
            <a:ext cx="725487" cy="5127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2" idx="7"/>
            <a:endCxn id="22" idx="2"/>
          </p:cNvCxnSpPr>
          <p:nvPr/>
        </p:nvCxnSpPr>
        <p:spPr>
          <a:xfrm rot="5400000" flipH="1" flipV="1">
            <a:off x="5608637" y="1619251"/>
            <a:ext cx="296863" cy="7985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9" idx="7"/>
            <a:endCxn id="9" idx="3"/>
          </p:cNvCxnSpPr>
          <p:nvPr/>
        </p:nvCxnSpPr>
        <p:spPr>
          <a:xfrm rot="5400000" flipH="1" flipV="1">
            <a:off x="2357437" y="3857626"/>
            <a:ext cx="309563" cy="595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9" idx="5"/>
            <a:endCxn id="7" idx="2"/>
          </p:cNvCxnSpPr>
          <p:nvPr/>
        </p:nvCxnSpPr>
        <p:spPr>
          <a:xfrm rot="16200000" flipH="1">
            <a:off x="2571750" y="4357688"/>
            <a:ext cx="84138" cy="7985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7" idx="6"/>
            <a:endCxn id="8" idx="3"/>
          </p:cNvCxnSpPr>
          <p:nvPr/>
        </p:nvCxnSpPr>
        <p:spPr>
          <a:xfrm>
            <a:off x="3584575" y="4799013"/>
            <a:ext cx="582613" cy="587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9" idx="4"/>
            <a:endCxn id="7" idx="0"/>
          </p:cNvCxnSpPr>
          <p:nvPr/>
        </p:nvCxnSpPr>
        <p:spPr>
          <a:xfrm rot="16200000" flipH="1">
            <a:off x="2941637" y="4156076"/>
            <a:ext cx="428625" cy="285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1" idx="4"/>
            <a:endCxn id="9" idx="0"/>
          </p:cNvCxnSpPr>
          <p:nvPr/>
        </p:nvCxnSpPr>
        <p:spPr>
          <a:xfrm rot="5400000">
            <a:off x="2763044" y="3048794"/>
            <a:ext cx="714375" cy="214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9" idx="5"/>
            <a:endCxn id="8" idx="2"/>
          </p:cNvCxnSpPr>
          <p:nvPr/>
        </p:nvCxnSpPr>
        <p:spPr>
          <a:xfrm rot="16200000" flipH="1">
            <a:off x="3321844" y="3893344"/>
            <a:ext cx="655638" cy="869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9" idx="0"/>
            <a:endCxn id="20" idx="4"/>
          </p:cNvCxnSpPr>
          <p:nvPr/>
        </p:nvCxnSpPr>
        <p:spPr>
          <a:xfrm rot="5400000" flipH="1" flipV="1">
            <a:off x="1512887" y="3727451"/>
            <a:ext cx="10001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0" idx="5"/>
            <a:endCxn id="9" idx="1"/>
          </p:cNvCxnSpPr>
          <p:nvPr/>
        </p:nvCxnSpPr>
        <p:spPr>
          <a:xfrm rot="16200000" flipH="1">
            <a:off x="2286000" y="3071813"/>
            <a:ext cx="452438" cy="595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8" idx="5"/>
            <a:endCxn id="13" idx="1"/>
          </p:cNvCxnSpPr>
          <p:nvPr/>
        </p:nvCxnSpPr>
        <p:spPr>
          <a:xfrm rot="16200000" flipH="1">
            <a:off x="4643438" y="4786312"/>
            <a:ext cx="381000" cy="5238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8" idx="7"/>
            <a:endCxn id="6" idx="3"/>
          </p:cNvCxnSpPr>
          <p:nvPr/>
        </p:nvCxnSpPr>
        <p:spPr>
          <a:xfrm rot="5400000" flipH="1" flipV="1">
            <a:off x="4857750" y="3786188"/>
            <a:ext cx="381000" cy="952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8" idx="0"/>
            <a:endCxn id="18" idx="3"/>
          </p:cNvCxnSpPr>
          <p:nvPr/>
        </p:nvCxnSpPr>
        <p:spPr>
          <a:xfrm rot="5400000" flipH="1" flipV="1">
            <a:off x="4119563" y="3894138"/>
            <a:ext cx="727075" cy="2254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8" idx="1"/>
            <a:endCxn id="4" idx="5"/>
          </p:cNvCxnSpPr>
          <p:nvPr/>
        </p:nvCxnSpPr>
        <p:spPr>
          <a:xfrm rot="16200000" flipV="1">
            <a:off x="3607594" y="3893344"/>
            <a:ext cx="952500" cy="1666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9" idx="7"/>
            <a:endCxn id="4" idx="3"/>
          </p:cNvCxnSpPr>
          <p:nvPr/>
        </p:nvCxnSpPr>
        <p:spPr>
          <a:xfrm rot="5400000" flipH="1" flipV="1">
            <a:off x="3357563" y="3357563"/>
            <a:ext cx="9525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20" idx="7"/>
            <a:endCxn id="11" idx="2"/>
          </p:cNvCxnSpPr>
          <p:nvPr/>
        </p:nvCxnSpPr>
        <p:spPr>
          <a:xfrm rot="5400000" flipH="1" flipV="1">
            <a:off x="2465388" y="2262188"/>
            <a:ext cx="225425" cy="7270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5" idx="0"/>
            <a:endCxn id="23" idx="4"/>
          </p:cNvCxnSpPr>
          <p:nvPr/>
        </p:nvCxnSpPr>
        <p:spPr>
          <a:xfrm rot="5400000" flipH="1" flipV="1">
            <a:off x="6370638" y="5513388"/>
            <a:ext cx="2857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1" idx="1"/>
            <a:endCxn id="21" idx="5"/>
          </p:cNvCxnSpPr>
          <p:nvPr/>
        </p:nvCxnSpPr>
        <p:spPr>
          <a:xfrm rot="16200000" flipV="1">
            <a:off x="2666206" y="1951832"/>
            <a:ext cx="250825" cy="4651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20" idx="0"/>
            <a:endCxn id="21" idx="3"/>
          </p:cNvCxnSpPr>
          <p:nvPr/>
        </p:nvCxnSpPr>
        <p:spPr>
          <a:xfrm rot="5400000" flipH="1" flipV="1">
            <a:off x="1785938" y="2286000"/>
            <a:ext cx="596900" cy="1428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5" idx="2"/>
            <a:endCxn id="13" idx="5"/>
          </p:cNvCxnSpPr>
          <p:nvPr/>
        </p:nvCxnSpPr>
        <p:spPr>
          <a:xfrm rot="10800000">
            <a:off x="5500688" y="5643563"/>
            <a:ext cx="727075" cy="2984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3" idx="6"/>
            <a:endCxn id="23" idx="2"/>
          </p:cNvCxnSpPr>
          <p:nvPr/>
        </p:nvCxnSpPr>
        <p:spPr>
          <a:xfrm flipV="1">
            <a:off x="5584825" y="5084763"/>
            <a:ext cx="642938" cy="3571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7" idx="4"/>
            <a:endCxn id="14" idx="7"/>
          </p:cNvCxnSpPr>
          <p:nvPr/>
        </p:nvCxnSpPr>
        <p:spPr>
          <a:xfrm rot="5400000">
            <a:off x="6787356" y="3083719"/>
            <a:ext cx="725488" cy="2984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2" idx="5"/>
            <a:endCxn id="17" idx="1"/>
          </p:cNvCxnSpPr>
          <p:nvPr/>
        </p:nvCxnSpPr>
        <p:spPr>
          <a:xfrm rot="16200000" flipH="1">
            <a:off x="6715126" y="2000250"/>
            <a:ext cx="309562" cy="4524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5" idx="5"/>
            <a:endCxn id="14" idx="1"/>
          </p:cNvCxnSpPr>
          <p:nvPr/>
        </p:nvCxnSpPr>
        <p:spPr>
          <a:xfrm rot="16200000" flipH="1">
            <a:off x="6072188" y="3071813"/>
            <a:ext cx="66675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6" idx="6"/>
            <a:endCxn id="14" idx="2"/>
          </p:cNvCxnSpPr>
          <p:nvPr/>
        </p:nvCxnSpPr>
        <p:spPr>
          <a:xfrm flipV="1">
            <a:off x="6013450" y="3798888"/>
            <a:ext cx="500063" cy="714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/>
          <p:cNvSpPr/>
          <p:nvPr/>
        </p:nvSpPr>
        <p:spPr>
          <a:xfrm>
            <a:off x="1214438" y="5500688"/>
            <a:ext cx="1785937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Multiple paths</a:t>
            </a:r>
          </a:p>
        </p:txBody>
      </p:sp>
      <p:sp>
        <p:nvSpPr>
          <p:cNvPr id="67" name="Freeform 66"/>
          <p:cNvSpPr/>
          <p:nvPr/>
        </p:nvSpPr>
        <p:spPr>
          <a:xfrm>
            <a:off x="1731963" y="3141663"/>
            <a:ext cx="1400175" cy="1666875"/>
          </a:xfrm>
          <a:custGeom>
            <a:avLst/>
            <a:gdLst>
              <a:gd name="connsiteX0" fmla="*/ 1237129 w 1237129"/>
              <a:gd name="connsiteY0" fmla="*/ 1506071 h 1506071"/>
              <a:gd name="connsiteX1" fmla="*/ 849854 w 1237129"/>
              <a:gd name="connsiteY1" fmla="*/ 763793 h 1506071"/>
              <a:gd name="connsiteX2" fmla="*/ 0 w 1237129"/>
              <a:gd name="connsiteY2" fmla="*/ 0 h 1506071"/>
              <a:gd name="connsiteX0" fmla="*/ 1237129 w 1237129"/>
              <a:gd name="connsiteY0" fmla="*/ 1506071 h 1506071"/>
              <a:gd name="connsiteX1" fmla="*/ 720351 w 1237129"/>
              <a:gd name="connsiteY1" fmla="*/ 935814 h 1506071"/>
              <a:gd name="connsiteX2" fmla="*/ 0 w 1237129"/>
              <a:gd name="connsiteY2" fmla="*/ 0 h 1506071"/>
              <a:gd name="connsiteX0" fmla="*/ 2737335 w 2737335"/>
              <a:gd name="connsiteY0" fmla="*/ 1871628 h 1871628"/>
              <a:gd name="connsiteX1" fmla="*/ 720351 w 2737335"/>
              <a:gd name="connsiteY1" fmla="*/ 935814 h 1871628"/>
              <a:gd name="connsiteX2" fmla="*/ 0 w 2737335"/>
              <a:gd name="connsiteY2" fmla="*/ 0 h 1871628"/>
              <a:gd name="connsiteX0" fmla="*/ 3313615 w 3313615"/>
              <a:gd name="connsiteY0" fmla="*/ 1511700 h 1511700"/>
              <a:gd name="connsiteX1" fmla="*/ 720351 w 3313615"/>
              <a:gd name="connsiteY1" fmla="*/ 935814 h 1511700"/>
              <a:gd name="connsiteX2" fmla="*/ 0 w 3313615"/>
              <a:gd name="connsiteY2" fmla="*/ 0 h 1511700"/>
              <a:gd name="connsiteX0" fmla="*/ 3313615 w 3313615"/>
              <a:gd name="connsiteY0" fmla="*/ 1511700 h 1511700"/>
              <a:gd name="connsiteX1" fmla="*/ 720351 w 3313615"/>
              <a:gd name="connsiteY1" fmla="*/ 935814 h 1511700"/>
              <a:gd name="connsiteX2" fmla="*/ 0 w 3313615"/>
              <a:gd name="connsiteY2" fmla="*/ 0 h 1511700"/>
              <a:gd name="connsiteX0" fmla="*/ 3313615 w 3313615"/>
              <a:gd name="connsiteY0" fmla="*/ 1511700 h 1511700"/>
              <a:gd name="connsiteX1" fmla="*/ 2233088 w 3313615"/>
              <a:gd name="connsiteY1" fmla="*/ 1223757 h 1511700"/>
              <a:gd name="connsiteX2" fmla="*/ 0 w 3313615"/>
              <a:gd name="connsiteY2" fmla="*/ 0 h 1511700"/>
              <a:gd name="connsiteX0" fmla="*/ 3313615 w 3313615"/>
              <a:gd name="connsiteY0" fmla="*/ 1511700 h 1511700"/>
              <a:gd name="connsiteX1" fmla="*/ 2233088 w 3313615"/>
              <a:gd name="connsiteY1" fmla="*/ 1223757 h 1511700"/>
              <a:gd name="connsiteX2" fmla="*/ 0 w 3313615"/>
              <a:gd name="connsiteY2" fmla="*/ 0 h 1511700"/>
              <a:gd name="connsiteX0" fmla="*/ 3313615 w 3313615"/>
              <a:gd name="connsiteY0" fmla="*/ 1511700 h 1511700"/>
              <a:gd name="connsiteX1" fmla="*/ 2233088 w 3313615"/>
              <a:gd name="connsiteY1" fmla="*/ 1223757 h 1511700"/>
              <a:gd name="connsiteX2" fmla="*/ 0 w 3313615"/>
              <a:gd name="connsiteY2" fmla="*/ 0 h 1511700"/>
              <a:gd name="connsiteX0" fmla="*/ 3313615 w 3313615"/>
              <a:gd name="connsiteY0" fmla="*/ 1511700 h 1511700"/>
              <a:gd name="connsiteX1" fmla="*/ 2233088 w 3313615"/>
              <a:gd name="connsiteY1" fmla="*/ 1223757 h 1511700"/>
              <a:gd name="connsiteX2" fmla="*/ 0 w 3313615"/>
              <a:gd name="connsiteY2" fmla="*/ 0 h 1511700"/>
              <a:gd name="connsiteX0" fmla="*/ 1291590 w 1291590"/>
              <a:gd name="connsiteY0" fmla="*/ 1655671 h 1655671"/>
              <a:gd name="connsiteX1" fmla="*/ 211063 w 1291590"/>
              <a:gd name="connsiteY1" fmla="*/ 1367728 h 1655671"/>
              <a:gd name="connsiteX2" fmla="*/ 139028 w 1291590"/>
              <a:gd name="connsiteY2" fmla="*/ 0 h 1655671"/>
              <a:gd name="connsiteX0" fmla="*/ 1291590 w 1291590"/>
              <a:gd name="connsiteY0" fmla="*/ 1655671 h 1655671"/>
              <a:gd name="connsiteX1" fmla="*/ 211063 w 1291590"/>
              <a:gd name="connsiteY1" fmla="*/ 1367728 h 1655671"/>
              <a:gd name="connsiteX2" fmla="*/ 139028 w 1291590"/>
              <a:gd name="connsiteY2" fmla="*/ 0 h 1655671"/>
              <a:gd name="connsiteX0" fmla="*/ 1291590 w 1291590"/>
              <a:gd name="connsiteY0" fmla="*/ 1655671 h 1655671"/>
              <a:gd name="connsiteX1" fmla="*/ 211063 w 1291590"/>
              <a:gd name="connsiteY1" fmla="*/ 1367728 h 1655671"/>
              <a:gd name="connsiteX2" fmla="*/ 139028 w 1291590"/>
              <a:gd name="connsiteY2" fmla="*/ 0 h 1655671"/>
              <a:gd name="connsiteX0" fmla="*/ 1400127 w 1400127"/>
              <a:gd name="connsiteY0" fmla="*/ 1655671 h 1655671"/>
              <a:gd name="connsiteX1" fmla="*/ 319600 w 1400127"/>
              <a:gd name="connsiteY1" fmla="*/ 1367728 h 1655671"/>
              <a:gd name="connsiteX2" fmla="*/ 247565 w 1400127"/>
              <a:gd name="connsiteY2" fmla="*/ 0 h 1655671"/>
              <a:gd name="connsiteX0" fmla="*/ 1400127 w 1400127"/>
              <a:gd name="connsiteY0" fmla="*/ 1655671 h 1667822"/>
              <a:gd name="connsiteX1" fmla="*/ 319600 w 1400127"/>
              <a:gd name="connsiteY1" fmla="*/ 1367728 h 1667822"/>
              <a:gd name="connsiteX2" fmla="*/ 247565 w 1400127"/>
              <a:gd name="connsiteY2" fmla="*/ 0 h 1667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0127" h="1667822">
                <a:moveTo>
                  <a:pt x="1400127" y="1655671"/>
                </a:moveTo>
                <a:cubicBezTo>
                  <a:pt x="1063922" y="1610006"/>
                  <a:pt x="682354" y="1667822"/>
                  <a:pt x="319600" y="1367728"/>
                </a:cubicBezTo>
                <a:cubicBezTo>
                  <a:pt x="0" y="1078034"/>
                  <a:pt x="223589" y="421359"/>
                  <a:pt x="247565" y="0"/>
                </a:cubicBezTo>
              </a:path>
            </a:pathLst>
          </a:custGeom>
          <a:ln w="3810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1" name="Freeform 70"/>
          <p:cNvSpPr/>
          <p:nvPr/>
        </p:nvSpPr>
        <p:spPr>
          <a:xfrm>
            <a:off x="3429000" y="3357563"/>
            <a:ext cx="952500" cy="1595437"/>
          </a:xfrm>
          <a:custGeom>
            <a:avLst/>
            <a:gdLst>
              <a:gd name="connsiteX0" fmla="*/ 308386 w 609600"/>
              <a:gd name="connsiteY0" fmla="*/ 1129553 h 1129553"/>
              <a:gd name="connsiteX1" fmla="*/ 50202 w 609600"/>
              <a:gd name="connsiteY1" fmla="*/ 365760 h 1129553"/>
              <a:gd name="connsiteX2" fmla="*/ 609600 w 609600"/>
              <a:gd name="connsiteY2" fmla="*/ 0 h 1129553"/>
              <a:gd name="connsiteX0" fmla="*/ 154193 w 1014130"/>
              <a:gd name="connsiteY0" fmla="*/ 1129553 h 1379734"/>
              <a:gd name="connsiteX1" fmla="*/ 963928 w 1014130"/>
              <a:gd name="connsiteY1" fmla="*/ 1191475 h 1379734"/>
              <a:gd name="connsiteX2" fmla="*/ 455407 w 1014130"/>
              <a:gd name="connsiteY2" fmla="*/ 0 h 1379734"/>
              <a:gd name="connsiteX0" fmla="*/ 154193 w 819540"/>
              <a:gd name="connsiteY0" fmla="*/ 1262912 h 1401960"/>
              <a:gd name="connsiteX1" fmla="*/ 797136 w 819540"/>
              <a:gd name="connsiteY1" fmla="*/ 1191475 h 1401960"/>
              <a:gd name="connsiteX2" fmla="*/ 288615 w 819540"/>
              <a:gd name="connsiteY2" fmla="*/ 0 h 1401960"/>
              <a:gd name="connsiteX0" fmla="*/ 154193 w 2319738"/>
              <a:gd name="connsiteY0" fmla="*/ 1762978 h 1762978"/>
              <a:gd name="connsiteX1" fmla="*/ 2083020 w 2319738"/>
              <a:gd name="connsiteY1" fmla="*/ 1191475 h 1762978"/>
              <a:gd name="connsiteX2" fmla="*/ 1574499 w 2319738"/>
              <a:gd name="connsiteY2" fmla="*/ 0 h 1762978"/>
              <a:gd name="connsiteX0" fmla="*/ 0 w 2165545"/>
              <a:gd name="connsiteY0" fmla="*/ 1762978 h 1889537"/>
              <a:gd name="connsiteX1" fmla="*/ 1928827 w 2165545"/>
              <a:gd name="connsiteY1" fmla="*/ 1191475 h 1889537"/>
              <a:gd name="connsiteX2" fmla="*/ 1420306 w 2165545"/>
              <a:gd name="connsiteY2" fmla="*/ 0 h 1889537"/>
              <a:gd name="connsiteX0" fmla="*/ 0 w 2165545"/>
              <a:gd name="connsiteY0" fmla="*/ 1762978 h 1763793"/>
              <a:gd name="connsiteX1" fmla="*/ 1928827 w 2165545"/>
              <a:gd name="connsiteY1" fmla="*/ 1191475 h 1763793"/>
              <a:gd name="connsiteX2" fmla="*/ 1420306 w 2165545"/>
              <a:gd name="connsiteY2" fmla="*/ 0 h 1763793"/>
              <a:gd name="connsiteX0" fmla="*/ 0 w 2165545"/>
              <a:gd name="connsiteY0" fmla="*/ 1762978 h 1838579"/>
              <a:gd name="connsiteX1" fmla="*/ 1928827 w 2165545"/>
              <a:gd name="connsiteY1" fmla="*/ 1191475 h 1838579"/>
              <a:gd name="connsiteX2" fmla="*/ 1420306 w 2165545"/>
              <a:gd name="connsiteY2" fmla="*/ 0 h 1838579"/>
              <a:gd name="connsiteX0" fmla="*/ 0 w 915380"/>
              <a:gd name="connsiteY0" fmla="*/ 1191474 h 1390054"/>
              <a:gd name="connsiteX1" fmla="*/ 857257 w 915380"/>
              <a:gd name="connsiteY1" fmla="*/ 1191475 h 1390054"/>
              <a:gd name="connsiteX2" fmla="*/ 348736 w 915380"/>
              <a:gd name="connsiteY2" fmla="*/ 0 h 1390054"/>
              <a:gd name="connsiteX0" fmla="*/ 0 w 915379"/>
              <a:gd name="connsiteY0" fmla="*/ 1191474 h 1318615"/>
              <a:gd name="connsiteX1" fmla="*/ 857256 w 915379"/>
              <a:gd name="connsiteY1" fmla="*/ 1120036 h 1318615"/>
              <a:gd name="connsiteX2" fmla="*/ 348736 w 915379"/>
              <a:gd name="connsiteY2" fmla="*/ 0 h 1318615"/>
              <a:gd name="connsiteX0" fmla="*/ 0 w 952507"/>
              <a:gd name="connsiteY0" fmla="*/ 1428759 h 1595447"/>
              <a:gd name="connsiteX1" fmla="*/ 857256 w 952507"/>
              <a:gd name="connsiteY1" fmla="*/ 1357321 h 1595447"/>
              <a:gd name="connsiteX2" fmla="*/ 571505 w 952507"/>
              <a:gd name="connsiteY2" fmla="*/ 0 h 1595447"/>
              <a:gd name="connsiteX0" fmla="*/ 0 w 952507"/>
              <a:gd name="connsiteY0" fmla="*/ 1428759 h 1595447"/>
              <a:gd name="connsiteX1" fmla="*/ 857256 w 952507"/>
              <a:gd name="connsiteY1" fmla="*/ 1357321 h 1595447"/>
              <a:gd name="connsiteX2" fmla="*/ 571505 w 952507"/>
              <a:gd name="connsiteY2" fmla="*/ 0 h 1595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2507" h="1595447">
                <a:moveTo>
                  <a:pt x="0" y="1428759"/>
                </a:moveTo>
                <a:cubicBezTo>
                  <a:pt x="546945" y="1504360"/>
                  <a:pt x="762005" y="1595447"/>
                  <a:pt x="857256" y="1357321"/>
                </a:cubicBezTo>
                <a:cubicBezTo>
                  <a:pt x="952507" y="1119195"/>
                  <a:pt x="765372" y="930536"/>
                  <a:pt x="571505" y="0"/>
                </a:cubicBezTo>
              </a:path>
            </a:pathLst>
          </a:custGeom>
          <a:ln w="3810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0" name="Freeform 69"/>
          <p:cNvSpPr/>
          <p:nvPr/>
        </p:nvSpPr>
        <p:spPr>
          <a:xfrm>
            <a:off x="3016250" y="3441700"/>
            <a:ext cx="609600" cy="1130300"/>
          </a:xfrm>
          <a:custGeom>
            <a:avLst/>
            <a:gdLst>
              <a:gd name="connsiteX0" fmla="*/ 308386 w 609600"/>
              <a:gd name="connsiteY0" fmla="*/ 1129553 h 1129553"/>
              <a:gd name="connsiteX1" fmla="*/ 50202 w 609600"/>
              <a:gd name="connsiteY1" fmla="*/ 365760 h 1129553"/>
              <a:gd name="connsiteX2" fmla="*/ 609600 w 609600"/>
              <a:gd name="connsiteY2" fmla="*/ 0 h 1129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" h="1129553">
                <a:moveTo>
                  <a:pt x="308386" y="1129553"/>
                </a:moveTo>
                <a:cubicBezTo>
                  <a:pt x="154193" y="841786"/>
                  <a:pt x="0" y="554019"/>
                  <a:pt x="50202" y="365760"/>
                </a:cubicBezTo>
                <a:cubicBezTo>
                  <a:pt x="100404" y="177501"/>
                  <a:pt x="355002" y="88750"/>
                  <a:pt x="609600" y="0"/>
                </a:cubicBezTo>
              </a:path>
            </a:pathLst>
          </a:custGeom>
          <a:ln w="3810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9" name="Freeform 68"/>
          <p:cNvSpPr/>
          <p:nvPr/>
        </p:nvSpPr>
        <p:spPr>
          <a:xfrm>
            <a:off x="2044700" y="3076575"/>
            <a:ext cx="1236663" cy="1506538"/>
          </a:xfrm>
          <a:custGeom>
            <a:avLst/>
            <a:gdLst>
              <a:gd name="connsiteX0" fmla="*/ 1237129 w 1237129"/>
              <a:gd name="connsiteY0" fmla="*/ 1506071 h 1506071"/>
              <a:gd name="connsiteX1" fmla="*/ 849854 w 1237129"/>
              <a:gd name="connsiteY1" fmla="*/ 763793 h 1506071"/>
              <a:gd name="connsiteX2" fmla="*/ 0 w 1237129"/>
              <a:gd name="connsiteY2" fmla="*/ 0 h 150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7129" h="1506071">
                <a:moveTo>
                  <a:pt x="1237129" y="1506071"/>
                </a:moveTo>
                <a:cubicBezTo>
                  <a:pt x="1146585" y="1260438"/>
                  <a:pt x="1056042" y="1014805"/>
                  <a:pt x="849854" y="763793"/>
                </a:cubicBezTo>
                <a:cubicBezTo>
                  <a:pt x="643666" y="512781"/>
                  <a:pt x="321833" y="256390"/>
                  <a:pt x="0" y="0"/>
                </a:cubicBezTo>
              </a:path>
            </a:pathLst>
          </a:custGeom>
          <a:ln w="3810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8" name="Freeform 67"/>
          <p:cNvSpPr/>
          <p:nvPr/>
        </p:nvSpPr>
        <p:spPr>
          <a:xfrm>
            <a:off x="2911475" y="2492375"/>
            <a:ext cx="365125" cy="2089150"/>
          </a:xfrm>
          <a:custGeom>
            <a:avLst/>
            <a:gdLst>
              <a:gd name="connsiteX0" fmla="*/ 1237129 w 1237129"/>
              <a:gd name="connsiteY0" fmla="*/ 1506071 h 1506071"/>
              <a:gd name="connsiteX1" fmla="*/ 849854 w 1237129"/>
              <a:gd name="connsiteY1" fmla="*/ 763793 h 1506071"/>
              <a:gd name="connsiteX2" fmla="*/ 0 w 1237129"/>
              <a:gd name="connsiteY2" fmla="*/ 0 h 1506071"/>
              <a:gd name="connsiteX0" fmla="*/ 1237129 w 1237129"/>
              <a:gd name="connsiteY0" fmla="*/ 1506071 h 1506071"/>
              <a:gd name="connsiteX1" fmla="*/ 720351 w 1237129"/>
              <a:gd name="connsiteY1" fmla="*/ 935814 h 1506071"/>
              <a:gd name="connsiteX2" fmla="*/ 0 w 1237129"/>
              <a:gd name="connsiteY2" fmla="*/ 0 h 1506071"/>
              <a:gd name="connsiteX0" fmla="*/ 2737335 w 2737335"/>
              <a:gd name="connsiteY0" fmla="*/ 1871628 h 1871628"/>
              <a:gd name="connsiteX1" fmla="*/ 720351 w 2737335"/>
              <a:gd name="connsiteY1" fmla="*/ 935814 h 1871628"/>
              <a:gd name="connsiteX2" fmla="*/ 0 w 2737335"/>
              <a:gd name="connsiteY2" fmla="*/ 0 h 1871628"/>
              <a:gd name="connsiteX0" fmla="*/ 3313615 w 3313615"/>
              <a:gd name="connsiteY0" fmla="*/ 1511700 h 1511700"/>
              <a:gd name="connsiteX1" fmla="*/ 720351 w 3313615"/>
              <a:gd name="connsiteY1" fmla="*/ 935814 h 1511700"/>
              <a:gd name="connsiteX2" fmla="*/ 0 w 3313615"/>
              <a:gd name="connsiteY2" fmla="*/ 0 h 1511700"/>
              <a:gd name="connsiteX0" fmla="*/ 3313615 w 3313615"/>
              <a:gd name="connsiteY0" fmla="*/ 1511700 h 1511700"/>
              <a:gd name="connsiteX1" fmla="*/ 720351 w 3313615"/>
              <a:gd name="connsiteY1" fmla="*/ 935814 h 1511700"/>
              <a:gd name="connsiteX2" fmla="*/ 0 w 3313615"/>
              <a:gd name="connsiteY2" fmla="*/ 0 h 1511700"/>
              <a:gd name="connsiteX0" fmla="*/ 3313615 w 3313615"/>
              <a:gd name="connsiteY0" fmla="*/ 1511700 h 1511700"/>
              <a:gd name="connsiteX1" fmla="*/ 2233088 w 3313615"/>
              <a:gd name="connsiteY1" fmla="*/ 1223757 h 1511700"/>
              <a:gd name="connsiteX2" fmla="*/ 0 w 3313615"/>
              <a:gd name="connsiteY2" fmla="*/ 0 h 1511700"/>
              <a:gd name="connsiteX0" fmla="*/ 3313615 w 3313615"/>
              <a:gd name="connsiteY0" fmla="*/ 1511700 h 1511700"/>
              <a:gd name="connsiteX1" fmla="*/ 2233088 w 3313615"/>
              <a:gd name="connsiteY1" fmla="*/ 1223757 h 1511700"/>
              <a:gd name="connsiteX2" fmla="*/ 0 w 3313615"/>
              <a:gd name="connsiteY2" fmla="*/ 0 h 1511700"/>
              <a:gd name="connsiteX0" fmla="*/ 3313615 w 3313615"/>
              <a:gd name="connsiteY0" fmla="*/ 1511700 h 1511700"/>
              <a:gd name="connsiteX1" fmla="*/ 2233088 w 3313615"/>
              <a:gd name="connsiteY1" fmla="*/ 1223757 h 1511700"/>
              <a:gd name="connsiteX2" fmla="*/ 0 w 3313615"/>
              <a:gd name="connsiteY2" fmla="*/ 0 h 1511700"/>
              <a:gd name="connsiteX0" fmla="*/ 3313615 w 3313615"/>
              <a:gd name="connsiteY0" fmla="*/ 1511700 h 1511700"/>
              <a:gd name="connsiteX1" fmla="*/ 2233088 w 3313615"/>
              <a:gd name="connsiteY1" fmla="*/ 1223757 h 1511700"/>
              <a:gd name="connsiteX2" fmla="*/ 0 w 3313615"/>
              <a:gd name="connsiteY2" fmla="*/ 0 h 1511700"/>
              <a:gd name="connsiteX0" fmla="*/ 1291590 w 1291590"/>
              <a:gd name="connsiteY0" fmla="*/ 1655671 h 1655671"/>
              <a:gd name="connsiteX1" fmla="*/ 211063 w 1291590"/>
              <a:gd name="connsiteY1" fmla="*/ 1367728 h 1655671"/>
              <a:gd name="connsiteX2" fmla="*/ 139028 w 1291590"/>
              <a:gd name="connsiteY2" fmla="*/ 0 h 1655671"/>
              <a:gd name="connsiteX0" fmla="*/ 1291590 w 1291590"/>
              <a:gd name="connsiteY0" fmla="*/ 1655671 h 1655671"/>
              <a:gd name="connsiteX1" fmla="*/ 211063 w 1291590"/>
              <a:gd name="connsiteY1" fmla="*/ 1367728 h 1655671"/>
              <a:gd name="connsiteX2" fmla="*/ 139028 w 1291590"/>
              <a:gd name="connsiteY2" fmla="*/ 0 h 1655671"/>
              <a:gd name="connsiteX0" fmla="*/ 1291590 w 1291590"/>
              <a:gd name="connsiteY0" fmla="*/ 1655671 h 1655671"/>
              <a:gd name="connsiteX1" fmla="*/ 211063 w 1291590"/>
              <a:gd name="connsiteY1" fmla="*/ 1367728 h 1655671"/>
              <a:gd name="connsiteX2" fmla="*/ 139028 w 1291590"/>
              <a:gd name="connsiteY2" fmla="*/ 0 h 1655671"/>
              <a:gd name="connsiteX0" fmla="*/ 1400127 w 1400127"/>
              <a:gd name="connsiteY0" fmla="*/ 1655671 h 1655671"/>
              <a:gd name="connsiteX1" fmla="*/ 319600 w 1400127"/>
              <a:gd name="connsiteY1" fmla="*/ 1367728 h 1655671"/>
              <a:gd name="connsiteX2" fmla="*/ 247565 w 1400127"/>
              <a:gd name="connsiteY2" fmla="*/ 0 h 1655671"/>
              <a:gd name="connsiteX0" fmla="*/ 1400127 w 1400127"/>
              <a:gd name="connsiteY0" fmla="*/ 1655671 h 1667822"/>
              <a:gd name="connsiteX1" fmla="*/ 319600 w 1400127"/>
              <a:gd name="connsiteY1" fmla="*/ 1367728 h 1667822"/>
              <a:gd name="connsiteX2" fmla="*/ 247565 w 1400127"/>
              <a:gd name="connsiteY2" fmla="*/ 0 h 1667822"/>
              <a:gd name="connsiteX0" fmla="*/ 1176538 w 2444289"/>
              <a:gd name="connsiteY0" fmla="*/ 1655671 h 1655671"/>
              <a:gd name="connsiteX1" fmla="*/ 2081535 w 2444289"/>
              <a:gd name="connsiteY1" fmla="*/ 935814 h 1655671"/>
              <a:gd name="connsiteX2" fmla="*/ 23976 w 2444289"/>
              <a:gd name="connsiteY2" fmla="*/ 0 h 1655671"/>
              <a:gd name="connsiteX0" fmla="*/ 2297640 w 2444289"/>
              <a:gd name="connsiteY0" fmla="*/ 1871628 h 1871628"/>
              <a:gd name="connsiteX1" fmla="*/ 2081535 w 2444289"/>
              <a:gd name="connsiteY1" fmla="*/ 935814 h 1871628"/>
              <a:gd name="connsiteX2" fmla="*/ 23976 w 2444289"/>
              <a:gd name="connsiteY2" fmla="*/ 0 h 1871628"/>
              <a:gd name="connsiteX0" fmla="*/ 2297640 w 2444289"/>
              <a:gd name="connsiteY0" fmla="*/ 1871628 h 1871628"/>
              <a:gd name="connsiteX1" fmla="*/ 2081535 w 2444289"/>
              <a:gd name="connsiteY1" fmla="*/ 935814 h 1871628"/>
              <a:gd name="connsiteX2" fmla="*/ 23976 w 2444289"/>
              <a:gd name="connsiteY2" fmla="*/ 0 h 1871628"/>
              <a:gd name="connsiteX0" fmla="*/ 2297640 w 2372253"/>
              <a:gd name="connsiteY0" fmla="*/ 1871628 h 1871628"/>
              <a:gd name="connsiteX1" fmla="*/ 2009499 w 2372253"/>
              <a:gd name="connsiteY1" fmla="*/ 863828 h 1871628"/>
              <a:gd name="connsiteX2" fmla="*/ 23976 w 2372253"/>
              <a:gd name="connsiteY2" fmla="*/ 0 h 1871628"/>
              <a:gd name="connsiteX0" fmla="*/ 2297640 w 2297640"/>
              <a:gd name="connsiteY0" fmla="*/ 1871628 h 1871628"/>
              <a:gd name="connsiteX1" fmla="*/ 2009499 w 2297640"/>
              <a:gd name="connsiteY1" fmla="*/ 863828 h 1871628"/>
              <a:gd name="connsiteX2" fmla="*/ 23976 w 2297640"/>
              <a:gd name="connsiteY2" fmla="*/ 0 h 1871628"/>
              <a:gd name="connsiteX0" fmla="*/ 2297640 w 2297640"/>
              <a:gd name="connsiteY0" fmla="*/ 1871628 h 1871628"/>
              <a:gd name="connsiteX1" fmla="*/ 1937465 w 2297640"/>
              <a:gd name="connsiteY1" fmla="*/ 863828 h 1871628"/>
              <a:gd name="connsiteX2" fmla="*/ 23976 w 2297640"/>
              <a:gd name="connsiteY2" fmla="*/ 0 h 1871628"/>
              <a:gd name="connsiteX0" fmla="*/ 2297640 w 2297640"/>
              <a:gd name="connsiteY0" fmla="*/ 1871628 h 1871628"/>
              <a:gd name="connsiteX1" fmla="*/ 1937465 w 2297640"/>
              <a:gd name="connsiteY1" fmla="*/ 863828 h 1871628"/>
              <a:gd name="connsiteX2" fmla="*/ 23976 w 2297640"/>
              <a:gd name="connsiteY2" fmla="*/ 0 h 1871628"/>
              <a:gd name="connsiteX0" fmla="*/ 2297640 w 2297640"/>
              <a:gd name="connsiteY0" fmla="*/ 1871628 h 1871628"/>
              <a:gd name="connsiteX1" fmla="*/ 1937465 w 2297640"/>
              <a:gd name="connsiteY1" fmla="*/ 863828 h 1871628"/>
              <a:gd name="connsiteX2" fmla="*/ 23976 w 2297640"/>
              <a:gd name="connsiteY2" fmla="*/ 0 h 1871628"/>
              <a:gd name="connsiteX0" fmla="*/ 685672 w 685673"/>
              <a:gd name="connsiteY0" fmla="*/ 2303542 h 2303542"/>
              <a:gd name="connsiteX1" fmla="*/ 325497 w 685673"/>
              <a:gd name="connsiteY1" fmla="*/ 1295742 h 2303542"/>
              <a:gd name="connsiteX2" fmla="*/ 685673 w 685673"/>
              <a:gd name="connsiteY2" fmla="*/ 0 h 2303542"/>
              <a:gd name="connsiteX0" fmla="*/ 685672 w 685673"/>
              <a:gd name="connsiteY0" fmla="*/ 2303542 h 2303542"/>
              <a:gd name="connsiteX1" fmla="*/ 325497 w 685673"/>
              <a:gd name="connsiteY1" fmla="*/ 1295742 h 2303542"/>
              <a:gd name="connsiteX2" fmla="*/ 685673 w 685673"/>
              <a:gd name="connsiteY2" fmla="*/ 0 h 2303542"/>
              <a:gd name="connsiteX0" fmla="*/ 685672 w 685673"/>
              <a:gd name="connsiteY0" fmla="*/ 2303542 h 2303542"/>
              <a:gd name="connsiteX1" fmla="*/ 325497 w 685673"/>
              <a:gd name="connsiteY1" fmla="*/ 1295742 h 2303542"/>
              <a:gd name="connsiteX2" fmla="*/ 685673 w 685673"/>
              <a:gd name="connsiteY2" fmla="*/ 0 h 2303542"/>
              <a:gd name="connsiteX0" fmla="*/ 437195 w 437196"/>
              <a:gd name="connsiteY0" fmla="*/ 2303542 h 2303542"/>
              <a:gd name="connsiteX1" fmla="*/ 77020 w 437196"/>
              <a:gd name="connsiteY1" fmla="*/ 1295742 h 2303542"/>
              <a:gd name="connsiteX2" fmla="*/ 437196 w 437196"/>
              <a:gd name="connsiteY2" fmla="*/ 0 h 2303542"/>
              <a:gd name="connsiteX0" fmla="*/ 437195 w 437196"/>
              <a:gd name="connsiteY0" fmla="*/ 2087585 h 2087585"/>
              <a:gd name="connsiteX1" fmla="*/ 77020 w 437196"/>
              <a:gd name="connsiteY1" fmla="*/ 1295742 h 2087585"/>
              <a:gd name="connsiteX2" fmla="*/ 437196 w 437196"/>
              <a:gd name="connsiteY2" fmla="*/ 0 h 2087585"/>
              <a:gd name="connsiteX0" fmla="*/ 365161 w 365162"/>
              <a:gd name="connsiteY0" fmla="*/ 2087585 h 2087585"/>
              <a:gd name="connsiteX1" fmla="*/ 77020 w 365162"/>
              <a:gd name="connsiteY1" fmla="*/ 1295742 h 2087585"/>
              <a:gd name="connsiteX2" fmla="*/ 365162 w 365162"/>
              <a:gd name="connsiteY2" fmla="*/ 0 h 2087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5162" h="2087585">
                <a:moveTo>
                  <a:pt x="365161" y="2087585"/>
                </a:moveTo>
                <a:cubicBezTo>
                  <a:pt x="211859" y="1770566"/>
                  <a:pt x="156907" y="1716113"/>
                  <a:pt x="77020" y="1295742"/>
                </a:cubicBezTo>
                <a:cubicBezTo>
                  <a:pt x="0" y="903110"/>
                  <a:pt x="151608" y="369041"/>
                  <a:pt x="365162" y="0"/>
                </a:cubicBezTo>
              </a:path>
            </a:pathLst>
          </a:custGeom>
          <a:ln w="3810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3" name="Freeform 72"/>
          <p:cNvSpPr/>
          <p:nvPr/>
        </p:nvSpPr>
        <p:spPr>
          <a:xfrm>
            <a:off x="2424113" y="2582863"/>
            <a:ext cx="4906962" cy="4048125"/>
          </a:xfrm>
          <a:custGeom>
            <a:avLst/>
            <a:gdLst>
              <a:gd name="connsiteX0" fmla="*/ 2857949 w 4907280"/>
              <a:gd name="connsiteY0" fmla="*/ 3849444 h 4046667"/>
              <a:gd name="connsiteX1" fmla="*/ 4589930 w 4907280"/>
              <a:gd name="connsiteY1" fmla="*/ 3784898 h 4046667"/>
              <a:gd name="connsiteX2" fmla="*/ 4762052 w 4907280"/>
              <a:gd name="connsiteY2" fmla="*/ 2278827 h 4046667"/>
              <a:gd name="connsiteX3" fmla="*/ 3901440 w 4907280"/>
              <a:gd name="connsiteY3" fmla="*/ 1525792 h 4046667"/>
              <a:gd name="connsiteX4" fmla="*/ 3664772 w 4907280"/>
              <a:gd name="connsiteY4" fmla="*/ 955637 h 4046667"/>
              <a:gd name="connsiteX5" fmla="*/ 1782184 w 4907280"/>
              <a:gd name="connsiteY5" fmla="*/ 51995 h 4046667"/>
              <a:gd name="connsiteX6" fmla="*/ 588085 w 4907280"/>
              <a:gd name="connsiteY6" fmla="*/ 643665 h 4046667"/>
              <a:gd name="connsiteX7" fmla="*/ 39445 w 4907280"/>
              <a:gd name="connsiteY7" fmla="*/ 1396700 h 4046667"/>
              <a:gd name="connsiteX8" fmla="*/ 469751 w 4907280"/>
              <a:gd name="connsiteY8" fmla="*/ 2773679 h 4046667"/>
              <a:gd name="connsiteX9" fmla="*/ 2857949 w 4907280"/>
              <a:gd name="connsiteY9" fmla="*/ 3849444 h 4046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07280" h="4046667">
                <a:moveTo>
                  <a:pt x="2857949" y="3849444"/>
                </a:moveTo>
                <a:cubicBezTo>
                  <a:pt x="3544646" y="4017981"/>
                  <a:pt x="4272580" y="4046667"/>
                  <a:pt x="4589930" y="3784898"/>
                </a:cubicBezTo>
                <a:cubicBezTo>
                  <a:pt x="4907280" y="3523129"/>
                  <a:pt x="4876800" y="2655345"/>
                  <a:pt x="4762052" y="2278827"/>
                </a:cubicBezTo>
                <a:cubicBezTo>
                  <a:pt x="4647304" y="1902309"/>
                  <a:pt x="4084320" y="1746324"/>
                  <a:pt x="3901440" y="1525792"/>
                </a:cubicBezTo>
                <a:cubicBezTo>
                  <a:pt x="3718560" y="1305260"/>
                  <a:pt x="4017981" y="1201270"/>
                  <a:pt x="3664772" y="955637"/>
                </a:cubicBezTo>
                <a:cubicBezTo>
                  <a:pt x="3311563" y="710004"/>
                  <a:pt x="2294965" y="103990"/>
                  <a:pt x="1782184" y="51995"/>
                </a:cubicBezTo>
                <a:cubicBezTo>
                  <a:pt x="1269403" y="0"/>
                  <a:pt x="878542" y="419548"/>
                  <a:pt x="588085" y="643665"/>
                </a:cubicBezTo>
                <a:cubicBezTo>
                  <a:pt x="297629" y="867783"/>
                  <a:pt x="59167" y="1041698"/>
                  <a:pt x="39445" y="1396700"/>
                </a:cubicBezTo>
                <a:cubicBezTo>
                  <a:pt x="19723" y="1751702"/>
                  <a:pt x="0" y="2364888"/>
                  <a:pt x="469751" y="2773679"/>
                </a:cubicBezTo>
                <a:cubicBezTo>
                  <a:pt x="939502" y="3182470"/>
                  <a:pt x="2171253" y="3680908"/>
                  <a:pt x="2857949" y="3849444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7" name="Rounded Rectangle 76"/>
          <p:cNvSpPr/>
          <p:nvPr/>
        </p:nvSpPr>
        <p:spPr>
          <a:xfrm>
            <a:off x="6929438" y="4714875"/>
            <a:ext cx="2071687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Bottlenecks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problematic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6929438" y="5715000"/>
            <a:ext cx="2071687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Limited Influence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</a:t>
            </a:r>
            <a:r>
              <a:rPr lang="en-US" dirty="0" smtClean="0"/>
              <a:t> to 2r </a:t>
            </a:r>
            <a:r>
              <a:rPr lang="en-US" dirty="0"/>
              <a:t>hops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7" grpId="0" animBg="1"/>
      <p:bldP spid="7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Outline</a:t>
            </a:r>
            <a:endParaRPr lang="en-US" noProof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noProof="0" smtClean="0"/>
              <a:t>Clustering</a:t>
            </a:r>
          </a:p>
          <a:p>
            <a:r>
              <a:rPr lang="en-US" noProof="0" smtClean="0"/>
              <a:t>Self-stabilization</a:t>
            </a:r>
            <a:endParaRPr lang="en-US" noProof="0" smtClean="0"/>
          </a:p>
          <a:p>
            <a:r>
              <a:rPr lang="en-US" noProof="0"/>
              <a:t>Our Self-stabilizing (k,r)-clustering Algorithm</a:t>
            </a:r>
          </a:p>
          <a:p>
            <a:r>
              <a:rPr lang="en-US" noProof="0" smtClean="0"/>
              <a:t>Fault Tolerance Properties</a:t>
            </a:r>
            <a:endParaRPr lang="en-US" noProof="0" smtClean="0"/>
          </a:p>
          <a:p>
            <a:r>
              <a:rPr lang="en-US" b="1" noProof="0" smtClean="0"/>
              <a:t>Conclusions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365104"/>
            <a:ext cx="2232248" cy="19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noProof="0" smtClean="0">
                <a:solidFill>
                  <a:schemeClr val="tx2">
                    <a:satMod val="130000"/>
                  </a:schemeClr>
                </a:solidFill>
              </a:rPr>
              <a:t>Contribution</a:t>
            </a:r>
            <a:endParaRPr lang="en-US" noProof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noProof="0"/>
              <a:t>S</a:t>
            </a:r>
            <a:r>
              <a:rPr lang="en-US" noProof="0" smtClean="0"/>
              <a:t>elf-stabilizing distributed (k,r)-clustering algorithm</a:t>
            </a:r>
          </a:p>
          <a:p>
            <a:pPr lvl="1"/>
            <a:r>
              <a:rPr lang="en-US" noProof="0" smtClean="0"/>
              <a:t>No reliance upon synchronization</a:t>
            </a:r>
          </a:p>
          <a:p>
            <a:pPr lvl="1"/>
            <a:r>
              <a:rPr lang="en-US" noProof="0" smtClean="0"/>
              <a:t>Copes with lost messages</a:t>
            </a:r>
          </a:p>
          <a:p>
            <a:pPr eaLnBrk="1" hangingPunct="1"/>
            <a:endParaRPr lang="en-US" noProof="0" smtClean="0"/>
          </a:p>
          <a:p>
            <a:pPr eaLnBrk="1" hangingPunct="1"/>
            <a:r>
              <a:rPr lang="en-US" noProof="0" smtClean="0"/>
              <a:t>(k,r)-clustering – redundancy</a:t>
            </a:r>
          </a:p>
          <a:p>
            <a:pPr eaLnBrk="1" hangingPunct="1"/>
            <a:r>
              <a:rPr lang="en-US" noProof="0" smtClean="0"/>
              <a:t>Multiple paths – help withstand attacks/faults</a:t>
            </a:r>
          </a:p>
          <a:p>
            <a:pPr eaLnBrk="1" hangingPunct="1"/>
            <a:r>
              <a:rPr lang="en-US" noProof="0" smtClean="0"/>
              <a:t>Self-stabilization – recover from transient faults</a:t>
            </a:r>
          </a:p>
          <a:p>
            <a:pPr eaLnBrk="1" hangingPunct="1">
              <a:buFont typeface="Wingdings 2" pitchFamily="18" charset="2"/>
              <a:buNone/>
            </a:pPr>
            <a:endParaRPr lang="en-US" noProof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>
                <a:solidFill>
                  <a:schemeClr val="tx2">
                    <a:satMod val="130000"/>
                  </a:schemeClr>
                </a:solidFill>
              </a:rPr>
              <a:t>Future work</a:t>
            </a:r>
            <a:endParaRPr lang="en-US" noProof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Investigate and choose multiple paths</a:t>
            </a:r>
          </a:p>
          <a:p>
            <a:pPr lvl="1"/>
            <a:r>
              <a:rPr lang="en-US" noProof="0" dirty="0" smtClean="0"/>
              <a:t>Investigate topology properties</a:t>
            </a:r>
          </a:p>
          <a:p>
            <a:pPr lvl="1"/>
            <a:r>
              <a:rPr lang="en-US" noProof="0" dirty="0" smtClean="0"/>
              <a:t>Have nodes select paths to their cluster heads</a:t>
            </a:r>
          </a:p>
          <a:p>
            <a:r>
              <a:rPr lang="en-US" noProof="0" dirty="0" smtClean="0"/>
              <a:t>Investigate </a:t>
            </a:r>
            <a:r>
              <a:rPr lang="en-US" noProof="0" dirty="0" smtClean="0"/>
              <a:t>security </a:t>
            </a:r>
            <a:r>
              <a:rPr lang="en-US" noProof="0" dirty="0" smtClean="0"/>
              <a:t>aspects</a:t>
            </a:r>
          </a:p>
          <a:p>
            <a:pPr lvl="1"/>
            <a:r>
              <a:rPr lang="en-US" noProof="0" dirty="0" smtClean="0"/>
              <a:t>Attacks and countermeasures against the clustering algorithm</a:t>
            </a:r>
          </a:p>
          <a:p>
            <a:r>
              <a:rPr lang="en-US" noProof="0" dirty="0" smtClean="0"/>
              <a:t>Coping quickly with topology changes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1000125"/>
            <a:ext cx="749935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noProof="0" smtClean="0">
                <a:solidFill>
                  <a:schemeClr val="tx2">
                    <a:satMod val="130000"/>
                  </a:schemeClr>
                </a:solidFill>
              </a:rPr>
              <a:t>Thank you for your attention! </a:t>
            </a:r>
            <a:endParaRPr lang="en-US" noProof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435100" y="4786313"/>
            <a:ext cx="7499350" cy="1462087"/>
          </a:xfrm>
        </p:spPr>
        <p:txBody>
          <a:bodyPr/>
          <a:lstStyle/>
          <a:p>
            <a:pPr lvl="2" eaLnBrk="1" hangingPunct="1">
              <a:buFont typeface="Wingdings 2" pitchFamily="18" charset="2"/>
              <a:buNone/>
            </a:pPr>
            <a:r>
              <a:rPr lang="en-US" sz="3900" noProof="0" smtClean="0"/>
              <a:t>Andreas Larsson</a:t>
            </a:r>
          </a:p>
          <a:p>
            <a:pPr lvl="2" eaLnBrk="1" hangingPunct="1">
              <a:buFont typeface="Wingdings 2" pitchFamily="18" charset="2"/>
              <a:buNone/>
            </a:pPr>
            <a:r>
              <a:rPr lang="en-US" sz="3900" noProof="0" smtClean="0"/>
              <a:t>larandr@chalmers.se</a:t>
            </a:r>
          </a:p>
        </p:txBody>
      </p:sp>
      <p:pic>
        <p:nvPicPr>
          <p:cNvPr id="21508" name="Picture 4" descr="qeus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63" y="200025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>
                <a:solidFill>
                  <a:schemeClr val="tx2">
                    <a:satMod val="130000"/>
                  </a:schemeClr>
                </a:solidFill>
              </a:rPr>
              <a:t>Assigning cluster heads</a:t>
            </a:r>
            <a:endParaRPr lang="en-US" noProof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3513138" y="3013075"/>
            <a:ext cx="571500" cy="5715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Flowchart: Connector 4"/>
          <p:cNvSpPr/>
          <p:nvPr/>
        </p:nvSpPr>
        <p:spPr>
          <a:xfrm>
            <a:off x="5727700" y="2441575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Flowchart: Connector 5"/>
          <p:cNvSpPr/>
          <p:nvPr/>
        </p:nvSpPr>
        <p:spPr>
          <a:xfrm>
            <a:off x="5441950" y="3584575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lowchart: Connector 6"/>
          <p:cNvSpPr/>
          <p:nvPr/>
        </p:nvSpPr>
        <p:spPr>
          <a:xfrm>
            <a:off x="3013075" y="4513263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Flowchart: Connector 7"/>
          <p:cNvSpPr/>
          <p:nvPr/>
        </p:nvSpPr>
        <p:spPr>
          <a:xfrm>
            <a:off x="4084638" y="4370388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Flowchart: Connector 8"/>
          <p:cNvSpPr/>
          <p:nvPr/>
        </p:nvSpPr>
        <p:spPr>
          <a:xfrm>
            <a:off x="2727325" y="3513138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Flowchart: Connector 9"/>
          <p:cNvSpPr/>
          <p:nvPr/>
        </p:nvSpPr>
        <p:spPr>
          <a:xfrm>
            <a:off x="3798888" y="1512888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Flowchart: Connector 10"/>
          <p:cNvSpPr/>
          <p:nvPr/>
        </p:nvSpPr>
        <p:spPr>
          <a:xfrm>
            <a:off x="2941638" y="2227263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Flowchart: Connector 11"/>
          <p:cNvSpPr/>
          <p:nvPr/>
        </p:nvSpPr>
        <p:spPr>
          <a:xfrm>
            <a:off x="4870450" y="2084388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Flowchart: Connector 12"/>
          <p:cNvSpPr/>
          <p:nvPr/>
        </p:nvSpPr>
        <p:spPr>
          <a:xfrm>
            <a:off x="5013325" y="5156200"/>
            <a:ext cx="571500" cy="5715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Flowchart: Connector 13"/>
          <p:cNvSpPr/>
          <p:nvPr/>
        </p:nvSpPr>
        <p:spPr>
          <a:xfrm>
            <a:off x="6513513" y="3513138"/>
            <a:ext cx="571500" cy="5715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Flowchart: Connector 14"/>
          <p:cNvSpPr/>
          <p:nvPr/>
        </p:nvSpPr>
        <p:spPr>
          <a:xfrm>
            <a:off x="6227763" y="5656263"/>
            <a:ext cx="571500" cy="5715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Flowchart: Connector 15"/>
          <p:cNvSpPr/>
          <p:nvPr/>
        </p:nvSpPr>
        <p:spPr>
          <a:xfrm>
            <a:off x="7227888" y="5156200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Flowchart: Connector 16"/>
          <p:cNvSpPr/>
          <p:nvPr/>
        </p:nvSpPr>
        <p:spPr>
          <a:xfrm>
            <a:off x="7013575" y="2298700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Flowchart: Connector 17"/>
          <p:cNvSpPr/>
          <p:nvPr/>
        </p:nvSpPr>
        <p:spPr>
          <a:xfrm>
            <a:off x="4513263" y="3155950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Flowchart: Connector 18"/>
          <p:cNvSpPr/>
          <p:nvPr/>
        </p:nvSpPr>
        <p:spPr>
          <a:xfrm>
            <a:off x="1727200" y="4227513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Flowchart: Connector 19"/>
          <p:cNvSpPr/>
          <p:nvPr/>
        </p:nvSpPr>
        <p:spPr>
          <a:xfrm>
            <a:off x="1727200" y="2655888"/>
            <a:ext cx="571500" cy="5715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Flowchart: Connector 20"/>
          <p:cNvSpPr/>
          <p:nvPr/>
        </p:nvSpPr>
        <p:spPr>
          <a:xfrm>
            <a:off x="2071688" y="1571625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Flowchart: Connector 21"/>
          <p:cNvSpPr/>
          <p:nvPr/>
        </p:nvSpPr>
        <p:spPr>
          <a:xfrm>
            <a:off x="6156325" y="1584325"/>
            <a:ext cx="571500" cy="5715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Flowchart: Connector 22"/>
          <p:cNvSpPr/>
          <p:nvPr/>
        </p:nvSpPr>
        <p:spPr>
          <a:xfrm>
            <a:off x="6227763" y="4799013"/>
            <a:ext cx="571500" cy="5715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2012950" y="1870075"/>
            <a:ext cx="5297488" cy="4071938"/>
            <a:chOff x="2012489" y="1869622"/>
            <a:chExt cx="5298670" cy="4071966"/>
          </a:xfrm>
        </p:grpSpPr>
        <p:cxnSp>
          <p:nvCxnSpPr>
            <p:cNvPr id="25" name="Straight Connector 24"/>
            <p:cNvCxnSpPr>
              <a:stCxn id="4" idx="6"/>
              <a:endCxn id="18" idx="2"/>
            </p:cNvCxnSpPr>
            <p:nvPr/>
          </p:nvCxnSpPr>
          <p:spPr>
            <a:xfrm>
              <a:off x="4084639" y="3298382"/>
              <a:ext cx="428721" cy="1428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2" idx="6"/>
              <a:endCxn id="5" idx="1"/>
            </p:cNvCxnSpPr>
            <p:nvPr/>
          </p:nvCxnSpPr>
          <p:spPr>
            <a:xfrm>
              <a:off x="5442254" y="2369688"/>
              <a:ext cx="368382" cy="1555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5" idx="0"/>
              <a:endCxn id="22" idx="3"/>
            </p:cNvCxnSpPr>
            <p:nvPr/>
          </p:nvCxnSpPr>
          <p:spPr>
            <a:xfrm rot="5400000" flipH="1" flipV="1">
              <a:off x="5940880" y="2142650"/>
              <a:ext cx="369890" cy="2270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51"/>
            <p:cNvGrpSpPr>
              <a:grpSpLocks/>
            </p:cNvGrpSpPr>
            <p:nvPr/>
          </p:nvGrpSpPr>
          <p:grpSpPr bwMode="auto">
            <a:xfrm>
              <a:off x="2012489" y="1869622"/>
              <a:ext cx="5298670" cy="4071966"/>
              <a:chOff x="2012489" y="1869622"/>
              <a:chExt cx="5298670" cy="4071966"/>
            </a:xfrm>
          </p:grpSpPr>
          <p:cxnSp>
            <p:nvCxnSpPr>
              <p:cNvPr id="29" name="Straight Connector 28"/>
              <p:cNvCxnSpPr>
                <a:stCxn id="10" idx="5"/>
                <a:endCxn id="12" idx="2"/>
              </p:cNvCxnSpPr>
              <p:nvPr/>
            </p:nvCxnSpPr>
            <p:spPr>
              <a:xfrm rot="16200000" flipH="1">
                <a:off x="4393516" y="1892578"/>
                <a:ext cx="369891" cy="58433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18" idx="7"/>
                <a:endCxn id="12" idx="4"/>
              </p:cNvCxnSpPr>
              <p:nvPr/>
            </p:nvCxnSpPr>
            <p:spPr>
              <a:xfrm rot="5400000" flipH="1" flipV="1">
                <a:off x="4786534" y="2869737"/>
                <a:ext cx="584204" cy="1556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11" idx="5"/>
                <a:endCxn id="4" idx="1"/>
              </p:cNvCxnSpPr>
              <p:nvPr/>
            </p:nvCxnSpPr>
            <p:spPr>
              <a:xfrm rot="16200000" flipH="1">
                <a:off x="3321716" y="2821316"/>
                <a:ext cx="382591" cy="16831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4" idx="7"/>
                <a:endCxn id="12" idx="3"/>
              </p:cNvCxnSpPr>
              <p:nvPr/>
            </p:nvCxnSpPr>
            <p:spPr>
              <a:xfrm rot="5400000" flipH="1" flipV="1">
                <a:off x="4214105" y="2357679"/>
                <a:ext cx="525467" cy="95271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18" idx="5"/>
                <a:endCxn id="6" idx="2"/>
              </p:cNvCxnSpPr>
              <p:nvPr/>
            </p:nvCxnSpPr>
            <p:spPr>
              <a:xfrm rot="16200000" flipH="1">
                <a:off x="5108036" y="3535667"/>
                <a:ext cx="227014" cy="44142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10" idx="4"/>
                <a:endCxn id="4" idx="0"/>
              </p:cNvCxnSpPr>
              <p:nvPr/>
            </p:nvCxnSpPr>
            <p:spPr>
              <a:xfrm rot="5400000">
                <a:off x="3477385" y="2405377"/>
                <a:ext cx="928693" cy="2858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11" idx="7"/>
                <a:endCxn id="10" idx="3"/>
              </p:cNvCxnSpPr>
              <p:nvPr/>
            </p:nvCxnSpPr>
            <p:spPr>
              <a:xfrm rot="5400000" flipH="1" flipV="1">
                <a:off x="3499548" y="1929104"/>
                <a:ext cx="311152" cy="45253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12" idx="5"/>
                <a:endCxn id="6" idx="0"/>
              </p:cNvCxnSpPr>
              <p:nvPr/>
            </p:nvCxnSpPr>
            <p:spPr>
              <a:xfrm rot="16200000" flipH="1">
                <a:off x="5035873" y="2893527"/>
                <a:ext cx="1012832" cy="36838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5" idx="4"/>
                <a:endCxn id="6" idx="7"/>
              </p:cNvCxnSpPr>
              <p:nvPr/>
            </p:nvCxnSpPr>
            <p:spPr>
              <a:xfrm rot="5400000">
                <a:off x="5643189" y="3299167"/>
                <a:ext cx="655643" cy="8256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18" idx="6"/>
                <a:endCxn id="5" idx="3"/>
              </p:cNvCxnSpPr>
              <p:nvPr/>
            </p:nvCxnSpPr>
            <p:spPr>
              <a:xfrm flipV="1">
                <a:off x="5084987" y="2928492"/>
                <a:ext cx="725649" cy="51276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12" idx="7"/>
                <a:endCxn id="22" idx="2"/>
              </p:cNvCxnSpPr>
              <p:nvPr/>
            </p:nvCxnSpPr>
            <p:spPr>
              <a:xfrm rot="5400000" flipH="1" flipV="1">
                <a:off x="5607424" y="1620296"/>
                <a:ext cx="298452" cy="79710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19" idx="7"/>
                <a:endCxn id="9" idx="3"/>
              </p:cNvCxnSpPr>
              <p:nvPr/>
            </p:nvCxnSpPr>
            <p:spPr>
              <a:xfrm rot="5400000" flipH="1" flipV="1">
                <a:off x="2357088" y="3857121"/>
                <a:ext cx="311152" cy="5970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19" idx="5"/>
                <a:endCxn id="7" idx="2"/>
              </p:cNvCxnSpPr>
              <p:nvPr/>
            </p:nvCxnSpPr>
            <p:spPr>
              <a:xfrm rot="16200000" flipH="1">
                <a:off x="2571423" y="4357166"/>
                <a:ext cx="84139" cy="7986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7" idx="6"/>
                <a:endCxn id="8" idx="3"/>
              </p:cNvCxnSpPr>
              <p:nvPr/>
            </p:nvCxnSpPr>
            <p:spPr>
              <a:xfrm>
                <a:off x="3584465" y="4798580"/>
                <a:ext cx="582743" cy="5873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9" idx="4"/>
                <a:endCxn id="7" idx="0"/>
              </p:cNvCxnSpPr>
              <p:nvPr/>
            </p:nvCxnSpPr>
            <p:spPr>
              <a:xfrm rot="16200000" flipH="1">
                <a:off x="2941430" y="4155608"/>
                <a:ext cx="428628" cy="2858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11" idx="4"/>
                <a:endCxn id="9" idx="0"/>
              </p:cNvCxnSpPr>
              <p:nvPr/>
            </p:nvCxnSpPr>
            <p:spPr>
              <a:xfrm rot="5400000">
                <a:off x="2762828" y="3048326"/>
                <a:ext cx="714380" cy="21436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9" idx="5"/>
                <a:endCxn id="8" idx="2"/>
              </p:cNvCxnSpPr>
              <p:nvPr/>
            </p:nvCxnSpPr>
            <p:spPr>
              <a:xfrm rot="16200000" flipH="1">
                <a:off x="3321746" y="3892811"/>
                <a:ext cx="655643" cy="87014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19" idx="0"/>
                <a:endCxn id="20" idx="4"/>
              </p:cNvCxnSpPr>
              <p:nvPr/>
            </p:nvCxnSpPr>
            <p:spPr>
              <a:xfrm rot="5400000" flipH="1" flipV="1">
                <a:off x="1512423" y="3727011"/>
                <a:ext cx="10001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20" idx="5"/>
                <a:endCxn id="9" idx="1"/>
              </p:cNvCxnSpPr>
              <p:nvPr/>
            </p:nvCxnSpPr>
            <p:spPr>
              <a:xfrm rot="16200000" flipH="1">
                <a:off x="2285649" y="3071304"/>
                <a:ext cx="454028" cy="5970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stCxn id="8" idx="5"/>
                <a:endCxn id="13" idx="1"/>
              </p:cNvCxnSpPr>
              <p:nvPr/>
            </p:nvCxnSpPr>
            <p:spPr>
              <a:xfrm rot="16200000" flipH="1">
                <a:off x="4642811" y="4786616"/>
                <a:ext cx="382591" cy="52399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8" idx="7"/>
                <a:endCxn id="6" idx="3"/>
              </p:cNvCxnSpPr>
              <p:nvPr/>
            </p:nvCxnSpPr>
            <p:spPr>
              <a:xfrm rot="5400000" flipH="1" flipV="1">
                <a:off x="4857171" y="3786439"/>
                <a:ext cx="382590" cy="95271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7" idx="7"/>
                <a:endCxn id="4" idx="4"/>
              </p:cNvCxnSpPr>
              <p:nvPr/>
            </p:nvCxnSpPr>
            <p:spPr>
              <a:xfrm rot="5400000" flipH="1" flipV="1">
                <a:off x="3143151" y="3941292"/>
                <a:ext cx="1012832" cy="29851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8" idx="0"/>
                <a:endCxn id="18" idx="3"/>
              </p:cNvCxnSpPr>
              <p:nvPr/>
            </p:nvCxnSpPr>
            <p:spPr>
              <a:xfrm rot="5400000" flipH="1" flipV="1">
                <a:off x="4119651" y="3893675"/>
                <a:ext cx="727080" cy="2254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8" idx="1"/>
                <a:endCxn id="4" idx="5"/>
              </p:cNvCxnSpPr>
              <p:nvPr/>
            </p:nvCxnSpPr>
            <p:spPr>
              <a:xfrm rot="16200000" flipV="1">
                <a:off x="3606798" y="3893681"/>
                <a:ext cx="954094" cy="16672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9" idx="7"/>
                <a:endCxn id="4" idx="3"/>
              </p:cNvCxnSpPr>
              <p:nvPr/>
            </p:nvCxnSpPr>
            <p:spPr>
              <a:xfrm rot="5400000" flipH="1" flipV="1">
                <a:off x="3357412" y="3357079"/>
                <a:ext cx="96838" cy="38267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stCxn id="20" idx="7"/>
                <a:endCxn id="11" idx="2"/>
              </p:cNvCxnSpPr>
              <p:nvPr/>
            </p:nvCxnSpPr>
            <p:spPr>
              <a:xfrm rot="5400000" flipH="1" flipV="1">
                <a:off x="2464259" y="2262452"/>
                <a:ext cx="227014" cy="72723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stCxn id="15" idx="0"/>
                <a:endCxn id="23" idx="4"/>
              </p:cNvCxnSpPr>
              <p:nvPr/>
            </p:nvCxnSpPr>
            <p:spPr>
              <a:xfrm rot="5400000" flipH="1" flipV="1">
                <a:off x="6369592" y="5512960"/>
                <a:ext cx="28575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stCxn id="16" idx="3"/>
                <a:endCxn id="15" idx="6"/>
              </p:cNvCxnSpPr>
              <p:nvPr/>
            </p:nvCxnSpPr>
            <p:spPr>
              <a:xfrm rot="5400000">
                <a:off x="6905495" y="5535923"/>
                <a:ext cx="298452" cy="51287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11" idx="1"/>
                <a:endCxn id="21" idx="5"/>
              </p:cNvCxnSpPr>
              <p:nvPr/>
            </p:nvCxnSpPr>
            <p:spPr>
              <a:xfrm rot="16200000" flipV="1">
                <a:off x="2666712" y="1952122"/>
                <a:ext cx="250827" cy="46682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stCxn id="20" idx="0"/>
                <a:endCxn id="21" idx="3"/>
              </p:cNvCxnSpPr>
              <p:nvPr/>
            </p:nvCxnSpPr>
            <p:spPr>
              <a:xfrm rot="5400000" flipH="1" flipV="1">
                <a:off x="1786284" y="2286328"/>
                <a:ext cx="595317" cy="1429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16" idx="1"/>
                <a:endCxn id="23" idx="6"/>
              </p:cNvCxnSpPr>
              <p:nvPr/>
            </p:nvCxnSpPr>
            <p:spPr>
              <a:xfrm rot="16200000" flipV="1">
                <a:off x="6976932" y="4905681"/>
                <a:ext cx="155576" cy="51287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stCxn id="15" idx="2"/>
                <a:endCxn id="13" idx="5"/>
              </p:cNvCxnSpPr>
              <p:nvPr/>
            </p:nvCxnSpPr>
            <p:spPr>
              <a:xfrm rot="10800000">
                <a:off x="5501005" y="5643136"/>
                <a:ext cx="725649" cy="29845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>
                <a:stCxn id="13" idx="6"/>
                <a:endCxn id="23" idx="2"/>
              </p:cNvCxnSpPr>
              <p:nvPr/>
            </p:nvCxnSpPr>
            <p:spPr>
              <a:xfrm flipV="1">
                <a:off x="5585161" y="5084332"/>
                <a:ext cx="641493" cy="3571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>
                <a:stCxn id="17" idx="4"/>
                <a:endCxn id="14" idx="7"/>
              </p:cNvCxnSpPr>
              <p:nvPr/>
            </p:nvCxnSpPr>
            <p:spPr>
              <a:xfrm rot="5400000">
                <a:off x="6786452" y="3084829"/>
                <a:ext cx="727080" cy="29692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stCxn id="22" idx="5"/>
                <a:endCxn id="17" idx="1"/>
              </p:cNvCxnSpPr>
              <p:nvPr/>
            </p:nvCxnSpPr>
            <p:spPr>
              <a:xfrm rot="16200000" flipH="1">
                <a:off x="6714954" y="2000543"/>
                <a:ext cx="311152" cy="45253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>
                <a:stCxn id="5" idx="5"/>
                <a:endCxn id="14" idx="1"/>
              </p:cNvCxnSpPr>
              <p:nvPr/>
            </p:nvCxnSpPr>
            <p:spPr>
              <a:xfrm rot="16200000" flipH="1">
                <a:off x="6071911" y="3072121"/>
                <a:ext cx="668342" cy="38108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stCxn id="6" idx="6"/>
                <a:endCxn id="14" idx="2"/>
              </p:cNvCxnSpPr>
              <p:nvPr/>
            </p:nvCxnSpPr>
            <p:spPr>
              <a:xfrm flipV="1">
                <a:off x="6012294" y="3798448"/>
                <a:ext cx="500174" cy="7143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noProof="0" smtClean="0">
                <a:solidFill>
                  <a:schemeClr val="tx2">
                    <a:satMod val="130000"/>
                  </a:schemeClr>
                </a:solidFill>
              </a:rPr>
              <a:t>Uses of clustering</a:t>
            </a:r>
            <a:endParaRPr lang="en-US" noProof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noProof="0" smtClean="0"/>
              <a:t>Backbones</a:t>
            </a:r>
          </a:p>
          <a:p>
            <a:pPr eaLnBrk="1" hangingPunct="1"/>
            <a:endParaRPr lang="en-US" noProof="0" smtClean="0"/>
          </a:p>
          <a:p>
            <a:pPr eaLnBrk="1" hangingPunct="1"/>
            <a:endParaRPr lang="en-US" noProof="0" smtClean="0"/>
          </a:p>
          <a:p>
            <a:pPr eaLnBrk="1" hangingPunct="1"/>
            <a:endParaRPr lang="en-US" noProof="0" smtClean="0"/>
          </a:p>
          <a:p>
            <a:pPr eaLnBrk="1" hangingPunct="1"/>
            <a:endParaRPr lang="en-US" noProof="0" smtClean="0"/>
          </a:p>
          <a:p>
            <a:pPr eaLnBrk="1" hangingPunct="1">
              <a:buNone/>
            </a:pPr>
            <a:r>
              <a:rPr lang="en-US" noProof="0" smtClean="0"/>
              <a:t>Routing</a:t>
            </a:r>
          </a:p>
          <a:p>
            <a:pPr eaLnBrk="1" hangingPunct="1"/>
            <a:endParaRPr lang="en-US" noProof="0" smtClean="0"/>
          </a:p>
          <a:p>
            <a:pPr eaLnBrk="1" hangingPunct="1">
              <a:buNone/>
            </a:pPr>
            <a:endParaRPr lang="en-US" noProof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5071432" y="1447800"/>
            <a:ext cx="374904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noProof="0" smtClean="0"/>
              <a:t>Scaling</a:t>
            </a:r>
          </a:p>
          <a:p>
            <a:endParaRPr lang="en-US" noProof="0" smtClean="0"/>
          </a:p>
          <a:p>
            <a:endParaRPr lang="en-US" noProof="0" smtClean="0"/>
          </a:p>
          <a:p>
            <a:endParaRPr lang="en-US" noProof="0" smtClean="0"/>
          </a:p>
          <a:p>
            <a:endParaRPr lang="en-US" noProof="0" smtClean="0"/>
          </a:p>
          <a:p>
            <a:pPr>
              <a:buNone/>
            </a:pPr>
            <a:r>
              <a:rPr lang="en-US" noProof="0" smtClean="0"/>
              <a:t>Saving power</a:t>
            </a:r>
          </a:p>
        </p:txBody>
      </p:sp>
      <p:pic>
        <p:nvPicPr>
          <p:cNvPr id="11268" name="Picture 5" descr="map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725144"/>
            <a:ext cx="1895475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 descr="battery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797152"/>
            <a:ext cx="792088" cy="136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403648" y="1916832"/>
            <a:ext cx="51161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" name="Group 385"/>
          <p:cNvGrpSpPr/>
          <p:nvPr/>
        </p:nvGrpSpPr>
        <p:grpSpPr>
          <a:xfrm>
            <a:off x="4993582" y="2420888"/>
            <a:ext cx="586530" cy="670020"/>
            <a:chOff x="1547664" y="980728"/>
            <a:chExt cx="1011735" cy="1155751"/>
          </a:xfrm>
        </p:grpSpPr>
        <p:sp>
          <p:nvSpPr>
            <p:cNvPr id="134" name="Flowchart: Connector 133"/>
            <p:cNvSpPr/>
            <p:nvPr/>
          </p:nvSpPr>
          <p:spPr>
            <a:xfrm>
              <a:off x="1619672" y="1268760"/>
              <a:ext cx="291655" cy="291655"/>
            </a:xfrm>
            <a:prstGeom prst="flowChartConnector">
              <a:avLst/>
            </a:prstGeom>
            <a:solidFill>
              <a:schemeClr val="bg1"/>
            </a:solidFill>
            <a:ln w="158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5" name="Flowchart: Connector 134"/>
            <p:cNvSpPr/>
            <p:nvPr/>
          </p:nvSpPr>
          <p:spPr>
            <a:xfrm>
              <a:off x="2195736" y="980728"/>
              <a:ext cx="291655" cy="291655"/>
            </a:xfrm>
            <a:prstGeom prst="flowChartConnector">
              <a:avLst/>
            </a:prstGeom>
            <a:solidFill>
              <a:schemeClr val="bg1"/>
            </a:solidFill>
            <a:ln w="158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6" name="Flowchart: Connector 135"/>
            <p:cNvSpPr/>
            <p:nvPr/>
          </p:nvSpPr>
          <p:spPr>
            <a:xfrm>
              <a:off x="1547664" y="1844824"/>
              <a:ext cx="291655" cy="291655"/>
            </a:xfrm>
            <a:prstGeom prst="flowChartConnector">
              <a:avLst/>
            </a:prstGeom>
            <a:solidFill>
              <a:schemeClr val="bg1"/>
            </a:solidFill>
            <a:ln w="158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7" name="Flowchart: Connector 136"/>
            <p:cNvSpPr/>
            <p:nvPr/>
          </p:nvSpPr>
          <p:spPr>
            <a:xfrm>
              <a:off x="2051720" y="1844824"/>
              <a:ext cx="291655" cy="291655"/>
            </a:xfrm>
            <a:prstGeom prst="flowChartConnector">
              <a:avLst/>
            </a:prstGeom>
            <a:solidFill>
              <a:schemeClr val="bg1"/>
            </a:solidFill>
            <a:ln w="158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8" name="Flowchart: Connector 137"/>
            <p:cNvSpPr/>
            <p:nvPr/>
          </p:nvSpPr>
          <p:spPr>
            <a:xfrm>
              <a:off x="2267744" y="1412776"/>
              <a:ext cx="291655" cy="291655"/>
            </a:xfrm>
            <a:prstGeom prst="flowChartConnector">
              <a:avLst/>
            </a:prstGeom>
            <a:solidFill>
              <a:schemeClr val="bg1"/>
            </a:solidFill>
            <a:ln w="158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39" name="Straight Connector 138"/>
            <p:cNvCxnSpPr>
              <a:stCxn id="134" idx="7"/>
              <a:endCxn id="135" idx="2"/>
            </p:cNvCxnSpPr>
            <p:nvPr/>
          </p:nvCxnSpPr>
          <p:spPr>
            <a:xfrm rot="5400000" flipH="1" flipV="1">
              <a:off x="1939717" y="1055454"/>
              <a:ext cx="184916" cy="32712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136" idx="0"/>
              <a:endCxn id="134" idx="4"/>
            </p:cNvCxnSpPr>
            <p:nvPr/>
          </p:nvCxnSpPr>
          <p:spPr>
            <a:xfrm rot="5400000" flipH="1" flipV="1">
              <a:off x="1587292" y="1666616"/>
              <a:ext cx="284409" cy="7200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36" idx="6"/>
              <a:endCxn id="137" idx="2"/>
            </p:cNvCxnSpPr>
            <p:nvPr/>
          </p:nvCxnSpPr>
          <p:spPr>
            <a:xfrm>
              <a:off x="1839319" y="1990652"/>
              <a:ext cx="212401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135" idx="5"/>
              <a:endCxn id="138" idx="0"/>
            </p:cNvCxnSpPr>
            <p:nvPr/>
          </p:nvCxnSpPr>
          <p:spPr>
            <a:xfrm rot="5400000">
              <a:off x="2337574" y="1305670"/>
              <a:ext cx="183105" cy="3110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134" idx="6"/>
              <a:endCxn id="138" idx="2"/>
            </p:cNvCxnSpPr>
            <p:nvPr/>
          </p:nvCxnSpPr>
          <p:spPr>
            <a:xfrm>
              <a:off x="1911327" y="1414588"/>
              <a:ext cx="356417" cy="14401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37" idx="0"/>
              <a:endCxn id="138" idx="3"/>
            </p:cNvCxnSpPr>
            <p:nvPr/>
          </p:nvCxnSpPr>
          <p:spPr>
            <a:xfrm rot="5400000" flipH="1" flipV="1">
              <a:off x="2162450" y="1696818"/>
              <a:ext cx="183105" cy="11290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Group 511"/>
          <p:cNvGrpSpPr/>
          <p:nvPr/>
        </p:nvGrpSpPr>
        <p:grpSpPr>
          <a:xfrm rot="11947193">
            <a:off x="6138110" y="2094762"/>
            <a:ext cx="1327677" cy="1432344"/>
            <a:chOff x="3056209" y="332656"/>
            <a:chExt cx="3607646" cy="3892055"/>
          </a:xfrm>
        </p:grpSpPr>
        <p:sp>
          <p:nvSpPr>
            <p:cNvPr id="146" name="Flowchart: Connector 145"/>
            <p:cNvSpPr/>
            <p:nvPr/>
          </p:nvSpPr>
          <p:spPr>
            <a:xfrm>
              <a:off x="3059832" y="3140968"/>
              <a:ext cx="291655" cy="291655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7" name="Flowchart: Connector 146"/>
            <p:cNvSpPr/>
            <p:nvPr/>
          </p:nvSpPr>
          <p:spPr>
            <a:xfrm>
              <a:off x="3635896" y="2924944"/>
              <a:ext cx="291655" cy="291655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8" name="Flowchart: Connector 147"/>
            <p:cNvSpPr/>
            <p:nvPr/>
          </p:nvSpPr>
          <p:spPr>
            <a:xfrm>
              <a:off x="3131840" y="3717032"/>
              <a:ext cx="291655" cy="291655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9" name="Flowchart: Connector 148"/>
            <p:cNvSpPr/>
            <p:nvPr/>
          </p:nvSpPr>
          <p:spPr>
            <a:xfrm>
              <a:off x="3635896" y="3717032"/>
              <a:ext cx="291655" cy="291655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0" name="Flowchart: Connector 149"/>
            <p:cNvSpPr/>
            <p:nvPr/>
          </p:nvSpPr>
          <p:spPr>
            <a:xfrm>
              <a:off x="3851920" y="3284984"/>
              <a:ext cx="291655" cy="291655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51" name="Straight Connector 150"/>
            <p:cNvCxnSpPr>
              <a:stCxn id="146" idx="7"/>
              <a:endCxn id="147" idx="2"/>
            </p:cNvCxnSpPr>
            <p:nvPr/>
          </p:nvCxnSpPr>
          <p:spPr>
            <a:xfrm rot="5400000" flipH="1" flipV="1">
              <a:off x="3415881" y="2963666"/>
              <a:ext cx="112908" cy="32712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>
              <a:stCxn id="148" idx="0"/>
              <a:endCxn id="146" idx="4"/>
            </p:cNvCxnSpPr>
            <p:nvPr/>
          </p:nvCxnSpPr>
          <p:spPr>
            <a:xfrm rot="16200000" flipV="1">
              <a:off x="3099460" y="3538824"/>
              <a:ext cx="284409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148" idx="6"/>
              <a:endCxn id="149" idx="2"/>
            </p:cNvCxnSpPr>
            <p:nvPr/>
          </p:nvCxnSpPr>
          <p:spPr>
            <a:xfrm>
              <a:off x="3423495" y="3862860"/>
              <a:ext cx="21240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>
              <a:stCxn id="147" idx="5"/>
              <a:endCxn id="150" idx="0"/>
            </p:cNvCxnSpPr>
            <p:nvPr/>
          </p:nvCxnSpPr>
          <p:spPr>
            <a:xfrm rot="16200000" flipH="1">
              <a:off x="3885745" y="3172980"/>
              <a:ext cx="111097" cy="112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>
              <a:stCxn id="146" idx="6"/>
              <a:endCxn id="150" idx="2"/>
            </p:cNvCxnSpPr>
            <p:nvPr/>
          </p:nvCxnSpPr>
          <p:spPr>
            <a:xfrm>
              <a:off x="3351487" y="3286796"/>
              <a:ext cx="500433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>
              <a:stCxn id="149" idx="0"/>
              <a:endCxn id="150" idx="3"/>
            </p:cNvCxnSpPr>
            <p:nvPr/>
          </p:nvCxnSpPr>
          <p:spPr>
            <a:xfrm rot="5400000" flipH="1" flipV="1">
              <a:off x="3746626" y="3569026"/>
              <a:ext cx="183105" cy="1129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Flowchart: Connector 156"/>
            <p:cNvSpPr/>
            <p:nvPr/>
          </p:nvSpPr>
          <p:spPr>
            <a:xfrm>
              <a:off x="3059832" y="692696"/>
              <a:ext cx="291655" cy="291655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8" name="Flowchart: Connector 157"/>
            <p:cNvSpPr/>
            <p:nvPr/>
          </p:nvSpPr>
          <p:spPr>
            <a:xfrm>
              <a:off x="3707904" y="332656"/>
              <a:ext cx="291655" cy="291655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9" name="Flowchart: Connector 158"/>
            <p:cNvSpPr/>
            <p:nvPr/>
          </p:nvSpPr>
          <p:spPr>
            <a:xfrm>
              <a:off x="3056209" y="1340768"/>
              <a:ext cx="291655" cy="291655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0" name="Flowchart: Connector 159"/>
            <p:cNvSpPr/>
            <p:nvPr/>
          </p:nvSpPr>
          <p:spPr>
            <a:xfrm>
              <a:off x="3563888" y="1340768"/>
              <a:ext cx="291655" cy="291655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1" name="Flowchart: Connector 160"/>
            <p:cNvSpPr/>
            <p:nvPr/>
          </p:nvSpPr>
          <p:spPr>
            <a:xfrm>
              <a:off x="3851920" y="836712"/>
              <a:ext cx="291655" cy="291655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62" name="Straight Connector 161"/>
            <p:cNvCxnSpPr>
              <a:stCxn id="157" idx="7"/>
              <a:endCxn id="158" idx="2"/>
            </p:cNvCxnSpPr>
            <p:nvPr/>
          </p:nvCxnSpPr>
          <p:spPr>
            <a:xfrm rot="5400000" flipH="1" flipV="1">
              <a:off x="3379877" y="407382"/>
              <a:ext cx="256924" cy="39912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>
              <a:stCxn id="159" idx="0"/>
              <a:endCxn id="157" idx="4"/>
            </p:cNvCxnSpPr>
            <p:nvPr/>
          </p:nvCxnSpPr>
          <p:spPr>
            <a:xfrm rot="5400000" flipH="1" flipV="1">
              <a:off x="3025640" y="1160749"/>
              <a:ext cx="356417" cy="36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>
              <a:stCxn id="159" idx="6"/>
              <a:endCxn id="160" idx="2"/>
            </p:cNvCxnSpPr>
            <p:nvPr/>
          </p:nvCxnSpPr>
          <p:spPr>
            <a:xfrm>
              <a:off x="3347864" y="1486596"/>
              <a:ext cx="21602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>
              <a:stCxn id="158" idx="5"/>
              <a:endCxn id="161" idx="0"/>
            </p:cNvCxnSpPr>
            <p:nvPr/>
          </p:nvCxnSpPr>
          <p:spPr>
            <a:xfrm rot="16200000" flipH="1">
              <a:off x="3849741" y="688704"/>
              <a:ext cx="255113" cy="409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>
              <a:stCxn id="157" idx="6"/>
              <a:endCxn id="161" idx="2"/>
            </p:cNvCxnSpPr>
            <p:nvPr/>
          </p:nvCxnSpPr>
          <p:spPr>
            <a:xfrm>
              <a:off x="3351487" y="838524"/>
              <a:ext cx="500433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>
              <a:stCxn id="160" idx="0"/>
              <a:endCxn id="161" idx="3"/>
            </p:cNvCxnSpPr>
            <p:nvPr/>
          </p:nvCxnSpPr>
          <p:spPr>
            <a:xfrm rot="5400000" flipH="1" flipV="1">
              <a:off x="3674618" y="1120754"/>
              <a:ext cx="255113" cy="1849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Flowchart: Connector 167"/>
            <p:cNvSpPr/>
            <p:nvPr/>
          </p:nvSpPr>
          <p:spPr>
            <a:xfrm>
              <a:off x="3131840" y="1985217"/>
              <a:ext cx="291655" cy="291655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9" name="Flowchart: Connector 168"/>
            <p:cNvSpPr/>
            <p:nvPr/>
          </p:nvSpPr>
          <p:spPr>
            <a:xfrm>
              <a:off x="3707904" y="1697185"/>
              <a:ext cx="291655" cy="291655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0" name="Flowchart: Connector 169"/>
            <p:cNvSpPr/>
            <p:nvPr/>
          </p:nvSpPr>
          <p:spPr>
            <a:xfrm>
              <a:off x="3059832" y="2561281"/>
              <a:ext cx="291655" cy="291655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1" name="Flowchart: Connector 170"/>
            <p:cNvSpPr/>
            <p:nvPr/>
          </p:nvSpPr>
          <p:spPr>
            <a:xfrm>
              <a:off x="3563888" y="2492896"/>
              <a:ext cx="291655" cy="291655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2" name="Flowchart: Connector 171"/>
            <p:cNvSpPr/>
            <p:nvPr/>
          </p:nvSpPr>
          <p:spPr>
            <a:xfrm>
              <a:off x="3851920" y="2132856"/>
              <a:ext cx="291655" cy="291655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73" name="Straight Connector 172"/>
            <p:cNvCxnSpPr>
              <a:stCxn id="168" idx="7"/>
              <a:endCxn id="169" idx="2"/>
            </p:cNvCxnSpPr>
            <p:nvPr/>
          </p:nvCxnSpPr>
          <p:spPr>
            <a:xfrm rot="5400000" flipH="1" flipV="1">
              <a:off x="3451885" y="1771911"/>
              <a:ext cx="184916" cy="32712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70" idx="0"/>
              <a:endCxn id="168" idx="4"/>
            </p:cNvCxnSpPr>
            <p:nvPr/>
          </p:nvCxnSpPr>
          <p:spPr>
            <a:xfrm rot="5400000" flipH="1" flipV="1">
              <a:off x="3099460" y="2383073"/>
              <a:ext cx="284409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>
              <a:stCxn id="170" idx="6"/>
              <a:endCxn id="171" idx="2"/>
            </p:cNvCxnSpPr>
            <p:nvPr/>
          </p:nvCxnSpPr>
          <p:spPr>
            <a:xfrm flipV="1">
              <a:off x="3351487" y="2638724"/>
              <a:ext cx="212401" cy="683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>
              <a:stCxn id="169" idx="5"/>
              <a:endCxn id="172" idx="0"/>
            </p:cNvCxnSpPr>
            <p:nvPr/>
          </p:nvCxnSpPr>
          <p:spPr>
            <a:xfrm rot="16200000" flipH="1">
              <a:off x="3883933" y="2019041"/>
              <a:ext cx="186728" cy="409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>
              <a:stCxn id="168" idx="6"/>
              <a:endCxn id="172" idx="2"/>
            </p:cNvCxnSpPr>
            <p:nvPr/>
          </p:nvCxnSpPr>
          <p:spPr>
            <a:xfrm>
              <a:off x="3423495" y="2131045"/>
              <a:ext cx="428425" cy="1476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>
              <a:stCxn id="171" idx="0"/>
              <a:endCxn id="172" idx="3"/>
            </p:cNvCxnSpPr>
            <p:nvPr/>
          </p:nvCxnSpPr>
          <p:spPr>
            <a:xfrm rot="5400000" flipH="1" flipV="1">
              <a:off x="3746626" y="2344890"/>
              <a:ext cx="111097" cy="1849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Flowchart: Connector 178"/>
            <p:cNvSpPr/>
            <p:nvPr/>
          </p:nvSpPr>
          <p:spPr>
            <a:xfrm>
              <a:off x="4211960" y="1052736"/>
              <a:ext cx="291655" cy="291655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0" name="Flowchart: Connector 179"/>
            <p:cNvSpPr/>
            <p:nvPr/>
          </p:nvSpPr>
          <p:spPr>
            <a:xfrm>
              <a:off x="4644008" y="692696"/>
              <a:ext cx="291655" cy="291655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1" name="Flowchart: Connector 180"/>
            <p:cNvSpPr/>
            <p:nvPr/>
          </p:nvSpPr>
          <p:spPr>
            <a:xfrm>
              <a:off x="4136329" y="1628800"/>
              <a:ext cx="291655" cy="291655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2" name="Flowchart: Connector 181"/>
            <p:cNvSpPr/>
            <p:nvPr/>
          </p:nvSpPr>
          <p:spPr>
            <a:xfrm>
              <a:off x="4644008" y="1556792"/>
              <a:ext cx="291655" cy="291655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3" name="Flowchart: Connector 182"/>
            <p:cNvSpPr/>
            <p:nvPr/>
          </p:nvSpPr>
          <p:spPr>
            <a:xfrm>
              <a:off x="4856409" y="1196752"/>
              <a:ext cx="291655" cy="291655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84" name="Straight Connector 183"/>
            <p:cNvCxnSpPr>
              <a:stCxn id="179" idx="7"/>
              <a:endCxn id="180" idx="2"/>
            </p:cNvCxnSpPr>
            <p:nvPr/>
          </p:nvCxnSpPr>
          <p:spPr>
            <a:xfrm rot="5400000" flipH="1" flipV="1">
              <a:off x="4423993" y="875434"/>
              <a:ext cx="256924" cy="18310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>
              <a:stCxn id="181" idx="0"/>
              <a:endCxn id="179" idx="4"/>
            </p:cNvCxnSpPr>
            <p:nvPr/>
          </p:nvCxnSpPr>
          <p:spPr>
            <a:xfrm rot="5400000" flipH="1" flipV="1">
              <a:off x="4177768" y="1448781"/>
              <a:ext cx="284409" cy="756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>
              <a:stCxn id="181" idx="6"/>
              <a:endCxn id="182" idx="2"/>
            </p:cNvCxnSpPr>
            <p:nvPr/>
          </p:nvCxnSpPr>
          <p:spPr>
            <a:xfrm flipV="1">
              <a:off x="4427984" y="1702620"/>
              <a:ext cx="216024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>
              <a:stCxn id="180" idx="5"/>
              <a:endCxn id="183" idx="0"/>
            </p:cNvCxnSpPr>
            <p:nvPr/>
          </p:nvCxnSpPr>
          <p:spPr>
            <a:xfrm rot="16200000" flipH="1">
              <a:off x="4820038" y="1014552"/>
              <a:ext cx="255113" cy="1092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>
              <a:stCxn id="179" idx="6"/>
              <a:endCxn id="183" idx="2"/>
            </p:cNvCxnSpPr>
            <p:nvPr/>
          </p:nvCxnSpPr>
          <p:spPr>
            <a:xfrm>
              <a:off x="4503615" y="1198564"/>
              <a:ext cx="352794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>
              <a:stCxn id="182" idx="0"/>
              <a:endCxn id="183" idx="3"/>
            </p:cNvCxnSpPr>
            <p:nvPr/>
          </p:nvCxnSpPr>
          <p:spPr>
            <a:xfrm rot="5400000" flipH="1" flipV="1">
              <a:off x="4788930" y="1446602"/>
              <a:ext cx="111097" cy="1092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Flowchart: Connector 189"/>
            <p:cNvSpPr/>
            <p:nvPr/>
          </p:nvSpPr>
          <p:spPr>
            <a:xfrm>
              <a:off x="4283968" y="2204864"/>
              <a:ext cx="291655" cy="291655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1" name="Flowchart: Connector 190"/>
            <p:cNvSpPr/>
            <p:nvPr/>
          </p:nvSpPr>
          <p:spPr>
            <a:xfrm>
              <a:off x="4860032" y="1916832"/>
              <a:ext cx="291655" cy="291655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2" name="Flowchart: Connector 191"/>
            <p:cNvSpPr/>
            <p:nvPr/>
          </p:nvSpPr>
          <p:spPr>
            <a:xfrm>
              <a:off x="4211960" y="2780928"/>
              <a:ext cx="291655" cy="291655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3" name="Flowchart: Connector 192"/>
            <p:cNvSpPr/>
            <p:nvPr/>
          </p:nvSpPr>
          <p:spPr>
            <a:xfrm>
              <a:off x="4716016" y="2780928"/>
              <a:ext cx="291655" cy="291655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4" name="Flowchart: Connector 193"/>
            <p:cNvSpPr/>
            <p:nvPr/>
          </p:nvSpPr>
          <p:spPr>
            <a:xfrm>
              <a:off x="4860032" y="2420888"/>
              <a:ext cx="291655" cy="291655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95" name="Straight Connector 194"/>
            <p:cNvCxnSpPr>
              <a:stCxn id="190" idx="7"/>
              <a:endCxn id="191" idx="2"/>
            </p:cNvCxnSpPr>
            <p:nvPr/>
          </p:nvCxnSpPr>
          <p:spPr>
            <a:xfrm rot="5400000" flipH="1" flipV="1">
              <a:off x="4604013" y="1991558"/>
              <a:ext cx="184916" cy="32712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>
              <a:stCxn id="192" idx="0"/>
              <a:endCxn id="190" idx="4"/>
            </p:cNvCxnSpPr>
            <p:nvPr/>
          </p:nvCxnSpPr>
          <p:spPr>
            <a:xfrm rot="5400000" flipH="1" flipV="1">
              <a:off x="4251588" y="2602720"/>
              <a:ext cx="284409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>
              <a:stCxn id="192" idx="6"/>
              <a:endCxn id="193" idx="2"/>
            </p:cNvCxnSpPr>
            <p:nvPr/>
          </p:nvCxnSpPr>
          <p:spPr>
            <a:xfrm>
              <a:off x="4503615" y="2926756"/>
              <a:ext cx="21240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>
              <a:stCxn id="191" idx="5"/>
              <a:endCxn id="194" idx="0"/>
            </p:cNvCxnSpPr>
            <p:nvPr/>
          </p:nvCxnSpPr>
          <p:spPr>
            <a:xfrm rot="5400000">
              <a:off x="4929862" y="2241774"/>
              <a:ext cx="255113" cy="1031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>
              <a:stCxn id="190" idx="6"/>
              <a:endCxn id="194" idx="2"/>
            </p:cNvCxnSpPr>
            <p:nvPr/>
          </p:nvCxnSpPr>
          <p:spPr>
            <a:xfrm>
              <a:off x="4575623" y="2350692"/>
              <a:ext cx="284409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>
              <a:stCxn id="193" idx="0"/>
              <a:endCxn id="194" idx="3"/>
            </p:cNvCxnSpPr>
            <p:nvPr/>
          </p:nvCxnSpPr>
          <p:spPr>
            <a:xfrm rot="5400000" flipH="1" flipV="1">
              <a:off x="4826746" y="2704930"/>
              <a:ext cx="111097" cy="409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1" name="Flowchart: Connector 200"/>
            <p:cNvSpPr/>
            <p:nvPr/>
          </p:nvSpPr>
          <p:spPr>
            <a:xfrm>
              <a:off x="5292080" y="908720"/>
              <a:ext cx="291655" cy="291655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2" name="Flowchart: Connector 201"/>
            <p:cNvSpPr/>
            <p:nvPr/>
          </p:nvSpPr>
          <p:spPr>
            <a:xfrm>
              <a:off x="5724128" y="620688"/>
              <a:ext cx="291655" cy="291655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3" name="Flowchart: Connector 202"/>
            <p:cNvSpPr/>
            <p:nvPr/>
          </p:nvSpPr>
          <p:spPr>
            <a:xfrm>
              <a:off x="5220072" y="1484784"/>
              <a:ext cx="291655" cy="291655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4" name="Flowchart: Connector 203"/>
            <p:cNvSpPr/>
            <p:nvPr/>
          </p:nvSpPr>
          <p:spPr>
            <a:xfrm>
              <a:off x="5868144" y="1484784"/>
              <a:ext cx="291655" cy="291655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5" name="Flowchart: Connector 204"/>
            <p:cNvSpPr/>
            <p:nvPr/>
          </p:nvSpPr>
          <p:spPr>
            <a:xfrm>
              <a:off x="5940152" y="1052736"/>
              <a:ext cx="291655" cy="291655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206" name="Straight Connector 205"/>
            <p:cNvCxnSpPr>
              <a:stCxn id="201" idx="7"/>
              <a:endCxn id="202" idx="2"/>
            </p:cNvCxnSpPr>
            <p:nvPr/>
          </p:nvCxnSpPr>
          <p:spPr>
            <a:xfrm rot="5400000" flipH="1" flipV="1">
              <a:off x="5540117" y="767422"/>
              <a:ext cx="184916" cy="18310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>
              <a:stCxn id="203" idx="0"/>
              <a:endCxn id="201" idx="4"/>
            </p:cNvCxnSpPr>
            <p:nvPr/>
          </p:nvCxnSpPr>
          <p:spPr>
            <a:xfrm rot="5400000" flipH="1" flipV="1">
              <a:off x="5259700" y="1306576"/>
              <a:ext cx="284409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>
              <a:stCxn id="203" idx="6"/>
              <a:endCxn id="204" idx="2"/>
            </p:cNvCxnSpPr>
            <p:nvPr/>
          </p:nvCxnSpPr>
          <p:spPr>
            <a:xfrm>
              <a:off x="5511727" y="1630612"/>
              <a:ext cx="35641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>
              <a:stCxn id="202" idx="5"/>
              <a:endCxn id="205" idx="0"/>
            </p:cNvCxnSpPr>
            <p:nvPr/>
          </p:nvCxnSpPr>
          <p:spPr>
            <a:xfrm rot="16200000" flipH="1">
              <a:off x="5937973" y="904728"/>
              <a:ext cx="183105" cy="1129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>
              <a:stCxn id="201" idx="6"/>
              <a:endCxn id="205" idx="2"/>
            </p:cNvCxnSpPr>
            <p:nvPr/>
          </p:nvCxnSpPr>
          <p:spPr>
            <a:xfrm>
              <a:off x="5583735" y="1054548"/>
              <a:ext cx="356417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>
              <a:stCxn id="204" idx="0"/>
              <a:endCxn id="205" idx="3"/>
            </p:cNvCxnSpPr>
            <p:nvPr/>
          </p:nvCxnSpPr>
          <p:spPr>
            <a:xfrm rot="16200000" flipV="1">
              <a:off x="5906866" y="1377678"/>
              <a:ext cx="183105" cy="311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Flowchart: Connector 211"/>
            <p:cNvSpPr/>
            <p:nvPr/>
          </p:nvSpPr>
          <p:spPr>
            <a:xfrm>
              <a:off x="5292080" y="2132856"/>
              <a:ext cx="291655" cy="291655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3" name="Flowchart: Connector 212"/>
            <p:cNvSpPr/>
            <p:nvPr/>
          </p:nvSpPr>
          <p:spPr>
            <a:xfrm>
              <a:off x="5868144" y="1844824"/>
              <a:ext cx="291655" cy="291655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4" name="Flowchart: Connector 213"/>
            <p:cNvSpPr/>
            <p:nvPr/>
          </p:nvSpPr>
          <p:spPr>
            <a:xfrm>
              <a:off x="5220072" y="2708920"/>
              <a:ext cx="291655" cy="291655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5" name="Flowchart: Connector 214"/>
            <p:cNvSpPr/>
            <p:nvPr/>
          </p:nvSpPr>
          <p:spPr>
            <a:xfrm>
              <a:off x="5724128" y="2708920"/>
              <a:ext cx="291655" cy="291655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6" name="Flowchart: Connector 215"/>
            <p:cNvSpPr/>
            <p:nvPr/>
          </p:nvSpPr>
          <p:spPr>
            <a:xfrm>
              <a:off x="5940152" y="2276872"/>
              <a:ext cx="291655" cy="291655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217" name="Straight Connector 216"/>
            <p:cNvCxnSpPr>
              <a:stCxn id="212" idx="7"/>
              <a:endCxn id="213" idx="2"/>
            </p:cNvCxnSpPr>
            <p:nvPr/>
          </p:nvCxnSpPr>
          <p:spPr>
            <a:xfrm rot="5400000" flipH="1" flipV="1">
              <a:off x="5612125" y="1919550"/>
              <a:ext cx="184916" cy="32712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>
              <a:stCxn id="214" idx="0"/>
              <a:endCxn id="212" idx="4"/>
            </p:cNvCxnSpPr>
            <p:nvPr/>
          </p:nvCxnSpPr>
          <p:spPr>
            <a:xfrm rot="5400000" flipH="1" flipV="1">
              <a:off x="5259700" y="2530712"/>
              <a:ext cx="284409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>
              <a:stCxn id="214" idx="6"/>
              <a:endCxn id="215" idx="2"/>
            </p:cNvCxnSpPr>
            <p:nvPr/>
          </p:nvCxnSpPr>
          <p:spPr>
            <a:xfrm>
              <a:off x="5511727" y="2854748"/>
              <a:ext cx="21240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>
              <a:stCxn id="213" idx="5"/>
              <a:endCxn id="216" idx="0"/>
            </p:cNvCxnSpPr>
            <p:nvPr/>
          </p:nvCxnSpPr>
          <p:spPr>
            <a:xfrm rot="5400000">
              <a:off x="6009982" y="2169766"/>
              <a:ext cx="183105" cy="3110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>
              <a:stCxn id="212" idx="6"/>
              <a:endCxn id="216" idx="2"/>
            </p:cNvCxnSpPr>
            <p:nvPr/>
          </p:nvCxnSpPr>
          <p:spPr>
            <a:xfrm>
              <a:off x="5583735" y="2278684"/>
              <a:ext cx="356417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>
              <a:stCxn id="215" idx="0"/>
              <a:endCxn id="216" idx="3"/>
            </p:cNvCxnSpPr>
            <p:nvPr/>
          </p:nvCxnSpPr>
          <p:spPr>
            <a:xfrm rot="5400000" flipH="1" flipV="1">
              <a:off x="5834858" y="2560914"/>
              <a:ext cx="183105" cy="1129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3" name="Flowchart: Connector 222"/>
            <p:cNvSpPr/>
            <p:nvPr/>
          </p:nvSpPr>
          <p:spPr>
            <a:xfrm>
              <a:off x="4427984" y="3284984"/>
              <a:ext cx="291655" cy="291655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4" name="Flowchart: Connector 223"/>
            <p:cNvSpPr/>
            <p:nvPr/>
          </p:nvSpPr>
          <p:spPr>
            <a:xfrm>
              <a:off x="5076056" y="3068960"/>
              <a:ext cx="291655" cy="291655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5" name="Flowchart: Connector 224"/>
            <p:cNvSpPr/>
            <p:nvPr/>
          </p:nvSpPr>
          <p:spPr>
            <a:xfrm>
              <a:off x="4427984" y="3933056"/>
              <a:ext cx="291655" cy="291655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6" name="Flowchart: Connector 225"/>
            <p:cNvSpPr/>
            <p:nvPr/>
          </p:nvSpPr>
          <p:spPr>
            <a:xfrm>
              <a:off x="4932040" y="3933056"/>
              <a:ext cx="291655" cy="291655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7" name="Flowchart: Connector 226"/>
            <p:cNvSpPr/>
            <p:nvPr/>
          </p:nvSpPr>
          <p:spPr>
            <a:xfrm>
              <a:off x="5004048" y="3501008"/>
              <a:ext cx="291655" cy="291655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228" name="Straight Connector 227"/>
            <p:cNvCxnSpPr>
              <a:stCxn id="223" idx="7"/>
              <a:endCxn id="224" idx="2"/>
            </p:cNvCxnSpPr>
            <p:nvPr/>
          </p:nvCxnSpPr>
          <p:spPr>
            <a:xfrm rot="5400000" flipH="1" flipV="1">
              <a:off x="4820037" y="3071678"/>
              <a:ext cx="112908" cy="39912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>
              <a:stCxn id="225" idx="0"/>
              <a:endCxn id="223" idx="4"/>
            </p:cNvCxnSpPr>
            <p:nvPr/>
          </p:nvCxnSpPr>
          <p:spPr>
            <a:xfrm rot="5400000" flipH="1" flipV="1">
              <a:off x="4395604" y="3754848"/>
              <a:ext cx="35641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>
              <a:stCxn id="225" idx="6"/>
              <a:endCxn id="226" idx="2"/>
            </p:cNvCxnSpPr>
            <p:nvPr/>
          </p:nvCxnSpPr>
          <p:spPr>
            <a:xfrm>
              <a:off x="4719639" y="4078884"/>
              <a:ext cx="21240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>
              <a:stCxn id="224" idx="5"/>
              <a:endCxn id="227" idx="0"/>
            </p:cNvCxnSpPr>
            <p:nvPr/>
          </p:nvCxnSpPr>
          <p:spPr>
            <a:xfrm rot="5400000">
              <a:off x="5145886" y="3321894"/>
              <a:ext cx="183105" cy="1751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>
              <a:stCxn id="223" idx="6"/>
              <a:endCxn id="227" idx="2"/>
            </p:cNvCxnSpPr>
            <p:nvPr/>
          </p:nvCxnSpPr>
          <p:spPr>
            <a:xfrm>
              <a:off x="4719639" y="3430812"/>
              <a:ext cx="284409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>
              <a:stCxn id="226" idx="0"/>
              <a:endCxn id="227" idx="3"/>
            </p:cNvCxnSpPr>
            <p:nvPr/>
          </p:nvCxnSpPr>
          <p:spPr>
            <a:xfrm rot="16200000" flipV="1">
              <a:off x="4970762" y="3825950"/>
              <a:ext cx="183105" cy="311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Flowchart: Connector 233"/>
            <p:cNvSpPr/>
            <p:nvPr/>
          </p:nvSpPr>
          <p:spPr>
            <a:xfrm>
              <a:off x="5580112" y="3212976"/>
              <a:ext cx="291655" cy="291655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5" name="Flowchart: Connector 234"/>
            <p:cNvSpPr/>
            <p:nvPr/>
          </p:nvSpPr>
          <p:spPr>
            <a:xfrm>
              <a:off x="6300192" y="2852936"/>
              <a:ext cx="291655" cy="291655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6" name="Flowchart: Connector 235"/>
            <p:cNvSpPr/>
            <p:nvPr/>
          </p:nvSpPr>
          <p:spPr>
            <a:xfrm>
              <a:off x="5652120" y="3717032"/>
              <a:ext cx="291655" cy="291655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7" name="Flowchart: Connector 236"/>
            <p:cNvSpPr/>
            <p:nvPr/>
          </p:nvSpPr>
          <p:spPr>
            <a:xfrm>
              <a:off x="6156176" y="3717032"/>
              <a:ext cx="291655" cy="291655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8" name="Flowchart: Connector 237"/>
            <p:cNvSpPr/>
            <p:nvPr/>
          </p:nvSpPr>
          <p:spPr>
            <a:xfrm>
              <a:off x="6372200" y="3284984"/>
              <a:ext cx="291655" cy="291655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239" name="Straight Connector 238"/>
            <p:cNvCxnSpPr>
              <a:stCxn id="234" idx="7"/>
              <a:endCxn id="235" idx="2"/>
            </p:cNvCxnSpPr>
            <p:nvPr/>
          </p:nvCxnSpPr>
          <p:spPr>
            <a:xfrm rot="5400000" flipH="1" flipV="1">
              <a:off x="5936161" y="2891658"/>
              <a:ext cx="256924" cy="47113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>
              <a:stCxn id="236" idx="0"/>
              <a:endCxn id="234" idx="4"/>
            </p:cNvCxnSpPr>
            <p:nvPr/>
          </p:nvCxnSpPr>
          <p:spPr>
            <a:xfrm rot="16200000" flipV="1">
              <a:off x="5655744" y="3574828"/>
              <a:ext cx="212401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>
              <a:stCxn id="236" idx="6"/>
              <a:endCxn id="237" idx="2"/>
            </p:cNvCxnSpPr>
            <p:nvPr/>
          </p:nvCxnSpPr>
          <p:spPr>
            <a:xfrm>
              <a:off x="5943775" y="3862860"/>
              <a:ext cx="21240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>
              <a:stCxn id="235" idx="5"/>
              <a:endCxn id="238" idx="0"/>
            </p:cNvCxnSpPr>
            <p:nvPr/>
          </p:nvCxnSpPr>
          <p:spPr>
            <a:xfrm rot="5400000">
              <a:off x="6442030" y="3177878"/>
              <a:ext cx="183105" cy="3110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>
              <a:stCxn id="234" idx="6"/>
              <a:endCxn id="238" idx="2"/>
            </p:cNvCxnSpPr>
            <p:nvPr/>
          </p:nvCxnSpPr>
          <p:spPr>
            <a:xfrm>
              <a:off x="5871767" y="3358804"/>
              <a:ext cx="500433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>
              <a:stCxn id="237" idx="0"/>
              <a:endCxn id="238" idx="3"/>
            </p:cNvCxnSpPr>
            <p:nvPr/>
          </p:nvCxnSpPr>
          <p:spPr>
            <a:xfrm rot="5400000" flipH="1" flipV="1">
              <a:off x="6266906" y="3569026"/>
              <a:ext cx="183105" cy="1129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>
              <a:stCxn id="161" idx="5"/>
              <a:endCxn id="179" idx="2"/>
            </p:cNvCxnSpPr>
            <p:nvPr/>
          </p:nvCxnSpPr>
          <p:spPr>
            <a:xfrm rot="16200000" flipH="1">
              <a:off x="4099957" y="1086560"/>
              <a:ext cx="112909" cy="1110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>
              <a:stCxn id="169" idx="6"/>
              <a:endCxn id="181" idx="2"/>
            </p:cNvCxnSpPr>
            <p:nvPr/>
          </p:nvCxnSpPr>
          <p:spPr>
            <a:xfrm flipV="1">
              <a:off x="3999559" y="1774628"/>
              <a:ext cx="136770" cy="683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>
              <a:stCxn id="160" idx="5"/>
              <a:endCxn id="169" idx="0"/>
            </p:cNvCxnSpPr>
            <p:nvPr/>
          </p:nvCxnSpPr>
          <p:spPr>
            <a:xfrm rot="16200000" flipH="1">
              <a:off x="3779544" y="1622997"/>
              <a:ext cx="107474" cy="409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>
              <a:stCxn id="159" idx="4"/>
              <a:endCxn id="168" idx="0"/>
            </p:cNvCxnSpPr>
            <p:nvPr/>
          </p:nvCxnSpPr>
          <p:spPr>
            <a:xfrm rot="16200000" flipH="1">
              <a:off x="3063455" y="1771004"/>
              <a:ext cx="352794" cy="756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>
              <a:stCxn id="181" idx="4"/>
              <a:endCxn id="190" idx="0"/>
            </p:cNvCxnSpPr>
            <p:nvPr/>
          </p:nvCxnSpPr>
          <p:spPr>
            <a:xfrm rot="16200000" flipH="1">
              <a:off x="4213772" y="1988839"/>
              <a:ext cx="284409" cy="1476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>
              <a:stCxn id="171" idx="5"/>
              <a:endCxn id="147" idx="0"/>
            </p:cNvCxnSpPr>
            <p:nvPr/>
          </p:nvCxnSpPr>
          <p:spPr>
            <a:xfrm rot="5400000">
              <a:off x="3705726" y="2817838"/>
              <a:ext cx="183105" cy="3110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>
              <a:stCxn id="191" idx="6"/>
              <a:endCxn id="212" idx="1"/>
            </p:cNvCxnSpPr>
            <p:nvPr/>
          </p:nvCxnSpPr>
          <p:spPr>
            <a:xfrm>
              <a:off x="5151687" y="2062660"/>
              <a:ext cx="183105" cy="1129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>
              <a:stCxn id="194" idx="7"/>
              <a:endCxn id="212" idx="3"/>
            </p:cNvCxnSpPr>
            <p:nvPr/>
          </p:nvCxnSpPr>
          <p:spPr>
            <a:xfrm rot="5400000" flipH="1" flipV="1">
              <a:off x="5180983" y="2309792"/>
              <a:ext cx="81801" cy="22581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>
              <a:stCxn id="224" idx="7"/>
              <a:endCxn id="214" idx="4"/>
            </p:cNvCxnSpPr>
            <p:nvPr/>
          </p:nvCxnSpPr>
          <p:spPr>
            <a:xfrm rot="5400000" flipH="1" flipV="1">
              <a:off x="5289901" y="3035674"/>
              <a:ext cx="111097" cy="409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>
              <a:stCxn id="201" idx="2"/>
              <a:endCxn id="180" idx="6"/>
            </p:cNvCxnSpPr>
            <p:nvPr/>
          </p:nvCxnSpPr>
          <p:spPr>
            <a:xfrm rot="10800000">
              <a:off x="4935664" y="838524"/>
              <a:ext cx="356417" cy="2160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>
              <a:stCxn id="193" idx="6"/>
              <a:endCxn id="214" idx="2"/>
            </p:cNvCxnSpPr>
            <p:nvPr/>
          </p:nvCxnSpPr>
          <p:spPr>
            <a:xfrm flipV="1">
              <a:off x="5007671" y="2854748"/>
              <a:ext cx="212401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>
              <a:stCxn id="150" idx="7"/>
              <a:endCxn id="192" idx="3"/>
            </p:cNvCxnSpPr>
            <p:nvPr/>
          </p:nvCxnSpPr>
          <p:spPr>
            <a:xfrm rot="5400000" flipH="1" flipV="1">
              <a:off x="4028855" y="3101880"/>
              <a:ext cx="297825" cy="1538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>
              <a:stCxn id="172" idx="6"/>
              <a:endCxn id="190" idx="2"/>
            </p:cNvCxnSpPr>
            <p:nvPr/>
          </p:nvCxnSpPr>
          <p:spPr>
            <a:xfrm>
              <a:off x="4143575" y="2278684"/>
              <a:ext cx="140393" cy="72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>
              <a:stCxn id="150" idx="6"/>
              <a:endCxn id="223" idx="2"/>
            </p:cNvCxnSpPr>
            <p:nvPr/>
          </p:nvCxnSpPr>
          <p:spPr>
            <a:xfrm>
              <a:off x="4143575" y="3430812"/>
              <a:ext cx="2844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>
              <a:stCxn id="227" idx="7"/>
              <a:endCxn id="234" idx="2"/>
            </p:cNvCxnSpPr>
            <p:nvPr/>
          </p:nvCxnSpPr>
          <p:spPr>
            <a:xfrm rot="5400000" flipH="1" flipV="1">
              <a:off x="5324093" y="3287702"/>
              <a:ext cx="184916" cy="32712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>
              <a:stCxn id="215" idx="4"/>
              <a:endCxn id="234" idx="0"/>
            </p:cNvCxnSpPr>
            <p:nvPr/>
          </p:nvCxnSpPr>
          <p:spPr>
            <a:xfrm rot="5400000">
              <a:off x="5691748" y="3034767"/>
              <a:ext cx="212401" cy="1440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>
              <a:stCxn id="216" idx="5"/>
              <a:endCxn id="235" idx="1"/>
            </p:cNvCxnSpPr>
            <p:nvPr/>
          </p:nvCxnSpPr>
          <p:spPr>
            <a:xfrm rot="16200000" flipH="1">
              <a:off x="6081083" y="2633826"/>
              <a:ext cx="369833" cy="1538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>
              <a:stCxn id="149" idx="7"/>
              <a:endCxn id="225" idx="2"/>
            </p:cNvCxnSpPr>
            <p:nvPr/>
          </p:nvCxnSpPr>
          <p:spPr>
            <a:xfrm rot="16200000" flipH="1">
              <a:off x="3996841" y="3647742"/>
              <a:ext cx="319140" cy="54314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>
              <a:stCxn id="182" idx="5"/>
              <a:endCxn id="191" idx="1"/>
            </p:cNvCxnSpPr>
            <p:nvPr/>
          </p:nvCxnSpPr>
          <p:spPr>
            <a:xfrm rot="16200000" flipH="1">
              <a:off x="4820943" y="1877742"/>
              <a:ext cx="153809" cy="979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>
              <a:stCxn id="203" idx="3"/>
              <a:endCxn id="191" idx="7"/>
            </p:cNvCxnSpPr>
            <p:nvPr/>
          </p:nvCxnSpPr>
          <p:spPr>
            <a:xfrm rot="5400000">
              <a:off x="5072972" y="1769731"/>
              <a:ext cx="225817" cy="1538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5" name="Right Arrow 264"/>
          <p:cNvSpPr/>
          <p:nvPr/>
        </p:nvSpPr>
        <p:spPr>
          <a:xfrm>
            <a:off x="5724128" y="2564904"/>
            <a:ext cx="418860" cy="3715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9" descr="port3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625" y="1277938"/>
            <a:ext cx="8274050" cy="4902200"/>
          </a:xfrm>
        </p:spPr>
      </p:pic>
      <p:pic>
        <p:nvPicPr>
          <p:cNvPr id="44" name="Picture 43" descr="barcelonaharb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-684584" y="-1611560"/>
            <a:ext cx="15296890" cy="10040850"/>
          </a:xfrm>
          <a:prstGeom prst="rect">
            <a:avLst/>
          </a:prstGeom>
        </p:spPr>
      </p:pic>
      <p:sp>
        <p:nvSpPr>
          <p:cNvPr id="6164" name="Title 3"/>
          <p:cNvSpPr>
            <a:spLocks noGrp="1"/>
          </p:cNvSpPr>
          <p:nvPr>
            <p:ph type="title"/>
          </p:nvPr>
        </p:nvSpPr>
        <p:spPr>
          <a:xfrm>
            <a:off x="357188" y="332656"/>
            <a:ext cx="5726980" cy="810344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b="1" noProof="0" smtClean="0"/>
              <a:t>Aggregation using clusters</a:t>
            </a:r>
            <a:endParaRPr lang="en-US" noProof="0" smtClean="0"/>
          </a:p>
        </p:txBody>
      </p:sp>
      <p:pic>
        <p:nvPicPr>
          <p:cNvPr id="11" name="Picture 10" descr="MSB430-cor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AFB"/>
              </a:clrFrom>
              <a:clrTo>
                <a:srgbClr val="FDFAFB">
                  <a:alpha val="0"/>
                </a:srgbClr>
              </a:clrTo>
            </a:clrChange>
          </a:blip>
          <a:stretch>
            <a:fillRect/>
          </a:stretch>
        </p:blipFill>
        <p:spPr>
          <a:xfrm rot="6600444">
            <a:off x="6453188" y="5692154"/>
            <a:ext cx="1150938" cy="49371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41" name="Straight Arrow Connector 40"/>
          <p:cNvCxnSpPr/>
          <p:nvPr/>
        </p:nvCxnSpPr>
        <p:spPr>
          <a:xfrm rot="5400000" flipH="1" flipV="1">
            <a:off x="6804819" y="4757911"/>
            <a:ext cx="1538288" cy="71755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 flipH="1" flipV="1">
            <a:off x="6543676" y="3764929"/>
            <a:ext cx="622300" cy="186372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6200000" flipH="1">
            <a:off x="6173788" y="2772742"/>
            <a:ext cx="39687" cy="2900363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 flipH="1" flipV="1">
            <a:off x="2605882" y="2992611"/>
            <a:ext cx="1358900" cy="1587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 flipH="1" flipV="1">
            <a:off x="2336006" y="2016299"/>
            <a:ext cx="581025" cy="1033462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1890713" y="1829767"/>
            <a:ext cx="966787" cy="12700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3643313" y="1456705"/>
            <a:ext cx="2857500" cy="14287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 flipH="1" flipV="1">
            <a:off x="6008688" y="1871042"/>
            <a:ext cx="977900" cy="2921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10800000">
            <a:off x="6378575" y="2934667"/>
            <a:ext cx="1487488" cy="989013"/>
          </a:xfrm>
          <a:prstGeom prst="straightConnector1">
            <a:avLst/>
          </a:prstGeom>
          <a:ln w="50800"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4286250" y="3671267"/>
            <a:ext cx="4286250" cy="2643188"/>
          </a:xfrm>
          <a:prstGeom prst="ellipse">
            <a:avLst/>
          </a:prstGeom>
          <a:noFill/>
          <a:ln w="3175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8" name="Oval 57"/>
          <p:cNvSpPr/>
          <p:nvPr/>
        </p:nvSpPr>
        <p:spPr>
          <a:xfrm>
            <a:off x="5572125" y="1885330"/>
            <a:ext cx="3071813" cy="2643187"/>
          </a:xfrm>
          <a:prstGeom prst="ellipse">
            <a:avLst/>
          </a:prstGeom>
          <a:noFill/>
          <a:ln w="3175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9" name="Oval 58"/>
          <p:cNvSpPr/>
          <p:nvPr/>
        </p:nvSpPr>
        <p:spPr>
          <a:xfrm>
            <a:off x="1071563" y="956642"/>
            <a:ext cx="3429000" cy="3286125"/>
          </a:xfrm>
          <a:prstGeom prst="ellipse">
            <a:avLst/>
          </a:prstGeom>
          <a:noFill/>
          <a:ln w="3175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66" name="Picture 65" descr="MSB430-cor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AFB"/>
              </a:clrFrom>
              <a:clrTo>
                <a:srgbClr val="FDFAFB">
                  <a:alpha val="0"/>
                </a:srgbClr>
              </a:clrTo>
            </a:clrChange>
          </a:blip>
          <a:stretch>
            <a:fillRect/>
          </a:stretch>
        </p:blipFill>
        <p:spPr>
          <a:xfrm rot="6600444">
            <a:off x="5211763" y="4942854"/>
            <a:ext cx="1150938" cy="49371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7" name="Picture 66" descr="MSB430-cor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AFB"/>
              </a:clrFrom>
              <a:clrTo>
                <a:srgbClr val="FDFAFB">
                  <a:alpha val="0"/>
                </a:srgbClr>
              </a:clrTo>
            </a:clrChange>
          </a:blip>
          <a:stretch>
            <a:fillRect/>
          </a:stretch>
        </p:blipFill>
        <p:spPr>
          <a:xfrm rot="6600444">
            <a:off x="4140200" y="4191968"/>
            <a:ext cx="1150937" cy="49371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8" name="Picture 67" descr="MSB430-cor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AFB"/>
              </a:clrFrom>
              <a:clrTo>
                <a:srgbClr val="FDFAFB">
                  <a:alpha val="0"/>
                </a:srgbClr>
              </a:clrTo>
            </a:clrChange>
          </a:blip>
          <a:stretch>
            <a:fillRect/>
          </a:stretch>
        </p:blipFill>
        <p:spPr>
          <a:xfrm rot="6600444">
            <a:off x="3568700" y="5477843"/>
            <a:ext cx="1150937" cy="49371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9" name="Picture 68" descr="MSB430-cor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AFB"/>
              </a:clrFrom>
              <a:clrTo>
                <a:srgbClr val="FDFAFB">
                  <a:alpha val="0"/>
                </a:srgbClr>
              </a:clrTo>
            </a:clrChange>
          </a:blip>
          <a:stretch>
            <a:fillRect/>
          </a:stretch>
        </p:blipFill>
        <p:spPr>
          <a:xfrm rot="6600444">
            <a:off x="2782888" y="3620467"/>
            <a:ext cx="1150937" cy="49371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" name="Picture 70" descr="MSB430-cor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AFB"/>
              </a:clrFrom>
              <a:clrTo>
                <a:srgbClr val="FDFAFB">
                  <a:alpha val="0"/>
                </a:srgbClr>
              </a:clrTo>
            </a:clrChange>
          </a:blip>
          <a:stretch>
            <a:fillRect/>
          </a:stretch>
        </p:blipFill>
        <p:spPr>
          <a:xfrm rot="6600444">
            <a:off x="-3175" y="3691905"/>
            <a:ext cx="1150938" cy="49371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2" name="Picture 71" descr="MSB430-cor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AFB"/>
              </a:clrFrom>
              <a:clrTo>
                <a:srgbClr val="FDFAFB">
                  <a:alpha val="0"/>
                </a:srgbClr>
              </a:clrTo>
            </a:clrChange>
          </a:blip>
          <a:stretch>
            <a:fillRect/>
          </a:stretch>
        </p:blipFill>
        <p:spPr>
          <a:xfrm rot="6600444">
            <a:off x="1497013" y="4334842"/>
            <a:ext cx="1150937" cy="49371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3" name="Picture 72" descr="MSB430-cor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AFB"/>
              </a:clrFrom>
              <a:clrTo>
                <a:srgbClr val="FDFAFB">
                  <a:alpha val="0"/>
                </a:srgbClr>
              </a:clrTo>
            </a:clrChange>
          </a:blip>
          <a:stretch>
            <a:fillRect/>
          </a:stretch>
        </p:blipFill>
        <p:spPr>
          <a:xfrm rot="6600444">
            <a:off x="7497763" y="3620467"/>
            <a:ext cx="1150937" cy="49371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4" name="Picture 73" descr="MSB430-cor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AFB"/>
              </a:clrFrom>
              <a:clrTo>
                <a:srgbClr val="FDFAFB">
                  <a:alpha val="0"/>
                </a:srgbClr>
              </a:clrTo>
            </a:clrChange>
          </a:blip>
          <a:stretch>
            <a:fillRect/>
          </a:stretch>
        </p:blipFill>
        <p:spPr>
          <a:xfrm rot="6600444">
            <a:off x="5711825" y="2406030"/>
            <a:ext cx="1150938" cy="49371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5" name="Picture 74" descr="MSB430-cor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AFB"/>
              </a:clrFrom>
              <a:clrTo>
                <a:srgbClr val="FDFAFB">
                  <a:alpha val="0"/>
                </a:srgbClr>
              </a:clrTo>
            </a:clrChange>
          </a:blip>
          <a:stretch>
            <a:fillRect/>
          </a:stretch>
        </p:blipFill>
        <p:spPr>
          <a:xfrm rot="6600444">
            <a:off x="3711575" y="2620343"/>
            <a:ext cx="1150937" cy="49371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6" name="Picture 75" descr="MSB430-cor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AFB"/>
              </a:clrFrom>
              <a:clrTo>
                <a:srgbClr val="FDFAFB">
                  <a:alpha val="0"/>
                </a:srgbClr>
              </a:clrTo>
            </a:clrChange>
          </a:blip>
          <a:stretch>
            <a:fillRect/>
          </a:stretch>
        </p:blipFill>
        <p:spPr>
          <a:xfrm rot="6600444">
            <a:off x="2711450" y="1477343"/>
            <a:ext cx="1150937" cy="49371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7" name="Picture 76" descr="MSB430-cor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AFB"/>
              </a:clrFrom>
              <a:clrTo>
                <a:srgbClr val="FDFAFB">
                  <a:alpha val="0"/>
                </a:srgbClr>
              </a:clrTo>
            </a:clrChange>
          </a:blip>
          <a:stretch>
            <a:fillRect/>
          </a:stretch>
        </p:blipFill>
        <p:spPr>
          <a:xfrm rot="6600444">
            <a:off x="1425575" y="2834655"/>
            <a:ext cx="1150938" cy="49371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8" name="Picture 77" descr="MSB430-cor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AFB"/>
              </a:clrFrom>
              <a:clrTo>
                <a:srgbClr val="FDFAFB">
                  <a:alpha val="0"/>
                </a:srgbClr>
              </a:clrTo>
            </a:clrChange>
          </a:blip>
          <a:stretch>
            <a:fillRect/>
          </a:stretch>
        </p:blipFill>
        <p:spPr>
          <a:xfrm rot="6600444">
            <a:off x="1068388" y="1370979"/>
            <a:ext cx="1150938" cy="49371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8" name="Rectangle 4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17"/>
          <p:cNvGrpSpPr/>
          <p:nvPr/>
        </p:nvGrpSpPr>
        <p:grpSpPr>
          <a:xfrm>
            <a:off x="6660405" y="692696"/>
            <a:ext cx="1223963" cy="757237"/>
            <a:chOff x="6546850" y="735013"/>
            <a:chExt cx="1223963" cy="757237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6546850" y="735013"/>
              <a:ext cx="1223963" cy="757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7426325" y="747713"/>
              <a:ext cx="53975" cy="301625"/>
            </a:xfrm>
            <a:custGeom>
              <a:avLst/>
              <a:gdLst/>
              <a:ahLst/>
              <a:cxnLst>
                <a:cxn ang="0">
                  <a:pos x="0" y="531"/>
                </a:cxn>
                <a:cxn ang="0">
                  <a:pos x="18" y="20"/>
                </a:cxn>
                <a:cxn ang="0">
                  <a:pos x="26" y="12"/>
                </a:cxn>
                <a:cxn ang="0">
                  <a:pos x="37" y="6"/>
                </a:cxn>
                <a:cxn ang="0">
                  <a:pos x="49" y="1"/>
                </a:cxn>
                <a:cxn ang="0">
                  <a:pos x="60" y="0"/>
                </a:cxn>
                <a:cxn ang="0">
                  <a:pos x="73" y="1"/>
                </a:cxn>
                <a:cxn ang="0">
                  <a:pos x="84" y="6"/>
                </a:cxn>
                <a:cxn ang="0">
                  <a:pos x="95" y="15"/>
                </a:cxn>
                <a:cxn ang="0">
                  <a:pos x="103" y="29"/>
                </a:cxn>
                <a:cxn ang="0">
                  <a:pos x="103" y="571"/>
                </a:cxn>
                <a:cxn ang="0">
                  <a:pos x="0" y="571"/>
                </a:cxn>
                <a:cxn ang="0">
                  <a:pos x="0" y="531"/>
                </a:cxn>
              </a:cxnLst>
              <a:rect l="0" t="0" r="r" b="b"/>
              <a:pathLst>
                <a:path w="103" h="571">
                  <a:moveTo>
                    <a:pt x="0" y="531"/>
                  </a:moveTo>
                  <a:lnTo>
                    <a:pt x="18" y="20"/>
                  </a:lnTo>
                  <a:lnTo>
                    <a:pt x="26" y="12"/>
                  </a:lnTo>
                  <a:lnTo>
                    <a:pt x="37" y="6"/>
                  </a:lnTo>
                  <a:lnTo>
                    <a:pt x="49" y="1"/>
                  </a:lnTo>
                  <a:lnTo>
                    <a:pt x="60" y="0"/>
                  </a:lnTo>
                  <a:lnTo>
                    <a:pt x="73" y="1"/>
                  </a:lnTo>
                  <a:lnTo>
                    <a:pt x="84" y="6"/>
                  </a:lnTo>
                  <a:lnTo>
                    <a:pt x="95" y="15"/>
                  </a:lnTo>
                  <a:lnTo>
                    <a:pt x="103" y="29"/>
                  </a:lnTo>
                  <a:lnTo>
                    <a:pt x="103" y="571"/>
                  </a:lnTo>
                  <a:lnTo>
                    <a:pt x="0" y="571"/>
                  </a:lnTo>
                  <a:lnTo>
                    <a:pt x="0" y="531"/>
                  </a:lnTo>
                  <a:close/>
                </a:path>
              </a:pathLst>
            </a:custGeom>
            <a:solidFill>
              <a:srgbClr val="0000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6840538" y="742950"/>
              <a:ext cx="53975" cy="301625"/>
            </a:xfrm>
            <a:custGeom>
              <a:avLst/>
              <a:gdLst/>
              <a:ahLst/>
              <a:cxnLst>
                <a:cxn ang="0">
                  <a:pos x="0" y="530"/>
                </a:cxn>
                <a:cxn ang="0">
                  <a:pos x="18" y="20"/>
                </a:cxn>
                <a:cxn ang="0">
                  <a:pos x="26" y="12"/>
                </a:cxn>
                <a:cxn ang="0">
                  <a:pos x="37" y="6"/>
                </a:cxn>
                <a:cxn ang="0">
                  <a:pos x="48" y="1"/>
                </a:cxn>
                <a:cxn ang="0">
                  <a:pos x="60" y="0"/>
                </a:cxn>
                <a:cxn ang="0">
                  <a:pos x="73" y="1"/>
                </a:cxn>
                <a:cxn ang="0">
                  <a:pos x="84" y="6"/>
                </a:cxn>
                <a:cxn ang="0">
                  <a:pos x="95" y="15"/>
                </a:cxn>
                <a:cxn ang="0">
                  <a:pos x="103" y="29"/>
                </a:cxn>
                <a:cxn ang="0">
                  <a:pos x="103" y="571"/>
                </a:cxn>
                <a:cxn ang="0">
                  <a:pos x="0" y="571"/>
                </a:cxn>
                <a:cxn ang="0">
                  <a:pos x="0" y="530"/>
                </a:cxn>
              </a:cxnLst>
              <a:rect l="0" t="0" r="r" b="b"/>
              <a:pathLst>
                <a:path w="103" h="571">
                  <a:moveTo>
                    <a:pt x="0" y="530"/>
                  </a:moveTo>
                  <a:lnTo>
                    <a:pt x="18" y="20"/>
                  </a:lnTo>
                  <a:lnTo>
                    <a:pt x="26" y="12"/>
                  </a:lnTo>
                  <a:lnTo>
                    <a:pt x="37" y="6"/>
                  </a:lnTo>
                  <a:lnTo>
                    <a:pt x="48" y="1"/>
                  </a:lnTo>
                  <a:lnTo>
                    <a:pt x="60" y="0"/>
                  </a:lnTo>
                  <a:lnTo>
                    <a:pt x="73" y="1"/>
                  </a:lnTo>
                  <a:lnTo>
                    <a:pt x="84" y="6"/>
                  </a:lnTo>
                  <a:lnTo>
                    <a:pt x="95" y="15"/>
                  </a:lnTo>
                  <a:lnTo>
                    <a:pt x="103" y="29"/>
                  </a:lnTo>
                  <a:lnTo>
                    <a:pt x="103" y="571"/>
                  </a:lnTo>
                  <a:lnTo>
                    <a:pt x="0" y="571"/>
                  </a:lnTo>
                  <a:lnTo>
                    <a:pt x="0" y="530"/>
                  </a:lnTo>
                  <a:close/>
                </a:path>
              </a:pathLst>
            </a:custGeom>
            <a:solidFill>
              <a:srgbClr val="0000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7435850" y="757238"/>
              <a:ext cx="34925" cy="292100"/>
            </a:xfrm>
            <a:custGeom>
              <a:avLst/>
              <a:gdLst/>
              <a:ahLst/>
              <a:cxnLst>
                <a:cxn ang="0">
                  <a:pos x="0" y="511"/>
                </a:cxn>
                <a:cxn ang="0">
                  <a:pos x="19" y="0"/>
                </a:cxn>
                <a:cxn ang="0">
                  <a:pos x="39" y="0"/>
                </a:cxn>
                <a:cxn ang="0">
                  <a:pos x="66" y="3"/>
                </a:cxn>
                <a:cxn ang="0">
                  <a:pos x="57" y="551"/>
                </a:cxn>
                <a:cxn ang="0">
                  <a:pos x="0" y="551"/>
                </a:cxn>
                <a:cxn ang="0">
                  <a:pos x="0" y="511"/>
                </a:cxn>
              </a:cxnLst>
              <a:rect l="0" t="0" r="r" b="b"/>
              <a:pathLst>
                <a:path w="66" h="551">
                  <a:moveTo>
                    <a:pt x="0" y="511"/>
                  </a:moveTo>
                  <a:lnTo>
                    <a:pt x="19" y="0"/>
                  </a:lnTo>
                  <a:lnTo>
                    <a:pt x="39" y="0"/>
                  </a:lnTo>
                  <a:lnTo>
                    <a:pt x="66" y="3"/>
                  </a:lnTo>
                  <a:lnTo>
                    <a:pt x="57" y="551"/>
                  </a:lnTo>
                  <a:lnTo>
                    <a:pt x="0" y="551"/>
                  </a:lnTo>
                  <a:lnTo>
                    <a:pt x="0" y="511"/>
                  </a:lnTo>
                  <a:close/>
                </a:path>
              </a:pathLst>
            </a:custGeom>
            <a:solidFill>
              <a:srgbClr val="3D333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6850063" y="752475"/>
              <a:ext cx="34925" cy="292100"/>
            </a:xfrm>
            <a:custGeom>
              <a:avLst/>
              <a:gdLst/>
              <a:ahLst/>
              <a:cxnLst>
                <a:cxn ang="0">
                  <a:pos x="0" y="510"/>
                </a:cxn>
                <a:cxn ang="0">
                  <a:pos x="19" y="0"/>
                </a:cxn>
                <a:cxn ang="0">
                  <a:pos x="38" y="0"/>
                </a:cxn>
                <a:cxn ang="0">
                  <a:pos x="66" y="3"/>
                </a:cxn>
                <a:cxn ang="0">
                  <a:pos x="57" y="551"/>
                </a:cxn>
                <a:cxn ang="0">
                  <a:pos x="0" y="551"/>
                </a:cxn>
                <a:cxn ang="0">
                  <a:pos x="0" y="510"/>
                </a:cxn>
              </a:cxnLst>
              <a:rect l="0" t="0" r="r" b="b"/>
              <a:pathLst>
                <a:path w="66" h="551">
                  <a:moveTo>
                    <a:pt x="0" y="510"/>
                  </a:moveTo>
                  <a:lnTo>
                    <a:pt x="19" y="0"/>
                  </a:lnTo>
                  <a:lnTo>
                    <a:pt x="38" y="0"/>
                  </a:lnTo>
                  <a:lnTo>
                    <a:pt x="66" y="3"/>
                  </a:lnTo>
                  <a:lnTo>
                    <a:pt x="57" y="551"/>
                  </a:lnTo>
                  <a:lnTo>
                    <a:pt x="0" y="551"/>
                  </a:lnTo>
                  <a:lnTo>
                    <a:pt x="0" y="510"/>
                  </a:lnTo>
                  <a:close/>
                </a:path>
              </a:pathLst>
            </a:custGeom>
            <a:solidFill>
              <a:srgbClr val="3D333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7445375" y="757238"/>
              <a:ext cx="20638" cy="292100"/>
            </a:xfrm>
            <a:custGeom>
              <a:avLst/>
              <a:gdLst/>
              <a:ahLst/>
              <a:cxnLst>
                <a:cxn ang="0">
                  <a:pos x="0" y="511"/>
                </a:cxn>
                <a:cxn ang="0">
                  <a:pos x="18" y="28"/>
                </a:cxn>
                <a:cxn ang="0">
                  <a:pos x="20" y="0"/>
                </a:cxn>
                <a:cxn ang="0">
                  <a:pos x="38" y="21"/>
                </a:cxn>
                <a:cxn ang="0">
                  <a:pos x="20" y="551"/>
                </a:cxn>
                <a:cxn ang="0">
                  <a:pos x="0" y="551"/>
                </a:cxn>
                <a:cxn ang="0">
                  <a:pos x="0" y="511"/>
                </a:cxn>
              </a:cxnLst>
              <a:rect l="0" t="0" r="r" b="b"/>
              <a:pathLst>
                <a:path w="38" h="551">
                  <a:moveTo>
                    <a:pt x="0" y="511"/>
                  </a:moveTo>
                  <a:lnTo>
                    <a:pt x="18" y="28"/>
                  </a:lnTo>
                  <a:lnTo>
                    <a:pt x="20" y="0"/>
                  </a:lnTo>
                  <a:lnTo>
                    <a:pt x="38" y="21"/>
                  </a:lnTo>
                  <a:lnTo>
                    <a:pt x="20" y="551"/>
                  </a:lnTo>
                  <a:lnTo>
                    <a:pt x="0" y="551"/>
                  </a:lnTo>
                  <a:lnTo>
                    <a:pt x="0" y="511"/>
                  </a:lnTo>
                  <a:close/>
                </a:path>
              </a:pathLst>
            </a:custGeom>
            <a:solidFill>
              <a:srgbClr val="6056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6859588" y="752475"/>
              <a:ext cx="20638" cy="292100"/>
            </a:xfrm>
            <a:custGeom>
              <a:avLst/>
              <a:gdLst/>
              <a:ahLst/>
              <a:cxnLst>
                <a:cxn ang="0">
                  <a:pos x="0" y="510"/>
                </a:cxn>
                <a:cxn ang="0">
                  <a:pos x="19" y="28"/>
                </a:cxn>
                <a:cxn ang="0">
                  <a:pos x="19" y="0"/>
                </a:cxn>
                <a:cxn ang="0">
                  <a:pos x="38" y="21"/>
                </a:cxn>
                <a:cxn ang="0">
                  <a:pos x="19" y="551"/>
                </a:cxn>
                <a:cxn ang="0">
                  <a:pos x="0" y="551"/>
                </a:cxn>
                <a:cxn ang="0">
                  <a:pos x="0" y="510"/>
                </a:cxn>
              </a:cxnLst>
              <a:rect l="0" t="0" r="r" b="b"/>
              <a:pathLst>
                <a:path w="38" h="551">
                  <a:moveTo>
                    <a:pt x="0" y="510"/>
                  </a:moveTo>
                  <a:lnTo>
                    <a:pt x="19" y="28"/>
                  </a:lnTo>
                  <a:lnTo>
                    <a:pt x="19" y="0"/>
                  </a:lnTo>
                  <a:lnTo>
                    <a:pt x="38" y="21"/>
                  </a:lnTo>
                  <a:lnTo>
                    <a:pt x="19" y="551"/>
                  </a:lnTo>
                  <a:lnTo>
                    <a:pt x="0" y="551"/>
                  </a:lnTo>
                  <a:lnTo>
                    <a:pt x="0" y="510"/>
                  </a:lnTo>
                  <a:close/>
                </a:path>
              </a:pathLst>
            </a:custGeom>
            <a:solidFill>
              <a:srgbClr val="6056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6546850" y="1033463"/>
              <a:ext cx="1176338" cy="458787"/>
            </a:xfrm>
            <a:custGeom>
              <a:avLst/>
              <a:gdLst/>
              <a:ahLst/>
              <a:cxnLst>
                <a:cxn ang="0">
                  <a:pos x="274" y="103"/>
                </a:cxn>
                <a:cxn ang="0">
                  <a:pos x="289" y="90"/>
                </a:cxn>
                <a:cxn ang="0">
                  <a:pos x="312" y="79"/>
                </a:cxn>
                <a:cxn ang="0">
                  <a:pos x="342" y="67"/>
                </a:cxn>
                <a:cxn ang="0">
                  <a:pos x="378" y="57"/>
                </a:cxn>
                <a:cxn ang="0">
                  <a:pos x="421" y="47"/>
                </a:cxn>
                <a:cxn ang="0">
                  <a:pos x="469" y="39"/>
                </a:cxn>
                <a:cxn ang="0">
                  <a:pos x="522" y="31"/>
                </a:cxn>
                <a:cxn ang="0">
                  <a:pos x="580" y="24"/>
                </a:cxn>
                <a:cxn ang="0">
                  <a:pos x="642" y="18"/>
                </a:cxn>
                <a:cxn ang="0">
                  <a:pos x="708" y="14"/>
                </a:cxn>
                <a:cxn ang="0">
                  <a:pos x="776" y="9"/>
                </a:cxn>
                <a:cxn ang="0">
                  <a:pos x="847" y="6"/>
                </a:cxn>
                <a:cxn ang="0">
                  <a:pos x="920" y="2"/>
                </a:cxn>
                <a:cxn ang="0">
                  <a:pos x="996" y="1"/>
                </a:cxn>
                <a:cxn ang="0">
                  <a:pos x="1071" y="0"/>
                </a:cxn>
                <a:cxn ang="0">
                  <a:pos x="1148" y="0"/>
                </a:cxn>
                <a:cxn ang="0">
                  <a:pos x="1224" y="0"/>
                </a:cxn>
                <a:cxn ang="0">
                  <a:pos x="1300" y="1"/>
                </a:cxn>
                <a:cxn ang="0">
                  <a:pos x="1375" y="3"/>
                </a:cxn>
                <a:cxn ang="0">
                  <a:pos x="1448" y="7"/>
                </a:cxn>
                <a:cxn ang="0">
                  <a:pos x="1520" y="10"/>
                </a:cxn>
                <a:cxn ang="0">
                  <a:pos x="1589" y="15"/>
                </a:cxn>
                <a:cxn ang="0">
                  <a:pos x="1655" y="21"/>
                </a:cxn>
                <a:cxn ang="0">
                  <a:pos x="1716" y="27"/>
                </a:cxn>
                <a:cxn ang="0">
                  <a:pos x="1776" y="34"/>
                </a:cxn>
                <a:cxn ang="0">
                  <a:pos x="1829" y="41"/>
                </a:cxn>
                <a:cxn ang="0">
                  <a:pos x="1878" y="50"/>
                </a:cxn>
                <a:cxn ang="0">
                  <a:pos x="1921" y="59"/>
                </a:cxn>
                <a:cxn ang="0">
                  <a:pos x="1958" y="68"/>
                </a:cxn>
                <a:cxn ang="0">
                  <a:pos x="1989" y="80"/>
                </a:cxn>
                <a:cxn ang="0">
                  <a:pos x="2012" y="90"/>
                </a:cxn>
                <a:cxn ang="0">
                  <a:pos x="2029" y="103"/>
                </a:cxn>
                <a:cxn ang="0">
                  <a:pos x="2222" y="593"/>
                </a:cxn>
                <a:cxn ang="0">
                  <a:pos x="2222" y="812"/>
                </a:cxn>
                <a:cxn ang="0">
                  <a:pos x="2184" y="868"/>
                </a:cxn>
                <a:cxn ang="0">
                  <a:pos x="64" y="863"/>
                </a:cxn>
                <a:cxn ang="0">
                  <a:pos x="0" y="839"/>
                </a:cxn>
                <a:cxn ang="0">
                  <a:pos x="0" y="657"/>
                </a:cxn>
                <a:cxn ang="0">
                  <a:pos x="274" y="103"/>
                </a:cxn>
              </a:cxnLst>
              <a:rect l="0" t="0" r="r" b="b"/>
              <a:pathLst>
                <a:path w="2222" h="868">
                  <a:moveTo>
                    <a:pt x="274" y="103"/>
                  </a:moveTo>
                  <a:lnTo>
                    <a:pt x="289" y="90"/>
                  </a:lnTo>
                  <a:lnTo>
                    <a:pt x="312" y="79"/>
                  </a:lnTo>
                  <a:lnTo>
                    <a:pt x="342" y="67"/>
                  </a:lnTo>
                  <a:lnTo>
                    <a:pt x="378" y="57"/>
                  </a:lnTo>
                  <a:lnTo>
                    <a:pt x="421" y="47"/>
                  </a:lnTo>
                  <a:lnTo>
                    <a:pt x="469" y="39"/>
                  </a:lnTo>
                  <a:lnTo>
                    <a:pt x="522" y="31"/>
                  </a:lnTo>
                  <a:lnTo>
                    <a:pt x="580" y="24"/>
                  </a:lnTo>
                  <a:lnTo>
                    <a:pt x="642" y="18"/>
                  </a:lnTo>
                  <a:lnTo>
                    <a:pt x="708" y="14"/>
                  </a:lnTo>
                  <a:lnTo>
                    <a:pt x="776" y="9"/>
                  </a:lnTo>
                  <a:lnTo>
                    <a:pt x="847" y="6"/>
                  </a:lnTo>
                  <a:lnTo>
                    <a:pt x="920" y="2"/>
                  </a:lnTo>
                  <a:lnTo>
                    <a:pt x="996" y="1"/>
                  </a:lnTo>
                  <a:lnTo>
                    <a:pt x="1071" y="0"/>
                  </a:lnTo>
                  <a:lnTo>
                    <a:pt x="1148" y="0"/>
                  </a:lnTo>
                  <a:lnTo>
                    <a:pt x="1224" y="0"/>
                  </a:lnTo>
                  <a:lnTo>
                    <a:pt x="1300" y="1"/>
                  </a:lnTo>
                  <a:lnTo>
                    <a:pt x="1375" y="3"/>
                  </a:lnTo>
                  <a:lnTo>
                    <a:pt x="1448" y="7"/>
                  </a:lnTo>
                  <a:lnTo>
                    <a:pt x="1520" y="10"/>
                  </a:lnTo>
                  <a:lnTo>
                    <a:pt x="1589" y="15"/>
                  </a:lnTo>
                  <a:lnTo>
                    <a:pt x="1655" y="21"/>
                  </a:lnTo>
                  <a:lnTo>
                    <a:pt x="1716" y="27"/>
                  </a:lnTo>
                  <a:lnTo>
                    <a:pt x="1776" y="34"/>
                  </a:lnTo>
                  <a:lnTo>
                    <a:pt x="1829" y="41"/>
                  </a:lnTo>
                  <a:lnTo>
                    <a:pt x="1878" y="50"/>
                  </a:lnTo>
                  <a:lnTo>
                    <a:pt x="1921" y="59"/>
                  </a:lnTo>
                  <a:lnTo>
                    <a:pt x="1958" y="68"/>
                  </a:lnTo>
                  <a:lnTo>
                    <a:pt x="1989" y="80"/>
                  </a:lnTo>
                  <a:lnTo>
                    <a:pt x="2012" y="90"/>
                  </a:lnTo>
                  <a:lnTo>
                    <a:pt x="2029" y="103"/>
                  </a:lnTo>
                  <a:lnTo>
                    <a:pt x="2222" y="593"/>
                  </a:lnTo>
                  <a:lnTo>
                    <a:pt x="2222" y="812"/>
                  </a:lnTo>
                  <a:lnTo>
                    <a:pt x="2184" y="868"/>
                  </a:lnTo>
                  <a:lnTo>
                    <a:pt x="64" y="863"/>
                  </a:lnTo>
                  <a:lnTo>
                    <a:pt x="0" y="839"/>
                  </a:lnTo>
                  <a:lnTo>
                    <a:pt x="0" y="657"/>
                  </a:lnTo>
                  <a:lnTo>
                    <a:pt x="274" y="103"/>
                  </a:lnTo>
                  <a:close/>
                </a:path>
              </a:pathLst>
            </a:custGeom>
            <a:solidFill>
              <a:srgbClr val="3D333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6554788" y="1201738"/>
              <a:ext cx="1166813" cy="158750"/>
            </a:xfrm>
            <a:custGeom>
              <a:avLst/>
              <a:gdLst/>
              <a:ahLst/>
              <a:cxnLst>
                <a:cxn ang="0">
                  <a:pos x="40" y="238"/>
                </a:cxn>
                <a:cxn ang="0">
                  <a:pos x="56" y="218"/>
                </a:cxn>
                <a:cxn ang="0">
                  <a:pos x="75" y="199"/>
                </a:cxn>
                <a:cxn ang="0">
                  <a:pos x="98" y="179"/>
                </a:cxn>
                <a:cxn ang="0">
                  <a:pos x="124" y="158"/>
                </a:cxn>
                <a:cxn ang="0">
                  <a:pos x="158" y="137"/>
                </a:cxn>
                <a:cxn ang="0">
                  <a:pos x="199" y="115"/>
                </a:cxn>
                <a:cxn ang="0">
                  <a:pos x="246" y="92"/>
                </a:cxn>
                <a:cxn ang="0">
                  <a:pos x="332" y="70"/>
                </a:cxn>
                <a:cxn ang="0">
                  <a:pos x="445" y="52"/>
                </a:cxn>
                <a:cxn ang="0">
                  <a:pos x="554" y="37"/>
                </a:cxn>
                <a:cxn ang="0">
                  <a:pos x="662" y="26"/>
                </a:cxn>
                <a:cxn ang="0">
                  <a:pos x="767" y="15"/>
                </a:cxn>
                <a:cxn ang="0">
                  <a:pos x="871" y="8"/>
                </a:cxn>
                <a:cxn ang="0">
                  <a:pos x="974" y="4"/>
                </a:cxn>
                <a:cxn ang="0">
                  <a:pos x="1076" y="0"/>
                </a:cxn>
                <a:cxn ang="0">
                  <a:pos x="1178" y="0"/>
                </a:cxn>
                <a:cxn ang="0">
                  <a:pos x="1280" y="3"/>
                </a:cxn>
                <a:cxn ang="0">
                  <a:pos x="1384" y="8"/>
                </a:cxn>
                <a:cxn ang="0">
                  <a:pos x="1488" y="15"/>
                </a:cxn>
                <a:cxn ang="0">
                  <a:pos x="1594" y="25"/>
                </a:cxn>
                <a:cxn ang="0">
                  <a:pos x="1700" y="37"/>
                </a:cxn>
                <a:cxn ang="0">
                  <a:pos x="1811" y="52"/>
                </a:cxn>
                <a:cxn ang="0">
                  <a:pos x="1923" y="70"/>
                </a:cxn>
                <a:cxn ang="0">
                  <a:pos x="2009" y="90"/>
                </a:cxn>
                <a:cxn ang="0">
                  <a:pos x="2057" y="114"/>
                </a:cxn>
                <a:cxn ang="0">
                  <a:pos x="2095" y="142"/>
                </a:cxn>
                <a:cxn ang="0">
                  <a:pos x="2125" y="173"/>
                </a:cxn>
                <a:cxn ang="0">
                  <a:pos x="2148" y="206"/>
                </a:cxn>
                <a:cxn ang="0">
                  <a:pos x="2167" y="237"/>
                </a:cxn>
                <a:cxn ang="0">
                  <a:pos x="2182" y="265"/>
                </a:cxn>
                <a:cxn ang="0">
                  <a:pos x="2197" y="288"/>
                </a:cxn>
                <a:cxn ang="0">
                  <a:pos x="0" y="298"/>
                </a:cxn>
              </a:cxnLst>
              <a:rect l="0" t="0" r="r" b="b"/>
              <a:pathLst>
                <a:path w="2204" h="298">
                  <a:moveTo>
                    <a:pt x="33" y="247"/>
                  </a:moveTo>
                  <a:lnTo>
                    <a:pt x="40" y="238"/>
                  </a:lnTo>
                  <a:lnTo>
                    <a:pt x="48" y="228"/>
                  </a:lnTo>
                  <a:lnTo>
                    <a:pt x="56" y="218"/>
                  </a:lnTo>
                  <a:lnTo>
                    <a:pt x="65" y="209"/>
                  </a:lnTo>
                  <a:lnTo>
                    <a:pt x="75" y="199"/>
                  </a:lnTo>
                  <a:lnTo>
                    <a:pt x="85" y="189"/>
                  </a:lnTo>
                  <a:lnTo>
                    <a:pt x="98" y="179"/>
                  </a:lnTo>
                  <a:lnTo>
                    <a:pt x="111" y="168"/>
                  </a:lnTo>
                  <a:lnTo>
                    <a:pt x="124" y="158"/>
                  </a:lnTo>
                  <a:lnTo>
                    <a:pt x="141" y="148"/>
                  </a:lnTo>
                  <a:lnTo>
                    <a:pt x="158" y="137"/>
                  </a:lnTo>
                  <a:lnTo>
                    <a:pt x="178" y="127"/>
                  </a:lnTo>
                  <a:lnTo>
                    <a:pt x="199" y="115"/>
                  </a:lnTo>
                  <a:lnTo>
                    <a:pt x="222" y="103"/>
                  </a:lnTo>
                  <a:lnTo>
                    <a:pt x="246" y="92"/>
                  </a:lnTo>
                  <a:lnTo>
                    <a:pt x="274" y="79"/>
                  </a:lnTo>
                  <a:lnTo>
                    <a:pt x="332" y="70"/>
                  </a:lnTo>
                  <a:lnTo>
                    <a:pt x="388" y="61"/>
                  </a:lnTo>
                  <a:lnTo>
                    <a:pt x="445" y="52"/>
                  </a:lnTo>
                  <a:lnTo>
                    <a:pt x="499" y="44"/>
                  </a:lnTo>
                  <a:lnTo>
                    <a:pt x="554" y="37"/>
                  </a:lnTo>
                  <a:lnTo>
                    <a:pt x="608" y="32"/>
                  </a:lnTo>
                  <a:lnTo>
                    <a:pt x="662" y="26"/>
                  </a:lnTo>
                  <a:lnTo>
                    <a:pt x="714" y="20"/>
                  </a:lnTo>
                  <a:lnTo>
                    <a:pt x="767" y="15"/>
                  </a:lnTo>
                  <a:lnTo>
                    <a:pt x="820" y="12"/>
                  </a:lnTo>
                  <a:lnTo>
                    <a:pt x="871" y="8"/>
                  </a:lnTo>
                  <a:lnTo>
                    <a:pt x="923" y="5"/>
                  </a:lnTo>
                  <a:lnTo>
                    <a:pt x="974" y="4"/>
                  </a:lnTo>
                  <a:lnTo>
                    <a:pt x="1025" y="1"/>
                  </a:lnTo>
                  <a:lnTo>
                    <a:pt x="1076" y="0"/>
                  </a:lnTo>
                  <a:lnTo>
                    <a:pt x="1127" y="0"/>
                  </a:lnTo>
                  <a:lnTo>
                    <a:pt x="1178" y="0"/>
                  </a:lnTo>
                  <a:lnTo>
                    <a:pt x="1229" y="1"/>
                  </a:lnTo>
                  <a:lnTo>
                    <a:pt x="1280" y="3"/>
                  </a:lnTo>
                  <a:lnTo>
                    <a:pt x="1333" y="5"/>
                  </a:lnTo>
                  <a:lnTo>
                    <a:pt x="1384" y="8"/>
                  </a:lnTo>
                  <a:lnTo>
                    <a:pt x="1436" y="12"/>
                  </a:lnTo>
                  <a:lnTo>
                    <a:pt x="1488" y="15"/>
                  </a:lnTo>
                  <a:lnTo>
                    <a:pt x="1540" y="20"/>
                  </a:lnTo>
                  <a:lnTo>
                    <a:pt x="1594" y="25"/>
                  </a:lnTo>
                  <a:lnTo>
                    <a:pt x="1647" y="30"/>
                  </a:lnTo>
                  <a:lnTo>
                    <a:pt x="1700" y="37"/>
                  </a:lnTo>
                  <a:lnTo>
                    <a:pt x="1756" y="44"/>
                  </a:lnTo>
                  <a:lnTo>
                    <a:pt x="1811" y="52"/>
                  </a:lnTo>
                  <a:lnTo>
                    <a:pt x="1866" y="61"/>
                  </a:lnTo>
                  <a:lnTo>
                    <a:pt x="1923" y="70"/>
                  </a:lnTo>
                  <a:lnTo>
                    <a:pt x="1981" y="79"/>
                  </a:lnTo>
                  <a:lnTo>
                    <a:pt x="2009" y="90"/>
                  </a:lnTo>
                  <a:lnTo>
                    <a:pt x="2035" y="101"/>
                  </a:lnTo>
                  <a:lnTo>
                    <a:pt x="2057" y="114"/>
                  </a:lnTo>
                  <a:lnTo>
                    <a:pt x="2078" y="128"/>
                  </a:lnTo>
                  <a:lnTo>
                    <a:pt x="2095" y="142"/>
                  </a:lnTo>
                  <a:lnTo>
                    <a:pt x="2111" y="158"/>
                  </a:lnTo>
                  <a:lnTo>
                    <a:pt x="2125" y="173"/>
                  </a:lnTo>
                  <a:lnTo>
                    <a:pt x="2137" y="189"/>
                  </a:lnTo>
                  <a:lnTo>
                    <a:pt x="2148" y="206"/>
                  </a:lnTo>
                  <a:lnTo>
                    <a:pt x="2158" y="221"/>
                  </a:lnTo>
                  <a:lnTo>
                    <a:pt x="2167" y="237"/>
                  </a:lnTo>
                  <a:lnTo>
                    <a:pt x="2175" y="251"/>
                  </a:lnTo>
                  <a:lnTo>
                    <a:pt x="2182" y="265"/>
                  </a:lnTo>
                  <a:lnTo>
                    <a:pt x="2190" y="276"/>
                  </a:lnTo>
                  <a:lnTo>
                    <a:pt x="2197" y="288"/>
                  </a:lnTo>
                  <a:lnTo>
                    <a:pt x="2204" y="297"/>
                  </a:lnTo>
                  <a:lnTo>
                    <a:pt x="0" y="298"/>
                  </a:lnTo>
                  <a:lnTo>
                    <a:pt x="33" y="247"/>
                  </a:lnTo>
                  <a:close/>
                </a:path>
              </a:pathLst>
            </a:custGeom>
            <a:solidFill>
              <a:srgbClr val="564C5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6572250" y="1204913"/>
              <a:ext cx="1144588" cy="149225"/>
            </a:xfrm>
            <a:custGeom>
              <a:avLst/>
              <a:gdLst/>
              <a:ahLst/>
              <a:cxnLst>
                <a:cxn ang="0">
                  <a:pos x="8" y="234"/>
                </a:cxn>
                <a:cxn ang="0">
                  <a:pos x="25" y="214"/>
                </a:cxn>
                <a:cxn ang="0">
                  <a:pos x="45" y="195"/>
                </a:cxn>
                <a:cxn ang="0">
                  <a:pos x="68" y="175"/>
                </a:cxn>
                <a:cxn ang="0">
                  <a:pos x="96" y="155"/>
                </a:cxn>
                <a:cxn ang="0">
                  <a:pos x="130" y="134"/>
                </a:cxn>
                <a:cxn ang="0">
                  <a:pos x="169" y="112"/>
                </a:cxn>
                <a:cxn ang="0">
                  <a:pos x="216" y="90"/>
                </a:cxn>
                <a:cxn ang="0">
                  <a:pos x="300" y="69"/>
                </a:cxn>
                <a:cxn ang="0">
                  <a:pos x="413" y="52"/>
                </a:cxn>
                <a:cxn ang="0">
                  <a:pos x="522" y="37"/>
                </a:cxn>
                <a:cxn ang="0">
                  <a:pos x="630" y="25"/>
                </a:cxn>
                <a:cxn ang="0">
                  <a:pos x="736" y="15"/>
                </a:cxn>
                <a:cxn ang="0">
                  <a:pos x="840" y="8"/>
                </a:cxn>
                <a:cxn ang="0">
                  <a:pos x="942" y="2"/>
                </a:cxn>
                <a:cxn ang="0">
                  <a:pos x="1045" y="0"/>
                </a:cxn>
                <a:cxn ang="0">
                  <a:pos x="1148" y="0"/>
                </a:cxn>
                <a:cxn ang="0">
                  <a:pos x="1250" y="2"/>
                </a:cxn>
                <a:cxn ang="0">
                  <a:pos x="1353" y="7"/>
                </a:cxn>
                <a:cxn ang="0">
                  <a:pos x="1457" y="14"/>
                </a:cxn>
                <a:cxn ang="0">
                  <a:pos x="1563" y="24"/>
                </a:cxn>
                <a:cxn ang="0">
                  <a:pos x="1670" y="36"/>
                </a:cxn>
                <a:cxn ang="0">
                  <a:pos x="1780" y="51"/>
                </a:cxn>
                <a:cxn ang="0">
                  <a:pos x="1893" y="68"/>
                </a:cxn>
                <a:cxn ang="0">
                  <a:pos x="1976" y="87"/>
                </a:cxn>
                <a:cxn ang="0">
                  <a:pos x="2020" y="110"/>
                </a:cxn>
                <a:cxn ang="0">
                  <a:pos x="2056" y="138"/>
                </a:cxn>
                <a:cxn ang="0">
                  <a:pos x="2084" y="167"/>
                </a:cxn>
                <a:cxn ang="0">
                  <a:pos x="2106" y="196"/>
                </a:cxn>
                <a:cxn ang="0">
                  <a:pos x="2125" y="225"/>
                </a:cxn>
                <a:cxn ang="0">
                  <a:pos x="2140" y="252"/>
                </a:cxn>
                <a:cxn ang="0">
                  <a:pos x="2154" y="274"/>
                </a:cxn>
                <a:cxn ang="0">
                  <a:pos x="2096" y="282"/>
                </a:cxn>
                <a:cxn ang="0">
                  <a:pos x="1965" y="281"/>
                </a:cxn>
                <a:cxn ang="0">
                  <a:pos x="1833" y="279"/>
                </a:cxn>
                <a:cxn ang="0">
                  <a:pos x="1702" y="278"/>
                </a:cxn>
                <a:cxn ang="0">
                  <a:pos x="1570" y="277"/>
                </a:cxn>
                <a:cxn ang="0">
                  <a:pos x="1439" y="276"/>
                </a:cxn>
                <a:cxn ang="0">
                  <a:pos x="1307" y="276"/>
                </a:cxn>
                <a:cxn ang="0">
                  <a:pos x="1175" y="275"/>
                </a:cxn>
                <a:cxn ang="0">
                  <a:pos x="1043" y="274"/>
                </a:cxn>
                <a:cxn ang="0">
                  <a:pos x="912" y="274"/>
                </a:cxn>
                <a:cxn ang="0">
                  <a:pos x="780" y="274"/>
                </a:cxn>
                <a:cxn ang="0">
                  <a:pos x="648" y="272"/>
                </a:cxn>
                <a:cxn ang="0">
                  <a:pos x="517" y="272"/>
                </a:cxn>
                <a:cxn ang="0">
                  <a:pos x="386" y="272"/>
                </a:cxn>
                <a:cxn ang="0">
                  <a:pos x="255" y="274"/>
                </a:cxn>
                <a:cxn ang="0">
                  <a:pos x="125" y="274"/>
                </a:cxn>
                <a:cxn ang="0">
                  <a:pos x="51" y="269"/>
                </a:cxn>
                <a:cxn ang="0">
                  <a:pos x="33" y="260"/>
                </a:cxn>
                <a:cxn ang="0">
                  <a:pos x="17" y="252"/>
                </a:cxn>
                <a:cxn ang="0">
                  <a:pos x="4" y="246"/>
                </a:cxn>
              </a:cxnLst>
              <a:rect l="0" t="0" r="r" b="b"/>
              <a:pathLst>
                <a:path w="2161" h="283">
                  <a:moveTo>
                    <a:pt x="0" y="243"/>
                  </a:moveTo>
                  <a:lnTo>
                    <a:pt x="8" y="234"/>
                  </a:lnTo>
                  <a:lnTo>
                    <a:pt x="16" y="224"/>
                  </a:lnTo>
                  <a:lnTo>
                    <a:pt x="25" y="214"/>
                  </a:lnTo>
                  <a:lnTo>
                    <a:pt x="35" y="205"/>
                  </a:lnTo>
                  <a:lnTo>
                    <a:pt x="45" y="195"/>
                  </a:lnTo>
                  <a:lnTo>
                    <a:pt x="57" y="185"/>
                  </a:lnTo>
                  <a:lnTo>
                    <a:pt x="68" y="175"/>
                  </a:lnTo>
                  <a:lnTo>
                    <a:pt x="82" y="166"/>
                  </a:lnTo>
                  <a:lnTo>
                    <a:pt x="96" y="155"/>
                  </a:lnTo>
                  <a:lnTo>
                    <a:pt x="112" y="145"/>
                  </a:lnTo>
                  <a:lnTo>
                    <a:pt x="130" y="134"/>
                  </a:lnTo>
                  <a:lnTo>
                    <a:pt x="148" y="124"/>
                  </a:lnTo>
                  <a:lnTo>
                    <a:pt x="169" y="112"/>
                  </a:lnTo>
                  <a:lnTo>
                    <a:pt x="191" y="102"/>
                  </a:lnTo>
                  <a:lnTo>
                    <a:pt x="216" y="90"/>
                  </a:lnTo>
                  <a:lnTo>
                    <a:pt x="242" y="79"/>
                  </a:lnTo>
                  <a:lnTo>
                    <a:pt x="300" y="69"/>
                  </a:lnTo>
                  <a:lnTo>
                    <a:pt x="356" y="60"/>
                  </a:lnTo>
                  <a:lnTo>
                    <a:pt x="413" y="52"/>
                  </a:lnTo>
                  <a:lnTo>
                    <a:pt x="467" y="44"/>
                  </a:lnTo>
                  <a:lnTo>
                    <a:pt x="522" y="37"/>
                  </a:lnTo>
                  <a:lnTo>
                    <a:pt x="577" y="31"/>
                  </a:lnTo>
                  <a:lnTo>
                    <a:pt x="630" y="25"/>
                  </a:lnTo>
                  <a:lnTo>
                    <a:pt x="682" y="19"/>
                  </a:lnTo>
                  <a:lnTo>
                    <a:pt x="736" y="15"/>
                  </a:lnTo>
                  <a:lnTo>
                    <a:pt x="788" y="11"/>
                  </a:lnTo>
                  <a:lnTo>
                    <a:pt x="840" y="8"/>
                  </a:lnTo>
                  <a:lnTo>
                    <a:pt x="891" y="4"/>
                  </a:lnTo>
                  <a:lnTo>
                    <a:pt x="942" y="2"/>
                  </a:lnTo>
                  <a:lnTo>
                    <a:pt x="993" y="1"/>
                  </a:lnTo>
                  <a:lnTo>
                    <a:pt x="1045" y="0"/>
                  </a:lnTo>
                  <a:lnTo>
                    <a:pt x="1096" y="0"/>
                  </a:lnTo>
                  <a:lnTo>
                    <a:pt x="1148" y="0"/>
                  </a:lnTo>
                  <a:lnTo>
                    <a:pt x="1199" y="1"/>
                  </a:lnTo>
                  <a:lnTo>
                    <a:pt x="1250" y="2"/>
                  </a:lnTo>
                  <a:lnTo>
                    <a:pt x="1301" y="4"/>
                  </a:lnTo>
                  <a:lnTo>
                    <a:pt x="1353" y="7"/>
                  </a:lnTo>
                  <a:lnTo>
                    <a:pt x="1405" y="10"/>
                  </a:lnTo>
                  <a:lnTo>
                    <a:pt x="1457" y="14"/>
                  </a:lnTo>
                  <a:lnTo>
                    <a:pt x="1510" y="18"/>
                  </a:lnTo>
                  <a:lnTo>
                    <a:pt x="1563" y="24"/>
                  </a:lnTo>
                  <a:lnTo>
                    <a:pt x="1616" y="30"/>
                  </a:lnTo>
                  <a:lnTo>
                    <a:pt x="1670" y="36"/>
                  </a:lnTo>
                  <a:lnTo>
                    <a:pt x="1725" y="43"/>
                  </a:lnTo>
                  <a:lnTo>
                    <a:pt x="1780" y="51"/>
                  </a:lnTo>
                  <a:lnTo>
                    <a:pt x="1836" y="59"/>
                  </a:lnTo>
                  <a:lnTo>
                    <a:pt x="1893" y="68"/>
                  </a:lnTo>
                  <a:lnTo>
                    <a:pt x="1951" y="77"/>
                  </a:lnTo>
                  <a:lnTo>
                    <a:pt x="1976" y="87"/>
                  </a:lnTo>
                  <a:lnTo>
                    <a:pt x="1999" y="98"/>
                  </a:lnTo>
                  <a:lnTo>
                    <a:pt x="2020" y="110"/>
                  </a:lnTo>
                  <a:lnTo>
                    <a:pt x="2039" y="124"/>
                  </a:lnTo>
                  <a:lnTo>
                    <a:pt x="2056" y="138"/>
                  </a:lnTo>
                  <a:lnTo>
                    <a:pt x="2071" y="152"/>
                  </a:lnTo>
                  <a:lnTo>
                    <a:pt x="2084" y="167"/>
                  </a:lnTo>
                  <a:lnTo>
                    <a:pt x="2096" y="182"/>
                  </a:lnTo>
                  <a:lnTo>
                    <a:pt x="2106" y="196"/>
                  </a:lnTo>
                  <a:lnTo>
                    <a:pt x="2115" y="211"/>
                  </a:lnTo>
                  <a:lnTo>
                    <a:pt x="2125" y="225"/>
                  </a:lnTo>
                  <a:lnTo>
                    <a:pt x="2132" y="239"/>
                  </a:lnTo>
                  <a:lnTo>
                    <a:pt x="2140" y="252"/>
                  </a:lnTo>
                  <a:lnTo>
                    <a:pt x="2147" y="263"/>
                  </a:lnTo>
                  <a:lnTo>
                    <a:pt x="2154" y="274"/>
                  </a:lnTo>
                  <a:lnTo>
                    <a:pt x="2161" y="283"/>
                  </a:lnTo>
                  <a:lnTo>
                    <a:pt x="2096" y="282"/>
                  </a:lnTo>
                  <a:lnTo>
                    <a:pt x="2030" y="282"/>
                  </a:lnTo>
                  <a:lnTo>
                    <a:pt x="1965" y="281"/>
                  </a:lnTo>
                  <a:lnTo>
                    <a:pt x="1898" y="281"/>
                  </a:lnTo>
                  <a:lnTo>
                    <a:pt x="1833" y="279"/>
                  </a:lnTo>
                  <a:lnTo>
                    <a:pt x="1767" y="278"/>
                  </a:lnTo>
                  <a:lnTo>
                    <a:pt x="1702" y="278"/>
                  </a:lnTo>
                  <a:lnTo>
                    <a:pt x="1636" y="278"/>
                  </a:lnTo>
                  <a:lnTo>
                    <a:pt x="1570" y="277"/>
                  </a:lnTo>
                  <a:lnTo>
                    <a:pt x="1505" y="277"/>
                  </a:lnTo>
                  <a:lnTo>
                    <a:pt x="1439" y="276"/>
                  </a:lnTo>
                  <a:lnTo>
                    <a:pt x="1373" y="276"/>
                  </a:lnTo>
                  <a:lnTo>
                    <a:pt x="1307" y="276"/>
                  </a:lnTo>
                  <a:lnTo>
                    <a:pt x="1240" y="275"/>
                  </a:lnTo>
                  <a:lnTo>
                    <a:pt x="1175" y="275"/>
                  </a:lnTo>
                  <a:lnTo>
                    <a:pt x="1109" y="275"/>
                  </a:lnTo>
                  <a:lnTo>
                    <a:pt x="1043" y="274"/>
                  </a:lnTo>
                  <a:lnTo>
                    <a:pt x="977" y="274"/>
                  </a:lnTo>
                  <a:lnTo>
                    <a:pt x="912" y="274"/>
                  </a:lnTo>
                  <a:lnTo>
                    <a:pt x="846" y="274"/>
                  </a:lnTo>
                  <a:lnTo>
                    <a:pt x="780" y="274"/>
                  </a:lnTo>
                  <a:lnTo>
                    <a:pt x="713" y="274"/>
                  </a:lnTo>
                  <a:lnTo>
                    <a:pt x="648" y="272"/>
                  </a:lnTo>
                  <a:lnTo>
                    <a:pt x="582" y="272"/>
                  </a:lnTo>
                  <a:lnTo>
                    <a:pt x="517" y="272"/>
                  </a:lnTo>
                  <a:lnTo>
                    <a:pt x="451" y="272"/>
                  </a:lnTo>
                  <a:lnTo>
                    <a:pt x="386" y="272"/>
                  </a:lnTo>
                  <a:lnTo>
                    <a:pt x="321" y="272"/>
                  </a:lnTo>
                  <a:lnTo>
                    <a:pt x="255" y="274"/>
                  </a:lnTo>
                  <a:lnTo>
                    <a:pt x="190" y="274"/>
                  </a:lnTo>
                  <a:lnTo>
                    <a:pt x="125" y="274"/>
                  </a:lnTo>
                  <a:lnTo>
                    <a:pt x="60" y="274"/>
                  </a:lnTo>
                  <a:lnTo>
                    <a:pt x="51" y="269"/>
                  </a:lnTo>
                  <a:lnTo>
                    <a:pt x="42" y="263"/>
                  </a:lnTo>
                  <a:lnTo>
                    <a:pt x="33" y="260"/>
                  </a:lnTo>
                  <a:lnTo>
                    <a:pt x="25" y="255"/>
                  </a:lnTo>
                  <a:lnTo>
                    <a:pt x="17" y="252"/>
                  </a:lnTo>
                  <a:lnTo>
                    <a:pt x="11" y="248"/>
                  </a:lnTo>
                  <a:lnTo>
                    <a:pt x="4" y="246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rgbClr val="60565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6572250" y="1204913"/>
              <a:ext cx="1138238" cy="144462"/>
            </a:xfrm>
            <a:custGeom>
              <a:avLst/>
              <a:gdLst/>
              <a:ahLst/>
              <a:cxnLst>
                <a:cxn ang="0">
                  <a:pos x="8" y="232"/>
                </a:cxn>
                <a:cxn ang="0">
                  <a:pos x="26" y="214"/>
                </a:cxn>
                <a:cxn ang="0">
                  <a:pos x="48" y="195"/>
                </a:cxn>
                <a:cxn ang="0">
                  <a:pos x="72" y="175"/>
                </a:cxn>
                <a:cxn ang="0">
                  <a:pos x="101" y="156"/>
                </a:cxn>
                <a:cxn ang="0">
                  <a:pos x="133" y="135"/>
                </a:cxn>
                <a:cxn ang="0">
                  <a:pos x="172" y="114"/>
                </a:cxn>
                <a:cxn ang="0">
                  <a:pos x="217" y="92"/>
                </a:cxn>
                <a:cxn ang="0">
                  <a:pos x="300" y="71"/>
                </a:cxn>
                <a:cxn ang="0">
                  <a:pos x="413" y="53"/>
                </a:cxn>
                <a:cxn ang="0">
                  <a:pos x="522" y="38"/>
                </a:cxn>
                <a:cxn ang="0">
                  <a:pos x="630" y="27"/>
                </a:cxn>
                <a:cxn ang="0">
                  <a:pos x="736" y="16"/>
                </a:cxn>
                <a:cxn ang="0">
                  <a:pos x="840" y="8"/>
                </a:cxn>
                <a:cxn ang="0">
                  <a:pos x="943" y="3"/>
                </a:cxn>
                <a:cxn ang="0">
                  <a:pos x="1047" y="1"/>
                </a:cxn>
                <a:cxn ang="0">
                  <a:pos x="1149" y="0"/>
                </a:cxn>
                <a:cxn ang="0">
                  <a:pos x="1251" y="2"/>
                </a:cxn>
                <a:cxn ang="0">
                  <a:pos x="1355" y="7"/>
                </a:cxn>
                <a:cxn ang="0">
                  <a:pos x="1460" y="15"/>
                </a:cxn>
                <a:cxn ang="0">
                  <a:pos x="1565" y="24"/>
                </a:cxn>
                <a:cxn ang="0">
                  <a:pos x="1673" y="37"/>
                </a:cxn>
                <a:cxn ang="0">
                  <a:pos x="1784" y="52"/>
                </a:cxn>
                <a:cxn ang="0">
                  <a:pos x="1896" y="70"/>
                </a:cxn>
                <a:cxn ang="0">
                  <a:pos x="1977" y="88"/>
                </a:cxn>
                <a:cxn ang="0">
                  <a:pos x="2018" y="109"/>
                </a:cxn>
                <a:cxn ang="0">
                  <a:pos x="2050" y="135"/>
                </a:cxn>
                <a:cxn ang="0">
                  <a:pos x="2077" y="162"/>
                </a:cxn>
                <a:cxn ang="0">
                  <a:pos x="2098" y="190"/>
                </a:cxn>
                <a:cxn ang="0">
                  <a:pos x="2115" y="217"/>
                </a:cxn>
                <a:cxn ang="0">
                  <a:pos x="2129" y="243"/>
                </a:cxn>
                <a:cxn ang="0">
                  <a:pos x="2143" y="263"/>
                </a:cxn>
                <a:cxn ang="0">
                  <a:pos x="2089" y="270"/>
                </a:cxn>
                <a:cxn ang="0">
                  <a:pos x="1965" y="267"/>
                </a:cxn>
                <a:cxn ang="0">
                  <a:pos x="1840" y="265"/>
                </a:cxn>
                <a:cxn ang="0">
                  <a:pos x="1715" y="261"/>
                </a:cxn>
                <a:cxn ang="0">
                  <a:pos x="1590" y="259"/>
                </a:cxn>
                <a:cxn ang="0">
                  <a:pos x="1464" y="256"/>
                </a:cxn>
                <a:cxn ang="0">
                  <a:pos x="1338" y="255"/>
                </a:cxn>
                <a:cxn ang="0">
                  <a:pos x="1213" y="253"/>
                </a:cxn>
                <a:cxn ang="0">
                  <a:pos x="1086" y="252"/>
                </a:cxn>
                <a:cxn ang="0">
                  <a:pos x="961" y="251"/>
                </a:cxn>
                <a:cxn ang="0">
                  <a:pos x="834" y="251"/>
                </a:cxn>
                <a:cxn ang="0">
                  <a:pos x="709" y="250"/>
                </a:cxn>
                <a:cxn ang="0">
                  <a:pos x="585" y="250"/>
                </a:cxn>
                <a:cxn ang="0">
                  <a:pos x="460" y="250"/>
                </a:cxn>
                <a:cxn ang="0">
                  <a:pos x="336" y="250"/>
                </a:cxn>
                <a:cxn ang="0">
                  <a:pos x="214" y="251"/>
                </a:cxn>
                <a:cxn ang="0">
                  <a:pos x="130" y="247"/>
                </a:cxn>
                <a:cxn ang="0">
                  <a:pos x="87" y="241"/>
                </a:cxn>
                <a:cxn ang="0">
                  <a:pos x="48" y="239"/>
                </a:cxn>
                <a:cxn ang="0">
                  <a:pos x="15" y="239"/>
                </a:cxn>
              </a:cxnLst>
              <a:rect l="0" t="0" r="r" b="b"/>
              <a:pathLst>
                <a:path w="2150" h="272">
                  <a:moveTo>
                    <a:pt x="0" y="241"/>
                  </a:moveTo>
                  <a:lnTo>
                    <a:pt x="8" y="232"/>
                  </a:lnTo>
                  <a:lnTo>
                    <a:pt x="17" y="223"/>
                  </a:lnTo>
                  <a:lnTo>
                    <a:pt x="26" y="214"/>
                  </a:lnTo>
                  <a:lnTo>
                    <a:pt x="37" y="204"/>
                  </a:lnTo>
                  <a:lnTo>
                    <a:pt x="48" y="195"/>
                  </a:lnTo>
                  <a:lnTo>
                    <a:pt x="60" y="186"/>
                  </a:lnTo>
                  <a:lnTo>
                    <a:pt x="72" y="175"/>
                  </a:lnTo>
                  <a:lnTo>
                    <a:pt x="86" y="166"/>
                  </a:lnTo>
                  <a:lnTo>
                    <a:pt x="101" y="156"/>
                  </a:lnTo>
                  <a:lnTo>
                    <a:pt x="116" y="145"/>
                  </a:lnTo>
                  <a:lnTo>
                    <a:pt x="133" y="135"/>
                  </a:lnTo>
                  <a:lnTo>
                    <a:pt x="152" y="124"/>
                  </a:lnTo>
                  <a:lnTo>
                    <a:pt x="172" y="114"/>
                  </a:lnTo>
                  <a:lnTo>
                    <a:pt x="194" y="102"/>
                  </a:lnTo>
                  <a:lnTo>
                    <a:pt x="217" y="92"/>
                  </a:lnTo>
                  <a:lnTo>
                    <a:pt x="242" y="80"/>
                  </a:lnTo>
                  <a:lnTo>
                    <a:pt x="300" y="71"/>
                  </a:lnTo>
                  <a:lnTo>
                    <a:pt x="356" y="62"/>
                  </a:lnTo>
                  <a:lnTo>
                    <a:pt x="413" y="53"/>
                  </a:lnTo>
                  <a:lnTo>
                    <a:pt x="467" y="45"/>
                  </a:lnTo>
                  <a:lnTo>
                    <a:pt x="522" y="38"/>
                  </a:lnTo>
                  <a:lnTo>
                    <a:pt x="577" y="33"/>
                  </a:lnTo>
                  <a:lnTo>
                    <a:pt x="630" y="27"/>
                  </a:lnTo>
                  <a:lnTo>
                    <a:pt x="683" y="21"/>
                  </a:lnTo>
                  <a:lnTo>
                    <a:pt x="736" y="16"/>
                  </a:lnTo>
                  <a:lnTo>
                    <a:pt x="788" y="12"/>
                  </a:lnTo>
                  <a:lnTo>
                    <a:pt x="840" y="8"/>
                  </a:lnTo>
                  <a:lnTo>
                    <a:pt x="892" y="6"/>
                  </a:lnTo>
                  <a:lnTo>
                    <a:pt x="943" y="3"/>
                  </a:lnTo>
                  <a:lnTo>
                    <a:pt x="994" y="2"/>
                  </a:lnTo>
                  <a:lnTo>
                    <a:pt x="1047" y="1"/>
                  </a:lnTo>
                  <a:lnTo>
                    <a:pt x="1098" y="0"/>
                  </a:lnTo>
                  <a:lnTo>
                    <a:pt x="1149" y="0"/>
                  </a:lnTo>
                  <a:lnTo>
                    <a:pt x="1200" y="1"/>
                  </a:lnTo>
                  <a:lnTo>
                    <a:pt x="1251" y="2"/>
                  </a:lnTo>
                  <a:lnTo>
                    <a:pt x="1303" y="5"/>
                  </a:lnTo>
                  <a:lnTo>
                    <a:pt x="1355" y="7"/>
                  </a:lnTo>
                  <a:lnTo>
                    <a:pt x="1406" y="10"/>
                  </a:lnTo>
                  <a:lnTo>
                    <a:pt x="1460" y="15"/>
                  </a:lnTo>
                  <a:lnTo>
                    <a:pt x="1512" y="20"/>
                  </a:lnTo>
                  <a:lnTo>
                    <a:pt x="1565" y="24"/>
                  </a:lnTo>
                  <a:lnTo>
                    <a:pt x="1619" y="30"/>
                  </a:lnTo>
                  <a:lnTo>
                    <a:pt x="1673" y="37"/>
                  </a:lnTo>
                  <a:lnTo>
                    <a:pt x="1728" y="44"/>
                  </a:lnTo>
                  <a:lnTo>
                    <a:pt x="1784" y="52"/>
                  </a:lnTo>
                  <a:lnTo>
                    <a:pt x="1839" y="60"/>
                  </a:lnTo>
                  <a:lnTo>
                    <a:pt x="1896" y="70"/>
                  </a:lnTo>
                  <a:lnTo>
                    <a:pt x="1954" y="79"/>
                  </a:lnTo>
                  <a:lnTo>
                    <a:pt x="1977" y="88"/>
                  </a:lnTo>
                  <a:lnTo>
                    <a:pt x="1999" y="99"/>
                  </a:lnTo>
                  <a:lnTo>
                    <a:pt x="2018" y="109"/>
                  </a:lnTo>
                  <a:lnTo>
                    <a:pt x="2035" y="122"/>
                  </a:lnTo>
                  <a:lnTo>
                    <a:pt x="2050" y="135"/>
                  </a:lnTo>
                  <a:lnTo>
                    <a:pt x="2064" y="149"/>
                  </a:lnTo>
                  <a:lnTo>
                    <a:pt x="2077" y="162"/>
                  </a:lnTo>
                  <a:lnTo>
                    <a:pt x="2088" y="176"/>
                  </a:lnTo>
                  <a:lnTo>
                    <a:pt x="2098" y="190"/>
                  </a:lnTo>
                  <a:lnTo>
                    <a:pt x="2107" y="204"/>
                  </a:lnTo>
                  <a:lnTo>
                    <a:pt x="2115" y="217"/>
                  </a:lnTo>
                  <a:lnTo>
                    <a:pt x="2122" y="230"/>
                  </a:lnTo>
                  <a:lnTo>
                    <a:pt x="2129" y="243"/>
                  </a:lnTo>
                  <a:lnTo>
                    <a:pt x="2136" y="253"/>
                  </a:lnTo>
                  <a:lnTo>
                    <a:pt x="2143" y="263"/>
                  </a:lnTo>
                  <a:lnTo>
                    <a:pt x="2150" y="272"/>
                  </a:lnTo>
                  <a:lnTo>
                    <a:pt x="2089" y="270"/>
                  </a:lnTo>
                  <a:lnTo>
                    <a:pt x="2027" y="268"/>
                  </a:lnTo>
                  <a:lnTo>
                    <a:pt x="1965" y="267"/>
                  </a:lnTo>
                  <a:lnTo>
                    <a:pt x="1903" y="266"/>
                  </a:lnTo>
                  <a:lnTo>
                    <a:pt x="1840" y="265"/>
                  </a:lnTo>
                  <a:lnTo>
                    <a:pt x="1778" y="262"/>
                  </a:lnTo>
                  <a:lnTo>
                    <a:pt x="1715" y="261"/>
                  </a:lnTo>
                  <a:lnTo>
                    <a:pt x="1652" y="260"/>
                  </a:lnTo>
                  <a:lnTo>
                    <a:pt x="1590" y="259"/>
                  </a:lnTo>
                  <a:lnTo>
                    <a:pt x="1527" y="258"/>
                  </a:lnTo>
                  <a:lnTo>
                    <a:pt x="1464" y="256"/>
                  </a:lnTo>
                  <a:lnTo>
                    <a:pt x="1401" y="256"/>
                  </a:lnTo>
                  <a:lnTo>
                    <a:pt x="1338" y="255"/>
                  </a:lnTo>
                  <a:lnTo>
                    <a:pt x="1275" y="254"/>
                  </a:lnTo>
                  <a:lnTo>
                    <a:pt x="1213" y="253"/>
                  </a:lnTo>
                  <a:lnTo>
                    <a:pt x="1149" y="253"/>
                  </a:lnTo>
                  <a:lnTo>
                    <a:pt x="1086" y="252"/>
                  </a:lnTo>
                  <a:lnTo>
                    <a:pt x="1023" y="252"/>
                  </a:lnTo>
                  <a:lnTo>
                    <a:pt x="961" y="251"/>
                  </a:lnTo>
                  <a:lnTo>
                    <a:pt x="897" y="251"/>
                  </a:lnTo>
                  <a:lnTo>
                    <a:pt x="834" y="251"/>
                  </a:lnTo>
                  <a:lnTo>
                    <a:pt x="772" y="250"/>
                  </a:lnTo>
                  <a:lnTo>
                    <a:pt x="709" y="250"/>
                  </a:lnTo>
                  <a:lnTo>
                    <a:pt x="647" y="250"/>
                  </a:lnTo>
                  <a:lnTo>
                    <a:pt x="585" y="250"/>
                  </a:lnTo>
                  <a:lnTo>
                    <a:pt x="522" y="250"/>
                  </a:lnTo>
                  <a:lnTo>
                    <a:pt x="460" y="250"/>
                  </a:lnTo>
                  <a:lnTo>
                    <a:pt x="399" y="250"/>
                  </a:lnTo>
                  <a:lnTo>
                    <a:pt x="336" y="250"/>
                  </a:lnTo>
                  <a:lnTo>
                    <a:pt x="275" y="250"/>
                  </a:lnTo>
                  <a:lnTo>
                    <a:pt x="214" y="251"/>
                  </a:lnTo>
                  <a:lnTo>
                    <a:pt x="153" y="251"/>
                  </a:lnTo>
                  <a:lnTo>
                    <a:pt x="130" y="247"/>
                  </a:lnTo>
                  <a:lnTo>
                    <a:pt x="109" y="244"/>
                  </a:lnTo>
                  <a:lnTo>
                    <a:pt x="87" y="241"/>
                  </a:lnTo>
                  <a:lnTo>
                    <a:pt x="67" y="239"/>
                  </a:lnTo>
                  <a:lnTo>
                    <a:pt x="48" y="239"/>
                  </a:lnTo>
                  <a:lnTo>
                    <a:pt x="31" y="239"/>
                  </a:lnTo>
                  <a:lnTo>
                    <a:pt x="15" y="239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6D606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6572250" y="1206500"/>
              <a:ext cx="1131888" cy="136525"/>
            </a:xfrm>
            <a:custGeom>
              <a:avLst/>
              <a:gdLst/>
              <a:ahLst/>
              <a:cxnLst>
                <a:cxn ang="0">
                  <a:pos x="9" y="229"/>
                </a:cxn>
                <a:cxn ang="0">
                  <a:pos x="29" y="211"/>
                </a:cxn>
                <a:cxn ang="0">
                  <a:pos x="52" y="192"/>
                </a:cxn>
                <a:cxn ang="0">
                  <a:pos x="76" y="173"/>
                </a:cxn>
                <a:cxn ang="0">
                  <a:pos x="105" y="154"/>
                </a:cxn>
                <a:cxn ang="0">
                  <a:pos x="138" y="134"/>
                </a:cxn>
                <a:cxn ang="0">
                  <a:pos x="176" y="113"/>
                </a:cxn>
                <a:cxn ang="0">
                  <a:pos x="219" y="92"/>
                </a:cxn>
                <a:cxn ang="0">
                  <a:pos x="301" y="72"/>
                </a:cxn>
                <a:cxn ang="0">
                  <a:pos x="414" y="55"/>
                </a:cxn>
                <a:cxn ang="0">
                  <a:pos x="523" y="40"/>
                </a:cxn>
                <a:cxn ang="0">
                  <a:pos x="631" y="27"/>
                </a:cxn>
                <a:cxn ang="0">
                  <a:pos x="738" y="17"/>
                </a:cxn>
                <a:cxn ang="0">
                  <a:pos x="842" y="9"/>
                </a:cxn>
                <a:cxn ang="0">
                  <a:pos x="946" y="4"/>
                </a:cxn>
                <a:cxn ang="0">
                  <a:pos x="1048" y="0"/>
                </a:cxn>
                <a:cxn ang="0">
                  <a:pos x="1151" y="0"/>
                </a:cxn>
                <a:cxn ang="0">
                  <a:pos x="1253" y="3"/>
                </a:cxn>
                <a:cxn ang="0">
                  <a:pos x="1356" y="7"/>
                </a:cxn>
                <a:cxn ang="0">
                  <a:pos x="1461" y="14"/>
                </a:cxn>
                <a:cxn ang="0">
                  <a:pos x="1568" y="24"/>
                </a:cxn>
                <a:cxn ang="0">
                  <a:pos x="1676" y="36"/>
                </a:cxn>
                <a:cxn ang="0">
                  <a:pos x="1785" y="52"/>
                </a:cxn>
                <a:cxn ang="0">
                  <a:pos x="1897" y="69"/>
                </a:cxn>
                <a:cxn ang="0">
                  <a:pos x="1997" y="97"/>
                </a:cxn>
                <a:cxn ang="0">
                  <a:pos x="2057" y="143"/>
                </a:cxn>
                <a:cxn ang="0">
                  <a:pos x="2097" y="195"/>
                </a:cxn>
                <a:cxn ang="0">
                  <a:pos x="2126" y="241"/>
                </a:cxn>
                <a:cxn ang="0">
                  <a:pos x="2081" y="256"/>
                </a:cxn>
                <a:cxn ang="0">
                  <a:pos x="1965" y="251"/>
                </a:cxn>
                <a:cxn ang="0">
                  <a:pos x="1846" y="248"/>
                </a:cxn>
                <a:cxn ang="0">
                  <a:pos x="1728" y="243"/>
                </a:cxn>
                <a:cxn ang="0">
                  <a:pos x="1608" y="240"/>
                </a:cxn>
                <a:cxn ang="0">
                  <a:pos x="1489" y="237"/>
                </a:cxn>
                <a:cxn ang="0">
                  <a:pos x="1368" y="234"/>
                </a:cxn>
                <a:cxn ang="0">
                  <a:pos x="1249" y="231"/>
                </a:cxn>
                <a:cxn ang="0">
                  <a:pos x="1128" y="230"/>
                </a:cxn>
                <a:cxn ang="0">
                  <a:pos x="1008" y="228"/>
                </a:cxn>
                <a:cxn ang="0">
                  <a:pos x="889" y="227"/>
                </a:cxn>
                <a:cxn ang="0">
                  <a:pos x="769" y="227"/>
                </a:cxn>
                <a:cxn ang="0">
                  <a:pos x="652" y="226"/>
                </a:cxn>
                <a:cxn ang="0">
                  <a:pos x="534" y="226"/>
                </a:cxn>
                <a:cxn ang="0">
                  <a:pos x="418" y="227"/>
                </a:cxn>
                <a:cxn ang="0">
                  <a:pos x="303" y="227"/>
                </a:cxn>
                <a:cxn ang="0">
                  <a:pos x="227" y="227"/>
                </a:cxn>
                <a:cxn ang="0">
                  <a:pos x="191" y="224"/>
                </a:cxn>
                <a:cxn ang="0">
                  <a:pos x="158" y="223"/>
                </a:cxn>
                <a:cxn ang="0">
                  <a:pos x="125" y="223"/>
                </a:cxn>
                <a:cxn ang="0">
                  <a:pos x="94" y="224"/>
                </a:cxn>
                <a:cxn ang="0">
                  <a:pos x="65" y="227"/>
                </a:cxn>
                <a:cxn ang="0">
                  <a:pos x="37" y="230"/>
                </a:cxn>
                <a:cxn ang="0">
                  <a:pos x="11" y="235"/>
                </a:cxn>
              </a:cxnLst>
              <a:rect l="0" t="0" r="r" b="b"/>
              <a:pathLst>
                <a:path w="2139" h="258">
                  <a:moveTo>
                    <a:pt x="0" y="238"/>
                  </a:moveTo>
                  <a:lnTo>
                    <a:pt x="9" y="229"/>
                  </a:lnTo>
                  <a:lnTo>
                    <a:pt x="19" y="220"/>
                  </a:lnTo>
                  <a:lnTo>
                    <a:pt x="29" y="211"/>
                  </a:lnTo>
                  <a:lnTo>
                    <a:pt x="40" y="201"/>
                  </a:lnTo>
                  <a:lnTo>
                    <a:pt x="52" y="192"/>
                  </a:lnTo>
                  <a:lnTo>
                    <a:pt x="64" y="183"/>
                  </a:lnTo>
                  <a:lnTo>
                    <a:pt x="76" y="173"/>
                  </a:lnTo>
                  <a:lnTo>
                    <a:pt x="90" y="163"/>
                  </a:lnTo>
                  <a:lnTo>
                    <a:pt x="105" y="154"/>
                  </a:lnTo>
                  <a:lnTo>
                    <a:pt x="120" y="144"/>
                  </a:lnTo>
                  <a:lnTo>
                    <a:pt x="138" y="134"/>
                  </a:lnTo>
                  <a:lnTo>
                    <a:pt x="156" y="124"/>
                  </a:lnTo>
                  <a:lnTo>
                    <a:pt x="176" y="113"/>
                  </a:lnTo>
                  <a:lnTo>
                    <a:pt x="197" y="103"/>
                  </a:lnTo>
                  <a:lnTo>
                    <a:pt x="219" y="92"/>
                  </a:lnTo>
                  <a:lnTo>
                    <a:pt x="243" y="82"/>
                  </a:lnTo>
                  <a:lnTo>
                    <a:pt x="301" y="72"/>
                  </a:lnTo>
                  <a:lnTo>
                    <a:pt x="357" y="63"/>
                  </a:lnTo>
                  <a:lnTo>
                    <a:pt x="414" y="55"/>
                  </a:lnTo>
                  <a:lnTo>
                    <a:pt x="469" y="47"/>
                  </a:lnTo>
                  <a:lnTo>
                    <a:pt x="523" y="40"/>
                  </a:lnTo>
                  <a:lnTo>
                    <a:pt x="578" y="33"/>
                  </a:lnTo>
                  <a:lnTo>
                    <a:pt x="631" y="27"/>
                  </a:lnTo>
                  <a:lnTo>
                    <a:pt x="684" y="21"/>
                  </a:lnTo>
                  <a:lnTo>
                    <a:pt x="738" y="17"/>
                  </a:lnTo>
                  <a:lnTo>
                    <a:pt x="790" y="12"/>
                  </a:lnTo>
                  <a:lnTo>
                    <a:pt x="842" y="9"/>
                  </a:lnTo>
                  <a:lnTo>
                    <a:pt x="893" y="6"/>
                  </a:lnTo>
                  <a:lnTo>
                    <a:pt x="946" y="4"/>
                  </a:lnTo>
                  <a:lnTo>
                    <a:pt x="997" y="2"/>
                  </a:lnTo>
                  <a:lnTo>
                    <a:pt x="1048" y="0"/>
                  </a:lnTo>
                  <a:lnTo>
                    <a:pt x="1100" y="0"/>
                  </a:lnTo>
                  <a:lnTo>
                    <a:pt x="1151" y="0"/>
                  </a:lnTo>
                  <a:lnTo>
                    <a:pt x="1202" y="2"/>
                  </a:lnTo>
                  <a:lnTo>
                    <a:pt x="1253" y="3"/>
                  </a:lnTo>
                  <a:lnTo>
                    <a:pt x="1305" y="5"/>
                  </a:lnTo>
                  <a:lnTo>
                    <a:pt x="1356" y="7"/>
                  </a:lnTo>
                  <a:lnTo>
                    <a:pt x="1409" y="11"/>
                  </a:lnTo>
                  <a:lnTo>
                    <a:pt x="1461" y="14"/>
                  </a:lnTo>
                  <a:lnTo>
                    <a:pt x="1514" y="19"/>
                  </a:lnTo>
                  <a:lnTo>
                    <a:pt x="1568" y="24"/>
                  </a:lnTo>
                  <a:lnTo>
                    <a:pt x="1621" y="30"/>
                  </a:lnTo>
                  <a:lnTo>
                    <a:pt x="1676" y="36"/>
                  </a:lnTo>
                  <a:lnTo>
                    <a:pt x="1730" y="43"/>
                  </a:lnTo>
                  <a:lnTo>
                    <a:pt x="1785" y="52"/>
                  </a:lnTo>
                  <a:lnTo>
                    <a:pt x="1842" y="60"/>
                  </a:lnTo>
                  <a:lnTo>
                    <a:pt x="1897" y="69"/>
                  </a:lnTo>
                  <a:lnTo>
                    <a:pt x="1955" y="78"/>
                  </a:lnTo>
                  <a:lnTo>
                    <a:pt x="1997" y="97"/>
                  </a:lnTo>
                  <a:lnTo>
                    <a:pt x="2031" y="119"/>
                  </a:lnTo>
                  <a:lnTo>
                    <a:pt x="2057" y="143"/>
                  </a:lnTo>
                  <a:lnTo>
                    <a:pt x="2079" y="170"/>
                  </a:lnTo>
                  <a:lnTo>
                    <a:pt x="2097" y="195"/>
                  </a:lnTo>
                  <a:lnTo>
                    <a:pt x="2112" y="220"/>
                  </a:lnTo>
                  <a:lnTo>
                    <a:pt x="2126" y="241"/>
                  </a:lnTo>
                  <a:lnTo>
                    <a:pt x="2139" y="258"/>
                  </a:lnTo>
                  <a:lnTo>
                    <a:pt x="2081" y="256"/>
                  </a:lnTo>
                  <a:lnTo>
                    <a:pt x="2023" y="253"/>
                  </a:lnTo>
                  <a:lnTo>
                    <a:pt x="1965" y="251"/>
                  </a:lnTo>
                  <a:lnTo>
                    <a:pt x="1905" y="249"/>
                  </a:lnTo>
                  <a:lnTo>
                    <a:pt x="1846" y="248"/>
                  </a:lnTo>
                  <a:lnTo>
                    <a:pt x="1787" y="245"/>
                  </a:lnTo>
                  <a:lnTo>
                    <a:pt x="1728" y="243"/>
                  </a:lnTo>
                  <a:lnTo>
                    <a:pt x="1669" y="242"/>
                  </a:lnTo>
                  <a:lnTo>
                    <a:pt x="1608" y="240"/>
                  </a:lnTo>
                  <a:lnTo>
                    <a:pt x="1549" y="238"/>
                  </a:lnTo>
                  <a:lnTo>
                    <a:pt x="1489" y="237"/>
                  </a:lnTo>
                  <a:lnTo>
                    <a:pt x="1428" y="236"/>
                  </a:lnTo>
                  <a:lnTo>
                    <a:pt x="1368" y="234"/>
                  </a:lnTo>
                  <a:lnTo>
                    <a:pt x="1309" y="233"/>
                  </a:lnTo>
                  <a:lnTo>
                    <a:pt x="1249" y="231"/>
                  </a:lnTo>
                  <a:lnTo>
                    <a:pt x="1188" y="230"/>
                  </a:lnTo>
                  <a:lnTo>
                    <a:pt x="1128" y="230"/>
                  </a:lnTo>
                  <a:lnTo>
                    <a:pt x="1069" y="229"/>
                  </a:lnTo>
                  <a:lnTo>
                    <a:pt x="1008" y="228"/>
                  </a:lnTo>
                  <a:lnTo>
                    <a:pt x="948" y="228"/>
                  </a:lnTo>
                  <a:lnTo>
                    <a:pt x="889" y="227"/>
                  </a:lnTo>
                  <a:lnTo>
                    <a:pt x="830" y="227"/>
                  </a:lnTo>
                  <a:lnTo>
                    <a:pt x="769" y="227"/>
                  </a:lnTo>
                  <a:lnTo>
                    <a:pt x="710" y="226"/>
                  </a:lnTo>
                  <a:lnTo>
                    <a:pt x="652" y="226"/>
                  </a:lnTo>
                  <a:lnTo>
                    <a:pt x="593" y="226"/>
                  </a:lnTo>
                  <a:lnTo>
                    <a:pt x="534" y="226"/>
                  </a:lnTo>
                  <a:lnTo>
                    <a:pt x="476" y="226"/>
                  </a:lnTo>
                  <a:lnTo>
                    <a:pt x="418" y="227"/>
                  </a:lnTo>
                  <a:lnTo>
                    <a:pt x="361" y="227"/>
                  </a:lnTo>
                  <a:lnTo>
                    <a:pt x="303" y="227"/>
                  </a:lnTo>
                  <a:lnTo>
                    <a:pt x="246" y="228"/>
                  </a:lnTo>
                  <a:lnTo>
                    <a:pt x="227" y="227"/>
                  </a:lnTo>
                  <a:lnTo>
                    <a:pt x="210" y="226"/>
                  </a:lnTo>
                  <a:lnTo>
                    <a:pt x="191" y="224"/>
                  </a:lnTo>
                  <a:lnTo>
                    <a:pt x="174" y="223"/>
                  </a:lnTo>
                  <a:lnTo>
                    <a:pt x="158" y="223"/>
                  </a:lnTo>
                  <a:lnTo>
                    <a:pt x="141" y="223"/>
                  </a:lnTo>
                  <a:lnTo>
                    <a:pt x="125" y="223"/>
                  </a:lnTo>
                  <a:lnTo>
                    <a:pt x="109" y="223"/>
                  </a:lnTo>
                  <a:lnTo>
                    <a:pt x="94" y="224"/>
                  </a:lnTo>
                  <a:lnTo>
                    <a:pt x="79" y="226"/>
                  </a:lnTo>
                  <a:lnTo>
                    <a:pt x="65" y="227"/>
                  </a:lnTo>
                  <a:lnTo>
                    <a:pt x="51" y="228"/>
                  </a:lnTo>
                  <a:lnTo>
                    <a:pt x="37" y="230"/>
                  </a:lnTo>
                  <a:lnTo>
                    <a:pt x="24" y="233"/>
                  </a:lnTo>
                  <a:lnTo>
                    <a:pt x="11" y="235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756B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6572250" y="1209675"/>
              <a:ext cx="1127125" cy="128587"/>
            </a:xfrm>
            <a:custGeom>
              <a:avLst/>
              <a:gdLst/>
              <a:ahLst/>
              <a:cxnLst>
                <a:cxn ang="0">
                  <a:pos x="10" y="225"/>
                </a:cxn>
                <a:cxn ang="0">
                  <a:pos x="31" y="208"/>
                </a:cxn>
                <a:cxn ang="0">
                  <a:pos x="55" y="189"/>
                </a:cxn>
                <a:cxn ang="0">
                  <a:pos x="81" y="171"/>
                </a:cxn>
                <a:cxn ang="0">
                  <a:pos x="110" y="151"/>
                </a:cxn>
                <a:cxn ang="0">
                  <a:pos x="141" y="132"/>
                </a:cxn>
                <a:cxn ang="0">
                  <a:pos x="178" y="111"/>
                </a:cxn>
                <a:cxn ang="0">
                  <a:pos x="220" y="92"/>
                </a:cxn>
                <a:cxn ang="0">
                  <a:pos x="301" y="72"/>
                </a:cxn>
                <a:cxn ang="0">
                  <a:pos x="414" y="55"/>
                </a:cxn>
                <a:cxn ang="0">
                  <a:pos x="524" y="39"/>
                </a:cxn>
                <a:cxn ang="0">
                  <a:pos x="632" y="27"/>
                </a:cxn>
                <a:cxn ang="0">
                  <a:pos x="738" y="16"/>
                </a:cxn>
                <a:cxn ang="0">
                  <a:pos x="842" y="8"/>
                </a:cxn>
                <a:cxn ang="0">
                  <a:pos x="946" y="3"/>
                </a:cxn>
                <a:cxn ang="0">
                  <a:pos x="1049" y="0"/>
                </a:cxn>
                <a:cxn ang="0">
                  <a:pos x="1152" y="0"/>
                </a:cxn>
                <a:cxn ang="0">
                  <a:pos x="1255" y="2"/>
                </a:cxn>
                <a:cxn ang="0">
                  <a:pos x="1359" y="7"/>
                </a:cxn>
                <a:cxn ang="0">
                  <a:pos x="1463" y="14"/>
                </a:cxn>
                <a:cxn ang="0">
                  <a:pos x="1569" y="23"/>
                </a:cxn>
                <a:cxn ang="0">
                  <a:pos x="1677" y="35"/>
                </a:cxn>
                <a:cxn ang="0">
                  <a:pos x="1787" y="50"/>
                </a:cxn>
                <a:cxn ang="0">
                  <a:pos x="1900" y="67"/>
                </a:cxn>
                <a:cxn ang="0">
                  <a:pos x="1995" y="94"/>
                </a:cxn>
                <a:cxn ang="0">
                  <a:pos x="2050" y="138"/>
                </a:cxn>
                <a:cxn ang="0">
                  <a:pos x="2088" y="186"/>
                </a:cxn>
                <a:cxn ang="0">
                  <a:pos x="2115" y="229"/>
                </a:cxn>
                <a:cxn ang="0">
                  <a:pos x="2074" y="241"/>
                </a:cxn>
                <a:cxn ang="0">
                  <a:pos x="1965" y="236"/>
                </a:cxn>
                <a:cxn ang="0">
                  <a:pos x="1853" y="230"/>
                </a:cxn>
                <a:cxn ang="0">
                  <a:pos x="1741" y="225"/>
                </a:cxn>
                <a:cxn ang="0">
                  <a:pos x="1628" y="220"/>
                </a:cxn>
                <a:cxn ang="0">
                  <a:pos x="1514" y="216"/>
                </a:cxn>
                <a:cxn ang="0">
                  <a:pos x="1399" y="212"/>
                </a:cxn>
                <a:cxn ang="0">
                  <a:pos x="1286" y="209"/>
                </a:cxn>
                <a:cxn ang="0">
                  <a:pos x="1171" y="207"/>
                </a:cxn>
                <a:cxn ang="0">
                  <a:pos x="1057" y="204"/>
                </a:cxn>
                <a:cxn ang="0">
                  <a:pos x="943" y="202"/>
                </a:cxn>
                <a:cxn ang="0">
                  <a:pos x="831" y="201"/>
                </a:cxn>
                <a:cxn ang="0">
                  <a:pos x="718" y="201"/>
                </a:cxn>
                <a:cxn ang="0">
                  <a:pos x="608" y="201"/>
                </a:cxn>
                <a:cxn ang="0">
                  <a:pos x="499" y="201"/>
                </a:cxn>
                <a:cxn ang="0">
                  <a:pos x="391" y="202"/>
                </a:cxn>
                <a:cxn ang="0">
                  <a:pos x="313" y="202"/>
                </a:cxn>
                <a:cxn ang="0">
                  <a:pos x="264" y="202"/>
                </a:cxn>
                <a:cxn ang="0">
                  <a:pos x="217" y="202"/>
                </a:cxn>
                <a:cxn ang="0">
                  <a:pos x="173" y="204"/>
                </a:cxn>
                <a:cxn ang="0">
                  <a:pos x="130" y="208"/>
                </a:cxn>
                <a:cxn ang="0">
                  <a:pos x="89" y="214"/>
                </a:cxn>
                <a:cxn ang="0">
                  <a:pos x="51" y="220"/>
                </a:cxn>
                <a:cxn ang="0">
                  <a:pos x="16" y="230"/>
                </a:cxn>
              </a:cxnLst>
              <a:rect l="0" t="0" r="r" b="b"/>
              <a:pathLst>
                <a:path w="2128" h="245">
                  <a:moveTo>
                    <a:pt x="0" y="234"/>
                  </a:moveTo>
                  <a:lnTo>
                    <a:pt x="10" y="225"/>
                  </a:lnTo>
                  <a:lnTo>
                    <a:pt x="21" y="217"/>
                  </a:lnTo>
                  <a:lnTo>
                    <a:pt x="31" y="208"/>
                  </a:lnTo>
                  <a:lnTo>
                    <a:pt x="43" y="198"/>
                  </a:lnTo>
                  <a:lnTo>
                    <a:pt x="55" y="189"/>
                  </a:lnTo>
                  <a:lnTo>
                    <a:pt x="67" y="180"/>
                  </a:lnTo>
                  <a:lnTo>
                    <a:pt x="81" y="171"/>
                  </a:lnTo>
                  <a:lnTo>
                    <a:pt x="95" y="161"/>
                  </a:lnTo>
                  <a:lnTo>
                    <a:pt x="110" y="151"/>
                  </a:lnTo>
                  <a:lnTo>
                    <a:pt x="125" y="142"/>
                  </a:lnTo>
                  <a:lnTo>
                    <a:pt x="141" y="132"/>
                  </a:lnTo>
                  <a:lnTo>
                    <a:pt x="160" y="122"/>
                  </a:lnTo>
                  <a:lnTo>
                    <a:pt x="178" y="111"/>
                  </a:lnTo>
                  <a:lnTo>
                    <a:pt x="199" y="102"/>
                  </a:lnTo>
                  <a:lnTo>
                    <a:pt x="220" y="92"/>
                  </a:lnTo>
                  <a:lnTo>
                    <a:pt x="243" y="81"/>
                  </a:lnTo>
                  <a:lnTo>
                    <a:pt x="301" y="72"/>
                  </a:lnTo>
                  <a:lnTo>
                    <a:pt x="357" y="63"/>
                  </a:lnTo>
                  <a:lnTo>
                    <a:pt x="414" y="55"/>
                  </a:lnTo>
                  <a:lnTo>
                    <a:pt x="469" y="46"/>
                  </a:lnTo>
                  <a:lnTo>
                    <a:pt x="524" y="39"/>
                  </a:lnTo>
                  <a:lnTo>
                    <a:pt x="578" y="32"/>
                  </a:lnTo>
                  <a:lnTo>
                    <a:pt x="632" y="27"/>
                  </a:lnTo>
                  <a:lnTo>
                    <a:pt x="684" y="21"/>
                  </a:lnTo>
                  <a:lnTo>
                    <a:pt x="738" y="16"/>
                  </a:lnTo>
                  <a:lnTo>
                    <a:pt x="790" y="12"/>
                  </a:lnTo>
                  <a:lnTo>
                    <a:pt x="842" y="8"/>
                  </a:lnTo>
                  <a:lnTo>
                    <a:pt x="895" y="6"/>
                  </a:lnTo>
                  <a:lnTo>
                    <a:pt x="946" y="3"/>
                  </a:lnTo>
                  <a:lnTo>
                    <a:pt x="998" y="1"/>
                  </a:lnTo>
                  <a:lnTo>
                    <a:pt x="1049" y="0"/>
                  </a:lnTo>
                  <a:lnTo>
                    <a:pt x="1101" y="0"/>
                  </a:lnTo>
                  <a:lnTo>
                    <a:pt x="1152" y="0"/>
                  </a:lnTo>
                  <a:lnTo>
                    <a:pt x="1203" y="0"/>
                  </a:lnTo>
                  <a:lnTo>
                    <a:pt x="1255" y="2"/>
                  </a:lnTo>
                  <a:lnTo>
                    <a:pt x="1307" y="3"/>
                  </a:lnTo>
                  <a:lnTo>
                    <a:pt x="1359" y="7"/>
                  </a:lnTo>
                  <a:lnTo>
                    <a:pt x="1411" y="9"/>
                  </a:lnTo>
                  <a:lnTo>
                    <a:pt x="1463" y="14"/>
                  </a:lnTo>
                  <a:lnTo>
                    <a:pt x="1517" y="17"/>
                  </a:lnTo>
                  <a:lnTo>
                    <a:pt x="1569" y="23"/>
                  </a:lnTo>
                  <a:lnTo>
                    <a:pt x="1623" y="29"/>
                  </a:lnTo>
                  <a:lnTo>
                    <a:pt x="1677" y="35"/>
                  </a:lnTo>
                  <a:lnTo>
                    <a:pt x="1732" y="42"/>
                  </a:lnTo>
                  <a:lnTo>
                    <a:pt x="1787" y="50"/>
                  </a:lnTo>
                  <a:lnTo>
                    <a:pt x="1844" y="58"/>
                  </a:lnTo>
                  <a:lnTo>
                    <a:pt x="1900" y="67"/>
                  </a:lnTo>
                  <a:lnTo>
                    <a:pt x="1958" y="77"/>
                  </a:lnTo>
                  <a:lnTo>
                    <a:pt x="1995" y="94"/>
                  </a:lnTo>
                  <a:lnTo>
                    <a:pt x="2026" y="115"/>
                  </a:lnTo>
                  <a:lnTo>
                    <a:pt x="2050" y="138"/>
                  </a:lnTo>
                  <a:lnTo>
                    <a:pt x="2071" y="161"/>
                  </a:lnTo>
                  <a:lnTo>
                    <a:pt x="2088" y="186"/>
                  </a:lnTo>
                  <a:lnTo>
                    <a:pt x="2103" y="208"/>
                  </a:lnTo>
                  <a:lnTo>
                    <a:pt x="2115" y="229"/>
                  </a:lnTo>
                  <a:lnTo>
                    <a:pt x="2128" y="245"/>
                  </a:lnTo>
                  <a:lnTo>
                    <a:pt x="2074" y="241"/>
                  </a:lnTo>
                  <a:lnTo>
                    <a:pt x="2019" y="239"/>
                  </a:lnTo>
                  <a:lnTo>
                    <a:pt x="1965" y="236"/>
                  </a:lnTo>
                  <a:lnTo>
                    <a:pt x="1909" y="233"/>
                  </a:lnTo>
                  <a:lnTo>
                    <a:pt x="1853" y="230"/>
                  </a:lnTo>
                  <a:lnTo>
                    <a:pt x="1797" y="227"/>
                  </a:lnTo>
                  <a:lnTo>
                    <a:pt x="1741" y="225"/>
                  </a:lnTo>
                  <a:lnTo>
                    <a:pt x="1685" y="223"/>
                  </a:lnTo>
                  <a:lnTo>
                    <a:pt x="1628" y="220"/>
                  </a:lnTo>
                  <a:lnTo>
                    <a:pt x="1571" y="218"/>
                  </a:lnTo>
                  <a:lnTo>
                    <a:pt x="1514" y="216"/>
                  </a:lnTo>
                  <a:lnTo>
                    <a:pt x="1457" y="214"/>
                  </a:lnTo>
                  <a:lnTo>
                    <a:pt x="1399" y="212"/>
                  </a:lnTo>
                  <a:lnTo>
                    <a:pt x="1343" y="210"/>
                  </a:lnTo>
                  <a:lnTo>
                    <a:pt x="1286" y="209"/>
                  </a:lnTo>
                  <a:lnTo>
                    <a:pt x="1228" y="208"/>
                  </a:lnTo>
                  <a:lnTo>
                    <a:pt x="1171" y="207"/>
                  </a:lnTo>
                  <a:lnTo>
                    <a:pt x="1114" y="205"/>
                  </a:lnTo>
                  <a:lnTo>
                    <a:pt x="1057" y="204"/>
                  </a:lnTo>
                  <a:lnTo>
                    <a:pt x="1000" y="203"/>
                  </a:lnTo>
                  <a:lnTo>
                    <a:pt x="943" y="202"/>
                  </a:lnTo>
                  <a:lnTo>
                    <a:pt x="886" y="202"/>
                  </a:lnTo>
                  <a:lnTo>
                    <a:pt x="831" y="201"/>
                  </a:lnTo>
                  <a:lnTo>
                    <a:pt x="774" y="201"/>
                  </a:lnTo>
                  <a:lnTo>
                    <a:pt x="718" y="201"/>
                  </a:lnTo>
                  <a:lnTo>
                    <a:pt x="662" y="201"/>
                  </a:lnTo>
                  <a:lnTo>
                    <a:pt x="608" y="201"/>
                  </a:lnTo>
                  <a:lnTo>
                    <a:pt x="552" y="201"/>
                  </a:lnTo>
                  <a:lnTo>
                    <a:pt x="499" y="201"/>
                  </a:lnTo>
                  <a:lnTo>
                    <a:pt x="444" y="202"/>
                  </a:lnTo>
                  <a:lnTo>
                    <a:pt x="391" y="202"/>
                  </a:lnTo>
                  <a:lnTo>
                    <a:pt x="337" y="203"/>
                  </a:lnTo>
                  <a:lnTo>
                    <a:pt x="313" y="202"/>
                  </a:lnTo>
                  <a:lnTo>
                    <a:pt x="289" y="202"/>
                  </a:lnTo>
                  <a:lnTo>
                    <a:pt x="264" y="202"/>
                  </a:lnTo>
                  <a:lnTo>
                    <a:pt x="240" y="202"/>
                  </a:lnTo>
                  <a:lnTo>
                    <a:pt x="217" y="202"/>
                  </a:lnTo>
                  <a:lnTo>
                    <a:pt x="195" y="203"/>
                  </a:lnTo>
                  <a:lnTo>
                    <a:pt x="173" y="204"/>
                  </a:lnTo>
                  <a:lnTo>
                    <a:pt x="151" y="207"/>
                  </a:lnTo>
                  <a:lnTo>
                    <a:pt x="130" y="208"/>
                  </a:lnTo>
                  <a:lnTo>
                    <a:pt x="109" y="210"/>
                  </a:lnTo>
                  <a:lnTo>
                    <a:pt x="89" y="214"/>
                  </a:lnTo>
                  <a:lnTo>
                    <a:pt x="71" y="217"/>
                  </a:lnTo>
                  <a:lnTo>
                    <a:pt x="51" y="220"/>
                  </a:lnTo>
                  <a:lnTo>
                    <a:pt x="33" y="224"/>
                  </a:lnTo>
                  <a:lnTo>
                    <a:pt x="16" y="230"/>
                  </a:lnTo>
                  <a:lnTo>
                    <a:pt x="0" y="234"/>
                  </a:lnTo>
                  <a:close/>
                </a:path>
              </a:pathLst>
            </a:custGeom>
            <a:solidFill>
              <a:srgbClr val="7F75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6572250" y="1211263"/>
              <a:ext cx="1120775" cy="122237"/>
            </a:xfrm>
            <a:custGeom>
              <a:avLst/>
              <a:gdLst/>
              <a:ahLst/>
              <a:cxnLst>
                <a:cxn ang="0">
                  <a:pos x="10" y="222"/>
                </a:cxn>
                <a:cxn ang="0">
                  <a:pos x="33" y="205"/>
                </a:cxn>
                <a:cxn ang="0">
                  <a:pos x="58" y="186"/>
                </a:cxn>
                <a:cxn ang="0">
                  <a:pos x="84" y="169"/>
                </a:cxn>
                <a:cxn ang="0">
                  <a:pos x="113" y="150"/>
                </a:cxn>
                <a:cxn ang="0">
                  <a:pos x="146" y="130"/>
                </a:cxn>
                <a:cxn ang="0">
                  <a:pos x="182" y="112"/>
                </a:cxn>
                <a:cxn ang="0">
                  <a:pos x="223" y="92"/>
                </a:cxn>
                <a:cxn ang="0">
                  <a:pos x="303" y="72"/>
                </a:cxn>
                <a:cxn ang="0">
                  <a:pos x="415" y="55"/>
                </a:cxn>
                <a:cxn ang="0">
                  <a:pos x="525" y="40"/>
                </a:cxn>
                <a:cxn ang="0">
                  <a:pos x="633" y="27"/>
                </a:cxn>
                <a:cxn ang="0">
                  <a:pos x="739" y="17"/>
                </a:cxn>
                <a:cxn ang="0">
                  <a:pos x="843" y="9"/>
                </a:cxn>
                <a:cxn ang="0">
                  <a:pos x="948" y="4"/>
                </a:cxn>
                <a:cxn ang="0">
                  <a:pos x="1051" y="0"/>
                </a:cxn>
                <a:cxn ang="0">
                  <a:pos x="1155" y="0"/>
                </a:cxn>
                <a:cxn ang="0">
                  <a:pos x="1257" y="2"/>
                </a:cxn>
                <a:cxn ang="0">
                  <a:pos x="1361" y="6"/>
                </a:cxn>
                <a:cxn ang="0">
                  <a:pos x="1466" y="13"/>
                </a:cxn>
                <a:cxn ang="0">
                  <a:pos x="1572" y="23"/>
                </a:cxn>
                <a:cxn ang="0">
                  <a:pos x="1680" y="34"/>
                </a:cxn>
                <a:cxn ang="0">
                  <a:pos x="1790" y="49"/>
                </a:cxn>
                <a:cxn ang="0">
                  <a:pos x="1903" y="67"/>
                </a:cxn>
                <a:cxn ang="0">
                  <a:pos x="1995" y="92"/>
                </a:cxn>
                <a:cxn ang="0">
                  <a:pos x="2045" y="133"/>
                </a:cxn>
                <a:cxn ang="0">
                  <a:pos x="2079" y="177"/>
                </a:cxn>
                <a:cxn ang="0">
                  <a:pos x="2105" y="216"/>
                </a:cxn>
                <a:cxn ang="0">
                  <a:pos x="2067" y="228"/>
                </a:cxn>
                <a:cxn ang="0">
                  <a:pos x="1965" y="220"/>
                </a:cxn>
                <a:cxn ang="0">
                  <a:pos x="1860" y="213"/>
                </a:cxn>
                <a:cxn ang="0">
                  <a:pos x="1755" y="207"/>
                </a:cxn>
                <a:cxn ang="0">
                  <a:pos x="1647" y="201"/>
                </a:cxn>
                <a:cxn ang="0">
                  <a:pos x="1540" y="195"/>
                </a:cxn>
                <a:cxn ang="0">
                  <a:pos x="1431" y="191"/>
                </a:cxn>
                <a:cxn ang="0">
                  <a:pos x="1323" y="187"/>
                </a:cxn>
                <a:cxn ang="0">
                  <a:pos x="1214" y="184"/>
                </a:cxn>
                <a:cxn ang="0">
                  <a:pos x="1106" y="180"/>
                </a:cxn>
                <a:cxn ang="0">
                  <a:pos x="998" y="178"/>
                </a:cxn>
                <a:cxn ang="0">
                  <a:pos x="891" y="177"/>
                </a:cxn>
                <a:cxn ang="0">
                  <a:pos x="785" y="176"/>
                </a:cxn>
                <a:cxn ang="0">
                  <a:pos x="682" y="176"/>
                </a:cxn>
                <a:cxn ang="0">
                  <a:pos x="580" y="176"/>
                </a:cxn>
                <a:cxn ang="0">
                  <a:pos x="479" y="177"/>
                </a:cxn>
                <a:cxn ang="0">
                  <a:pos x="399" y="178"/>
                </a:cxn>
                <a:cxn ang="0">
                  <a:pos x="337" y="179"/>
                </a:cxn>
                <a:cxn ang="0">
                  <a:pos x="277" y="183"/>
                </a:cxn>
                <a:cxn ang="0">
                  <a:pos x="220" y="186"/>
                </a:cxn>
                <a:cxn ang="0">
                  <a:pos x="166" y="193"/>
                </a:cxn>
                <a:cxn ang="0">
                  <a:pos x="113" y="201"/>
                </a:cxn>
                <a:cxn ang="0">
                  <a:pos x="66" y="212"/>
                </a:cxn>
                <a:cxn ang="0">
                  <a:pos x="21" y="224"/>
                </a:cxn>
              </a:cxnLst>
              <a:rect l="0" t="0" r="r" b="b"/>
              <a:pathLst>
                <a:path w="2118" h="231">
                  <a:moveTo>
                    <a:pt x="0" y="231"/>
                  </a:moveTo>
                  <a:lnTo>
                    <a:pt x="10" y="222"/>
                  </a:lnTo>
                  <a:lnTo>
                    <a:pt x="22" y="214"/>
                  </a:lnTo>
                  <a:lnTo>
                    <a:pt x="33" y="205"/>
                  </a:lnTo>
                  <a:lnTo>
                    <a:pt x="45" y="195"/>
                  </a:lnTo>
                  <a:lnTo>
                    <a:pt x="58" y="186"/>
                  </a:lnTo>
                  <a:lnTo>
                    <a:pt x="71" y="178"/>
                  </a:lnTo>
                  <a:lnTo>
                    <a:pt x="84" y="169"/>
                  </a:lnTo>
                  <a:lnTo>
                    <a:pt x="98" y="159"/>
                  </a:lnTo>
                  <a:lnTo>
                    <a:pt x="113" y="150"/>
                  </a:lnTo>
                  <a:lnTo>
                    <a:pt x="130" y="141"/>
                  </a:lnTo>
                  <a:lnTo>
                    <a:pt x="146" y="130"/>
                  </a:lnTo>
                  <a:lnTo>
                    <a:pt x="163" y="121"/>
                  </a:lnTo>
                  <a:lnTo>
                    <a:pt x="182" y="112"/>
                  </a:lnTo>
                  <a:lnTo>
                    <a:pt x="202" y="101"/>
                  </a:lnTo>
                  <a:lnTo>
                    <a:pt x="223" y="92"/>
                  </a:lnTo>
                  <a:lnTo>
                    <a:pt x="245" y="82"/>
                  </a:lnTo>
                  <a:lnTo>
                    <a:pt x="303" y="72"/>
                  </a:lnTo>
                  <a:lnTo>
                    <a:pt x="358" y="63"/>
                  </a:lnTo>
                  <a:lnTo>
                    <a:pt x="415" y="55"/>
                  </a:lnTo>
                  <a:lnTo>
                    <a:pt x="470" y="47"/>
                  </a:lnTo>
                  <a:lnTo>
                    <a:pt x="525" y="40"/>
                  </a:lnTo>
                  <a:lnTo>
                    <a:pt x="579" y="33"/>
                  </a:lnTo>
                  <a:lnTo>
                    <a:pt x="633" y="27"/>
                  </a:lnTo>
                  <a:lnTo>
                    <a:pt x="687" y="21"/>
                  </a:lnTo>
                  <a:lnTo>
                    <a:pt x="739" y="17"/>
                  </a:lnTo>
                  <a:lnTo>
                    <a:pt x="791" y="13"/>
                  </a:lnTo>
                  <a:lnTo>
                    <a:pt x="843" y="9"/>
                  </a:lnTo>
                  <a:lnTo>
                    <a:pt x="896" y="6"/>
                  </a:lnTo>
                  <a:lnTo>
                    <a:pt x="948" y="4"/>
                  </a:lnTo>
                  <a:lnTo>
                    <a:pt x="999" y="2"/>
                  </a:lnTo>
                  <a:lnTo>
                    <a:pt x="1051" y="0"/>
                  </a:lnTo>
                  <a:lnTo>
                    <a:pt x="1102" y="0"/>
                  </a:lnTo>
                  <a:lnTo>
                    <a:pt x="1155" y="0"/>
                  </a:lnTo>
                  <a:lnTo>
                    <a:pt x="1206" y="0"/>
                  </a:lnTo>
                  <a:lnTo>
                    <a:pt x="1257" y="2"/>
                  </a:lnTo>
                  <a:lnTo>
                    <a:pt x="1309" y="4"/>
                  </a:lnTo>
                  <a:lnTo>
                    <a:pt x="1361" y="6"/>
                  </a:lnTo>
                  <a:lnTo>
                    <a:pt x="1413" y="10"/>
                  </a:lnTo>
                  <a:lnTo>
                    <a:pt x="1466" y="13"/>
                  </a:lnTo>
                  <a:lnTo>
                    <a:pt x="1519" y="18"/>
                  </a:lnTo>
                  <a:lnTo>
                    <a:pt x="1572" y="23"/>
                  </a:lnTo>
                  <a:lnTo>
                    <a:pt x="1626" y="28"/>
                  </a:lnTo>
                  <a:lnTo>
                    <a:pt x="1680" y="34"/>
                  </a:lnTo>
                  <a:lnTo>
                    <a:pt x="1735" y="41"/>
                  </a:lnTo>
                  <a:lnTo>
                    <a:pt x="1790" y="49"/>
                  </a:lnTo>
                  <a:lnTo>
                    <a:pt x="1846" y="57"/>
                  </a:lnTo>
                  <a:lnTo>
                    <a:pt x="1903" y="67"/>
                  </a:lnTo>
                  <a:lnTo>
                    <a:pt x="1961" y="76"/>
                  </a:lnTo>
                  <a:lnTo>
                    <a:pt x="1995" y="92"/>
                  </a:lnTo>
                  <a:lnTo>
                    <a:pt x="2021" y="112"/>
                  </a:lnTo>
                  <a:lnTo>
                    <a:pt x="2045" y="133"/>
                  </a:lnTo>
                  <a:lnTo>
                    <a:pt x="2063" y="155"/>
                  </a:lnTo>
                  <a:lnTo>
                    <a:pt x="2079" y="177"/>
                  </a:lnTo>
                  <a:lnTo>
                    <a:pt x="2092" y="198"/>
                  </a:lnTo>
                  <a:lnTo>
                    <a:pt x="2105" y="216"/>
                  </a:lnTo>
                  <a:lnTo>
                    <a:pt x="2118" y="231"/>
                  </a:lnTo>
                  <a:lnTo>
                    <a:pt x="2067" y="228"/>
                  </a:lnTo>
                  <a:lnTo>
                    <a:pt x="2016" y="223"/>
                  </a:lnTo>
                  <a:lnTo>
                    <a:pt x="1965" y="220"/>
                  </a:lnTo>
                  <a:lnTo>
                    <a:pt x="1912" y="216"/>
                  </a:lnTo>
                  <a:lnTo>
                    <a:pt x="1860" y="213"/>
                  </a:lnTo>
                  <a:lnTo>
                    <a:pt x="1807" y="209"/>
                  </a:lnTo>
                  <a:lnTo>
                    <a:pt x="1755" y="207"/>
                  </a:lnTo>
                  <a:lnTo>
                    <a:pt x="1701" y="204"/>
                  </a:lnTo>
                  <a:lnTo>
                    <a:pt x="1647" y="201"/>
                  </a:lnTo>
                  <a:lnTo>
                    <a:pt x="1593" y="198"/>
                  </a:lnTo>
                  <a:lnTo>
                    <a:pt x="1540" y="195"/>
                  </a:lnTo>
                  <a:lnTo>
                    <a:pt x="1485" y="193"/>
                  </a:lnTo>
                  <a:lnTo>
                    <a:pt x="1431" y="191"/>
                  </a:lnTo>
                  <a:lnTo>
                    <a:pt x="1376" y="188"/>
                  </a:lnTo>
                  <a:lnTo>
                    <a:pt x="1323" y="187"/>
                  </a:lnTo>
                  <a:lnTo>
                    <a:pt x="1268" y="185"/>
                  </a:lnTo>
                  <a:lnTo>
                    <a:pt x="1214" y="184"/>
                  </a:lnTo>
                  <a:lnTo>
                    <a:pt x="1159" y="182"/>
                  </a:lnTo>
                  <a:lnTo>
                    <a:pt x="1106" y="180"/>
                  </a:lnTo>
                  <a:lnTo>
                    <a:pt x="1051" y="179"/>
                  </a:lnTo>
                  <a:lnTo>
                    <a:pt x="998" y="178"/>
                  </a:lnTo>
                  <a:lnTo>
                    <a:pt x="944" y="178"/>
                  </a:lnTo>
                  <a:lnTo>
                    <a:pt x="891" y="177"/>
                  </a:lnTo>
                  <a:lnTo>
                    <a:pt x="839" y="177"/>
                  </a:lnTo>
                  <a:lnTo>
                    <a:pt x="785" y="176"/>
                  </a:lnTo>
                  <a:lnTo>
                    <a:pt x="733" y="176"/>
                  </a:lnTo>
                  <a:lnTo>
                    <a:pt x="682" y="176"/>
                  </a:lnTo>
                  <a:lnTo>
                    <a:pt x="630" y="176"/>
                  </a:lnTo>
                  <a:lnTo>
                    <a:pt x="580" y="176"/>
                  </a:lnTo>
                  <a:lnTo>
                    <a:pt x="529" y="177"/>
                  </a:lnTo>
                  <a:lnTo>
                    <a:pt x="479" y="177"/>
                  </a:lnTo>
                  <a:lnTo>
                    <a:pt x="430" y="178"/>
                  </a:lnTo>
                  <a:lnTo>
                    <a:pt x="399" y="178"/>
                  </a:lnTo>
                  <a:lnTo>
                    <a:pt x="368" y="179"/>
                  </a:lnTo>
                  <a:lnTo>
                    <a:pt x="337" y="179"/>
                  </a:lnTo>
                  <a:lnTo>
                    <a:pt x="307" y="180"/>
                  </a:lnTo>
                  <a:lnTo>
                    <a:pt x="277" y="183"/>
                  </a:lnTo>
                  <a:lnTo>
                    <a:pt x="248" y="184"/>
                  </a:lnTo>
                  <a:lnTo>
                    <a:pt x="220" y="186"/>
                  </a:lnTo>
                  <a:lnTo>
                    <a:pt x="192" y="190"/>
                  </a:lnTo>
                  <a:lnTo>
                    <a:pt x="166" y="193"/>
                  </a:lnTo>
                  <a:lnTo>
                    <a:pt x="139" y="197"/>
                  </a:lnTo>
                  <a:lnTo>
                    <a:pt x="113" y="201"/>
                  </a:lnTo>
                  <a:lnTo>
                    <a:pt x="89" y="206"/>
                  </a:lnTo>
                  <a:lnTo>
                    <a:pt x="66" y="212"/>
                  </a:lnTo>
                  <a:lnTo>
                    <a:pt x="43" y="217"/>
                  </a:lnTo>
                  <a:lnTo>
                    <a:pt x="21" y="224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897F9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6572250" y="1212850"/>
              <a:ext cx="1114425" cy="120650"/>
            </a:xfrm>
            <a:custGeom>
              <a:avLst/>
              <a:gdLst/>
              <a:ahLst/>
              <a:cxnLst>
                <a:cxn ang="0">
                  <a:pos x="11" y="219"/>
                </a:cxn>
                <a:cxn ang="0">
                  <a:pos x="36" y="202"/>
                </a:cxn>
                <a:cxn ang="0">
                  <a:pos x="61" y="184"/>
                </a:cxn>
                <a:cxn ang="0">
                  <a:pos x="89" y="167"/>
                </a:cxn>
                <a:cxn ang="0">
                  <a:pos x="118" y="148"/>
                </a:cxn>
                <a:cxn ang="0">
                  <a:pos x="151" y="130"/>
                </a:cxn>
                <a:cxn ang="0">
                  <a:pos x="185" y="110"/>
                </a:cxn>
                <a:cxn ang="0">
                  <a:pos x="224" y="91"/>
                </a:cxn>
                <a:cxn ang="0">
                  <a:pos x="303" y="72"/>
                </a:cxn>
                <a:cxn ang="0">
                  <a:pos x="415" y="54"/>
                </a:cxn>
                <a:cxn ang="0">
                  <a:pos x="525" y="39"/>
                </a:cxn>
                <a:cxn ang="0">
                  <a:pos x="633" y="28"/>
                </a:cxn>
                <a:cxn ang="0">
                  <a:pos x="740" y="17"/>
                </a:cxn>
                <a:cxn ang="0">
                  <a:pos x="845" y="9"/>
                </a:cxn>
                <a:cxn ang="0">
                  <a:pos x="949" y="3"/>
                </a:cxn>
                <a:cxn ang="0">
                  <a:pos x="1052" y="1"/>
                </a:cxn>
                <a:cxn ang="0">
                  <a:pos x="1156" y="0"/>
                </a:cxn>
                <a:cxn ang="0">
                  <a:pos x="1259" y="2"/>
                </a:cxn>
                <a:cxn ang="0">
                  <a:pos x="1362" y="7"/>
                </a:cxn>
                <a:cxn ang="0">
                  <a:pos x="1468" y="13"/>
                </a:cxn>
                <a:cxn ang="0">
                  <a:pos x="1575" y="23"/>
                </a:cxn>
                <a:cxn ang="0">
                  <a:pos x="1683" y="35"/>
                </a:cxn>
                <a:cxn ang="0">
                  <a:pos x="1793" y="50"/>
                </a:cxn>
                <a:cxn ang="0">
                  <a:pos x="1905" y="67"/>
                </a:cxn>
                <a:cxn ang="0">
                  <a:pos x="1994" y="91"/>
                </a:cxn>
                <a:cxn ang="0">
                  <a:pos x="2039" y="129"/>
                </a:cxn>
                <a:cxn ang="0">
                  <a:pos x="2070" y="168"/>
                </a:cxn>
                <a:cxn ang="0">
                  <a:pos x="2095" y="204"/>
                </a:cxn>
                <a:cxn ang="0">
                  <a:pos x="2060" y="214"/>
                </a:cxn>
                <a:cxn ang="0">
                  <a:pos x="1963" y="205"/>
                </a:cxn>
                <a:cxn ang="0">
                  <a:pos x="1866" y="197"/>
                </a:cxn>
                <a:cxn ang="0">
                  <a:pos x="1766" y="189"/>
                </a:cxn>
                <a:cxn ang="0">
                  <a:pos x="1665" y="182"/>
                </a:cxn>
                <a:cxn ang="0">
                  <a:pos x="1564" y="175"/>
                </a:cxn>
                <a:cxn ang="0">
                  <a:pos x="1461" y="170"/>
                </a:cxn>
                <a:cxn ang="0">
                  <a:pos x="1359" y="165"/>
                </a:cxn>
                <a:cxn ang="0">
                  <a:pos x="1255" y="161"/>
                </a:cxn>
                <a:cxn ang="0">
                  <a:pos x="1153" y="158"/>
                </a:cxn>
                <a:cxn ang="0">
                  <a:pos x="1052" y="155"/>
                </a:cxn>
                <a:cxn ang="0">
                  <a:pos x="951" y="153"/>
                </a:cxn>
                <a:cxn ang="0">
                  <a:pos x="853" y="152"/>
                </a:cxn>
                <a:cxn ang="0">
                  <a:pos x="755" y="152"/>
                </a:cxn>
                <a:cxn ang="0">
                  <a:pos x="661" y="153"/>
                </a:cxn>
                <a:cxn ang="0">
                  <a:pos x="568" y="154"/>
                </a:cxn>
                <a:cxn ang="0">
                  <a:pos x="485" y="156"/>
                </a:cxn>
                <a:cxn ang="0">
                  <a:pos x="409" y="159"/>
                </a:cxn>
                <a:cxn ang="0">
                  <a:pos x="337" y="163"/>
                </a:cxn>
                <a:cxn ang="0">
                  <a:pos x="268" y="169"/>
                </a:cxn>
                <a:cxn ang="0">
                  <a:pos x="202" y="177"/>
                </a:cxn>
                <a:cxn ang="0">
                  <a:pos x="139" y="189"/>
                </a:cxn>
                <a:cxn ang="0">
                  <a:pos x="80" y="202"/>
                </a:cxn>
                <a:cxn ang="0">
                  <a:pos x="25" y="219"/>
                </a:cxn>
              </a:cxnLst>
              <a:rect l="0" t="0" r="r" b="b"/>
              <a:pathLst>
                <a:path w="2106" h="228">
                  <a:moveTo>
                    <a:pt x="0" y="228"/>
                  </a:moveTo>
                  <a:lnTo>
                    <a:pt x="11" y="219"/>
                  </a:lnTo>
                  <a:lnTo>
                    <a:pt x="24" y="211"/>
                  </a:lnTo>
                  <a:lnTo>
                    <a:pt x="36" y="202"/>
                  </a:lnTo>
                  <a:lnTo>
                    <a:pt x="48" y="194"/>
                  </a:lnTo>
                  <a:lnTo>
                    <a:pt x="61" y="184"/>
                  </a:lnTo>
                  <a:lnTo>
                    <a:pt x="75" y="175"/>
                  </a:lnTo>
                  <a:lnTo>
                    <a:pt x="89" y="167"/>
                  </a:lnTo>
                  <a:lnTo>
                    <a:pt x="103" y="158"/>
                  </a:lnTo>
                  <a:lnTo>
                    <a:pt x="118" y="148"/>
                  </a:lnTo>
                  <a:lnTo>
                    <a:pt x="133" y="139"/>
                  </a:lnTo>
                  <a:lnTo>
                    <a:pt x="151" y="130"/>
                  </a:lnTo>
                  <a:lnTo>
                    <a:pt x="167" y="120"/>
                  </a:lnTo>
                  <a:lnTo>
                    <a:pt x="185" y="110"/>
                  </a:lnTo>
                  <a:lnTo>
                    <a:pt x="204" y="101"/>
                  </a:lnTo>
                  <a:lnTo>
                    <a:pt x="224" y="91"/>
                  </a:lnTo>
                  <a:lnTo>
                    <a:pt x="245" y="81"/>
                  </a:lnTo>
                  <a:lnTo>
                    <a:pt x="303" y="72"/>
                  </a:lnTo>
                  <a:lnTo>
                    <a:pt x="358" y="62"/>
                  </a:lnTo>
                  <a:lnTo>
                    <a:pt x="415" y="54"/>
                  </a:lnTo>
                  <a:lnTo>
                    <a:pt x="471" y="47"/>
                  </a:lnTo>
                  <a:lnTo>
                    <a:pt x="525" y="39"/>
                  </a:lnTo>
                  <a:lnTo>
                    <a:pt x="580" y="33"/>
                  </a:lnTo>
                  <a:lnTo>
                    <a:pt x="633" y="28"/>
                  </a:lnTo>
                  <a:lnTo>
                    <a:pt x="687" y="22"/>
                  </a:lnTo>
                  <a:lnTo>
                    <a:pt x="740" y="17"/>
                  </a:lnTo>
                  <a:lnTo>
                    <a:pt x="792" y="13"/>
                  </a:lnTo>
                  <a:lnTo>
                    <a:pt x="845" y="9"/>
                  </a:lnTo>
                  <a:lnTo>
                    <a:pt x="897" y="6"/>
                  </a:lnTo>
                  <a:lnTo>
                    <a:pt x="949" y="3"/>
                  </a:lnTo>
                  <a:lnTo>
                    <a:pt x="1000" y="2"/>
                  </a:lnTo>
                  <a:lnTo>
                    <a:pt x="1052" y="1"/>
                  </a:lnTo>
                  <a:lnTo>
                    <a:pt x="1103" y="0"/>
                  </a:lnTo>
                  <a:lnTo>
                    <a:pt x="1156" y="0"/>
                  </a:lnTo>
                  <a:lnTo>
                    <a:pt x="1207" y="1"/>
                  </a:lnTo>
                  <a:lnTo>
                    <a:pt x="1259" y="2"/>
                  </a:lnTo>
                  <a:lnTo>
                    <a:pt x="1310" y="3"/>
                  </a:lnTo>
                  <a:lnTo>
                    <a:pt x="1362" y="7"/>
                  </a:lnTo>
                  <a:lnTo>
                    <a:pt x="1414" y="9"/>
                  </a:lnTo>
                  <a:lnTo>
                    <a:pt x="1468" y="13"/>
                  </a:lnTo>
                  <a:lnTo>
                    <a:pt x="1521" y="17"/>
                  </a:lnTo>
                  <a:lnTo>
                    <a:pt x="1575" y="23"/>
                  </a:lnTo>
                  <a:lnTo>
                    <a:pt x="1628" y="29"/>
                  </a:lnTo>
                  <a:lnTo>
                    <a:pt x="1683" y="35"/>
                  </a:lnTo>
                  <a:lnTo>
                    <a:pt x="1737" y="42"/>
                  </a:lnTo>
                  <a:lnTo>
                    <a:pt x="1793" y="50"/>
                  </a:lnTo>
                  <a:lnTo>
                    <a:pt x="1849" y="58"/>
                  </a:lnTo>
                  <a:lnTo>
                    <a:pt x="1905" y="67"/>
                  </a:lnTo>
                  <a:lnTo>
                    <a:pt x="1963" y="76"/>
                  </a:lnTo>
                  <a:lnTo>
                    <a:pt x="1994" y="91"/>
                  </a:lnTo>
                  <a:lnTo>
                    <a:pt x="2018" y="109"/>
                  </a:lnTo>
                  <a:lnTo>
                    <a:pt x="2039" y="129"/>
                  </a:lnTo>
                  <a:lnTo>
                    <a:pt x="2056" y="148"/>
                  </a:lnTo>
                  <a:lnTo>
                    <a:pt x="2070" y="168"/>
                  </a:lnTo>
                  <a:lnTo>
                    <a:pt x="2083" y="187"/>
                  </a:lnTo>
                  <a:lnTo>
                    <a:pt x="2095" y="204"/>
                  </a:lnTo>
                  <a:lnTo>
                    <a:pt x="2106" y="219"/>
                  </a:lnTo>
                  <a:lnTo>
                    <a:pt x="2060" y="214"/>
                  </a:lnTo>
                  <a:lnTo>
                    <a:pt x="2012" y="210"/>
                  </a:lnTo>
                  <a:lnTo>
                    <a:pt x="1963" y="205"/>
                  </a:lnTo>
                  <a:lnTo>
                    <a:pt x="1915" y="201"/>
                  </a:lnTo>
                  <a:lnTo>
                    <a:pt x="1866" y="197"/>
                  </a:lnTo>
                  <a:lnTo>
                    <a:pt x="1816" y="192"/>
                  </a:lnTo>
                  <a:lnTo>
                    <a:pt x="1766" y="189"/>
                  </a:lnTo>
                  <a:lnTo>
                    <a:pt x="1716" y="185"/>
                  </a:lnTo>
                  <a:lnTo>
                    <a:pt x="1665" y="182"/>
                  </a:lnTo>
                  <a:lnTo>
                    <a:pt x="1615" y="179"/>
                  </a:lnTo>
                  <a:lnTo>
                    <a:pt x="1564" y="175"/>
                  </a:lnTo>
                  <a:lnTo>
                    <a:pt x="1513" y="173"/>
                  </a:lnTo>
                  <a:lnTo>
                    <a:pt x="1461" y="170"/>
                  </a:lnTo>
                  <a:lnTo>
                    <a:pt x="1410" y="167"/>
                  </a:lnTo>
                  <a:lnTo>
                    <a:pt x="1359" y="165"/>
                  </a:lnTo>
                  <a:lnTo>
                    <a:pt x="1308" y="162"/>
                  </a:lnTo>
                  <a:lnTo>
                    <a:pt x="1255" y="161"/>
                  </a:lnTo>
                  <a:lnTo>
                    <a:pt x="1204" y="159"/>
                  </a:lnTo>
                  <a:lnTo>
                    <a:pt x="1153" y="158"/>
                  </a:lnTo>
                  <a:lnTo>
                    <a:pt x="1103" y="156"/>
                  </a:lnTo>
                  <a:lnTo>
                    <a:pt x="1052" y="155"/>
                  </a:lnTo>
                  <a:lnTo>
                    <a:pt x="1002" y="154"/>
                  </a:lnTo>
                  <a:lnTo>
                    <a:pt x="951" y="153"/>
                  </a:lnTo>
                  <a:lnTo>
                    <a:pt x="903" y="153"/>
                  </a:lnTo>
                  <a:lnTo>
                    <a:pt x="853" y="152"/>
                  </a:lnTo>
                  <a:lnTo>
                    <a:pt x="804" y="152"/>
                  </a:lnTo>
                  <a:lnTo>
                    <a:pt x="755" y="152"/>
                  </a:lnTo>
                  <a:lnTo>
                    <a:pt x="708" y="152"/>
                  </a:lnTo>
                  <a:lnTo>
                    <a:pt x="661" y="153"/>
                  </a:lnTo>
                  <a:lnTo>
                    <a:pt x="615" y="153"/>
                  </a:lnTo>
                  <a:lnTo>
                    <a:pt x="568" y="154"/>
                  </a:lnTo>
                  <a:lnTo>
                    <a:pt x="523" y="155"/>
                  </a:lnTo>
                  <a:lnTo>
                    <a:pt x="485" y="156"/>
                  </a:lnTo>
                  <a:lnTo>
                    <a:pt x="447" y="158"/>
                  </a:lnTo>
                  <a:lnTo>
                    <a:pt x="409" y="159"/>
                  </a:lnTo>
                  <a:lnTo>
                    <a:pt x="373" y="161"/>
                  </a:lnTo>
                  <a:lnTo>
                    <a:pt x="337" y="163"/>
                  </a:lnTo>
                  <a:lnTo>
                    <a:pt x="301" y="166"/>
                  </a:lnTo>
                  <a:lnTo>
                    <a:pt x="268" y="169"/>
                  </a:lnTo>
                  <a:lnTo>
                    <a:pt x="234" y="173"/>
                  </a:lnTo>
                  <a:lnTo>
                    <a:pt x="202" y="177"/>
                  </a:lnTo>
                  <a:lnTo>
                    <a:pt x="169" y="183"/>
                  </a:lnTo>
                  <a:lnTo>
                    <a:pt x="139" y="189"/>
                  </a:lnTo>
                  <a:lnTo>
                    <a:pt x="109" y="195"/>
                  </a:lnTo>
                  <a:lnTo>
                    <a:pt x="80" y="202"/>
                  </a:lnTo>
                  <a:lnTo>
                    <a:pt x="52" y="210"/>
                  </a:lnTo>
                  <a:lnTo>
                    <a:pt x="25" y="219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9689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6572250" y="1214438"/>
              <a:ext cx="1109663" cy="119062"/>
            </a:xfrm>
            <a:custGeom>
              <a:avLst/>
              <a:gdLst/>
              <a:ahLst/>
              <a:cxnLst>
                <a:cxn ang="0">
                  <a:pos x="13" y="217"/>
                </a:cxn>
                <a:cxn ang="0">
                  <a:pos x="38" y="200"/>
                </a:cxn>
                <a:cxn ang="0">
                  <a:pos x="65" y="182"/>
                </a:cxn>
                <a:cxn ang="0">
                  <a:pos x="93" y="165"/>
                </a:cxn>
                <a:cxn ang="0">
                  <a:pos x="123" y="146"/>
                </a:cxn>
                <a:cxn ang="0">
                  <a:pos x="154" y="129"/>
                </a:cxn>
                <a:cxn ang="0">
                  <a:pos x="189" y="111"/>
                </a:cxn>
                <a:cxn ang="0">
                  <a:pos x="226" y="92"/>
                </a:cxn>
                <a:cxn ang="0">
                  <a:pos x="304" y="73"/>
                </a:cxn>
                <a:cxn ang="0">
                  <a:pos x="416" y="56"/>
                </a:cxn>
                <a:cxn ang="0">
                  <a:pos x="527" y="41"/>
                </a:cxn>
                <a:cxn ang="0">
                  <a:pos x="635" y="28"/>
                </a:cxn>
                <a:cxn ang="0">
                  <a:pos x="741" y="18"/>
                </a:cxn>
                <a:cxn ang="0">
                  <a:pos x="846" y="10"/>
                </a:cxn>
                <a:cxn ang="0">
                  <a:pos x="950" y="4"/>
                </a:cxn>
                <a:cxn ang="0">
                  <a:pos x="1054" y="0"/>
                </a:cxn>
                <a:cxn ang="0">
                  <a:pos x="1157" y="0"/>
                </a:cxn>
                <a:cxn ang="0">
                  <a:pos x="1260" y="1"/>
                </a:cxn>
                <a:cxn ang="0">
                  <a:pos x="1365" y="6"/>
                </a:cxn>
                <a:cxn ang="0">
                  <a:pos x="1470" y="13"/>
                </a:cxn>
                <a:cxn ang="0">
                  <a:pos x="1576" y="22"/>
                </a:cxn>
                <a:cxn ang="0">
                  <a:pos x="1685" y="34"/>
                </a:cxn>
                <a:cxn ang="0">
                  <a:pos x="1795" y="49"/>
                </a:cxn>
                <a:cxn ang="0">
                  <a:pos x="1908" y="66"/>
                </a:cxn>
                <a:cxn ang="0">
                  <a:pos x="1991" y="90"/>
                </a:cxn>
                <a:cxn ang="0">
                  <a:pos x="2031" y="123"/>
                </a:cxn>
                <a:cxn ang="0">
                  <a:pos x="2061" y="159"/>
                </a:cxn>
                <a:cxn ang="0">
                  <a:pos x="2084" y="192"/>
                </a:cxn>
                <a:cxn ang="0">
                  <a:pos x="2053" y="200"/>
                </a:cxn>
                <a:cxn ang="0">
                  <a:pos x="1963" y="189"/>
                </a:cxn>
                <a:cxn ang="0">
                  <a:pos x="1873" y="180"/>
                </a:cxn>
                <a:cxn ang="0">
                  <a:pos x="1780" y="171"/>
                </a:cxn>
                <a:cxn ang="0">
                  <a:pos x="1685" y="163"/>
                </a:cxn>
                <a:cxn ang="0">
                  <a:pos x="1589" y="156"/>
                </a:cxn>
                <a:cxn ang="0">
                  <a:pos x="1492" y="149"/>
                </a:cxn>
                <a:cxn ang="0">
                  <a:pos x="1396" y="143"/>
                </a:cxn>
                <a:cxn ang="0">
                  <a:pos x="1298" y="138"/>
                </a:cxn>
                <a:cxn ang="0">
                  <a:pos x="1202" y="135"/>
                </a:cxn>
                <a:cxn ang="0">
                  <a:pos x="1107" y="131"/>
                </a:cxn>
                <a:cxn ang="0">
                  <a:pos x="1013" y="130"/>
                </a:cxn>
                <a:cxn ang="0">
                  <a:pos x="920" y="129"/>
                </a:cxn>
                <a:cxn ang="0">
                  <a:pos x="830" y="129"/>
                </a:cxn>
                <a:cxn ang="0">
                  <a:pos x="743" y="129"/>
                </a:cxn>
                <a:cxn ang="0">
                  <a:pos x="658" y="131"/>
                </a:cxn>
                <a:cxn ang="0">
                  <a:pos x="571" y="134"/>
                </a:cxn>
                <a:cxn ang="0">
                  <a:pos x="483" y="138"/>
                </a:cxn>
                <a:cxn ang="0">
                  <a:pos x="398" y="144"/>
                </a:cxn>
                <a:cxn ang="0">
                  <a:pos x="315" y="152"/>
                </a:cxn>
                <a:cxn ang="0">
                  <a:pos x="238" y="163"/>
                </a:cxn>
                <a:cxn ang="0">
                  <a:pos x="163" y="177"/>
                </a:cxn>
                <a:cxn ang="0">
                  <a:pos x="95" y="194"/>
                </a:cxn>
                <a:cxn ang="0">
                  <a:pos x="30" y="214"/>
                </a:cxn>
              </a:cxnLst>
              <a:rect l="0" t="0" r="r" b="b"/>
              <a:pathLst>
                <a:path w="2096" h="225">
                  <a:moveTo>
                    <a:pt x="0" y="225"/>
                  </a:moveTo>
                  <a:lnTo>
                    <a:pt x="13" y="217"/>
                  </a:lnTo>
                  <a:lnTo>
                    <a:pt x="25" y="208"/>
                  </a:lnTo>
                  <a:lnTo>
                    <a:pt x="38" y="200"/>
                  </a:lnTo>
                  <a:lnTo>
                    <a:pt x="51" y="191"/>
                  </a:lnTo>
                  <a:lnTo>
                    <a:pt x="65" y="182"/>
                  </a:lnTo>
                  <a:lnTo>
                    <a:pt x="79" y="173"/>
                  </a:lnTo>
                  <a:lnTo>
                    <a:pt x="93" y="165"/>
                  </a:lnTo>
                  <a:lnTo>
                    <a:pt x="108" y="156"/>
                  </a:lnTo>
                  <a:lnTo>
                    <a:pt x="123" y="146"/>
                  </a:lnTo>
                  <a:lnTo>
                    <a:pt x="138" y="138"/>
                  </a:lnTo>
                  <a:lnTo>
                    <a:pt x="154" y="129"/>
                  </a:lnTo>
                  <a:lnTo>
                    <a:pt x="172" y="120"/>
                  </a:lnTo>
                  <a:lnTo>
                    <a:pt x="189" y="111"/>
                  </a:lnTo>
                  <a:lnTo>
                    <a:pt x="207" y="101"/>
                  </a:lnTo>
                  <a:lnTo>
                    <a:pt x="226" y="92"/>
                  </a:lnTo>
                  <a:lnTo>
                    <a:pt x="246" y="83"/>
                  </a:lnTo>
                  <a:lnTo>
                    <a:pt x="304" y="73"/>
                  </a:lnTo>
                  <a:lnTo>
                    <a:pt x="360" y="64"/>
                  </a:lnTo>
                  <a:lnTo>
                    <a:pt x="416" y="56"/>
                  </a:lnTo>
                  <a:lnTo>
                    <a:pt x="472" y="48"/>
                  </a:lnTo>
                  <a:lnTo>
                    <a:pt x="527" y="41"/>
                  </a:lnTo>
                  <a:lnTo>
                    <a:pt x="581" y="34"/>
                  </a:lnTo>
                  <a:lnTo>
                    <a:pt x="635" y="28"/>
                  </a:lnTo>
                  <a:lnTo>
                    <a:pt x="688" y="22"/>
                  </a:lnTo>
                  <a:lnTo>
                    <a:pt x="741" y="18"/>
                  </a:lnTo>
                  <a:lnTo>
                    <a:pt x="794" y="13"/>
                  </a:lnTo>
                  <a:lnTo>
                    <a:pt x="846" y="10"/>
                  </a:lnTo>
                  <a:lnTo>
                    <a:pt x="898" y="6"/>
                  </a:lnTo>
                  <a:lnTo>
                    <a:pt x="950" y="4"/>
                  </a:lnTo>
                  <a:lnTo>
                    <a:pt x="1002" y="1"/>
                  </a:lnTo>
                  <a:lnTo>
                    <a:pt x="1054" y="0"/>
                  </a:lnTo>
                  <a:lnTo>
                    <a:pt x="1106" y="0"/>
                  </a:lnTo>
                  <a:lnTo>
                    <a:pt x="1157" y="0"/>
                  </a:lnTo>
                  <a:lnTo>
                    <a:pt x="1209" y="0"/>
                  </a:lnTo>
                  <a:lnTo>
                    <a:pt x="1260" y="1"/>
                  </a:lnTo>
                  <a:lnTo>
                    <a:pt x="1312" y="4"/>
                  </a:lnTo>
                  <a:lnTo>
                    <a:pt x="1365" y="6"/>
                  </a:lnTo>
                  <a:lnTo>
                    <a:pt x="1417" y="8"/>
                  </a:lnTo>
                  <a:lnTo>
                    <a:pt x="1470" y="13"/>
                  </a:lnTo>
                  <a:lnTo>
                    <a:pt x="1522" y="17"/>
                  </a:lnTo>
                  <a:lnTo>
                    <a:pt x="1576" y="22"/>
                  </a:lnTo>
                  <a:lnTo>
                    <a:pt x="1630" y="28"/>
                  </a:lnTo>
                  <a:lnTo>
                    <a:pt x="1685" y="34"/>
                  </a:lnTo>
                  <a:lnTo>
                    <a:pt x="1739" y="41"/>
                  </a:lnTo>
                  <a:lnTo>
                    <a:pt x="1795" y="49"/>
                  </a:lnTo>
                  <a:lnTo>
                    <a:pt x="1851" y="57"/>
                  </a:lnTo>
                  <a:lnTo>
                    <a:pt x="1908" y="66"/>
                  </a:lnTo>
                  <a:lnTo>
                    <a:pt x="1966" y="76"/>
                  </a:lnTo>
                  <a:lnTo>
                    <a:pt x="1991" y="90"/>
                  </a:lnTo>
                  <a:lnTo>
                    <a:pt x="2012" y="106"/>
                  </a:lnTo>
                  <a:lnTo>
                    <a:pt x="2031" y="123"/>
                  </a:lnTo>
                  <a:lnTo>
                    <a:pt x="2047" y="141"/>
                  </a:lnTo>
                  <a:lnTo>
                    <a:pt x="2061" y="159"/>
                  </a:lnTo>
                  <a:lnTo>
                    <a:pt x="2073" y="176"/>
                  </a:lnTo>
                  <a:lnTo>
                    <a:pt x="2084" y="192"/>
                  </a:lnTo>
                  <a:lnTo>
                    <a:pt x="2096" y="206"/>
                  </a:lnTo>
                  <a:lnTo>
                    <a:pt x="2053" y="200"/>
                  </a:lnTo>
                  <a:lnTo>
                    <a:pt x="2009" y="195"/>
                  </a:lnTo>
                  <a:lnTo>
                    <a:pt x="1963" y="189"/>
                  </a:lnTo>
                  <a:lnTo>
                    <a:pt x="1918" y="185"/>
                  </a:lnTo>
                  <a:lnTo>
                    <a:pt x="1873" y="180"/>
                  </a:lnTo>
                  <a:lnTo>
                    <a:pt x="1826" y="176"/>
                  </a:lnTo>
                  <a:lnTo>
                    <a:pt x="1780" y="171"/>
                  </a:lnTo>
                  <a:lnTo>
                    <a:pt x="1732" y="166"/>
                  </a:lnTo>
                  <a:lnTo>
                    <a:pt x="1685" y="163"/>
                  </a:lnTo>
                  <a:lnTo>
                    <a:pt x="1637" y="159"/>
                  </a:lnTo>
                  <a:lnTo>
                    <a:pt x="1589" y="156"/>
                  </a:lnTo>
                  <a:lnTo>
                    <a:pt x="1541" y="152"/>
                  </a:lnTo>
                  <a:lnTo>
                    <a:pt x="1492" y="149"/>
                  </a:lnTo>
                  <a:lnTo>
                    <a:pt x="1443" y="146"/>
                  </a:lnTo>
                  <a:lnTo>
                    <a:pt x="1396" y="143"/>
                  </a:lnTo>
                  <a:lnTo>
                    <a:pt x="1347" y="141"/>
                  </a:lnTo>
                  <a:lnTo>
                    <a:pt x="1298" y="138"/>
                  </a:lnTo>
                  <a:lnTo>
                    <a:pt x="1251" y="136"/>
                  </a:lnTo>
                  <a:lnTo>
                    <a:pt x="1202" y="135"/>
                  </a:lnTo>
                  <a:lnTo>
                    <a:pt x="1155" y="134"/>
                  </a:lnTo>
                  <a:lnTo>
                    <a:pt x="1107" y="131"/>
                  </a:lnTo>
                  <a:lnTo>
                    <a:pt x="1059" y="130"/>
                  </a:lnTo>
                  <a:lnTo>
                    <a:pt x="1013" y="130"/>
                  </a:lnTo>
                  <a:lnTo>
                    <a:pt x="966" y="129"/>
                  </a:lnTo>
                  <a:lnTo>
                    <a:pt x="920" y="129"/>
                  </a:lnTo>
                  <a:lnTo>
                    <a:pt x="875" y="129"/>
                  </a:lnTo>
                  <a:lnTo>
                    <a:pt x="830" y="129"/>
                  </a:lnTo>
                  <a:lnTo>
                    <a:pt x="785" y="129"/>
                  </a:lnTo>
                  <a:lnTo>
                    <a:pt x="743" y="129"/>
                  </a:lnTo>
                  <a:lnTo>
                    <a:pt x="700" y="130"/>
                  </a:lnTo>
                  <a:lnTo>
                    <a:pt x="658" y="131"/>
                  </a:lnTo>
                  <a:lnTo>
                    <a:pt x="616" y="133"/>
                  </a:lnTo>
                  <a:lnTo>
                    <a:pt x="571" y="134"/>
                  </a:lnTo>
                  <a:lnTo>
                    <a:pt x="527" y="136"/>
                  </a:lnTo>
                  <a:lnTo>
                    <a:pt x="483" y="138"/>
                  </a:lnTo>
                  <a:lnTo>
                    <a:pt x="440" y="141"/>
                  </a:lnTo>
                  <a:lnTo>
                    <a:pt x="398" y="144"/>
                  </a:lnTo>
                  <a:lnTo>
                    <a:pt x="356" y="148"/>
                  </a:lnTo>
                  <a:lnTo>
                    <a:pt x="315" y="152"/>
                  </a:lnTo>
                  <a:lnTo>
                    <a:pt x="276" y="157"/>
                  </a:lnTo>
                  <a:lnTo>
                    <a:pt x="238" y="163"/>
                  </a:lnTo>
                  <a:lnTo>
                    <a:pt x="201" y="170"/>
                  </a:lnTo>
                  <a:lnTo>
                    <a:pt x="163" y="177"/>
                  </a:lnTo>
                  <a:lnTo>
                    <a:pt x="129" y="185"/>
                  </a:lnTo>
                  <a:lnTo>
                    <a:pt x="95" y="194"/>
                  </a:lnTo>
                  <a:lnTo>
                    <a:pt x="61" y="203"/>
                  </a:lnTo>
                  <a:lnTo>
                    <a:pt x="30" y="214"/>
                  </a:lnTo>
                  <a:lnTo>
                    <a:pt x="0" y="225"/>
                  </a:lnTo>
                  <a:close/>
                </a:path>
              </a:pathLst>
            </a:custGeom>
            <a:solidFill>
              <a:srgbClr val="A093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6572250" y="1216025"/>
              <a:ext cx="1103313" cy="117475"/>
            </a:xfrm>
            <a:custGeom>
              <a:avLst/>
              <a:gdLst/>
              <a:ahLst/>
              <a:cxnLst>
                <a:cxn ang="0">
                  <a:pos x="13" y="214"/>
                </a:cxn>
                <a:cxn ang="0">
                  <a:pos x="40" y="197"/>
                </a:cxn>
                <a:cxn ang="0">
                  <a:pos x="68" y="179"/>
                </a:cxn>
                <a:cxn ang="0">
                  <a:pos x="97" y="163"/>
                </a:cxn>
                <a:cxn ang="0">
                  <a:pos x="127" y="146"/>
                </a:cxn>
                <a:cxn ang="0">
                  <a:pos x="159" y="128"/>
                </a:cxn>
                <a:cxn ang="0">
                  <a:pos x="192" y="110"/>
                </a:cxn>
                <a:cxn ang="0">
                  <a:pos x="228" y="92"/>
                </a:cxn>
                <a:cxn ang="0">
                  <a:pos x="305" y="74"/>
                </a:cxn>
                <a:cxn ang="0">
                  <a:pos x="418" y="56"/>
                </a:cxn>
                <a:cxn ang="0">
                  <a:pos x="528" y="41"/>
                </a:cxn>
                <a:cxn ang="0">
                  <a:pos x="636" y="29"/>
                </a:cxn>
                <a:cxn ang="0">
                  <a:pos x="743" y="18"/>
                </a:cxn>
                <a:cxn ang="0">
                  <a:pos x="848" y="10"/>
                </a:cxn>
                <a:cxn ang="0">
                  <a:pos x="953" y="4"/>
                </a:cxn>
                <a:cxn ang="0">
                  <a:pos x="1056" y="1"/>
                </a:cxn>
                <a:cxn ang="0">
                  <a:pos x="1159" y="0"/>
                </a:cxn>
                <a:cxn ang="0">
                  <a:pos x="1264" y="1"/>
                </a:cxn>
                <a:cxn ang="0">
                  <a:pos x="1368" y="5"/>
                </a:cxn>
                <a:cxn ang="0">
                  <a:pos x="1472" y="12"/>
                </a:cxn>
                <a:cxn ang="0">
                  <a:pos x="1579" y="20"/>
                </a:cxn>
                <a:cxn ang="0">
                  <a:pos x="1687" y="33"/>
                </a:cxn>
                <a:cxn ang="0">
                  <a:pos x="1797" y="47"/>
                </a:cxn>
                <a:cxn ang="0">
                  <a:pos x="1911" y="65"/>
                </a:cxn>
                <a:cxn ang="0">
                  <a:pos x="1989" y="88"/>
                </a:cxn>
                <a:cxn ang="0">
                  <a:pos x="2024" y="118"/>
                </a:cxn>
                <a:cxn ang="0">
                  <a:pos x="2050" y="150"/>
                </a:cxn>
                <a:cxn ang="0">
                  <a:pos x="2074" y="181"/>
                </a:cxn>
                <a:cxn ang="0">
                  <a:pos x="2045" y="186"/>
                </a:cxn>
                <a:cxn ang="0">
                  <a:pos x="1963" y="175"/>
                </a:cxn>
                <a:cxn ang="0">
                  <a:pos x="1879" y="163"/>
                </a:cxn>
                <a:cxn ang="0">
                  <a:pos x="1792" y="153"/>
                </a:cxn>
                <a:cxn ang="0">
                  <a:pos x="1703" y="143"/>
                </a:cxn>
                <a:cxn ang="0">
                  <a:pos x="1614" y="135"/>
                </a:cxn>
                <a:cxn ang="0">
                  <a:pos x="1524" y="127"/>
                </a:cxn>
                <a:cxn ang="0">
                  <a:pos x="1432" y="121"/>
                </a:cxn>
                <a:cxn ang="0">
                  <a:pos x="1341" y="116"/>
                </a:cxn>
                <a:cxn ang="0">
                  <a:pos x="1251" y="111"/>
                </a:cxn>
                <a:cxn ang="0">
                  <a:pos x="1161" y="108"/>
                </a:cxn>
                <a:cxn ang="0">
                  <a:pos x="1073" y="105"/>
                </a:cxn>
                <a:cxn ang="0">
                  <a:pos x="987" y="104"/>
                </a:cxn>
                <a:cxn ang="0">
                  <a:pos x="904" y="104"/>
                </a:cxn>
                <a:cxn ang="0">
                  <a:pos x="824" y="105"/>
                </a:cxn>
                <a:cxn ang="0">
                  <a:pos x="746" y="108"/>
                </a:cxn>
                <a:cxn ang="0">
                  <a:pos x="657" y="111"/>
                </a:cxn>
                <a:cxn ang="0">
                  <a:pos x="556" y="116"/>
                </a:cxn>
                <a:cxn ang="0">
                  <a:pos x="458" y="124"/>
                </a:cxn>
                <a:cxn ang="0">
                  <a:pos x="364" y="134"/>
                </a:cxn>
                <a:cxn ang="0">
                  <a:pos x="274" y="148"/>
                </a:cxn>
                <a:cxn ang="0">
                  <a:pos x="189" y="164"/>
                </a:cxn>
                <a:cxn ang="0">
                  <a:pos x="109" y="185"/>
                </a:cxn>
                <a:cxn ang="0">
                  <a:pos x="35" y="208"/>
                </a:cxn>
              </a:cxnLst>
              <a:rect l="0" t="0" r="r" b="b"/>
              <a:pathLst>
                <a:path w="2084" h="222">
                  <a:moveTo>
                    <a:pt x="0" y="222"/>
                  </a:moveTo>
                  <a:lnTo>
                    <a:pt x="13" y="214"/>
                  </a:lnTo>
                  <a:lnTo>
                    <a:pt x="26" y="205"/>
                  </a:lnTo>
                  <a:lnTo>
                    <a:pt x="40" y="197"/>
                  </a:lnTo>
                  <a:lnTo>
                    <a:pt x="54" y="189"/>
                  </a:lnTo>
                  <a:lnTo>
                    <a:pt x="68" y="179"/>
                  </a:lnTo>
                  <a:lnTo>
                    <a:pt x="82" y="171"/>
                  </a:lnTo>
                  <a:lnTo>
                    <a:pt x="97" y="163"/>
                  </a:lnTo>
                  <a:lnTo>
                    <a:pt x="111" y="154"/>
                  </a:lnTo>
                  <a:lnTo>
                    <a:pt x="127" y="146"/>
                  </a:lnTo>
                  <a:lnTo>
                    <a:pt x="142" y="137"/>
                  </a:lnTo>
                  <a:lnTo>
                    <a:pt x="159" y="128"/>
                  </a:lnTo>
                  <a:lnTo>
                    <a:pt x="175" y="119"/>
                  </a:lnTo>
                  <a:lnTo>
                    <a:pt x="192" y="110"/>
                  </a:lnTo>
                  <a:lnTo>
                    <a:pt x="210" y="102"/>
                  </a:lnTo>
                  <a:lnTo>
                    <a:pt x="228" y="92"/>
                  </a:lnTo>
                  <a:lnTo>
                    <a:pt x="247" y="83"/>
                  </a:lnTo>
                  <a:lnTo>
                    <a:pt x="305" y="74"/>
                  </a:lnTo>
                  <a:lnTo>
                    <a:pt x="361" y="65"/>
                  </a:lnTo>
                  <a:lnTo>
                    <a:pt x="418" y="56"/>
                  </a:lnTo>
                  <a:lnTo>
                    <a:pt x="473" y="48"/>
                  </a:lnTo>
                  <a:lnTo>
                    <a:pt x="528" y="41"/>
                  </a:lnTo>
                  <a:lnTo>
                    <a:pt x="582" y="34"/>
                  </a:lnTo>
                  <a:lnTo>
                    <a:pt x="636" y="29"/>
                  </a:lnTo>
                  <a:lnTo>
                    <a:pt x="689" y="23"/>
                  </a:lnTo>
                  <a:lnTo>
                    <a:pt x="743" y="18"/>
                  </a:lnTo>
                  <a:lnTo>
                    <a:pt x="796" y="14"/>
                  </a:lnTo>
                  <a:lnTo>
                    <a:pt x="848" y="10"/>
                  </a:lnTo>
                  <a:lnTo>
                    <a:pt x="900" y="7"/>
                  </a:lnTo>
                  <a:lnTo>
                    <a:pt x="953" y="4"/>
                  </a:lnTo>
                  <a:lnTo>
                    <a:pt x="1005" y="2"/>
                  </a:lnTo>
                  <a:lnTo>
                    <a:pt x="1056" y="1"/>
                  </a:lnTo>
                  <a:lnTo>
                    <a:pt x="1108" y="0"/>
                  </a:lnTo>
                  <a:lnTo>
                    <a:pt x="1159" y="0"/>
                  </a:lnTo>
                  <a:lnTo>
                    <a:pt x="1211" y="0"/>
                  </a:lnTo>
                  <a:lnTo>
                    <a:pt x="1264" y="1"/>
                  </a:lnTo>
                  <a:lnTo>
                    <a:pt x="1316" y="3"/>
                  </a:lnTo>
                  <a:lnTo>
                    <a:pt x="1368" y="5"/>
                  </a:lnTo>
                  <a:lnTo>
                    <a:pt x="1420" y="8"/>
                  </a:lnTo>
                  <a:lnTo>
                    <a:pt x="1472" y="12"/>
                  </a:lnTo>
                  <a:lnTo>
                    <a:pt x="1526" y="16"/>
                  </a:lnTo>
                  <a:lnTo>
                    <a:pt x="1579" y="20"/>
                  </a:lnTo>
                  <a:lnTo>
                    <a:pt x="1634" y="26"/>
                  </a:lnTo>
                  <a:lnTo>
                    <a:pt x="1687" y="33"/>
                  </a:lnTo>
                  <a:lnTo>
                    <a:pt x="1743" y="40"/>
                  </a:lnTo>
                  <a:lnTo>
                    <a:pt x="1797" y="47"/>
                  </a:lnTo>
                  <a:lnTo>
                    <a:pt x="1854" y="55"/>
                  </a:lnTo>
                  <a:lnTo>
                    <a:pt x="1911" y="65"/>
                  </a:lnTo>
                  <a:lnTo>
                    <a:pt x="1968" y="74"/>
                  </a:lnTo>
                  <a:lnTo>
                    <a:pt x="1989" y="88"/>
                  </a:lnTo>
                  <a:lnTo>
                    <a:pt x="2008" y="102"/>
                  </a:lnTo>
                  <a:lnTo>
                    <a:pt x="2024" y="118"/>
                  </a:lnTo>
                  <a:lnTo>
                    <a:pt x="2039" y="134"/>
                  </a:lnTo>
                  <a:lnTo>
                    <a:pt x="2050" y="150"/>
                  </a:lnTo>
                  <a:lnTo>
                    <a:pt x="2062" y="166"/>
                  </a:lnTo>
                  <a:lnTo>
                    <a:pt x="2074" y="181"/>
                  </a:lnTo>
                  <a:lnTo>
                    <a:pt x="2084" y="193"/>
                  </a:lnTo>
                  <a:lnTo>
                    <a:pt x="2045" y="186"/>
                  </a:lnTo>
                  <a:lnTo>
                    <a:pt x="2004" y="181"/>
                  </a:lnTo>
                  <a:lnTo>
                    <a:pt x="1963" y="175"/>
                  </a:lnTo>
                  <a:lnTo>
                    <a:pt x="1922" y="169"/>
                  </a:lnTo>
                  <a:lnTo>
                    <a:pt x="1879" y="163"/>
                  </a:lnTo>
                  <a:lnTo>
                    <a:pt x="1836" y="159"/>
                  </a:lnTo>
                  <a:lnTo>
                    <a:pt x="1792" y="153"/>
                  </a:lnTo>
                  <a:lnTo>
                    <a:pt x="1749" y="148"/>
                  </a:lnTo>
                  <a:lnTo>
                    <a:pt x="1703" y="143"/>
                  </a:lnTo>
                  <a:lnTo>
                    <a:pt x="1659" y="139"/>
                  </a:lnTo>
                  <a:lnTo>
                    <a:pt x="1614" y="135"/>
                  </a:lnTo>
                  <a:lnTo>
                    <a:pt x="1569" y="132"/>
                  </a:lnTo>
                  <a:lnTo>
                    <a:pt x="1524" y="127"/>
                  </a:lnTo>
                  <a:lnTo>
                    <a:pt x="1478" y="125"/>
                  </a:lnTo>
                  <a:lnTo>
                    <a:pt x="1432" y="121"/>
                  </a:lnTo>
                  <a:lnTo>
                    <a:pt x="1387" y="118"/>
                  </a:lnTo>
                  <a:lnTo>
                    <a:pt x="1341" y="116"/>
                  </a:lnTo>
                  <a:lnTo>
                    <a:pt x="1296" y="113"/>
                  </a:lnTo>
                  <a:lnTo>
                    <a:pt x="1251" y="111"/>
                  </a:lnTo>
                  <a:lnTo>
                    <a:pt x="1207" y="110"/>
                  </a:lnTo>
                  <a:lnTo>
                    <a:pt x="1161" y="108"/>
                  </a:lnTo>
                  <a:lnTo>
                    <a:pt x="1117" y="106"/>
                  </a:lnTo>
                  <a:lnTo>
                    <a:pt x="1073" y="105"/>
                  </a:lnTo>
                  <a:lnTo>
                    <a:pt x="1030" y="105"/>
                  </a:lnTo>
                  <a:lnTo>
                    <a:pt x="987" y="104"/>
                  </a:lnTo>
                  <a:lnTo>
                    <a:pt x="946" y="104"/>
                  </a:lnTo>
                  <a:lnTo>
                    <a:pt x="904" y="104"/>
                  </a:lnTo>
                  <a:lnTo>
                    <a:pt x="863" y="104"/>
                  </a:lnTo>
                  <a:lnTo>
                    <a:pt x="824" y="105"/>
                  </a:lnTo>
                  <a:lnTo>
                    <a:pt x="784" y="106"/>
                  </a:lnTo>
                  <a:lnTo>
                    <a:pt x="746" y="108"/>
                  </a:lnTo>
                  <a:lnTo>
                    <a:pt x="709" y="109"/>
                  </a:lnTo>
                  <a:lnTo>
                    <a:pt x="657" y="111"/>
                  </a:lnTo>
                  <a:lnTo>
                    <a:pt x="606" y="113"/>
                  </a:lnTo>
                  <a:lnTo>
                    <a:pt x="556" y="116"/>
                  </a:lnTo>
                  <a:lnTo>
                    <a:pt x="506" y="120"/>
                  </a:lnTo>
                  <a:lnTo>
                    <a:pt x="458" y="124"/>
                  </a:lnTo>
                  <a:lnTo>
                    <a:pt x="411" y="128"/>
                  </a:lnTo>
                  <a:lnTo>
                    <a:pt x="364" y="134"/>
                  </a:lnTo>
                  <a:lnTo>
                    <a:pt x="318" y="141"/>
                  </a:lnTo>
                  <a:lnTo>
                    <a:pt x="274" y="148"/>
                  </a:lnTo>
                  <a:lnTo>
                    <a:pt x="231" y="156"/>
                  </a:lnTo>
                  <a:lnTo>
                    <a:pt x="189" y="164"/>
                  </a:lnTo>
                  <a:lnTo>
                    <a:pt x="148" y="174"/>
                  </a:lnTo>
                  <a:lnTo>
                    <a:pt x="109" y="185"/>
                  </a:lnTo>
                  <a:lnTo>
                    <a:pt x="71" y="196"/>
                  </a:lnTo>
                  <a:lnTo>
                    <a:pt x="35" y="208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AA9E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6572250" y="1217613"/>
              <a:ext cx="1098550" cy="115887"/>
            </a:xfrm>
            <a:custGeom>
              <a:avLst/>
              <a:gdLst/>
              <a:ahLst/>
              <a:cxnLst>
                <a:cxn ang="0">
                  <a:pos x="14" y="211"/>
                </a:cxn>
                <a:cxn ang="0">
                  <a:pos x="42" y="195"/>
                </a:cxn>
                <a:cxn ang="0">
                  <a:pos x="71" y="178"/>
                </a:cxn>
                <a:cxn ang="0">
                  <a:pos x="101" y="161"/>
                </a:cxn>
                <a:cxn ang="0">
                  <a:pos x="131" y="144"/>
                </a:cxn>
                <a:cxn ang="0">
                  <a:pos x="162" y="127"/>
                </a:cxn>
                <a:cxn ang="0">
                  <a:pos x="195" y="109"/>
                </a:cxn>
                <a:cxn ang="0">
                  <a:pos x="230" y="92"/>
                </a:cxn>
                <a:cxn ang="0">
                  <a:pos x="305" y="74"/>
                </a:cxn>
                <a:cxn ang="0">
                  <a:pos x="418" y="57"/>
                </a:cxn>
                <a:cxn ang="0">
                  <a:pos x="528" y="42"/>
                </a:cxn>
                <a:cxn ang="0">
                  <a:pos x="637" y="29"/>
                </a:cxn>
                <a:cxn ang="0">
                  <a:pos x="743" y="19"/>
                </a:cxn>
                <a:cxn ang="0">
                  <a:pos x="848" y="11"/>
                </a:cxn>
                <a:cxn ang="0">
                  <a:pos x="953" y="5"/>
                </a:cxn>
                <a:cxn ang="0">
                  <a:pos x="1057" y="1"/>
                </a:cxn>
                <a:cxn ang="0">
                  <a:pos x="1160" y="0"/>
                </a:cxn>
                <a:cxn ang="0">
                  <a:pos x="1265" y="1"/>
                </a:cxn>
                <a:cxn ang="0">
                  <a:pos x="1369" y="6"/>
                </a:cxn>
                <a:cxn ang="0">
                  <a:pos x="1475" y="13"/>
                </a:cxn>
                <a:cxn ang="0">
                  <a:pos x="1582" y="21"/>
                </a:cxn>
                <a:cxn ang="0">
                  <a:pos x="1691" y="34"/>
                </a:cxn>
                <a:cxn ang="0">
                  <a:pos x="1801" y="48"/>
                </a:cxn>
                <a:cxn ang="0">
                  <a:pos x="1914" y="65"/>
                </a:cxn>
                <a:cxn ang="0">
                  <a:pos x="1989" y="87"/>
                </a:cxn>
                <a:cxn ang="0">
                  <a:pos x="2018" y="114"/>
                </a:cxn>
                <a:cxn ang="0">
                  <a:pos x="2042" y="142"/>
                </a:cxn>
                <a:cxn ang="0">
                  <a:pos x="2063" y="168"/>
                </a:cxn>
                <a:cxn ang="0">
                  <a:pos x="2038" y="173"/>
                </a:cxn>
                <a:cxn ang="0">
                  <a:pos x="1963" y="159"/>
                </a:cxn>
                <a:cxn ang="0">
                  <a:pos x="1886" y="146"/>
                </a:cxn>
                <a:cxn ang="0">
                  <a:pos x="1806" y="135"/>
                </a:cxn>
                <a:cxn ang="0">
                  <a:pos x="1723" y="124"/>
                </a:cxn>
                <a:cxn ang="0">
                  <a:pos x="1640" y="115"/>
                </a:cxn>
                <a:cxn ang="0">
                  <a:pos x="1555" y="107"/>
                </a:cxn>
                <a:cxn ang="0">
                  <a:pos x="1469" y="100"/>
                </a:cxn>
                <a:cxn ang="0">
                  <a:pos x="1384" y="93"/>
                </a:cxn>
                <a:cxn ang="0">
                  <a:pos x="1300" y="88"/>
                </a:cxn>
                <a:cxn ang="0">
                  <a:pos x="1216" y="85"/>
                </a:cxn>
                <a:cxn ang="0">
                  <a:pos x="1135" y="81"/>
                </a:cxn>
                <a:cxn ang="0">
                  <a:pos x="1055" y="80"/>
                </a:cxn>
                <a:cxn ang="0">
                  <a:pos x="978" y="80"/>
                </a:cxn>
                <a:cxn ang="0">
                  <a:pos x="905" y="81"/>
                </a:cxn>
                <a:cxn ang="0">
                  <a:pos x="835" y="84"/>
                </a:cxn>
                <a:cxn ang="0">
                  <a:pos x="773" y="86"/>
                </a:cxn>
                <a:cxn ang="0">
                  <a:pos x="715" y="89"/>
                </a:cxn>
                <a:cxn ang="0">
                  <a:pos x="657" y="93"/>
                </a:cxn>
                <a:cxn ang="0">
                  <a:pos x="601" y="96"/>
                </a:cxn>
                <a:cxn ang="0">
                  <a:pos x="545" y="101"/>
                </a:cxn>
                <a:cxn ang="0">
                  <a:pos x="491" y="107"/>
                </a:cxn>
                <a:cxn ang="0">
                  <a:pos x="437" y="114"/>
                </a:cxn>
                <a:cxn ang="0">
                  <a:pos x="386" y="121"/>
                </a:cxn>
                <a:cxn ang="0">
                  <a:pos x="335" y="129"/>
                </a:cxn>
                <a:cxn ang="0">
                  <a:pos x="285" y="137"/>
                </a:cxn>
                <a:cxn ang="0">
                  <a:pos x="238" y="147"/>
                </a:cxn>
                <a:cxn ang="0">
                  <a:pos x="191" y="158"/>
                </a:cxn>
                <a:cxn ang="0">
                  <a:pos x="146" y="170"/>
                </a:cxn>
                <a:cxn ang="0">
                  <a:pos x="102" y="182"/>
                </a:cxn>
                <a:cxn ang="0">
                  <a:pos x="60" y="196"/>
                </a:cxn>
                <a:cxn ang="0">
                  <a:pos x="19" y="211"/>
                </a:cxn>
              </a:cxnLst>
              <a:rect l="0" t="0" r="r" b="b"/>
              <a:pathLst>
                <a:path w="2074" h="219">
                  <a:moveTo>
                    <a:pt x="0" y="219"/>
                  </a:moveTo>
                  <a:lnTo>
                    <a:pt x="14" y="211"/>
                  </a:lnTo>
                  <a:lnTo>
                    <a:pt x="28" y="203"/>
                  </a:lnTo>
                  <a:lnTo>
                    <a:pt x="42" y="195"/>
                  </a:lnTo>
                  <a:lnTo>
                    <a:pt x="57" y="186"/>
                  </a:lnTo>
                  <a:lnTo>
                    <a:pt x="71" y="178"/>
                  </a:lnTo>
                  <a:lnTo>
                    <a:pt x="86" y="170"/>
                  </a:lnTo>
                  <a:lnTo>
                    <a:pt x="101" y="161"/>
                  </a:lnTo>
                  <a:lnTo>
                    <a:pt x="116" y="152"/>
                  </a:lnTo>
                  <a:lnTo>
                    <a:pt x="131" y="144"/>
                  </a:lnTo>
                  <a:lnTo>
                    <a:pt x="146" y="136"/>
                  </a:lnTo>
                  <a:lnTo>
                    <a:pt x="162" y="127"/>
                  </a:lnTo>
                  <a:lnTo>
                    <a:pt x="178" y="118"/>
                  </a:lnTo>
                  <a:lnTo>
                    <a:pt x="195" y="109"/>
                  </a:lnTo>
                  <a:lnTo>
                    <a:pt x="212" y="101"/>
                  </a:lnTo>
                  <a:lnTo>
                    <a:pt x="230" y="92"/>
                  </a:lnTo>
                  <a:lnTo>
                    <a:pt x="247" y="84"/>
                  </a:lnTo>
                  <a:lnTo>
                    <a:pt x="305" y="74"/>
                  </a:lnTo>
                  <a:lnTo>
                    <a:pt x="362" y="65"/>
                  </a:lnTo>
                  <a:lnTo>
                    <a:pt x="418" y="57"/>
                  </a:lnTo>
                  <a:lnTo>
                    <a:pt x="473" y="49"/>
                  </a:lnTo>
                  <a:lnTo>
                    <a:pt x="528" y="42"/>
                  </a:lnTo>
                  <a:lnTo>
                    <a:pt x="582" y="35"/>
                  </a:lnTo>
                  <a:lnTo>
                    <a:pt x="637" y="29"/>
                  </a:lnTo>
                  <a:lnTo>
                    <a:pt x="690" y="23"/>
                  </a:lnTo>
                  <a:lnTo>
                    <a:pt x="743" y="19"/>
                  </a:lnTo>
                  <a:lnTo>
                    <a:pt x="796" y="14"/>
                  </a:lnTo>
                  <a:lnTo>
                    <a:pt x="848" y="11"/>
                  </a:lnTo>
                  <a:lnTo>
                    <a:pt x="900" y="7"/>
                  </a:lnTo>
                  <a:lnTo>
                    <a:pt x="953" y="5"/>
                  </a:lnTo>
                  <a:lnTo>
                    <a:pt x="1005" y="2"/>
                  </a:lnTo>
                  <a:lnTo>
                    <a:pt x="1057" y="1"/>
                  </a:lnTo>
                  <a:lnTo>
                    <a:pt x="1109" y="0"/>
                  </a:lnTo>
                  <a:lnTo>
                    <a:pt x="1160" y="0"/>
                  </a:lnTo>
                  <a:lnTo>
                    <a:pt x="1213" y="0"/>
                  </a:lnTo>
                  <a:lnTo>
                    <a:pt x="1265" y="1"/>
                  </a:lnTo>
                  <a:lnTo>
                    <a:pt x="1317" y="4"/>
                  </a:lnTo>
                  <a:lnTo>
                    <a:pt x="1369" y="6"/>
                  </a:lnTo>
                  <a:lnTo>
                    <a:pt x="1421" y="8"/>
                  </a:lnTo>
                  <a:lnTo>
                    <a:pt x="1475" y="13"/>
                  </a:lnTo>
                  <a:lnTo>
                    <a:pt x="1528" y="16"/>
                  </a:lnTo>
                  <a:lnTo>
                    <a:pt x="1582" y="21"/>
                  </a:lnTo>
                  <a:lnTo>
                    <a:pt x="1636" y="27"/>
                  </a:lnTo>
                  <a:lnTo>
                    <a:pt x="1691" y="34"/>
                  </a:lnTo>
                  <a:lnTo>
                    <a:pt x="1745" y="41"/>
                  </a:lnTo>
                  <a:lnTo>
                    <a:pt x="1801" y="48"/>
                  </a:lnTo>
                  <a:lnTo>
                    <a:pt x="1857" y="56"/>
                  </a:lnTo>
                  <a:lnTo>
                    <a:pt x="1914" y="65"/>
                  </a:lnTo>
                  <a:lnTo>
                    <a:pt x="1972" y="74"/>
                  </a:lnTo>
                  <a:lnTo>
                    <a:pt x="1989" y="87"/>
                  </a:lnTo>
                  <a:lnTo>
                    <a:pt x="2004" y="100"/>
                  </a:lnTo>
                  <a:lnTo>
                    <a:pt x="2018" y="114"/>
                  </a:lnTo>
                  <a:lnTo>
                    <a:pt x="2031" y="128"/>
                  </a:lnTo>
                  <a:lnTo>
                    <a:pt x="2042" y="142"/>
                  </a:lnTo>
                  <a:lnTo>
                    <a:pt x="2053" y="156"/>
                  </a:lnTo>
                  <a:lnTo>
                    <a:pt x="2063" y="168"/>
                  </a:lnTo>
                  <a:lnTo>
                    <a:pt x="2074" y="180"/>
                  </a:lnTo>
                  <a:lnTo>
                    <a:pt x="2038" y="173"/>
                  </a:lnTo>
                  <a:lnTo>
                    <a:pt x="2001" y="166"/>
                  </a:lnTo>
                  <a:lnTo>
                    <a:pt x="1963" y="159"/>
                  </a:lnTo>
                  <a:lnTo>
                    <a:pt x="1925" y="153"/>
                  </a:lnTo>
                  <a:lnTo>
                    <a:pt x="1886" y="146"/>
                  </a:lnTo>
                  <a:lnTo>
                    <a:pt x="1846" y="140"/>
                  </a:lnTo>
                  <a:lnTo>
                    <a:pt x="1806" y="135"/>
                  </a:lnTo>
                  <a:lnTo>
                    <a:pt x="1765" y="130"/>
                  </a:lnTo>
                  <a:lnTo>
                    <a:pt x="1723" y="124"/>
                  </a:lnTo>
                  <a:lnTo>
                    <a:pt x="1681" y="120"/>
                  </a:lnTo>
                  <a:lnTo>
                    <a:pt x="1640" y="115"/>
                  </a:lnTo>
                  <a:lnTo>
                    <a:pt x="1597" y="110"/>
                  </a:lnTo>
                  <a:lnTo>
                    <a:pt x="1555" y="107"/>
                  </a:lnTo>
                  <a:lnTo>
                    <a:pt x="1512" y="103"/>
                  </a:lnTo>
                  <a:lnTo>
                    <a:pt x="1469" y="100"/>
                  </a:lnTo>
                  <a:lnTo>
                    <a:pt x="1427" y="96"/>
                  </a:lnTo>
                  <a:lnTo>
                    <a:pt x="1384" y="93"/>
                  </a:lnTo>
                  <a:lnTo>
                    <a:pt x="1341" y="91"/>
                  </a:lnTo>
                  <a:lnTo>
                    <a:pt x="1300" y="88"/>
                  </a:lnTo>
                  <a:lnTo>
                    <a:pt x="1258" y="86"/>
                  </a:lnTo>
                  <a:lnTo>
                    <a:pt x="1216" y="85"/>
                  </a:lnTo>
                  <a:lnTo>
                    <a:pt x="1175" y="82"/>
                  </a:lnTo>
                  <a:lnTo>
                    <a:pt x="1135" y="81"/>
                  </a:lnTo>
                  <a:lnTo>
                    <a:pt x="1094" y="81"/>
                  </a:lnTo>
                  <a:lnTo>
                    <a:pt x="1055" y="80"/>
                  </a:lnTo>
                  <a:lnTo>
                    <a:pt x="1016" y="80"/>
                  </a:lnTo>
                  <a:lnTo>
                    <a:pt x="978" y="80"/>
                  </a:lnTo>
                  <a:lnTo>
                    <a:pt x="941" y="80"/>
                  </a:lnTo>
                  <a:lnTo>
                    <a:pt x="905" y="81"/>
                  </a:lnTo>
                  <a:lnTo>
                    <a:pt x="869" y="82"/>
                  </a:lnTo>
                  <a:lnTo>
                    <a:pt x="835" y="84"/>
                  </a:lnTo>
                  <a:lnTo>
                    <a:pt x="802" y="85"/>
                  </a:lnTo>
                  <a:lnTo>
                    <a:pt x="773" y="86"/>
                  </a:lnTo>
                  <a:lnTo>
                    <a:pt x="744" y="87"/>
                  </a:lnTo>
                  <a:lnTo>
                    <a:pt x="715" y="89"/>
                  </a:lnTo>
                  <a:lnTo>
                    <a:pt x="686" y="91"/>
                  </a:lnTo>
                  <a:lnTo>
                    <a:pt x="657" y="93"/>
                  </a:lnTo>
                  <a:lnTo>
                    <a:pt x="629" y="94"/>
                  </a:lnTo>
                  <a:lnTo>
                    <a:pt x="601" y="96"/>
                  </a:lnTo>
                  <a:lnTo>
                    <a:pt x="573" y="99"/>
                  </a:lnTo>
                  <a:lnTo>
                    <a:pt x="545" y="101"/>
                  </a:lnTo>
                  <a:lnTo>
                    <a:pt x="519" y="105"/>
                  </a:lnTo>
                  <a:lnTo>
                    <a:pt x="491" y="107"/>
                  </a:lnTo>
                  <a:lnTo>
                    <a:pt x="464" y="110"/>
                  </a:lnTo>
                  <a:lnTo>
                    <a:pt x="437" y="114"/>
                  </a:lnTo>
                  <a:lnTo>
                    <a:pt x="412" y="117"/>
                  </a:lnTo>
                  <a:lnTo>
                    <a:pt x="386" y="121"/>
                  </a:lnTo>
                  <a:lnTo>
                    <a:pt x="361" y="124"/>
                  </a:lnTo>
                  <a:lnTo>
                    <a:pt x="335" y="129"/>
                  </a:lnTo>
                  <a:lnTo>
                    <a:pt x="310" y="132"/>
                  </a:lnTo>
                  <a:lnTo>
                    <a:pt x="285" y="137"/>
                  </a:lnTo>
                  <a:lnTo>
                    <a:pt x="261" y="142"/>
                  </a:lnTo>
                  <a:lnTo>
                    <a:pt x="238" y="147"/>
                  </a:lnTo>
                  <a:lnTo>
                    <a:pt x="214" y="152"/>
                  </a:lnTo>
                  <a:lnTo>
                    <a:pt x="191" y="158"/>
                  </a:lnTo>
                  <a:lnTo>
                    <a:pt x="168" y="164"/>
                  </a:lnTo>
                  <a:lnTo>
                    <a:pt x="146" y="170"/>
                  </a:lnTo>
                  <a:lnTo>
                    <a:pt x="124" y="175"/>
                  </a:lnTo>
                  <a:lnTo>
                    <a:pt x="102" y="182"/>
                  </a:lnTo>
                  <a:lnTo>
                    <a:pt x="81" y="189"/>
                  </a:lnTo>
                  <a:lnTo>
                    <a:pt x="60" y="196"/>
                  </a:lnTo>
                  <a:lnTo>
                    <a:pt x="39" y="203"/>
                  </a:lnTo>
                  <a:lnTo>
                    <a:pt x="19" y="211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B2A8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6572250" y="1217613"/>
              <a:ext cx="1092200" cy="115887"/>
            </a:xfrm>
            <a:custGeom>
              <a:avLst/>
              <a:gdLst/>
              <a:ahLst/>
              <a:cxnLst>
                <a:cxn ang="0">
                  <a:pos x="15" y="209"/>
                </a:cxn>
                <a:cxn ang="0">
                  <a:pos x="44" y="193"/>
                </a:cxn>
                <a:cxn ang="0">
                  <a:pos x="74" y="177"/>
                </a:cxn>
                <a:cxn ang="0">
                  <a:pos x="104" y="159"/>
                </a:cxn>
                <a:cxn ang="0">
                  <a:pos x="136" y="143"/>
                </a:cxn>
                <a:cxn ang="0">
                  <a:pos x="167" y="127"/>
                </a:cxn>
                <a:cxn ang="0">
                  <a:pos x="198" y="111"/>
                </a:cxn>
                <a:cxn ang="0">
                  <a:pos x="232" y="93"/>
                </a:cxn>
                <a:cxn ang="0">
                  <a:pos x="306" y="76"/>
                </a:cxn>
                <a:cxn ang="0">
                  <a:pos x="419" y="58"/>
                </a:cxn>
                <a:cxn ang="0">
                  <a:pos x="529" y="43"/>
                </a:cxn>
                <a:cxn ang="0">
                  <a:pos x="638" y="31"/>
                </a:cxn>
                <a:cxn ang="0">
                  <a:pos x="745" y="20"/>
                </a:cxn>
                <a:cxn ang="0">
                  <a:pos x="850" y="11"/>
                </a:cxn>
                <a:cxn ang="0">
                  <a:pos x="955" y="5"/>
                </a:cxn>
                <a:cxn ang="0">
                  <a:pos x="1058" y="2"/>
                </a:cxn>
                <a:cxn ang="0">
                  <a:pos x="1163" y="0"/>
                </a:cxn>
                <a:cxn ang="0">
                  <a:pos x="1267" y="3"/>
                </a:cxn>
                <a:cxn ang="0">
                  <a:pos x="1372" y="6"/>
                </a:cxn>
                <a:cxn ang="0">
                  <a:pos x="1477" y="13"/>
                </a:cxn>
                <a:cxn ang="0">
                  <a:pos x="1584" y="22"/>
                </a:cxn>
                <a:cxn ang="0">
                  <a:pos x="1692" y="34"/>
                </a:cxn>
                <a:cxn ang="0">
                  <a:pos x="1803" y="48"/>
                </a:cxn>
                <a:cxn ang="0">
                  <a:pos x="1916" y="65"/>
                </a:cxn>
                <a:cxn ang="0">
                  <a:pos x="1988" y="86"/>
                </a:cxn>
                <a:cxn ang="0">
                  <a:pos x="2011" y="109"/>
                </a:cxn>
                <a:cxn ang="0">
                  <a:pos x="2033" y="134"/>
                </a:cxn>
                <a:cxn ang="0">
                  <a:pos x="2053" y="157"/>
                </a:cxn>
                <a:cxn ang="0">
                  <a:pos x="2031" y="161"/>
                </a:cxn>
                <a:cxn ang="0">
                  <a:pos x="1963" y="145"/>
                </a:cxn>
                <a:cxn ang="0">
                  <a:pos x="1893" y="132"/>
                </a:cxn>
                <a:cxn ang="0">
                  <a:pos x="1818" y="119"/>
                </a:cxn>
                <a:cxn ang="0">
                  <a:pos x="1743" y="107"/>
                </a:cxn>
                <a:cxn ang="0">
                  <a:pos x="1665" y="96"/>
                </a:cxn>
                <a:cxn ang="0">
                  <a:pos x="1586" y="86"/>
                </a:cxn>
                <a:cxn ang="0">
                  <a:pos x="1506" y="78"/>
                </a:cxn>
                <a:cxn ang="0">
                  <a:pos x="1427" y="71"/>
                </a:cxn>
                <a:cxn ang="0">
                  <a:pos x="1348" y="65"/>
                </a:cxn>
                <a:cxn ang="0">
                  <a:pos x="1271" y="62"/>
                </a:cxn>
                <a:cxn ang="0">
                  <a:pos x="1195" y="58"/>
                </a:cxn>
                <a:cxn ang="0">
                  <a:pos x="1122" y="57"/>
                </a:cxn>
                <a:cxn ang="0">
                  <a:pos x="1052" y="56"/>
                </a:cxn>
                <a:cxn ang="0">
                  <a:pos x="986" y="57"/>
                </a:cxn>
                <a:cxn ang="0">
                  <a:pos x="924" y="60"/>
                </a:cxn>
                <a:cxn ang="0">
                  <a:pos x="862" y="63"/>
                </a:cxn>
                <a:cxn ang="0">
                  <a:pos x="797" y="68"/>
                </a:cxn>
                <a:cxn ang="0">
                  <a:pos x="733" y="71"/>
                </a:cxn>
                <a:cxn ang="0">
                  <a:pos x="669" y="77"/>
                </a:cxn>
                <a:cxn ang="0">
                  <a:pos x="608" y="82"/>
                </a:cxn>
                <a:cxn ang="0">
                  <a:pos x="548" y="89"/>
                </a:cxn>
                <a:cxn ang="0">
                  <a:pos x="488" y="96"/>
                </a:cxn>
                <a:cxn ang="0">
                  <a:pos x="430" y="105"/>
                </a:cxn>
                <a:cxn ang="0">
                  <a:pos x="373" y="113"/>
                </a:cxn>
                <a:cxn ang="0">
                  <a:pos x="318" y="123"/>
                </a:cxn>
                <a:cxn ang="0">
                  <a:pos x="264" y="135"/>
                </a:cxn>
                <a:cxn ang="0">
                  <a:pos x="212" y="148"/>
                </a:cxn>
                <a:cxn ang="0">
                  <a:pos x="162" y="161"/>
                </a:cxn>
                <a:cxn ang="0">
                  <a:pos x="113" y="176"/>
                </a:cxn>
                <a:cxn ang="0">
                  <a:pos x="67" y="191"/>
                </a:cxn>
                <a:cxn ang="0">
                  <a:pos x="22" y="208"/>
                </a:cxn>
              </a:cxnLst>
              <a:rect l="0" t="0" r="r" b="b"/>
              <a:pathLst>
                <a:path w="2063" h="217">
                  <a:moveTo>
                    <a:pt x="0" y="217"/>
                  </a:moveTo>
                  <a:lnTo>
                    <a:pt x="15" y="209"/>
                  </a:lnTo>
                  <a:lnTo>
                    <a:pt x="30" y="201"/>
                  </a:lnTo>
                  <a:lnTo>
                    <a:pt x="44" y="193"/>
                  </a:lnTo>
                  <a:lnTo>
                    <a:pt x="59" y="185"/>
                  </a:lnTo>
                  <a:lnTo>
                    <a:pt x="74" y="177"/>
                  </a:lnTo>
                  <a:lnTo>
                    <a:pt x="89" y="169"/>
                  </a:lnTo>
                  <a:lnTo>
                    <a:pt x="104" y="159"/>
                  </a:lnTo>
                  <a:lnTo>
                    <a:pt x="120" y="151"/>
                  </a:lnTo>
                  <a:lnTo>
                    <a:pt x="136" y="143"/>
                  </a:lnTo>
                  <a:lnTo>
                    <a:pt x="151" y="135"/>
                  </a:lnTo>
                  <a:lnTo>
                    <a:pt x="167" y="127"/>
                  </a:lnTo>
                  <a:lnTo>
                    <a:pt x="183" y="119"/>
                  </a:lnTo>
                  <a:lnTo>
                    <a:pt x="198" y="111"/>
                  </a:lnTo>
                  <a:lnTo>
                    <a:pt x="214" y="103"/>
                  </a:lnTo>
                  <a:lnTo>
                    <a:pt x="232" y="93"/>
                  </a:lnTo>
                  <a:lnTo>
                    <a:pt x="248" y="85"/>
                  </a:lnTo>
                  <a:lnTo>
                    <a:pt x="306" y="76"/>
                  </a:lnTo>
                  <a:lnTo>
                    <a:pt x="363" y="67"/>
                  </a:lnTo>
                  <a:lnTo>
                    <a:pt x="419" y="58"/>
                  </a:lnTo>
                  <a:lnTo>
                    <a:pt x="474" y="50"/>
                  </a:lnTo>
                  <a:lnTo>
                    <a:pt x="529" y="43"/>
                  </a:lnTo>
                  <a:lnTo>
                    <a:pt x="584" y="36"/>
                  </a:lnTo>
                  <a:lnTo>
                    <a:pt x="638" y="31"/>
                  </a:lnTo>
                  <a:lnTo>
                    <a:pt x="691" y="25"/>
                  </a:lnTo>
                  <a:lnTo>
                    <a:pt x="745" y="20"/>
                  </a:lnTo>
                  <a:lnTo>
                    <a:pt x="797" y="15"/>
                  </a:lnTo>
                  <a:lnTo>
                    <a:pt x="850" y="11"/>
                  </a:lnTo>
                  <a:lnTo>
                    <a:pt x="903" y="9"/>
                  </a:lnTo>
                  <a:lnTo>
                    <a:pt x="955" y="5"/>
                  </a:lnTo>
                  <a:lnTo>
                    <a:pt x="1007" y="4"/>
                  </a:lnTo>
                  <a:lnTo>
                    <a:pt x="1058" y="2"/>
                  </a:lnTo>
                  <a:lnTo>
                    <a:pt x="1110" y="2"/>
                  </a:lnTo>
                  <a:lnTo>
                    <a:pt x="1163" y="0"/>
                  </a:lnTo>
                  <a:lnTo>
                    <a:pt x="1215" y="2"/>
                  </a:lnTo>
                  <a:lnTo>
                    <a:pt x="1267" y="3"/>
                  </a:lnTo>
                  <a:lnTo>
                    <a:pt x="1319" y="4"/>
                  </a:lnTo>
                  <a:lnTo>
                    <a:pt x="1372" y="6"/>
                  </a:lnTo>
                  <a:lnTo>
                    <a:pt x="1424" y="10"/>
                  </a:lnTo>
                  <a:lnTo>
                    <a:pt x="1477" y="13"/>
                  </a:lnTo>
                  <a:lnTo>
                    <a:pt x="1531" y="17"/>
                  </a:lnTo>
                  <a:lnTo>
                    <a:pt x="1584" y="22"/>
                  </a:lnTo>
                  <a:lnTo>
                    <a:pt x="1637" y="27"/>
                  </a:lnTo>
                  <a:lnTo>
                    <a:pt x="1692" y="34"/>
                  </a:lnTo>
                  <a:lnTo>
                    <a:pt x="1748" y="41"/>
                  </a:lnTo>
                  <a:lnTo>
                    <a:pt x="1803" y="48"/>
                  </a:lnTo>
                  <a:lnTo>
                    <a:pt x="1859" y="56"/>
                  </a:lnTo>
                  <a:lnTo>
                    <a:pt x="1916" y="65"/>
                  </a:lnTo>
                  <a:lnTo>
                    <a:pt x="1974" y="75"/>
                  </a:lnTo>
                  <a:lnTo>
                    <a:pt x="1988" y="86"/>
                  </a:lnTo>
                  <a:lnTo>
                    <a:pt x="1999" y="98"/>
                  </a:lnTo>
                  <a:lnTo>
                    <a:pt x="2011" y="109"/>
                  </a:lnTo>
                  <a:lnTo>
                    <a:pt x="2023" y="121"/>
                  </a:lnTo>
                  <a:lnTo>
                    <a:pt x="2033" y="134"/>
                  </a:lnTo>
                  <a:lnTo>
                    <a:pt x="2043" y="145"/>
                  </a:lnTo>
                  <a:lnTo>
                    <a:pt x="2053" y="157"/>
                  </a:lnTo>
                  <a:lnTo>
                    <a:pt x="2063" y="169"/>
                  </a:lnTo>
                  <a:lnTo>
                    <a:pt x="2031" y="161"/>
                  </a:lnTo>
                  <a:lnTo>
                    <a:pt x="1997" y="152"/>
                  </a:lnTo>
                  <a:lnTo>
                    <a:pt x="1963" y="145"/>
                  </a:lnTo>
                  <a:lnTo>
                    <a:pt x="1929" y="138"/>
                  </a:lnTo>
                  <a:lnTo>
                    <a:pt x="1893" y="132"/>
                  </a:lnTo>
                  <a:lnTo>
                    <a:pt x="1855" y="125"/>
                  </a:lnTo>
                  <a:lnTo>
                    <a:pt x="1818" y="119"/>
                  </a:lnTo>
                  <a:lnTo>
                    <a:pt x="1781" y="112"/>
                  </a:lnTo>
                  <a:lnTo>
                    <a:pt x="1743" y="107"/>
                  </a:lnTo>
                  <a:lnTo>
                    <a:pt x="1703" y="101"/>
                  </a:lnTo>
                  <a:lnTo>
                    <a:pt x="1665" y="96"/>
                  </a:lnTo>
                  <a:lnTo>
                    <a:pt x="1626" y="91"/>
                  </a:lnTo>
                  <a:lnTo>
                    <a:pt x="1586" y="86"/>
                  </a:lnTo>
                  <a:lnTo>
                    <a:pt x="1546" y="83"/>
                  </a:lnTo>
                  <a:lnTo>
                    <a:pt x="1506" y="78"/>
                  </a:lnTo>
                  <a:lnTo>
                    <a:pt x="1467" y="75"/>
                  </a:lnTo>
                  <a:lnTo>
                    <a:pt x="1427" y="71"/>
                  </a:lnTo>
                  <a:lnTo>
                    <a:pt x="1388" y="69"/>
                  </a:lnTo>
                  <a:lnTo>
                    <a:pt x="1348" y="65"/>
                  </a:lnTo>
                  <a:lnTo>
                    <a:pt x="1310" y="63"/>
                  </a:lnTo>
                  <a:lnTo>
                    <a:pt x="1271" y="62"/>
                  </a:lnTo>
                  <a:lnTo>
                    <a:pt x="1233" y="60"/>
                  </a:lnTo>
                  <a:lnTo>
                    <a:pt x="1195" y="58"/>
                  </a:lnTo>
                  <a:lnTo>
                    <a:pt x="1159" y="57"/>
                  </a:lnTo>
                  <a:lnTo>
                    <a:pt x="1122" y="57"/>
                  </a:lnTo>
                  <a:lnTo>
                    <a:pt x="1087" y="56"/>
                  </a:lnTo>
                  <a:lnTo>
                    <a:pt x="1052" y="56"/>
                  </a:lnTo>
                  <a:lnTo>
                    <a:pt x="1019" y="57"/>
                  </a:lnTo>
                  <a:lnTo>
                    <a:pt x="986" y="57"/>
                  </a:lnTo>
                  <a:lnTo>
                    <a:pt x="955" y="58"/>
                  </a:lnTo>
                  <a:lnTo>
                    <a:pt x="924" y="60"/>
                  </a:lnTo>
                  <a:lnTo>
                    <a:pt x="895" y="62"/>
                  </a:lnTo>
                  <a:lnTo>
                    <a:pt x="862" y="63"/>
                  </a:lnTo>
                  <a:lnTo>
                    <a:pt x="830" y="65"/>
                  </a:lnTo>
                  <a:lnTo>
                    <a:pt x="797" y="68"/>
                  </a:lnTo>
                  <a:lnTo>
                    <a:pt x="765" y="69"/>
                  </a:lnTo>
                  <a:lnTo>
                    <a:pt x="733" y="71"/>
                  </a:lnTo>
                  <a:lnTo>
                    <a:pt x="701" y="73"/>
                  </a:lnTo>
                  <a:lnTo>
                    <a:pt x="669" y="77"/>
                  </a:lnTo>
                  <a:lnTo>
                    <a:pt x="639" y="79"/>
                  </a:lnTo>
                  <a:lnTo>
                    <a:pt x="608" y="82"/>
                  </a:lnTo>
                  <a:lnTo>
                    <a:pt x="578" y="85"/>
                  </a:lnTo>
                  <a:lnTo>
                    <a:pt x="548" y="89"/>
                  </a:lnTo>
                  <a:lnTo>
                    <a:pt x="517" y="92"/>
                  </a:lnTo>
                  <a:lnTo>
                    <a:pt x="488" y="96"/>
                  </a:lnTo>
                  <a:lnTo>
                    <a:pt x="459" y="100"/>
                  </a:lnTo>
                  <a:lnTo>
                    <a:pt x="430" y="105"/>
                  </a:lnTo>
                  <a:lnTo>
                    <a:pt x="401" y="108"/>
                  </a:lnTo>
                  <a:lnTo>
                    <a:pt x="373" y="113"/>
                  </a:lnTo>
                  <a:lnTo>
                    <a:pt x="346" y="119"/>
                  </a:lnTo>
                  <a:lnTo>
                    <a:pt x="318" y="123"/>
                  </a:lnTo>
                  <a:lnTo>
                    <a:pt x="291" y="129"/>
                  </a:lnTo>
                  <a:lnTo>
                    <a:pt x="264" y="135"/>
                  </a:lnTo>
                  <a:lnTo>
                    <a:pt x="239" y="141"/>
                  </a:lnTo>
                  <a:lnTo>
                    <a:pt x="212" y="148"/>
                  </a:lnTo>
                  <a:lnTo>
                    <a:pt x="187" y="154"/>
                  </a:lnTo>
                  <a:lnTo>
                    <a:pt x="162" y="161"/>
                  </a:lnTo>
                  <a:lnTo>
                    <a:pt x="138" y="168"/>
                  </a:lnTo>
                  <a:lnTo>
                    <a:pt x="113" y="176"/>
                  </a:lnTo>
                  <a:lnTo>
                    <a:pt x="90" y="183"/>
                  </a:lnTo>
                  <a:lnTo>
                    <a:pt x="67" y="191"/>
                  </a:lnTo>
                  <a:lnTo>
                    <a:pt x="44" y="200"/>
                  </a:lnTo>
                  <a:lnTo>
                    <a:pt x="22" y="208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FB2D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6572250" y="1220788"/>
              <a:ext cx="1085850" cy="112712"/>
            </a:xfrm>
            <a:custGeom>
              <a:avLst/>
              <a:gdLst/>
              <a:ahLst/>
              <a:cxnLst>
                <a:cxn ang="0">
                  <a:pos x="248" y="85"/>
                </a:cxn>
                <a:cxn ang="0">
                  <a:pos x="363" y="66"/>
                </a:cxn>
                <a:cxn ang="0">
                  <a:pos x="474" y="50"/>
                </a:cxn>
                <a:cxn ang="0">
                  <a:pos x="584" y="36"/>
                </a:cxn>
                <a:cxn ang="0">
                  <a:pos x="691" y="24"/>
                </a:cxn>
                <a:cxn ang="0">
                  <a:pos x="798" y="14"/>
                </a:cxn>
                <a:cxn ang="0">
                  <a:pos x="903" y="7"/>
                </a:cxn>
                <a:cxn ang="0">
                  <a:pos x="1007" y="2"/>
                </a:cxn>
                <a:cxn ang="0">
                  <a:pos x="1112" y="0"/>
                </a:cxn>
                <a:cxn ang="0">
                  <a:pos x="1216" y="0"/>
                </a:cxn>
                <a:cxn ang="0">
                  <a:pos x="1320" y="2"/>
                </a:cxn>
                <a:cxn ang="0">
                  <a:pos x="1426" y="8"/>
                </a:cxn>
                <a:cxn ang="0">
                  <a:pos x="1533" y="16"/>
                </a:cxn>
                <a:cxn ang="0">
                  <a:pos x="1641" y="27"/>
                </a:cxn>
                <a:cxn ang="0">
                  <a:pos x="1750" y="39"/>
                </a:cxn>
                <a:cxn ang="0">
                  <a:pos x="1862" y="56"/>
                </a:cxn>
                <a:cxn ang="0">
                  <a:pos x="1977" y="74"/>
                </a:cxn>
                <a:cxn ang="0">
                  <a:pos x="2023" y="145"/>
                </a:cxn>
                <a:cxn ang="0">
                  <a:pos x="1962" y="129"/>
                </a:cxn>
                <a:cxn ang="0">
                  <a:pos x="1898" y="114"/>
                </a:cxn>
                <a:cxn ang="0">
                  <a:pos x="1831" y="100"/>
                </a:cxn>
                <a:cxn ang="0">
                  <a:pos x="1761" y="87"/>
                </a:cxn>
                <a:cxn ang="0">
                  <a:pos x="1690" y="75"/>
                </a:cxn>
                <a:cxn ang="0">
                  <a:pos x="1616" y="65"/>
                </a:cxn>
                <a:cxn ang="0">
                  <a:pos x="1543" y="56"/>
                </a:cxn>
                <a:cxn ang="0">
                  <a:pos x="1470" y="49"/>
                </a:cxn>
                <a:cxn ang="0">
                  <a:pos x="1397" y="42"/>
                </a:cxn>
                <a:cxn ang="0">
                  <a:pos x="1326" y="37"/>
                </a:cxn>
                <a:cxn ang="0">
                  <a:pos x="1257" y="35"/>
                </a:cxn>
                <a:cxn ang="0">
                  <a:pos x="1190" y="32"/>
                </a:cxn>
                <a:cxn ang="0">
                  <a:pos x="1127" y="32"/>
                </a:cxn>
                <a:cxn ang="0">
                  <a:pos x="1067" y="34"/>
                </a:cxn>
                <a:cxn ang="0">
                  <a:pos x="1013" y="36"/>
                </a:cxn>
                <a:cxn ang="0">
                  <a:pos x="951" y="40"/>
                </a:cxn>
                <a:cxn ang="0">
                  <a:pos x="879" y="44"/>
                </a:cxn>
                <a:cxn ang="0">
                  <a:pos x="810" y="49"/>
                </a:cxn>
                <a:cxn ang="0">
                  <a:pos x="740" y="54"/>
                </a:cxn>
                <a:cxn ang="0">
                  <a:pos x="672" y="61"/>
                </a:cxn>
                <a:cxn ang="0">
                  <a:pos x="606" y="68"/>
                </a:cxn>
                <a:cxn ang="0">
                  <a:pos x="539" y="76"/>
                </a:cxn>
                <a:cxn ang="0">
                  <a:pos x="476" y="87"/>
                </a:cxn>
                <a:cxn ang="0">
                  <a:pos x="413" y="96"/>
                </a:cxn>
                <a:cxn ang="0">
                  <a:pos x="351" y="108"/>
                </a:cxn>
                <a:cxn ang="0">
                  <a:pos x="292" y="121"/>
                </a:cxn>
                <a:cxn ang="0">
                  <a:pos x="235" y="134"/>
                </a:cxn>
                <a:cxn ang="0">
                  <a:pos x="180" y="150"/>
                </a:cxn>
                <a:cxn ang="0">
                  <a:pos x="125" y="166"/>
                </a:cxn>
                <a:cxn ang="0">
                  <a:pos x="74" y="184"/>
                </a:cxn>
                <a:cxn ang="0">
                  <a:pos x="24" y="203"/>
                </a:cxn>
              </a:cxnLst>
              <a:rect l="0" t="0" r="r" b="b"/>
              <a:pathLst>
                <a:path w="2052" h="213">
                  <a:moveTo>
                    <a:pt x="0" y="213"/>
                  </a:moveTo>
                  <a:lnTo>
                    <a:pt x="248" y="85"/>
                  </a:lnTo>
                  <a:lnTo>
                    <a:pt x="306" y="75"/>
                  </a:lnTo>
                  <a:lnTo>
                    <a:pt x="363" y="66"/>
                  </a:lnTo>
                  <a:lnTo>
                    <a:pt x="419" y="58"/>
                  </a:lnTo>
                  <a:lnTo>
                    <a:pt x="474" y="50"/>
                  </a:lnTo>
                  <a:lnTo>
                    <a:pt x="529" y="43"/>
                  </a:lnTo>
                  <a:lnTo>
                    <a:pt x="584" y="36"/>
                  </a:lnTo>
                  <a:lnTo>
                    <a:pt x="638" y="29"/>
                  </a:lnTo>
                  <a:lnTo>
                    <a:pt x="691" y="24"/>
                  </a:lnTo>
                  <a:lnTo>
                    <a:pt x="745" y="18"/>
                  </a:lnTo>
                  <a:lnTo>
                    <a:pt x="798" y="14"/>
                  </a:lnTo>
                  <a:lnTo>
                    <a:pt x="850" y="10"/>
                  </a:lnTo>
                  <a:lnTo>
                    <a:pt x="903" y="7"/>
                  </a:lnTo>
                  <a:lnTo>
                    <a:pt x="956" y="5"/>
                  </a:lnTo>
                  <a:lnTo>
                    <a:pt x="1007" y="2"/>
                  </a:lnTo>
                  <a:lnTo>
                    <a:pt x="1059" y="1"/>
                  </a:lnTo>
                  <a:lnTo>
                    <a:pt x="1112" y="0"/>
                  </a:lnTo>
                  <a:lnTo>
                    <a:pt x="1164" y="0"/>
                  </a:lnTo>
                  <a:lnTo>
                    <a:pt x="1216" y="0"/>
                  </a:lnTo>
                  <a:lnTo>
                    <a:pt x="1268" y="1"/>
                  </a:lnTo>
                  <a:lnTo>
                    <a:pt x="1320" y="2"/>
                  </a:lnTo>
                  <a:lnTo>
                    <a:pt x="1373" y="5"/>
                  </a:lnTo>
                  <a:lnTo>
                    <a:pt x="1426" y="8"/>
                  </a:lnTo>
                  <a:lnTo>
                    <a:pt x="1479" y="11"/>
                  </a:lnTo>
                  <a:lnTo>
                    <a:pt x="1533" y="16"/>
                  </a:lnTo>
                  <a:lnTo>
                    <a:pt x="1586" y="21"/>
                  </a:lnTo>
                  <a:lnTo>
                    <a:pt x="1641" y="27"/>
                  </a:lnTo>
                  <a:lnTo>
                    <a:pt x="1695" y="32"/>
                  </a:lnTo>
                  <a:lnTo>
                    <a:pt x="1750" y="39"/>
                  </a:lnTo>
                  <a:lnTo>
                    <a:pt x="1807" y="47"/>
                  </a:lnTo>
                  <a:lnTo>
                    <a:pt x="1862" y="56"/>
                  </a:lnTo>
                  <a:lnTo>
                    <a:pt x="1919" y="65"/>
                  </a:lnTo>
                  <a:lnTo>
                    <a:pt x="1977" y="74"/>
                  </a:lnTo>
                  <a:lnTo>
                    <a:pt x="2052" y="154"/>
                  </a:lnTo>
                  <a:lnTo>
                    <a:pt x="2023" y="145"/>
                  </a:lnTo>
                  <a:lnTo>
                    <a:pt x="1994" y="137"/>
                  </a:lnTo>
                  <a:lnTo>
                    <a:pt x="1962" y="129"/>
                  </a:lnTo>
                  <a:lnTo>
                    <a:pt x="1931" y="121"/>
                  </a:lnTo>
                  <a:lnTo>
                    <a:pt x="1898" y="114"/>
                  </a:lnTo>
                  <a:lnTo>
                    <a:pt x="1865" y="107"/>
                  </a:lnTo>
                  <a:lnTo>
                    <a:pt x="1831" y="100"/>
                  </a:lnTo>
                  <a:lnTo>
                    <a:pt x="1796" y="93"/>
                  </a:lnTo>
                  <a:lnTo>
                    <a:pt x="1761" y="87"/>
                  </a:lnTo>
                  <a:lnTo>
                    <a:pt x="1725" y="80"/>
                  </a:lnTo>
                  <a:lnTo>
                    <a:pt x="1690" y="75"/>
                  </a:lnTo>
                  <a:lnTo>
                    <a:pt x="1654" y="69"/>
                  </a:lnTo>
                  <a:lnTo>
                    <a:pt x="1616" y="65"/>
                  </a:lnTo>
                  <a:lnTo>
                    <a:pt x="1580" y="60"/>
                  </a:lnTo>
                  <a:lnTo>
                    <a:pt x="1543" y="56"/>
                  </a:lnTo>
                  <a:lnTo>
                    <a:pt x="1506" y="52"/>
                  </a:lnTo>
                  <a:lnTo>
                    <a:pt x="1470" y="49"/>
                  </a:lnTo>
                  <a:lnTo>
                    <a:pt x="1433" y="45"/>
                  </a:lnTo>
                  <a:lnTo>
                    <a:pt x="1397" y="42"/>
                  </a:lnTo>
                  <a:lnTo>
                    <a:pt x="1361" y="39"/>
                  </a:lnTo>
                  <a:lnTo>
                    <a:pt x="1326" y="37"/>
                  </a:lnTo>
                  <a:lnTo>
                    <a:pt x="1291" y="36"/>
                  </a:lnTo>
                  <a:lnTo>
                    <a:pt x="1257" y="35"/>
                  </a:lnTo>
                  <a:lnTo>
                    <a:pt x="1223" y="34"/>
                  </a:lnTo>
                  <a:lnTo>
                    <a:pt x="1190" y="32"/>
                  </a:lnTo>
                  <a:lnTo>
                    <a:pt x="1158" y="32"/>
                  </a:lnTo>
                  <a:lnTo>
                    <a:pt x="1127" y="32"/>
                  </a:lnTo>
                  <a:lnTo>
                    <a:pt x="1096" y="32"/>
                  </a:lnTo>
                  <a:lnTo>
                    <a:pt x="1067" y="34"/>
                  </a:lnTo>
                  <a:lnTo>
                    <a:pt x="1040" y="35"/>
                  </a:lnTo>
                  <a:lnTo>
                    <a:pt x="1013" y="36"/>
                  </a:lnTo>
                  <a:lnTo>
                    <a:pt x="987" y="38"/>
                  </a:lnTo>
                  <a:lnTo>
                    <a:pt x="951" y="40"/>
                  </a:lnTo>
                  <a:lnTo>
                    <a:pt x="915" y="42"/>
                  </a:lnTo>
                  <a:lnTo>
                    <a:pt x="879" y="44"/>
                  </a:lnTo>
                  <a:lnTo>
                    <a:pt x="845" y="46"/>
                  </a:lnTo>
                  <a:lnTo>
                    <a:pt x="810" y="49"/>
                  </a:lnTo>
                  <a:lnTo>
                    <a:pt x="775" y="52"/>
                  </a:lnTo>
                  <a:lnTo>
                    <a:pt x="740" y="54"/>
                  </a:lnTo>
                  <a:lnTo>
                    <a:pt x="705" y="58"/>
                  </a:lnTo>
                  <a:lnTo>
                    <a:pt x="672" y="61"/>
                  </a:lnTo>
                  <a:lnTo>
                    <a:pt x="638" y="65"/>
                  </a:lnTo>
                  <a:lnTo>
                    <a:pt x="606" y="68"/>
                  </a:lnTo>
                  <a:lnTo>
                    <a:pt x="572" y="73"/>
                  </a:lnTo>
                  <a:lnTo>
                    <a:pt x="539" y="76"/>
                  </a:lnTo>
                  <a:lnTo>
                    <a:pt x="507" y="81"/>
                  </a:lnTo>
                  <a:lnTo>
                    <a:pt x="476" y="87"/>
                  </a:lnTo>
                  <a:lnTo>
                    <a:pt x="444" y="92"/>
                  </a:lnTo>
                  <a:lnTo>
                    <a:pt x="413" y="96"/>
                  </a:lnTo>
                  <a:lnTo>
                    <a:pt x="383" y="102"/>
                  </a:lnTo>
                  <a:lnTo>
                    <a:pt x="351" y="108"/>
                  </a:lnTo>
                  <a:lnTo>
                    <a:pt x="322" y="115"/>
                  </a:lnTo>
                  <a:lnTo>
                    <a:pt x="292" y="121"/>
                  </a:lnTo>
                  <a:lnTo>
                    <a:pt x="263" y="128"/>
                  </a:lnTo>
                  <a:lnTo>
                    <a:pt x="235" y="134"/>
                  </a:lnTo>
                  <a:lnTo>
                    <a:pt x="207" y="143"/>
                  </a:lnTo>
                  <a:lnTo>
                    <a:pt x="180" y="150"/>
                  </a:lnTo>
                  <a:lnTo>
                    <a:pt x="152" y="158"/>
                  </a:lnTo>
                  <a:lnTo>
                    <a:pt x="125" y="166"/>
                  </a:lnTo>
                  <a:lnTo>
                    <a:pt x="100" y="175"/>
                  </a:lnTo>
                  <a:lnTo>
                    <a:pt x="74" y="184"/>
                  </a:lnTo>
                  <a:lnTo>
                    <a:pt x="48" y="194"/>
                  </a:lnTo>
                  <a:lnTo>
                    <a:pt x="24" y="203"/>
                  </a:lnTo>
                  <a:lnTo>
                    <a:pt x="0" y="213"/>
                  </a:lnTo>
                  <a:close/>
                </a:path>
              </a:pathLst>
            </a:custGeom>
            <a:solidFill>
              <a:srgbClr val="C9BCE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6575425" y="1008063"/>
              <a:ext cx="1146175" cy="346075"/>
            </a:xfrm>
            <a:custGeom>
              <a:avLst/>
              <a:gdLst/>
              <a:ahLst/>
              <a:cxnLst>
                <a:cxn ang="0">
                  <a:pos x="53" y="567"/>
                </a:cxn>
                <a:cxn ang="0">
                  <a:pos x="166" y="523"/>
                </a:cxn>
                <a:cxn ang="0">
                  <a:pos x="292" y="484"/>
                </a:cxn>
                <a:cxn ang="0">
                  <a:pos x="426" y="451"/>
                </a:cxn>
                <a:cxn ang="0">
                  <a:pos x="568" y="424"/>
                </a:cxn>
                <a:cxn ang="0">
                  <a:pos x="715" y="404"/>
                </a:cxn>
                <a:cxn ang="0">
                  <a:pos x="867" y="390"/>
                </a:cxn>
                <a:cxn ang="0">
                  <a:pos x="1022" y="383"/>
                </a:cxn>
                <a:cxn ang="0">
                  <a:pos x="1176" y="383"/>
                </a:cxn>
                <a:cxn ang="0">
                  <a:pos x="1328" y="393"/>
                </a:cxn>
                <a:cxn ang="0">
                  <a:pos x="1479" y="409"/>
                </a:cxn>
                <a:cxn ang="0">
                  <a:pos x="1623" y="433"/>
                </a:cxn>
                <a:cxn ang="0">
                  <a:pos x="1761" y="466"/>
                </a:cxn>
                <a:cxn ang="0">
                  <a:pos x="1891" y="507"/>
                </a:cxn>
                <a:cxn ang="0">
                  <a:pos x="2010" y="559"/>
                </a:cxn>
                <a:cxn ang="0">
                  <a:pos x="2117" y="620"/>
                </a:cxn>
                <a:cxn ang="0">
                  <a:pos x="1968" y="155"/>
                </a:cxn>
                <a:cxn ang="0">
                  <a:pos x="1919" y="120"/>
                </a:cxn>
                <a:cxn ang="0">
                  <a:pos x="1847" y="90"/>
                </a:cxn>
                <a:cxn ang="0">
                  <a:pos x="1754" y="64"/>
                </a:cxn>
                <a:cxn ang="0">
                  <a:pos x="1645" y="42"/>
                </a:cxn>
                <a:cxn ang="0">
                  <a:pos x="1522" y="25"/>
                </a:cxn>
                <a:cxn ang="0">
                  <a:pos x="1390" y="12"/>
                </a:cxn>
                <a:cxn ang="0">
                  <a:pos x="1249" y="4"/>
                </a:cxn>
                <a:cxn ang="0">
                  <a:pos x="1105" y="0"/>
                </a:cxn>
                <a:cxn ang="0">
                  <a:pos x="961" y="1"/>
                </a:cxn>
                <a:cxn ang="0">
                  <a:pos x="821" y="7"/>
                </a:cxn>
                <a:cxn ang="0">
                  <a:pos x="686" y="18"/>
                </a:cxn>
                <a:cxn ang="0">
                  <a:pos x="562" y="33"/>
                </a:cxn>
                <a:cxn ang="0">
                  <a:pos x="450" y="54"/>
                </a:cxn>
                <a:cxn ang="0">
                  <a:pos x="354" y="78"/>
                </a:cxn>
                <a:cxn ang="0">
                  <a:pos x="279" y="108"/>
                </a:cxn>
                <a:cxn ang="0">
                  <a:pos x="227" y="143"/>
                </a:cxn>
              </a:cxnLst>
              <a:rect l="0" t="0" r="r" b="b"/>
              <a:pathLst>
                <a:path w="2166" h="654">
                  <a:moveTo>
                    <a:pt x="0" y="591"/>
                  </a:moveTo>
                  <a:lnTo>
                    <a:pt x="53" y="567"/>
                  </a:lnTo>
                  <a:lnTo>
                    <a:pt x="108" y="545"/>
                  </a:lnTo>
                  <a:lnTo>
                    <a:pt x="166" y="523"/>
                  </a:lnTo>
                  <a:lnTo>
                    <a:pt x="228" y="503"/>
                  </a:lnTo>
                  <a:lnTo>
                    <a:pt x="292" y="484"/>
                  </a:lnTo>
                  <a:lnTo>
                    <a:pt x="358" y="467"/>
                  </a:lnTo>
                  <a:lnTo>
                    <a:pt x="426" y="451"/>
                  </a:lnTo>
                  <a:lnTo>
                    <a:pt x="496" y="437"/>
                  </a:lnTo>
                  <a:lnTo>
                    <a:pt x="568" y="424"/>
                  </a:lnTo>
                  <a:lnTo>
                    <a:pt x="641" y="413"/>
                  </a:lnTo>
                  <a:lnTo>
                    <a:pt x="715" y="404"/>
                  </a:lnTo>
                  <a:lnTo>
                    <a:pt x="791" y="396"/>
                  </a:lnTo>
                  <a:lnTo>
                    <a:pt x="867" y="390"/>
                  </a:lnTo>
                  <a:lnTo>
                    <a:pt x="944" y="386"/>
                  </a:lnTo>
                  <a:lnTo>
                    <a:pt x="1022" y="383"/>
                  </a:lnTo>
                  <a:lnTo>
                    <a:pt x="1098" y="382"/>
                  </a:lnTo>
                  <a:lnTo>
                    <a:pt x="1176" y="383"/>
                  </a:lnTo>
                  <a:lnTo>
                    <a:pt x="1253" y="387"/>
                  </a:lnTo>
                  <a:lnTo>
                    <a:pt x="1328" y="393"/>
                  </a:lnTo>
                  <a:lnTo>
                    <a:pt x="1404" y="400"/>
                  </a:lnTo>
                  <a:lnTo>
                    <a:pt x="1479" y="409"/>
                  </a:lnTo>
                  <a:lnTo>
                    <a:pt x="1552" y="419"/>
                  </a:lnTo>
                  <a:lnTo>
                    <a:pt x="1623" y="433"/>
                  </a:lnTo>
                  <a:lnTo>
                    <a:pt x="1694" y="448"/>
                  </a:lnTo>
                  <a:lnTo>
                    <a:pt x="1761" y="466"/>
                  </a:lnTo>
                  <a:lnTo>
                    <a:pt x="1827" y="485"/>
                  </a:lnTo>
                  <a:lnTo>
                    <a:pt x="1891" y="507"/>
                  </a:lnTo>
                  <a:lnTo>
                    <a:pt x="1952" y="532"/>
                  </a:lnTo>
                  <a:lnTo>
                    <a:pt x="2010" y="559"/>
                  </a:lnTo>
                  <a:lnTo>
                    <a:pt x="2065" y="589"/>
                  </a:lnTo>
                  <a:lnTo>
                    <a:pt x="2117" y="620"/>
                  </a:lnTo>
                  <a:lnTo>
                    <a:pt x="2166" y="654"/>
                  </a:lnTo>
                  <a:lnTo>
                    <a:pt x="1968" y="155"/>
                  </a:lnTo>
                  <a:lnTo>
                    <a:pt x="1947" y="137"/>
                  </a:lnTo>
                  <a:lnTo>
                    <a:pt x="1919" y="120"/>
                  </a:lnTo>
                  <a:lnTo>
                    <a:pt x="1885" y="105"/>
                  </a:lnTo>
                  <a:lnTo>
                    <a:pt x="1847" y="90"/>
                  </a:lnTo>
                  <a:lnTo>
                    <a:pt x="1803" y="76"/>
                  </a:lnTo>
                  <a:lnTo>
                    <a:pt x="1754" y="64"/>
                  </a:lnTo>
                  <a:lnTo>
                    <a:pt x="1702" y="53"/>
                  </a:lnTo>
                  <a:lnTo>
                    <a:pt x="1645" y="42"/>
                  </a:lnTo>
                  <a:lnTo>
                    <a:pt x="1586" y="33"/>
                  </a:lnTo>
                  <a:lnTo>
                    <a:pt x="1522" y="25"/>
                  </a:lnTo>
                  <a:lnTo>
                    <a:pt x="1457" y="18"/>
                  </a:lnTo>
                  <a:lnTo>
                    <a:pt x="1390" y="12"/>
                  </a:lnTo>
                  <a:lnTo>
                    <a:pt x="1320" y="7"/>
                  </a:lnTo>
                  <a:lnTo>
                    <a:pt x="1249" y="4"/>
                  </a:lnTo>
                  <a:lnTo>
                    <a:pt x="1177" y="1"/>
                  </a:lnTo>
                  <a:lnTo>
                    <a:pt x="1105" y="0"/>
                  </a:lnTo>
                  <a:lnTo>
                    <a:pt x="1033" y="0"/>
                  </a:lnTo>
                  <a:lnTo>
                    <a:pt x="961" y="1"/>
                  </a:lnTo>
                  <a:lnTo>
                    <a:pt x="891" y="4"/>
                  </a:lnTo>
                  <a:lnTo>
                    <a:pt x="821" y="7"/>
                  </a:lnTo>
                  <a:lnTo>
                    <a:pt x="752" y="12"/>
                  </a:lnTo>
                  <a:lnTo>
                    <a:pt x="686" y="18"/>
                  </a:lnTo>
                  <a:lnTo>
                    <a:pt x="622" y="25"/>
                  </a:lnTo>
                  <a:lnTo>
                    <a:pt x="562" y="33"/>
                  </a:lnTo>
                  <a:lnTo>
                    <a:pt x="504" y="42"/>
                  </a:lnTo>
                  <a:lnTo>
                    <a:pt x="450" y="54"/>
                  </a:lnTo>
                  <a:lnTo>
                    <a:pt x="400" y="65"/>
                  </a:lnTo>
                  <a:lnTo>
                    <a:pt x="354" y="78"/>
                  </a:lnTo>
                  <a:lnTo>
                    <a:pt x="314" y="92"/>
                  </a:lnTo>
                  <a:lnTo>
                    <a:pt x="279" y="108"/>
                  </a:lnTo>
                  <a:lnTo>
                    <a:pt x="250" y="124"/>
                  </a:lnTo>
                  <a:lnTo>
                    <a:pt x="227" y="143"/>
                  </a:lnTo>
                  <a:lnTo>
                    <a:pt x="0" y="591"/>
                  </a:lnTo>
                  <a:close/>
                </a:path>
              </a:pathLst>
            </a:custGeom>
            <a:solidFill>
              <a:srgbClr val="3D333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6581775" y="1008063"/>
              <a:ext cx="1131888" cy="327025"/>
            </a:xfrm>
            <a:custGeom>
              <a:avLst/>
              <a:gdLst/>
              <a:ahLst/>
              <a:cxnLst>
                <a:cxn ang="0">
                  <a:pos x="52" y="542"/>
                </a:cxn>
                <a:cxn ang="0">
                  <a:pos x="165" y="498"/>
                </a:cxn>
                <a:cxn ang="0">
                  <a:pos x="288" y="460"/>
                </a:cxn>
                <a:cxn ang="0">
                  <a:pos x="420" y="426"/>
                </a:cxn>
                <a:cxn ang="0">
                  <a:pos x="560" y="400"/>
                </a:cxn>
                <a:cxn ang="0">
                  <a:pos x="703" y="379"/>
                </a:cxn>
                <a:cxn ang="0">
                  <a:pos x="852" y="365"/>
                </a:cxn>
                <a:cxn ang="0">
                  <a:pos x="1002" y="358"/>
                </a:cxn>
                <a:cxn ang="0">
                  <a:pos x="1153" y="359"/>
                </a:cxn>
                <a:cxn ang="0">
                  <a:pos x="1302" y="366"/>
                </a:cxn>
                <a:cxn ang="0">
                  <a:pos x="1450" y="382"/>
                </a:cxn>
                <a:cxn ang="0">
                  <a:pos x="1592" y="405"/>
                </a:cxn>
                <a:cxn ang="0">
                  <a:pos x="1729" y="438"/>
                </a:cxn>
                <a:cxn ang="0">
                  <a:pos x="1858" y="478"/>
                </a:cxn>
                <a:cxn ang="0">
                  <a:pos x="1979" y="528"/>
                </a:cxn>
                <a:cxn ang="0">
                  <a:pos x="2088" y="588"/>
                </a:cxn>
                <a:cxn ang="0">
                  <a:pos x="2115" y="562"/>
                </a:cxn>
                <a:cxn ang="0">
                  <a:pos x="2069" y="446"/>
                </a:cxn>
                <a:cxn ang="0">
                  <a:pos x="2023" y="329"/>
                </a:cxn>
                <a:cxn ang="0">
                  <a:pos x="1978" y="213"/>
                </a:cxn>
                <a:cxn ang="0">
                  <a:pos x="1934" y="137"/>
                </a:cxn>
                <a:cxn ang="0">
                  <a:pos x="1872" y="105"/>
                </a:cxn>
                <a:cxn ang="0">
                  <a:pos x="1790" y="76"/>
                </a:cxn>
                <a:cxn ang="0">
                  <a:pos x="1689" y="53"/>
                </a:cxn>
                <a:cxn ang="0">
                  <a:pos x="1573" y="33"/>
                </a:cxn>
                <a:cxn ang="0">
                  <a:pos x="1444" y="18"/>
                </a:cxn>
                <a:cxn ang="0">
                  <a:pos x="1307" y="7"/>
                </a:cxn>
                <a:cxn ang="0">
                  <a:pos x="1164" y="1"/>
                </a:cxn>
                <a:cxn ang="0">
                  <a:pos x="1020" y="0"/>
                </a:cxn>
                <a:cxn ang="0">
                  <a:pos x="878" y="4"/>
                </a:cxn>
                <a:cxn ang="0">
                  <a:pos x="739" y="12"/>
                </a:cxn>
                <a:cxn ang="0">
                  <a:pos x="609" y="25"/>
                </a:cxn>
                <a:cxn ang="0">
                  <a:pos x="491" y="42"/>
                </a:cxn>
                <a:cxn ang="0">
                  <a:pos x="387" y="65"/>
                </a:cxn>
                <a:cxn ang="0">
                  <a:pos x="301" y="92"/>
                </a:cxn>
                <a:cxn ang="0">
                  <a:pos x="237" y="124"/>
                </a:cxn>
                <a:cxn ang="0">
                  <a:pos x="201" y="170"/>
                </a:cxn>
                <a:cxn ang="0">
                  <a:pos x="174" y="223"/>
                </a:cxn>
                <a:cxn ang="0">
                  <a:pos x="148" y="275"/>
                </a:cxn>
                <a:cxn ang="0">
                  <a:pos x="121" y="329"/>
                </a:cxn>
                <a:cxn ang="0">
                  <a:pos x="93" y="381"/>
                </a:cxn>
                <a:cxn ang="0">
                  <a:pos x="66" y="434"/>
                </a:cxn>
                <a:cxn ang="0">
                  <a:pos x="40" y="487"/>
                </a:cxn>
                <a:cxn ang="0">
                  <a:pos x="13" y="540"/>
                </a:cxn>
              </a:cxnLst>
              <a:rect l="0" t="0" r="r" b="b"/>
              <a:pathLst>
                <a:path w="2138" h="620">
                  <a:moveTo>
                    <a:pt x="0" y="567"/>
                  </a:moveTo>
                  <a:lnTo>
                    <a:pt x="52" y="542"/>
                  </a:lnTo>
                  <a:lnTo>
                    <a:pt x="107" y="519"/>
                  </a:lnTo>
                  <a:lnTo>
                    <a:pt x="165" y="498"/>
                  </a:lnTo>
                  <a:lnTo>
                    <a:pt x="225" y="478"/>
                  </a:lnTo>
                  <a:lnTo>
                    <a:pt x="288" y="460"/>
                  </a:lnTo>
                  <a:lnTo>
                    <a:pt x="353" y="442"/>
                  </a:lnTo>
                  <a:lnTo>
                    <a:pt x="420" y="426"/>
                  </a:lnTo>
                  <a:lnTo>
                    <a:pt x="489" y="412"/>
                  </a:lnTo>
                  <a:lnTo>
                    <a:pt x="560" y="400"/>
                  </a:lnTo>
                  <a:lnTo>
                    <a:pt x="630" y="388"/>
                  </a:lnTo>
                  <a:lnTo>
                    <a:pt x="703" y="379"/>
                  </a:lnTo>
                  <a:lnTo>
                    <a:pt x="777" y="372"/>
                  </a:lnTo>
                  <a:lnTo>
                    <a:pt x="852" y="365"/>
                  </a:lnTo>
                  <a:lnTo>
                    <a:pt x="926" y="361"/>
                  </a:lnTo>
                  <a:lnTo>
                    <a:pt x="1002" y="358"/>
                  </a:lnTo>
                  <a:lnTo>
                    <a:pt x="1077" y="358"/>
                  </a:lnTo>
                  <a:lnTo>
                    <a:pt x="1153" y="359"/>
                  </a:lnTo>
                  <a:lnTo>
                    <a:pt x="1228" y="361"/>
                  </a:lnTo>
                  <a:lnTo>
                    <a:pt x="1302" y="366"/>
                  </a:lnTo>
                  <a:lnTo>
                    <a:pt x="1377" y="373"/>
                  </a:lnTo>
                  <a:lnTo>
                    <a:pt x="1450" y="382"/>
                  </a:lnTo>
                  <a:lnTo>
                    <a:pt x="1522" y="393"/>
                  </a:lnTo>
                  <a:lnTo>
                    <a:pt x="1592" y="405"/>
                  </a:lnTo>
                  <a:lnTo>
                    <a:pt x="1662" y="420"/>
                  </a:lnTo>
                  <a:lnTo>
                    <a:pt x="1729" y="438"/>
                  </a:lnTo>
                  <a:lnTo>
                    <a:pt x="1796" y="458"/>
                  </a:lnTo>
                  <a:lnTo>
                    <a:pt x="1858" y="478"/>
                  </a:lnTo>
                  <a:lnTo>
                    <a:pt x="1920" y="503"/>
                  </a:lnTo>
                  <a:lnTo>
                    <a:pt x="1979" y="528"/>
                  </a:lnTo>
                  <a:lnTo>
                    <a:pt x="2035" y="556"/>
                  </a:lnTo>
                  <a:lnTo>
                    <a:pt x="2088" y="588"/>
                  </a:lnTo>
                  <a:lnTo>
                    <a:pt x="2138" y="620"/>
                  </a:lnTo>
                  <a:lnTo>
                    <a:pt x="2115" y="562"/>
                  </a:lnTo>
                  <a:lnTo>
                    <a:pt x="2091" y="504"/>
                  </a:lnTo>
                  <a:lnTo>
                    <a:pt x="2069" y="446"/>
                  </a:lnTo>
                  <a:lnTo>
                    <a:pt x="2046" y="387"/>
                  </a:lnTo>
                  <a:lnTo>
                    <a:pt x="2023" y="329"/>
                  </a:lnTo>
                  <a:lnTo>
                    <a:pt x="2001" y="271"/>
                  </a:lnTo>
                  <a:lnTo>
                    <a:pt x="1978" y="213"/>
                  </a:lnTo>
                  <a:lnTo>
                    <a:pt x="1955" y="155"/>
                  </a:lnTo>
                  <a:lnTo>
                    <a:pt x="1934" y="137"/>
                  </a:lnTo>
                  <a:lnTo>
                    <a:pt x="1906" y="120"/>
                  </a:lnTo>
                  <a:lnTo>
                    <a:pt x="1872" y="105"/>
                  </a:lnTo>
                  <a:lnTo>
                    <a:pt x="1834" y="90"/>
                  </a:lnTo>
                  <a:lnTo>
                    <a:pt x="1790" y="76"/>
                  </a:lnTo>
                  <a:lnTo>
                    <a:pt x="1741" y="64"/>
                  </a:lnTo>
                  <a:lnTo>
                    <a:pt x="1689" y="53"/>
                  </a:lnTo>
                  <a:lnTo>
                    <a:pt x="1632" y="42"/>
                  </a:lnTo>
                  <a:lnTo>
                    <a:pt x="1573" y="33"/>
                  </a:lnTo>
                  <a:lnTo>
                    <a:pt x="1509" y="25"/>
                  </a:lnTo>
                  <a:lnTo>
                    <a:pt x="1444" y="18"/>
                  </a:lnTo>
                  <a:lnTo>
                    <a:pt x="1377" y="12"/>
                  </a:lnTo>
                  <a:lnTo>
                    <a:pt x="1307" y="7"/>
                  </a:lnTo>
                  <a:lnTo>
                    <a:pt x="1236" y="4"/>
                  </a:lnTo>
                  <a:lnTo>
                    <a:pt x="1164" y="1"/>
                  </a:lnTo>
                  <a:lnTo>
                    <a:pt x="1092" y="0"/>
                  </a:lnTo>
                  <a:lnTo>
                    <a:pt x="1020" y="0"/>
                  </a:lnTo>
                  <a:lnTo>
                    <a:pt x="948" y="1"/>
                  </a:lnTo>
                  <a:lnTo>
                    <a:pt x="878" y="4"/>
                  </a:lnTo>
                  <a:lnTo>
                    <a:pt x="808" y="7"/>
                  </a:lnTo>
                  <a:lnTo>
                    <a:pt x="739" y="12"/>
                  </a:lnTo>
                  <a:lnTo>
                    <a:pt x="673" y="18"/>
                  </a:lnTo>
                  <a:lnTo>
                    <a:pt x="609" y="25"/>
                  </a:lnTo>
                  <a:lnTo>
                    <a:pt x="549" y="33"/>
                  </a:lnTo>
                  <a:lnTo>
                    <a:pt x="491" y="42"/>
                  </a:lnTo>
                  <a:lnTo>
                    <a:pt x="437" y="54"/>
                  </a:lnTo>
                  <a:lnTo>
                    <a:pt x="387" y="65"/>
                  </a:lnTo>
                  <a:lnTo>
                    <a:pt x="341" y="78"/>
                  </a:lnTo>
                  <a:lnTo>
                    <a:pt x="301" y="92"/>
                  </a:lnTo>
                  <a:lnTo>
                    <a:pt x="266" y="108"/>
                  </a:lnTo>
                  <a:lnTo>
                    <a:pt x="237" y="124"/>
                  </a:lnTo>
                  <a:lnTo>
                    <a:pt x="214" y="143"/>
                  </a:lnTo>
                  <a:lnTo>
                    <a:pt x="201" y="170"/>
                  </a:lnTo>
                  <a:lnTo>
                    <a:pt x="187" y="196"/>
                  </a:lnTo>
                  <a:lnTo>
                    <a:pt x="174" y="223"/>
                  </a:lnTo>
                  <a:lnTo>
                    <a:pt x="160" y="249"/>
                  </a:lnTo>
                  <a:lnTo>
                    <a:pt x="148" y="275"/>
                  </a:lnTo>
                  <a:lnTo>
                    <a:pt x="134" y="302"/>
                  </a:lnTo>
                  <a:lnTo>
                    <a:pt x="121" y="329"/>
                  </a:lnTo>
                  <a:lnTo>
                    <a:pt x="107" y="354"/>
                  </a:lnTo>
                  <a:lnTo>
                    <a:pt x="93" y="381"/>
                  </a:lnTo>
                  <a:lnTo>
                    <a:pt x="80" y="408"/>
                  </a:lnTo>
                  <a:lnTo>
                    <a:pt x="66" y="434"/>
                  </a:lnTo>
                  <a:lnTo>
                    <a:pt x="54" y="461"/>
                  </a:lnTo>
                  <a:lnTo>
                    <a:pt x="40" y="487"/>
                  </a:lnTo>
                  <a:lnTo>
                    <a:pt x="27" y="513"/>
                  </a:lnTo>
                  <a:lnTo>
                    <a:pt x="13" y="540"/>
                  </a:lnTo>
                  <a:lnTo>
                    <a:pt x="0" y="567"/>
                  </a:lnTo>
                  <a:close/>
                </a:path>
              </a:pathLst>
            </a:custGeom>
            <a:solidFill>
              <a:srgbClr val="3F35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6588125" y="1008063"/>
              <a:ext cx="1117600" cy="309562"/>
            </a:xfrm>
            <a:custGeom>
              <a:avLst/>
              <a:gdLst/>
              <a:ahLst/>
              <a:cxnLst>
                <a:cxn ang="0">
                  <a:pos x="52" y="517"/>
                </a:cxn>
                <a:cxn ang="0">
                  <a:pos x="164" y="473"/>
                </a:cxn>
                <a:cxn ang="0">
                  <a:pos x="285" y="434"/>
                </a:cxn>
                <a:cxn ang="0">
                  <a:pos x="414" y="402"/>
                </a:cxn>
                <a:cxn ang="0">
                  <a:pos x="550" y="375"/>
                </a:cxn>
                <a:cxn ang="0">
                  <a:pos x="692" y="354"/>
                </a:cxn>
                <a:cxn ang="0">
                  <a:pos x="836" y="340"/>
                </a:cxn>
                <a:cxn ang="0">
                  <a:pos x="983" y="333"/>
                </a:cxn>
                <a:cxn ang="0">
                  <a:pos x="1130" y="333"/>
                </a:cxn>
                <a:cxn ang="0">
                  <a:pos x="1277" y="340"/>
                </a:cxn>
                <a:cxn ang="0">
                  <a:pos x="1422" y="355"/>
                </a:cxn>
                <a:cxn ang="0">
                  <a:pos x="1562" y="379"/>
                </a:cxn>
                <a:cxn ang="0">
                  <a:pos x="1698" y="410"/>
                </a:cxn>
                <a:cxn ang="0">
                  <a:pos x="1827" y="449"/>
                </a:cxn>
                <a:cxn ang="0">
                  <a:pos x="1947" y="497"/>
                </a:cxn>
                <a:cxn ang="0">
                  <a:pos x="2059" y="554"/>
                </a:cxn>
                <a:cxn ang="0">
                  <a:pos x="2089" y="532"/>
                </a:cxn>
                <a:cxn ang="0">
                  <a:pos x="2047" y="424"/>
                </a:cxn>
                <a:cxn ang="0">
                  <a:pos x="2004" y="316"/>
                </a:cxn>
                <a:cxn ang="0">
                  <a:pos x="1962" y="208"/>
                </a:cxn>
                <a:cxn ang="0">
                  <a:pos x="1921" y="137"/>
                </a:cxn>
                <a:cxn ang="0">
                  <a:pos x="1859" y="105"/>
                </a:cxn>
                <a:cxn ang="0">
                  <a:pos x="1777" y="76"/>
                </a:cxn>
                <a:cxn ang="0">
                  <a:pos x="1676" y="53"/>
                </a:cxn>
                <a:cxn ang="0">
                  <a:pos x="1560" y="33"/>
                </a:cxn>
                <a:cxn ang="0">
                  <a:pos x="1431" y="18"/>
                </a:cxn>
                <a:cxn ang="0">
                  <a:pos x="1294" y="7"/>
                </a:cxn>
                <a:cxn ang="0">
                  <a:pos x="1151" y="1"/>
                </a:cxn>
                <a:cxn ang="0">
                  <a:pos x="1007" y="0"/>
                </a:cxn>
                <a:cxn ang="0">
                  <a:pos x="865" y="4"/>
                </a:cxn>
                <a:cxn ang="0">
                  <a:pos x="726" y="12"/>
                </a:cxn>
                <a:cxn ang="0">
                  <a:pos x="596" y="25"/>
                </a:cxn>
                <a:cxn ang="0">
                  <a:pos x="478" y="42"/>
                </a:cxn>
                <a:cxn ang="0">
                  <a:pos x="374" y="65"/>
                </a:cxn>
                <a:cxn ang="0">
                  <a:pos x="288" y="92"/>
                </a:cxn>
                <a:cxn ang="0">
                  <a:pos x="224" y="124"/>
                </a:cxn>
                <a:cxn ang="0">
                  <a:pos x="188" y="169"/>
                </a:cxn>
                <a:cxn ang="0">
                  <a:pos x="162" y="218"/>
                </a:cxn>
                <a:cxn ang="0">
                  <a:pos x="138" y="268"/>
                </a:cxn>
                <a:cxn ang="0">
                  <a:pos x="112" y="317"/>
                </a:cxn>
                <a:cxn ang="0">
                  <a:pos x="88" y="367"/>
                </a:cxn>
                <a:cxn ang="0">
                  <a:pos x="63" y="417"/>
                </a:cxn>
                <a:cxn ang="0">
                  <a:pos x="38" y="467"/>
                </a:cxn>
                <a:cxn ang="0">
                  <a:pos x="13" y="517"/>
                </a:cxn>
              </a:cxnLst>
              <a:rect l="0" t="0" r="r" b="b"/>
              <a:pathLst>
                <a:path w="2110" h="586">
                  <a:moveTo>
                    <a:pt x="0" y="541"/>
                  </a:moveTo>
                  <a:lnTo>
                    <a:pt x="52" y="517"/>
                  </a:lnTo>
                  <a:lnTo>
                    <a:pt x="107" y="495"/>
                  </a:lnTo>
                  <a:lnTo>
                    <a:pt x="164" y="473"/>
                  </a:lnTo>
                  <a:lnTo>
                    <a:pt x="223" y="453"/>
                  </a:lnTo>
                  <a:lnTo>
                    <a:pt x="285" y="434"/>
                  </a:lnTo>
                  <a:lnTo>
                    <a:pt x="349" y="417"/>
                  </a:lnTo>
                  <a:lnTo>
                    <a:pt x="414" y="402"/>
                  </a:lnTo>
                  <a:lnTo>
                    <a:pt x="482" y="387"/>
                  </a:lnTo>
                  <a:lnTo>
                    <a:pt x="550" y="375"/>
                  </a:lnTo>
                  <a:lnTo>
                    <a:pt x="621" y="364"/>
                  </a:lnTo>
                  <a:lnTo>
                    <a:pt x="692" y="354"/>
                  </a:lnTo>
                  <a:lnTo>
                    <a:pt x="764" y="346"/>
                  </a:lnTo>
                  <a:lnTo>
                    <a:pt x="836" y="340"/>
                  </a:lnTo>
                  <a:lnTo>
                    <a:pt x="910" y="336"/>
                  </a:lnTo>
                  <a:lnTo>
                    <a:pt x="983" y="333"/>
                  </a:lnTo>
                  <a:lnTo>
                    <a:pt x="1057" y="332"/>
                  </a:lnTo>
                  <a:lnTo>
                    <a:pt x="1130" y="333"/>
                  </a:lnTo>
                  <a:lnTo>
                    <a:pt x="1203" y="336"/>
                  </a:lnTo>
                  <a:lnTo>
                    <a:pt x="1277" y="340"/>
                  </a:lnTo>
                  <a:lnTo>
                    <a:pt x="1350" y="347"/>
                  </a:lnTo>
                  <a:lnTo>
                    <a:pt x="1422" y="355"/>
                  </a:lnTo>
                  <a:lnTo>
                    <a:pt x="1492" y="366"/>
                  </a:lnTo>
                  <a:lnTo>
                    <a:pt x="1562" y="379"/>
                  </a:lnTo>
                  <a:lnTo>
                    <a:pt x="1631" y="393"/>
                  </a:lnTo>
                  <a:lnTo>
                    <a:pt x="1698" y="410"/>
                  </a:lnTo>
                  <a:lnTo>
                    <a:pt x="1763" y="429"/>
                  </a:lnTo>
                  <a:lnTo>
                    <a:pt x="1827" y="449"/>
                  </a:lnTo>
                  <a:lnTo>
                    <a:pt x="1888" y="471"/>
                  </a:lnTo>
                  <a:lnTo>
                    <a:pt x="1947" y="497"/>
                  </a:lnTo>
                  <a:lnTo>
                    <a:pt x="2004" y="525"/>
                  </a:lnTo>
                  <a:lnTo>
                    <a:pt x="2059" y="554"/>
                  </a:lnTo>
                  <a:lnTo>
                    <a:pt x="2110" y="586"/>
                  </a:lnTo>
                  <a:lnTo>
                    <a:pt x="2089" y="532"/>
                  </a:lnTo>
                  <a:lnTo>
                    <a:pt x="2068" y="478"/>
                  </a:lnTo>
                  <a:lnTo>
                    <a:pt x="2047" y="424"/>
                  </a:lnTo>
                  <a:lnTo>
                    <a:pt x="2026" y="371"/>
                  </a:lnTo>
                  <a:lnTo>
                    <a:pt x="2004" y="316"/>
                  </a:lnTo>
                  <a:lnTo>
                    <a:pt x="1983" y="263"/>
                  </a:lnTo>
                  <a:lnTo>
                    <a:pt x="1962" y="208"/>
                  </a:lnTo>
                  <a:lnTo>
                    <a:pt x="1942" y="155"/>
                  </a:lnTo>
                  <a:lnTo>
                    <a:pt x="1921" y="137"/>
                  </a:lnTo>
                  <a:lnTo>
                    <a:pt x="1893" y="120"/>
                  </a:lnTo>
                  <a:lnTo>
                    <a:pt x="1859" y="105"/>
                  </a:lnTo>
                  <a:lnTo>
                    <a:pt x="1821" y="90"/>
                  </a:lnTo>
                  <a:lnTo>
                    <a:pt x="1777" y="76"/>
                  </a:lnTo>
                  <a:lnTo>
                    <a:pt x="1728" y="64"/>
                  </a:lnTo>
                  <a:lnTo>
                    <a:pt x="1676" y="53"/>
                  </a:lnTo>
                  <a:lnTo>
                    <a:pt x="1619" y="42"/>
                  </a:lnTo>
                  <a:lnTo>
                    <a:pt x="1560" y="33"/>
                  </a:lnTo>
                  <a:lnTo>
                    <a:pt x="1496" y="25"/>
                  </a:lnTo>
                  <a:lnTo>
                    <a:pt x="1431" y="18"/>
                  </a:lnTo>
                  <a:lnTo>
                    <a:pt x="1364" y="12"/>
                  </a:lnTo>
                  <a:lnTo>
                    <a:pt x="1294" y="7"/>
                  </a:lnTo>
                  <a:lnTo>
                    <a:pt x="1223" y="4"/>
                  </a:lnTo>
                  <a:lnTo>
                    <a:pt x="1151" y="1"/>
                  </a:lnTo>
                  <a:lnTo>
                    <a:pt x="1079" y="0"/>
                  </a:lnTo>
                  <a:lnTo>
                    <a:pt x="1007" y="0"/>
                  </a:lnTo>
                  <a:lnTo>
                    <a:pt x="935" y="1"/>
                  </a:lnTo>
                  <a:lnTo>
                    <a:pt x="865" y="4"/>
                  </a:lnTo>
                  <a:lnTo>
                    <a:pt x="795" y="7"/>
                  </a:lnTo>
                  <a:lnTo>
                    <a:pt x="726" y="12"/>
                  </a:lnTo>
                  <a:lnTo>
                    <a:pt x="660" y="18"/>
                  </a:lnTo>
                  <a:lnTo>
                    <a:pt x="596" y="25"/>
                  </a:lnTo>
                  <a:lnTo>
                    <a:pt x="536" y="33"/>
                  </a:lnTo>
                  <a:lnTo>
                    <a:pt x="478" y="42"/>
                  </a:lnTo>
                  <a:lnTo>
                    <a:pt x="424" y="54"/>
                  </a:lnTo>
                  <a:lnTo>
                    <a:pt x="374" y="65"/>
                  </a:lnTo>
                  <a:lnTo>
                    <a:pt x="328" y="78"/>
                  </a:lnTo>
                  <a:lnTo>
                    <a:pt x="288" y="92"/>
                  </a:lnTo>
                  <a:lnTo>
                    <a:pt x="253" y="108"/>
                  </a:lnTo>
                  <a:lnTo>
                    <a:pt x="224" y="124"/>
                  </a:lnTo>
                  <a:lnTo>
                    <a:pt x="201" y="143"/>
                  </a:lnTo>
                  <a:lnTo>
                    <a:pt x="188" y="169"/>
                  </a:lnTo>
                  <a:lnTo>
                    <a:pt x="175" y="193"/>
                  </a:lnTo>
                  <a:lnTo>
                    <a:pt x="162" y="218"/>
                  </a:lnTo>
                  <a:lnTo>
                    <a:pt x="151" y="243"/>
                  </a:lnTo>
                  <a:lnTo>
                    <a:pt x="138" y="268"/>
                  </a:lnTo>
                  <a:lnTo>
                    <a:pt x="125" y="293"/>
                  </a:lnTo>
                  <a:lnTo>
                    <a:pt x="112" y="317"/>
                  </a:lnTo>
                  <a:lnTo>
                    <a:pt x="101" y="343"/>
                  </a:lnTo>
                  <a:lnTo>
                    <a:pt x="88" y="367"/>
                  </a:lnTo>
                  <a:lnTo>
                    <a:pt x="75" y="393"/>
                  </a:lnTo>
                  <a:lnTo>
                    <a:pt x="63" y="417"/>
                  </a:lnTo>
                  <a:lnTo>
                    <a:pt x="50" y="441"/>
                  </a:lnTo>
                  <a:lnTo>
                    <a:pt x="38" y="467"/>
                  </a:lnTo>
                  <a:lnTo>
                    <a:pt x="25" y="491"/>
                  </a:lnTo>
                  <a:lnTo>
                    <a:pt x="13" y="517"/>
                  </a:lnTo>
                  <a:lnTo>
                    <a:pt x="0" y="541"/>
                  </a:lnTo>
                  <a:close/>
                </a:path>
              </a:pathLst>
            </a:custGeom>
            <a:solidFill>
              <a:srgbClr val="423A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6596063" y="1008063"/>
              <a:ext cx="1101725" cy="292100"/>
            </a:xfrm>
            <a:custGeom>
              <a:avLst/>
              <a:gdLst/>
              <a:ahLst/>
              <a:cxnLst>
                <a:cxn ang="0">
                  <a:pos x="52" y="492"/>
                </a:cxn>
                <a:cxn ang="0">
                  <a:pos x="162" y="448"/>
                </a:cxn>
                <a:cxn ang="0">
                  <a:pos x="282" y="410"/>
                </a:cxn>
                <a:cxn ang="0">
                  <a:pos x="409" y="377"/>
                </a:cxn>
                <a:cxn ang="0">
                  <a:pos x="542" y="351"/>
                </a:cxn>
                <a:cxn ang="0">
                  <a:pos x="680" y="330"/>
                </a:cxn>
                <a:cxn ang="0">
                  <a:pos x="820" y="316"/>
                </a:cxn>
                <a:cxn ang="0">
                  <a:pos x="964" y="309"/>
                </a:cxn>
                <a:cxn ang="0">
                  <a:pos x="1108" y="308"/>
                </a:cxn>
                <a:cxn ang="0">
                  <a:pos x="1252" y="315"/>
                </a:cxn>
                <a:cxn ang="0">
                  <a:pos x="1394" y="330"/>
                </a:cxn>
                <a:cxn ang="0">
                  <a:pos x="1533" y="352"/>
                </a:cxn>
                <a:cxn ang="0">
                  <a:pos x="1666" y="382"/>
                </a:cxn>
                <a:cxn ang="0">
                  <a:pos x="1795" y="419"/>
                </a:cxn>
                <a:cxn ang="0">
                  <a:pos x="1917" y="467"/>
                </a:cxn>
                <a:cxn ang="0">
                  <a:pos x="2030" y="521"/>
                </a:cxn>
                <a:cxn ang="0">
                  <a:pos x="2063" y="503"/>
                </a:cxn>
                <a:cxn ang="0">
                  <a:pos x="2025" y="403"/>
                </a:cxn>
                <a:cxn ang="0">
                  <a:pos x="1987" y="304"/>
                </a:cxn>
                <a:cxn ang="0">
                  <a:pos x="1948" y="205"/>
                </a:cxn>
                <a:cxn ang="0">
                  <a:pos x="1908" y="137"/>
                </a:cxn>
                <a:cxn ang="0">
                  <a:pos x="1846" y="105"/>
                </a:cxn>
                <a:cxn ang="0">
                  <a:pos x="1764" y="76"/>
                </a:cxn>
                <a:cxn ang="0">
                  <a:pos x="1663" y="53"/>
                </a:cxn>
                <a:cxn ang="0">
                  <a:pos x="1547" y="33"/>
                </a:cxn>
                <a:cxn ang="0">
                  <a:pos x="1418" y="18"/>
                </a:cxn>
                <a:cxn ang="0">
                  <a:pos x="1281" y="7"/>
                </a:cxn>
                <a:cxn ang="0">
                  <a:pos x="1138" y="1"/>
                </a:cxn>
                <a:cxn ang="0">
                  <a:pos x="994" y="0"/>
                </a:cxn>
                <a:cxn ang="0">
                  <a:pos x="852" y="4"/>
                </a:cxn>
                <a:cxn ang="0">
                  <a:pos x="713" y="12"/>
                </a:cxn>
                <a:cxn ang="0">
                  <a:pos x="583" y="25"/>
                </a:cxn>
                <a:cxn ang="0">
                  <a:pos x="465" y="42"/>
                </a:cxn>
                <a:cxn ang="0">
                  <a:pos x="361" y="65"/>
                </a:cxn>
                <a:cxn ang="0">
                  <a:pos x="275" y="92"/>
                </a:cxn>
                <a:cxn ang="0">
                  <a:pos x="211" y="124"/>
                </a:cxn>
                <a:cxn ang="0">
                  <a:pos x="176" y="166"/>
                </a:cxn>
                <a:cxn ang="0">
                  <a:pos x="153" y="214"/>
                </a:cxn>
                <a:cxn ang="0">
                  <a:pos x="129" y="260"/>
                </a:cxn>
                <a:cxn ang="0">
                  <a:pos x="105" y="307"/>
                </a:cxn>
                <a:cxn ang="0">
                  <a:pos x="82" y="353"/>
                </a:cxn>
                <a:cxn ang="0">
                  <a:pos x="59" y="401"/>
                </a:cxn>
                <a:cxn ang="0">
                  <a:pos x="35" y="447"/>
                </a:cxn>
                <a:cxn ang="0">
                  <a:pos x="11" y="494"/>
                </a:cxn>
              </a:cxnLst>
              <a:rect l="0" t="0" r="r" b="b"/>
              <a:pathLst>
                <a:path w="2083" h="553">
                  <a:moveTo>
                    <a:pt x="0" y="517"/>
                  </a:moveTo>
                  <a:lnTo>
                    <a:pt x="52" y="492"/>
                  </a:lnTo>
                  <a:lnTo>
                    <a:pt x="105" y="470"/>
                  </a:lnTo>
                  <a:lnTo>
                    <a:pt x="162" y="448"/>
                  </a:lnTo>
                  <a:lnTo>
                    <a:pt x="221" y="429"/>
                  </a:lnTo>
                  <a:lnTo>
                    <a:pt x="282" y="410"/>
                  </a:lnTo>
                  <a:lnTo>
                    <a:pt x="344" y="393"/>
                  </a:lnTo>
                  <a:lnTo>
                    <a:pt x="409" y="377"/>
                  </a:lnTo>
                  <a:lnTo>
                    <a:pt x="474" y="364"/>
                  </a:lnTo>
                  <a:lnTo>
                    <a:pt x="542" y="351"/>
                  </a:lnTo>
                  <a:lnTo>
                    <a:pt x="610" y="339"/>
                  </a:lnTo>
                  <a:lnTo>
                    <a:pt x="680" y="330"/>
                  </a:lnTo>
                  <a:lnTo>
                    <a:pt x="749" y="322"/>
                  </a:lnTo>
                  <a:lnTo>
                    <a:pt x="820" y="316"/>
                  </a:lnTo>
                  <a:lnTo>
                    <a:pt x="892" y="311"/>
                  </a:lnTo>
                  <a:lnTo>
                    <a:pt x="964" y="309"/>
                  </a:lnTo>
                  <a:lnTo>
                    <a:pt x="1036" y="308"/>
                  </a:lnTo>
                  <a:lnTo>
                    <a:pt x="1108" y="308"/>
                  </a:lnTo>
                  <a:lnTo>
                    <a:pt x="1180" y="311"/>
                  </a:lnTo>
                  <a:lnTo>
                    <a:pt x="1252" y="315"/>
                  </a:lnTo>
                  <a:lnTo>
                    <a:pt x="1323" y="322"/>
                  </a:lnTo>
                  <a:lnTo>
                    <a:pt x="1394" y="330"/>
                  </a:lnTo>
                  <a:lnTo>
                    <a:pt x="1463" y="339"/>
                  </a:lnTo>
                  <a:lnTo>
                    <a:pt x="1533" y="352"/>
                  </a:lnTo>
                  <a:lnTo>
                    <a:pt x="1600" y="366"/>
                  </a:lnTo>
                  <a:lnTo>
                    <a:pt x="1666" y="382"/>
                  </a:lnTo>
                  <a:lnTo>
                    <a:pt x="1731" y="400"/>
                  </a:lnTo>
                  <a:lnTo>
                    <a:pt x="1795" y="419"/>
                  </a:lnTo>
                  <a:lnTo>
                    <a:pt x="1857" y="442"/>
                  </a:lnTo>
                  <a:lnTo>
                    <a:pt x="1917" y="467"/>
                  </a:lnTo>
                  <a:lnTo>
                    <a:pt x="1974" y="494"/>
                  </a:lnTo>
                  <a:lnTo>
                    <a:pt x="2030" y="521"/>
                  </a:lnTo>
                  <a:lnTo>
                    <a:pt x="2083" y="553"/>
                  </a:lnTo>
                  <a:lnTo>
                    <a:pt x="2063" y="503"/>
                  </a:lnTo>
                  <a:lnTo>
                    <a:pt x="2043" y="453"/>
                  </a:lnTo>
                  <a:lnTo>
                    <a:pt x="2025" y="403"/>
                  </a:lnTo>
                  <a:lnTo>
                    <a:pt x="2005" y="353"/>
                  </a:lnTo>
                  <a:lnTo>
                    <a:pt x="1987" y="304"/>
                  </a:lnTo>
                  <a:lnTo>
                    <a:pt x="1967" y="254"/>
                  </a:lnTo>
                  <a:lnTo>
                    <a:pt x="1948" y="205"/>
                  </a:lnTo>
                  <a:lnTo>
                    <a:pt x="1929" y="155"/>
                  </a:lnTo>
                  <a:lnTo>
                    <a:pt x="1908" y="137"/>
                  </a:lnTo>
                  <a:lnTo>
                    <a:pt x="1880" y="120"/>
                  </a:lnTo>
                  <a:lnTo>
                    <a:pt x="1846" y="105"/>
                  </a:lnTo>
                  <a:lnTo>
                    <a:pt x="1808" y="90"/>
                  </a:lnTo>
                  <a:lnTo>
                    <a:pt x="1764" y="76"/>
                  </a:lnTo>
                  <a:lnTo>
                    <a:pt x="1715" y="64"/>
                  </a:lnTo>
                  <a:lnTo>
                    <a:pt x="1663" y="53"/>
                  </a:lnTo>
                  <a:lnTo>
                    <a:pt x="1606" y="42"/>
                  </a:lnTo>
                  <a:lnTo>
                    <a:pt x="1547" y="33"/>
                  </a:lnTo>
                  <a:lnTo>
                    <a:pt x="1483" y="25"/>
                  </a:lnTo>
                  <a:lnTo>
                    <a:pt x="1418" y="18"/>
                  </a:lnTo>
                  <a:lnTo>
                    <a:pt x="1351" y="12"/>
                  </a:lnTo>
                  <a:lnTo>
                    <a:pt x="1281" y="7"/>
                  </a:lnTo>
                  <a:lnTo>
                    <a:pt x="1210" y="4"/>
                  </a:lnTo>
                  <a:lnTo>
                    <a:pt x="1138" y="1"/>
                  </a:lnTo>
                  <a:lnTo>
                    <a:pt x="1066" y="0"/>
                  </a:lnTo>
                  <a:lnTo>
                    <a:pt x="994" y="0"/>
                  </a:lnTo>
                  <a:lnTo>
                    <a:pt x="922" y="1"/>
                  </a:lnTo>
                  <a:lnTo>
                    <a:pt x="852" y="4"/>
                  </a:lnTo>
                  <a:lnTo>
                    <a:pt x="782" y="7"/>
                  </a:lnTo>
                  <a:lnTo>
                    <a:pt x="713" y="12"/>
                  </a:lnTo>
                  <a:lnTo>
                    <a:pt x="647" y="18"/>
                  </a:lnTo>
                  <a:lnTo>
                    <a:pt x="583" y="25"/>
                  </a:lnTo>
                  <a:lnTo>
                    <a:pt x="523" y="33"/>
                  </a:lnTo>
                  <a:lnTo>
                    <a:pt x="465" y="42"/>
                  </a:lnTo>
                  <a:lnTo>
                    <a:pt x="411" y="54"/>
                  </a:lnTo>
                  <a:lnTo>
                    <a:pt x="361" y="65"/>
                  </a:lnTo>
                  <a:lnTo>
                    <a:pt x="315" y="78"/>
                  </a:lnTo>
                  <a:lnTo>
                    <a:pt x="275" y="92"/>
                  </a:lnTo>
                  <a:lnTo>
                    <a:pt x="240" y="108"/>
                  </a:lnTo>
                  <a:lnTo>
                    <a:pt x="211" y="124"/>
                  </a:lnTo>
                  <a:lnTo>
                    <a:pt x="188" y="143"/>
                  </a:lnTo>
                  <a:lnTo>
                    <a:pt x="176" y="166"/>
                  </a:lnTo>
                  <a:lnTo>
                    <a:pt x="164" y="189"/>
                  </a:lnTo>
                  <a:lnTo>
                    <a:pt x="153" y="214"/>
                  </a:lnTo>
                  <a:lnTo>
                    <a:pt x="141" y="237"/>
                  </a:lnTo>
                  <a:lnTo>
                    <a:pt x="129" y="260"/>
                  </a:lnTo>
                  <a:lnTo>
                    <a:pt x="117" y="283"/>
                  </a:lnTo>
                  <a:lnTo>
                    <a:pt x="105" y="307"/>
                  </a:lnTo>
                  <a:lnTo>
                    <a:pt x="94" y="330"/>
                  </a:lnTo>
                  <a:lnTo>
                    <a:pt x="82" y="353"/>
                  </a:lnTo>
                  <a:lnTo>
                    <a:pt x="70" y="377"/>
                  </a:lnTo>
                  <a:lnTo>
                    <a:pt x="59" y="401"/>
                  </a:lnTo>
                  <a:lnTo>
                    <a:pt x="47" y="424"/>
                  </a:lnTo>
                  <a:lnTo>
                    <a:pt x="35" y="447"/>
                  </a:lnTo>
                  <a:lnTo>
                    <a:pt x="23" y="470"/>
                  </a:lnTo>
                  <a:lnTo>
                    <a:pt x="11" y="494"/>
                  </a:lnTo>
                  <a:lnTo>
                    <a:pt x="0" y="517"/>
                  </a:lnTo>
                  <a:close/>
                </a:path>
              </a:pathLst>
            </a:custGeom>
            <a:solidFill>
              <a:srgbClr val="443D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6602413" y="1008063"/>
              <a:ext cx="1087438" cy="273050"/>
            </a:xfrm>
            <a:custGeom>
              <a:avLst/>
              <a:gdLst/>
              <a:ahLst/>
              <a:cxnLst>
                <a:cxn ang="0">
                  <a:pos x="53" y="468"/>
                </a:cxn>
                <a:cxn ang="0">
                  <a:pos x="162" y="424"/>
                </a:cxn>
                <a:cxn ang="0">
                  <a:pos x="280" y="384"/>
                </a:cxn>
                <a:cxn ang="0">
                  <a:pos x="404" y="352"/>
                </a:cxn>
                <a:cxn ang="0">
                  <a:pos x="534" y="325"/>
                </a:cxn>
                <a:cxn ang="0">
                  <a:pos x="669" y="304"/>
                </a:cxn>
                <a:cxn ang="0">
                  <a:pos x="807" y="290"/>
                </a:cxn>
                <a:cxn ang="0">
                  <a:pos x="946" y="282"/>
                </a:cxn>
                <a:cxn ang="0">
                  <a:pos x="1087" y="282"/>
                </a:cxn>
                <a:cxn ang="0">
                  <a:pos x="1228" y="288"/>
                </a:cxn>
                <a:cxn ang="0">
                  <a:pos x="1366" y="302"/>
                </a:cxn>
                <a:cxn ang="0">
                  <a:pos x="1503" y="323"/>
                </a:cxn>
                <a:cxn ang="0">
                  <a:pos x="1637" y="352"/>
                </a:cxn>
                <a:cxn ang="0">
                  <a:pos x="1765" y="389"/>
                </a:cxn>
                <a:cxn ang="0">
                  <a:pos x="1886" y="434"/>
                </a:cxn>
                <a:cxn ang="0">
                  <a:pos x="2001" y="488"/>
                </a:cxn>
                <a:cxn ang="0">
                  <a:pos x="2038" y="473"/>
                </a:cxn>
                <a:cxn ang="0">
                  <a:pos x="2004" y="382"/>
                </a:cxn>
                <a:cxn ang="0">
                  <a:pos x="1969" y="292"/>
                </a:cxn>
                <a:cxn ang="0">
                  <a:pos x="1934" y="200"/>
                </a:cxn>
                <a:cxn ang="0">
                  <a:pos x="1896" y="137"/>
                </a:cxn>
                <a:cxn ang="0">
                  <a:pos x="1834" y="105"/>
                </a:cxn>
                <a:cxn ang="0">
                  <a:pos x="1752" y="76"/>
                </a:cxn>
                <a:cxn ang="0">
                  <a:pos x="1651" y="53"/>
                </a:cxn>
                <a:cxn ang="0">
                  <a:pos x="1535" y="33"/>
                </a:cxn>
                <a:cxn ang="0">
                  <a:pos x="1406" y="18"/>
                </a:cxn>
                <a:cxn ang="0">
                  <a:pos x="1269" y="7"/>
                </a:cxn>
                <a:cxn ang="0">
                  <a:pos x="1126" y="1"/>
                </a:cxn>
                <a:cxn ang="0">
                  <a:pos x="982" y="0"/>
                </a:cxn>
                <a:cxn ang="0">
                  <a:pos x="840" y="4"/>
                </a:cxn>
                <a:cxn ang="0">
                  <a:pos x="701" y="12"/>
                </a:cxn>
                <a:cxn ang="0">
                  <a:pos x="571" y="25"/>
                </a:cxn>
                <a:cxn ang="0">
                  <a:pos x="453" y="42"/>
                </a:cxn>
                <a:cxn ang="0">
                  <a:pos x="349" y="65"/>
                </a:cxn>
                <a:cxn ang="0">
                  <a:pos x="263" y="92"/>
                </a:cxn>
                <a:cxn ang="0">
                  <a:pos x="199" y="124"/>
                </a:cxn>
                <a:cxn ang="0">
                  <a:pos x="154" y="187"/>
                </a:cxn>
                <a:cxn ang="0">
                  <a:pos x="111" y="274"/>
                </a:cxn>
                <a:cxn ang="0">
                  <a:pos x="67" y="361"/>
                </a:cxn>
                <a:cxn ang="0">
                  <a:pos x="23" y="448"/>
                </a:cxn>
              </a:cxnLst>
              <a:rect l="0" t="0" r="r" b="b"/>
              <a:pathLst>
                <a:path w="2056" h="518">
                  <a:moveTo>
                    <a:pt x="0" y="492"/>
                  </a:moveTo>
                  <a:lnTo>
                    <a:pt x="53" y="468"/>
                  </a:lnTo>
                  <a:lnTo>
                    <a:pt x="106" y="445"/>
                  </a:lnTo>
                  <a:lnTo>
                    <a:pt x="162" y="424"/>
                  </a:lnTo>
                  <a:lnTo>
                    <a:pt x="220" y="404"/>
                  </a:lnTo>
                  <a:lnTo>
                    <a:pt x="280" y="384"/>
                  </a:lnTo>
                  <a:lnTo>
                    <a:pt x="342" y="368"/>
                  </a:lnTo>
                  <a:lnTo>
                    <a:pt x="404" y="352"/>
                  </a:lnTo>
                  <a:lnTo>
                    <a:pt x="469" y="338"/>
                  </a:lnTo>
                  <a:lnTo>
                    <a:pt x="534" y="325"/>
                  </a:lnTo>
                  <a:lnTo>
                    <a:pt x="602" y="314"/>
                  </a:lnTo>
                  <a:lnTo>
                    <a:pt x="669" y="304"/>
                  </a:lnTo>
                  <a:lnTo>
                    <a:pt x="737" y="296"/>
                  </a:lnTo>
                  <a:lnTo>
                    <a:pt x="807" y="290"/>
                  </a:lnTo>
                  <a:lnTo>
                    <a:pt x="877" y="286"/>
                  </a:lnTo>
                  <a:lnTo>
                    <a:pt x="946" y="282"/>
                  </a:lnTo>
                  <a:lnTo>
                    <a:pt x="1017" y="281"/>
                  </a:lnTo>
                  <a:lnTo>
                    <a:pt x="1087" y="282"/>
                  </a:lnTo>
                  <a:lnTo>
                    <a:pt x="1158" y="285"/>
                  </a:lnTo>
                  <a:lnTo>
                    <a:pt x="1228" y="288"/>
                  </a:lnTo>
                  <a:lnTo>
                    <a:pt x="1298" y="294"/>
                  </a:lnTo>
                  <a:lnTo>
                    <a:pt x="1366" y="302"/>
                  </a:lnTo>
                  <a:lnTo>
                    <a:pt x="1436" y="311"/>
                  </a:lnTo>
                  <a:lnTo>
                    <a:pt x="1503" y="323"/>
                  </a:lnTo>
                  <a:lnTo>
                    <a:pt x="1571" y="337"/>
                  </a:lnTo>
                  <a:lnTo>
                    <a:pt x="1637" y="352"/>
                  </a:lnTo>
                  <a:lnTo>
                    <a:pt x="1701" y="371"/>
                  </a:lnTo>
                  <a:lnTo>
                    <a:pt x="1765" y="389"/>
                  </a:lnTo>
                  <a:lnTo>
                    <a:pt x="1826" y="411"/>
                  </a:lnTo>
                  <a:lnTo>
                    <a:pt x="1886" y="434"/>
                  </a:lnTo>
                  <a:lnTo>
                    <a:pt x="1944" y="460"/>
                  </a:lnTo>
                  <a:lnTo>
                    <a:pt x="2001" y="488"/>
                  </a:lnTo>
                  <a:lnTo>
                    <a:pt x="2056" y="518"/>
                  </a:lnTo>
                  <a:lnTo>
                    <a:pt x="2038" y="473"/>
                  </a:lnTo>
                  <a:lnTo>
                    <a:pt x="2021" y="427"/>
                  </a:lnTo>
                  <a:lnTo>
                    <a:pt x="2004" y="382"/>
                  </a:lnTo>
                  <a:lnTo>
                    <a:pt x="1986" y="337"/>
                  </a:lnTo>
                  <a:lnTo>
                    <a:pt x="1969" y="292"/>
                  </a:lnTo>
                  <a:lnTo>
                    <a:pt x="1951" y="246"/>
                  </a:lnTo>
                  <a:lnTo>
                    <a:pt x="1934" y="200"/>
                  </a:lnTo>
                  <a:lnTo>
                    <a:pt x="1917" y="155"/>
                  </a:lnTo>
                  <a:lnTo>
                    <a:pt x="1896" y="137"/>
                  </a:lnTo>
                  <a:lnTo>
                    <a:pt x="1868" y="120"/>
                  </a:lnTo>
                  <a:lnTo>
                    <a:pt x="1834" y="105"/>
                  </a:lnTo>
                  <a:lnTo>
                    <a:pt x="1796" y="90"/>
                  </a:lnTo>
                  <a:lnTo>
                    <a:pt x="1752" y="76"/>
                  </a:lnTo>
                  <a:lnTo>
                    <a:pt x="1703" y="64"/>
                  </a:lnTo>
                  <a:lnTo>
                    <a:pt x="1651" y="53"/>
                  </a:lnTo>
                  <a:lnTo>
                    <a:pt x="1594" y="42"/>
                  </a:lnTo>
                  <a:lnTo>
                    <a:pt x="1535" y="33"/>
                  </a:lnTo>
                  <a:lnTo>
                    <a:pt x="1471" y="25"/>
                  </a:lnTo>
                  <a:lnTo>
                    <a:pt x="1406" y="18"/>
                  </a:lnTo>
                  <a:lnTo>
                    <a:pt x="1339" y="12"/>
                  </a:lnTo>
                  <a:lnTo>
                    <a:pt x="1269" y="7"/>
                  </a:lnTo>
                  <a:lnTo>
                    <a:pt x="1198" y="4"/>
                  </a:lnTo>
                  <a:lnTo>
                    <a:pt x="1126" y="1"/>
                  </a:lnTo>
                  <a:lnTo>
                    <a:pt x="1054" y="0"/>
                  </a:lnTo>
                  <a:lnTo>
                    <a:pt x="982" y="0"/>
                  </a:lnTo>
                  <a:lnTo>
                    <a:pt x="910" y="1"/>
                  </a:lnTo>
                  <a:lnTo>
                    <a:pt x="840" y="4"/>
                  </a:lnTo>
                  <a:lnTo>
                    <a:pt x="770" y="7"/>
                  </a:lnTo>
                  <a:lnTo>
                    <a:pt x="701" y="12"/>
                  </a:lnTo>
                  <a:lnTo>
                    <a:pt x="635" y="18"/>
                  </a:lnTo>
                  <a:lnTo>
                    <a:pt x="571" y="25"/>
                  </a:lnTo>
                  <a:lnTo>
                    <a:pt x="511" y="33"/>
                  </a:lnTo>
                  <a:lnTo>
                    <a:pt x="453" y="42"/>
                  </a:lnTo>
                  <a:lnTo>
                    <a:pt x="399" y="54"/>
                  </a:lnTo>
                  <a:lnTo>
                    <a:pt x="349" y="65"/>
                  </a:lnTo>
                  <a:lnTo>
                    <a:pt x="303" y="78"/>
                  </a:lnTo>
                  <a:lnTo>
                    <a:pt x="263" y="92"/>
                  </a:lnTo>
                  <a:lnTo>
                    <a:pt x="228" y="108"/>
                  </a:lnTo>
                  <a:lnTo>
                    <a:pt x="199" y="124"/>
                  </a:lnTo>
                  <a:lnTo>
                    <a:pt x="176" y="143"/>
                  </a:lnTo>
                  <a:lnTo>
                    <a:pt x="154" y="187"/>
                  </a:lnTo>
                  <a:lnTo>
                    <a:pt x="132" y="231"/>
                  </a:lnTo>
                  <a:lnTo>
                    <a:pt x="111" y="274"/>
                  </a:lnTo>
                  <a:lnTo>
                    <a:pt x="89" y="318"/>
                  </a:lnTo>
                  <a:lnTo>
                    <a:pt x="67" y="361"/>
                  </a:lnTo>
                  <a:lnTo>
                    <a:pt x="45" y="405"/>
                  </a:lnTo>
                  <a:lnTo>
                    <a:pt x="23" y="448"/>
                  </a:lnTo>
                  <a:lnTo>
                    <a:pt x="0" y="492"/>
                  </a:lnTo>
                  <a:close/>
                </a:path>
              </a:pathLst>
            </a:custGeom>
            <a:solidFill>
              <a:srgbClr val="47424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6608763" y="1008063"/>
              <a:ext cx="1073150" cy="257175"/>
            </a:xfrm>
            <a:custGeom>
              <a:avLst/>
              <a:gdLst/>
              <a:ahLst/>
              <a:cxnLst>
                <a:cxn ang="0">
                  <a:pos x="51" y="442"/>
                </a:cxn>
                <a:cxn ang="0">
                  <a:pos x="160" y="398"/>
                </a:cxn>
                <a:cxn ang="0">
                  <a:pos x="276" y="360"/>
                </a:cxn>
                <a:cxn ang="0">
                  <a:pos x="399" y="328"/>
                </a:cxn>
                <a:cxn ang="0">
                  <a:pos x="526" y="301"/>
                </a:cxn>
                <a:cxn ang="0">
                  <a:pos x="657" y="280"/>
                </a:cxn>
                <a:cxn ang="0">
                  <a:pos x="791" y="266"/>
                </a:cxn>
                <a:cxn ang="0">
                  <a:pos x="928" y="259"/>
                </a:cxn>
                <a:cxn ang="0">
                  <a:pos x="1064" y="258"/>
                </a:cxn>
                <a:cxn ang="0">
                  <a:pos x="1201" y="264"/>
                </a:cxn>
                <a:cxn ang="0">
                  <a:pos x="1338" y="278"/>
                </a:cxn>
                <a:cxn ang="0">
                  <a:pos x="1472" y="297"/>
                </a:cxn>
                <a:cxn ang="0">
                  <a:pos x="1604" y="326"/>
                </a:cxn>
                <a:cxn ang="0">
                  <a:pos x="1732" y="361"/>
                </a:cxn>
                <a:cxn ang="0">
                  <a:pos x="1855" y="405"/>
                </a:cxn>
                <a:cxn ang="0">
                  <a:pos x="1972" y="458"/>
                </a:cxn>
                <a:cxn ang="0">
                  <a:pos x="2013" y="445"/>
                </a:cxn>
                <a:cxn ang="0">
                  <a:pos x="1981" y="361"/>
                </a:cxn>
                <a:cxn ang="0">
                  <a:pos x="1950" y="279"/>
                </a:cxn>
                <a:cxn ang="0">
                  <a:pos x="1919" y="196"/>
                </a:cxn>
                <a:cxn ang="0">
                  <a:pos x="1883" y="137"/>
                </a:cxn>
                <a:cxn ang="0">
                  <a:pos x="1821" y="105"/>
                </a:cxn>
                <a:cxn ang="0">
                  <a:pos x="1739" y="76"/>
                </a:cxn>
                <a:cxn ang="0">
                  <a:pos x="1638" y="53"/>
                </a:cxn>
                <a:cxn ang="0">
                  <a:pos x="1522" y="33"/>
                </a:cxn>
                <a:cxn ang="0">
                  <a:pos x="1393" y="18"/>
                </a:cxn>
                <a:cxn ang="0">
                  <a:pos x="1256" y="7"/>
                </a:cxn>
                <a:cxn ang="0">
                  <a:pos x="1113" y="1"/>
                </a:cxn>
                <a:cxn ang="0">
                  <a:pos x="969" y="0"/>
                </a:cxn>
                <a:cxn ang="0">
                  <a:pos x="827" y="4"/>
                </a:cxn>
                <a:cxn ang="0">
                  <a:pos x="688" y="12"/>
                </a:cxn>
                <a:cxn ang="0">
                  <a:pos x="558" y="25"/>
                </a:cxn>
                <a:cxn ang="0">
                  <a:pos x="440" y="42"/>
                </a:cxn>
                <a:cxn ang="0">
                  <a:pos x="336" y="65"/>
                </a:cxn>
                <a:cxn ang="0">
                  <a:pos x="250" y="92"/>
                </a:cxn>
                <a:cxn ang="0">
                  <a:pos x="186" y="124"/>
                </a:cxn>
                <a:cxn ang="0">
                  <a:pos x="143" y="184"/>
                </a:cxn>
                <a:cxn ang="0">
                  <a:pos x="102" y="265"/>
                </a:cxn>
                <a:cxn ang="0">
                  <a:pos x="62" y="346"/>
                </a:cxn>
                <a:cxn ang="0">
                  <a:pos x="21" y="426"/>
                </a:cxn>
              </a:cxnLst>
              <a:rect l="0" t="0" r="r" b="b"/>
              <a:pathLst>
                <a:path w="2028" h="487">
                  <a:moveTo>
                    <a:pt x="0" y="467"/>
                  </a:moveTo>
                  <a:lnTo>
                    <a:pt x="51" y="442"/>
                  </a:lnTo>
                  <a:lnTo>
                    <a:pt x="106" y="420"/>
                  </a:lnTo>
                  <a:lnTo>
                    <a:pt x="160" y="398"/>
                  </a:lnTo>
                  <a:lnTo>
                    <a:pt x="218" y="379"/>
                  </a:lnTo>
                  <a:lnTo>
                    <a:pt x="276" y="360"/>
                  </a:lnTo>
                  <a:lnTo>
                    <a:pt x="337" y="344"/>
                  </a:lnTo>
                  <a:lnTo>
                    <a:pt x="399" y="328"/>
                  </a:lnTo>
                  <a:lnTo>
                    <a:pt x="462" y="314"/>
                  </a:lnTo>
                  <a:lnTo>
                    <a:pt x="526" y="301"/>
                  </a:lnTo>
                  <a:lnTo>
                    <a:pt x="591" y="290"/>
                  </a:lnTo>
                  <a:lnTo>
                    <a:pt x="657" y="280"/>
                  </a:lnTo>
                  <a:lnTo>
                    <a:pt x="723" y="273"/>
                  </a:lnTo>
                  <a:lnTo>
                    <a:pt x="791" y="266"/>
                  </a:lnTo>
                  <a:lnTo>
                    <a:pt x="859" y="261"/>
                  </a:lnTo>
                  <a:lnTo>
                    <a:pt x="928" y="259"/>
                  </a:lnTo>
                  <a:lnTo>
                    <a:pt x="996" y="257"/>
                  </a:lnTo>
                  <a:lnTo>
                    <a:pt x="1064" y="258"/>
                  </a:lnTo>
                  <a:lnTo>
                    <a:pt x="1133" y="260"/>
                  </a:lnTo>
                  <a:lnTo>
                    <a:pt x="1201" y="264"/>
                  </a:lnTo>
                  <a:lnTo>
                    <a:pt x="1270" y="270"/>
                  </a:lnTo>
                  <a:lnTo>
                    <a:pt x="1338" y="278"/>
                  </a:lnTo>
                  <a:lnTo>
                    <a:pt x="1406" y="287"/>
                  </a:lnTo>
                  <a:lnTo>
                    <a:pt x="1472" y="297"/>
                  </a:lnTo>
                  <a:lnTo>
                    <a:pt x="1539" y="311"/>
                  </a:lnTo>
                  <a:lnTo>
                    <a:pt x="1604" y="326"/>
                  </a:lnTo>
                  <a:lnTo>
                    <a:pt x="1668" y="343"/>
                  </a:lnTo>
                  <a:lnTo>
                    <a:pt x="1732" y="361"/>
                  </a:lnTo>
                  <a:lnTo>
                    <a:pt x="1793" y="382"/>
                  </a:lnTo>
                  <a:lnTo>
                    <a:pt x="1855" y="405"/>
                  </a:lnTo>
                  <a:lnTo>
                    <a:pt x="1914" y="431"/>
                  </a:lnTo>
                  <a:lnTo>
                    <a:pt x="1972" y="458"/>
                  </a:lnTo>
                  <a:lnTo>
                    <a:pt x="2028" y="487"/>
                  </a:lnTo>
                  <a:lnTo>
                    <a:pt x="2013" y="445"/>
                  </a:lnTo>
                  <a:lnTo>
                    <a:pt x="1996" y="403"/>
                  </a:lnTo>
                  <a:lnTo>
                    <a:pt x="1981" y="361"/>
                  </a:lnTo>
                  <a:lnTo>
                    <a:pt x="1966" y="321"/>
                  </a:lnTo>
                  <a:lnTo>
                    <a:pt x="1950" y="279"/>
                  </a:lnTo>
                  <a:lnTo>
                    <a:pt x="1935" y="237"/>
                  </a:lnTo>
                  <a:lnTo>
                    <a:pt x="1919" y="196"/>
                  </a:lnTo>
                  <a:lnTo>
                    <a:pt x="1904" y="155"/>
                  </a:lnTo>
                  <a:lnTo>
                    <a:pt x="1883" y="137"/>
                  </a:lnTo>
                  <a:lnTo>
                    <a:pt x="1855" y="120"/>
                  </a:lnTo>
                  <a:lnTo>
                    <a:pt x="1821" y="105"/>
                  </a:lnTo>
                  <a:lnTo>
                    <a:pt x="1783" y="90"/>
                  </a:lnTo>
                  <a:lnTo>
                    <a:pt x="1739" y="76"/>
                  </a:lnTo>
                  <a:lnTo>
                    <a:pt x="1690" y="64"/>
                  </a:lnTo>
                  <a:lnTo>
                    <a:pt x="1638" y="53"/>
                  </a:lnTo>
                  <a:lnTo>
                    <a:pt x="1581" y="42"/>
                  </a:lnTo>
                  <a:lnTo>
                    <a:pt x="1522" y="33"/>
                  </a:lnTo>
                  <a:lnTo>
                    <a:pt x="1458" y="25"/>
                  </a:lnTo>
                  <a:lnTo>
                    <a:pt x="1393" y="18"/>
                  </a:lnTo>
                  <a:lnTo>
                    <a:pt x="1326" y="12"/>
                  </a:lnTo>
                  <a:lnTo>
                    <a:pt x="1256" y="7"/>
                  </a:lnTo>
                  <a:lnTo>
                    <a:pt x="1185" y="4"/>
                  </a:lnTo>
                  <a:lnTo>
                    <a:pt x="1113" y="1"/>
                  </a:lnTo>
                  <a:lnTo>
                    <a:pt x="1041" y="0"/>
                  </a:lnTo>
                  <a:lnTo>
                    <a:pt x="969" y="0"/>
                  </a:lnTo>
                  <a:lnTo>
                    <a:pt x="897" y="1"/>
                  </a:lnTo>
                  <a:lnTo>
                    <a:pt x="827" y="4"/>
                  </a:lnTo>
                  <a:lnTo>
                    <a:pt x="757" y="7"/>
                  </a:lnTo>
                  <a:lnTo>
                    <a:pt x="688" y="12"/>
                  </a:lnTo>
                  <a:lnTo>
                    <a:pt x="622" y="18"/>
                  </a:lnTo>
                  <a:lnTo>
                    <a:pt x="558" y="25"/>
                  </a:lnTo>
                  <a:lnTo>
                    <a:pt x="498" y="33"/>
                  </a:lnTo>
                  <a:lnTo>
                    <a:pt x="440" y="42"/>
                  </a:lnTo>
                  <a:lnTo>
                    <a:pt x="386" y="54"/>
                  </a:lnTo>
                  <a:lnTo>
                    <a:pt x="336" y="65"/>
                  </a:lnTo>
                  <a:lnTo>
                    <a:pt x="290" y="78"/>
                  </a:lnTo>
                  <a:lnTo>
                    <a:pt x="250" y="92"/>
                  </a:lnTo>
                  <a:lnTo>
                    <a:pt x="215" y="108"/>
                  </a:lnTo>
                  <a:lnTo>
                    <a:pt x="186" y="124"/>
                  </a:lnTo>
                  <a:lnTo>
                    <a:pt x="163" y="143"/>
                  </a:lnTo>
                  <a:lnTo>
                    <a:pt x="143" y="184"/>
                  </a:lnTo>
                  <a:lnTo>
                    <a:pt x="122" y="224"/>
                  </a:lnTo>
                  <a:lnTo>
                    <a:pt x="102" y="265"/>
                  </a:lnTo>
                  <a:lnTo>
                    <a:pt x="81" y="306"/>
                  </a:lnTo>
                  <a:lnTo>
                    <a:pt x="62" y="346"/>
                  </a:lnTo>
                  <a:lnTo>
                    <a:pt x="41" y="387"/>
                  </a:lnTo>
                  <a:lnTo>
                    <a:pt x="21" y="426"/>
                  </a:lnTo>
                  <a:lnTo>
                    <a:pt x="0" y="467"/>
                  </a:lnTo>
                  <a:close/>
                </a:path>
              </a:pathLst>
            </a:custGeom>
            <a:solidFill>
              <a:srgbClr val="49444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6615113" y="1008063"/>
              <a:ext cx="1058863" cy="239712"/>
            </a:xfrm>
            <a:custGeom>
              <a:avLst/>
              <a:gdLst/>
              <a:ahLst/>
              <a:cxnLst>
                <a:cxn ang="0">
                  <a:pos x="51" y="418"/>
                </a:cxn>
                <a:cxn ang="0">
                  <a:pos x="160" y="374"/>
                </a:cxn>
                <a:cxn ang="0">
                  <a:pos x="274" y="336"/>
                </a:cxn>
                <a:cxn ang="0">
                  <a:pos x="393" y="303"/>
                </a:cxn>
                <a:cxn ang="0">
                  <a:pos x="518" y="277"/>
                </a:cxn>
                <a:cxn ang="0">
                  <a:pos x="645" y="256"/>
                </a:cxn>
                <a:cxn ang="0">
                  <a:pos x="775" y="242"/>
                </a:cxn>
                <a:cxn ang="0">
                  <a:pos x="909" y="234"/>
                </a:cxn>
                <a:cxn ang="0">
                  <a:pos x="1042" y="232"/>
                </a:cxn>
                <a:cxn ang="0">
                  <a:pos x="1176" y="238"/>
                </a:cxn>
                <a:cxn ang="0">
                  <a:pos x="1310" y="250"/>
                </a:cxn>
                <a:cxn ang="0">
                  <a:pos x="1443" y="271"/>
                </a:cxn>
                <a:cxn ang="0">
                  <a:pos x="1573" y="297"/>
                </a:cxn>
                <a:cxn ang="0">
                  <a:pos x="1699" y="332"/>
                </a:cxn>
                <a:cxn ang="0">
                  <a:pos x="1823" y="374"/>
                </a:cxn>
                <a:cxn ang="0">
                  <a:pos x="1942" y="425"/>
                </a:cxn>
                <a:cxn ang="0">
                  <a:pos x="1986" y="416"/>
                </a:cxn>
                <a:cxn ang="0">
                  <a:pos x="1959" y="342"/>
                </a:cxn>
                <a:cxn ang="0">
                  <a:pos x="1931" y="266"/>
                </a:cxn>
                <a:cxn ang="0">
                  <a:pos x="1904" y="192"/>
                </a:cxn>
                <a:cxn ang="0">
                  <a:pos x="1870" y="137"/>
                </a:cxn>
                <a:cxn ang="0">
                  <a:pos x="1808" y="105"/>
                </a:cxn>
                <a:cxn ang="0">
                  <a:pos x="1726" y="76"/>
                </a:cxn>
                <a:cxn ang="0">
                  <a:pos x="1625" y="53"/>
                </a:cxn>
                <a:cxn ang="0">
                  <a:pos x="1509" y="33"/>
                </a:cxn>
                <a:cxn ang="0">
                  <a:pos x="1380" y="18"/>
                </a:cxn>
                <a:cxn ang="0">
                  <a:pos x="1243" y="7"/>
                </a:cxn>
                <a:cxn ang="0">
                  <a:pos x="1100" y="1"/>
                </a:cxn>
                <a:cxn ang="0">
                  <a:pos x="956" y="0"/>
                </a:cxn>
                <a:cxn ang="0">
                  <a:pos x="814" y="4"/>
                </a:cxn>
                <a:cxn ang="0">
                  <a:pos x="675" y="12"/>
                </a:cxn>
                <a:cxn ang="0">
                  <a:pos x="545" y="25"/>
                </a:cxn>
                <a:cxn ang="0">
                  <a:pos x="427" y="42"/>
                </a:cxn>
                <a:cxn ang="0">
                  <a:pos x="323" y="65"/>
                </a:cxn>
                <a:cxn ang="0">
                  <a:pos x="237" y="92"/>
                </a:cxn>
                <a:cxn ang="0">
                  <a:pos x="173" y="124"/>
                </a:cxn>
                <a:cxn ang="0">
                  <a:pos x="131" y="180"/>
                </a:cxn>
                <a:cxn ang="0">
                  <a:pos x="94" y="256"/>
                </a:cxn>
                <a:cxn ang="0">
                  <a:pos x="56" y="330"/>
                </a:cxn>
                <a:cxn ang="0">
                  <a:pos x="19" y="405"/>
                </a:cxn>
              </a:cxnLst>
              <a:rect l="0" t="0" r="r" b="b"/>
              <a:pathLst>
                <a:path w="2000" h="453">
                  <a:moveTo>
                    <a:pt x="0" y="442"/>
                  </a:moveTo>
                  <a:lnTo>
                    <a:pt x="51" y="418"/>
                  </a:lnTo>
                  <a:lnTo>
                    <a:pt x="104" y="396"/>
                  </a:lnTo>
                  <a:lnTo>
                    <a:pt x="160" y="374"/>
                  </a:lnTo>
                  <a:lnTo>
                    <a:pt x="216" y="354"/>
                  </a:lnTo>
                  <a:lnTo>
                    <a:pt x="274" y="336"/>
                  </a:lnTo>
                  <a:lnTo>
                    <a:pt x="333" y="318"/>
                  </a:lnTo>
                  <a:lnTo>
                    <a:pt x="393" y="303"/>
                  </a:lnTo>
                  <a:lnTo>
                    <a:pt x="455" y="289"/>
                  </a:lnTo>
                  <a:lnTo>
                    <a:pt x="518" y="277"/>
                  </a:lnTo>
                  <a:lnTo>
                    <a:pt x="581" y="265"/>
                  </a:lnTo>
                  <a:lnTo>
                    <a:pt x="645" y="256"/>
                  </a:lnTo>
                  <a:lnTo>
                    <a:pt x="710" y="248"/>
                  </a:lnTo>
                  <a:lnTo>
                    <a:pt x="775" y="242"/>
                  </a:lnTo>
                  <a:lnTo>
                    <a:pt x="841" y="236"/>
                  </a:lnTo>
                  <a:lnTo>
                    <a:pt x="909" y="234"/>
                  </a:lnTo>
                  <a:lnTo>
                    <a:pt x="975" y="231"/>
                  </a:lnTo>
                  <a:lnTo>
                    <a:pt x="1042" y="232"/>
                  </a:lnTo>
                  <a:lnTo>
                    <a:pt x="1109" y="234"/>
                  </a:lnTo>
                  <a:lnTo>
                    <a:pt x="1176" y="238"/>
                  </a:lnTo>
                  <a:lnTo>
                    <a:pt x="1243" y="243"/>
                  </a:lnTo>
                  <a:lnTo>
                    <a:pt x="1310" y="250"/>
                  </a:lnTo>
                  <a:lnTo>
                    <a:pt x="1376" y="259"/>
                  </a:lnTo>
                  <a:lnTo>
                    <a:pt x="1443" y="271"/>
                  </a:lnTo>
                  <a:lnTo>
                    <a:pt x="1508" y="282"/>
                  </a:lnTo>
                  <a:lnTo>
                    <a:pt x="1573" y="297"/>
                  </a:lnTo>
                  <a:lnTo>
                    <a:pt x="1636" y="314"/>
                  </a:lnTo>
                  <a:lnTo>
                    <a:pt x="1699" y="332"/>
                  </a:lnTo>
                  <a:lnTo>
                    <a:pt x="1762" y="352"/>
                  </a:lnTo>
                  <a:lnTo>
                    <a:pt x="1823" y="374"/>
                  </a:lnTo>
                  <a:lnTo>
                    <a:pt x="1884" y="398"/>
                  </a:lnTo>
                  <a:lnTo>
                    <a:pt x="1942" y="425"/>
                  </a:lnTo>
                  <a:lnTo>
                    <a:pt x="2000" y="453"/>
                  </a:lnTo>
                  <a:lnTo>
                    <a:pt x="1986" y="416"/>
                  </a:lnTo>
                  <a:lnTo>
                    <a:pt x="1973" y="379"/>
                  </a:lnTo>
                  <a:lnTo>
                    <a:pt x="1959" y="342"/>
                  </a:lnTo>
                  <a:lnTo>
                    <a:pt x="1945" y="303"/>
                  </a:lnTo>
                  <a:lnTo>
                    <a:pt x="1931" y="266"/>
                  </a:lnTo>
                  <a:lnTo>
                    <a:pt x="1917" y="229"/>
                  </a:lnTo>
                  <a:lnTo>
                    <a:pt x="1904" y="192"/>
                  </a:lnTo>
                  <a:lnTo>
                    <a:pt x="1891" y="155"/>
                  </a:lnTo>
                  <a:lnTo>
                    <a:pt x="1870" y="137"/>
                  </a:lnTo>
                  <a:lnTo>
                    <a:pt x="1842" y="120"/>
                  </a:lnTo>
                  <a:lnTo>
                    <a:pt x="1808" y="105"/>
                  </a:lnTo>
                  <a:lnTo>
                    <a:pt x="1770" y="90"/>
                  </a:lnTo>
                  <a:lnTo>
                    <a:pt x="1726" y="76"/>
                  </a:lnTo>
                  <a:lnTo>
                    <a:pt x="1677" y="64"/>
                  </a:lnTo>
                  <a:lnTo>
                    <a:pt x="1625" y="53"/>
                  </a:lnTo>
                  <a:lnTo>
                    <a:pt x="1568" y="42"/>
                  </a:lnTo>
                  <a:lnTo>
                    <a:pt x="1509" y="33"/>
                  </a:lnTo>
                  <a:lnTo>
                    <a:pt x="1445" y="25"/>
                  </a:lnTo>
                  <a:lnTo>
                    <a:pt x="1380" y="18"/>
                  </a:lnTo>
                  <a:lnTo>
                    <a:pt x="1313" y="12"/>
                  </a:lnTo>
                  <a:lnTo>
                    <a:pt x="1243" y="7"/>
                  </a:lnTo>
                  <a:lnTo>
                    <a:pt x="1172" y="4"/>
                  </a:lnTo>
                  <a:lnTo>
                    <a:pt x="1100" y="1"/>
                  </a:lnTo>
                  <a:lnTo>
                    <a:pt x="1028" y="0"/>
                  </a:lnTo>
                  <a:lnTo>
                    <a:pt x="956" y="0"/>
                  </a:lnTo>
                  <a:lnTo>
                    <a:pt x="884" y="1"/>
                  </a:lnTo>
                  <a:lnTo>
                    <a:pt x="814" y="4"/>
                  </a:lnTo>
                  <a:lnTo>
                    <a:pt x="744" y="7"/>
                  </a:lnTo>
                  <a:lnTo>
                    <a:pt x="675" y="12"/>
                  </a:lnTo>
                  <a:lnTo>
                    <a:pt x="609" y="18"/>
                  </a:lnTo>
                  <a:lnTo>
                    <a:pt x="545" y="25"/>
                  </a:lnTo>
                  <a:lnTo>
                    <a:pt x="485" y="33"/>
                  </a:lnTo>
                  <a:lnTo>
                    <a:pt x="427" y="42"/>
                  </a:lnTo>
                  <a:lnTo>
                    <a:pt x="373" y="54"/>
                  </a:lnTo>
                  <a:lnTo>
                    <a:pt x="323" y="65"/>
                  </a:lnTo>
                  <a:lnTo>
                    <a:pt x="277" y="78"/>
                  </a:lnTo>
                  <a:lnTo>
                    <a:pt x="237" y="92"/>
                  </a:lnTo>
                  <a:lnTo>
                    <a:pt x="202" y="108"/>
                  </a:lnTo>
                  <a:lnTo>
                    <a:pt x="173" y="124"/>
                  </a:lnTo>
                  <a:lnTo>
                    <a:pt x="150" y="143"/>
                  </a:lnTo>
                  <a:lnTo>
                    <a:pt x="131" y="180"/>
                  </a:lnTo>
                  <a:lnTo>
                    <a:pt x="113" y="217"/>
                  </a:lnTo>
                  <a:lnTo>
                    <a:pt x="94" y="256"/>
                  </a:lnTo>
                  <a:lnTo>
                    <a:pt x="75" y="293"/>
                  </a:lnTo>
                  <a:lnTo>
                    <a:pt x="56" y="330"/>
                  </a:lnTo>
                  <a:lnTo>
                    <a:pt x="37" y="367"/>
                  </a:lnTo>
                  <a:lnTo>
                    <a:pt x="19" y="405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4C475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6623050" y="1008063"/>
              <a:ext cx="1042988" cy="220662"/>
            </a:xfrm>
            <a:custGeom>
              <a:avLst/>
              <a:gdLst/>
              <a:ahLst/>
              <a:cxnLst>
                <a:cxn ang="0">
                  <a:pos x="51" y="393"/>
                </a:cxn>
                <a:cxn ang="0">
                  <a:pos x="159" y="350"/>
                </a:cxn>
                <a:cxn ang="0">
                  <a:pos x="270" y="311"/>
                </a:cxn>
                <a:cxn ang="0">
                  <a:pos x="387" y="279"/>
                </a:cxn>
                <a:cxn ang="0">
                  <a:pos x="509" y="252"/>
                </a:cxn>
                <a:cxn ang="0">
                  <a:pos x="633" y="231"/>
                </a:cxn>
                <a:cxn ang="0">
                  <a:pos x="760" y="217"/>
                </a:cxn>
                <a:cxn ang="0">
                  <a:pos x="890" y="209"/>
                </a:cxn>
                <a:cxn ang="0">
                  <a:pos x="1020" y="208"/>
                </a:cxn>
                <a:cxn ang="0">
                  <a:pos x="1151" y="213"/>
                </a:cxn>
                <a:cxn ang="0">
                  <a:pos x="1282" y="224"/>
                </a:cxn>
                <a:cxn ang="0">
                  <a:pos x="1412" y="244"/>
                </a:cxn>
                <a:cxn ang="0">
                  <a:pos x="1541" y="270"/>
                </a:cxn>
                <a:cxn ang="0">
                  <a:pos x="1669" y="303"/>
                </a:cxn>
                <a:cxn ang="0">
                  <a:pos x="1793" y="344"/>
                </a:cxn>
                <a:cxn ang="0">
                  <a:pos x="1914" y="393"/>
                </a:cxn>
                <a:cxn ang="0">
                  <a:pos x="1961" y="386"/>
                </a:cxn>
                <a:cxn ang="0">
                  <a:pos x="1937" y="319"/>
                </a:cxn>
                <a:cxn ang="0">
                  <a:pos x="1912" y="253"/>
                </a:cxn>
                <a:cxn ang="0">
                  <a:pos x="1889" y="187"/>
                </a:cxn>
                <a:cxn ang="0">
                  <a:pos x="1857" y="137"/>
                </a:cxn>
                <a:cxn ang="0">
                  <a:pos x="1795" y="105"/>
                </a:cxn>
                <a:cxn ang="0">
                  <a:pos x="1713" y="76"/>
                </a:cxn>
                <a:cxn ang="0">
                  <a:pos x="1612" y="53"/>
                </a:cxn>
                <a:cxn ang="0">
                  <a:pos x="1496" y="33"/>
                </a:cxn>
                <a:cxn ang="0">
                  <a:pos x="1367" y="18"/>
                </a:cxn>
                <a:cxn ang="0">
                  <a:pos x="1230" y="7"/>
                </a:cxn>
                <a:cxn ang="0">
                  <a:pos x="1087" y="1"/>
                </a:cxn>
                <a:cxn ang="0">
                  <a:pos x="943" y="0"/>
                </a:cxn>
                <a:cxn ang="0">
                  <a:pos x="801" y="4"/>
                </a:cxn>
                <a:cxn ang="0">
                  <a:pos x="662" y="12"/>
                </a:cxn>
                <a:cxn ang="0">
                  <a:pos x="532" y="25"/>
                </a:cxn>
                <a:cxn ang="0">
                  <a:pos x="414" y="42"/>
                </a:cxn>
                <a:cxn ang="0">
                  <a:pos x="310" y="65"/>
                </a:cxn>
                <a:cxn ang="0">
                  <a:pos x="224" y="92"/>
                </a:cxn>
                <a:cxn ang="0">
                  <a:pos x="160" y="124"/>
                </a:cxn>
                <a:cxn ang="0">
                  <a:pos x="119" y="178"/>
                </a:cxn>
                <a:cxn ang="0">
                  <a:pos x="86" y="246"/>
                </a:cxn>
                <a:cxn ang="0">
                  <a:pos x="52" y="315"/>
                </a:cxn>
                <a:cxn ang="0">
                  <a:pos x="17" y="383"/>
                </a:cxn>
              </a:cxnLst>
              <a:rect l="0" t="0" r="r" b="b"/>
              <a:pathLst>
                <a:path w="1973" h="419">
                  <a:moveTo>
                    <a:pt x="0" y="417"/>
                  </a:moveTo>
                  <a:lnTo>
                    <a:pt x="51" y="393"/>
                  </a:lnTo>
                  <a:lnTo>
                    <a:pt x="104" y="371"/>
                  </a:lnTo>
                  <a:lnTo>
                    <a:pt x="159" y="350"/>
                  </a:lnTo>
                  <a:lnTo>
                    <a:pt x="213" y="330"/>
                  </a:lnTo>
                  <a:lnTo>
                    <a:pt x="270" y="311"/>
                  </a:lnTo>
                  <a:lnTo>
                    <a:pt x="328" y="294"/>
                  </a:lnTo>
                  <a:lnTo>
                    <a:pt x="387" y="279"/>
                  </a:lnTo>
                  <a:lnTo>
                    <a:pt x="448" y="265"/>
                  </a:lnTo>
                  <a:lnTo>
                    <a:pt x="509" y="252"/>
                  </a:lnTo>
                  <a:lnTo>
                    <a:pt x="571" y="241"/>
                  </a:lnTo>
                  <a:lnTo>
                    <a:pt x="633" y="231"/>
                  </a:lnTo>
                  <a:lnTo>
                    <a:pt x="696" y="223"/>
                  </a:lnTo>
                  <a:lnTo>
                    <a:pt x="760" y="217"/>
                  </a:lnTo>
                  <a:lnTo>
                    <a:pt x="825" y="213"/>
                  </a:lnTo>
                  <a:lnTo>
                    <a:pt x="890" y="209"/>
                  </a:lnTo>
                  <a:lnTo>
                    <a:pt x="955" y="207"/>
                  </a:lnTo>
                  <a:lnTo>
                    <a:pt x="1020" y="208"/>
                  </a:lnTo>
                  <a:lnTo>
                    <a:pt x="1085" y="209"/>
                  </a:lnTo>
                  <a:lnTo>
                    <a:pt x="1151" y="213"/>
                  </a:lnTo>
                  <a:lnTo>
                    <a:pt x="1216" y="217"/>
                  </a:lnTo>
                  <a:lnTo>
                    <a:pt x="1282" y="224"/>
                  </a:lnTo>
                  <a:lnTo>
                    <a:pt x="1347" y="234"/>
                  </a:lnTo>
                  <a:lnTo>
                    <a:pt x="1412" y="244"/>
                  </a:lnTo>
                  <a:lnTo>
                    <a:pt x="1477" y="256"/>
                  </a:lnTo>
                  <a:lnTo>
                    <a:pt x="1541" y="270"/>
                  </a:lnTo>
                  <a:lnTo>
                    <a:pt x="1605" y="286"/>
                  </a:lnTo>
                  <a:lnTo>
                    <a:pt x="1669" y="303"/>
                  </a:lnTo>
                  <a:lnTo>
                    <a:pt x="1731" y="323"/>
                  </a:lnTo>
                  <a:lnTo>
                    <a:pt x="1793" y="344"/>
                  </a:lnTo>
                  <a:lnTo>
                    <a:pt x="1853" y="367"/>
                  </a:lnTo>
                  <a:lnTo>
                    <a:pt x="1914" y="393"/>
                  </a:lnTo>
                  <a:lnTo>
                    <a:pt x="1973" y="419"/>
                  </a:lnTo>
                  <a:lnTo>
                    <a:pt x="1961" y="386"/>
                  </a:lnTo>
                  <a:lnTo>
                    <a:pt x="1948" y="353"/>
                  </a:lnTo>
                  <a:lnTo>
                    <a:pt x="1937" y="319"/>
                  </a:lnTo>
                  <a:lnTo>
                    <a:pt x="1925" y="287"/>
                  </a:lnTo>
                  <a:lnTo>
                    <a:pt x="1912" y="253"/>
                  </a:lnTo>
                  <a:lnTo>
                    <a:pt x="1901" y="221"/>
                  </a:lnTo>
                  <a:lnTo>
                    <a:pt x="1889" y="187"/>
                  </a:lnTo>
                  <a:lnTo>
                    <a:pt x="1878" y="155"/>
                  </a:lnTo>
                  <a:lnTo>
                    <a:pt x="1857" y="137"/>
                  </a:lnTo>
                  <a:lnTo>
                    <a:pt x="1829" y="120"/>
                  </a:lnTo>
                  <a:lnTo>
                    <a:pt x="1795" y="105"/>
                  </a:lnTo>
                  <a:lnTo>
                    <a:pt x="1757" y="90"/>
                  </a:lnTo>
                  <a:lnTo>
                    <a:pt x="1713" y="76"/>
                  </a:lnTo>
                  <a:lnTo>
                    <a:pt x="1664" y="64"/>
                  </a:lnTo>
                  <a:lnTo>
                    <a:pt x="1612" y="53"/>
                  </a:lnTo>
                  <a:lnTo>
                    <a:pt x="1555" y="42"/>
                  </a:lnTo>
                  <a:lnTo>
                    <a:pt x="1496" y="33"/>
                  </a:lnTo>
                  <a:lnTo>
                    <a:pt x="1432" y="25"/>
                  </a:lnTo>
                  <a:lnTo>
                    <a:pt x="1367" y="18"/>
                  </a:lnTo>
                  <a:lnTo>
                    <a:pt x="1300" y="12"/>
                  </a:lnTo>
                  <a:lnTo>
                    <a:pt x="1230" y="7"/>
                  </a:lnTo>
                  <a:lnTo>
                    <a:pt x="1159" y="4"/>
                  </a:lnTo>
                  <a:lnTo>
                    <a:pt x="1087" y="1"/>
                  </a:lnTo>
                  <a:lnTo>
                    <a:pt x="1015" y="0"/>
                  </a:lnTo>
                  <a:lnTo>
                    <a:pt x="943" y="0"/>
                  </a:lnTo>
                  <a:lnTo>
                    <a:pt x="871" y="1"/>
                  </a:lnTo>
                  <a:lnTo>
                    <a:pt x="801" y="4"/>
                  </a:lnTo>
                  <a:lnTo>
                    <a:pt x="731" y="7"/>
                  </a:lnTo>
                  <a:lnTo>
                    <a:pt x="662" y="12"/>
                  </a:lnTo>
                  <a:lnTo>
                    <a:pt x="596" y="18"/>
                  </a:lnTo>
                  <a:lnTo>
                    <a:pt x="532" y="25"/>
                  </a:lnTo>
                  <a:lnTo>
                    <a:pt x="472" y="33"/>
                  </a:lnTo>
                  <a:lnTo>
                    <a:pt x="414" y="42"/>
                  </a:lnTo>
                  <a:lnTo>
                    <a:pt x="360" y="54"/>
                  </a:lnTo>
                  <a:lnTo>
                    <a:pt x="310" y="65"/>
                  </a:lnTo>
                  <a:lnTo>
                    <a:pt x="264" y="78"/>
                  </a:lnTo>
                  <a:lnTo>
                    <a:pt x="224" y="92"/>
                  </a:lnTo>
                  <a:lnTo>
                    <a:pt x="189" y="108"/>
                  </a:lnTo>
                  <a:lnTo>
                    <a:pt x="160" y="124"/>
                  </a:lnTo>
                  <a:lnTo>
                    <a:pt x="137" y="143"/>
                  </a:lnTo>
                  <a:lnTo>
                    <a:pt x="119" y="178"/>
                  </a:lnTo>
                  <a:lnTo>
                    <a:pt x="103" y="212"/>
                  </a:lnTo>
                  <a:lnTo>
                    <a:pt x="86" y="246"/>
                  </a:lnTo>
                  <a:lnTo>
                    <a:pt x="68" y="280"/>
                  </a:lnTo>
                  <a:lnTo>
                    <a:pt x="52" y="315"/>
                  </a:lnTo>
                  <a:lnTo>
                    <a:pt x="35" y="348"/>
                  </a:lnTo>
                  <a:lnTo>
                    <a:pt x="17" y="383"/>
                  </a:lnTo>
                  <a:lnTo>
                    <a:pt x="0" y="417"/>
                  </a:lnTo>
                  <a:close/>
                </a:path>
              </a:pathLst>
            </a:custGeom>
            <a:solidFill>
              <a:srgbClr val="4F4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6629400" y="1008063"/>
              <a:ext cx="1028700" cy="207962"/>
            </a:xfrm>
            <a:custGeom>
              <a:avLst/>
              <a:gdLst/>
              <a:ahLst/>
              <a:cxnLst>
                <a:cxn ang="0">
                  <a:pos x="51" y="369"/>
                </a:cxn>
                <a:cxn ang="0">
                  <a:pos x="156" y="325"/>
                </a:cxn>
                <a:cxn ang="0">
                  <a:pos x="268" y="287"/>
                </a:cxn>
                <a:cxn ang="0">
                  <a:pos x="382" y="254"/>
                </a:cxn>
                <a:cxn ang="0">
                  <a:pos x="500" y="228"/>
                </a:cxn>
                <a:cxn ang="0">
                  <a:pos x="621" y="207"/>
                </a:cxn>
                <a:cxn ang="0">
                  <a:pos x="744" y="192"/>
                </a:cxn>
                <a:cxn ang="0">
                  <a:pos x="869" y="184"/>
                </a:cxn>
                <a:cxn ang="0">
                  <a:pos x="997" y="183"/>
                </a:cxn>
                <a:cxn ang="0">
                  <a:pos x="1124" y="187"/>
                </a:cxn>
                <a:cxn ang="0">
                  <a:pos x="1252" y="198"/>
                </a:cxn>
                <a:cxn ang="0">
                  <a:pos x="1381" y="216"/>
                </a:cxn>
                <a:cxn ang="0">
                  <a:pos x="1508" y="242"/>
                </a:cxn>
                <a:cxn ang="0">
                  <a:pos x="1635" y="273"/>
                </a:cxn>
                <a:cxn ang="0">
                  <a:pos x="1760" y="312"/>
                </a:cxn>
                <a:cxn ang="0">
                  <a:pos x="1883" y="359"/>
                </a:cxn>
                <a:cxn ang="0">
                  <a:pos x="1933" y="357"/>
                </a:cxn>
                <a:cxn ang="0">
                  <a:pos x="1913" y="300"/>
                </a:cxn>
                <a:cxn ang="0">
                  <a:pos x="1894" y="242"/>
                </a:cxn>
                <a:cxn ang="0">
                  <a:pos x="1874" y="184"/>
                </a:cxn>
                <a:cxn ang="0">
                  <a:pos x="1843" y="137"/>
                </a:cxn>
                <a:cxn ang="0">
                  <a:pos x="1781" y="105"/>
                </a:cxn>
                <a:cxn ang="0">
                  <a:pos x="1699" y="76"/>
                </a:cxn>
                <a:cxn ang="0">
                  <a:pos x="1598" y="53"/>
                </a:cxn>
                <a:cxn ang="0">
                  <a:pos x="1482" y="33"/>
                </a:cxn>
                <a:cxn ang="0">
                  <a:pos x="1353" y="18"/>
                </a:cxn>
                <a:cxn ang="0">
                  <a:pos x="1216" y="7"/>
                </a:cxn>
                <a:cxn ang="0">
                  <a:pos x="1073" y="1"/>
                </a:cxn>
                <a:cxn ang="0">
                  <a:pos x="929" y="0"/>
                </a:cxn>
                <a:cxn ang="0">
                  <a:pos x="787" y="4"/>
                </a:cxn>
                <a:cxn ang="0">
                  <a:pos x="648" y="12"/>
                </a:cxn>
                <a:cxn ang="0">
                  <a:pos x="518" y="25"/>
                </a:cxn>
                <a:cxn ang="0">
                  <a:pos x="400" y="42"/>
                </a:cxn>
                <a:cxn ang="0">
                  <a:pos x="296" y="65"/>
                </a:cxn>
                <a:cxn ang="0">
                  <a:pos x="210" y="92"/>
                </a:cxn>
                <a:cxn ang="0">
                  <a:pos x="146" y="124"/>
                </a:cxn>
                <a:cxn ang="0">
                  <a:pos x="108" y="174"/>
                </a:cxn>
                <a:cxn ang="0">
                  <a:pos x="76" y="237"/>
                </a:cxn>
                <a:cxn ang="0">
                  <a:pos x="46" y="300"/>
                </a:cxn>
                <a:cxn ang="0">
                  <a:pos x="15" y="362"/>
                </a:cxn>
              </a:cxnLst>
              <a:rect l="0" t="0" r="r" b="b"/>
              <a:pathLst>
                <a:path w="1944" h="394">
                  <a:moveTo>
                    <a:pt x="0" y="394"/>
                  </a:moveTo>
                  <a:lnTo>
                    <a:pt x="51" y="369"/>
                  </a:lnTo>
                  <a:lnTo>
                    <a:pt x="103" y="347"/>
                  </a:lnTo>
                  <a:lnTo>
                    <a:pt x="156" y="325"/>
                  </a:lnTo>
                  <a:lnTo>
                    <a:pt x="211" y="306"/>
                  </a:lnTo>
                  <a:lnTo>
                    <a:pt x="268" y="287"/>
                  </a:lnTo>
                  <a:lnTo>
                    <a:pt x="323" y="270"/>
                  </a:lnTo>
                  <a:lnTo>
                    <a:pt x="382" y="254"/>
                  </a:lnTo>
                  <a:lnTo>
                    <a:pt x="441" y="241"/>
                  </a:lnTo>
                  <a:lnTo>
                    <a:pt x="500" y="228"/>
                  </a:lnTo>
                  <a:lnTo>
                    <a:pt x="560" y="216"/>
                  </a:lnTo>
                  <a:lnTo>
                    <a:pt x="621" y="207"/>
                  </a:lnTo>
                  <a:lnTo>
                    <a:pt x="682" y="199"/>
                  </a:lnTo>
                  <a:lnTo>
                    <a:pt x="744" y="192"/>
                  </a:lnTo>
                  <a:lnTo>
                    <a:pt x="806" y="187"/>
                  </a:lnTo>
                  <a:lnTo>
                    <a:pt x="869" y="184"/>
                  </a:lnTo>
                  <a:lnTo>
                    <a:pt x="933" y="183"/>
                  </a:lnTo>
                  <a:lnTo>
                    <a:pt x="997" y="183"/>
                  </a:lnTo>
                  <a:lnTo>
                    <a:pt x="1060" y="184"/>
                  </a:lnTo>
                  <a:lnTo>
                    <a:pt x="1124" y="187"/>
                  </a:lnTo>
                  <a:lnTo>
                    <a:pt x="1188" y="192"/>
                  </a:lnTo>
                  <a:lnTo>
                    <a:pt x="1252" y="198"/>
                  </a:lnTo>
                  <a:lnTo>
                    <a:pt x="1316" y="206"/>
                  </a:lnTo>
                  <a:lnTo>
                    <a:pt x="1381" y="216"/>
                  </a:lnTo>
                  <a:lnTo>
                    <a:pt x="1445" y="228"/>
                  </a:lnTo>
                  <a:lnTo>
                    <a:pt x="1508" y="242"/>
                  </a:lnTo>
                  <a:lnTo>
                    <a:pt x="1571" y="257"/>
                  </a:lnTo>
                  <a:lnTo>
                    <a:pt x="1635" y="273"/>
                  </a:lnTo>
                  <a:lnTo>
                    <a:pt x="1698" y="292"/>
                  </a:lnTo>
                  <a:lnTo>
                    <a:pt x="1760" y="312"/>
                  </a:lnTo>
                  <a:lnTo>
                    <a:pt x="1822" y="336"/>
                  </a:lnTo>
                  <a:lnTo>
                    <a:pt x="1883" y="359"/>
                  </a:lnTo>
                  <a:lnTo>
                    <a:pt x="1944" y="386"/>
                  </a:lnTo>
                  <a:lnTo>
                    <a:pt x="1933" y="357"/>
                  </a:lnTo>
                  <a:lnTo>
                    <a:pt x="1924" y="328"/>
                  </a:lnTo>
                  <a:lnTo>
                    <a:pt x="1913" y="300"/>
                  </a:lnTo>
                  <a:lnTo>
                    <a:pt x="1904" y="271"/>
                  </a:lnTo>
                  <a:lnTo>
                    <a:pt x="1894" y="242"/>
                  </a:lnTo>
                  <a:lnTo>
                    <a:pt x="1883" y="213"/>
                  </a:lnTo>
                  <a:lnTo>
                    <a:pt x="1874" y="184"/>
                  </a:lnTo>
                  <a:lnTo>
                    <a:pt x="1864" y="155"/>
                  </a:lnTo>
                  <a:lnTo>
                    <a:pt x="1843" y="137"/>
                  </a:lnTo>
                  <a:lnTo>
                    <a:pt x="1815" y="120"/>
                  </a:lnTo>
                  <a:lnTo>
                    <a:pt x="1781" y="105"/>
                  </a:lnTo>
                  <a:lnTo>
                    <a:pt x="1743" y="90"/>
                  </a:lnTo>
                  <a:lnTo>
                    <a:pt x="1699" y="76"/>
                  </a:lnTo>
                  <a:lnTo>
                    <a:pt x="1650" y="64"/>
                  </a:lnTo>
                  <a:lnTo>
                    <a:pt x="1598" y="53"/>
                  </a:lnTo>
                  <a:lnTo>
                    <a:pt x="1541" y="42"/>
                  </a:lnTo>
                  <a:lnTo>
                    <a:pt x="1482" y="33"/>
                  </a:lnTo>
                  <a:lnTo>
                    <a:pt x="1418" y="25"/>
                  </a:lnTo>
                  <a:lnTo>
                    <a:pt x="1353" y="18"/>
                  </a:lnTo>
                  <a:lnTo>
                    <a:pt x="1286" y="12"/>
                  </a:lnTo>
                  <a:lnTo>
                    <a:pt x="1216" y="7"/>
                  </a:lnTo>
                  <a:lnTo>
                    <a:pt x="1145" y="4"/>
                  </a:lnTo>
                  <a:lnTo>
                    <a:pt x="1073" y="1"/>
                  </a:lnTo>
                  <a:lnTo>
                    <a:pt x="1001" y="0"/>
                  </a:lnTo>
                  <a:lnTo>
                    <a:pt x="929" y="0"/>
                  </a:lnTo>
                  <a:lnTo>
                    <a:pt x="857" y="1"/>
                  </a:lnTo>
                  <a:lnTo>
                    <a:pt x="787" y="4"/>
                  </a:lnTo>
                  <a:lnTo>
                    <a:pt x="717" y="7"/>
                  </a:lnTo>
                  <a:lnTo>
                    <a:pt x="648" y="12"/>
                  </a:lnTo>
                  <a:lnTo>
                    <a:pt x="582" y="18"/>
                  </a:lnTo>
                  <a:lnTo>
                    <a:pt x="518" y="25"/>
                  </a:lnTo>
                  <a:lnTo>
                    <a:pt x="458" y="33"/>
                  </a:lnTo>
                  <a:lnTo>
                    <a:pt x="400" y="42"/>
                  </a:lnTo>
                  <a:lnTo>
                    <a:pt x="346" y="54"/>
                  </a:lnTo>
                  <a:lnTo>
                    <a:pt x="296" y="65"/>
                  </a:lnTo>
                  <a:lnTo>
                    <a:pt x="250" y="78"/>
                  </a:lnTo>
                  <a:lnTo>
                    <a:pt x="210" y="92"/>
                  </a:lnTo>
                  <a:lnTo>
                    <a:pt x="175" y="108"/>
                  </a:lnTo>
                  <a:lnTo>
                    <a:pt x="146" y="124"/>
                  </a:lnTo>
                  <a:lnTo>
                    <a:pt x="123" y="143"/>
                  </a:lnTo>
                  <a:lnTo>
                    <a:pt x="108" y="174"/>
                  </a:lnTo>
                  <a:lnTo>
                    <a:pt x="93" y="206"/>
                  </a:lnTo>
                  <a:lnTo>
                    <a:pt x="76" y="237"/>
                  </a:lnTo>
                  <a:lnTo>
                    <a:pt x="61" y="268"/>
                  </a:lnTo>
                  <a:lnTo>
                    <a:pt x="46" y="300"/>
                  </a:lnTo>
                  <a:lnTo>
                    <a:pt x="30" y="331"/>
                  </a:lnTo>
                  <a:lnTo>
                    <a:pt x="15" y="362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514F5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6635750" y="1008063"/>
              <a:ext cx="1014413" cy="193675"/>
            </a:xfrm>
            <a:custGeom>
              <a:avLst/>
              <a:gdLst/>
              <a:ahLst/>
              <a:cxnLst>
                <a:cxn ang="0">
                  <a:pos x="52" y="344"/>
                </a:cxn>
                <a:cxn ang="0">
                  <a:pos x="156" y="301"/>
                </a:cxn>
                <a:cxn ang="0">
                  <a:pos x="265" y="263"/>
                </a:cxn>
                <a:cxn ang="0">
                  <a:pos x="378" y="230"/>
                </a:cxn>
                <a:cxn ang="0">
                  <a:pos x="493" y="203"/>
                </a:cxn>
                <a:cxn ang="0">
                  <a:pos x="610" y="183"/>
                </a:cxn>
                <a:cxn ang="0">
                  <a:pos x="730" y="167"/>
                </a:cxn>
                <a:cxn ang="0">
                  <a:pos x="852" y="159"/>
                </a:cxn>
                <a:cxn ang="0">
                  <a:pos x="975" y="157"/>
                </a:cxn>
                <a:cxn ang="0">
                  <a:pos x="1101" y="162"/>
                </a:cxn>
                <a:cxn ang="0">
                  <a:pos x="1226" y="172"/>
                </a:cxn>
                <a:cxn ang="0">
                  <a:pos x="1352" y="189"/>
                </a:cxn>
                <a:cxn ang="0">
                  <a:pos x="1478" y="214"/>
                </a:cxn>
                <a:cxn ang="0">
                  <a:pos x="1604" y="244"/>
                </a:cxn>
                <a:cxn ang="0">
                  <a:pos x="1730" y="282"/>
                </a:cxn>
                <a:cxn ang="0">
                  <a:pos x="1855" y="326"/>
                </a:cxn>
                <a:cxn ang="0">
                  <a:pos x="1908" y="328"/>
                </a:cxn>
                <a:cxn ang="0">
                  <a:pos x="1892" y="279"/>
                </a:cxn>
                <a:cxn ang="0">
                  <a:pos x="1876" y="229"/>
                </a:cxn>
                <a:cxn ang="0">
                  <a:pos x="1860" y="179"/>
                </a:cxn>
                <a:cxn ang="0">
                  <a:pos x="1831" y="137"/>
                </a:cxn>
                <a:cxn ang="0">
                  <a:pos x="1769" y="105"/>
                </a:cxn>
                <a:cxn ang="0">
                  <a:pos x="1687" y="76"/>
                </a:cxn>
                <a:cxn ang="0">
                  <a:pos x="1586" y="53"/>
                </a:cxn>
                <a:cxn ang="0">
                  <a:pos x="1470" y="33"/>
                </a:cxn>
                <a:cxn ang="0">
                  <a:pos x="1341" y="18"/>
                </a:cxn>
                <a:cxn ang="0">
                  <a:pos x="1204" y="7"/>
                </a:cxn>
                <a:cxn ang="0">
                  <a:pos x="1061" y="1"/>
                </a:cxn>
                <a:cxn ang="0">
                  <a:pos x="917" y="0"/>
                </a:cxn>
                <a:cxn ang="0">
                  <a:pos x="775" y="4"/>
                </a:cxn>
                <a:cxn ang="0">
                  <a:pos x="636" y="12"/>
                </a:cxn>
                <a:cxn ang="0">
                  <a:pos x="506" y="25"/>
                </a:cxn>
                <a:cxn ang="0">
                  <a:pos x="388" y="42"/>
                </a:cxn>
                <a:cxn ang="0">
                  <a:pos x="284" y="65"/>
                </a:cxn>
                <a:cxn ang="0">
                  <a:pos x="198" y="92"/>
                </a:cxn>
                <a:cxn ang="0">
                  <a:pos x="134" y="124"/>
                </a:cxn>
                <a:cxn ang="0">
                  <a:pos x="97" y="171"/>
                </a:cxn>
                <a:cxn ang="0">
                  <a:pos x="69" y="228"/>
                </a:cxn>
                <a:cxn ang="0">
                  <a:pos x="42" y="285"/>
                </a:cxn>
                <a:cxn ang="0">
                  <a:pos x="14" y="340"/>
                </a:cxn>
              </a:cxnLst>
              <a:rect l="0" t="0" r="r" b="b"/>
              <a:pathLst>
                <a:path w="1917" h="368">
                  <a:moveTo>
                    <a:pt x="0" y="368"/>
                  </a:moveTo>
                  <a:lnTo>
                    <a:pt x="52" y="344"/>
                  </a:lnTo>
                  <a:lnTo>
                    <a:pt x="104" y="322"/>
                  </a:lnTo>
                  <a:lnTo>
                    <a:pt x="156" y="301"/>
                  </a:lnTo>
                  <a:lnTo>
                    <a:pt x="211" y="280"/>
                  </a:lnTo>
                  <a:lnTo>
                    <a:pt x="265" y="263"/>
                  </a:lnTo>
                  <a:lnTo>
                    <a:pt x="321" y="245"/>
                  </a:lnTo>
                  <a:lnTo>
                    <a:pt x="378" y="230"/>
                  </a:lnTo>
                  <a:lnTo>
                    <a:pt x="434" y="215"/>
                  </a:lnTo>
                  <a:lnTo>
                    <a:pt x="493" y="203"/>
                  </a:lnTo>
                  <a:lnTo>
                    <a:pt x="551" y="192"/>
                  </a:lnTo>
                  <a:lnTo>
                    <a:pt x="610" y="183"/>
                  </a:lnTo>
                  <a:lnTo>
                    <a:pt x="670" y="174"/>
                  </a:lnTo>
                  <a:lnTo>
                    <a:pt x="730" y="167"/>
                  </a:lnTo>
                  <a:lnTo>
                    <a:pt x="791" y="163"/>
                  </a:lnTo>
                  <a:lnTo>
                    <a:pt x="852" y="159"/>
                  </a:lnTo>
                  <a:lnTo>
                    <a:pt x="914" y="157"/>
                  </a:lnTo>
                  <a:lnTo>
                    <a:pt x="975" y="157"/>
                  </a:lnTo>
                  <a:lnTo>
                    <a:pt x="1038" y="158"/>
                  </a:lnTo>
                  <a:lnTo>
                    <a:pt x="1101" y="162"/>
                  </a:lnTo>
                  <a:lnTo>
                    <a:pt x="1163" y="166"/>
                  </a:lnTo>
                  <a:lnTo>
                    <a:pt x="1226" y="172"/>
                  </a:lnTo>
                  <a:lnTo>
                    <a:pt x="1289" y="180"/>
                  </a:lnTo>
                  <a:lnTo>
                    <a:pt x="1352" y="189"/>
                  </a:lnTo>
                  <a:lnTo>
                    <a:pt x="1415" y="200"/>
                  </a:lnTo>
                  <a:lnTo>
                    <a:pt x="1478" y="214"/>
                  </a:lnTo>
                  <a:lnTo>
                    <a:pt x="1542" y="228"/>
                  </a:lnTo>
                  <a:lnTo>
                    <a:pt x="1604" y="244"/>
                  </a:lnTo>
                  <a:lnTo>
                    <a:pt x="1667" y="263"/>
                  </a:lnTo>
                  <a:lnTo>
                    <a:pt x="1730" y="282"/>
                  </a:lnTo>
                  <a:lnTo>
                    <a:pt x="1792" y="303"/>
                  </a:lnTo>
                  <a:lnTo>
                    <a:pt x="1855" y="326"/>
                  </a:lnTo>
                  <a:lnTo>
                    <a:pt x="1917" y="352"/>
                  </a:lnTo>
                  <a:lnTo>
                    <a:pt x="1908" y="328"/>
                  </a:lnTo>
                  <a:lnTo>
                    <a:pt x="1900" y="303"/>
                  </a:lnTo>
                  <a:lnTo>
                    <a:pt x="1892" y="279"/>
                  </a:lnTo>
                  <a:lnTo>
                    <a:pt x="1884" y="253"/>
                  </a:lnTo>
                  <a:lnTo>
                    <a:pt x="1876" y="229"/>
                  </a:lnTo>
                  <a:lnTo>
                    <a:pt x="1868" y="205"/>
                  </a:lnTo>
                  <a:lnTo>
                    <a:pt x="1860" y="179"/>
                  </a:lnTo>
                  <a:lnTo>
                    <a:pt x="1852" y="155"/>
                  </a:lnTo>
                  <a:lnTo>
                    <a:pt x="1831" y="137"/>
                  </a:lnTo>
                  <a:lnTo>
                    <a:pt x="1803" y="120"/>
                  </a:lnTo>
                  <a:lnTo>
                    <a:pt x="1769" y="105"/>
                  </a:lnTo>
                  <a:lnTo>
                    <a:pt x="1731" y="90"/>
                  </a:lnTo>
                  <a:lnTo>
                    <a:pt x="1687" y="76"/>
                  </a:lnTo>
                  <a:lnTo>
                    <a:pt x="1638" y="64"/>
                  </a:lnTo>
                  <a:lnTo>
                    <a:pt x="1586" y="53"/>
                  </a:lnTo>
                  <a:lnTo>
                    <a:pt x="1529" y="42"/>
                  </a:lnTo>
                  <a:lnTo>
                    <a:pt x="1470" y="33"/>
                  </a:lnTo>
                  <a:lnTo>
                    <a:pt x="1406" y="25"/>
                  </a:lnTo>
                  <a:lnTo>
                    <a:pt x="1341" y="18"/>
                  </a:lnTo>
                  <a:lnTo>
                    <a:pt x="1274" y="12"/>
                  </a:lnTo>
                  <a:lnTo>
                    <a:pt x="1204" y="7"/>
                  </a:lnTo>
                  <a:lnTo>
                    <a:pt x="1133" y="4"/>
                  </a:lnTo>
                  <a:lnTo>
                    <a:pt x="1061" y="1"/>
                  </a:lnTo>
                  <a:lnTo>
                    <a:pt x="989" y="0"/>
                  </a:lnTo>
                  <a:lnTo>
                    <a:pt x="917" y="0"/>
                  </a:lnTo>
                  <a:lnTo>
                    <a:pt x="845" y="1"/>
                  </a:lnTo>
                  <a:lnTo>
                    <a:pt x="775" y="4"/>
                  </a:lnTo>
                  <a:lnTo>
                    <a:pt x="705" y="7"/>
                  </a:lnTo>
                  <a:lnTo>
                    <a:pt x="636" y="12"/>
                  </a:lnTo>
                  <a:lnTo>
                    <a:pt x="570" y="18"/>
                  </a:lnTo>
                  <a:lnTo>
                    <a:pt x="506" y="25"/>
                  </a:lnTo>
                  <a:lnTo>
                    <a:pt x="446" y="33"/>
                  </a:lnTo>
                  <a:lnTo>
                    <a:pt x="388" y="42"/>
                  </a:lnTo>
                  <a:lnTo>
                    <a:pt x="334" y="54"/>
                  </a:lnTo>
                  <a:lnTo>
                    <a:pt x="284" y="65"/>
                  </a:lnTo>
                  <a:lnTo>
                    <a:pt x="238" y="78"/>
                  </a:lnTo>
                  <a:lnTo>
                    <a:pt x="198" y="92"/>
                  </a:lnTo>
                  <a:lnTo>
                    <a:pt x="163" y="108"/>
                  </a:lnTo>
                  <a:lnTo>
                    <a:pt x="134" y="124"/>
                  </a:lnTo>
                  <a:lnTo>
                    <a:pt x="111" y="143"/>
                  </a:lnTo>
                  <a:lnTo>
                    <a:pt x="97" y="171"/>
                  </a:lnTo>
                  <a:lnTo>
                    <a:pt x="83" y="200"/>
                  </a:lnTo>
                  <a:lnTo>
                    <a:pt x="69" y="228"/>
                  </a:lnTo>
                  <a:lnTo>
                    <a:pt x="56" y="256"/>
                  </a:lnTo>
                  <a:lnTo>
                    <a:pt x="42" y="285"/>
                  </a:lnTo>
                  <a:lnTo>
                    <a:pt x="28" y="312"/>
                  </a:lnTo>
                  <a:lnTo>
                    <a:pt x="14" y="340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54516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6643688" y="1008063"/>
              <a:ext cx="998538" cy="180975"/>
            </a:xfrm>
            <a:custGeom>
              <a:avLst/>
              <a:gdLst/>
              <a:ahLst/>
              <a:cxnLst>
                <a:cxn ang="0">
                  <a:pos x="51" y="319"/>
                </a:cxn>
                <a:cxn ang="0">
                  <a:pos x="155" y="275"/>
                </a:cxn>
                <a:cxn ang="0">
                  <a:pos x="262" y="237"/>
                </a:cxn>
                <a:cxn ang="0">
                  <a:pos x="372" y="205"/>
                </a:cxn>
                <a:cxn ang="0">
                  <a:pos x="484" y="178"/>
                </a:cxn>
                <a:cxn ang="0">
                  <a:pos x="598" y="157"/>
                </a:cxn>
                <a:cxn ang="0">
                  <a:pos x="715" y="142"/>
                </a:cxn>
                <a:cxn ang="0">
                  <a:pos x="833" y="134"/>
                </a:cxn>
                <a:cxn ang="0">
                  <a:pos x="953" y="131"/>
                </a:cxn>
                <a:cxn ang="0">
                  <a:pos x="1075" y="135"/>
                </a:cxn>
                <a:cxn ang="0">
                  <a:pos x="1198" y="145"/>
                </a:cxn>
                <a:cxn ang="0">
                  <a:pos x="1322" y="162"/>
                </a:cxn>
                <a:cxn ang="0">
                  <a:pos x="1446" y="185"/>
                </a:cxn>
                <a:cxn ang="0">
                  <a:pos x="1573" y="215"/>
                </a:cxn>
                <a:cxn ang="0">
                  <a:pos x="1698" y="251"/>
                </a:cxn>
                <a:cxn ang="0">
                  <a:pos x="1825" y="294"/>
                </a:cxn>
                <a:cxn ang="0">
                  <a:pos x="1883" y="297"/>
                </a:cxn>
                <a:cxn ang="0">
                  <a:pos x="1870" y="257"/>
                </a:cxn>
                <a:cxn ang="0">
                  <a:pos x="1857" y="216"/>
                </a:cxn>
                <a:cxn ang="0">
                  <a:pos x="1844" y="176"/>
                </a:cxn>
                <a:cxn ang="0">
                  <a:pos x="1818" y="137"/>
                </a:cxn>
                <a:cxn ang="0">
                  <a:pos x="1756" y="105"/>
                </a:cxn>
                <a:cxn ang="0">
                  <a:pos x="1674" y="76"/>
                </a:cxn>
                <a:cxn ang="0">
                  <a:pos x="1573" y="53"/>
                </a:cxn>
                <a:cxn ang="0">
                  <a:pos x="1457" y="33"/>
                </a:cxn>
                <a:cxn ang="0">
                  <a:pos x="1328" y="18"/>
                </a:cxn>
                <a:cxn ang="0">
                  <a:pos x="1191" y="7"/>
                </a:cxn>
                <a:cxn ang="0">
                  <a:pos x="1048" y="1"/>
                </a:cxn>
                <a:cxn ang="0">
                  <a:pos x="904" y="0"/>
                </a:cxn>
                <a:cxn ang="0">
                  <a:pos x="762" y="4"/>
                </a:cxn>
                <a:cxn ang="0">
                  <a:pos x="623" y="12"/>
                </a:cxn>
                <a:cxn ang="0">
                  <a:pos x="493" y="25"/>
                </a:cxn>
                <a:cxn ang="0">
                  <a:pos x="375" y="42"/>
                </a:cxn>
                <a:cxn ang="0">
                  <a:pos x="271" y="65"/>
                </a:cxn>
                <a:cxn ang="0">
                  <a:pos x="185" y="92"/>
                </a:cxn>
                <a:cxn ang="0">
                  <a:pos x="121" y="124"/>
                </a:cxn>
                <a:cxn ang="0">
                  <a:pos x="86" y="169"/>
                </a:cxn>
                <a:cxn ang="0">
                  <a:pos x="62" y="218"/>
                </a:cxn>
                <a:cxn ang="0">
                  <a:pos x="37" y="270"/>
                </a:cxn>
                <a:cxn ang="0">
                  <a:pos x="13" y="319"/>
                </a:cxn>
              </a:cxnLst>
              <a:rect l="0" t="0" r="r" b="b"/>
              <a:pathLst>
                <a:path w="1888" h="344">
                  <a:moveTo>
                    <a:pt x="0" y="344"/>
                  </a:moveTo>
                  <a:lnTo>
                    <a:pt x="51" y="319"/>
                  </a:lnTo>
                  <a:lnTo>
                    <a:pt x="102" y="297"/>
                  </a:lnTo>
                  <a:lnTo>
                    <a:pt x="155" y="275"/>
                  </a:lnTo>
                  <a:lnTo>
                    <a:pt x="208" y="256"/>
                  </a:lnTo>
                  <a:lnTo>
                    <a:pt x="262" y="237"/>
                  </a:lnTo>
                  <a:lnTo>
                    <a:pt x="317" y="221"/>
                  </a:lnTo>
                  <a:lnTo>
                    <a:pt x="372" y="205"/>
                  </a:lnTo>
                  <a:lnTo>
                    <a:pt x="427" y="191"/>
                  </a:lnTo>
                  <a:lnTo>
                    <a:pt x="484" y="178"/>
                  </a:lnTo>
                  <a:lnTo>
                    <a:pt x="541" y="167"/>
                  </a:lnTo>
                  <a:lnTo>
                    <a:pt x="598" y="157"/>
                  </a:lnTo>
                  <a:lnTo>
                    <a:pt x="656" y="149"/>
                  </a:lnTo>
                  <a:lnTo>
                    <a:pt x="715" y="142"/>
                  </a:lnTo>
                  <a:lnTo>
                    <a:pt x="773" y="137"/>
                  </a:lnTo>
                  <a:lnTo>
                    <a:pt x="833" y="134"/>
                  </a:lnTo>
                  <a:lnTo>
                    <a:pt x="893" y="131"/>
                  </a:lnTo>
                  <a:lnTo>
                    <a:pt x="953" y="131"/>
                  </a:lnTo>
                  <a:lnTo>
                    <a:pt x="1013" y="133"/>
                  </a:lnTo>
                  <a:lnTo>
                    <a:pt x="1075" y="135"/>
                  </a:lnTo>
                  <a:lnTo>
                    <a:pt x="1136" y="140"/>
                  </a:lnTo>
                  <a:lnTo>
                    <a:pt x="1198" y="145"/>
                  </a:lnTo>
                  <a:lnTo>
                    <a:pt x="1259" y="152"/>
                  </a:lnTo>
                  <a:lnTo>
                    <a:pt x="1322" y="162"/>
                  </a:lnTo>
                  <a:lnTo>
                    <a:pt x="1385" y="172"/>
                  </a:lnTo>
                  <a:lnTo>
                    <a:pt x="1446" y="185"/>
                  </a:lnTo>
                  <a:lnTo>
                    <a:pt x="1509" y="199"/>
                  </a:lnTo>
                  <a:lnTo>
                    <a:pt x="1573" y="215"/>
                  </a:lnTo>
                  <a:lnTo>
                    <a:pt x="1635" y="232"/>
                  </a:lnTo>
                  <a:lnTo>
                    <a:pt x="1698" y="251"/>
                  </a:lnTo>
                  <a:lnTo>
                    <a:pt x="1762" y="272"/>
                  </a:lnTo>
                  <a:lnTo>
                    <a:pt x="1825" y="294"/>
                  </a:lnTo>
                  <a:lnTo>
                    <a:pt x="1888" y="318"/>
                  </a:lnTo>
                  <a:lnTo>
                    <a:pt x="1883" y="297"/>
                  </a:lnTo>
                  <a:lnTo>
                    <a:pt x="1876" y="278"/>
                  </a:lnTo>
                  <a:lnTo>
                    <a:pt x="1870" y="257"/>
                  </a:lnTo>
                  <a:lnTo>
                    <a:pt x="1864" y="236"/>
                  </a:lnTo>
                  <a:lnTo>
                    <a:pt x="1857" y="216"/>
                  </a:lnTo>
                  <a:lnTo>
                    <a:pt x="1851" y="195"/>
                  </a:lnTo>
                  <a:lnTo>
                    <a:pt x="1844" y="176"/>
                  </a:lnTo>
                  <a:lnTo>
                    <a:pt x="1839" y="155"/>
                  </a:lnTo>
                  <a:lnTo>
                    <a:pt x="1818" y="137"/>
                  </a:lnTo>
                  <a:lnTo>
                    <a:pt x="1790" y="120"/>
                  </a:lnTo>
                  <a:lnTo>
                    <a:pt x="1756" y="105"/>
                  </a:lnTo>
                  <a:lnTo>
                    <a:pt x="1718" y="90"/>
                  </a:lnTo>
                  <a:lnTo>
                    <a:pt x="1674" y="76"/>
                  </a:lnTo>
                  <a:lnTo>
                    <a:pt x="1625" y="64"/>
                  </a:lnTo>
                  <a:lnTo>
                    <a:pt x="1573" y="53"/>
                  </a:lnTo>
                  <a:lnTo>
                    <a:pt x="1516" y="42"/>
                  </a:lnTo>
                  <a:lnTo>
                    <a:pt x="1457" y="33"/>
                  </a:lnTo>
                  <a:lnTo>
                    <a:pt x="1393" y="25"/>
                  </a:lnTo>
                  <a:lnTo>
                    <a:pt x="1328" y="18"/>
                  </a:lnTo>
                  <a:lnTo>
                    <a:pt x="1261" y="12"/>
                  </a:lnTo>
                  <a:lnTo>
                    <a:pt x="1191" y="7"/>
                  </a:lnTo>
                  <a:lnTo>
                    <a:pt x="1120" y="4"/>
                  </a:lnTo>
                  <a:lnTo>
                    <a:pt x="1048" y="1"/>
                  </a:lnTo>
                  <a:lnTo>
                    <a:pt x="976" y="0"/>
                  </a:lnTo>
                  <a:lnTo>
                    <a:pt x="904" y="0"/>
                  </a:lnTo>
                  <a:lnTo>
                    <a:pt x="832" y="1"/>
                  </a:lnTo>
                  <a:lnTo>
                    <a:pt x="762" y="4"/>
                  </a:lnTo>
                  <a:lnTo>
                    <a:pt x="692" y="7"/>
                  </a:lnTo>
                  <a:lnTo>
                    <a:pt x="623" y="12"/>
                  </a:lnTo>
                  <a:lnTo>
                    <a:pt x="557" y="18"/>
                  </a:lnTo>
                  <a:lnTo>
                    <a:pt x="493" y="25"/>
                  </a:lnTo>
                  <a:lnTo>
                    <a:pt x="433" y="33"/>
                  </a:lnTo>
                  <a:lnTo>
                    <a:pt x="375" y="42"/>
                  </a:lnTo>
                  <a:lnTo>
                    <a:pt x="321" y="54"/>
                  </a:lnTo>
                  <a:lnTo>
                    <a:pt x="271" y="65"/>
                  </a:lnTo>
                  <a:lnTo>
                    <a:pt x="225" y="78"/>
                  </a:lnTo>
                  <a:lnTo>
                    <a:pt x="185" y="92"/>
                  </a:lnTo>
                  <a:lnTo>
                    <a:pt x="150" y="108"/>
                  </a:lnTo>
                  <a:lnTo>
                    <a:pt x="121" y="124"/>
                  </a:lnTo>
                  <a:lnTo>
                    <a:pt x="98" y="143"/>
                  </a:lnTo>
                  <a:lnTo>
                    <a:pt x="86" y="169"/>
                  </a:lnTo>
                  <a:lnTo>
                    <a:pt x="73" y="193"/>
                  </a:lnTo>
                  <a:lnTo>
                    <a:pt x="62" y="218"/>
                  </a:lnTo>
                  <a:lnTo>
                    <a:pt x="49" y="244"/>
                  </a:lnTo>
                  <a:lnTo>
                    <a:pt x="37" y="270"/>
                  </a:lnTo>
                  <a:lnTo>
                    <a:pt x="25" y="294"/>
                  </a:lnTo>
                  <a:lnTo>
                    <a:pt x="13" y="319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rgbClr val="56566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6650038" y="1008063"/>
              <a:ext cx="985838" cy="168275"/>
            </a:xfrm>
            <a:custGeom>
              <a:avLst/>
              <a:gdLst/>
              <a:ahLst/>
              <a:cxnLst>
                <a:cxn ang="0">
                  <a:pos x="51" y="295"/>
                </a:cxn>
                <a:cxn ang="0">
                  <a:pos x="154" y="251"/>
                </a:cxn>
                <a:cxn ang="0">
                  <a:pos x="259" y="213"/>
                </a:cxn>
                <a:cxn ang="0">
                  <a:pos x="366" y="180"/>
                </a:cxn>
                <a:cxn ang="0">
                  <a:pos x="475" y="153"/>
                </a:cxn>
                <a:cxn ang="0">
                  <a:pos x="586" y="133"/>
                </a:cxn>
                <a:cxn ang="0">
                  <a:pos x="699" y="119"/>
                </a:cxn>
                <a:cxn ang="0">
                  <a:pos x="814" y="109"/>
                </a:cxn>
                <a:cxn ang="0">
                  <a:pos x="931" y="106"/>
                </a:cxn>
                <a:cxn ang="0">
                  <a:pos x="1049" y="109"/>
                </a:cxn>
                <a:cxn ang="0">
                  <a:pos x="1170" y="119"/>
                </a:cxn>
                <a:cxn ang="0">
                  <a:pos x="1292" y="135"/>
                </a:cxn>
                <a:cxn ang="0">
                  <a:pos x="1415" y="157"/>
                </a:cxn>
                <a:cxn ang="0">
                  <a:pos x="1541" y="185"/>
                </a:cxn>
                <a:cxn ang="0">
                  <a:pos x="1668" y="220"/>
                </a:cxn>
                <a:cxn ang="0">
                  <a:pos x="1797" y="261"/>
                </a:cxn>
                <a:cxn ang="0">
                  <a:pos x="1826" y="155"/>
                </a:cxn>
                <a:cxn ang="0">
                  <a:pos x="1777" y="120"/>
                </a:cxn>
                <a:cxn ang="0">
                  <a:pos x="1705" y="90"/>
                </a:cxn>
                <a:cxn ang="0">
                  <a:pos x="1612" y="64"/>
                </a:cxn>
                <a:cxn ang="0">
                  <a:pos x="1503" y="42"/>
                </a:cxn>
                <a:cxn ang="0">
                  <a:pos x="1380" y="25"/>
                </a:cxn>
                <a:cxn ang="0">
                  <a:pos x="1248" y="12"/>
                </a:cxn>
                <a:cxn ang="0">
                  <a:pos x="1107" y="4"/>
                </a:cxn>
                <a:cxn ang="0">
                  <a:pos x="963" y="0"/>
                </a:cxn>
                <a:cxn ang="0">
                  <a:pos x="819" y="1"/>
                </a:cxn>
                <a:cxn ang="0">
                  <a:pos x="679" y="7"/>
                </a:cxn>
                <a:cxn ang="0">
                  <a:pos x="544" y="18"/>
                </a:cxn>
                <a:cxn ang="0">
                  <a:pos x="420" y="33"/>
                </a:cxn>
                <a:cxn ang="0">
                  <a:pos x="308" y="54"/>
                </a:cxn>
                <a:cxn ang="0">
                  <a:pos x="212" y="78"/>
                </a:cxn>
                <a:cxn ang="0">
                  <a:pos x="137" y="108"/>
                </a:cxn>
                <a:cxn ang="0">
                  <a:pos x="85" y="143"/>
                </a:cxn>
              </a:cxnLst>
              <a:rect l="0" t="0" r="r" b="b"/>
              <a:pathLst>
                <a:path w="1862" h="319">
                  <a:moveTo>
                    <a:pt x="0" y="319"/>
                  </a:moveTo>
                  <a:lnTo>
                    <a:pt x="51" y="295"/>
                  </a:lnTo>
                  <a:lnTo>
                    <a:pt x="102" y="273"/>
                  </a:lnTo>
                  <a:lnTo>
                    <a:pt x="154" y="251"/>
                  </a:lnTo>
                  <a:lnTo>
                    <a:pt x="207" y="231"/>
                  </a:lnTo>
                  <a:lnTo>
                    <a:pt x="259" y="213"/>
                  </a:lnTo>
                  <a:lnTo>
                    <a:pt x="312" y="196"/>
                  </a:lnTo>
                  <a:lnTo>
                    <a:pt x="366" y="180"/>
                  </a:lnTo>
                  <a:lnTo>
                    <a:pt x="420" y="166"/>
                  </a:lnTo>
                  <a:lnTo>
                    <a:pt x="475" y="153"/>
                  </a:lnTo>
                  <a:lnTo>
                    <a:pt x="530" y="143"/>
                  </a:lnTo>
                  <a:lnTo>
                    <a:pt x="586" y="133"/>
                  </a:lnTo>
                  <a:lnTo>
                    <a:pt x="642" y="124"/>
                  </a:lnTo>
                  <a:lnTo>
                    <a:pt x="699" y="119"/>
                  </a:lnTo>
                  <a:lnTo>
                    <a:pt x="757" y="113"/>
                  </a:lnTo>
                  <a:lnTo>
                    <a:pt x="814" y="109"/>
                  </a:lnTo>
                  <a:lnTo>
                    <a:pt x="872" y="107"/>
                  </a:lnTo>
                  <a:lnTo>
                    <a:pt x="931" y="106"/>
                  </a:lnTo>
                  <a:lnTo>
                    <a:pt x="990" y="107"/>
                  </a:lnTo>
                  <a:lnTo>
                    <a:pt x="1049" y="109"/>
                  </a:lnTo>
                  <a:lnTo>
                    <a:pt x="1109" y="114"/>
                  </a:lnTo>
                  <a:lnTo>
                    <a:pt x="1170" y="119"/>
                  </a:lnTo>
                  <a:lnTo>
                    <a:pt x="1230" y="127"/>
                  </a:lnTo>
                  <a:lnTo>
                    <a:pt x="1292" y="135"/>
                  </a:lnTo>
                  <a:lnTo>
                    <a:pt x="1353" y="145"/>
                  </a:lnTo>
                  <a:lnTo>
                    <a:pt x="1415" y="157"/>
                  </a:lnTo>
                  <a:lnTo>
                    <a:pt x="1477" y="171"/>
                  </a:lnTo>
                  <a:lnTo>
                    <a:pt x="1541" y="185"/>
                  </a:lnTo>
                  <a:lnTo>
                    <a:pt x="1604" y="202"/>
                  </a:lnTo>
                  <a:lnTo>
                    <a:pt x="1668" y="220"/>
                  </a:lnTo>
                  <a:lnTo>
                    <a:pt x="1732" y="241"/>
                  </a:lnTo>
                  <a:lnTo>
                    <a:pt x="1797" y="261"/>
                  </a:lnTo>
                  <a:lnTo>
                    <a:pt x="1862" y="285"/>
                  </a:lnTo>
                  <a:lnTo>
                    <a:pt x="1826" y="155"/>
                  </a:lnTo>
                  <a:lnTo>
                    <a:pt x="1805" y="137"/>
                  </a:lnTo>
                  <a:lnTo>
                    <a:pt x="1777" y="120"/>
                  </a:lnTo>
                  <a:lnTo>
                    <a:pt x="1743" y="105"/>
                  </a:lnTo>
                  <a:lnTo>
                    <a:pt x="1705" y="90"/>
                  </a:lnTo>
                  <a:lnTo>
                    <a:pt x="1661" y="76"/>
                  </a:lnTo>
                  <a:lnTo>
                    <a:pt x="1612" y="64"/>
                  </a:lnTo>
                  <a:lnTo>
                    <a:pt x="1560" y="53"/>
                  </a:lnTo>
                  <a:lnTo>
                    <a:pt x="1503" y="42"/>
                  </a:lnTo>
                  <a:lnTo>
                    <a:pt x="1444" y="33"/>
                  </a:lnTo>
                  <a:lnTo>
                    <a:pt x="1380" y="25"/>
                  </a:lnTo>
                  <a:lnTo>
                    <a:pt x="1315" y="18"/>
                  </a:lnTo>
                  <a:lnTo>
                    <a:pt x="1248" y="12"/>
                  </a:lnTo>
                  <a:lnTo>
                    <a:pt x="1178" y="7"/>
                  </a:lnTo>
                  <a:lnTo>
                    <a:pt x="1107" y="4"/>
                  </a:lnTo>
                  <a:lnTo>
                    <a:pt x="1035" y="1"/>
                  </a:lnTo>
                  <a:lnTo>
                    <a:pt x="963" y="0"/>
                  </a:lnTo>
                  <a:lnTo>
                    <a:pt x="891" y="0"/>
                  </a:lnTo>
                  <a:lnTo>
                    <a:pt x="819" y="1"/>
                  </a:lnTo>
                  <a:lnTo>
                    <a:pt x="749" y="4"/>
                  </a:lnTo>
                  <a:lnTo>
                    <a:pt x="679" y="7"/>
                  </a:lnTo>
                  <a:lnTo>
                    <a:pt x="610" y="12"/>
                  </a:lnTo>
                  <a:lnTo>
                    <a:pt x="544" y="18"/>
                  </a:lnTo>
                  <a:lnTo>
                    <a:pt x="480" y="25"/>
                  </a:lnTo>
                  <a:lnTo>
                    <a:pt x="420" y="33"/>
                  </a:lnTo>
                  <a:lnTo>
                    <a:pt x="362" y="42"/>
                  </a:lnTo>
                  <a:lnTo>
                    <a:pt x="308" y="54"/>
                  </a:lnTo>
                  <a:lnTo>
                    <a:pt x="258" y="65"/>
                  </a:lnTo>
                  <a:lnTo>
                    <a:pt x="212" y="78"/>
                  </a:lnTo>
                  <a:lnTo>
                    <a:pt x="172" y="92"/>
                  </a:lnTo>
                  <a:lnTo>
                    <a:pt x="137" y="108"/>
                  </a:lnTo>
                  <a:lnTo>
                    <a:pt x="108" y="124"/>
                  </a:lnTo>
                  <a:lnTo>
                    <a:pt x="85" y="143"/>
                  </a:lnTo>
                  <a:lnTo>
                    <a:pt x="0" y="319"/>
                  </a:lnTo>
                  <a:close/>
                </a:path>
              </a:pathLst>
            </a:custGeom>
            <a:solidFill>
              <a:srgbClr val="5959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6911975" y="1295400"/>
              <a:ext cx="454025" cy="155575"/>
            </a:xfrm>
            <a:custGeom>
              <a:avLst/>
              <a:gdLst/>
              <a:ahLst/>
              <a:cxnLst>
                <a:cxn ang="0">
                  <a:pos x="8" y="107"/>
                </a:cxn>
                <a:cxn ang="0">
                  <a:pos x="17" y="97"/>
                </a:cxn>
                <a:cxn ang="0">
                  <a:pos x="29" y="87"/>
                </a:cxn>
                <a:cxn ang="0">
                  <a:pos x="44" y="78"/>
                </a:cxn>
                <a:cxn ang="0">
                  <a:pos x="60" y="69"/>
                </a:cxn>
                <a:cxn ang="0">
                  <a:pos x="78" y="61"/>
                </a:cxn>
                <a:cxn ang="0">
                  <a:pos x="99" y="53"/>
                </a:cxn>
                <a:cxn ang="0">
                  <a:pos x="121" y="45"/>
                </a:cxn>
                <a:cxn ang="0">
                  <a:pos x="146" y="38"/>
                </a:cxn>
                <a:cxn ang="0">
                  <a:pos x="171" y="31"/>
                </a:cxn>
                <a:cxn ang="0">
                  <a:pos x="198" y="25"/>
                </a:cxn>
                <a:cxn ang="0">
                  <a:pos x="227" y="19"/>
                </a:cxn>
                <a:cxn ang="0">
                  <a:pos x="256" y="14"/>
                </a:cxn>
                <a:cxn ang="0">
                  <a:pos x="286" y="10"/>
                </a:cxn>
                <a:cxn ang="0">
                  <a:pos x="318" y="6"/>
                </a:cxn>
                <a:cxn ang="0">
                  <a:pos x="350" y="4"/>
                </a:cxn>
                <a:cxn ang="0">
                  <a:pos x="383" y="2"/>
                </a:cxn>
                <a:cxn ang="0">
                  <a:pos x="415" y="0"/>
                </a:cxn>
                <a:cxn ang="0">
                  <a:pos x="448" y="0"/>
                </a:cxn>
                <a:cxn ang="0">
                  <a:pos x="481" y="2"/>
                </a:cxn>
                <a:cxn ang="0">
                  <a:pos x="514" y="4"/>
                </a:cxn>
                <a:cxn ang="0">
                  <a:pos x="547" y="6"/>
                </a:cxn>
                <a:cxn ang="0">
                  <a:pos x="580" y="11"/>
                </a:cxn>
                <a:cxn ang="0">
                  <a:pos x="612" y="16"/>
                </a:cxn>
                <a:cxn ang="0">
                  <a:pos x="644" y="21"/>
                </a:cxn>
                <a:cxn ang="0">
                  <a:pos x="674" y="29"/>
                </a:cxn>
                <a:cxn ang="0">
                  <a:pos x="704" y="38"/>
                </a:cxn>
                <a:cxn ang="0">
                  <a:pos x="733" y="48"/>
                </a:cxn>
                <a:cxn ang="0">
                  <a:pos x="761" y="58"/>
                </a:cxn>
                <a:cxn ang="0">
                  <a:pos x="788" y="71"/>
                </a:cxn>
                <a:cxn ang="0">
                  <a:pos x="812" y="85"/>
                </a:cxn>
                <a:cxn ang="0">
                  <a:pos x="835" y="100"/>
                </a:cxn>
                <a:cxn ang="0">
                  <a:pos x="857" y="118"/>
                </a:cxn>
                <a:cxn ang="0">
                  <a:pos x="857" y="296"/>
                </a:cxn>
                <a:cxn ang="0">
                  <a:pos x="0" y="296"/>
                </a:cxn>
                <a:cxn ang="0">
                  <a:pos x="0" y="265"/>
                </a:cxn>
                <a:cxn ang="0">
                  <a:pos x="1" y="195"/>
                </a:cxn>
                <a:cxn ang="0">
                  <a:pos x="3" y="130"/>
                </a:cxn>
                <a:cxn ang="0">
                  <a:pos x="8" y="107"/>
                </a:cxn>
              </a:cxnLst>
              <a:rect l="0" t="0" r="r" b="b"/>
              <a:pathLst>
                <a:path w="857" h="296">
                  <a:moveTo>
                    <a:pt x="8" y="107"/>
                  </a:moveTo>
                  <a:lnTo>
                    <a:pt x="17" y="97"/>
                  </a:lnTo>
                  <a:lnTo>
                    <a:pt x="29" y="87"/>
                  </a:lnTo>
                  <a:lnTo>
                    <a:pt x="44" y="78"/>
                  </a:lnTo>
                  <a:lnTo>
                    <a:pt x="60" y="69"/>
                  </a:lnTo>
                  <a:lnTo>
                    <a:pt x="78" y="61"/>
                  </a:lnTo>
                  <a:lnTo>
                    <a:pt x="99" y="53"/>
                  </a:lnTo>
                  <a:lnTo>
                    <a:pt x="121" y="45"/>
                  </a:lnTo>
                  <a:lnTo>
                    <a:pt x="146" y="38"/>
                  </a:lnTo>
                  <a:lnTo>
                    <a:pt x="171" y="31"/>
                  </a:lnTo>
                  <a:lnTo>
                    <a:pt x="198" y="25"/>
                  </a:lnTo>
                  <a:lnTo>
                    <a:pt x="227" y="19"/>
                  </a:lnTo>
                  <a:lnTo>
                    <a:pt x="256" y="14"/>
                  </a:lnTo>
                  <a:lnTo>
                    <a:pt x="286" y="10"/>
                  </a:lnTo>
                  <a:lnTo>
                    <a:pt x="318" y="6"/>
                  </a:lnTo>
                  <a:lnTo>
                    <a:pt x="350" y="4"/>
                  </a:lnTo>
                  <a:lnTo>
                    <a:pt x="383" y="2"/>
                  </a:lnTo>
                  <a:lnTo>
                    <a:pt x="415" y="0"/>
                  </a:lnTo>
                  <a:lnTo>
                    <a:pt x="448" y="0"/>
                  </a:lnTo>
                  <a:lnTo>
                    <a:pt x="481" y="2"/>
                  </a:lnTo>
                  <a:lnTo>
                    <a:pt x="514" y="4"/>
                  </a:lnTo>
                  <a:lnTo>
                    <a:pt x="547" y="6"/>
                  </a:lnTo>
                  <a:lnTo>
                    <a:pt x="580" y="11"/>
                  </a:lnTo>
                  <a:lnTo>
                    <a:pt x="612" y="16"/>
                  </a:lnTo>
                  <a:lnTo>
                    <a:pt x="644" y="21"/>
                  </a:lnTo>
                  <a:lnTo>
                    <a:pt x="674" y="29"/>
                  </a:lnTo>
                  <a:lnTo>
                    <a:pt x="704" y="38"/>
                  </a:lnTo>
                  <a:lnTo>
                    <a:pt x="733" y="48"/>
                  </a:lnTo>
                  <a:lnTo>
                    <a:pt x="761" y="58"/>
                  </a:lnTo>
                  <a:lnTo>
                    <a:pt x="788" y="71"/>
                  </a:lnTo>
                  <a:lnTo>
                    <a:pt x="812" y="85"/>
                  </a:lnTo>
                  <a:lnTo>
                    <a:pt x="835" y="100"/>
                  </a:lnTo>
                  <a:lnTo>
                    <a:pt x="857" y="118"/>
                  </a:lnTo>
                  <a:lnTo>
                    <a:pt x="857" y="296"/>
                  </a:lnTo>
                  <a:lnTo>
                    <a:pt x="0" y="296"/>
                  </a:lnTo>
                  <a:lnTo>
                    <a:pt x="0" y="265"/>
                  </a:lnTo>
                  <a:lnTo>
                    <a:pt x="1" y="195"/>
                  </a:lnTo>
                  <a:lnTo>
                    <a:pt x="3" y="130"/>
                  </a:lnTo>
                  <a:lnTo>
                    <a:pt x="8" y="107"/>
                  </a:lnTo>
                  <a:close/>
                </a:path>
              </a:pathLst>
            </a:custGeom>
            <a:solidFill>
              <a:srgbClr val="A0A5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6913563" y="1304925"/>
              <a:ext cx="431800" cy="138112"/>
            </a:xfrm>
            <a:custGeom>
              <a:avLst/>
              <a:gdLst/>
              <a:ahLst/>
              <a:cxnLst>
                <a:cxn ang="0">
                  <a:pos x="8" y="100"/>
                </a:cxn>
                <a:cxn ang="0">
                  <a:pos x="17" y="90"/>
                </a:cxn>
                <a:cxn ang="0">
                  <a:pos x="29" y="81"/>
                </a:cxn>
                <a:cxn ang="0">
                  <a:pos x="43" y="72"/>
                </a:cxn>
                <a:cxn ang="0">
                  <a:pos x="58" y="64"/>
                </a:cxn>
                <a:cxn ang="0">
                  <a:pos x="76" y="56"/>
                </a:cxn>
                <a:cxn ang="0">
                  <a:pos x="96" y="47"/>
                </a:cxn>
                <a:cxn ang="0">
                  <a:pos x="117" y="40"/>
                </a:cxn>
                <a:cxn ang="0">
                  <a:pos x="139" y="34"/>
                </a:cxn>
                <a:cxn ang="0">
                  <a:pos x="163" y="28"/>
                </a:cxn>
                <a:cxn ang="0">
                  <a:pos x="189" y="22"/>
                </a:cxn>
                <a:cxn ang="0">
                  <a:pos x="216" y="16"/>
                </a:cxn>
                <a:cxn ang="0">
                  <a:pos x="244" y="11"/>
                </a:cxn>
                <a:cxn ang="0">
                  <a:pos x="273" y="8"/>
                </a:cxn>
                <a:cxn ang="0">
                  <a:pos x="302" y="5"/>
                </a:cxn>
                <a:cxn ang="0">
                  <a:pos x="332" y="2"/>
                </a:cxn>
                <a:cxn ang="0">
                  <a:pos x="362" y="0"/>
                </a:cxn>
                <a:cxn ang="0">
                  <a:pos x="393" y="0"/>
                </a:cxn>
                <a:cxn ang="0">
                  <a:pos x="425" y="0"/>
                </a:cxn>
                <a:cxn ang="0">
                  <a:pos x="455" y="0"/>
                </a:cxn>
                <a:cxn ang="0">
                  <a:pos x="486" y="2"/>
                </a:cxn>
                <a:cxn ang="0">
                  <a:pos x="517" y="5"/>
                </a:cxn>
                <a:cxn ang="0">
                  <a:pos x="549" y="9"/>
                </a:cxn>
                <a:cxn ang="0">
                  <a:pos x="579" y="14"/>
                </a:cxn>
                <a:cxn ang="0">
                  <a:pos x="609" y="20"/>
                </a:cxn>
                <a:cxn ang="0">
                  <a:pos x="639" y="27"/>
                </a:cxn>
                <a:cxn ang="0">
                  <a:pos x="667" y="35"/>
                </a:cxn>
                <a:cxn ang="0">
                  <a:pos x="695" y="44"/>
                </a:cxn>
                <a:cxn ang="0">
                  <a:pos x="723" y="54"/>
                </a:cxn>
                <a:cxn ang="0">
                  <a:pos x="748" y="66"/>
                </a:cxn>
                <a:cxn ang="0">
                  <a:pos x="773" y="80"/>
                </a:cxn>
                <a:cxn ang="0">
                  <a:pos x="795" y="94"/>
                </a:cxn>
                <a:cxn ang="0">
                  <a:pos x="817" y="110"/>
                </a:cxn>
                <a:cxn ang="0">
                  <a:pos x="817" y="262"/>
                </a:cxn>
                <a:cxn ang="0">
                  <a:pos x="0" y="262"/>
                </a:cxn>
                <a:cxn ang="0">
                  <a:pos x="0" y="234"/>
                </a:cxn>
                <a:cxn ang="0">
                  <a:pos x="1" y="175"/>
                </a:cxn>
                <a:cxn ang="0">
                  <a:pos x="3" y="118"/>
                </a:cxn>
                <a:cxn ang="0">
                  <a:pos x="8" y="100"/>
                </a:cxn>
              </a:cxnLst>
              <a:rect l="0" t="0" r="r" b="b"/>
              <a:pathLst>
                <a:path w="817" h="262">
                  <a:moveTo>
                    <a:pt x="8" y="100"/>
                  </a:moveTo>
                  <a:lnTo>
                    <a:pt x="17" y="90"/>
                  </a:lnTo>
                  <a:lnTo>
                    <a:pt x="29" y="81"/>
                  </a:lnTo>
                  <a:lnTo>
                    <a:pt x="43" y="72"/>
                  </a:lnTo>
                  <a:lnTo>
                    <a:pt x="58" y="64"/>
                  </a:lnTo>
                  <a:lnTo>
                    <a:pt x="76" y="56"/>
                  </a:lnTo>
                  <a:lnTo>
                    <a:pt x="96" y="47"/>
                  </a:lnTo>
                  <a:lnTo>
                    <a:pt x="117" y="40"/>
                  </a:lnTo>
                  <a:lnTo>
                    <a:pt x="139" y="34"/>
                  </a:lnTo>
                  <a:lnTo>
                    <a:pt x="163" y="28"/>
                  </a:lnTo>
                  <a:lnTo>
                    <a:pt x="189" y="22"/>
                  </a:lnTo>
                  <a:lnTo>
                    <a:pt x="216" y="16"/>
                  </a:lnTo>
                  <a:lnTo>
                    <a:pt x="244" y="11"/>
                  </a:lnTo>
                  <a:lnTo>
                    <a:pt x="273" y="8"/>
                  </a:lnTo>
                  <a:lnTo>
                    <a:pt x="302" y="5"/>
                  </a:lnTo>
                  <a:lnTo>
                    <a:pt x="332" y="2"/>
                  </a:lnTo>
                  <a:lnTo>
                    <a:pt x="362" y="0"/>
                  </a:lnTo>
                  <a:lnTo>
                    <a:pt x="393" y="0"/>
                  </a:lnTo>
                  <a:lnTo>
                    <a:pt x="425" y="0"/>
                  </a:lnTo>
                  <a:lnTo>
                    <a:pt x="455" y="0"/>
                  </a:lnTo>
                  <a:lnTo>
                    <a:pt x="486" y="2"/>
                  </a:lnTo>
                  <a:lnTo>
                    <a:pt x="517" y="5"/>
                  </a:lnTo>
                  <a:lnTo>
                    <a:pt x="549" y="9"/>
                  </a:lnTo>
                  <a:lnTo>
                    <a:pt x="579" y="14"/>
                  </a:lnTo>
                  <a:lnTo>
                    <a:pt x="609" y="20"/>
                  </a:lnTo>
                  <a:lnTo>
                    <a:pt x="639" y="27"/>
                  </a:lnTo>
                  <a:lnTo>
                    <a:pt x="667" y="35"/>
                  </a:lnTo>
                  <a:lnTo>
                    <a:pt x="695" y="44"/>
                  </a:lnTo>
                  <a:lnTo>
                    <a:pt x="723" y="54"/>
                  </a:lnTo>
                  <a:lnTo>
                    <a:pt x="748" y="66"/>
                  </a:lnTo>
                  <a:lnTo>
                    <a:pt x="773" y="80"/>
                  </a:lnTo>
                  <a:lnTo>
                    <a:pt x="795" y="94"/>
                  </a:lnTo>
                  <a:lnTo>
                    <a:pt x="817" y="110"/>
                  </a:lnTo>
                  <a:lnTo>
                    <a:pt x="817" y="262"/>
                  </a:lnTo>
                  <a:lnTo>
                    <a:pt x="0" y="262"/>
                  </a:lnTo>
                  <a:lnTo>
                    <a:pt x="0" y="234"/>
                  </a:lnTo>
                  <a:lnTo>
                    <a:pt x="1" y="175"/>
                  </a:lnTo>
                  <a:lnTo>
                    <a:pt x="3" y="118"/>
                  </a:lnTo>
                  <a:lnTo>
                    <a:pt x="8" y="100"/>
                  </a:lnTo>
                  <a:close/>
                </a:path>
              </a:pathLst>
            </a:custGeom>
            <a:solidFill>
              <a:srgbClr val="0000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7058025" y="1182688"/>
              <a:ext cx="168275" cy="50800"/>
            </a:xfrm>
            <a:custGeom>
              <a:avLst/>
              <a:gdLst/>
              <a:ahLst/>
              <a:cxnLst>
                <a:cxn ang="0">
                  <a:pos x="159" y="0"/>
                </a:cxn>
                <a:cxn ang="0">
                  <a:pos x="191" y="1"/>
                </a:cxn>
                <a:cxn ang="0">
                  <a:pos x="220" y="3"/>
                </a:cxn>
                <a:cxn ang="0">
                  <a:pos x="248" y="8"/>
                </a:cxn>
                <a:cxn ang="0">
                  <a:pos x="271" y="14"/>
                </a:cxn>
                <a:cxn ang="0">
                  <a:pos x="291" y="21"/>
                </a:cxn>
                <a:cxn ang="0">
                  <a:pos x="305" y="29"/>
                </a:cxn>
                <a:cxn ang="0">
                  <a:pos x="314" y="38"/>
                </a:cxn>
                <a:cxn ang="0">
                  <a:pos x="318" y="47"/>
                </a:cxn>
                <a:cxn ang="0">
                  <a:pos x="314" y="57"/>
                </a:cxn>
                <a:cxn ang="0">
                  <a:pos x="305" y="66"/>
                </a:cxn>
                <a:cxn ang="0">
                  <a:pos x="291" y="74"/>
                </a:cxn>
                <a:cxn ang="0">
                  <a:pos x="271" y="82"/>
                </a:cxn>
                <a:cxn ang="0">
                  <a:pos x="248" y="88"/>
                </a:cxn>
                <a:cxn ang="0">
                  <a:pos x="220" y="93"/>
                </a:cxn>
                <a:cxn ang="0">
                  <a:pos x="191" y="95"/>
                </a:cxn>
                <a:cxn ang="0">
                  <a:pos x="159" y="96"/>
                </a:cxn>
                <a:cxn ang="0">
                  <a:pos x="127" y="95"/>
                </a:cxn>
                <a:cxn ang="0">
                  <a:pos x="97" y="93"/>
                </a:cxn>
                <a:cxn ang="0">
                  <a:pos x="70" y="88"/>
                </a:cxn>
                <a:cxn ang="0">
                  <a:pos x="47" y="82"/>
                </a:cxn>
                <a:cxn ang="0">
                  <a:pos x="27" y="74"/>
                </a:cxn>
                <a:cxn ang="0">
                  <a:pos x="12" y="66"/>
                </a:cxn>
                <a:cxn ang="0">
                  <a:pos x="3" y="57"/>
                </a:cxn>
                <a:cxn ang="0">
                  <a:pos x="0" y="47"/>
                </a:cxn>
                <a:cxn ang="0">
                  <a:pos x="3" y="38"/>
                </a:cxn>
                <a:cxn ang="0">
                  <a:pos x="12" y="29"/>
                </a:cxn>
                <a:cxn ang="0">
                  <a:pos x="27" y="21"/>
                </a:cxn>
                <a:cxn ang="0">
                  <a:pos x="47" y="14"/>
                </a:cxn>
                <a:cxn ang="0">
                  <a:pos x="70" y="8"/>
                </a:cxn>
                <a:cxn ang="0">
                  <a:pos x="97" y="3"/>
                </a:cxn>
                <a:cxn ang="0">
                  <a:pos x="127" y="1"/>
                </a:cxn>
                <a:cxn ang="0">
                  <a:pos x="159" y="0"/>
                </a:cxn>
              </a:cxnLst>
              <a:rect l="0" t="0" r="r" b="b"/>
              <a:pathLst>
                <a:path w="318" h="96">
                  <a:moveTo>
                    <a:pt x="159" y="0"/>
                  </a:moveTo>
                  <a:lnTo>
                    <a:pt x="191" y="1"/>
                  </a:lnTo>
                  <a:lnTo>
                    <a:pt x="220" y="3"/>
                  </a:lnTo>
                  <a:lnTo>
                    <a:pt x="248" y="8"/>
                  </a:lnTo>
                  <a:lnTo>
                    <a:pt x="271" y="14"/>
                  </a:lnTo>
                  <a:lnTo>
                    <a:pt x="291" y="21"/>
                  </a:lnTo>
                  <a:lnTo>
                    <a:pt x="305" y="29"/>
                  </a:lnTo>
                  <a:lnTo>
                    <a:pt x="314" y="38"/>
                  </a:lnTo>
                  <a:lnTo>
                    <a:pt x="318" y="47"/>
                  </a:lnTo>
                  <a:lnTo>
                    <a:pt x="314" y="57"/>
                  </a:lnTo>
                  <a:lnTo>
                    <a:pt x="305" y="66"/>
                  </a:lnTo>
                  <a:lnTo>
                    <a:pt x="291" y="74"/>
                  </a:lnTo>
                  <a:lnTo>
                    <a:pt x="271" y="82"/>
                  </a:lnTo>
                  <a:lnTo>
                    <a:pt x="248" y="88"/>
                  </a:lnTo>
                  <a:lnTo>
                    <a:pt x="220" y="93"/>
                  </a:lnTo>
                  <a:lnTo>
                    <a:pt x="191" y="95"/>
                  </a:lnTo>
                  <a:lnTo>
                    <a:pt x="159" y="96"/>
                  </a:lnTo>
                  <a:lnTo>
                    <a:pt x="127" y="95"/>
                  </a:lnTo>
                  <a:lnTo>
                    <a:pt x="97" y="93"/>
                  </a:lnTo>
                  <a:lnTo>
                    <a:pt x="70" y="88"/>
                  </a:lnTo>
                  <a:lnTo>
                    <a:pt x="47" y="82"/>
                  </a:lnTo>
                  <a:lnTo>
                    <a:pt x="27" y="74"/>
                  </a:lnTo>
                  <a:lnTo>
                    <a:pt x="12" y="66"/>
                  </a:lnTo>
                  <a:lnTo>
                    <a:pt x="3" y="57"/>
                  </a:lnTo>
                  <a:lnTo>
                    <a:pt x="0" y="47"/>
                  </a:lnTo>
                  <a:lnTo>
                    <a:pt x="3" y="38"/>
                  </a:lnTo>
                  <a:lnTo>
                    <a:pt x="12" y="29"/>
                  </a:lnTo>
                  <a:lnTo>
                    <a:pt x="27" y="21"/>
                  </a:lnTo>
                  <a:lnTo>
                    <a:pt x="47" y="14"/>
                  </a:lnTo>
                  <a:lnTo>
                    <a:pt x="70" y="8"/>
                  </a:lnTo>
                  <a:lnTo>
                    <a:pt x="97" y="3"/>
                  </a:lnTo>
                  <a:lnTo>
                    <a:pt x="127" y="1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4F59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7072313" y="1187450"/>
              <a:ext cx="134938" cy="41275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55" y="1"/>
                </a:cxn>
                <a:cxn ang="0">
                  <a:pos x="179" y="4"/>
                </a:cxn>
                <a:cxn ang="0">
                  <a:pos x="201" y="7"/>
                </a:cxn>
                <a:cxn ang="0">
                  <a:pos x="220" y="12"/>
                </a:cxn>
                <a:cxn ang="0">
                  <a:pos x="235" y="18"/>
                </a:cxn>
                <a:cxn ang="0">
                  <a:pos x="246" y="23"/>
                </a:cxn>
                <a:cxn ang="0">
                  <a:pos x="254" y="30"/>
                </a:cxn>
                <a:cxn ang="0">
                  <a:pos x="257" y="38"/>
                </a:cxn>
                <a:cxn ang="0">
                  <a:pos x="254" y="47"/>
                </a:cxn>
                <a:cxn ang="0">
                  <a:pos x="246" y="54"/>
                </a:cxn>
                <a:cxn ang="0">
                  <a:pos x="235" y="61"/>
                </a:cxn>
                <a:cxn ang="0">
                  <a:pos x="220" y="66"/>
                </a:cxn>
                <a:cxn ang="0">
                  <a:pos x="201" y="71"/>
                </a:cxn>
                <a:cxn ang="0">
                  <a:pos x="179" y="74"/>
                </a:cxn>
                <a:cxn ang="0">
                  <a:pos x="155" y="77"/>
                </a:cxn>
                <a:cxn ang="0">
                  <a:pos x="129" y="78"/>
                </a:cxn>
                <a:cxn ang="0">
                  <a:pos x="104" y="77"/>
                </a:cxn>
                <a:cxn ang="0">
                  <a:pos x="79" y="74"/>
                </a:cxn>
                <a:cxn ang="0">
                  <a:pos x="57" y="71"/>
                </a:cxn>
                <a:cxn ang="0">
                  <a:pos x="39" y="66"/>
                </a:cxn>
                <a:cxn ang="0">
                  <a:pos x="22" y="61"/>
                </a:cxn>
                <a:cxn ang="0">
                  <a:pos x="11" y="54"/>
                </a:cxn>
                <a:cxn ang="0">
                  <a:pos x="3" y="47"/>
                </a:cxn>
                <a:cxn ang="0">
                  <a:pos x="0" y="38"/>
                </a:cxn>
                <a:cxn ang="0">
                  <a:pos x="3" y="30"/>
                </a:cxn>
                <a:cxn ang="0">
                  <a:pos x="11" y="23"/>
                </a:cxn>
                <a:cxn ang="0">
                  <a:pos x="22" y="18"/>
                </a:cxn>
                <a:cxn ang="0">
                  <a:pos x="39" y="12"/>
                </a:cxn>
                <a:cxn ang="0">
                  <a:pos x="57" y="7"/>
                </a:cxn>
                <a:cxn ang="0">
                  <a:pos x="79" y="4"/>
                </a:cxn>
                <a:cxn ang="0">
                  <a:pos x="104" y="1"/>
                </a:cxn>
                <a:cxn ang="0">
                  <a:pos x="129" y="0"/>
                </a:cxn>
              </a:cxnLst>
              <a:rect l="0" t="0" r="r" b="b"/>
              <a:pathLst>
                <a:path w="257" h="78">
                  <a:moveTo>
                    <a:pt x="129" y="0"/>
                  </a:moveTo>
                  <a:lnTo>
                    <a:pt x="155" y="1"/>
                  </a:lnTo>
                  <a:lnTo>
                    <a:pt x="179" y="4"/>
                  </a:lnTo>
                  <a:lnTo>
                    <a:pt x="201" y="7"/>
                  </a:lnTo>
                  <a:lnTo>
                    <a:pt x="220" y="12"/>
                  </a:lnTo>
                  <a:lnTo>
                    <a:pt x="235" y="18"/>
                  </a:lnTo>
                  <a:lnTo>
                    <a:pt x="246" y="23"/>
                  </a:lnTo>
                  <a:lnTo>
                    <a:pt x="254" y="30"/>
                  </a:lnTo>
                  <a:lnTo>
                    <a:pt x="257" y="38"/>
                  </a:lnTo>
                  <a:lnTo>
                    <a:pt x="254" y="47"/>
                  </a:lnTo>
                  <a:lnTo>
                    <a:pt x="246" y="54"/>
                  </a:lnTo>
                  <a:lnTo>
                    <a:pt x="235" y="61"/>
                  </a:lnTo>
                  <a:lnTo>
                    <a:pt x="220" y="66"/>
                  </a:lnTo>
                  <a:lnTo>
                    <a:pt x="201" y="71"/>
                  </a:lnTo>
                  <a:lnTo>
                    <a:pt x="179" y="74"/>
                  </a:lnTo>
                  <a:lnTo>
                    <a:pt x="155" y="77"/>
                  </a:lnTo>
                  <a:lnTo>
                    <a:pt x="129" y="78"/>
                  </a:lnTo>
                  <a:lnTo>
                    <a:pt x="104" y="77"/>
                  </a:lnTo>
                  <a:lnTo>
                    <a:pt x="79" y="74"/>
                  </a:lnTo>
                  <a:lnTo>
                    <a:pt x="57" y="71"/>
                  </a:lnTo>
                  <a:lnTo>
                    <a:pt x="39" y="66"/>
                  </a:lnTo>
                  <a:lnTo>
                    <a:pt x="22" y="61"/>
                  </a:lnTo>
                  <a:lnTo>
                    <a:pt x="11" y="54"/>
                  </a:lnTo>
                  <a:lnTo>
                    <a:pt x="3" y="47"/>
                  </a:lnTo>
                  <a:lnTo>
                    <a:pt x="0" y="38"/>
                  </a:lnTo>
                  <a:lnTo>
                    <a:pt x="3" y="30"/>
                  </a:lnTo>
                  <a:lnTo>
                    <a:pt x="11" y="23"/>
                  </a:lnTo>
                  <a:lnTo>
                    <a:pt x="22" y="18"/>
                  </a:lnTo>
                  <a:lnTo>
                    <a:pt x="39" y="12"/>
                  </a:lnTo>
                  <a:lnTo>
                    <a:pt x="57" y="7"/>
                  </a:lnTo>
                  <a:lnTo>
                    <a:pt x="79" y="4"/>
                  </a:lnTo>
                  <a:lnTo>
                    <a:pt x="104" y="1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6904038" y="1358900"/>
              <a:ext cx="452438" cy="873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6" y="6"/>
                </a:cxn>
                <a:cxn ang="0">
                  <a:pos x="856" y="162"/>
                </a:cxn>
                <a:cxn ang="0">
                  <a:pos x="0" y="165"/>
                </a:cxn>
                <a:cxn ang="0">
                  <a:pos x="0" y="0"/>
                </a:cxn>
              </a:cxnLst>
              <a:rect l="0" t="0" r="r" b="b"/>
              <a:pathLst>
                <a:path w="856" h="165">
                  <a:moveTo>
                    <a:pt x="0" y="0"/>
                  </a:moveTo>
                  <a:lnTo>
                    <a:pt x="856" y="6"/>
                  </a:lnTo>
                  <a:lnTo>
                    <a:pt x="856" y="162"/>
                  </a:lnTo>
                  <a:lnTo>
                    <a:pt x="0" y="1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262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6900863" y="1362075"/>
              <a:ext cx="14288" cy="9207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74"/>
                </a:cxn>
                <a:cxn ang="0">
                  <a:pos x="26" y="161"/>
                </a:cxn>
                <a:cxn ang="0">
                  <a:pos x="26" y="0"/>
                </a:cxn>
                <a:cxn ang="0">
                  <a:pos x="0" y="4"/>
                </a:cxn>
              </a:cxnLst>
              <a:rect l="0" t="0" r="r" b="b"/>
              <a:pathLst>
                <a:path w="26" h="174">
                  <a:moveTo>
                    <a:pt x="0" y="4"/>
                  </a:moveTo>
                  <a:lnTo>
                    <a:pt x="0" y="174"/>
                  </a:lnTo>
                  <a:lnTo>
                    <a:pt x="26" y="161"/>
                  </a:lnTo>
                  <a:lnTo>
                    <a:pt x="26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7345363" y="1363663"/>
              <a:ext cx="11113" cy="82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2"/>
                </a:cxn>
                <a:cxn ang="0">
                  <a:pos x="22" y="157"/>
                </a:cxn>
                <a:cxn ang="0">
                  <a:pos x="22" y="4"/>
                </a:cxn>
                <a:cxn ang="0">
                  <a:pos x="0" y="0"/>
                </a:cxn>
              </a:cxnLst>
              <a:rect l="0" t="0" r="r" b="b"/>
              <a:pathLst>
                <a:path w="22" h="157">
                  <a:moveTo>
                    <a:pt x="0" y="0"/>
                  </a:moveTo>
                  <a:lnTo>
                    <a:pt x="0" y="152"/>
                  </a:lnTo>
                  <a:lnTo>
                    <a:pt x="22" y="157"/>
                  </a:lnTo>
                  <a:lnTo>
                    <a:pt x="2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47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6913563" y="1358900"/>
              <a:ext cx="442913" cy="19050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839" y="36"/>
                </a:cxn>
                <a:cxn ang="0">
                  <a:pos x="838" y="0"/>
                </a:cxn>
                <a:cxn ang="0">
                  <a:pos x="4" y="0"/>
                </a:cxn>
                <a:cxn ang="0">
                  <a:pos x="0" y="31"/>
                </a:cxn>
              </a:cxnLst>
              <a:rect l="0" t="0" r="r" b="b"/>
              <a:pathLst>
                <a:path w="839" h="36">
                  <a:moveTo>
                    <a:pt x="0" y="31"/>
                  </a:moveTo>
                  <a:lnTo>
                    <a:pt x="839" y="36"/>
                  </a:lnTo>
                  <a:lnTo>
                    <a:pt x="838" y="0"/>
                  </a:lnTo>
                  <a:lnTo>
                    <a:pt x="4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3D3A3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6913563" y="1362075"/>
              <a:ext cx="436563" cy="11112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821" y="21"/>
                </a:cxn>
                <a:cxn ang="0">
                  <a:pos x="827" y="0"/>
                </a:cxn>
                <a:cxn ang="0">
                  <a:pos x="4" y="0"/>
                </a:cxn>
                <a:cxn ang="0">
                  <a:pos x="0" y="19"/>
                </a:cxn>
              </a:cxnLst>
              <a:rect l="0" t="0" r="r" b="b"/>
              <a:pathLst>
                <a:path w="827" h="21">
                  <a:moveTo>
                    <a:pt x="0" y="19"/>
                  </a:moveTo>
                  <a:lnTo>
                    <a:pt x="821" y="21"/>
                  </a:lnTo>
                  <a:lnTo>
                    <a:pt x="827" y="0"/>
                  </a:lnTo>
                  <a:lnTo>
                    <a:pt x="4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6060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6913563" y="1365250"/>
              <a:ext cx="433388" cy="317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821" y="7"/>
                </a:cxn>
                <a:cxn ang="0">
                  <a:pos x="821" y="0"/>
                </a:cxn>
                <a:cxn ang="0">
                  <a:pos x="4" y="0"/>
                </a:cxn>
                <a:cxn ang="0">
                  <a:pos x="0" y="5"/>
                </a:cxn>
              </a:cxnLst>
              <a:rect l="0" t="0" r="r" b="b"/>
              <a:pathLst>
                <a:path w="821" h="7">
                  <a:moveTo>
                    <a:pt x="0" y="5"/>
                  </a:moveTo>
                  <a:lnTo>
                    <a:pt x="821" y="7"/>
                  </a:lnTo>
                  <a:lnTo>
                    <a:pt x="821" y="0"/>
                  </a:lnTo>
                  <a:lnTo>
                    <a:pt x="4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09E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6550025" y="1381125"/>
              <a:ext cx="365125" cy="1270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90" y="0"/>
                </a:cxn>
                <a:cxn ang="0">
                  <a:pos x="690" y="22"/>
                </a:cxn>
                <a:cxn ang="0">
                  <a:pos x="0" y="18"/>
                </a:cxn>
                <a:cxn ang="0">
                  <a:pos x="4" y="0"/>
                </a:cxn>
              </a:cxnLst>
              <a:rect l="0" t="0" r="r" b="b"/>
              <a:pathLst>
                <a:path w="690" h="22">
                  <a:moveTo>
                    <a:pt x="4" y="0"/>
                  </a:moveTo>
                  <a:lnTo>
                    <a:pt x="690" y="0"/>
                  </a:lnTo>
                  <a:lnTo>
                    <a:pt x="690" y="22"/>
                  </a:lnTo>
                  <a:lnTo>
                    <a:pt x="0" y="18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7367588" y="1381125"/>
              <a:ext cx="350838" cy="1270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61" y="0"/>
                </a:cxn>
                <a:cxn ang="0">
                  <a:pos x="661" y="22"/>
                </a:cxn>
                <a:cxn ang="0">
                  <a:pos x="0" y="18"/>
                </a:cxn>
                <a:cxn ang="0">
                  <a:pos x="4" y="0"/>
                </a:cxn>
              </a:cxnLst>
              <a:rect l="0" t="0" r="r" b="b"/>
              <a:pathLst>
                <a:path w="661" h="22">
                  <a:moveTo>
                    <a:pt x="4" y="0"/>
                  </a:moveTo>
                  <a:lnTo>
                    <a:pt x="661" y="0"/>
                  </a:lnTo>
                  <a:lnTo>
                    <a:pt x="661" y="22"/>
                  </a:lnTo>
                  <a:lnTo>
                    <a:pt x="0" y="18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7262813" y="1389063"/>
              <a:ext cx="25400" cy="14287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33" y="1"/>
                </a:cxn>
                <a:cxn ang="0">
                  <a:pos x="41" y="5"/>
                </a:cxn>
                <a:cxn ang="0">
                  <a:pos x="45" y="9"/>
                </a:cxn>
                <a:cxn ang="0">
                  <a:pos x="48" y="15"/>
                </a:cxn>
                <a:cxn ang="0">
                  <a:pos x="45" y="20"/>
                </a:cxn>
                <a:cxn ang="0">
                  <a:pos x="41" y="24"/>
                </a:cxn>
                <a:cxn ang="0">
                  <a:pos x="33" y="28"/>
                </a:cxn>
                <a:cxn ang="0">
                  <a:pos x="23" y="29"/>
                </a:cxn>
                <a:cxn ang="0">
                  <a:pos x="14" y="28"/>
                </a:cxn>
                <a:cxn ang="0">
                  <a:pos x="7" y="24"/>
                </a:cxn>
                <a:cxn ang="0">
                  <a:pos x="3" y="20"/>
                </a:cxn>
                <a:cxn ang="0">
                  <a:pos x="0" y="15"/>
                </a:cxn>
                <a:cxn ang="0">
                  <a:pos x="3" y="9"/>
                </a:cxn>
                <a:cxn ang="0">
                  <a:pos x="7" y="5"/>
                </a:cxn>
                <a:cxn ang="0">
                  <a:pos x="14" y="1"/>
                </a:cxn>
                <a:cxn ang="0">
                  <a:pos x="23" y="0"/>
                </a:cxn>
              </a:cxnLst>
              <a:rect l="0" t="0" r="r" b="b"/>
              <a:pathLst>
                <a:path w="48" h="29">
                  <a:moveTo>
                    <a:pt x="23" y="0"/>
                  </a:moveTo>
                  <a:lnTo>
                    <a:pt x="33" y="1"/>
                  </a:lnTo>
                  <a:lnTo>
                    <a:pt x="41" y="5"/>
                  </a:lnTo>
                  <a:lnTo>
                    <a:pt x="45" y="9"/>
                  </a:lnTo>
                  <a:lnTo>
                    <a:pt x="48" y="15"/>
                  </a:lnTo>
                  <a:lnTo>
                    <a:pt x="45" y="20"/>
                  </a:lnTo>
                  <a:lnTo>
                    <a:pt x="41" y="24"/>
                  </a:lnTo>
                  <a:lnTo>
                    <a:pt x="33" y="28"/>
                  </a:lnTo>
                  <a:lnTo>
                    <a:pt x="23" y="29"/>
                  </a:lnTo>
                  <a:lnTo>
                    <a:pt x="14" y="28"/>
                  </a:lnTo>
                  <a:lnTo>
                    <a:pt x="7" y="24"/>
                  </a:lnTo>
                  <a:lnTo>
                    <a:pt x="3" y="20"/>
                  </a:lnTo>
                  <a:lnTo>
                    <a:pt x="0" y="15"/>
                  </a:lnTo>
                  <a:lnTo>
                    <a:pt x="3" y="9"/>
                  </a:lnTo>
                  <a:lnTo>
                    <a:pt x="7" y="5"/>
                  </a:lnTo>
                  <a:lnTo>
                    <a:pt x="14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C47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6972300" y="1390650"/>
              <a:ext cx="25400" cy="1428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3" y="2"/>
                </a:cxn>
                <a:cxn ang="0">
                  <a:pos x="40" y="4"/>
                </a:cxn>
                <a:cxn ang="0">
                  <a:pos x="45" y="8"/>
                </a:cxn>
                <a:cxn ang="0">
                  <a:pos x="47" y="14"/>
                </a:cxn>
                <a:cxn ang="0">
                  <a:pos x="45" y="20"/>
                </a:cxn>
                <a:cxn ang="0">
                  <a:pos x="40" y="25"/>
                </a:cxn>
                <a:cxn ang="0">
                  <a:pos x="33" y="27"/>
                </a:cxn>
                <a:cxn ang="0">
                  <a:pos x="24" y="28"/>
                </a:cxn>
                <a:cxn ang="0">
                  <a:pos x="14" y="27"/>
                </a:cxn>
                <a:cxn ang="0">
                  <a:pos x="7" y="25"/>
                </a:cxn>
                <a:cxn ang="0">
                  <a:pos x="3" y="20"/>
                </a:cxn>
                <a:cxn ang="0">
                  <a:pos x="0" y="14"/>
                </a:cxn>
                <a:cxn ang="0">
                  <a:pos x="3" y="8"/>
                </a:cxn>
                <a:cxn ang="0">
                  <a:pos x="7" y="4"/>
                </a:cxn>
                <a:cxn ang="0">
                  <a:pos x="14" y="2"/>
                </a:cxn>
                <a:cxn ang="0">
                  <a:pos x="24" y="0"/>
                </a:cxn>
              </a:cxnLst>
              <a:rect l="0" t="0" r="r" b="b"/>
              <a:pathLst>
                <a:path w="47" h="28">
                  <a:moveTo>
                    <a:pt x="24" y="0"/>
                  </a:moveTo>
                  <a:lnTo>
                    <a:pt x="33" y="2"/>
                  </a:lnTo>
                  <a:lnTo>
                    <a:pt x="40" y="4"/>
                  </a:lnTo>
                  <a:lnTo>
                    <a:pt x="45" y="8"/>
                  </a:lnTo>
                  <a:lnTo>
                    <a:pt x="47" y="14"/>
                  </a:lnTo>
                  <a:lnTo>
                    <a:pt x="45" y="20"/>
                  </a:lnTo>
                  <a:lnTo>
                    <a:pt x="40" y="25"/>
                  </a:lnTo>
                  <a:lnTo>
                    <a:pt x="33" y="27"/>
                  </a:lnTo>
                  <a:lnTo>
                    <a:pt x="24" y="28"/>
                  </a:lnTo>
                  <a:lnTo>
                    <a:pt x="14" y="27"/>
                  </a:lnTo>
                  <a:lnTo>
                    <a:pt x="7" y="25"/>
                  </a:lnTo>
                  <a:lnTo>
                    <a:pt x="3" y="20"/>
                  </a:lnTo>
                  <a:lnTo>
                    <a:pt x="0" y="14"/>
                  </a:lnTo>
                  <a:lnTo>
                    <a:pt x="3" y="8"/>
                  </a:lnTo>
                  <a:lnTo>
                    <a:pt x="7" y="4"/>
                  </a:lnTo>
                  <a:lnTo>
                    <a:pt x="14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4C47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6929438" y="1395413"/>
              <a:ext cx="23813" cy="1428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3" y="1"/>
                </a:cxn>
                <a:cxn ang="0">
                  <a:pos x="38" y="3"/>
                </a:cxn>
                <a:cxn ang="0">
                  <a:pos x="43" y="8"/>
                </a:cxn>
                <a:cxn ang="0">
                  <a:pos x="45" y="14"/>
                </a:cxn>
                <a:cxn ang="0">
                  <a:pos x="43" y="19"/>
                </a:cxn>
                <a:cxn ang="0">
                  <a:pos x="38" y="24"/>
                </a:cxn>
                <a:cxn ang="0">
                  <a:pos x="33" y="26"/>
                </a:cxn>
                <a:cxn ang="0">
                  <a:pos x="25" y="27"/>
                </a:cxn>
                <a:cxn ang="0">
                  <a:pos x="15" y="26"/>
                </a:cxn>
                <a:cxn ang="0">
                  <a:pos x="7" y="24"/>
                </a:cxn>
                <a:cxn ang="0">
                  <a:pos x="3" y="19"/>
                </a:cxn>
                <a:cxn ang="0">
                  <a:pos x="0" y="14"/>
                </a:cxn>
                <a:cxn ang="0">
                  <a:pos x="3" y="8"/>
                </a:cxn>
                <a:cxn ang="0">
                  <a:pos x="7" y="3"/>
                </a:cxn>
                <a:cxn ang="0">
                  <a:pos x="15" y="1"/>
                </a:cxn>
                <a:cxn ang="0">
                  <a:pos x="25" y="0"/>
                </a:cxn>
              </a:cxnLst>
              <a:rect l="0" t="0" r="r" b="b"/>
              <a:pathLst>
                <a:path w="45" h="27">
                  <a:moveTo>
                    <a:pt x="25" y="0"/>
                  </a:moveTo>
                  <a:lnTo>
                    <a:pt x="33" y="1"/>
                  </a:lnTo>
                  <a:lnTo>
                    <a:pt x="38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43" y="19"/>
                  </a:lnTo>
                  <a:lnTo>
                    <a:pt x="38" y="24"/>
                  </a:lnTo>
                  <a:lnTo>
                    <a:pt x="33" y="26"/>
                  </a:lnTo>
                  <a:lnTo>
                    <a:pt x="25" y="27"/>
                  </a:lnTo>
                  <a:lnTo>
                    <a:pt x="15" y="26"/>
                  </a:lnTo>
                  <a:lnTo>
                    <a:pt x="7" y="24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3" y="8"/>
                  </a:lnTo>
                  <a:lnTo>
                    <a:pt x="7" y="3"/>
                  </a:lnTo>
                  <a:lnTo>
                    <a:pt x="15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C47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7265988" y="1392238"/>
              <a:ext cx="15875" cy="952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1" y="1"/>
                </a:cxn>
                <a:cxn ang="0">
                  <a:pos x="26" y="2"/>
                </a:cxn>
                <a:cxn ang="0">
                  <a:pos x="29" y="5"/>
                </a:cxn>
                <a:cxn ang="0">
                  <a:pos x="30" y="9"/>
                </a:cxn>
                <a:cxn ang="0">
                  <a:pos x="29" y="12"/>
                </a:cxn>
                <a:cxn ang="0">
                  <a:pos x="26" y="15"/>
                </a:cxn>
                <a:cxn ang="0">
                  <a:pos x="21" y="17"/>
                </a:cxn>
                <a:cxn ang="0">
                  <a:pos x="15" y="18"/>
                </a:cxn>
                <a:cxn ang="0">
                  <a:pos x="9" y="17"/>
                </a:cxn>
                <a:cxn ang="0">
                  <a:pos x="5" y="15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5"/>
                </a:cxn>
                <a:cxn ang="0">
                  <a:pos x="5" y="2"/>
                </a:cxn>
                <a:cxn ang="0">
                  <a:pos x="9" y="1"/>
                </a:cxn>
                <a:cxn ang="0">
                  <a:pos x="15" y="0"/>
                </a:cxn>
              </a:cxnLst>
              <a:rect l="0" t="0" r="r" b="b"/>
              <a:pathLst>
                <a:path w="30" h="18">
                  <a:moveTo>
                    <a:pt x="15" y="0"/>
                  </a:moveTo>
                  <a:lnTo>
                    <a:pt x="21" y="1"/>
                  </a:lnTo>
                  <a:lnTo>
                    <a:pt x="26" y="2"/>
                  </a:lnTo>
                  <a:lnTo>
                    <a:pt x="29" y="5"/>
                  </a:lnTo>
                  <a:lnTo>
                    <a:pt x="30" y="9"/>
                  </a:lnTo>
                  <a:lnTo>
                    <a:pt x="29" y="12"/>
                  </a:lnTo>
                  <a:lnTo>
                    <a:pt x="26" y="15"/>
                  </a:lnTo>
                  <a:lnTo>
                    <a:pt x="21" y="17"/>
                  </a:lnTo>
                  <a:lnTo>
                    <a:pt x="15" y="18"/>
                  </a:lnTo>
                  <a:lnTo>
                    <a:pt x="9" y="17"/>
                  </a:lnTo>
                  <a:lnTo>
                    <a:pt x="5" y="15"/>
                  </a:lnTo>
                  <a:lnTo>
                    <a:pt x="1" y="12"/>
                  </a:lnTo>
                  <a:lnTo>
                    <a:pt x="0" y="9"/>
                  </a:lnTo>
                  <a:lnTo>
                    <a:pt x="1" y="5"/>
                  </a:lnTo>
                  <a:lnTo>
                    <a:pt x="5" y="2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60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9" name="Freeform 55"/>
            <p:cNvSpPr>
              <a:spLocks/>
            </p:cNvSpPr>
            <p:nvPr/>
          </p:nvSpPr>
          <p:spPr bwMode="auto">
            <a:xfrm>
              <a:off x="6977063" y="1392238"/>
              <a:ext cx="15875" cy="11112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2" y="1"/>
                </a:cxn>
                <a:cxn ang="0">
                  <a:pos x="27" y="2"/>
                </a:cxn>
                <a:cxn ang="0">
                  <a:pos x="31" y="6"/>
                </a:cxn>
                <a:cxn ang="0">
                  <a:pos x="32" y="9"/>
                </a:cxn>
                <a:cxn ang="0">
                  <a:pos x="31" y="14"/>
                </a:cxn>
                <a:cxn ang="0">
                  <a:pos x="27" y="16"/>
                </a:cxn>
                <a:cxn ang="0">
                  <a:pos x="22" y="19"/>
                </a:cxn>
                <a:cxn ang="0">
                  <a:pos x="15" y="20"/>
                </a:cxn>
                <a:cxn ang="0">
                  <a:pos x="10" y="19"/>
                </a:cxn>
                <a:cxn ang="0">
                  <a:pos x="5" y="16"/>
                </a:cxn>
                <a:cxn ang="0">
                  <a:pos x="2" y="14"/>
                </a:cxn>
                <a:cxn ang="0">
                  <a:pos x="0" y="9"/>
                </a:cxn>
                <a:cxn ang="0">
                  <a:pos x="2" y="6"/>
                </a:cxn>
                <a:cxn ang="0">
                  <a:pos x="5" y="2"/>
                </a:cxn>
                <a:cxn ang="0">
                  <a:pos x="10" y="1"/>
                </a:cxn>
                <a:cxn ang="0">
                  <a:pos x="15" y="0"/>
                </a:cxn>
              </a:cxnLst>
              <a:rect l="0" t="0" r="r" b="b"/>
              <a:pathLst>
                <a:path w="32" h="20">
                  <a:moveTo>
                    <a:pt x="15" y="0"/>
                  </a:moveTo>
                  <a:lnTo>
                    <a:pt x="22" y="1"/>
                  </a:lnTo>
                  <a:lnTo>
                    <a:pt x="27" y="2"/>
                  </a:lnTo>
                  <a:lnTo>
                    <a:pt x="31" y="6"/>
                  </a:lnTo>
                  <a:lnTo>
                    <a:pt x="32" y="9"/>
                  </a:lnTo>
                  <a:lnTo>
                    <a:pt x="31" y="14"/>
                  </a:lnTo>
                  <a:lnTo>
                    <a:pt x="27" y="16"/>
                  </a:lnTo>
                  <a:lnTo>
                    <a:pt x="22" y="19"/>
                  </a:lnTo>
                  <a:lnTo>
                    <a:pt x="15" y="20"/>
                  </a:lnTo>
                  <a:lnTo>
                    <a:pt x="10" y="19"/>
                  </a:lnTo>
                  <a:lnTo>
                    <a:pt x="5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6"/>
                  </a:lnTo>
                  <a:lnTo>
                    <a:pt x="5" y="2"/>
                  </a:lnTo>
                  <a:lnTo>
                    <a:pt x="10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60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0" name="Freeform 56"/>
            <p:cNvSpPr>
              <a:spLocks/>
            </p:cNvSpPr>
            <p:nvPr/>
          </p:nvSpPr>
          <p:spPr bwMode="auto">
            <a:xfrm>
              <a:off x="6934200" y="1397000"/>
              <a:ext cx="15875" cy="952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1" y="1"/>
                </a:cxn>
                <a:cxn ang="0">
                  <a:pos x="26" y="3"/>
                </a:cxn>
                <a:cxn ang="0">
                  <a:pos x="29" y="6"/>
                </a:cxn>
                <a:cxn ang="0">
                  <a:pos x="30" y="10"/>
                </a:cxn>
                <a:cxn ang="0">
                  <a:pos x="29" y="13"/>
                </a:cxn>
                <a:cxn ang="0">
                  <a:pos x="26" y="15"/>
                </a:cxn>
                <a:cxn ang="0">
                  <a:pos x="21" y="18"/>
                </a:cxn>
                <a:cxn ang="0">
                  <a:pos x="16" y="18"/>
                </a:cxn>
                <a:cxn ang="0">
                  <a:pos x="9" y="18"/>
                </a:cxn>
                <a:cxn ang="0">
                  <a:pos x="5" y="15"/>
                </a:cxn>
                <a:cxn ang="0">
                  <a:pos x="1" y="13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5" y="3"/>
                </a:cxn>
                <a:cxn ang="0">
                  <a:pos x="9" y="1"/>
                </a:cxn>
                <a:cxn ang="0">
                  <a:pos x="16" y="0"/>
                </a:cxn>
              </a:cxnLst>
              <a:rect l="0" t="0" r="r" b="b"/>
              <a:pathLst>
                <a:path w="30" h="18">
                  <a:moveTo>
                    <a:pt x="16" y="0"/>
                  </a:moveTo>
                  <a:lnTo>
                    <a:pt x="21" y="1"/>
                  </a:lnTo>
                  <a:lnTo>
                    <a:pt x="26" y="3"/>
                  </a:lnTo>
                  <a:lnTo>
                    <a:pt x="29" y="6"/>
                  </a:lnTo>
                  <a:lnTo>
                    <a:pt x="30" y="10"/>
                  </a:lnTo>
                  <a:lnTo>
                    <a:pt x="29" y="13"/>
                  </a:lnTo>
                  <a:lnTo>
                    <a:pt x="26" y="15"/>
                  </a:lnTo>
                  <a:lnTo>
                    <a:pt x="21" y="18"/>
                  </a:lnTo>
                  <a:lnTo>
                    <a:pt x="16" y="18"/>
                  </a:lnTo>
                  <a:lnTo>
                    <a:pt x="9" y="18"/>
                  </a:lnTo>
                  <a:lnTo>
                    <a:pt x="5" y="15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1" y="6"/>
                  </a:lnTo>
                  <a:lnTo>
                    <a:pt x="5" y="3"/>
                  </a:lnTo>
                  <a:lnTo>
                    <a:pt x="9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060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1" name="Freeform 57"/>
            <p:cNvSpPr>
              <a:spLocks/>
            </p:cNvSpPr>
            <p:nvPr/>
          </p:nvSpPr>
          <p:spPr bwMode="auto">
            <a:xfrm>
              <a:off x="7270750" y="1393825"/>
              <a:ext cx="9525" cy="476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2" y="0"/>
                </a:cxn>
                <a:cxn ang="0">
                  <a:pos x="14" y="1"/>
                </a:cxn>
                <a:cxn ang="0">
                  <a:pos x="15" y="4"/>
                </a:cxn>
                <a:cxn ang="0">
                  <a:pos x="17" y="5"/>
                </a:cxn>
                <a:cxn ang="0">
                  <a:pos x="15" y="7"/>
                </a:cxn>
                <a:cxn ang="0">
                  <a:pos x="14" y="9"/>
                </a:cxn>
                <a:cxn ang="0">
                  <a:pos x="12" y="11"/>
                </a:cxn>
                <a:cxn ang="0">
                  <a:pos x="8" y="11"/>
                </a:cxn>
                <a:cxn ang="0">
                  <a:pos x="5" y="11"/>
                </a:cxn>
                <a:cxn ang="0">
                  <a:pos x="3" y="9"/>
                </a:cxn>
                <a:cxn ang="0">
                  <a:pos x="1" y="7"/>
                </a:cxn>
                <a:cxn ang="0">
                  <a:pos x="0" y="5"/>
                </a:cxn>
                <a:cxn ang="0">
                  <a:pos x="1" y="4"/>
                </a:cxn>
                <a:cxn ang="0">
                  <a:pos x="3" y="1"/>
                </a:cxn>
                <a:cxn ang="0">
                  <a:pos x="5" y="0"/>
                </a:cxn>
                <a:cxn ang="0">
                  <a:pos x="8" y="0"/>
                </a:cxn>
              </a:cxnLst>
              <a:rect l="0" t="0" r="r" b="b"/>
              <a:pathLst>
                <a:path w="17" h="11">
                  <a:moveTo>
                    <a:pt x="8" y="0"/>
                  </a:moveTo>
                  <a:lnTo>
                    <a:pt x="12" y="0"/>
                  </a:lnTo>
                  <a:lnTo>
                    <a:pt x="14" y="1"/>
                  </a:lnTo>
                  <a:lnTo>
                    <a:pt x="15" y="4"/>
                  </a:lnTo>
                  <a:lnTo>
                    <a:pt x="17" y="5"/>
                  </a:lnTo>
                  <a:lnTo>
                    <a:pt x="15" y="7"/>
                  </a:lnTo>
                  <a:lnTo>
                    <a:pt x="14" y="9"/>
                  </a:lnTo>
                  <a:lnTo>
                    <a:pt x="12" y="11"/>
                  </a:lnTo>
                  <a:lnTo>
                    <a:pt x="8" y="11"/>
                  </a:lnTo>
                  <a:lnTo>
                    <a:pt x="5" y="11"/>
                  </a:lnTo>
                  <a:lnTo>
                    <a:pt x="3" y="9"/>
                  </a:lnTo>
                  <a:lnTo>
                    <a:pt x="1" y="7"/>
                  </a:lnTo>
                  <a:lnTo>
                    <a:pt x="0" y="5"/>
                  </a:lnTo>
                  <a:lnTo>
                    <a:pt x="1" y="4"/>
                  </a:lnTo>
                  <a:lnTo>
                    <a:pt x="3" y="1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58E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2" name="Freeform 58"/>
            <p:cNvSpPr>
              <a:spLocks/>
            </p:cNvSpPr>
            <p:nvPr/>
          </p:nvSpPr>
          <p:spPr bwMode="auto">
            <a:xfrm>
              <a:off x="6981825" y="1395413"/>
              <a:ext cx="7938" cy="476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1" y="0"/>
                </a:cxn>
                <a:cxn ang="0">
                  <a:pos x="13" y="1"/>
                </a:cxn>
                <a:cxn ang="0">
                  <a:pos x="15" y="3"/>
                </a:cxn>
                <a:cxn ang="0">
                  <a:pos x="16" y="4"/>
                </a:cxn>
                <a:cxn ang="0">
                  <a:pos x="15" y="5"/>
                </a:cxn>
                <a:cxn ang="0">
                  <a:pos x="13" y="8"/>
                </a:cxn>
                <a:cxn ang="0">
                  <a:pos x="11" y="9"/>
                </a:cxn>
                <a:cxn ang="0">
                  <a:pos x="8" y="9"/>
                </a:cxn>
                <a:cxn ang="0">
                  <a:pos x="4" y="9"/>
                </a:cxn>
                <a:cxn ang="0">
                  <a:pos x="2" y="8"/>
                </a:cxn>
                <a:cxn ang="0">
                  <a:pos x="1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2" y="1"/>
                </a:cxn>
                <a:cxn ang="0">
                  <a:pos x="4" y="0"/>
                </a:cxn>
                <a:cxn ang="0">
                  <a:pos x="8" y="0"/>
                </a:cxn>
              </a:cxnLst>
              <a:rect l="0" t="0" r="r" b="b"/>
              <a:pathLst>
                <a:path w="16" h="9">
                  <a:moveTo>
                    <a:pt x="8" y="0"/>
                  </a:moveTo>
                  <a:lnTo>
                    <a:pt x="11" y="0"/>
                  </a:lnTo>
                  <a:lnTo>
                    <a:pt x="13" y="1"/>
                  </a:lnTo>
                  <a:lnTo>
                    <a:pt x="15" y="3"/>
                  </a:lnTo>
                  <a:lnTo>
                    <a:pt x="16" y="4"/>
                  </a:lnTo>
                  <a:lnTo>
                    <a:pt x="15" y="5"/>
                  </a:lnTo>
                  <a:lnTo>
                    <a:pt x="13" y="8"/>
                  </a:lnTo>
                  <a:lnTo>
                    <a:pt x="11" y="9"/>
                  </a:lnTo>
                  <a:lnTo>
                    <a:pt x="8" y="9"/>
                  </a:lnTo>
                  <a:lnTo>
                    <a:pt x="4" y="9"/>
                  </a:lnTo>
                  <a:lnTo>
                    <a:pt x="2" y="8"/>
                  </a:lnTo>
                  <a:lnTo>
                    <a:pt x="1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58E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3" name="Freeform 59"/>
            <p:cNvSpPr>
              <a:spLocks/>
            </p:cNvSpPr>
            <p:nvPr/>
          </p:nvSpPr>
          <p:spPr bwMode="auto">
            <a:xfrm>
              <a:off x="6937375" y="1400175"/>
              <a:ext cx="7938" cy="476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3"/>
                </a:cxn>
                <a:cxn ang="0">
                  <a:pos x="15" y="5"/>
                </a:cxn>
                <a:cxn ang="0">
                  <a:pos x="15" y="6"/>
                </a:cxn>
                <a:cxn ang="0">
                  <a:pos x="13" y="8"/>
                </a:cxn>
                <a:cxn ang="0">
                  <a:pos x="12" y="9"/>
                </a:cxn>
                <a:cxn ang="0">
                  <a:pos x="10" y="9"/>
                </a:cxn>
                <a:cxn ang="0">
                  <a:pos x="6" y="9"/>
                </a:cxn>
                <a:cxn ang="0">
                  <a:pos x="3" y="8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1" y="3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10" y="0"/>
                </a:cxn>
              </a:cxnLst>
              <a:rect l="0" t="0" r="r" b="b"/>
              <a:pathLst>
                <a:path w="15" h="9">
                  <a:moveTo>
                    <a:pt x="10" y="0"/>
                  </a:moveTo>
                  <a:lnTo>
                    <a:pt x="12" y="0"/>
                  </a:lnTo>
                  <a:lnTo>
                    <a:pt x="13" y="1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3" y="8"/>
                  </a:lnTo>
                  <a:lnTo>
                    <a:pt x="12" y="9"/>
                  </a:lnTo>
                  <a:lnTo>
                    <a:pt x="10" y="9"/>
                  </a:lnTo>
                  <a:lnTo>
                    <a:pt x="6" y="9"/>
                  </a:lnTo>
                  <a:lnTo>
                    <a:pt x="3" y="8"/>
                  </a:lnTo>
                  <a:lnTo>
                    <a:pt x="1" y="6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1"/>
                  </a:lnTo>
                  <a:lnTo>
                    <a:pt x="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58E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4" name="Rectangle 60"/>
            <p:cNvSpPr>
              <a:spLocks noChangeArrowheads="1"/>
            </p:cNvSpPr>
            <p:nvPr/>
          </p:nvSpPr>
          <p:spPr bwMode="auto">
            <a:xfrm>
              <a:off x="7192963" y="1389063"/>
              <a:ext cx="46038" cy="9525"/>
            </a:xfrm>
            <a:prstGeom prst="rect">
              <a:avLst/>
            </a:prstGeom>
            <a:solidFill>
              <a:srgbClr val="60605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" name="Rectangle 61"/>
            <p:cNvSpPr>
              <a:spLocks noChangeArrowheads="1"/>
            </p:cNvSpPr>
            <p:nvPr/>
          </p:nvSpPr>
          <p:spPr bwMode="auto">
            <a:xfrm>
              <a:off x="7116763" y="1389063"/>
              <a:ext cx="46038" cy="9525"/>
            </a:xfrm>
            <a:prstGeom prst="rect">
              <a:avLst/>
            </a:prstGeom>
            <a:solidFill>
              <a:srgbClr val="60605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" name="Rectangle 62"/>
            <p:cNvSpPr>
              <a:spLocks noChangeArrowheads="1"/>
            </p:cNvSpPr>
            <p:nvPr/>
          </p:nvSpPr>
          <p:spPr bwMode="auto">
            <a:xfrm>
              <a:off x="7034213" y="1387475"/>
              <a:ext cx="46038" cy="9525"/>
            </a:xfrm>
            <a:prstGeom prst="rect">
              <a:avLst/>
            </a:prstGeom>
            <a:solidFill>
              <a:srgbClr val="60605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7" name="Rectangle 63"/>
            <p:cNvSpPr>
              <a:spLocks noChangeArrowheads="1"/>
            </p:cNvSpPr>
            <p:nvPr/>
          </p:nvSpPr>
          <p:spPr bwMode="auto">
            <a:xfrm>
              <a:off x="7192963" y="1408113"/>
              <a:ext cx="46038" cy="7937"/>
            </a:xfrm>
            <a:prstGeom prst="rect">
              <a:avLst/>
            </a:prstGeom>
            <a:solidFill>
              <a:srgbClr val="60605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8" name="Rectangle 64"/>
            <p:cNvSpPr>
              <a:spLocks noChangeArrowheads="1"/>
            </p:cNvSpPr>
            <p:nvPr/>
          </p:nvSpPr>
          <p:spPr bwMode="auto">
            <a:xfrm>
              <a:off x="7116763" y="1408113"/>
              <a:ext cx="46038" cy="7937"/>
            </a:xfrm>
            <a:prstGeom prst="rect">
              <a:avLst/>
            </a:prstGeom>
            <a:solidFill>
              <a:srgbClr val="60605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9" name="Rectangle 65"/>
            <p:cNvSpPr>
              <a:spLocks noChangeArrowheads="1"/>
            </p:cNvSpPr>
            <p:nvPr/>
          </p:nvSpPr>
          <p:spPr bwMode="auto">
            <a:xfrm>
              <a:off x="7034213" y="1406525"/>
              <a:ext cx="46038" cy="9525"/>
            </a:xfrm>
            <a:prstGeom prst="rect">
              <a:avLst/>
            </a:prstGeom>
            <a:solidFill>
              <a:srgbClr val="60605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0" name="Rectangle 66"/>
            <p:cNvSpPr>
              <a:spLocks noChangeArrowheads="1"/>
            </p:cNvSpPr>
            <p:nvPr/>
          </p:nvSpPr>
          <p:spPr bwMode="auto">
            <a:xfrm>
              <a:off x="7192963" y="1427163"/>
              <a:ext cx="46038" cy="7937"/>
            </a:xfrm>
            <a:prstGeom prst="rect">
              <a:avLst/>
            </a:prstGeom>
            <a:solidFill>
              <a:srgbClr val="60605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1" name="Rectangle 67"/>
            <p:cNvSpPr>
              <a:spLocks noChangeArrowheads="1"/>
            </p:cNvSpPr>
            <p:nvPr/>
          </p:nvSpPr>
          <p:spPr bwMode="auto">
            <a:xfrm>
              <a:off x="7116763" y="1427163"/>
              <a:ext cx="46038" cy="7937"/>
            </a:xfrm>
            <a:prstGeom prst="rect">
              <a:avLst/>
            </a:prstGeom>
            <a:solidFill>
              <a:srgbClr val="60605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2" name="Rectangle 68"/>
            <p:cNvSpPr>
              <a:spLocks noChangeArrowheads="1"/>
            </p:cNvSpPr>
            <p:nvPr/>
          </p:nvSpPr>
          <p:spPr bwMode="auto">
            <a:xfrm>
              <a:off x="7034213" y="1425575"/>
              <a:ext cx="46038" cy="9525"/>
            </a:xfrm>
            <a:prstGeom prst="rect">
              <a:avLst/>
            </a:prstGeom>
            <a:solidFill>
              <a:srgbClr val="60605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3" name="Rectangle 69"/>
            <p:cNvSpPr>
              <a:spLocks noChangeArrowheads="1"/>
            </p:cNvSpPr>
            <p:nvPr/>
          </p:nvSpPr>
          <p:spPr bwMode="auto">
            <a:xfrm>
              <a:off x="7192963" y="1385888"/>
              <a:ext cx="46038" cy="7937"/>
            </a:xfrm>
            <a:prstGeom prst="rect">
              <a:avLst/>
            </a:prstGeom>
            <a:solidFill>
              <a:srgbClr val="00001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4" name="Rectangle 70"/>
            <p:cNvSpPr>
              <a:spLocks noChangeArrowheads="1"/>
            </p:cNvSpPr>
            <p:nvPr/>
          </p:nvSpPr>
          <p:spPr bwMode="auto">
            <a:xfrm>
              <a:off x="7116763" y="1385888"/>
              <a:ext cx="46038" cy="7937"/>
            </a:xfrm>
            <a:prstGeom prst="rect">
              <a:avLst/>
            </a:prstGeom>
            <a:solidFill>
              <a:srgbClr val="00001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>
              <a:off x="7034213" y="1384300"/>
              <a:ext cx="46038" cy="9525"/>
            </a:xfrm>
            <a:prstGeom prst="rect">
              <a:avLst/>
            </a:prstGeom>
            <a:solidFill>
              <a:srgbClr val="00001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7192963" y="1404938"/>
              <a:ext cx="46038" cy="7937"/>
            </a:xfrm>
            <a:prstGeom prst="rect">
              <a:avLst/>
            </a:prstGeom>
            <a:solidFill>
              <a:srgbClr val="00001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7" name="Rectangle 73"/>
            <p:cNvSpPr>
              <a:spLocks noChangeArrowheads="1"/>
            </p:cNvSpPr>
            <p:nvPr/>
          </p:nvSpPr>
          <p:spPr bwMode="auto">
            <a:xfrm>
              <a:off x="7116763" y="1404938"/>
              <a:ext cx="46038" cy="7937"/>
            </a:xfrm>
            <a:prstGeom prst="rect">
              <a:avLst/>
            </a:prstGeom>
            <a:solidFill>
              <a:srgbClr val="00001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8" name="Rectangle 74"/>
            <p:cNvSpPr>
              <a:spLocks noChangeArrowheads="1"/>
            </p:cNvSpPr>
            <p:nvPr/>
          </p:nvSpPr>
          <p:spPr bwMode="auto">
            <a:xfrm>
              <a:off x="7034213" y="1403350"/>
              <a:ext cx="46038" cy="9525"/>
            </a:xfrm>
            <a:prstGeom prst="rect">
              <a:avLst/>
            </a:prstGeom>
            <a:solidFill>
              <a:srgbClr val="00001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9" name="Rectangle 75"/>
            <p:cNvSpPr>
              <a:spLocks noChangeArrowheads="1"/>
            </p:cNvSpPr>
            <p:nvPr/>
          </p:nvSpPr>
          <p:spPr bwMode="auto">
            <a:xfrm>
              <a:off x="7192963" y="1423988"/>
              <a:ext cx="46038" cy="7937"/>
            </a:xfrm>
            <a:prstGeom prst="rect">
              <a:avLst/>
            </a:prstGeom>
            <a:solidFill>
              <a:srgbClr val="00001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0" name="Rectangle 76"/>
            <p:cNvSpPr>
              <a:spLocks noChangeArrowheads="1"/>
            </p:cNvSpPr>
            <p:nvPr/>
          </p:nvSpPr>
          <p:spPr bwMode="auto">
            <a:xfrm>
              <a:off x="7116763" y="1423988"/>
              <a:ext cx="46038" cy="7937"/>
            </a:xfrm>
            <a:prstGeom prst="rect">
              <a:avLst/>
            </a:prstGeom>
            <a:solidFill>
              <a:srgbClr val="00001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1" name="Rectangle 77"/>
            <p:cNvSpPr>
              <a:spLocks noChangeArrowheads="1"/>
            </p:cNvSpPr>
            <p:nvPr/>
          </p:nvSpPr>
          <p:spPr bwMode="auto">
            <a:xfrm>
              <a:off x="7034213" y="1422400"/>
              <a:ext cx="46038" cy="9525"/>
            </a:xfrm>
            <a:prstGeom prst="rect">
              <a:avLst/>
            </a:prstGeom>
            <a:solidFill>
              <a:srgbClr val="00001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2" name="Rounded Rectangle 111"/>
          <p:cNvSpPr/>
          <p:nvPr/>
        </p:nvSpPr>
        <p:spPr>
          <a:xfrm>
            <a:off x="323528" y="4869160"/>
            <a:ext cx="3600400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Save power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Improve scaling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Facilitate routing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Outline</a:t>
            </a:r>
            <a:endParaRPr lang="en-US" noProof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noProof="0" smtClean="0"/>
              <a:t>Clustering</a:t>
            </a:r>
          </a:p>
          <a:p>
            <a:r>
              <a:rPr lang="en-US" b="1" noProof="0"/>
              <a:t>Self-stabilization</a:t>
            </a:r>
          </a:p>
          <a:p>
            <a:r>
              <a:rPr lang="en-US" noProof="0" smtClean="0"/>
              <a:t>Our </a:t>
            </a:r>
            <a:r>
              <a:rPr lang="en-US" noProof="0" smtClean="0"/>
              <a:t>Self-stabilizing (k,r)-clustering Algorithm</a:t>
            </a:r>
          </a:p>
          <a:p>
            <a:r>
              <a:rPr lang="en-US" noProof="0" smtClean="0"/>
              <a:t>Fault Tolerance Properties</a:t>
            </a:r>
            <a:endParaRPr lang="en-US" noProof="0" smtClean="0"/>
          </a:p>
          <a:p>
            <a:r>
              <a:rPr lang="en-US" noProof="0" smtClean="0"/>
              <a:t>Conclusions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365104"/>
            <a:ext cx="2232248" cy="19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Self-stabilization</a:t>
            </a:r>
          </a:p>
        </p:txBody>
      </p:sp>
      <p:sp>
        <p:nvSpPr>
          <p:cNvPr id="12" name="Freeform 11"/>
          <p:cNvSpPr>
            <a:spLocks noChangeArrowheads="1"/>
          </p:cNvSpPr>
          <p:nvPr/>
        </p:nvSpPr>
        <p:spPr bwMode="auto">
          <a:xfrm>
            <a:off x="2500313" y="2786063"/>
            <a:ext cx="4108450" cy="214312"/>
          </a:xfrm>
          <a:custGeom>
            <a:avLst/>
            <a:gdLst>
              <a:gd name="T0" fmla="*/ 0 w 4178675"/>
              <a:gd name="T1" fmla="*/ 142890 h 262484"/>
              <a:gd name="T2" fmla="*/ 1983807 w 4178675"/>
              <a:gd name="T3" fmla="*/ 5392 h 262484"/>
              <a:gd name="T4" fmla="*/ 3971530 w 4178675"/>
              <a:gd name="T5" fmla="*/ 110535 h 262484"/>
              <a:gd name="T6" fmla="*/ 0 60000 65536"/>
              <a:gd name="T7" fmla="*/ 0 60000 65536"/>
              <a:gd name="T8" fmla="*/ 0 60000 65536"/>
              <a:gd name="T9" fmla="*/ 0 w 4178675"/>
              <a:gd name="T10" fmla="*/ 0 h 262484"/>
              <a:gd name="T11" fmla="*/ 4178675 w 4178675"/>
              <a:gd name="T12" fmla="*/ 262484 h 2624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78675" h="262484">
                <a:moveTo>
                  <a:pt x="0" y="262484"/>
                </a:moveTo>
                <a:cubicBezTo>
                  <a:pt x="762000" y="53676"/>
                  <a:pt x="1390830" y="19812"/>
                  <a:pt x="2087276" y="9906"/>
                </a:cubicBezTo>
                <a:cubicBezTo>
                  <a:pt x="2783722" y="0"/>
                  <a:pt x="3523553" y="14033"/>
                  <a:pt x="4178675" y="203049"/>
                </a:cubicBezTo>
              </a:path>
            </a:pathLst>
          </a:custGeom>
          <a:noFill/>
          <a:ln w="19050" algn="ctr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 dirty="0"/>
          </a:p>
        </p:txBody>
      </p:sp>
      <p:sp>
        <p:nvSpPr>
          <p:cNvPr id="14" name="Freeform 13"/>
          <p:cNvSpPr>
            <a:spLocks noChangeArrowheads="1"/>
          </p:cNvSpPr>
          <p:nvPr/>
        </p:nvSpPr>
        <p:spPr bwMode="auto">
          <a:xfrm>
            <a:off x="1733550" y="2136775"/>
            <a:ext cx="5724525" cy="855663"/>
          </a:xfrm>
          <a:custGeom>
            <a:avLst/>
            <a:gdLst>
              <a:gd name="T0" fmla="*/ 0 w 5723907"/>
              <a:gd name="T1" fmla="*/ 808731 h 855024"/>
              <a:gd name="T2" fmla="*/ 1912343 w 5723907"/>
              <a:gd name="T3" fmla="*/ 107038 h 855024"/>
              <a:gd name="T4" fmla="*/ 4169144 w 5723907"/>
              <a:gd name="T5" fmla="*/ 166503 h 855024"/>
              <a:gd name="T6" fmla="*/ 5725145 w 5723907"/>
              <a:gd name="T7" fmla="*/ 856302 h 855024"/>
              <a:gd name="T8" fmla="*/ 0 60000 65536"/>
              <a:gd name="T9" fmla="*/ 0 60000 65536"/>
              <a:gd name="T10" fmla="*/ 0 60000 65536"/>
              <a:gd name="T11" fmla="*/ 0 60000 65536"/>
              <a:gd name="T12" fmla="*/ 0 w 5723907"/>
              <a:gd name="T13" fmla="*/ 0 h 855024"/>
              <a:gd name="T14" fmla="*/ 5723907 w 5723907"/>
              <a:gd name="T15" fmla="*/ 855024 h 8550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23907" h="855024">
                <a:moveTo>
                  <a:pt x="0" y="807523"/>
                </a:moveTo>
                <a:cubicBezTo>
                  <a:pt x="608611" y="510639"/>
                  <a:pt x="1217222" y="213756"/>
                  <a:pt x="1911928" y="106878"/>
                </a:cubicBezTo>
                <a:cubicBezTo>
                  <a:pt x="2606634" y="0"/>
                  <a:pt x="3532909" y="41564"/>
                  <a:pt x="4168239" y="166255"/>
                </a:cubicBezTo>
                <a:cubicBezTo>
                  <a:pt x="4803569" y="290946"/>
                  <a:pt x="5263738" y="572985"/>
                  <a:pt x="5723907" y="855024"/>
                </a:cubicBezTo>
              </a:path>
            </a:pathLst>
          </a:custGeom>
          <a:noFill/>
          <a:ln w="19050" algn="ctr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603625" y="2420888"/>
            <a:ext cx="20932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Transient faults</a:t>
            </a:r>
            <a:endParaRPr lang="en-US" sz="2400" dirty="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510294" y="1801559"/>
            <a:ext cx="23466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Transient </a:t>
            </a:r>
            <a:r>
              <a:rPr lang="en-US" sz="2400" dirty="0" smtClean="0"/>
              <a:t>attacks</a:t>
            </a:r>
            <a:endParaRPr lang="en-US" sz="2400" dirty="0"/>
          </a:p>
        </p:txBody>
      </p:sp>
      <p:sp>
        <p:nvSpPr>
          <p:cNvPr id="17" name="Freeform 16"/>
          <p:cNvSpPr>
            <a:spLocks noChangeArrowheads="1"/>
          </p:cNvSpPr>
          <p:nvPr/>
        </p:nvSpPr>
        <p:spPr bwMode="auto">
          <a:xfrm rot="10800000">
            <a:off x="2392363" y="4192588"/>
            <a:ext cx="4216400" cy="258762"/>
          </a:xfrm>
          <a:custGeom>
            <a:avLst/>
            <a:gdLst>
              <a:gd name="T0" fmla="*/ 0 w 4288417"/>
              <a:gd name="T1" fmla="*/ 156575 h 318509"/>
              <a:gd name="T2" fmla="*/ 1845768 w 4288417"/>
              <a:gd name="T3" fmla="*/ 2515 h 318509"/>
              <a:gd name="T4" fmla="*/ 4075932 w 4288417"/>
              <a:gd name="T5" fmla="*/ 171668 h 318509"/>
              <a:gd name="T6" fmla="*/ 0 60000 65536"/>
              <a:gd name="T7" fmla="*/ 0 60000 65536"/>
              <a:gd name="T8" fmla="*/ 0 60000 65536"/>
              <a:gd name="T9" fmla="*/ 0 w 4288417"/>
              <a:gd name="T10" fmla="*/ 0 h 318509"/>
              <a:gd name="T11" fmla="*/ 4288417 w 4288417"/>
              <a:gd name="T12" fmla="*/ 318509 h 3185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88417" h="318509">
                <a:moveTo>
                  <a:pt x="0" y="290504"/>
                </a:moveTo>
                <a:cubicBezTo>
                  <a:pt x="762000" y="81696"/>
                  <a:pt x="1227255" y="0"/>
                  <a:pt x="1941991" y="4667"/>
                </a:cubicBezTo>
                <a:cubicBezTo>
                  <a:pt x="2656727" y="9334"/>
                  <a:pt x="3633295" y="129493"/>
                  <a:pt x="4288417" y="318509"/>
                </a:cubicBezTo>
              </a:path>
            </a:pathLst>
          </a:custGeom>
          <a:noFill/>
          <a:ln w="19050" algn="ctr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 dirty="0"/>
          </a:p>
        </p:txBody>
      </p:sp>
      <p:sp>
        <p:nvSpPr>
          <p:cNvPr id="18" name="Freeform 17"/>
          <p:cNvSpPr>
            <a:spLocks noChangeArrowheads="1"/>
          </p:cNvSpPr>
          <p:nvPr/>
        </p:nvSpPr>
        <p:spPr bwMode="auto">
          <a:xfrm rot="10800000">
            <a:off x="1714500" y="4191000"/>
            <a:ext cx="5715000" cy="808038"/>
          </a:xfrm>
          <a:custGeom>
            <a:avLst/>
            <a:gdLst>
              <a:gd name="T0" fmla="*/ 0 w 5715040"/>
              <a:gd name="T1" fmla="*/ 808553 h 807523"/>
              <a:gd name="T2" fmla="*/ 1911900 w 5715040"/>
              <a:gd name="T3" fmla="*/ 107014 h 807523"/>
              <a:gd name="T4" fmla="*/ 4168178 w 5715040"/>
              <a:gd name="T5" fmla="*/ 166467 h 807523"/>
              <a:gd name="T6" fmla="*/ 5714960 w 5715040"/>
              <a:gd name="T7" fmla="*/ 782327 h 807523"/>
              <a:gd name="T8" fmla="*/ 0 60000 65536"/>
              <a:gd name="T9" fmla="*/ 0 60000 65536"/>
              <a:gd name="T10" fmla="*/ 0 60000 65536"/>
              <a:gd name="T11" fmla="*/ 0 60000 65536"/>
              <a:gd name="T12" fmla="*/ 0 w 5715040"/>
              <a:gd name="T13" fmla="*/ 0 h 807523"/>
              <a:gd name="T14" fmla="*/ 5715040 w 5715040"/>
              <a:gd name="T15" fmla="*/ 807523 h 8075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15040" h="807523">
                <a:moveTo>
                  <a:pt x="0" y="807523"/>
                </a:moveTo>
                <a:cubicBezTo>
                  <a:pt x="608611" y="510639"/>
                  <a:pt x="1217222" y="213756"/>
                  <a:pt x="1911928" y="106878"/>
                </a:cubicBezTo>
                <a:cubicBezTo>
                  <a:pt x="2606634" y="0"/>
                  <a:pt x="3534387" y="53846"/>
                  <a:pt x="4168239" y="166255"/>
                </a:cubicBezTo>
                <a:cubicBezTo>
                  <a:pt x="4802091" y="278664"/>
                  <a:pt x="5254871" y="499291"/>
                  <a:pt x="5715040" y="781330"/>
                </a:cubicBezTo>
              </a:path>
            </a:pathLst>
          </a:custGeom>
          <a:noFill/>
          <a:ln w="19050" algn="ctr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 dirty="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643313" y="3987800"/>
            <a:ext cx="18901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2400" dirty="0"/>
              <a:t>Global </a:t>
            </a:r>
            <a:r>
              <a:rPr lang="sv-SE" sz="2400" dirty="0" smtClean="0"/>
              <a:t>restart</a:t>
            </a:r>
            <a:endParaRPr lang="sv-SE" sz="2400" dirty="0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131840" y="4911551"/>
            <a:ext cx="29191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Local self-stabilization</a:t>
            </a:r>
            <a:endParaRPr lang="en-US" sz="2400" dirty="0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4359969" y="3929063"/>
            <a:ext cx="500063" cy="571500"/>
            <a:chOff x="1142976" y="5429264"/>
            <a:chExt cx="500066" cy="571504"/>
          </a:xfrm>
        </p:grpSpPr>
        <p:cxnSp>
          <p:nvCxnSpPr>
            <p:cNvPr id="21518" name="Straight Connector 21"/>
            <p:cNvCxnSpPr>
              <a:cxnSpLocks noChangeShapeType="1"/>
            </p:cNvCxnSpPr>
            <p:nvPr/>
          </p:nvCxnSpPr>
          <p:spPr bwMode="auto">
            <a:xfrm rot="16200000" flipH="1">
              <a:off x="1107257" y="5464983"/>
              <a:ext cx="571504" cy="500066"/>
            </a:xfrm>
            <a:prstGeom prst="line">
              <a:avLst/>
            </a:prstGeom>
            <a:noFill/>
            <a:ln w="63500" cap="rnd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1519" name="Straight Connector 22"/>
            <p:cNvCxnSpPr>
              <a:cxnSpLocks noChangeShapeType="1"/>
            </p:cNvCxnSpPr>
            <p:nvPr/>
          </p:nvCxnSpPr>
          <p:spPr bwMode="auto">
            <a:xfrm rot="5400000" flipH="1" flipV="1">
              <a:off x="1107257" y="5464983"/>
              <a:ext cx="571504" cy="500066"/>
            </a:xfrm>
            <a:prstGeom prst="line">
              <a:avLst/>
            </a:prstGeom>
            <a:noFill/>
            <a:ln w="63500" cap="rnd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611560" y="2928938"/>
            <a:ext cx="2808312" cy="12858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 anchorCtr="0"/>
          <a:lstStyle/>
          <a:p>
            <a:pPr algn="ctr"/>
            <a:r>
              <a:rPr lang="en-US" sz="2400" dirty="0" smtClean="0"/>
              <a:t>Working</a:t>
            </a:r>
            <a:r>
              <a:rPr lang="sv-SE" sz="2400" dirty="0" smtClean="0"/>
              <a:t> </a:t>
            </a:r>
            <a:r>
              <a:rPr lang="sv-SE" sz="2400" dirty="0"/>
              <a:t>system</a:t>
            </a:r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5643563" y="2940813"/>
            <a:ext cx="2571750" cy="12858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 anchorCtr="0"/>
          <a:lstStyle/>
          <a:p>
            <a:pPr algn="ctr"/>
            <a:r>
              <a:rPr lang="en-US" sz="2400" dirty="0" smtClean="0"/>
              <a:t>Inconsistent </a:t>
            </a:r>
            <a:r>
              <a:rPr lang="en-US" sz="2400" dirty="0" smtClean="0"/>
              <a:t>state</a:t>
            </a:r>
            <a:endParaRPr lang="sv-S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/>
      <p:bldP spid="16" grpId="0"/>
      <p:bldP spid="17" grpId="0" animBg="1"/>
      <p:bldP spid="18" grpId="0" animBg="1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8" name="Straight Arrow Connector 307"/>
          <p:cNvCxnSpPr/>
          <p:nvPr/>
        </p:nvCxnSpPr>
        <p:spPr>
          <a:xfrm flipH="1">
            <a:off x="4423538" y="2936011"/>
            <a:ext cx="87047" cy="736899"/>
          </a:xfrm>
          <a:prstGeom prst="straightConnector1">
            <a:avLst/>
          </a:prstGeom>
          <a:ln w="25400">
            <a:solidFill>
              <a:srgbClr val="FF0000"/>
            </a:solidFill>
            <a:bevel/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7" name="Group 506"/>
          <p:cNvGrpSpPr/>
          <p:nvPr/>
        </p:nvGrpSpPr>
        <p:grpSpPr>
          <a:xfrm>
            <a:off x="1187624" y="1340768"/>
            <a:ext cx="2670340" cy="3314236"/>
            <a:chOff x="1187624" y="1340768"/>
            <a:chExt cx="2670340" cy="3314236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2627784" y="1340768"/>
              <a:ext cx="648072" cy="504056"/>
            </a:xfrm>
            <a:prstGeom prst="straightConnector1">
              <a:avLst/>
            </a:prstGeom>
            <a:ln w="38100">
              <a:solidFill>
                <a:srgbClr val="92D050"/>
              </a:solidFill>
              <a:bevel/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1979712" y="1844824"/>
              <a:ext cx="648072" cy="504056"/>
            </a:xfrm>
            <a:prstGeom prst="straightConnector1">
              <a:avLst/>
            </a:prstGeom>
            <a:ln w="38100">
              <a:solidFill>
                <a:srgbClr val="92D050"/>
              </a:solidFill>
              <a:bevel/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2627784" y="1844824"/>
              <a:ext cx="252028" cy="576064"/>
            </a:xfrm>
            <a:prstGeom prst="straightConnector1">
              <a:avLst/>
            </a:prstGeom>
            <a:ln w="38100">
              <a:solidFill>
                <a:srgbClr val="92D050"/>
              </a:solidFill>
              <a:bevel/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2411760" y="1340768"/>
              <a:ext cx="864096" cy="76200"/>
            </a:xfrm>
            <a:prstGeom prst="straightConnector1">
              <a:avLst/>
            </a:prstGeom>
            <a:ln w="38100">
              <a:solidFill>
                <a:srgbClr val="92D050"/>
              </a:solidFill>
              <a:bevel/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2411760" y="1416968"/>
              <a:ext cx="216024" cy="427856"/>
            </a:xfrm>
            <a:prstGeom prst="straightConnector1">
              <a:avLst/>
            </a:prstGeom>
            <a:ln w="38100">
              <a:solidFill>
                <a:srgbClr val="92D050"/>
              </a:solidFill>
              <a:bevel/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1835696" y="1416968"/>
              <a:ext cx="576064" cy="283842"/>
            </a:xfrm>
            <a:prstGeom prst="straightConnector1">
              <a:avLst/>
            </a:prstGeom>
            <a:ln w="38100">
              <a:solidFill>
                <a:srgbClr val="92D050"/>
              </a:solidFill>
              <a:bevel/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H="1" flipV="1">
              <a:off x="1835696" y="1700808"/>
              <a:ext cx="144016" cy="648072"/>
            </a:xfrm>
            <a:prstGeom prst="straightConnector1">
              <a:avLst/>
            </a:prstGeom>
            <a:ln w="38100">
              <a:solidFill>
                <a:srgbClr val="92D050"/>
              </a:solidFill>
              <a:bevel/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H="1">
              <a:off x="2887485" y="1916832"/>
              <a:ext cx="648072" cy="504056"/>
            </a:xfrm>
            <a:prstGeom prst="straightConnector1">
              <a:avLst/>
            </a:prstGeom>
            <a:ln w="38100">
              <a:solidFill>
                <a:srgbClr val="92D050"/>
              </a:solidFill>
              <a:bevel/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3275856" y="1340768"/>
              <a:ext cx="259701" cy="576064"/>
            </a:xfrm>
            <a:prstGeom prst="straightConnector1">
              <a:avLst/>
            </a:prstGeom>
            <a:ln w="38100">
              <a:solidFill>
                <a:srgbClr val="92D050"/>
              </a:solidFill>
              <a:bevel/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1979712" y="2348880"/>
              <a:ext cx="324036" cy="648072"/>
            </a:xfrm>
            <a:prstGeom prst="straightConnector1">
              <a:avLst/>
            </a:prstGeom>
            <a:ln w="38100">
              <a:solidFill>
                <a:srgbClr val="92D050"/>
              </a:solidFill>
              <a:bevel/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H="1">
              <a:off x="2303748" y="2420888"/>
              <a:ext cx="583738" cy="598197"/>
            </a:xfrm>
            <a:prstGeom prst="straightConnector1">
              <a:avLst/>
            </a:prstGeom>
            <a:ln w="38100">
              <a:solidFill>
                <a:srgbClr val="92D050"/>
              </a:solidFill>
              <a:bevel/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V="1">
              <a:off x="2309926" y="2852936"/>
              <a:ext cx="965930" cy="166150"/>
            </a:xfrm>
            <a:prstGeom prst="straightConnector1">
              <a:avLst/>
            </a:prstGeom>
            <a:ln w="38100">
              <a:solidFill>
                <a:srgbClr val="92D050"/>
              </a:solidFill>
              <a:bevel/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V="1">
              <a:off x="3275856" y="1916832"/>
              <a:ext cx="259701" cy="936104"/>
            </a:xfrm>
            <a:prstGeom prst="straightConnector1">
              <a:avLst/>
            </a:prstGeom>
            <a:ln w="38100">
              <a:solidFill>
                <a:srgbClr val="92D050"/>
              </a:solidFill>
              <a:bevel/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H="1">
              <a:off x="1475656" y="2343719"/>
              <a:ext cx="504056" cy="376267"/>
            </a:xfrm>
            <a:prstGeom prst="straightConnector1">
              <a:avLst/>
            </a:prstGeom>
            <a:ln w="38100">
              <a:solidFill>
                <a:srgbClr val="92D050"/>
              </a:solidFill>
              <a:bevel/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1475656" y="2708920"/>
              <a:ext cx="216024" cy="504057"/>
            </a:xfrm>
            <a:prstGeom prst="straightConnector1">
              <a:avLst/>
            </a:prstGeom>
            <a:ln w="38100">
              <a:solidFill>
                <a:srgbClr val="92D050"/>
              </a:solidFill>
              <a:bevel/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H="1">
              <a:off x="1187624" y="1700808"/>
              <a:ext cx="648072" cy="504056"/>
            </a:xfrm>
            <a:prstGeom prst="straightConnector1">
              <a:avLst/>
            </a:prstGeom>
            <a:ln w="38100">
              <a:solidFill>
                <a:srgbClr val="92D050"/>
              </a:solidFill>
              <a:bevel/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1187624" y="2204864"/>
              <a:ext cx="288032" cy="515122"/>
            </a:xfrm>
            <a:prstGeom prst="straightConnector1">
              <a:avLst/>
            </a:prstGeom>
            <a:ln w="38100">
              <a:solidFill>
                <a:srgbClr val="92D050"/>
              </a:solidFill>
              <a:bevel/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V="1">
              <a:off x="1691680" y="3019085"/>
              <a:ext cx="618246" cy="193892"/>
            </a:xfrm>
            <a:prstGeom prst="straightConnector1">
              <a:avLst/>
            </a:prstGeom>
            <a:ln w="38100">
              <a:solidFill>
                <a:srgbClr val="92D050"/>
              </a:solidFill>
              <a:bevel/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H="1">
              <a:off x="1590352" y="4209386"/>
              <a:ext cx="689562" cy="445618"/>
            </a:xfrm>
            <a:prstGeom prst="straightConnector1">
              <a:avLst/>
            </a:prstGeom>
            <a:ln w="38100">
              <a:solidFill>
                <a:srgbClr val="92D050"/>
              </a:solidFill>
              <a:bevel/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H="1">
              <a:off x="2279913" y="3763769"/>
              <a:ext cx="689562" cy="445618"/>
            </a:xfrm>
            <a:prstGeom prst="straightConnector1">
              <a:avLst/>
            </a:prstGeom>
            <a:ln w="38100">
              <a:solidFill>
                <a:srgbClr val="92D050"/>
              </a:solidFill>
              <a:bevel/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2071441" y="3612868"/>
              <a:ext cx="208473" cy="596518"/>
            </a:xfrm>
            <a:prstGeom prst="straightConnector1">
              <a:avLst/>
            </a:prstGeom>
            <a:ln w="38100">
              <a:solidFill>
                <a:srgbClr val="92D050"/>
              </a:solidFill>
              <a:bevel/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1590352" y="4654452"/>
              <a:ext cx="867450" cy="552"/>
            </a:xfrm>
            <a:prstGeom prst="straightConnector1">
              <a:avLst/>
            </a:prstGeom>
            <a:ln w="38100">
              <a:solidFill>
                <a:srgbClr val="92D050"/>
              </a:solidFill>
              <a:bevel/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>
              <a:off x="2279913" y="4209386"/>
              <a:ext cx="177888" cy="445066"/>
            </a:xfrm>
            <a:prstGeom prst="straightConnector1">
              <a:avLst/>
            </a:prstGeom>
            <a:ln w="38100">
              <a:solidFill>
                <a:srgbClr val="92D050"/>
              </a:solidFill>
              <a:bevel/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V="1">
              <a:off x="2457802" y="4421930"/>
              <a:ext cx="598622" cy="232522"/>
            </a:xfrm>
            <a:prstGeom prst="straightConnector1">
              <a:avLst/>
            </a:prstGeom>
            <a:ln w="38100">
              <a:solidFill>
                <a:srgbClr val="92D050"/>
              </a:solidFill>
              <a:bevel/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H="1" flipV="1">
              <a:off x="2969475" y="3763769"/>
              <a:ext cx="86950" cy="658162"/>
            </a:xfrm>
            <a:prstGeom prst="straightConnector1">
              <a:avLst/>
            </a:prstGeom>
            <a:ln w="38100">
              <a:solidFill>
                <a:srgbClr val="92D050"/>
              </a:solidFill>
              <a:bevel/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H="1">
              <a:off x="1381879" y="3612868"/>
              <a:ext cx="689562" cy="445618"/>
            </a:xfrm>
            <a:prstGeom prst="straightConnector1">
              <a:avLst/>
            </a:prstGeom>
            <a:ln w="38100">
              <a:solidFill>
                <a:srgbClr val="92D050"/>
              </a:solidFill>
              <a:bevel/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>
              <a:off x="1381879" y="4058486"/>
              <a:ext cx="208473" cy="596518"/>
            </a:xfrm>
            <a:prstGeom prst="straightConnector1">
              <a:avLst/>
            </a:prstGeom>
            <a:ln w="38100">
              <a:solidFill>
                <a:srgbClr val="92D050"/>
              </a:solidFill>
              <a:bevel/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flipH="1">
              <a:off x="2071441" y="2997446"/>
              <a:ext cx="233542" cy="615422"/>
            </a:xfrm>
            <a:prstGeom prst="straightConnector1">
              <a:avLst/>
            </a:prstGeom>
            <a:ln w="38100">
              <a:solidFill>
                <a:srgbClr val="92D050"/>
              </a:solidFill>
              <a:bevel/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V="1">
              <a:off x="1381879" y="3212977"/>
              <a:ext cx="309801" cy="845510"/>
            </a:xfrm>
            <a:prstGeom prst="straightConnector1">
              <a:avLst/>
            </a:prstGeom>
            <a:ln w="38100">
              <a:solidFill>
                <a:srgbClr val="92D050"/>
              </a:solidFill>
              <a:bevel/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flipH="1">
              <a:off x="2969475" y="3438035"/>
              <a:ext cx="534500" cy="325734"/>
            </a:xfrm>
            <a:prstGeom prst="straightConnector1">
              <a:avLst/>
            </a:prstGeom>
            <a:ln w="38100">
              <a:solidFill>
                <a:srgbClr val="92D050"/>
              </a:solidFill>
              <a:bevel/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>
              <a:off x="3275856" y="2852936"/>
              <a:ext cx="228119" cy="585099"/>
            </a:xfrm>
            <a:prstGeom prst="straightConnector1">
              <a:avLst/>
            </a:prstGeom>
            <a:ln w="38100">
              <a:solidFill>
                <a:srgbClr val="92D050"/>
              </a:solidFill>
              <a:bevel/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H="1">
              <a:off x="3056426" y="4115004"/>
              <a:ext cx="801538" cy="306929"/>
            </a:xfrm>
            <a:prstGeom prst="straightConnector1">
              <a:avLst/>
            </a:prstGeom>
            <a:ln w="38100">
              <a:solidFill>
                <a:srgbClr val="92D050"/>
              </a:solidFill>
              <a:bevel/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3503975" y="3438035"/>
              <a:ext cx="353989" cy="676969"/>
            </a:xfrm>
            <a:prstGeom prst="straightConnector1">
              <a:avLst/>
            </a:prstGeom>
            <a:ln w="38100">
              <a:solidFill>
                <a:srgbClr val="92D050"/>
              </a:solidFill>
              <a:bevel/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Arrow Connector 343"/>
            <p:cNvCxnSpPr/>
            <p:nvPr/>
          </p:nvCxnSpPr>
          <p:spPr>
            <a:xfrm flipH="1" flipV="1">
              <a:off x="2304984" y="3019085"/>
              <a:ext cx="664491" cy="757434"/>
            </a:xfrm>
            <a:prstGeom prst="straightConnector1">
              <a:avLst/>
            </a:prstGeom>
            <a:ln w="38100">
              <a:solidFill>
                <a:srgbClr val="92D050"/>
              </a:solidFill>
              <a:bevel/>
              <a:headEnd type="oval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9" name="Straight Arrow Connector 348"/>
          <p:cNvCxnSpPr/>
          <p:nvPr/>
        </p:nvCxnSpPr>
        <p:spPr>
          <a:xfrm flipH="1" flipV="1">
            <a:off x="3503975" y="3438036"/>
            <a:ext cx="919562" cy="234874"/>
          </a:xfrm>
          <a:prstGeom prst="straightConnector1">
            <a:avLst/>
          </a:prstGeom>
          <a:ln w="25400">
            <a:solidFill>
              <a:srgbClr val="FF0000"/>
            </a:solidFill>
            <a:bevel/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Arrow Connector 351"/>
          <p:cNvCxnSpPr/>
          <p:nvPr/>
        </p:nvCxnSpPr>
        <p:spPr>
          <a:xfrm flipH="1" flipV="1">
            <a:off x="3275856" y="2852936"/>
            <a:ext cx="1234729" cy="83075"/>
          </a:xfrm>
          <a:prstGeom prst="straightConnector1">
            <a:avLst/>
          </a:prstGeom>
          <a:ln w="25400">
            <a:solidFill>
              <a:srgbClr val="FF0000"/>
            </a:solidFill>
            <a:bevel/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Arrow Connector 356"/>
          <p:cNvCxnSpPr/>
          <p:nvPr/>
        </p:nvCxnSpPr>
        <p:spPr>
          <a:xfrm flipH="1">
            <a:off x="4510586" y="2672916"/>
            <a:ext cx="607324" cy="263095"/>
          </a:xfrm>
          <a:prstGeom prst="straightConnector1">
            <a:avLst/>
          </a:prstGeom>
          <a:ln w="25400">
            <a:solidFill>
              <a:srgbClr val="FF0000"/>
            </a:solidFill>
            <a:bevel/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Arrow Connector 359"/>
          <p:cNvCxnSpPr/>
          <p:nvPr/>
        </p:nvCxnSpPr>
        <p:spPr>
          <a:xfrm flipH="1" flipV="1">
            <a:off x="3535558" y="1916832"/>
            <a:ext cx="975028" cy="288032"/>
          </a:xfrm>
          <a:prstGeom prst="straightConnector1">
            <a:avLst/>
          </a:prstGeom>
          <a:ln w="25400">
            <a:solidFill>
              <a:srgbClr val="FF0000"/>
            </a:solidFill>
            <a:bevel/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Arrow Connector 362"/>
          <p:cNvCxnSpPr/>
          <p:nvPr/>
        </p:nvCxnSpPr>
        <p:spPr>
          <a:xfrm flipH="1" flipV="1">
            <a:off x="4510586" y="2204864"/>
            <a:ext cx="607324" cy="468052"/>
          </a:xfrm>
          <a:prstGeom prst="straightConnector1">
            <a:avLst/>
          </a:prstGeom>
          <a:ln w="25400">
            <a:solidFill>
              <a:srgbClr val="FF0000"/>
            </a:solidFill>
            <a:bevel/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Arrow Connector 365"/>
          <p:cNvCxnSpPr/>
          <p:nvPr/>
        </p:nvCxnSpPr>
        <p:spPr>
          <a:xfrm flipH="1">
            <a:off x="4510586" y="1844824"/>
            <a:ext cx="798393" cy="360040"/>
          </a:xfrm>
          <a:prstGeom prst="straightConnector1">
            <a:avLst/>
          </a:prstGeom>
          <a:ln w="25400">
            <a:solidFill>
              <a:srgbClr val="FF0000"/>
            </a:solidFill>
            <a:bevel/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Straight Arrow Connector 368"/>
          <p:cNvCxnSpPr/>
          <p:nvPr/>
        </p:nvCxnSpPr>
        <p:spPr>
          <a:xfrm flipH="1">
            <a:off x="3275856" y="2438890"/>
            <a:ext cx="747216" cy="414046"/>
          </a:xfrm>
          <a:prstGeom prst="straightConnector1">
            <a:avLst/>
          </a:prstGeom>
          <a:ln w="25400">
            <a:solidFill>
              <a:srgbClr val="FF0000"/>
            </a:solidFill>
            <a:bevel/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Arrow Connector 372"/>
          <p:cNvCxnSpPr/>
          <p:nvPr/>
        </p:nvCxnSpPr>
        <p:spPr>
          <a:xfrm flipH="1">
            <a:off x="4023072" y="2204864"/>
            <a:ext cx="487514" cy="234026"/>
          </a:xfrm>
          <a:prstGeom prst="straightConnector1">
            <a:avLst/>
          </a:prstGeom>
          <a:ln w="25400">
            <a:solidFill>
              <a:srgbClr val="FF0000"/>
            </a:solidFill>
            <a:bevel/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Arrow Connector 375"/>
          <p:cNvCxnSpPr/>
          <p:nvPr/>
        </p:nvCxnSpPr>
        <p:spPr>
          <a:xfrm flipH="1" flipV="1">
            <a:off x="3275856" y="1340768"/>
            <a:ext cx="990973" cy="76200"/>
          </a:xfrm>
          <a:prstGeom prst="straightConnector1">
            <a:avLst/>
          </a:prstGeom>
          <a:ln w="25400">
            <a:solidFill>
              <a:srgbClr val="FF0000"/>
            </a:solidFill>
            <a:bevel/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Arrow Connector 378"/>
          <p:cNvCxnSpPr/>
          <p:nvPr/>
        </p:nvCxnSpPr>
        <p:spPr>
          <a:xfrm flipH="1" flipV="1">
            <a:off x="4266830" y="1416968"/>
            <a:ext cx="243755" cy="787896"/>
          </a:xfrm>
          <a:prstGeom prst="straightConnector1">
            <a:avLst/>
          </a:prstGeom>
          <a:ln w="25400">
            <a:solidFill>
              <a:srgbClr val="FF0000"/>
            </a:solidFill>
            <a:bevel/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Arrow Connector 381"/>
          <p:cNvCxnSpPr/>
          <p:nvPr/>
        </p:nvCxnSpPr>
        <p:spPr>
          <a:xfrm flipH="1" flipV="1">
            <a:off x="4266830" y="1416968"/>
            <a:ext cx="1042149" cy="427856"/>
          </a:xfrm>
          <a:prstGeom prst="straightConnector1">
            <a:avLst/>
          </a:prstGeom>
          <a:ln w="25400">
            <a:solidFill>
              <a:srgbClr val="FF0000"/>
            </a:solidFill>
            <a:bevel/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Arrow Connector 386"/>
          <p:cNvCxnSpPr/>
          <p:nvPr/>
        </p:nvCxnSpPr>
        <p:spPr>
          <a:xfrm flipH="1" flipV="1">
            <a:off x="3857966" y="4115006"/>
            <a:ext cx="609095" cy="802978"/>
          </a:xfrm>
          <a:prstGeom prst="straightConnector1">
            <a:avLst/>
          </a:prstGeom>
          <a:ln w="25400">
            <a:solidFill>
              <a:srgbClr val="FF0000"/>
            </a:solidFill>
            <a:bevel/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Arrow Connector 387"/>
          <p:cNvCxnSpPr/>
          <p:nvPr/>
        </p:nvCxnSpPr>
        <p:spPr>
          <a:xfrm flipH="1">
            <a:off x="3857964" y="3672910"/>
            <a:ext cx="565573" cy="442095"/>
          </a:xfrm>
          <a:prstGeom prst="straightConnector1">
            <a:avLst/>
          </a:prstGeom>
          <a:ln w="25400">
            <a:solidFill>
              <a:srgbClr val="FF0000"/>
            </a:solidFill>
            <a:bevel/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Arrow Connector 390"/>
          <p:cNvCxnSpPr/>
          <p:nvPr/>
        </p:nvCxnSpPr>
        <p:spPr>
          <a:xfrm flipH="1" flipV="1">
            <a:off x="3056426" y="4432195"/>
            <a:ext cx="1391092" cy="465867"/>
          </a:xfrm>
          <a:prstGeom prst="straightConnector1">
            <a:avLst/>
          </a:prstGeom>
          <a:ln w="25400">
            <a:solidFill>
              <a:srgbClr val="FF0000"/>
            </a:solidFill>
            <a:bevel/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Straight Arrow Connector 395"/>
          <p:cNvCxnSpPr/>
          <p:nvPr/>
        </p:nvCxnSpPr>
        <p:spPr>
          <a:xfrm flipH="1" flipV="1">
            <a:off x="4423537" y="3672910"/>
            <a:ext cx="694373" cy="385576"/>
          </a:xfrm>
          <a:prstGeom prst="straightConnector1">
            <a:avLst/>
          </a:prstGeom>
          <a:ln w="25400">
            <a:solidFill>
              <a:srgbClr val="FF0000"/>
            </a:solidFill>
            <a:bevel/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Arrow Connector 398"/>
          <p:cNvCxnSpPr/>
          <p:nvPr/>
        </p:nvCxnSpPr>
        <p:spPr>
          <a:xfrm flipH="1">
            <a:off x="5117911" y="3305157"/>
            <a:ext cx="95534" cy="753330"/>
          </a:xfrm>
          <a:prstGeom prst="straightConnector1">
            <a:avLst/>
          </a:prstGeom>
          <a:ln w="25400">
            <a:solidFill>
              <a:srgbClr val="FF0000"/>
            </a:solidFill>
            <a:bevel/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/>
          <p:cNvCxnSpPr/>
          <p:nvPr/>
        </p:nvCxnSpPr>
        <p:spPr>
          <a:xfrm flipH="1" flipV="1">
            <a:off x="5117911" y="2672916"/>
            <a:ext cx="95534" cy="631544"/>
          </a:xfrm>
          <a:prstGeom prst="straightConnector1">
            <a:avLst/>
          </a:prstGeom>
          <a:ln w="25400">
            <a:solidFill>
              <a:srgbClr val="FF0000"/>
            </a:solidFill>
            <a:bevel/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Arrow Connector 404"/>
          <p:cNvCxnSpPr/>
          <p:nvPr/>
        </p:nvCxnSpPr>
        <p:spPr>
          <a:xfrm flipH="1">
            <a:off x="5213445" y="2988688"/>
            <a:ext cx="1023582" cy="315772"/>
          </a:xfrm>
          <a:prstGeom prst="straightConnector1">
            <a:avLst/>
          </a:prstGeom>
          <a:ln w="25400">
            <a:solidFill>
              <a:srgbClr val="FF0000"/>
            </a:solidFill>
            <a:bevel/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Arrow Connector 407"/>
          <p:cNvCxnSpPr/>
          <p:nvPr/>
        </p:nvCxnSpPr>
        <p:spPr>
          <a:xfrm flipH="1" flipV="1">
            <a:off x="5308979" y="1844824"/>
            <a:ext cx="416257" cy="576064"/>
          </a:xfrm>
          <a:prstGeom prst="straightConnector1">
            <a:avLst/>
          </a:prstGeom>
          <a:ln w="25400">
            <a:solidFill>
              <a:srgbClr val="FF0000"/>
            </a:solidFill>
            <a:bevel/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Arrow Connector 410"/>
          <p:cNvCxnSpPr/>
          <p:nvPr/>
        </p:nvCxnSpPr>
        <p:spPr>
          <a:xfrm flipH="1" flipV="1">
            <a:off x="5725237" y="2420888"/>
            <a:ext cx="511790" cy="567800"/>
          </a:xfrm>
          <a:prstGeom prst="straightConnector1">
            <a:avLst/>
          </a:prstGeom>
          <a:ln w="25400">
            <a:solidFill>
              <a:srgbClr val="FF0000"/>
            </a:solidFill>
            <a:bevel/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Straight Arrow Connector 413"/>
          <p:cNvCxnSpPr/>
          <p:nvPr/>
        </p:nvCxnSpPr>
        <p:spPr>
          <a:xfrm flipH="1">
            <a:off x="4435528" y="4509190"/>
            <a:ext cx="723900" cy="408794"/>
          </a:xfrm>
          <a:prstGeom prst="straightConnector1">
            <a:avLst/>
          </a:prstGeom>
          <a:ln w="25400">
            <a:solidFill>
              <a:srgbClr val="FF0000"/>
            </a:solidFill>
            <a:bevel/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Straight Arrow Connector 414"/>
          <p:cNvCxnSpPr/>
          <p:nvPr/>
        </p:nvCxnSpPr>
        <p:spPr>
          <a:xfrm flipH="1" flipV="1">
            <a:off x="5159427" y="4509190"/>
            <a:ext cx="576748" cy="324691"/>
          </a:xfrm>
          <a:prstGeom prst="straightConnector1">
            <a:avLst/>
          </a:prstGeom>
          <a:ln w="25400">
            <a:solidFill>
              <a:srgbClr val="FF0000"/>
            </a:solidFill>
            <a:bevel/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Straight Arrow Connector 415"/>
          <p:cNvCxnSpPr/>
          <p:nvPr/>
        </p:nvCxnSpPr>
        <p:spPr>
          <a:xfrm flipV="1">
            <a:off x="5736175" y="4067146"/>
            <a:ext cx="5638" cy="766736"/>
          </a:xfrm>
          <a:prstGeom prst="straightConnector1">
            <a:avLst/>
          </a:prstGeom>
          <a:ln w="25400">
            <a:solidFill>
              <a:srgbClr val="FF0000"/>
            </a:solidFill>
            <a:bevel/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Arrow Connector 416"/>
          <p:cNvCxnSpPr/>
          <p:nvPr/>
        </p:nvCxnSpPr>
        <p:spPr>
          <a:xfrm flipH="1" flipV="1">
            <a:off x="5741814" y="4067146"/>
            <a:ext cx="769486" cy="418273"/>
          </a:xfrm>
          <a:prstGeom prst="straightConnector1">
            <a:avLst/>
          </a:prstGeom>
          <a:ln w="25400">
            <a:solidFill>
              <a:srgbClr val="FF0000"/>
            </a:solidFill>
            <a:bevel/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Straight Arrow Connector 417"/>
          <p:cNvCxnSpPr/>
          <p:nvPr/>
        </p:nvCxnSpPr>
        <p:spPr>
          <a:xfrm flipH="1" flipV="1">
            <a:off x="5117910" y="4058486"/>
            <a:ext cx="623903" cy="8660"/>
          </a:xfrm>
          <a:prstGeom prst="straightConnector1">
            <a:avLst/>
          </a:prstGeom>
          <a:ln w="25400">
            <a:solidFill>
              <a:srgbClr val="FF0000"/>
            </a:solidFill>
            <a:bevel/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Arrow Connector 418"/>
          <p:cNvCxnSpPr/>
          <p:nvPr/>
        </p:nvCxnSpPr>
        <p:spPr>
          <a:xfrm flipH="1" flipV="1">
            <a:off x="5213445" y="3305157"/>
            <a:ext cx="528368" cy="761988"/>
          </a:xfrm>
          <a:prstGeom prst="straightConnector1">
            <a:avLst/>
          </a:prstGeom>
          <a:ln w="25400">
            <a:solidFill>
              <a:srgbClr val="FF0000"/>
            </a:solidFill>
            <a:bevel/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Straight Arrow Connector 419"/>
          <p:cNvCxnSpPr/>
          <p:nvPr/>
        </p:nvCxnSpPr>
        <p:spPr>
          <a:xfrm flipH="1" flipV="1">
            <a:off x="6237027" y="2997446"/>
            <a:ext cx="274273" cy="1487973"/>
          </a:xfrm>
          <a:prstGeom prst="straightConnector1">
            <a:avLst/>
          </a:prstGeom>
          <a:ln w="25400">
            <a:solidFill>
              <a:srgbClr val="FF0000"/>
            </a:solidFill>
            <a:bevel/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Straight Arrow Connector 420"/>
          <p:cNvCxnSpPr/>
          <p:nvPr/>
        </p:nvCxnSpPr>
        <p:spPr>
          <a:xfrm flipH="1" flipV="1">
            <a:off x="4467061" y="4917984"/>
            <a:ext cx="165457" cy="753600"/>
          </a:xfrm>
          <a:prstGeom prst="straightConnector1">
            <a:avLst/>
          </a:prstGeom>
          <a:ln w="25400">
            <a:solidFill>
              <a:srgbClr val="FF0000"/>
            </a:solidFill>
            <a:bevel/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Straight Arrow Connector 421"/>
          <p:cNvCxnSpPr/>
          <p:nvPr/>
        </p:nvCxnSpPr>
        <p:spPr>
          <a:xfrm flipH="1">
            <a:off x="4632517" y="5292225"/>
            <a:ext cx="657814" cy="379360"/>
          </a:xfrm>
          <a:prstGeom prst="straightConnector1">
            <a:avLst/>
          </a:prstGeom>
          <a:ln w="25400">
            <a:solidFill>
              <a:srgbClr val="FF0000"/>
            </a:solidFill>
            <a:bevel/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Straight Arrow Connector 422"/>
          <p:cNvCxnSpPr/>
          <p:nvPr/>
        </p:nvCxnSpPr>
        <p:spPr>
          <a:xfrm flipV="1">
            <a:off x="5290887" y="4833882"/>
            <a:ext cx="445288" cy="457922"/>
          </a:xfrm>
          <a:prstGeom prst="straightConnector1">
            <a:avLst/>
          </a:prstGeom>
          <a:ln w="25400">
            <a:solidFill>
              <a:srgbClr val="FF0000"/>
            </a:solidFill>
            <a:bevel/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4" name="Straight Arrow Connector 423"/>
          <p:cNvCxnSpPr/>
          <p:nvPr/>
        </p:nvCxnSpPr>
        <p:spPr>
          <a:xfrm flipH="1" flipV="1">
            <a:off x="5290886" y="5291804"/>
            <a:ext cx="870372" cy="624408"/>
          </a:xfrm>
          <a:prstGeom prst="straightConnector1">
            <a:avLst/>
          </a:prstGeom>
          <a:ln w="25400">
            <a:solidFill>
              <a:srgbClr val="FF0000"/>
            </a:solidFill>
            <a:bevel/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Arrow Connector 424"/>
          <p:cNvCxnSpPr/>
          <p:nvPr/>
        </p:nvCxnSpPr>
        <p:spPr>
          <a:xfrm flipV="1">
            <a:off x="6304109" y="4485419"/>
            <a:ext cx="207190" cy="679847"/>
          </a:xfrm>
          <a:prstGeom prst="straightConnector1">
            <a:avLst/>
          </a:prstGeom>
          <a:ln w="25400">
            <a:solidFill>
              <a:srgbClr val="FF0000"/>
            </a:solidFill>
            <a:bevel/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Arrow Connector 425"/>
          <p:cNvCxnSpPr/>
          <p:nvPr/>
        </p:nvCxnSpPr>
        <p:spPr>
          <a:xfrm flipV="1">
            <a:off x="6161258" y="5165266"/>
            <a:ext cx="142850" cy="750946"/>
          </a:xfrm>
          <a:prstGeom prst="straightConnector1">
            <a:avLst/>
          </a:prstGeom>
          <a:ln w="25400">
            <a:solidFill>
              <a:srgbClr val="FF0000"/>
            </a:solidFill>
            <a:bevel/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Straight Arrow Connector 427"/>
          <p:cNvCxnSpPr/>
          <p:nvPr/>
        </p:nvCxnSpPr>
        <p:spPr>
          <a:xfrm flipV="1">
            <a:off x="1595016" y="4654452"/>
            <a:ext cx="0" cy="703679"/>
          </a:xfrm>
          <a:prstGeom prst="straightConnector1">
            <a:avLst/>
          </a:prstGeom>
          <a:ln w="25400">
            <a:solidFill>
              <a:srgbClr val="FF0000"/>
            </a:solidFill>
            <a:bevel/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Straight Arrow Connector 428"/>
          <p:cNvCxnSpPr/>
          <p:nvPr/>
        </p:nvCxnSpPr>
        <p:spPr>
          <a:xfrm flipH="1" flipV="1">
            <a:off x="3056426" y="4432195"/>
            <a:ext cx="88647" cy="1093487"/>
          </a:xfrm>
          <a:prstGeom prst="straightConnector1">
            <a:avLst/>
          </a:prstGeom>
          <a:ln w="25400">
            <a:solidFill>
              <a:srgbClr val="FF0000"/>
            </a:solidFill>
            <a:bevel/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" name="Straight Arrow Connector 429"/>
          <p:cNvCxnSpPr/>
          <p:nvPr/>
        </p:nvCxnSpPr>
        <p:spPr>
          <a:xfrm rot="3856295" flipH="1">
            <a:off x="2489604" y="5113935"/>
            <a:ext cx="607324" cy="488390"/>
          </a:xfrm>
          <a:prstGeom prst="straightConnector1">
            <a:avLst/>
          </a:prstGeom>
          <a:ln w="25400">
            <a:solidFill>
              <a:srgbClr val="FF0000"/>
            </a:solidFill>
            <a:bevel/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" name="Straight Arrow Connector 430"/>
          <p:cNvCxnSpPr/>
          <p:nvPr/>
        </p:nvCxnSpPr>
        <p:spPr>
          <a:xfrm rot="3856295" flipH="1" flipV="1">
            <a:off x="2046336" y="5443901"/>
            <a:ext cx="798393" cy="375684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bevel/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/>
          <p:cNvCxnSpPr/>
          <p:nvPr/>
        </p:nvCxnSpPr>
        <p:spPr>
          <a:xfrm rot="3856295" flipH="1" flipV="1">
            <a:off x="2201879" y="4795887"/>
            <a:ext cx="487514" cy="244195"/>
          </a:xfrm>
          <a:prstGeom prst="straightConnector1">
            <a:avLst/>
          </a:prstGeom>
          <a:ln w="25400">
            <a:solidFill>
              <a:srgbClr val="FF0000"/>
            </a:solidFill>
            <a:bevel/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Straight Arrow Connector 432"/>
          <p:cNvCxnSpPr/>
          <p:nvPr/>
        </p:nvCxnSpPr>
        <p:spPr>
          <a:xfrm rot="3856295" flipH="1">
            <a:off x="1896360" y="4848164"/>
            <a:ext cx="243755" cy="822131"/>
          </a:xfrm>
          <a:prstGeom prst="straightConnector1">
            <a:avLst/>
          </a:prstGeom>
          <a:ln w="25400">
            <a:solidFill>
              <a:srgbClr val="FF0000"/>
            </a:solidFill>
            <a:bevel/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Arrow Connector 433"/>
          <p:cNvCxnSpPr/>
          <p:nvPr/>
        </p:nvCxnSpPr>
        <p:spPr>
          <a:xfrm flipV="1">
            <a:off x="1475656" y="5327881"/>
            <a:ext cx="119362" cy="636191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bevel/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Arrow Connector 434"/>
          <p:cNvCxnSpPr/>
          <p:nvPr/>
        </p:nvCxnSpPr>
        <p:spPr>
          <a:xfrm flipH="1" flipV="1">
            <a:off x="4423539" y="3672910"/>
            <a:ext cx="23979" cy="1225152"/>
          </a:xfrm>
          <a:prstGeom prst="straightConnector1">
            <a:avLst/>
          </a:prstGeom>
          <a:ln w="25400">
            <a:solidFill>
              <a:srgbClr val="FF0000"/>
            </a:solidFill>
            <a:bevel/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Arrow Connector 435"/>
          <p:cNvCxnSpPr/>
          <p:nvPr/>
        </p:nvCxnSpPr>
        <p:spPr>
          <a:xfrm rot="3856295" flipH="1" flipV="1">
            <a:off x="4066420" y="4718679"/>
            <a:ext cx="95534" cy="786063"/>
          </a:xfrm>
          <a:prstGeom prst="straightConnector1">
            <a:avLst/>
          </a:prstGeom>
          <a:ln w="25400">
            <a:solidFill>
              <a:srgbClr val="FF0000"/>
            </a:solidFill>
            <a:bevel/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Arrow Connector 436"/>
          <p:cNvCxnSpPr/>
          <p:nvPr/>
        </p:nvCxnSpPr>
        <p:spPr>
          <a:xfrm rot="3856295" flipH="1">
            <a:off x="3414870" y="5096186"/>
            <a:ext cx="95534" cy="658986"/>
          </a:xfrm>
          <a:prstGeom prst="straightConnector1">
            <a:avLst/>
          </a:prstGeom>
          <a:ln w="25400">
            <a:solidFill>
              <a:srgbClr val="FF0000"/>
            </a:solidFill>
            <a:bevel/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Arrow Connector 437"/>
          <p:cNvCxnSpPr/>
          <p:nvPr/>
        </p:nvCxnSpPr>
        <p:spPr>
          <a:xfrm flipH="1" flipV="1">
            <a:off x="3780201" y="5325676"/>
            <a:ext cx="314127" cy="638396"/>
          </a:xfrm>
          <a:prstGeom prst="straightConnector1">
            <a:avLst/>
          </a:prstGeom>
          <a:ln w="25400">
            <a:solidFill>
              <a:srgbClr val="FF0000"/>
            </a:solidFill>
            <a:bevel/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Straight Arrow Connector 438"/>
          <p:cNvCxnSpPr/>
          <p:nvPr/>
        </p:nvCxnSpPr>
        <p:spPr>
          <a:xfrm flipH="1" flipV="1">
            <a:off x="3145073" y="5525682"/>
            <a:ext cx="26738" cy="661278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bevel/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Straight Arrow Connector 439"/>
          <p:cNvCxnSpPr/>
          <p:nvPr/>
        </p:nvCxnSpPr>
        <p:spPr>
          <a:xfrm flipV="1">
            <a:off x="3927716" y="5964071"/>
            <a:ext cx="186471" cy="426745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bevel/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" name="Straight Arrow Connector 464"/>
          <p:cNvCxnSpPr/>
          <p:nvPr/>
        </p:nvCxnSpPr>
        <p:spPr>
          <a:xfrm flipV="1">
            <a:off x="4094328" y="5700394"/>
            <a:ext cx="538189" cy="263678"/>
          </a:xfrm>
          <a:prstGeom prst="straightConnector1">
            <a:avLst/>
          </a:prstGeom>
          <a:ln w="25400">
            <a:solidFill>
              <a:srgbClr val="FF0000"/>
            </a:solidFill>
            <a:bevel/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Straight Arrow Connector 468"/>
          <p:cNvCxnSpPr/>
          <p:nvPr/>
        </p:nvCxnSpPr>
        <p:spPr>
          <a:xfrm flipH="1">
            <a:off x="5308979" y="1416968"/>
            <a:ext cx="672153" cy="427856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bevel/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" name="Straight Arrow Connector 471"/>
          <p:cNvCxnSpPr/>
          <p:nvPr/>
        </p:nvCxnSpPr>
        <p:spPr>
          <a:xfrm flipH="1">
            <a:off x="5725237" y="2168860"/>
            <a:ext cx="799530" cy="252028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bevel/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5" name="Straight Arrow Connector 474"/>
          <p:cNvCxnSpPr/>
          <p:nvPr/>
        </p:nvCxnSpPr>
        <p:spPr>
          <a:xfrm flipH="1">
            <a:off x="4266830" y="900752"/>
            <a:ext cx="365688" cy="516216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bevel/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" name="Straight Arrow Connector 477"/>
          <p:cNvCxnSpPr/>
          <p:nvPr/>
        </p:nvCxnSpPr>
        <p:spPr>
          <a:xfrm flipH="1">
            <a:off x="3275856" y="736979"/>
            <a:ext cx="181339" cy="603789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bevel/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" name="Straight Arrow Connector 480"/>
          <p:cNvCxnSpPr/>
          <p:nvPr/>
        </p:nvCxnSpPr>
        <p:spPr>
          <a:xfrm flipH="1">
            <a:off x="6237027" y="2894473"/>
            <a:ext cx="764274" cy="102974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bevel/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4" name="Straight Arrow Connector 483"/>
          <p:cNvCxnSpPr/>
          <p:nvPr/>
        </p:nvCxnSpPr>
        <p:spPr>
          <a:xfrm flipH="1">
            <a:off x="6524767" y="4421930"/>
            <a:ext cx="708546" cy="63489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bevel/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7" name="Straight Arrow Connector 486"/>
          <p:cNvCxnSpPr/>
          <p:nvPr/>
        </p:nvCxnSpPr>
        <p:spPr>
          <a:xfrm flipH="1" flipV="1">
            <a:off x="6304109" y="5190578"/>
            <a:ext cx="697192" cy="235101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bevel/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0" name="Straight Arrow Connector 489"/>
          <p:cNvCxnSpPr/>
          <p:nvPr/>
        </p:nvCxnSpPr>
        <p:spPr>
          <a:xfrm flipH="1" flipV="1">
            <a:off x="6161259" y="5929764"/>
            <a:ext cx="246445" cy="518134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bevel/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3" name="Straight Arrow Connector 492"/>
          <p:cNvCxnSpPr/>
          <p:nvPr/>
        </p:nvCxnSpPr>
        <p:spPr>
          <a:xfrm flipH="1" flipV="1">
            <a:off x="4632519" y="5671586"/>
            <a:ext cx="485392" cy="719230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bevel/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6" name="Straight Arrow Connector 495"/>
          <p:cNvCxnSpPr/>
          <p:nvPr/>
        </p:nvCxnSpPr>
        <p:spPr>
          <a:xfrm>
            <a:off x="2368857" y="736979"/>
            <a:ext cx="42903" cy="679989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bevel/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4" name="Straight Arrow Connector 503"/>
          <p:cNvCxnSpPr/>
          <p:nvPr/>
        </p:nvCxnSpPr>
        <p:spPr>
          <a:xfrm>
            <a:off x="1583668" y="900752"/>
            <a:ext cx="252029" cy="800058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bevel/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8" name="Straight Arrow Connector 507"/>
          <p:cNvCxnSpPr/>
          <p:nvPr/>
        </p:nvCxnSpPr>
        <p:spPr>
          <a:xfrm flipH="1" flipV="1">
            <a:off x="5736175" y="4833881"/>
            <a:ext cx="548306" cy="331385"/>
          </a:xfrm>
          <a:prstGeom prst="straightConnector1">
            <a:avLst/>
          </a:prstGeom>
          <a:ln w="25400">
            <a:solidFill>
              <a:srgbClr val="FF0000"/>
            </a:solidFill>
            <a:bevel/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1" name="Straight Arrow Connector 510"/>
          <p:cNvCxnSpPr/>
          <p:nvPr/>
        </p:nvCxnSpPr>
        <p:spPr>
          <a:xfrm flipH="1" flipV="1">
            <a:off x="5159427" y="2672917"/>
            <a:ext cx="1077600" cy="315771"/>
          </a:xfrm>
          <a:prstGeom prst="straightConnector1">
            <a:avLst/>
          </a:prstGeom>
          <a:ln w="25400">
            <a:solidFill>
              <a:srgbClr val="FF0000"/>
            </a:solidFill>
            <a:bevel/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" name="Rounded Rectangle 513"/>
          <p:cNvSpPr/>
          <p:nvPr/>
        </p:nvSpPr>
        <p:spPr>
          <a:xfrm>
            <a:off x="3963756" y="5006291"/>
            <a:ext cx="4993035" cy="16732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Self-stabilization: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Stabilize from </a:t>
            </a:r>
            <a:r>
              <a:rPr lang="en-US" sz="2400" dirty="0"/>
              <a:t>an arbitrary state to a consistent </a:t>
            </a:r>
            <a:r>
              <a:rPr lang="en-US" sz="2400" dirty="0" smtClean="0"/>
              <a:t>state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Once </a:t>
            </a:r>
            <a:r>
              <a:rPr lang="en-US" sz="2400" dirty="0"/>
              <a:t>consistent, </a:t>
            </a:r>
            <a:r>
              <a:rPr lang="en-US" sz="2400" dirty="0" smtClean="0"/>
              <a:t>stay consistent</a:t>
            </a:r>
            <a:endParaRPr lang="en-US" sz="2400" dirty="0"/>
          </a:p>
        </p:txBody>
      </p:sp>
      <p:sp>
        <p:nvSpPr>
          <p:cNvPr id="515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pPr algn="r"/>
            <a:r>
              <a:rPr lang="en-US" noProof="0" smtClean="0"/>
              <a:t>Self-stabilization</a:t>
            </a:r>
            <a:endParaRPr lang="en-US" noProof="0"/>
          </a:p>
        </p:txBody>
      </p:sp>
      <p:sp>
        <p:nvSpPr>
          <p:cNvPr id="516" name="Left Arrow 515"/>
          <p:cNvSpPr/>
          <p:nvPr/>
        </p:nvSpPr>
        <p:spPr>
          <a:xfrm rot="20748648">
            <a:off x="4402973" y="1542921"/>
            <a:ext cx="1310186" cy="8198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7" name="Left Arrow 516"/>
          <p:cNvSpPr/>
          <p:nvPr/>
        </p:nvSpPr>
        <p:spPr>
          <a:xfrm rot="424892">
            <a:off x="4524934" y="3657232"/>
            <a:ext cx="1310186" cy="8198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8" name="Left Arrow 517"/>
          <p:cNvSpPr/>
          <p:nvPr/>
        </p:nvSpPr>
        <p:spPr>
          <a:xfrm rot="5642784">
            <a:off x="1566609" y="5194093"/>
            <a:ext cx="1310186" cy="8198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9" name="Circular Arrow 518"/>
          <p:cNvSpPr/>
          <p:nvPr/>
        </p:nvSpPr>
        <p:spPr>
          <a:xfrm>
            <a:off x="1739520" y="2196361"/>
            <a:ext cx="1530829" cy="1567408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0" name="Circular Arrow 519"/>
          <p:cNvSpPr/>
          <p:nvPr/>
        </p:nvSpPr>
        <p:spPr>
          <a:xfrm rot="10800000">
            <a:off x="1769088" y="2417001"/>
            <a:ext cx="1530829" cy="1567408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30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" grpId="0" animBg="1"/>
      <p:bldP spid="516" grpId="0" animBg="1"/>
      <p:bldP spid="517" grpId="0" animBg="1"/>
      <p:bldP spid="518" grpId="0" animBg="1"/>
      <p:bldP spid="519" grpId="0" animBg="1"/>
      <p:bldP spid="5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Self-stabilization trade-offs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noProof="0" smtClean="0"/>
              <a:t>We get</a:t>
            </a:r>
          </a:p>
          <a:p>
            <a:pPr lvl="1"/>
            <a:r>
              <a:rPr lang="en-US" noProof="0" smtClean="0"/>
              <a:t>A system that can recover</a:t>
            </a:r>
          </a:p>
          <a:p>
            <a:pPr lvl="1"/>
            <a:r>
              <a:rPr lang="en-US" noProof="0" smtClean="0"/>
              <a:t>That can tolerate </a:t>
            </a:r>
            <a:r>
              <a:rPr lang="en-US" noProof="0" smtClean="0"/>
              <a:t>infrequent </a:t>
            </a:r>
            <a:r>
              <a:rPr lang="en-US" noProof="0" smtClean="0"/>
              <a:t>topology </a:t>
            </a:r>
            <a:r>
              <a:rPr lang="en-US" noProof="0" smtClean="0"/>
              <a:t>changes</a:t>
            </a:r>
          </a:p>
          <a:p>
            <a:r>
              <a:rPr lang="en-US" noProof="0" smtClean="0"/>
              <a:t>The costs</a:t>
            </a:r>
          </a:p>
          <a:p>
            <a:pPr lvl="1"/>
            <a:r>
              <a:rPr lang="en-US" noProof="0" smtClean="0"/>
              <a:t>We can never stop</a:t>
            </a:r>
          </a:p>
          <a:p>
            <a:pPr lvl="2"/>
            <a:r>
              <a:rPr lang="en-US" noProof="0" smtClean="0"/>
              <a:t>Cannot know when a transient fault happens</a:t>
            </a:r>
          </a:p>
          <a:p>
            <a:pPr lvl="1"/>
            <a:r>
              <a:rPr lang="en-US" noProof="0" smtClean="0"/>
              <a:t>Effort is</a:t>
            </a:r>
            <a:r>
              <a:rPr lang="en-US" noProof="0" smtClean="0"/>
              <a:t> needed </a:t>
            </a:r>
            <a:r>
              <a:rPr lang="en-US" noProof="0" smtClean="0"/>
              <a:t>to </a:t>
            </a:r>
            <a:r>
              <a:rPr lang="en-US" noProof="0" smtClean="0"/>
              <a:t>check for and take </a:t>
            </a:r>
            <a:r>
              <a:rPr lang="en-US" noProof="0" smtClean="0"/>
              <a:t>care </a:t>
            </a:r>
            <a:r>
              <a:rPr lang="en-US" noProof="0" smtClean="0"/>
              <a:t>of inconsistent </a:t>
            </a:r>
            <a:r>
              <a:rPr lang="en-US" noProof="0" smtClean="0"/>
              <a:t>internal values</a:t>
            </a:r>
          </a:p>
          <a:p>
            <a:pPr lvl="2"/>
            <a:r>
              <a:rPr lang="en-US" noProof="0" smtClean="0"/>
              <a:t>Assume that program code is in ROM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5085184"/>
            <a:ext cx="1540396" cy="154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10129</TotalTime>
  <Words>1322</Words>
  <Application>Microsoft Office PowerPoint</Application>
  <PresentationFormat>On-screen Show (4:3)</PresentationFormat>
  <Paragraphs>310</Paragraphs>
  <Slides>29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Equity</vt:lpstr>
      <vt:lpstr>Self-stabilizing (k,r)-Clustering  in Clock Rate-limited Systems</vt:lpstr>
      <vt:lpstr>Ad-hoc networks</vt:lpstr>
      <vt:lpstr>Assigning cluster heads</vt:lpstr>
      <vt:lpstr>Uses of clustering</vt:lpstr>
      <vt:lpstr>Aggregation using clusters</vt:lpstr>
      <vt:lpstr>Outline</vt:lpstr>
      <vt:lpstr>Self-stabilization</vt:lpstr>
      <vt:lpstr>Self-stabilization</vt:lpstr>
      <vt:lpstr>Self-stabilization trade-offs</vt:lpstr>
      <vt:lpstr>Outline</vt:lpstr>
      <vt:lpstr>(k,r)-clustering</vt:lpstr>
      <vt:lpstr>The (k,r)-clustering task</vt:lpstr>
      <vt:lpstr>Related work</vt:lpstr>
      <vt:lpstr>System settings – clocks</vt:lpstr>
      <vt:lpstr>System settings – communications</vt:lpstr>
      <vt:lpstr>The algorithm</vt:lpstr>
      <vt:lpstr>Our algorithm – deterministic election</vt:lpstr>
      <vt:lpstr>Our algorithm – probabilistic escapes</vt:lpstr>
      <vt:lpstr>Stabilization of the election</vt:lpstr>
      <vt:lpstr>Stabilization to local minima</vt:lpstr>
      <vt:lpstr>Stabilization time – elections</vt:lpstr>
      <vt:lpstr>Stabilization time – local minimum</vt:lpstr>
      <vt:lpstr>Outline</vt:lpstr>
      <vt:lpstr>Multiple paths</vt:lpstr>
      <vt:lpstr>Malicious/faulty nodes</vt:lpstr>
      <vt:lpstr>Outline</vt:lpstr>
      <vt:lpstr>Contribution</vt:lpstr>
      <vt:lpstr>Future work</vt:lpstr>
      <vt:lpstr>Thank you for your attention! </vt:lpstr>
    </vt:vector>
  </TitlesOfParts>
  <Company>Chalmers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Secure and Self-stabilizing Sensor Network Services for Civil Security</dc:title>
  <dc:creator>Andreas Larsson</dc:creator>
  <cp:lastModifiedBy>Andreas Larsson</cp:lastModifiedBy>
  <cp:revision>174</cp:revision>
  <dcterms:created xsi:type="dcterms:W3CDTF">2011-03-02T12:09:39Z</dcterms:created>
  <dcterms:modified xsi:type="dcterms:W3CDTF">2012-07-02T07:44:56Z</dcterms:modified>
</cp:coreProperties>
</file>