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 id="2147483654" r:id="rId5"/>
    <p:sldMasterId id="2147483656" r:id="rId6"/>
  </p:sldMasterIdLst>
  <p:notesMasterIdLst>
    <p:notesMasterId r:id="rId29"/>
  </p:notesMasterIdLst>
  <p:sldIdLst>
    <p:sldId id="256" r:id="rId7"/>
    <p:sldId id="311" r:id="rId8"/>
    <p:sldId id="340" r:id="rId9"/>
    <p:sldId id="366" r:id="rId10"/>
    <p:sldId id="368" r:id="rId11"/>
    <p:sldId id="367" r:id="rId12"/>
    <p:sldId id="371" r:id="rId13"/>
    <p:sldId id="347" r:id="rId14"/>
    <p:sldId id="348" r:id="rId15"/>
    <p:sldId id="349" r:id="rId16"/>
    <p:sldId id="353" r:id="rId17"/>
    <p:sldId id="372" r:id="rId18"/>
    <p:sldId id="365" r:id="rId19"/>
    <p:sldId id="360" r:id="rId20"/>
    <p:sldId id="327" r:id="rId21"/>
    <p:sldId id="356" r:id="rId22"/>
    <p:sldId id="334" r:id="rId23"/>
    <p:sldId id="336" r:id="rId24"/>
    <p:sldId id="330" r:id="rId25"/>
    <p:sldId id="370" r:id="rId26"/>
    <p:sldId id="369" r:id="rId27"/>
    <p:sldId id="328" r:id="rId28"/>
  </p:sldIdLst>
  <p:sldSz cx="9906000" cy="6858000" type="A4"/>
  <p:notesSz cx="6662738" cy="9832975"/>
  <p:defaultTextStyle>
    <a:defPPr>
      <a:defRPr lang="en-US"/>
    </a:defPPr>
    <a:lvl1pPr algn="r" rtl="0" eaLnBrk="0" fontAlgn="base" hangingPunct="0">
      <a:spcBef>
        <a:spcPct val="0"/>
      </a:spcBef>
      <a:spcAft>
        <a:spcPct val="0"/>
      </a:spcAft>
      <a:defRPr sz="2000" kern="1200">
        <a:solidFill>
          <a:schemeClr val="tx1"/>
        </a:solidFill>
        <a:latin typeface="Arial" charset="0"/>
        <a:ea typeface="+mn-ea"/>
        <a:cs typeface="+mn-cs"/>
      </a:defRPr>
    </a:lvl1pPr>
    <a:lvl2pPr marL="457200" algn="r" rtl="0" eaLnBrk="0" fontAlgn="base" hangingPunct="0">
      <a:spcBef>
        <a:spcPct val="0"/>
      </a:spcBef>
      <a:spcAft>
        <a:spcPct val="0"/>
      </a:spcAft>
      <a:defRPr sz="2000" kern="1200">
        <a:solidFill>
          <a:schemeClr val="tx1"/>
        </a:solidFill>
        <a:latin typeface="Arial" charset="0"/>
        <a:ea typeface="+mn-ea"/>
        <a:cs typeface="+mn-cs"/>
      </a:defRPr>
    </a:lvl2pPr>
    <a:lvl3pPr marL="914400" algn="r" rtl="0" eaLnBrk="0" fontAlgn="base" hangingPunct="0">
      <a:spcBef>
        <a:spcPct val="0"/>
      </a:spcBef>
      <a:spcAft>
        <a:spcPct val="0"/>
      </a:spcAft>
      <a:defRPr sz="2000" kern="1200">
        <a:solidFill>
          <a:schemeClr val="tx1"/>
        </a:solidFill>
        <a:latin typeface="Arial" charset="0"/>
        <a:ea typeface="+mn-ea"/>
        <a:cs typeface="+mn-cs"/>
      </a:defRPr>
    </a:lvl3pPr>
    <a:lvl4pPr marL="1371600" algn="r" rtl="0" eaLnBrk="0" fontAlgn="base" hangingPunct="0">
      <a:spcBef>
        <a:spcPct val="0"/>
      </a:spcBef>
      <a:spcAft>
        <a:spcPct val="0"/>
      </a:spcAft>
      <a:defRPr sz="2000" kern="1200">
        <a:solidFill>
          <a:schemeClr val="tx1"/>
        </a:solidFill>
        <a:latin typeface="Arial" charset="0"/>
        <a:ea typeface="+mn-ea"/>
        <a:cs typeface="+mn-cs"/>
      </a:defRPr>
    </a:lvl4pPr>
    <a:lvl5pPr marL="1828800" algn="r"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8F69"/>
    <a:srgbClr val="CCD8DE"/>
    <a:srgbClr val="660033"/>
    <a:srgbClr val="D8DB7F"/>
    <a:srgbClr val="005B99"/>
    <a:srgbClr val="1E2866"/>
    <a:srgbClr val="FFFF99"/>
    <a:srgbClr val="C7D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87546" autoAdjust="0"/>
  </p:normalViewPr>
  <p:slideViewPr>
    <p:cSldViewPr>
      <p:cViewPr>
        <p:scale>
          <a:sx n="100" d="100"/>
          <a:sy n="100" d="100"/>
        </p:scale>
        <p:origin x="-1674" y="-46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32771" name="Rectangle 3"/>
          <p:cNvSpPr>
            <a:spLocks noGrp="1" noChangeArrowheads="1"/>
          </p:cNvSpPr>
          <p:nvPr>
            <p:ph type="dt"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669925" y="738188"/>
            <a:ext cx="5324475" cy="36861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66750" y="4670425"/>
            <a:ext cx="5329238"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32775" name="Rectangle 7"/>
          <p:cNvSpPr>
            <a:spLocks noGrp="1" noChangeArrowheads="1"/>
          </p:cNvSpPr>
          <p:nvPr>
            <p:ph type="sldNum" sz="quarter" idx="5"/>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8B5EA901-0F16-46D7-94F9-1402EFD42B94}" type="slidenum">
              <a:rPr lang="en-US"/>
              <a:pPr>
                <a:defRPr/>
              </a:pPr>
              <a:t>‹#›</a:t>
            </a:fld>
            <a:endParaRPr lang="en-US"/>
          </a:p>
        </p:txBody>
      </p:sp>
    </p:spTree>
    <p:extLst>
      <p:ext uri="{BB962C8B-B14F-4D97-AF65-F5344CB8AC3E}">
        <p14:creationId xmlns:p14="http://schemas.microsoft.com/office/powerpoint/2010/main" val="114364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mtClean="0"/>
              <a:t>Cross</a:t>
            </a:r>
            <a:r>
              <a:rPr lang="da-DK" baseline="0" smtClean="0"/>
              <a:t>road: Both in the sense of an intersection, and a turning/decisive point in time!</a:t>
            </a:r>
            <a:endParaRPr lang="en-US"/>
          </a:p>
        </p:txBody>
      </p:sp>
      <p:sp>
        <p:nvSpPr>
          <p:cNvPr id="4" name="Slide Number Placeholder 3"/>
          <p:cNvSpPr>
            <a:spLocks noGrp="1"/>
          </p:cNvSpPr>
          <p:nvPr>
            <p:ph type="sldNum" sz="quarter" idx="10"/>
          </p:nvPr>
        </p:nvSpPr>
        <p:spPr/>
        <p:txBody>
          <a:bodyPr/>
          <a:lstStyle/>
          <a:p>
            <a:pPr>
              <a:defRPr/>
            </a:pPr>
            <a:fld id="{8B5EA901-0F16-46D7-94F9-1402EFD42B94}" type="slidenum">
              <a:rPr lang="en-US" smtClean="0"/>
              <a:pPr>
                <a:defRPr/>
              </a:pPr>
              <a:t>1</a:t>
            </a:fld>
            <a:endParaRPr lang="en-US"/>
          </a:p>
        </p:txBody>
      </p:sp>
    </p:spTree>
    <p:extLst>
      <p:ext uri="{BB962C8B-B14F-4D97-AF65-F5344CB8AC3E}">
        <p14:creationId xmlns:p14="http://schemas.microsoft.com/office/powerpoint/2010/main" val="127127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GB" smtClean="0"/>
              <a:t>Some trading platforms report round-trip order latency of a few hundred µs</a:t>
            </a:r>
          </a:p>
          <a:p>
            <a:endParaRPr lang="en-GB" smtClean="0"/>
          </a:p>
          <a:p>
            <a:r>
              <a:rPr lang="en-GB" smtClean="0"/>
              <a:t>With</a:t>
            </a:r>
          </a:p>
        </p:txBody>
      </p:sp>
      <p:sp>
        <p:nvSpPr>
          <p:cNvPr id="32772"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8FAD591B-A99A-4F39-AD08-20B58D79958C}" type="slidenum">
              <a:rPr lang="en-US" sz="1200" smtClean="0"/>
              <a:pPr/>
              <a:t>4</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da-DK" smtClean="0"/>
              <a:t>Tick data refers to any market data which shows the price and volume of every print</a:t>
            </a:r>
          </a:p>
          <a:p>
            <a:endParaRPr lang="da-DK" smtClean="0"/>
          </a:p>
          <a:p>
            <a:r>
              <a:rPr lang="da-DK" smtClean="0"/>
              <a:t>Often also give information about every change to the best bid and ask</a:t>
            </a:r>
          </a:p>
          <a:p>
            <a:endParaRPr lang="da-DK" smtClean="0"/>
          </a:p>
          <a:p>
            <a:r>
              <a:rPr lang="da-DK" smtClean="0"/>
              <a:t>Some group tick data in candlesticks that requires less space</a:t>
            </a:r>
          </a:p>
          <a:p>
            <a:endParaRPr lang="en-US" smtClean="0"/>
          </a:p>
        </p:txBody>
      </p:sp>
      <p:sp>
        <p:nvSpPr>
          <p:cNvPr id="33796"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A1E8FFBC-CC1D-4DC6-A977-D5EFBBBBDB0A}" type="slidenum">
              <a:rPr lang="en-US" sz="1200" smtClean="0"/>
              <a:pPr/>
              <a:t>5</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GB" smtClean="0"/>
              <a:t>Systemic events occur far more frequently, and </a:t>
            </a:r>
          </a:p>
          <a:p>
            <a:endParaRPr lang="en-GB" smtClean="0"/>
          </a:p>
          <a:p>
            <a:r>
              <a:rPr lang="en-GB" smtClean="0"/>
              <a:t>the losses incurred during such events have been far heavier than VaR estimates have implied</a:t>
            </a:r>
            <a:endParaRPr lang="en-US" smtClean="0"/>
          </a:p>
        </p:txBody>
      </p:sp>
      <p:sp>
        <p:nvSpPr>
          <p:cNvPr id="30724"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93FFCC6E-B27D-461F-94E2-AA3EEAC35531}" type="slidenum">
              <a:rPr lang="en-US" sz="1200" smtClean="0"/>
              <a:pPr/>
              <a:t>9</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GB" smtClean="0"/>
              <a:t>The VaR is calculated by multiplying the sigma (standard deviation, volatility) of the given financial positions by the size of the positions and by a factor that depends on the specified confidence level. </a:t>
            </a:r>
          </a:p>
          <a:p>
            <a:endParaRPr lang="en-GB" smtClean="0"/>
          </a:p>
          <a:p>
            <a:r>
              <a:rPr lang="en-GB" smtClean="0"/>
              <a:t>At the 99% confidence level, for example, you would multiply sigma by a factor of 2.33. Under the normality assumption used by most (but not all) VaR models, the probability of large market movements is largely underestimated and, more specifically, the probability of any deviation beyond 4 sigma (ie 4 standard deviation moves) is basically zero. Unfortunately, in the real world, 4-sigma events do occur, and they certainly occur more than once every 125 years, which is the supposed frequency of a 4-sigma event (at a 99.995% confidence level) under the normal distribution. </a:t>
            </a:r>
          </a:p>
          <a:p>
            <a:endParaRPr lang="en-GB" smtClean="0"/>
          </a:p>
          <a:p>
            <a:r>
              <a:rPr lang="en-GB" smtClean="0"/>
              <a:t>Even worse, the 20-sigma event corresponding to the 1987 stock crash is supposed to happen not even once in trillions of years</a:t>
            </a:r>
            <a:endParaRPr lang="en-US" smtClean="0"/>
          </a:p>
        </p:txBody>
      </p:sp>
      <p:sp>
        <p:nvSpPr>
          <p:cNvPr id="31748"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8A424629-5F56-433D-8A98-BE8B0776DF1B}" type="slidenum">
              <a:rPr lang="en-US" sz="1200" smtClean="0"/>
              <a:pPr/>
              <a:t>10</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smtClean="0"/>
          </a:p>
        </p:txBody>
      </p:sp>
      <p:sp>
        <p:nvSpPr>
          <p:cNvPr id="34820"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31BB9311-B288-4444-AC32-725556BE3542}" type="slidenum">
              <a:rPr lang="en-US" sz="1200" smtClean="0"/>
              <a:pPr/>
              <a:t>11</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da-DK" smtClean="0"/>
              <a:t>+ DSL</a:t>
            </a:r>
          </a:p>
          <a:p>
            <a:r>
              <a:rPr lang="da-DK" smtClean="0"/>
              <a:t>+ Functional prog.</a:t>
            </a:r>
          </a:p>
          <a:p>
            <a:r>
              <a:rPr lang="da-DK" smtClean="0"/>
              <a:t>+ visualisation</a:t>
            </a:r>
          </a:p>
          <a:p>
            <a:r>
              <a:rPr lang="da-DK" smtClean="0"/>
              <a:t>+ machine learning </a:t>
            </a:r>
          </a:p>
          <a:p>
            <a:r>
              <a:rPr lang="da-DK" smtClean="0"/>
              <a:t>+ etc.</a:t>
            </a:r>
          </a:p>
        </p:txBody>
      </p:sp>
      <p:sp>
        <p:nvSpPr>
          <p:cNvPr id="21508"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770C7EDB-9538-4003-91DC-E2B3481C14EF}" type="slidenum">
              <a:rPr lang="en-US" sz="1200" smtClean="0"/>
              <a:pPr/>
              <a:t>19</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GB" smtClean="0"/>
              <a:t>Quantitative and qualitative aspects</a:t>
            </a:r>
          </a:p>
          <a:p>
            <a:endParaRPr lang="en-GB" smtClean="0"/>
          </a:p>
          <a:p>
            <a:r>
              <a:rPr lang="en-GB" smtClean="0"/>
              <a:t>Static &amp; dynamic risk measures</a:t>
            </a:r>
          </a:p>
          <a:p>
            <a:endParaRPr lang="en-US" smtClean="0"/>
          </a:p>
        </p:txBody>
      </p:sp>
      <p:sp>
        <p:nvSpPr>
          <p:cNvPr id="24580"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C068E991-8DD3-4819-9636-117FA5AF1FA5}" type="slidenum">
              <a:rPr lang="en-US" sz="1200" smtClean="0"/>
              <a:pPr/>
              <a:t>21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hite_frontpag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hite template frontpage masterbrand nor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500063"/>
            <a:ext cx="3824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709613" y="1698625"/>
            <a:ext cx="7288212" cy="1143000"/>
          </a:xfrm>
        </p:spPr>
        <p:txBody>
          <a:bodyPr/>
          <a:lstStyle>
            <a:lvl1pPr>
              <a:defRPr/>
            </a:lvl1pPr>
          </a:lstStyle>
          <a:p>
            <a:pPr lvl="0"/>
            <a:r>
              <a:rPr lang="en-US" noProof="0" smtClean="0"/>
              <a:t>Click to edit Master title style</a:t>
            </a:r>
          </a:p>
        </p:txBody>
      </p:sp>
      <p:sp>
        <p:nvSpPr>
          <p:cNvPr id="6148" name="Rectangle 4"/>
          <p:cNvSpPr>
            <a:spLocks noGrp="1" noChangeArrowheads="1"/>
          </p:cNvSpPr>
          <p:nvPr>
            <p:ph type="subTitle" idx="1"/>
          </p:nvPr>
        </p:nvSpPr>
        <p:spPr>
          <a:xfrm>
            <a:off x="739775" y="5011738"/>
            <a:ext cx="4522788" cy="787400"/>
          </a:xfrm>
        </p:spPr>
        <p:txBody>
          <a:bodyPr anchor="b"/>
          <a:lstStyle>
            <a:lvl1pPr marL="0" indent="0">
              <a:lnSpc>
                <a:spcPct val="110000"/>
              </a:lnSpc>
              <a:spcBef>
                <a:spcPct val="0"/>
              </a:spcBef>
              <a:buFont typeface="Wingdings" pitchFamily="2" charset="2"/>
              <a:buNone/>
              <a:defRPr b="0"/>
            </a:lvl1pPr>
          </a:lstStyle>
          <a:p>
            <a:pPr lvl="0"/>
            <a:r>
              <a:rPr lang="en-US" noProof="0" smtClean="0"/>
              <a:t>Click to edit presenter name</a:t>
            </a:r>
          </a:p>
        </p:txBody>
      </p:sp>
    </p:spTree>
    <p:extLst>
      <p:ext uri="{BB962C8B-B14F-4D97-AF65-F5344CB8AC3E}">
        <p14:creationId xmlns:p14="http://schemas.microsoft.com/office/powerpoint/2010/main" val="426437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A634953-2D0E-4E77-9E67-EE776C48C9BC}" type="slidenum">
              <a:rPr lang="en-US"/>
              <a:pPr>
                <a:defRPr/>
              </a:pPr>
              <a:t>‹#›</a:t>
            </a:fld>
            <a:endParaRPr lang="en-US"/>
          </a:p>
        </p:txBody>
      </p:sp>
    </p:spTree>
    <p:extLst>
      <p:ext uri="{BB962C8B-B14F-4D97-AF65-F5344CB8AC3E}">
        <p14:creationId xmlns:p14="http://schemas.microsoft.com/office/powerpoint/2010/main" val="289441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90600"/>
            <a:ext cx="22288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13" y="990600"/>
            <a:ext cx="6535737"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94C9709-9C57-4E59-B372-C7235140BC36}" type="slidenum">
              <a:rPr lang="en-US"/>
              <a:pPr>
                <a:defRPr/>
              </a:pPr>
              <a:t>‹#›</a:t>
            </a:fld>
            <a:endParaRPr lang="en-US"/>
          </a:p>
        </p:txBody>
      </p:sp>
    </p:spTree>
    <p:extLst>
      <p:ext uri="{BB962C8B-B14F-4D97-AF65-F5344CB8AC3E}">
        <p14:creationId xmlns:p14="http://schemas.microsoft.com/office/powerpoint/2010/main" val="910133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3713" y="990600"/>
            <a:ext cx="8916987"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4"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DF6CD151-48A8-478E-9E51-7A3A239386B9}" type="slidenum">
              <a:rPr lang="en-US"/>
              <a:pPr>
                <a:defRPr/>
              </a:pPr>
              <a:t>‹#›</a:t>
            </a:fld>
            <a:endParaRPr lang="en-US"/>
          </a:p>
        </p:txBody>
      </p:sp>
    </p:spTree>
    <p:extLst>
      <p:ext uri="{BB962C8B-B14F-4D97-AF65-F5344CB8AC3E}">
        <p14:creationId xmlns:p14="http://schemas.microsoft.com/office/powerpoint/2010/main" val="147724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hite_regularpag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hite template regularpage masterbrand nor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96850"/>
            <a:ext cx="8812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493713" y="2925763"/>
            <a:ext cx="8916987" cy="1143000"/>
          </a:xfrm>
        </p:spPr>
        <p:txBody>
          <a:bodyPr anchor="ctr"/>
          <a:lstStyle>
            <a:lvl1pPr algn="ctr">
              <a:defRPr/>
            </a:lvl1pPr>
          </a:lstStyle>
          <a:p>
            <a:pPr lvl="0"/>
            <a:r>
              <a:rPr lang="en-US" noProof="0" smtClean="0"/>
              <a:t>Click to edit Master title style</a:t>
            </a:r>
          </a:p>
        </p:txBody>
      </p:sp>
      <p:sp>
        <p:nvSpPr>
          <p:cNvPr id="8196" name="Rectangle 4"/>
          <p:cNvSpPr>
            <a:spLocks noGrp="1" noChangeArrowheads="1"/>
          </p:cNvSpPr>
          <p:nvPr>
            <p:ph type="subTitle" sz="quarter" idx="1"/>
          </p:nvPr>
        </p:nvSpPr>
        <p:spPr>
          <a:xfrm>
            <a:off x="9780588" y="6715125"/>
            <a:ext cx="76200" cy="69850"/>
          </a:xfrm>
        </p:spPr>
        <p:txBody>
          <a:bodyPr/>
          <a:lstStyle>
            <a:lvl1pPr marL="0" indent="0" algn="ctr">
              <a:lnSpc>
                <a:spcPct val="110000"/>
              </a:lnSpc>
              <a:spcBef>
                <a:spcPct val="0"/>
              </a:spcBef>
              <a:buFont typeface="Wingdings" pitchFamily="2" charset="2"/>
              <a:buNone/>
              <a:defRPr sz="800" b="0">
                <a:solidFill>
                  <a:schemeClr val="bg1"/>
                </a:solidFill>
              </a:defRPr>
            </a:lvl1pPr>
          </a:lstStyle>
          <a:p>
            <a:pPr lvl="0"/>
            <a:r>
              <a:rPr lang="en-US" noProof="0" smtClean="0"/>
              <a:t>  </a:t>
            </a:r>
          </a:p>
        </p:txBody>
      </p:sp>
    </p:spTree>
    <p:extLst>
      <p:ext uri="{BB962C8B-B14F-4D97-AF65-F5344CB8AC3E}">
        <p14:creationId xmlns:p14="http://schemas.microsoft.com/office/powerpoint/2010/main" val="573350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650888CF-9A97-4FA2-86A6-E1753FD36885}" type="slidenum">
              <a:rPr lang="en-US"/>
              <a:pPr>
                <a:defRPr/>
              </a:pPr>
              <a:t>‹#›</a:t>
            </a:fld>
            <a:endParaRPr lang="en-US"/>
          </a:p>
        </p:txBody>
      </p:sp>
    </p:spTree>
    <p:extLst>
      <p:ext uri="{BB962C8B-B14F-4D97-AF65-F5344CB8AC3E}">
        <p14:creationId xmlns:p14="http://schemas.microsoft.com/office/powerpoint/2010/main" val="3742667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9FD7812-00CD-49D5-ABD3-FE80C072D988}" type="slidenum">
              <a:rPr lang="en-US"/>
              <a:pPr>
                <a:defRPr/>
              </a:pPr>
              <a:t>‹#›</a:t>
            </a:fld>
            <a:endParaRPr lang="en-US"/>
          </a:p>
        </p:txBody>
      </p:sp>
    </p:spTree>
    <p:extLst>
      <p:ext uri="{BB962C8B-B14F-4D97-AF65-F5344CB8AC3E}">
        <p14:creationId xmlns:p14="http://schemas.microsoft.com/office/powerpoint/2010/main" val="146430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3" y="1905000"/>
            <a:ext cx="4381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905000"/>
            <a:ext cx="43830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6"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7ACF090D-70EE-4D07-8588-7A156B55077A}" type="slidenum">
              <a:rPr lang="en-US"/>
              <a:pPr>
                <a:defRPr/>
              </a:pPr>
              <a:t>‹#›</a:t>
            </a:fld>
            <a:endParaRPr lang="en-US"/>
          </a:p>
        </p:txBody>
      </p:sp>
    </p:spTree>
    <p:extLst>
      <p:ext uri="{BB962C8B-B14F-4D97-AF65-F5344CB8AC3E}">
        <p14:creationId xmlns:p14="http://schemas.microsoft.com/office/powerpoint/2010/main" val="715246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8"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1E0FCB59-AFE2-4938-BC19-6537A3C9B03F}" type="slidenum">
              <a:rPr lang="en-US"/>
              <a:pPr>
                <a:defRPr/>
              </a:pPr>
              <a:t>‹#›</a:t>
            </a:fld>
            <a:endParaRPr lang="en-US"/>
          </a:p>
        </p:txBody>
      </p:sp>
    </p:spTree>
    <p:extLst>
      <p:ext uri="{BB962C8B-B14F-4D97-AF65-F5344CB8AC3E}">
        <p14:creationId xmlns:p14="http://schemas.microsoft.com/office/powerpoint/2010/main" val="1280399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4"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B8831C2E-60E8-4652-BC1B-B92FA8DE6914}" type="slidenum">
              <a:rPr lang="en-US"/>
              <a:pPr>
                <a:defRPr/>
              </a:pPr>
              <a:t>‹#›</a:t>
            </a:fld>
            <a:endParaRPr lang="en-US"/>
          </a:p>
        </p:txBody>
      </p:sp>
    </p:spTree>
    <p:extLst>
      <p:ext uri="{BB962C8B-B14F-4D97-AF65-F5344CB8AC3E}">
        <p14:creationId xmlns:p14="http://schemas.microsoft.com/office/powerpoint/2010/main" val="3686474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3"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1E9F8065-29FD-4DEF-89BC-8EC75BE7FCDF}" type="slidenum">
              <a:rPr lang="en-US"/>
              <a:pPr>
                <a:defRPr/>
              </a:pPr>
              <a:t>‹#›</a:t>
            </a:fld>
            <a:endParaRPr lang="en-US"/>
          </a:p>
        </p:txBody>
      </p:sp>
    </p:spTree>
    <p:extLst>
      <p:ext uri="{BB962C8B-B14F-4D97-AF65-F5344CB8AC3E}">
        <p14:creationId xmlns:p14="http://schemas.microsoft.com/office/powerpoint/2010/main" val="64493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895D1EB-201B-431D-B65B-C34031205BEB}" type="slidenum">
              <a:rPr lang="en-US"/>
              <a:pPr>
                <a:defRPr/>
              </a:pPr>
              <a:t>‹#›</a:t>
            </a:fld>
            <a:endParaRPr lang="en-US"/>
          </a:p>
        </p:txBody>
      </p:sp>
    </p:spTree>
    <p:extLst>
      <p:ext uri="{BB962C8B-B14F-4D97-AF65-F5344CB8AC3E}">
        <p14:creationId xmlns:p14="http://schemas.microsoft.com/office/powerpoint/2010/main" val="3322260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6"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63958BB1-3332-412C-BEA9-AB9420455A20}" type="slidenum">
              <a:rPr lang="en-US"/>
              <a:pPr>
                <a:defRPr/>
              </a:pPr>
              <a:t>‹#›</a:t>
            </a:fld>
            <a:endParaRPr lang="en-US"/>
          </a:p>
        </p:txBody>
      </p:sp>
    </p:spTree>
    <p:extLst>
      <p:ext uri="{BB962C8B-B14F-4D97-AF65-F5344CB8AC3E}">
        <p14:creationId xmlns:p14="http://schemas.microsoft.com/office/powerpoint/2010/main" val="328027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6"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D4D873B-8F82-402E-805E-1CE150366A64}" type="slidenum">
              <a:rPr lang="en-US"/>
              <a:pPr>
                <a:defRPr/>
              </a:pPr>
              <a:t>‹#›</a:t>
            </a:fld>
            <a:endParaRPr lang="en-US"/>
          </a:p>
        </p:txBody>
      </p:sp>
    </p:spTree>
    <p:extLst>
      <p:ext uri="{BB962C8B-B14F-4D97-AF65-F5344CB8AC3E}">
        <p14:creationId xmlns:p14="http://schemas.microsoft.com/office/powerpoint/2010/main" val="1415669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34081F3-C501-4F5A-A528-7AF8F5D905E7}" type="slidenum">
              <a:rPr lang="en-US"/>
              <a:pPr>
                <a:defRPr/>
              </a:pPr>
              <a:t>‹#›</a:t>
            </a:fld>
            <a:endParaRPr lang="en-US"/>
          </a:p>
        </p:txBody>
      </p:sp>
    </p:spTree>
    <p:extLst>
      <p:ext uri="{BB962C8B-B14F-4D97-AF65-F5344CB8AC3E}">
        <p14:creationId xmlns:p14="http://schemas.microsoft.com/office/powerpoint/2010/main" val="2774387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90600"/>
            <a:ext cx="22288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13" y="990600"/>
            <a:ext cx="6535737"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3E78642-9208-414D-9CB6-53031A5A03BB}" type="slidenum">
              <a:rPr lang="en-US"/>
              <a:pPr>
                <a:defRPr/>
              </a:pPr>
              <a:t>‹#›</a:t>
            </a:fld>
            <a:endParaRPr lang="en-US"/>
          </a:p>
        </p:txBody>
      </p:sp>
    </p:spTree>
    <p:extLst>
      <p:ext uri="{BB962C8B-B14F-4D97-AF65-F5344CB8AC3E}">
        <p14:creationId xmlns:p14="http://schemas.microsoft.com/office/powerpoint/2010/main" val="711230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hite_regularpag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hite template regularpage masterbrand nor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96850"/>
            <a:ext cx="8812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493713" y="2925763"/>
            <a:ext cx="8916987" cy="1143000"/>
          </a:xfrm>
        </p:spPr>
        <p:txBody>
          <a:bodyPr anchor="ctr"/>
          <a:lstStyle>
            <a:lvl1pPr algn="ctr">
              <a:defRPr/>
            </a:lvl1pPr>
          </a:lstStyle>
          <a:p>
            <a:pPr lvl="0"/>
            <a:r>
              <a:rPr lang="en-US" noProof="0" smtClean="0"/>
              <a:t>Click to edit Master title style</a:t>
            </a:r>
          </a:p>
        </p:txBody>
      </p:sp>
      <p:sp>
        <p:nvSpPr>
          <p:cNvPr id="10244" name="Rectangle 4"/>
          <p:cNvSpPr>
            <a:spLocks noGrp="1" noChangeArrowheads="1"/>
          </p:cNvSpPr>
          <p:nvPr>
            <p:ph type="subTitle" idx="1"/>
          </p:nvPr>
        </p:nvSpPr>
        <p:spPr>
          <a:xfrm>
            <a:off x="493713" y="4868863"/>
            <a:ext cx="8916987" cy="1144587"/>
          </a:xfrm>
        </p:spPr>
        <p:txBody>
          <a:bodyPr anchor="ctr"/>
          <a:lstStyle>
            <a:lvl1pPr marL="0" indent="0" algn="ctr">
              <a:lnSpc>
                <a:spcPct val="110000"/>
              </a:lnSpc>
              <a:spcBef>
                <a:spcPct val="0"/>
              </a:spcBef>
              <a:buFont typeface="Wingdings" pitchFamily="2" charset="2"/>
              <a:buNone/>
              <a:defRPr b="0"/>
            </a:lvl1pPr>
          </a:lstStyle>
          <a:p>
            <a:pPr lvl="0"/>
            <a:r>
              <a:rPr lang="en-US" noProof="0" smtClean="0"/>
              <a:t>Click to edit presenter name</a:t>
            </a:r>
          </a:p>
        </p:txBody>
      </p:sp>
    </p:spTree>
    <p:extLst>
      <p:ext uri="{BB962C8B-B14F-4D97-AF65-F5344CB8AC3E}">
        <p14:creationId xmlns:p14="http://schemas.microsoft.com/office/powerpoint/2010/main" val="1777388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985A194-6EF5-4B07-9948-3F3DE48E18C1}" type="slidenum">
              <a:rPr lang="en-US"/>
              <a:pPr>
                <a:defRPr/>
              </a:pPr>
              <a:t>‹#›</a:t>
            </a:fld>
            <a:endParaRPr lang="en-US"/>
          </a:p>
        </p:txBody>
      </p:sp>
    </p:spTree>
    <p:extLst>
      <p:ext uri="{BB962C8B-B14F-4D97-AF65-F5344CB8AC3E}">
        <p14:creationId xmlns:p14="http://schemas.microsoft.com/office/powerpoint/2010/main" val="281299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0F12C9B-A59A-4A31-8DB7-3DE4411D42A9}" type="slidenum">
              <a:rPr lang="en-US"/>
              <a:pPr>
                <a:defRPr/>
              </a:pPr>
              <a:t>‹#›</a:t>
            </a:fld>
            <a:endParaRPr lang="en-US"/>
          </a:p>
        </p:txBody>
      </p:sp>
    </p:spTree>
    <p:extLst>
      <p:ext uri="{BB962C8B-B14F-4D97-AF65-F5344CB8AC3E}">
        <p14:creationId xmlns:p14="http://schemas.microsoft.com/office/powerpoint/2010/main" val="1232098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3" y="1905000"/>
            <a:ext cx="4381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905000"/>
            <a:ext cx="43830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6"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AE3B65B-0002-4CAD-BF12-21C37D8D3A11}" type="slidenum">
              <a:rPr lang="en-US"/>
              <a:pPr>
                <a:defRPr/>
              </a:pPr>
              <a:t>‹#›</a:t>
            </a:fld>
            <a:endParaRPr lang="en-US"/>
          </a:p>
        </p:txBody>
      </p:sp>
    </p:spTree>
    <p:extLst>
      <p:ext uri="{BB962C8B-B14F-4D97-AF65-F5344CB8AC3E}">
        <p14:creationId xmlns:p14="http://schemas.microsoft.com/office/powerpoint/2010/main" val="2866271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8"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6DA0D6F4-5E9B-4F7E-A45A-111E96A821A1}" type="slidenum">
              <a:rPr lang="en-US"/>
              <a:pPr>
                <a:defRPr/>
              </a:pPr>
              <a:t>‹#›</a:t>
            </a:fld>
            <a:endParaRPr lang="en-US"/>
          </a:p>
        </p:txBody>
      </p:sp>
    </p:spTree>
    <p:extLst>
      <p:ext uri="{BB962C8B-B14F-4D97-AF65-F5344CB8AC3E}">
        <p14:creationId xmlns:p14="http://schemas.microsoft.com/office/powerpoint/2010/main" val="3098130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4"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3A0238AD-C20B-4949-B56A-C47A2B01B3A7}" type="slidenum">
              <a:rPr lang="en-US"/>
              <a:pPr>
                <a:defRPr/>
              </a:pPr>
              <a:t>‹#›</a:t>
            </a:fld>
            <a:endParaRPr lang="en-US"/>
          </a:p>
        </p:txBody>
      </p:sp>
    </p:spTree>
    <p:extLst>
      <p:ext uri="{BB962C8B-B14F-4D97-AF65-F5344CB8AC3E}">
        <p14:creationId xmlns:p14="http://schemas.microsoft.com/office/powerpoint/2010/main" val="15222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635FC583-4F9D-4393-8FE9-3474E2ED1B30}" type="slidenum">
              <a:rPr lang="en-US"/>
              <a:pPr>
                <a:defRPr/>
              </a:pPr>
              <a:t>‹#›</a:t>
            </a:fld>
            <a:endParaRPr lang="en-US"/>
          </a:p>
        </p:txBody>
      </p:sp>
    </p:spTree>
    <p:extLst>
      <p:ext uri="{BB962C8B-B14F-4D97-AF65-F5344CB8AC3E}">
        <p14:creationId xmlns:p14="http://schemas.microsoft.com/office/powerpoint/2010/main" val="4049633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3"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18BABA1B-8E92-4EDF-8EE5-59505C482517}" type="slidenum">
              <a:rPr lang="en-US"/>
              <a:pPr>
                <a:defRPr/>
              </a:pPr>
              <a:t>‹#›</a:t>
            </a:fld>
            <a:endParaRPr lang="en-US"/>
          </a:p>
        </p:txBody>
      </p:sp>
    </p:spTree>
    <p:extLst>
      <p:ext uri="{BB962C8B-B14F-4D97-AF65-F5344CB8AC3E}">
        <p14:creationId xmlns:p14="http://schemas.microsoft.com/office/powerpoint/2010/main" val="1989279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6"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D62FD9A3-8B67-48BB-80B2-1A26FBE8C73E}" type="slidenum">
              <a:rPr lang="en-US"/>
              <a:pPr>
                <a:defRPr/>
              </a:pPr>
              <a:t>‹#›</a:t>
            </a:fld>
            <a:endParaRPr lang="en-US"/>
          </a:p>
        </p:txBody>
      </p:sp>
    </p:spTree>
    <p:extLst>
      <p:ext uri="{BB962C8B-B14F-4D97-AF65-F5344CB8AC3E}">
        <p14:creationId xmlns:p14="http://schemas.microsoft.com/office/powerpoint/2010/main" val="3910239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6"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55DBF2AB-7BFB-4DAC-9951-0E76E1AE4358}" type="slidenum">
              <a:rPr lang="en-US"/>
              <a:pPr>
                <a:defRPr/>
              </a:pPr>
              <a:t>‹#›</a:t>
            </a:fld>
            <a:endParaRPr lang="en-US"/>
          </a:p>
        </p:txBody>
      </p:sp>
    </p:spTree>
    <p:extLst>
      <p:ext uri="{BB962C8B-B14F-4D97-AF65-F5344CB8AC3E}">
        <p14:creationId xmlns:p14="http://schemas.microsoft.com/office/powerpoint/2010/main" val="506841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4FEEC79-0DBF-4A77-8ED3-755F14526ABB}" type="slidenum">
              <a:rPr lang="en-US"/>
              <a:pPr>
                <a:defRPr/>
              </a:pPr>
              <a:t>‹#›</a:t>
            </a:fld>
            <a:endParaRPr lang="en-US"/>
          </a:p>
        </p:txBody>
      </p:sp>
    </p:spTree>
    <p:extLst>
      <p:ext uri="{BB962C8B-B14F-4D97-AF65-F5344CB8AC3E}">
        <p14:creationId xmlns:p14="http://schemas.microsoft.com/office/powerpoint/2010/main" val="445955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90600"/>
            <a:ext cx="22288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13" y="990600"/>
            <a:ext cx="6535737"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40FB188-1468-4729-AF53-F9961764D341}" type="slidenum">
              <a:rPr lang="en-US"/>
              <a:pPr>
                <a:defRPr/>
              </a:pPr>
              <a:t>‹#›</a:t>
            </a:fld>
            <a:endParaRPr lang="en-US"/>
          </a:p>
        </p:txBody>
      </p:sp>
    </p:spTree>
    <p:extLst>
      <p:ext uri="{BB962C8B-B14F-4D97-AF65-F5344CB8AC3E}">
        <p14:creationId xmlns:p14="http://schemas.microsoft.com/office/powerpoint/2010/main" val="258124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3" y="1905000"/>
            <a:ext cx="4381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905000"/>
            <a:ext cx="43830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6"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E66ED30-B2CD-440B-9744-B339365A5257}" type="slidenum">
              <a:rPr lang="en-US"/>
              <a:pPr>
                <a:defRPr/>
              </a:pPr>
              <a:t>‹#›</a:t>
            </a:fld>
            <a:endParaRPr lang="en-US"/>
          </a:p>
        </p:txBody>
      </p:sp>
    </p:spTree>
    <p:extLst>
      <p:ext uri="{BB962C8B-B14F-4D97-AF65-F5344CB8AC3E}">
        <p14:creationId xmlns:p14="http://schemas.microsoft.com/office/powerpoint/2010/main" val="343838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8"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261985C3-C594-4A87-8554-C1198D7E4CF3}" type="slidenum">
              <a:rPr lang="en-US"/>
              <a:pPr>
                <a:defRPr/>
              </a:pPr>
              <a:t>‹#›</a:t>
            </a:fld>
            <a:endParaRPr lang="en-US"/>
          </a:p>
        </p:txBody>
      </p:sp>
    </p:spTree>
    <p:extLst>
      <p:ext uri="{BB962C8B-B14F-4D97-AF65-F5344CB8AC3E}">
        <p14:creationId xmlns:p14="http://schemas.microsoft.com/office/powerpoint/2010/main" val="202433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4"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BE39EFF1-4E0E-4D8A-8CF1-B121DA7D58F0}" type="slidenum">
              <a:rPr lang="en-US"/>
              <a:pPr>
                <a:defRPr/>
              </a:pPr>
              <a:t>‹#›</a:t>
            </a:fld>
            <a:endParaRPr lang="en-US"/>
          </a:p>
        </p:txBody>
      </p:sp>
    </p:spTree>
    <p:extLst>
      <p:ext uri="{BB962C8B-B14F-4D97-AF65-F5344CB8AC3E}">
        <p14:creationId xmlns:p14="http://schemas.microsoft.com/office/powerpoint/2010/main" val="125942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3"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E97CFC72-0A53-4EF7-8544-4466F88A3635}" type="slidenum">
              <a:rPr lang="en-US"/>
              <a:pPr>
                <a:defRPr/>
              </a:pPr>
              <a:t>‹#›</a:t>
            </a:fld>
            <a:endParaRPr lang="en-US"/>
          </a:p>
        </p:txBody>
      </p:sp>
    </p:spTree>
    <p:extLst>
      <p:ext uri="{BB962C8B-B14F-4D97-AF65-F5344CB8AC3E}">
        <p14:creationId xmlns:p14="http://schemas.microsoft.com/office/powerpoint/2010/main" val="224577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6"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72660433-F4D3-4C02-AC9A-D87D50969C2C}" type="slidenum">
              <a:rPr lang="en-US"/>
              <a:pPr>
                <a:defRPr/>
              </a:pPr>
              <a:t>‹#›</a:t>
            </a:fld>
            <a:endParaRPr lang="en-US"/>
          </a:p>
        </p:txBody>
      </p:sp>
    </p:spTree>
    <p:extLst>
      <p:ext uri="{BB962C8B-B14F-4D97-AF65-F5344CB8AC3E}">
        <p14:creationId xmlns:p14="http://schemas.microsoft.com/office/powerpoint/2010/main" val="36401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smtClean="0"/>
              <a:t>17 June 2011</a:t>
            </a:r>
            <a:endParaRPr lang="en-US"/>
          </a:p>
        </p:txBody>
      </p:sp>
      <p:sp>
        <p:nvSpPr>
          <p:cNvPr id="6" name="Rectangle 4"/>
          <p:cNvSpPr>
            <a:spLocks noGrp="1" noChangeArrowheads="1"/>
          </p:cNvSpPr>
          <p:nvPr>
            <p:ph type="ftr" sz="quarter" idx="11"/>
          </p:nvPr>
        </p:nvSpPr>
        <p:spPr>
          <a:ln/>
        </p:spPr>
        <p:txBody>
          <a:bodyPr/>
          <a:lstStyle>
            <a:lvl1pPr>
              <a:defRPr/>
            </a:lvl1pPr>
          </a:lstStyle>
          <a:p>
            <a:pPr>
              <a:defRPr/>
            </a:pPr>
            <a:r>
              <a:rPr lang="fr-FR" smtClean="0"/>
              <a:t>Presentation at DSL4EE workshop, Göteborg</a:t>
            </a: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D67B4EDF-FA9F-4236-ABE3-17A0032E8005}" type="slidenum">
              <a:rPr lang="en-US"/>
              <a:pPr>
                <a:defRPr/>
              </a:pPr>
              <a:t>‹#›</a:t>
            </a:fld>
            <a:endParaRPr lang="en-US"/>
          </a:p>
        </p:txBody>
      </p:sp>
    </p:spTree>
    <p:extLst>
      <p:ext uri="{BB962C8B-B14F-4D97-AF65-F5344CB8AC3E}">
        <p14:creationId xmlns:p14="http://schemas.microsoft.com/office/powerpoint/2010/main" val="246376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hite_regularpage_backgroun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dt" sz="half" idx="2"/>
          </p:nvPr>
        </p:nvSpPr>
        <p:spPr bwMode="auto">
          <a:xfrm>
            <a:off x="658813" y="6477000"/>
            <a:ext cx="17351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vl1pPr>
          </a:lstStyle>
          <a:p>
            <a:pPr>
              <a:defRPr/>
            </a:pPr>
            <a:r>
              <a:rPr lang="en-US" smtClean="0"/>
              <a:t>17 June 2011</a:t>
            </a:r>
            <a:endParaRPr lang="en-US"/>
          </a:p>
        </p:txBody>
      </p:sp>
      <p:sp>
        <p:nvSpPr>
          <p:cNvPr id="5124" name="Rectangle 4"/>
          <p:cNvSpPr>
            <a:spLocks noGrp="1" noChangeArrowheads="1"/>
          </p:cNvSpPr>
          <p:nvPr>
            <p:ph type="ftr" sz="quarter" idx="3"/>
          </p:nvPr>
        </p:nvSpPr>
        <p:spPr bwMode="auto">
          <a:xfrm>
            <a:off x="2474913" y="6477000"/>
            <a:ext cx="2613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vl1pPr>
          </a:lstStyle>
          <a:p>
            <a:pPr>
              <a:defRPr/>
            </a:pPr>
            <a:r>
              <a:rPr lang="fr-FR" smtClean="0"/>
              <a:t>Presentation at DSL4EE workshop, Göteborg</a:t>
            </a:r>
            <a:endParaRPr lang="en-US"/>
          </a:p>
        </p:txBody>
      </p:sp>
      <p:sp>
        <p:nvSpPr>
          <p:cNvPr id="5125" name="Rectangle 5"/>
          <p:cNvSpPr>
            <a:spLocks noGrp="1" noChangeArrowheads="1"/>
          </p:cNvSpPr>
          <p:nvPr>
            <p:ph type="sldNum" sz="quarter" idx="4"/>
          </p:nvPr>
        </p:nvSpPr>
        <p:spPr bwMode="auto">
          <a:xfrm>
            <a:off x="165100" y="6477000"/>
            <a:ext cx="4127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pPr>
              <a:defRPr/>
            </a:pPr>
            <a:fld id="{C74FF9C9-CAF7-4D40-8602-DBC920732337}" type="slidenum">
              <a:rPr lang="en-US"/>
              <a:pPr>
                <a:defRPr/>
              </a:pPr>
              <a:t>‹#›</a:t>
            </a:fld>
            <a:endParaRPr lang="en-US"/>
          </a:p>
        </p:txBody>
      </p:sp>
      <p:sp>
        <p:nvSpPr>
          <p:cNvPr id="1030" name="Rectangle 6"/>
          <p:cNvSpPr>
            <a:spLocks noGrp="1" noChangeArrowheads="1"/>
          </p:cNvSpPr>
          <p:nvPr>
            <p:ph type="body" idx="1"/>
          </p:nvPr>
        </p:nvSpPr>
        <p:spPr bwMode="auto">
          <a:xfrm>
            <a:off x="493713" y="1905000"/>
            <a:ext cx="89169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 level</a:t>
            </a:r>
          </a:p>
        </p:txBody>
      </p:sp>
      <p:sp>
        <p:nvSpPr>
          <p:cNvPr id="1031" name="Rectangle 7"/>
          <p:cNvSpPr>
            <a:spLocks noGrp="1" noChangeArrowheads="1"/>
          </p:cNvSpPr>
          <p:nvPr>
            <p:ph type="title"/>
          </p:nvPr>
        </p:nvSpPr>
        <p:spPr bwMode="auto">
          <a:xfrm>
            <a:off x="493713" y="990600"/>
            <a:ext cx="8916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2" name="Picture 8" descr="white template regularpage masterbrand norde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950" y="196850"/>
            <a:ext cx="8812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5"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hf hdr="0"/>
  <p:txStyles>
    <p:titleStyle>
      <a:lvl1pPr algn="l" rtl="0" eaLnBrk="0" fontAlgn="base" hangingPunct="0">
        <a:spcBef>
          <a:spcPct val="0"/>
        </a:spcBef>
        <a:spcAft>
          <a:spcPct val="0"/>
        </a:spcAft>
        <a:buClr>
          <a:schemeClr val="tx1"/>
        </a:buClr>
        <a:defRPr sz="2800" b="1">
          <a:solidFill>
            <a:schemeClr val="tx1"/>
          </a:solidFill>
          <a:latin typeface="+mj-lt"/>
          <a:ea typeface="+mj-ea"/>
          <a:cs typeface="+mj-cs"/>
        </a:defRPr>
      </a:lvl1pPr>
      <a:lvl2pPr algn="l" rtl="0" eaLnBrk="0" fontAlgn="base" hangingPunct="0">
        <a:spcBef>
          <a:spcPct val="0"/>
        </a:spcBef>
        <a:spcAft>
          <a:spcPct val="0"/>
        </a:spcAft>
        <a:buClr>
          <a:schemeClr val="tx1"/>
        </a:buClr>
        <a:defRPr sz="2800" b="1">
          <a:solidFill>
            <a:schemeClr val="tx1"/>
          </a:solidFill>
          <a:latin typeface="Arial" charset="0"/>
        </a:defRPr>
      </a:lvl2pPr>
      <a:lvl3pPr algn="l" rtl="0" eaLnBrk="0" fontAlgn="base" hangingPunct="0">
        <a:spcBef>
          <a:spcPct val="0"/>
        </a:spcBef>
        <a:spcAft>
          <a:spcPct val="0"/>
        </a:spcAft>
        <a:buClr>
          <a:schemeClr val="tx1"/>
        </a:buClr>
        <a:defRPr sz="2800" b="1">
          <a:solidFill>
            <a:schemeClr val="tx1"/>
          </a:solidFill>
          <a:latin typeface="Arial" charset="0"/>
        </a:defRPr>
      </a:lvl3pPr>
      <a:lvl4pPr algn="l" rtl="0" eaLnBrk="0" fontAlgn="base" hangingPunct="0">
        <a:spcBef>
          <a:spcPct val="0"/>
        </a:spcBef>
        <a:spcAft>
          <a:spcPct val="0"/>
        </a:spcAft>
        <a:buClr>
          <a:schemeClr val="tx1"/>
        </a:buClr>
        <a:defRPr sz="2800" b="1">
          <a:solidFill>
            <a:schemeClr val="tx1"/>
          </a:solidFill>
          <a:latin typeface="Arial" charset="0"/>
        </a:defRPr>
      </a:lvl4pPr>
      <a:lvl5pPr algn="l" rtl="0" eaLnBrk="0" fontAlgn="base" hangingPunct="0">
        <a:spcBef>
          <a:spcPct val="0"/>
        </a:spcBef>
        <a:spcAft>
          <a:spcPct val="0"/>
        </a:spcAft>
        <a:buClr>
          <a:schemeClr val="tx1"/>
        </a:buClr>
        <a:defRPr sz="2800" b="1">
          <a:solidFill>
            <a:schemeClr val="tx1"/>
          </a:solidFill>
          <a:latin typeface="Arial" charset="0"/>
        </a:defRPr>
      </a:lvl5pPr>
      <a:lvl6pPr marL="457200" algn="l" rtl="0" eaLnBrk="0" fontAlgn="base" hangingPunct="0">
        <a:spcBef>
          <a:spcPct val="0"/>
        </a:spcBef>
        <a:spcAft>
          <a:spcPct val="0"/>
        </a:spcAft>
        <a:buClr>
          <a:schemeClr val="tx1"/>
        </a:buClr>
        <a:defRPr sz="2800" b="1">
          <a:solidFill>
            <a:schemeClr val="tx1"/>
          </a:solidFill>
          <a:latin typeface="Arial" charset="0"/>
        </a:defRPr>
      </a:lvl6pPr>
      <a:lvl7pPr marL="914400" algn="l" rtl="0" eaLnBrk="0" fontAlgn="base" hangingPunct="0">
        <a:spcBef>
          <a:spcPct val="0"/>
        </a:spcBef>
        <a:spcAft>
          <a:spcPct val="0"/>
        </a:spcAft>
        <a:buClr>
          <a:schemeClr val="tx1"/>
        </a:buClr>
        <a:defRPr sz="2800" b="1">
          <a:solidFill>
            <a:schemeClr val="tx1"/>
          </a:solidFill>
          <a:latin typeface="Arial" charset="0"/>
        </a:defRPr>
      </a:lvl7pPr>
      <a:lvl8pPr marL="1371600" algn="l" rtl="0" eaLnBrk="0" fontAlgn="base" hangingPunct="0">
        <a:spcBef>
          <a:spcPct val="0"/>
        </a:spcBef>
        <a:spcAft>
          <a:spcPct val="0"/>
        </a:spcAft>
        <a:buClr>
          <a:schemeClr val="tx1"/>
        </a:buClr>
        <a:defRPr sz="2800" b="1">
          <a:solidFill>
            <a:schemeClr val="tx1"/>
          </a:solidFill>
          <a:latin typeface="Arial" charset="0"/>
        </a:defRPr>
      </a:lvl8pPr>
      <a:lvl9pPr marL="1828800" algn="l" rtl="0" eaLnBrk="0" fontAlgn="base" hangingPunct="0">
        <a:spcBef>
          <a:spcPct val="0"/>
        </a:spcBef>
        <a:spcAft>
          <a:spcPct val="0"/>
        </a:spcAft>
        <a:buClr>
          <a:schemeClr val="tx1"/>
        </a:buClr>
        <a:defRPr sz="2800" b="1">
          <a:solidFill>
            <a:schemeClr val="tx1"/>
          </a:solidFill>
          <a:latin typeface="Arial" charset="0"/>
        </a:defRPr>
      </a:lvl9pPr>
    </p:titleStyle>
    <p:bodyStyle>
      <a:lvl1pPr marL="284163" indent="-284163" algn="l" defTabSz="1282700" rtl="0" eaLnBrk="0" fontAlgn="base" hangingPunct="0">
        <a:spcBef>
          <a:spcPct val="50000"/>
        </a:spcBef>
        <a:spcAft>
          <a:spcPct val="0"/>
        </a:spcAft>
        <a:buClr>
          <a:schemeClr val="tx1"/>
        </a:buClr>
        <a:buSzPct val="80000"/>
        <a:buFont typeface="Wingdings" pitchFamily="2" charset="2"/>
        <a:buChar char="l"/>
        <a:defRPr sz="2000" b="1">
          <a:solidFill>
            <a:schemeClr val="tx1"/>
          </a:solidFill>
          <a:latin typeface="+mn-lt"/>
          <a:ea typeface="+mn-ea"/>
          <a:cs typeface="+mn-cs"/>
        </a:defRPr>
      </a:lvl1pPr>
      <a:lvl2pPr marL="668338"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2pPr>
      <a:lvl3pPr marL="1050925" indent="-192088"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3pPr>
      <a:lvl4pPr marL="1435100"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4pPr>
      <a:lvl5pPr marL="20097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5pPr>
      <a:lvl6pPr marL="24669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6pPr>
      <a:lvl7pPr marL="29241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7pPr>
      <a:lvl8pPr marL="33813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8pPr>
      <a:lvl9pPr marL="38385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white_regularpage_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dt" sz="half" idx="2"/>
          </p:nvPr>
        </p:nvSpPr>
        <p:spPr bwMode="auto">
          <a:xfrm>
            <a:off x="658813" y="6477000"/>
            <a:ext cx="17351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vl1pPr>
          </a:lstStyle>
          <a:p>
            <a:pPr>
              <a:defRPr/>
            </a:pPr>
            <a:r>
              <a:rPr lang="en-US" smtClean="0"/>
              <a:t>17 June 2011</a:t>
            </a:r>
            <a:endParaRPr lang="en-US"/>
          </a:p>
        </p:txBody>
      </p:sp>
      <p:sp>
        <p:nvSpPr>
          <p:cNvPr id="7172" name="Rectangle 4"/>
          <p:cNvSpPr>
            <a:spLocks noGrp="1" noChangeArrowheads="1"/>
          </p:cNvSpPr>
          <p:nvPr>
            <p:ph type="ftr" sz="quarter" idx="3"/>
          </p:nvPr>
        </p:nvSpPr>
        <p:spPr bwMode="auto">
          <a:xfrm>
            <a:off x="2474913" y="6477000"/>
            <a:ext cx="2613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vl1pPr>
          </a:lstStyle>
          <a:p>
            <a:pPr>
              <a:defRPr/>
            </a:pPr>
            <a:r>
              <a:rPr lang="fr-FR" smtClean="0"/>
              <a:t>Presentation at DSL4EE workshop, Göteborg</a:t>
            </a:r>
            <a:endParaRPr lang="en-US"/>
          </a:p>
        </p:txBody>
      </p:sp>
      <p:sp>
        <p:nvSpPr>
          <p:cNvPr id="7173" name="Rectangle 5"/>
          <p:cNvSpPr>
            <a:spLocks noGrp="1" noChangeArrowheads="1"/>
          </p:cNvSpPr>
          <p:nvPr>
            <p:ph type="sldNum" sz="quarter" idx="4"/>
          </p:nvPr>
        </p:nvSpPr>
        <p:spPr bwMode="auto">
          <a:xfrm>
            <a:off x="165100" y="6477000"/>
            <a:ext cx="4127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pPr>
              <a:defRPr/>
            </a:pPr>
            <a:fld id="{FE68B66D-EF85-4CC0-9A2F-C3985B1A7C27}" type="slidenum">
              <a:rPr lang="en-US"/>
              <a:pPr>
                <a:defRPr/>
              </a:pPr>
              <a:t>‹#›</a:t>
            </a:fld>
            <a:endParaRPr lang="en-US"/>
          </a:p>
        </p:txBody>
      </p:sp>
      <p:sp>
        <p:nvSpPr>
          <p:cNvPr id="2054" name="Rectangle 6"/>
          <p:cNvSpPr>
            <a:spLocks noGrp="1" noChangeArrowheads="1"/>
          </p:cNvSpPr>
          <p:nvPr>
            <p:ph type="body" idx="1"/>
          </p:nvPr>
        </p:nvSpPr>
        <p:spPr bwMode="auto">
          <a:xfrm>
            <a:off x="493713" y="1905000"/>
            <a:ext cx="89169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 level</a:t>
            </a:r>
          </a:p>
        </p:txBody>
      </p:sp>
      <p:sp>
        <p:nvSpPr>
          <p:cNvPr id="2055" name="Rectangle 7"/>
          <p:cNvSpPr>
            <a:spLocks noGrp="1" noChangeArrowheads="1"/>
          </p:cNvSpPr>
          <p:nvPr>
            <p:ph type="title"/>
          </p:nvPr>
        </p:nvSpPr>
        <p:spPr bwMode="auto">
          <a:xfrm>
            <a:off x="493713" y="990600"/>
            <a:ext cx="8916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2056" name="Picture 8" descr="white template regularpage masterbrand norde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950" y="196850"/>
            <a:ext cx="8812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6"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p:txStyles>
    <p:titleStyle>
      <a:lvl1pPr algn="l" rtl="0" eaLnBrk="0" fontAlgn="base" hangingPunct="0">
        <a:spcBef>
          <a:spcPct val="0"/>
        </a:spcBef>
        <a:spcAft>
          <a:spcPct val="0"/>
        </a:spcAft>
        <a:buClr>
          <a:schemeClr val="tx1"/>
        </a:buClr>
        <a:defRPr sz="2800" b="1">
          <a:solidFill>
            <a:schemeClr val="tx1"/>
          </a:solidFill>
          <a:latin typeface="+mj-lt"/>
          <a:ea typeface="+mj-ea"/>
          <a:cs typeface="+mj-cs"/>
        </a:defRPr>
      </a:lvl1pPr>
      <a:lvl2pPr algn="l" rtl="0" eaLnBrk="0" fontAlgn="base" hangingPunct="0">
        <a:spcBef>
          <a:spcPct val="0"/>
        </a:spcBef>
        <a:spcAft>
          <a:spcPct val="0"/>
        </a:spcAft>
        <a:buClr>
          <a:schemeClr val="tx1"/>
        </a:buClr>
        <a:defRPr sz="2800" b="1">
          <a:solidFill>
            <a:schemeClr val="tx1"/>
          </a:solidFill>
          <a:latin typeface="Arial" charset="0"/>
        </a:defRPr>
      </a:lvl2pPr>
      <a:lvl3pPr algn="l" rtl="0" eaLnBrk="0" fontAlgn="base" hangingPunct="0">
        <a:spcBef>
          <a:spcPct val="0"/>
        </a:spcBef>
        <a:spcAft>
          <a:spcPct val="0"/>
        </a:spcAft>
        <a:buClr>
          <a:schemeClr val="tx1"/>
        </a:buClr>
        <a:defRPr sz="2800" b="1">
          <a:solidFill>
            <a:schemeClr val="tx1"/>
          </a:solidFill>
          <a:latin typeface="Arial" charset="0"/>
        </a:defRPr>
      </a:lvl3pPr>
      <a:lvl4pPr algn="l" rtl="0" eaLnBrk="0" fontAlgn="base" hangingPunct="0">
        <a:spcBef>
          <a:spcPct val="0"/>
        </a:spcBef>
        <a:spcAft>
          <a:spcPct val="0"/>
        </a:spcAft>
        <a:buClr>
          <a:schemeClr val="tx1"/>
        </a:buClr>
        <a:defRPr sz="2800" b="1">
          <a:solidFill>
            <a:schemeClr val="tx1"/>
          </a:solidFill>
          <a:latin typeface="Arial" charset="0"/>
        </a:defRPr>
      </a:lvl4pPr>
      <a:lvl5pPr algn="l" rtl="0" eaLnBrk="0" fontAlgn="base" hangingPunct="0">
        <a:spcBef>
          <a:spcPct val="0"/>
        </a:spcBef>
        <a:spcAft>
          <a:spcPct val="0"/>
        </a:spcAft>
        <a:buClr>
          <a:schemeClr val="tx1"/>
        </a:buClr>
        <a:defRPr sz="2800" b="1">
          <a:solidFill>
            <a:schemeClr val="tx1"/>
          </a:solidFill>
          <a:latin typeface="Arial" charset="0"/>
        </a:defRPr>
      </a:lvl5pPr>
      <a:lvl6pPr marL="457200" algn="l" rtl="0" fontAlgn="base">
        <a:spcBef>
          <a:spcPct val="0"/>
        </a:spcBef>
        <a:spcAft>
          <a:spcPct val="0"/>
        </a:spcAft>
        <a:buClr>
          <a:schemeClr val="tx1"/>
        </a:buClr>
        <a:defRPr sz="2800" b="1">
          <a:solidFill>
            <a:schemeClr val="tx1"/>
          </a:solidFill>
          <a:latin typeface="Arial" charset="0"/>
        </a:defRPr>
      </a:lvl6pPr>
      <a:lvl7pPr marL="914400" algn="l" rtl="0" fontAlgn="base">
        <a:spcBef>
          <a:spcPct val="0"/>
        </a:spcBef>
        <a:spcAft>
          <a:spcPct val="0"/>
        </a:spcAft>
        <a:buClr>
          <a:schemeClr val="tx1"/>
        </a:buClr>
        <a:defRPr sz="2800" b="1">
          <a:solidFill>
            <a:schemeClr val="tx1"/>
          </a:solidFill>
          <a:latin typeface="Arial" charset="0"/>
        </a:defRPr>
      </a:lvl7pPr>
      <a:lvl8pPr marL="1371600" algn="l" rtl="0" fontAlgn="base">
        <a:spcBef>
          <a:spcPct val="0"/>
        </a:spcBef>
        <a:spcAft>
          <a:spcPct val="0"/>
        </a:spcAft>
        <a:buClr>
          <a:schemeClr val="tx1"/>
        </a:buClr>
        <a:defRPr sz="2800" b="1">
          <a:solidFill>
            <a:schemeClr val="tx1"/>
          </a:solidFill>
          <a:latin typeface="Arial" charset="0"/>
        </a:defRPr>
      </a:lvl8pPr>
      <a:lvl9pPr marL="1828800" algn="l" rtl="0" fontAlgn="base">
        <a:spcBef>
          <a:spcPct val="0"/>
        </a:spcBef>
        <a:spcAft>
          <a:spcPct val="0"/>
        </a:spcAft>
        <a:buClr>
          <a:schemeClr val="tx1"/>
        </a:buClr>
        <a:defRPr sz="2800" b="1">
          <a:solidFill>
            <a:schemeClr val="tx1"/>
          </a:solidFill>
          <a:latin typeface="Arial" charset="0"/>
        </a:defRPr>
      </a:lvl9pPr>
    </p:titleStyle>
    <p:bodyStyle>
      <a:lvl1pPr marL="284163" indent="-284163" algn="l" defTabSz="1282700" rtl="0" eaLnBrk="0" fontAlgn="base" hangingPunct="0">
        <a:spcBef>
          <a:spcPct val="50000"/>
        </a:spcBef>
        <a:spcAft>
          <a:spcPct val="0"/>
        </a:spcAft>
        <a:buClr>
          <a:schemeClr val="tx1"/>
        </a:buClr>
        <a:buSzPct val="80000"/>
        <a:buFont typeface="Wingdings" pitchFamily="2" charset="2"/>
        <a:buChar char="l"/>
        <a:defRPr sz="2000" b="1">
          <a:solidFill>
            <a:schemeClr val="tx1"/>
          </a:solidFill>
          <a:latin typeface="+mn-lt"/>
          <a:ea typeface="+mn-ea"/>
          <a:cs typeface="+mn-cs"/>
        </a:defRPr>
      </a:lvl1pPr>
      <a:lvl2pPr marL="668338"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2pPr>
      <a:lvl3pPr marL="1050925" indent="-192088"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3pPr>
      <a:lvl4pPr marL="1435100"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4pPr>
      <a:lvl5pPr marL="20097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5pPr>
      <a:lvl6pPr marL="2466975" indent="-298450" algn="l" defTabSz="1282700" rtl="0" fontAlgn="base">
        <a:spcBef>
          <a:spcPct val="50000"/>
        </a:spcBef>
        <a:spcAft>
          <a:spcPct val="0"/>
        </a:spcAft>
        <a:buClr>
          <a:schemeClr val="tx1"/>
        </a:buClr>
        <a:buSzPct val="120000"/>
        <a:buChar char="–"/>
        <a:defRPr sz="1600" b="1">
          <a:solidFill>
            <a:schemeClr val="tx1"/>
          </a:solidFill>
          <a:latin typeface="+mn-lt"/>
        </a:defRPr>
      </a:lvl6pPr>
      <a:lvl7pPr marL="2924175" indent="-298450" algn="l" defTabSz="1282700" rtl="0" fontAlgn="base">
        <a:spcBef>
          <a:spcPct val="50000"/>
        </a:spcBef>
        <a:spcAft>
          <a:spcPct val="0"/>
        </a:spcAft>
        <a:buClr>
          <a:schemeClr val="tx1"/>
        </a:buClr>
        <a:buSzPct val="120000"/>
        <a:buChar char="–"/>
        <a:defRPr sz="1600" b="1">
          <a:solidFill>
            <a:schemeClr val="tx1"/>
          </a:solidFill>
          <a:latin typeface="+mn-lt"/>
        </a:defRPr>
      </a:lvl7pPr>
      <a:lvl8pPr marL="3381375" indent="-298450" algn="l" defTabSz="1282700" rtl="0" fontAlgn="base">
        <a:spcBef>
          <a:spcPct val="50000"/>
        </a:spcBef>
        <a:spcAft>
          <a:spcPct val="0"/>
        </a:spcAft>
        <a:buClr>
          <a:schemeClr val="tx1"/>
        </a:buClr>
        <a:buSzPct val="120000"/>
        <a:buChar char="–"/>
        <a:defRPr sz="1600" b="1">
          <a:solidFill>
            <a:schemeClr val="tx1"/>
          </a:solidFill>
          <a:latin typeface="+mn-lt"/>
        </a:defRPr>
      </a:lvl8pPr>
      <a:lvl9pPr marL="3838575" indent="-298450" algn="l" defTabSz="1282700" rtl="0" fontAlgn="base">
        <a:spcBef>
          <a:spcPct val="50000"/>
        </a:spcBef>
        <a:spcAft>
          <a:spcPct val="0"/>
        </a:spcAft>
        <a:buClr>
          <a:schemeClr val="tx1"/>
        </a:buClr>
        <a:buSzPct val="12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white_regularpage_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dt" sz="half" idx="2"/>
          </p:nvPr>
        </p:nvSpPr>
        <p:spPr bwMode="auto">
          <a:xfrm>
            <a:off x="658813" y="6477000"/>
            <a:ext cx="17351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vl1pPr>
          </a:lstStyle>
          <a:p>
            <a:pPr>
              <a:defRPr/>
            </a:pPr>
            <a:r>
              <a:rPr lang="en-US" smtClean="0"/>
              <a:t>17 June 2011</a:t>
            </a:r>
            <a:endParaRPr lang="en-US"/>
          </a:p>
        </p:txBody>
      </p:sp>
      <p:sp>
        <p:nvSpPr>
          <p:cNvPr id="9220" name="Rectangle 4"/>
          <p:cNvSpPr>
            <a:spLocks noGrp="1" noChangeArrowheads="1"/>
          </p:cNvSpPr>
          <p:nvPr>
            <p:ph type="ftr" sz="quarter" idx="3"/>
          </p:nvPr>
        </p:nvSpPr>
        <p:spPr bwMode="auto">
          <a:xfrm>
            <a:off x="2474913" y="6477000"/>
            <a:ext cx="2613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vl1pPr>
          </a:lstStyle>
          <a:p>
            <a:pPr>
              <a:defRPr/>
            </a:pPr>
            <a:r>
              <a:rPr lang="fr-FR" smtClean="0"/>
              <a:t>Presentation at DSL4EE workshop, Göteborg</a:t>
            </a:r>
            <a:endParaRPr lang="en-US"/>
          </a:p>
        </p:txBody>
      </p:sp>
      <p:sp>
        <p:nvSpPr>
          <p:cNvPr id="9221" name="Rectangle 5"/>
          <p:cNvSpPr>
            <a:spLocks noGrp="1" noChangeArrowheads="1"/>
          </p:cNvSpPr>
          <p:nvPr>
            <p:ph type="sldNum" sz="quarter" idx="4"/>
          </p:nvPr>
        </p:nvSpPr>
        <p:spPr bwMode="auto">
          <a:xfrm>
            <a:off x="165100" y="6477000"/>
            <a:ext cx="4127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pPr>
              <a:defRPr/>
            </a:pPr>
            <a:fld id="{4935BC04-F017-43D5-A2E9-5D2F82F0987F}" type="slidenum">
              <a:rPr lang="en-US"/>
              <a:pPr>
                <a:defRPr/>
              </a:pPr>
              <a:t>‹#›</a:t>
            </a:fld>
            <a:endParaRPr lang="en-US"/>
          </a:p>
        </p:txBody>
      </p:sp>
      <p:sp>
        <p:nvSpPr>
          <p:cNvPr id="3078" name="Rectangle 6"/>
          <p:cNvSpPr>
            <a:spLocks noGrp="1" noChangeArrowheads="1"/>
          </p:cNvSpPr>
          <p:nvPr>
            <p:ph type="body" idx="1"/>
          </p:nvPr>
        </p:nvSpPr>
        <p:spPr bwMode="auto">
          <a:xfrm>
            <a:off x="493713" y="1905000"/>
            <a:ext cx="89169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 level</a:t>
            </a:r>
          </a:p>
        </p:txBody>
      </p:sp>
      <p:sp>
        <p:nvSpPr>
          <p:cNvPr id="3079" name="Rectangle 7"/>
          <p:cNvSpPr>
            <a:spLocks noGrp="1" noChangeArrowheads="1"/>
          </p:cNvSpPr>
          <p:nvPr>
            <p:ph type="title"/>
          </p:nvPr>
        </p:nvSpPr>
        <p:spPr bwMode="auto">
          <a:xfrm>
            <a:off x="493713" y="990600"/>
            <a:ext cx="8916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3080" name="Picture 8" descr="white template regularpage masterbrand norde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950" y="196850"/>
            <a:ext cx="8812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7"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hdr="0"/>
  <p:txStyles>
    <p:titleStyle>
      <a:lvl1pPr algn="l" rtl="0" eaLnBrk="0" fontAlgn="base" hangingPunct="0">
        <a:spcBef>
          <a:spcPct val="0"/>
        </a:spcBef>
        <a:spcAft>
          <a:spcPct val="0"/>
        </a:spcAft>
        <a:buClr>
          <a:schemeClr val="tx1"/>
        </a:buClr>
        <a:defRPr sz="2800" b="1">
          <a:solidFill>
            <a:schemeClr val="tx1"/>
          </a:solidFill>
          <a:latin typeface="+mj-lt"/>
          <a:ea typeface="+mj-ea"/>
          <a:cs typeface="+mj-cs"/>
        </a:defRPr>
      </a:lvl1pPr>
      <a:lvl2pPr algn="l" rtl="0" eaLnBrk="0" fontAlgn="base" hangingPunct="0">
        <a:spcBef>
          <a:spcPct val="0"/>
        </a:spcBef>
        <a:spcAft>
          <a:spcPct val="0"/>
        </a:spcAft>
        <a:buClr>
          <a:schemeClr val="tx1"/>
        </a:buClr>
        <a:defRPr sz="2800" b="1">
          <a:solidFill>
            <a:schemeClr val="tx1"/>
          </a:solidFill>
          <a:latin typeface="Arial" charset="0"/>
        </a:defRPr>
      </a:lvl2pPr>
      <a:lvl3pPr algn="l" rtl="0" eaLnBrk="0" fontAlgn="base" hangingPunct="0">
        <a:spcBef>
          <a:spcPct val="0"/>
        </a:spcBef>
        <a:spcAft>
          <a:spcPct val="0"/>
        </a:spcAft>
        <a:buClr>
          <a:schemeClr val="tx1"/>
        </a:buClr>
        <a:defRPr sz="2800" b="1">
          <a:solidFill>
            <a:schemeClr val="tx1"/>
          </a:solidFill>
          <a:latin typeface="Arial" charset="0"/>
        </a:defRPr>
      </a:lvl3pPr>
      <a:lvl4pPr algn="l" rtl="0" eaLnBrk="0" fontAlgn="base" hangingPunct="0">
        <a:spcBef>
          <a:spcPct val="0"/>
        </a:spcBef>
        <a:spcAft>
          <a:spcPct val="0"/>
        </a:spcAft>
        <a:buClr>
          <a:schemeClr val="tx1"/>
        </a:buClr>
        <a:defRPr sz="2800" b="1">
          <a:solidFill>
            <a:schemeClr val="tx1"/>
          </a:solidFill>
          <a:latin typeface="Arial" charset="0"/>
        </a:defRPr>
      </a:lvl4pPr>
      <a:lvl5pPr algn="l" rtl="0" eaLnBrk="0" fontAlgn="base" hangingPunct="0">
        <a:spcBef>
          <a:spcPct val="0"/>
        </a:spcBef>
        <a:spcAft>
          <a:spcPct val="0"/>
        </a:spcAft>
        <a:buClr>
          <a:schemeClr val="tx1"/>
        </a:buClr>
        <a:defRPr sz="2800" b="1">
          <a:solidFill>
            <a:schemeClr val="tx1"/>
          </a:solidFill>
          <a:latin typeface="Arial" charset="0"/>
        </a:defRPr>
      </a:lvl5pPr>
      <a:lvl6pPr marL="457200" algn="l" rtl="0" fontAlgn="base">
        <a:spcBef>
          <a:spcPct val="0"/>
        </a:spcBef>
        <a:spcAft>
          <a:spcPct val="0"/>
        </a:spcAft>
        <a:buClr>
          <a:schemeClr val="tx1"/>
        </a:buClr>
        <a:defRPr sz="2800" b="1">
          <a:solidFill>
            <a:schemeClr val="tx1"/>
          </a:solidFill>
          <a:latin typeface="Arial" charset="0"/>
        </a:defRPr>
      </a:lvl6pPr>
      <a:lvl7pPr marL="914400" algn="l" rtl="0" fontAlgn="base">
        <a:spcBef>
          <a:spcPct val="0"/>
        </a:spcBef>
        <a:spcAft>
          <a:spcPct val="0"/>
        </a:spcAft>
        <a:buClr>
          <a:schemeClr val="tx1"/>
        </a:buClr>
        <a:defRPr sz="2800" b="1">
          <a:solidFill>
            <a:schemeClr val="tx1"/>
          </a:solidFill>
          <a:latin typeface="Arial" charset="0"/>
        </a:defRPr>
      </a:lvl7pPr>
      <a:lvl8pPr marL="1371600" algn="l" rtl="0" fontAlgn="base">
        <a:spcBef>
          <a:spcPct val="0"/>
        </a:spcBef>
        <a:spcAft>
          <a:spcPct val="0"/>
        </a:spcAft>
        <a:buClr>
          <a:schemeClr val="tx1"/>
        </a:buClr>
        <a:defRPr sz="2800" b="1">
          <a:solidFill>
            <a:schemeClr val="tx1"/>
          </a:solidFill>
          <a:latin typeface="Arial" charset="0"/>
        </a:defRPr>
      </a:lvl8pPr>
      <a:lvl9pPr marL="1828800" algn="l" rtl="0" fontAlgn="base">
        <a:spcBef>
          <a:spcPct val="0"/>
        </a:spcBef>
        <a:spcAft>
          <a:spcPct val="0"/>
        </a:spcAft>
        <a:buClr>
          <a:schemeClr val="tx1"/>
        </a:buClr>
        <a:defRPr sz="2800" b="1">
          <a:solidFill>
            <a:schemeClr val="tx1"/>
          </a:solidFill>
          <a:latin typeface="Arial" charset="0"/>
        </a:defRPr>
      </a:lvl9pPr>
    </p:titleStyle>
    <p:bodyStyle>
      <a:lvl1pPr marL="284163" indent="-284163" algn="l" defTabSz="1282700" rtl="0" eaLnBrk="0" fontAlgn="base" hangingPunct="0">
        <a:spcBef>
          <a:spcPct val="50000"/>
        </a:spcBef>
        <a:spcAft>
          <a:spcPct val="0"/>
        </a:spcAft>
        <a:buClr>
          <a:schemeClr val="tx1"/>
        </a:buClr>
        <a:buSzPct val="80000"/>
        <a:buFont typeface="Wingdings" pitchFamily="2" charset="2"/>
        <a:buChar char="l"/>
        <a:defRPr sz="2000" b="1">
          <a:solidFill>
            <a:schemeClr val="tx1"/>
          </a:solidFill>
          <a:latin typeface="+mn-lt"/>
          <a:ea typeface="+mn-ea"/>
          <a:cs typeface="+mn-cs"/>
        </a:defRPr>
      </a:lvl1pPr>
      <a:lvl2pPr marL="668338"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2pPr>
      <a:lvl3pPr marL="1050925" indent="-192088"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3pPr>
      <a:lvl4pPr marL="1435100"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4pPr>
      <a:lvl5pPr marL="20097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5pPr>
      <a:lvl6pPr marL="2466975" indent="-298450" algn="l" defTabSz="1282700" rtl="0" fontAlgn="base">
        <a:spcBef>
          <a:spcPct val="50000"/>
        </a:spcBef>
        <a:spcAft>
          <a:spcPct val="0"/>
        </a:spcAft>
        <a:buClr>
          <a:schemeClr val="tx1"/>
        </a:buClr>
        <a:buSzPct val="120000"/>
        <a:buChar char="–"/>
        <a:defRPr sz="1600" b="1">
          <a:solidFill>
            <a:schemeClr val="tx1"/>
          </a:solidFill>
          <a:latin typeface="+mn-lt"/>
        </a:defRPr>
      </a:lvl6pPr>
      <a:lvl7pPr marL="2924175" indent="-298450" algn="l" defTabSz="1282700" rtl="0" fontAlgn="base">
        <a:spcBef>
          <a:spcPct val="50000"/>
        </a:spcBef>
        <a:spcAft>
          <a:spcPct val="0"/>
        </a:spcAft>
        <a:buClr>
          <a:schemeClr val="tx1"/>
        </a:buClr>
        <a:buSzPct val="120000"/>
        <a:buChar char="–"/>
        <a:defRPr sz="1600" b="1">
          <a:solidFill>
            <a:schemeClr val="tx1"/>
          </a:solidFill>
          <a:latin typeface="+mn-lt"/>
        </a:defRPr>
      </a:lvl7pPr>
      <a:lvl8pPr marL="3381375" indent="-298450" algn="l" defTabSz="1282700" rtl="0" fontAlgn="base">
        <a:spcBef>
          <a:spcPct val="50000"/>
        </a:spcBef>
        <a:spcAft>
          <a:spcPct val="0"/>
        </a:spcAft>
        <a:buClr>
          <a:schemeClr val="tx1"/>
        </a:buClr>
        <a:buSzPct val="120000"/>
        <a:buChar char="–"/>
        <a:defRPr sz="1600" b="1">
          <a:solidFill>
            <a:schemeClr val="tx1"/>
          </a:solidFill>
          <a:latin typeface="+mn-lt"/>
        </a:defRPr>
      </a:lvl8pPr>
      <a:lvl9pPr marL="3838575" indent="-298450" algn="l" defTabSz="1282700" rtl="0" fontAlgn="base">
        <a:spcBef>
          <a:spcPct val="50000"/>
        </a:spcBef>
        <a:spcAft>
          <a:spcPct val="0"/>
        </a:spcAft>
        <a:buClr>
          <a:schemeClr val="tx1"/>
        </a:buClr>
        <a:buSzPct val="12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iki.portal.chalmers.se/cse/pmwiki.php/GSDP/DSL4EE" TargetMode="External"/><Relationship Id="rId2" Type="http://schemas.openxmlformats.org/officeDocument/2006/relationships/hyperlink" Target="http://www.hiperfit.dk/" TargetMode="External"/><Relationship Id="rId1" Type="http://schemas.openxmlformats.org/officeDocument/2006/relationships/slideLayout" Target="../slideLayouts/slideLayout3.xml"/><Relationship Id="rId4" Type="http://schemas.openxmlformats.org/officeDocument/2006/relationships/hyperlink" Target="http://www.gsdp.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GB" sz="3200" smtClean="0"/>
              <a:t>Crossroad </a:t>
            </a:r>
            <a:r>
              <a:rPr lang="en-GB" sz="3200"/>
              <a:t>between banking, regulations and technology</a:t>
            </a:r>
          </a:p>
        </p:txBody>
      </p:sp>
      <p:sp>
        <p:nvSpPr>
          <p:cNvPr id="7171" name="Rectangle 3"/>
          <p:cNvSpPr>
            <a:spLocks noGrp="1" noChangeArrowheads="1"/>
          </p:cNvSpPr>
          <p:nvPr>
            <p:ph type="subTitle" idx="1"/>
          </p:nvPr>
        </p:nvSpPr>
        <p:spPr>
          <a:xfrm>
            <a:off x="739775" y="5011738"/>
            <a:ext cx="5076825" cy="787400"/>
          </a:xfrm>
        </p:spPr>
        <p:txBody>
          <a:bodyPr/>
          <a:lstStyle/>
          <a:p>
            <a:r>
              <a:rPr lang="en-US" sz="1200" b="1" smtClean="0"/>
              <a:t>Sinan Gabel</a:t>
            </a:r>
          </a:p>
          <a:p>
            <a:r>
              <a:rPr lang="da-DK" sz="1200" b="1" smtClean="0"/>
              <a:t>Presentation at ”</a:t>
            </a:r>
            <a:r>
              <a:rPr lang="en-GB" sz="1200" b="1" smtClean="0"/>
              <a:t>Domain </a:t>
            </a:r>
            <a:r>
              <a:rPr lang="en-GB" sz="1200" b="1"/>
              <a:t>Specific Languages for Economical and Environmental Modelling (DSL4EE) -  the Global Systems Dynamics and Policy (GSDP) </a:t>
            </a:r>
            <a:r>
              <a:rPr lang="en-GB" sz="1200" b="1" smtClean="0"/>
              <a:t>project in collaboration with the Hiperfit project” </a:t>
            </a:r>
            <a:r>
              <a:rPr lang="en-GB" sz="1200" b="1"/>
              <a:t>workshop, </a:t>
            </a:r>
            <a:endParaRPr lang="en-GB" sz="1200" b="1" smtClean="0"/>
          </a:p>
          <a:p>
            <a:r>
              <a:rPr lang="en-GB" sz="1200" b="1" smtClean="0"/>
              <a:t>Göteborg</a:t>
            </a:r>
            <a:r>
              <a:rPr lang="en-GB" sz="1200" b="1"/>
              <a:t>, 17</a:t>
            </a:r>
            <a:r>
              <a:rPr lang="da-DK" sz="1200" b="1" smtClean="0"/>
              <a:t> June 2011</a:t>
            </a:r>
            <a:endParaRPr lang="en-US" sz="1200" b="1" smtClean="0"/>
          </a:p>
        </p:txBody>
      </p:sp>
      <p:pic>
        <p:nvPicPr>
          <p:cNvPr id="7172" name="TITLEPICTURE" descr="Title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0">
            <a:off x="5722938" y="3035300"/>
            <a:ext cx="3425825"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Modelling</a:t>
            </a:r>
            <a:endParaRPr lang="en-US" smtClean="0"/>
          </a:p>
        </p:txBody>
      </p:sp>
      <p:sp>
        <p:nvSpPr>
          <p:cNvPr id="17411" name="Content Placeholder 2"/>
          <p:cNvSpPr>
            <a:spLocks noGrp="1"/>
          </p:cNvSpPr>
          <p:nvPr>
            <p:ph idx="1"/>
          </p:nvPr>
        </p:nvSpPr>
        <p:spPr>
          <a:xfrm>
            <a:off x="488950" y="4946650"/>
            <a:ext cx="8916988" cy="641350"/>
          </a:xfrm>
        </p:spPr>
        <p:txBody>
          <a:bodyPr/>
          <a:lstStyle/>
          <a:p>
            <a:pPr marL="0" indent="0">
              <a:buFont typeface="Wingdings" pitchFamily="2" charset="2"/>
              <a:buNone/>
            </a:pPr>
            <a:r>
              <a:rPr lang="en-GB" smtClean="0"/>
              <a:t>the probability of large market movements is largely underestimated</a:t>
            </a:r>
          </a:p>
          <a:p>
            <a:pPr marL="0" indent="0">
              <a:buFont typeface="Wingdings" pitchFamily="2" charset="2"/>
              <a:buNone/>
            </a:pPr>
            <a:r>
              <a:rPr lang="en-GB" smtClean="0"/>
              <a:t>“</a:t>
            </a:r>
            <a:r>
              <a:rPr lang="en-GB" i="1" smtClean="0"/>
              <a:t>a 22-sigma has been exceeded with the stock market crashes of 1987 and the interest rate moves of 1992</a:t>
            </a:r>
            <a:r>
              <a:rPr lang="en-GB" smtClean="0"/>
              <a:t>” (Mandelbrot &amp; Taleb, FT article)</a:t>
            </a:r>
          </a:p>
        </p:txBody>
      </p:sp>
      <p:sp>
        <p:nvSpPr>
          <p:cNvPr id="17412" name="Footer Placeholder 3"/>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17413" name="Slide Number Placeholder 4"/>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091C25CB-3A46-48CC-A83F-9069112ED83F}" type="slidenum">
              <a:rPr lang="en-US" sz="800" smtClean="0"/>
              <a:pPr/>
              <a:t>10</a:t>
            </a:fld>
            <a:endParaRPr lang="en-US" sz="800" smtClean="0"/>
          </a:p>
        </p:txBody>
      </p:sp>
      <p:pic>
        <p:nvPicPr>
          <p:cNvPr id="174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628775"/>
            <a:ext cx="663416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2"/>
          <p:cNvSpPr txBox="1">
            <a:spLocks noChangeArrowheads="1"/>
          </p:cNvSpPr>
          <p:nvPr/>
        </p:nvSpPr>
        <p:spPr bwMode="auto">
          <a:xfrm>
            <a:off x="6753225" y="1412875"/>
            <a:ext cx="2279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da-DK"/>
              <a:t>normal distribution</a:t>
            </a:r>
            <a:endParaRPr lang="en-US"/>
          </a:p>
        </p:txBody>
      </p:sp>
      <p:sp>
        <p:nvSpPr>
          <p:cNvPr id="2" name="Date Placeholder 1"/>
          <p:cNvSpPr>
            <a:spLocks noGrp="1"/>
          </p:cNvSpPr>
          <p:nvPr>
            <p:ph type="dt" sz="half" idx="10"/>
          </p:nvPr>
        </p:nvSpPr>
        <p:spPr/>
        <p:txBody>
          <a:bodyPr/>
          <a:lstStyle/>
          <a:p>
            <a:pPr>
              <a:defRPr/>
            </a:pPr>
            <a:r>
              <a:rPr lang="en-US" smtClean="0"/>
              <a:t>17 June 2011</a:t>
            </a:r>
            <a:endParaRPr lang="en-US"/>
          </a:p>
        </p:txBody>
      </p:sp>
    </p:spTree>
    <p:extLst>
      <p:ext uri="{BB962C8B-B14F-4D97-AF65-F5344CB8AC3E}">
        <p14:creationId xmlns:p14="http://schemas.microsoft.com/office/powerpoint/2010/main" val="84446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Modelling</a:t>
            </a:r>
            <a:endParaRPr lang="en-US" smtClean="0"/>
          </a:p>
        </p:txBody>
      </p:sp>
      <p:sp>
        <p:nvSpPr>
          <p:cNvPr id="21507" name="Content Placeholder 2"/>
          <p:cNvSpPr>
            <a:spLocks noGrp="1"/>
          </p:cNvSpPr>
          <p:nvPr>
            <p:ph idx="1"/>
          </p:nvPr>
        </p:nvSpPr>
        <p:spPr/>
        <p:txBody>
          <a:bodyPr/>
          <a:lstStyle/>
          <a:p>
            <a:r>
              <a:rPr lang="en-GB" smtClean="0"/>
              <a:t>Big </a:t>
            </a:r>
            <a:r>
              <a:rPr lang="en-GB" smtClean="0"/>
              <a:t>banks</a:t>
            </a:r>
            <a:r>
              <a:rPr lang="en-GB" smtClean="0"/>
              <a:t> </a:t>
            </a:r>
            <a:r>
              <a:rPr lang="en-GB" smtClean="0"/>
              <a:t>may introduce hundreds of </a:t>
            </a:r>
            <a:r>
              <a:rPr lang="en-GB" u="sng" smtClean="0"/>
              <a:t>new products </a:t>
            </a:r>
            <a:r>
              <a:rPr lang="en-GB" smtClean="0"/>
              <a:t>to the market every year, as a response to customer demand and global competition</a:t>
            </a:r>
          </a:p>
          <a:p>
            <a:r>
              <a:rPr lang="en-GB" smtClean="0"/>
              <a:t>… each </a:t>
            </a:r>
            <a:r>
              <a:rPr lang="en-GB" smtClean="0"/>
              <a:t>of these must be risk-managed for their full life span which with swaps can be 30 years or more</a:t>
            </a:r>
          </a:p>
          <a:p>
            <a:r>
              <a:rPr lang="en-GB" smtClean="0"/>
              <a:t>… means </a:t>
            </a:r>
            <a:r>
              <a:rPr lang="en-GB" u="sng" smtClean="0"/>
              <a:t>individual modelling </a:t>
            </a:r>
            <a:r>
              <a:rPr lang="en-GB" smtClean="0"/>
              <a:t>for pricing, </a:t>
            </a:r>
            <a:r>
              <a:rPr lang="en-GB" smtClean="0"/>
              <a:t>statistical distribution estimation with volatility &amp; correlation modelled too, compounding portfolio </a:t>
            </a:r>
            <a:r>
              <a:rPr lang="en-GB"/>
              <a:t>risks, </a:t>
            </a:r>
            <a:r>
              <a:rPr lang="en-GB"/>
              <a:t>more </a:t>
            </a:r>
            <a:r>
              <a:rPr lang="en-GB" smtClean="0"/>
              <a:t>required data </a:t>
            </a:r>
            <a:r>
              <a:rPr lang="en-GB"/>
              <a:t>(incl. HF data), higher data complexity</a:t>
            </a:r>
          </a:p>
          <a:p>
            <a:endParaRPr lang="en-GB" smtClean="0"/>
          </a:p>
        </p:txBody>
      </p:sp>
      <p:sp>
        <p:nvSpPr>
          <p:cNvPr id="21508" name="Footer Placeholder 3"/>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21509" name="Slide Number Placeholder 4"/>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AB9DBB89-7B20-4960-ADA7-9701E775724F}" type="slidenum">
              <a:rPr lang="en-US" sz="800" smtClean="0"/>
              <a:pPr/>
              <a:t>11</a:t>
            </a:fld>
            <a:endParaRPr lang="en-US" sz="800" smtClean="0"/>
          </a:p>
        </p:txBody>
      </p:sp>
      <p:sp>
        <p:nvSpPr>
          <p:cNvPr id="2" name="Date Placeholder 1"/>
          <p:cNvSpPr>
            <a:spLocks noGrp="1"/>
          </p:cNvSpPr>
          <p:nvPr>
            <p:ph type="dt" sz="half" idx="10"/>
          </p:nvPr>
        </p:nvSpPr>
        <p:spPr/>
        <p:txBody>
          <a:bodyPr/>
          <a:lstStyle/>
          <a:p>
            <a:pPr>
              <a:defRPr/>
            </a:pPr>
            <a:r>
              <a:rPr lang="en-US" smtClean="0"/>
              <a:t>17 June 2011</a:t>
            </a:r>
            <a:endParaRPr lang="en-US"/>
          </a:p>
        </p:txBody>
      </p:sp>
    </p:spTree>
    <p:extLst>
      <p:ext uri="{BB962C8B-B14F-4D97-AF65-F5344CB8AC3E}">
        <p14:creationId xmlns:p14="http://schemas.microsoft.com/office/powerpoint/2010/main" val="287375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Modelling</a:t>
            </a:r>
            <a:endParaRPr lang="en-US"/>
          </a:p>
        </p:txBody>
      </p:sp>
      <p:sp>
        <p:nvSpPr>
          <p:cNvPr id="3" name="Content Placeholder 2"/>
          <p:cNvSpPr>
            <a:spLocks noGrp="1"/>
          </p:cNvSpPr>
          <p:nvPr>
            <p:ph idx="1"/>
          </p:nvPr>
        </p:nvSpPr>
        <p:spPr/>
        <p:txBody>
          <a:bodyPr/>
          <a:lstStyle/>
          <a:p>
            <a:r>
              <a:rPr lang="da-DK" smtClean="0"/>
              <a:t>Regulations: BIS </a:t>
            </a:r>
            <a:r>
              <a:rPr lang="da-DK"/>
              <a:t>paper on </a:t>
            </a:r>
            <a:r>
              <a:rPr lang="da-DK"/>
              <a:t>model </a:t>
            </a:r>
            <a:r>
              <a:rPr lang="da-DK" smtClean="0"/>
              <a:t>transparency</a:t>
            </a:r>
            <a:endParaRPr lang="en-GB" b="0" smtClean="0"/>
          </a:p>
          <a:p>
            <a:r>
              <a:rPr lang="en-GB" b="0" smtClean="0"/>
              <a:t>“A </a:t>
            </a:r>
            <a:r>
              <a:rPr lang="en-GB" b="0"/>
              <a:t>solid </a:t>
            </a:r>
            <a:r>
              <a:rPr lang="en-GB" b="0" u="sng"/>
              <a:t>understanding</a:t>
            </a:r>
            <a:r>
              <a:rPr lang="en-GB" b="0"/>
              <a:t> of a vendor model allows a supervisor to assess the conditions under which the model can be used by a given institution </a:t>
            </a:r>
            <a:r>
              <a:rPr lang="en-GB" b="0" smtClean="0"/>
              <a:t>…“</a:t>
            </a:r>
          </a:p>
          <a:p>
            <a:r>
              <a:rPr lang="en-GB" b="0" smtClean="0"/>
              <a:t>“whether </a:t>
            </a:r>
            <a:r>
              <a:rPr lang="en-GB" b="0"/>
              <a:t>the methods on which a model is based are simple or complex, it is important that users be able to acquire a solid understanding of those methods in order to evaluate the </a:t>
            </a:r>
            <a:r>
              <a:rPr lang="en-GB" b="0" u="sng"/>
              <a:t>suitability</a:t>
            </a:r>
            <a:r>
              <a:rPr lang="en-GB" b="0"/>
              <a:t> of the model for specific business applications under </a:t>
            </a:r>
            <a:r>
              <a:rPr lang="en-GB" b="0" smtClean="0"/>
              <a:t>consideration“</a:t>
            </a:r>
          </a:p>
          <a:p>
            <a:r>
              <a:rPr lang="en-GB" b="0" smtClean="0"/>
              <a:t>“… to </a:t>
            </a:r>
            <a:r>
              <a:rPr lang="en-GB" b="0"/>
              <a:t>provide guidance on whether there are some situations in which the model should not be applied, or should be applied only with extreme </a:t>
            </a:r>
            <a:r>
              <a:rPr lang="en-GB" b="0" u="sng" smtClean="0"/>
              <a:t>caution</a:t>
            </a:r>
            <a:r>
              <a:rPr lang="en-GB" b="0" smtClean="0"/>
              <a:t>”</a:t>
            </a:r>
            <a:endParaRPr lang="en-GB" b="0" smtClean="0"/>
          </a:p>
        </p:txBody>
      </p:sp>
      <p:sp>
        <p:nvSpPr>
          <p:cNvPr id="4" name="Date Placeholder 3"/>
          <p:cNvSpPr>
            <a:spLocks noGrp="1"/>
          </p:cNvSpPr>
          <p:nvPr>
            <p:ph type="dt" sz="half" idx="10"/>
          </p:nvPr>
        </p:nvSpPr>
        <p:spPr/>
        <p:txBody>
          <a:bodyPr/>
          <a:lstStyle/>
          <a:p>
            <a:pPr>
              <a:defRPr/>
            </a:pPr>
            <a:r>
              <a:rPr lang="en-US" smtClean="0"/>
              <a:t>17 June 2011</a:t>
            </a:r>
            <a:endParaRPr lang="en-US"/>
          </a:p>
        </p:txBody>
      </p:sp>
      <p:sp>
        <p:nvSpPr>
          <p:cNvPr id="5" name="Footer Placeholder 4"/>
          <p:cNvSpPr>
            <a:spLocks noGrp="1"/>
          </p:cNvSpPr>
          <p:nvPr>
            <p:ph type="ftr" sz="quarter" idx="11"/>
          </p:nvPr>
        </p:nvSpPr>
        <p:spPr/>
        <p:txBody>
          <a:bodyPr/>
          <a:lstStyle/>
          <a:p>
            <a:pPr>
              <a:defRPr/>
            </a:pPr>
            <a:r>
              <a:rPr lang="fr-FR" smtClean="0"/>
              <a:t>Presentation at DSL4EE workshop, Göteborg</a:t>
            </a:r>
            <a:endParaRPr lang="en-US"/>
          </a:p>
        </p:txBody>
      </p:sp>
      <p:sp>
        <p:nvSpPr>
          <p:cNvPr id="6" name="Slide Number Placeholder 5"/>
          <p:cNvSpPr>
            <a:spLocks noGrp="1"/>
          </p:cNvSpPr>
          <p:nvPr>
            <p:ph type="sldNum" sz="quarter" idx="12"/>
          </p:nvPr>
        </p:nvSpPr>
        <p:spPr/>
        <p:txBody>
          <a:bodyPr/>
          <a:lstStyle/>
          <a:p>
            <a:pPr>
              <a:defRPr/>
            </a:pPr>
            <a:fld id="{3895D1EB-201B-431D-B65B-C34031205BEB}" type="slidenum">
              <a:rPr lang="en-US" smtClean="0"/>
              <a:pPr>
                <a:defRPr/>
              </a:pPr>
              <a:t>12</a:t>
            </a:fld>
            <a:endParaRPr lang="en-US"/>
          </a:p>
        </p:txBody>
      </p:sp>
    </p:spTree>
    <p:extLst>
      <p:ext uri="{BB962C8B-B14F-4D97-AF65-F5344CB8AC3E}">
        <p14:creationId xmlns:p14="http://schemas.microsoft.com/office/powerpoint/2010/main" val="342757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Modelling</a:t>
            </a:r>
            <a:endParaRPr lang="en-US"/>
          </a:p>
        </p:txBody>
      </p:sp>
      <p:sp>
        <p:nvSpPr>
          <p:cNvPr id="3" name="Content Placeholder 2"/>
          <p:cNvSpPr>
            <a:spLocks noGrp="1"/>
          </p:cNvSpPr>
          <p:nvPr>
            <p:ph idx="1"/>
          </p:nvPr>
        </p:nvSpPr>
        <p:spPr/>
        <p:txBody>
          <a:bodyPr/>
          <a:lstStyle/>
          <a:p>
            <a:r>
              <a:rPr lang="da-DK"/>
              <a:t>Regulations: BIS paper on model transparency</a:t>
            </a:r>
            <a:endParaRPr lang="en-GB" b="0"/>
          </a:p>
          <a:p>
            <a:r>
              <a:rPr lang="en-GB" b="0" smtClean="0"/>
              <a:t>“</a:t>
            </a:r>
            <a:r>
              <a:rPr lang="en-GB" b="0" smtClean="0"/>
              <a:t>Comparison </a:t>
            </a:r>
            <a:r>
              <a:rPr lang="en-GB" b="0"/>
              <a:t>of alternative models – models based on different methods or different reference data – can be a highly constructive and valuable component of model </a:t>
            </a:r>
            <a:r>
              <a:rPr lang="en-GB" b="0" u="sng" smtClean="0"/>
              <a:t>evaluation</a:t>
            </a:r>
            <a:r>
              <a:rPr lang="en-GB" b="0" smtClean="0"/>
              <a:t>”</a:t>
            </a:r>
          </a:p>
          <a:p>
            <a:r>
              <a:rPr lang="en-GB" b="0" smtClean="0"/>
              <a:t>“[Stress testing] difficulties </a:t>
            </a:r>
            <a:r>
              <a:rPr lang="en-GB" b="0"/>
              <a:t>arise because key inputs or relationships cannot be </a:t>
            </a:r>
            <a:r>
              <a:rPr lang="en-GB" b="0" u="sng"/>
              <a:t>modified</a:t>
            </a:r>
            <a:r>
              <a:rPr lang="en-GB" b="0"/>
              <a:t> by the user. In other cases, the model requires certain relationships to be maintained between variables, and it is difficult or impossible for the user to assess whether these relationships are being maintained as assumptions associated with a stress scenario are applied to the </a:t>
            </a:r>
            <a:r>
              <a:rPr lang="en-GB" b="0" smtClean="0"/>
              <a:t>model”</a:t>
            </a:r>
            <a:endParaRPr lang="en-US"/>
          </a:p>
        </p:txBody>
      </p:sp>
      <p:sp>
        <p:nvSpPr>
          <p:cNvPr id="4" name="Date Placeholder 3"/>
          <p:cNvSpPr>
            <a:spLocks noGrp="1"/>
          </p:cNvSpPr>
          <p:nvPr>
            <p:ph type="dt" sz="half" idx="10"/>
          </p:nvPr>
        </p:nvSpPr>
        <p:spPr/>
        <p:txBody>
          <a:bodyPr/>
          <a:lstStyle/>
          <a:p>
            <a:pPr>
              <a:defRPr/>
            </a:pPr>
            <a:r>
              <a:rPr lang="en-US" smtClean="0"/>
              <a:t>17 June 2011</a:t>
            </a:r>
            <a:endParaRPr lang="en-US"/>
          </a:p>
        </p:txBody>
      </p:sp>
      <p:sp>
        <p:nvSpPr>
          <p:cNvPr id="5" name="Footer Placeholder 4"/>
          <p:cNvSpPr>
            <a:spLocks noGrp="1"/>
          </p:cNvSpPr>
          <p:nvPr>
            <p:ph type="ftr" sz="quarter" idx="11"/>
          </p:nvPr>
        </p:nvSpPr>
        <p:spPr/>
        <p:txBody>
          <a:bodyPr/>
          <a:lstStyle/>
          <a:p>
            <a:pPr>
              <a:defRPr/>
            </a:pPr>
            <a:r>
              <a:rPr lang="fr-FR" smtClean="0"/>
              <a:t>Presentation at DSL4EE workshop, Göteborg</a:t>
            </a:r>
            <a:endParaRPr lang="en-US"/>
          </a:p>
        </p:txBody>
      </p:sp>
      <p:sp>
        <p:nvSpPr>
          <p:cNvPr id="6" name="Slide Number Placeholder 5"/>
          <p:cNvSpPr>
            <a:spLocks noGrp="1"/>
          </p:cNvSpPr>
          <p:nvPr>
            <p:ph type="sldNum" sz="quarter" idx="12"/>
          </p:nvPr>
        </p:nvSpPr>
        <p:spPr/>
        <p:txBody>
          <a:bodyPr/>
          <a:lstStyle/>
          <a:p>
            <a:pPr>
              <a:defRPr/>
            </a:pPr>
            <a:fld id="{3895D1EB-201B-431D-B65B-C34031205BEB}" type="slidenum">
              <a:rPr lang="en-US" smtClean="0"/>
              <a:pPr>
                <a:defRPr/>
              </a:pPr>
              <a:t>13</a:t>
            </a:fld>
            <a:endParaRPr lang="en-US"/>
          </a:p>
        </p:txBody>
      </p:sp>
    </p:spTree>
    <p:extLst>
      <p:ext uri="{BB962C8B-B14F-4D97-AF65-F5344CB8AC3E}">
        <p14:creationId xmlns:p14="http://schemas.microsoft.com/office/powerpoint/2010/main" val="201019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a-DK" smtClean="0"/>
              <a:t>Modelling</a:t>
            </a:r>
            <a:endParaRPr lang="en-US"/>
          </a:p>
        </p:txBody>
      </p:sp>
      <p:sp>
        <p:nvSpPr>
          <p:cNvPr id="8" name="Content Placeholder 7"/>
          <p:cNvSpPr>
            <a:spLocks noGrp="1"/>
          </p:cNvSpPr>
          <p:nvPr>
            <p:ph idx="1"/>
          </p:nvPr>
        </p:nvSpPr>
        <p:spPr/>
        <p:txBody>
          <a:bodyPr/>
          <a:lstStyle/>
          <a:p>
            <a:r>
              <a:rPr lang="en-GB" i="1" smtClean="0"/>
              <a:t>US Securities and Exchange Commission (SEC), May 2010:</a:t>
            </a:r>
          </a:p>
          <a:p>
            <a:r>
              <a:rPr lang="en-GB" smtClean="0"/>
              <a:t>“We are proposing </a:t>
            </a:r>
            <a:r>
              <a:rPr lang="en-GB" u="sng" smtClean="0"/>
              <a:t>to </a:t>
            </a:r>
            <a:r>
              <a:rPr lang="en-GB" u="sng"/>
              <a:t>require the filing of a computer program </a:t>
            </a:r>
            <a:r>
              <a:rPr lang="en-GB"/>
              <a:t>(the ‘‘waterfall computer </a:t>
            </a:r>
            <a:r>
              <a:rPr lang="en-GB"/>
              <a:t>program</a:t>
            </a:r>
            <a:r>
              <a:rPr lang="en-GB" smtClean="0"/>
              <a:t>,’’ </a:t>
            </a:r>
            <a:r>
              <a:rPr lang="en-GB"/>
              <a:t>as defined in the proposed rule) of the contractual cash flow provisions of the securities in the form of downloadable source code in </a:t>
            </a:r>
            <a:r>
              <a:rPr lang="en-GB" u="sng"/>
              <a:t>Python</a:t>
            </a:r>
            <a:r>
              <a:rPr lang="en-GB"/>
              <a:t>, a commonly used computer programming language that is open source </a:t>
            </a:r>
            <a:r>
              <a:rPr lang="en-GB"/>
              <a:t>and </a:t>
            </a:r>
            <a:r>
              <a:rPr lang="en-GB" smtClean="0"/>
              <a:t>interpretive”</a:t>
            </a:r>
            <a:endParaRPr lang="en-GB"/>
          </a:p>
          <a:p>
            <a:r>
              <a:rPr lang="en-GB" smtClean="0"/>
              <a:t>“… with </a:t>
            </a:r>
            <a:r>
              <a:rPr lang="en-GB"/>
              <a:t>the waterfall computer program and the asset data file, investors would be better able to conduct their own evaluations of ABS and may be less likely to be dependent on the opinions of credit </a:t>
            </a:r>
            <a:r>
              <a:rPr lang="en-GB"/>
              <a:t>rating </a:t>
            </a:r>
            <a:r>
              <a:rPr lang="en-GB" smtClean="0"/>
              <a:t>agencies”</a:t>
            </a:r>
            <a:endParaRPr lang="da-DK" smtClean="0"/>
          </a:p>
        </p:txBody>
      </p:sp>
      <p:sp>
        <p:nvSpPr>
          <p:cNvPr id="4" name="Date Placeholder 3"/>
          <p:cNvSpPr>
            <a:spLocks noGrp="1"/>
          </p:cNvSpPr>
          <p:nvPr>
            <p:ph type="dt" sz="half" idx="10"/>
          </p:nvPr>
        </p:nvSpPr>
        <p:spPr/>
        <p:txBody>
          <a:bodyPr/>
          <a:lstStyle/>
          <a:p>
            <a:pPr>
              <a:defRPr/>
            </a:pPr>
            <a:r>
              <a:rPr lang="en-US" smtClean="0"/>
              <a:t>17 June 2011</a:t>
            </a:r>
            <a:endParaRPr lang="en-US"/>
          </a:p>
        </p:txBody>
      </p:sp>
      <p:sp>
        <p:nvSpPr>
          <p:cNvPr id="5" name="Footer Placeholder 4"/>
          <p:cNvSpPr>
            <a:spLocks noGrp="1"/>
          </p:cNvSpPr>
          <p:nvPr>
            <p:ph type="ftr" sz="quarter" idx="11"/>
          </p:nvPr>
        </p:nvSpPr>
        <p:spPr/>
        <p:txBody>
          <a:bodyPr/>
          <a:lstStyle/>
          <a:p>
            <a:pPr>
              <a:defRPr/>
            </a:pPr>
            <a:r>
              <a:rPr lang="fr-FR" smtClean="0"/>
              <a:t>Presentation at DSL4EE workshop, Göteborg</a:t>
            </a:r>
            <a:endParaRPr lang="en-US"/>
          </a:p>
        </p:txBody>
      </p:sp>
      <p:sp>
        <p:nvSpPr>
          <p:cNvPr id="6" name="Slide Number Placeholder 5"/>
          <p:cNvSpPr>
            <a:spLocks noGrp="1"/>
          </p:cNvSpPr>
          <p:nvPr>
            <p:ph type="sldNum" sz="quarter" idx="12"/>
          </p:nvPr>
        </p:nvSpPr>
        <p:spPr/>
        <p:txBody>
          <a:bodyPr/>
          <a:lstStyle/>
          <a:p>
            <a:pPr>
              <a:defRPr/>
            </a:pPr>
            <a:fld id="{635FC583-4F9D-4393-8FE9-3474E2ED1B30}" type="slidenum">
              <a:rPr lang="en-US" smtClean="0"/>
              <a:pPr>
                <a:defRPr/>
              </a:pPr>
              <a:t>14</a:t>
            </a:fld>
            <a:endParaRPr lang="en-US"/>
          </a:p>
        </p:txBody>
      </p:sp>
    </p:spTree>
    <p:extLst>
      <p:ext uri="{BB962C8B-B14F-4D97-AF65-F5344CB8AC3E}">
        <p14:creationId xmlns:p14="http://schemas.microsoft.com/office/powerpoint/2010/main" val="14395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da-DK" smtClean="0"/>
              <a:t>Modelling: Other thoughts!</a:t>
            </a:r>
            <a:endParaRPr lang="en-US" smtClean="0"/>
          </a:p>
        </p:txBody>
      </p:sp>
      <p:sp>
        <p:nvSpPr>
          <p:cNvPr id="16387" name="Content Placeholder 2"/>
          <p:cNvSpPr>
            <a:spLocks noGrp="1"/>
          </p:cNvSpPr>
          <p:nvPr>
            <p:ph idx="1"/>
          </p:nvPr>
        </p:nvSpPr>
        <p:spPr/>
        <p:txBody>
          <a:bodyPr/>
          <a:lstStyle/>
          <a:p>
            <a:r>
              <a:rPr lang="en-GB" smtClean="0"/>
              <a:t>“</a:t>
            </a:r>
            <a:r>
              <a:rPr lang="en-GB" i="1" smtClean="0"/>
              <a:t>… </a:t>
            </a:r>
            <a:r>
              <a:rPr lang="en-GB" i="1" smtClean="0"/>
              <a:t>computer programs, rather than mathematics, are the best way to describe and explain the complex systems that are widespread in nature</a:t>
            </a:r>
            <a:r>
              <a:rPr lang="en-GB" smtClean="0"/>
              <a:t>”, The Economist (2011 June 4-10) in article “Alpha </a:t>
            </a:r>
            <a:r>
              <a:rPr lang="en-GB" smtClean="0"/>
              <a:t>geek [Dr. Wolfram]”</a:t>
            </a:r>
            <a:endParaRPr lang="en-GB" smtClean="0"/>
          </a:p>
          <a:p>
            <a:r>
              <a:rPr lang="en-GB" smtClean="0"/>
              <a:t>“</a:t>
            </a:r>
            <a:r>
              <a:rPr lang="en-GB" i="1" smtClean="0"/>
              <a:t>in the specific case of the global financial markets, there is an urgent need to develop major national strategic modelling and predictive simulation capabilities, comparable to national-scale meteorological monitoring and modelling capabilities</a:t>
            </a:r>
            <a:r>
              <a:rPr lang="en-GB" smtClean="0"/>
              <a:t>”, The Flash Crash of May 6</a:t>
            </a:r>
            <a:r>
              <a:rPr lang="en-GB" baseline="30000" smtClean="0"/>
              <a:t>th</a:t>
            </a:r>
            <a:r>
              <a:rPr lang="en-GB" smtClean="0"/>
              <a:t> 2010: WTF?, Dave Cliff (2010</a:t>
            </a:r>
            <a:r>
              <a:rPr lang="en-GB" smtClean="0"/>
              <a:t>)</a:t>
            </a:r>
            <a:endParaRPr lang="en-GB" smtClean="0"/>
          </a:p>
        </p:txBody>
      </p:sp>
      <p:sp>
        <p:nvSpPr>
          <p:cNvPr id="16388" name="Footer Placeholder 3"/>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16389" name="Slide Number Placeholder 4"/>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4C3BC187-C501-4117-9ECE-98B46786E19C}" type="slidenum">
              <a:rPr lang="en-US" sz="800" smtClean="0"/>
              <a:pPr/>
              <a:t>15</a:t>
            </a:fld>
            <a:endParaRPr lang="en-US" sz="800" smtClean="0"/>
          </a:p>
        </p:txBody>
      </p:sp>
      <p:sp>
        <p:nvSpPr>
          <p:cNvPr id="16390" name="Date Placeholder 6"/>
          <p:cNvSpPr>
            <a:spLocks noGrp="1"/>
          </p:cNvSpPr>
          <p:nvPr>
            <p:ph type="dt"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en-US" sz="800" smtClean="0"/>
              <a:t>17 June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a-DK" smtClean="0"/>
              <a:t>Computer demo</a:t>
            </a:r>
            <a:endParaRPr lang="en-US"/>
          </a:p>
        </p:txBody>
      </p:sp>
      <p:sp>
        <p:nvSpPr>
          <p:cNvPr id="4" name="Date Placeholder 3"/>
          <p:cNvSpPr>
            <a:spLocks noGrp="1"/>
          </p:cNvSpPr>
          <p:nvPr>
            <p:ph type="dt" sz="half" idx="10"/>
          </p:nvPr>
        </p:nvSpPr>
        <p:spPr/>
        <p:txBody>
          <a:bodyPr/>
          <a:lstStyle/>
          <a:p>
            <a:pPr>
              <a:defRPr/>
            </a:pPr>
            <a:r>
              <a:rPr lang="en-US" smtClean="0"/>
              <a:t>17 June 2011</a:t>
            </a:r>
            <a:endParaRPr lang="en-US"/>
          </a:p>
        </p:txBody>
      </p:sp>
      <p:sp>
        <p:nvSpPr>
          <p:cNvPr id="5" name="Footer Placeholder 4"/>
          <p:cNvSpPr>
            <a:spLocks noGrp="1"/>
          </p:cNvSpPr>
          <p:nvPr>
            <p:ph type="ftr" sz="quarter" idx="11"/>
          </p:nvPr>
        </p:nvSpPr>
        <p:spPr/>
        <p:txBody>
          <a:bodyPr/>
          <a:lstStyle/>
          <a:p>
            <a:pPr>
              <a:defRPr/>
            </a:pPr>
            <a:r>
              <a:rPr lang="fr-FR" smtClean="0"/>
              <a:t>Presentation at DSL4EE workshop, Göteborg</a:t>
            </a:r>
            <a:endParaRPr lang="en-US"/>
          </a:p>
        </p:txBody>
      </p:sp>
      <p:sp>
        <p:nvSpPr>
          <p:cNvPr id="6" name="Slide Number Placeholder 5"/>
          <p:cNvSpPr>
            <a:spLocks noGrp="1"/>
          </p:cNvSpPr>
          <p:nvPr>
            <p:ph type="sldNum" sz="quarter" idx="12"/>
          </p:nvPr>
        </p:nvSpPr>
        <p:spPr/>
        <p:txBody>
          <a:bodyPr/>
          <a:lstStyle/>
          <a:p>
            <a:pPr>
              <a:defRPr/>
            </a:pPr>
            <a:fld id="{3895D1EB-201B-431D-B65B-C34031205BEB}" type="slidenum">
              <a:rPr lang="en-US" smtClean="0"/>
              <a:pPr>
                <a:defRPr/>
              </a:pPr>
              <a:t>16</a:t>
            </a:fld>
            <a:endParaRPr lang="en-US"/>
          </a:p>
        </p:txBody>
      </p:sp>
    </p:spTree>
    <p:extLst>
      <p:ext uri="{BB962C8B-B14F-4D97-AF65-F5344CB8AC3E}">
        <p14:creationId xmlns:p14="http://schemas.microsoft.com/office/powerpoint/2010/main" val="1215755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da-DK" smtClean="0"/>
              <a:t>A computer demo</a:t>
            </a:r>
            <a:endParaRPr lang="en-US" smtClean="0"/>
          </a:p>
        </p:txBody>
      </p:sp>
      <p:sp>
        <p:nvSpPr>
          <p:cNvPr id="9219" name="Content Placeholder 2"/>
          <p:cNvSpPr>
            <a:spLocks noGrp="1"/>
          </p:cNvSpPr>
          <p:nvPr>
            <p:ph idx="1"/>
          </p:nvPr>
        </p:nvSpPr>
        <p:spPr/>
        <p:txBody>
          <a:bodyPr/>
          <a:lstStyle/>
          <a:p>
            <a:r>
              <a:rPr lang="en-GB" smtClean="0"/>
              <a:t>A well-known and widely </a:t>
            </a:r>
            <a:r>
              <a:rPr lang="en-GB" smtClean="0"/>
              <a:t>used </a:t>
            </a:r>
            <a:r>
              <a:rPr lang="en-GB" smtClean="0"/>
              <a:t>method of utilising computer power – rather than mathematical-financial modelling - is </a:t>
            </a:r>
            <a:r>
              <a:rPr lang="en-GB" smtClean="0"/>
              <a:t>to use </a:t>
            </a:r>
            <a:r>
              <a:rPr lang="en-GB" smtClean="0"/>
              <a:t>statistical Monte </a:t>
            </a:r>
            <a:r>
              <a:rPr lang="en-GB" smtClean="0"/>
              <a:t>Carlo methods in option </a:t>
            </a:r>
            <a:r>
              <a:rPr lang="en-GB" smtClean="0"/>
              <a:t>pricing</a:t>
            </a:r>
          </a:p>
          <a:p>
            <a:pPr lvl="1"/>
            <a:r>
              <a:rPr lang="en-GB" smtClean="0"/>
              <a:t>this translates directly into use in risk management where many, many price paths are generated for risk management modelling</a:t>
            </a:r>
            <a:endParaRPr lang="en-GB" smtClean="0"/>
          </a:p>
          <a:p>
            <a:r>
              <a:rPr lang="da-DK" smtClean="0"/>
              <a:t>It </a:t>
            </a:r>
            <a:r>
              <a:rPr lang="da-DK" smtClean="0"/>
              <a:t>is</a:t>
            </a:r>
            <a:r>
              <a:rPr lang="da-DK" smtClean="0"/>
              <a:t> </a:t>
            </a:r>
            <a:r>
              <a:rPr lang="da-DK" smtClean="0"/>
              <a:t>shown that the option pricing calculation is simple when the computer is used to simulate the needed data for </a:t>
            </a:r>
            <a:r>
              <a:rPr lang="da-DK" smtClean="0"/>
              <a:t>the options’ pay-off function (”model”)</a:t>
            </a:r>
            <a:endParaRPr lang="da-DK" smtClean="0"/>
          </a:p>
        </p:txBody>
      </p:sp>
      <p:sp>
        <p:nvSpPr>
          <p:cNvPr id="9220" name="Date Placeholder 3"/>
          <p:cNvSpPr>
            <a:spLocks noGrp="1"/>
          </p:cNvSpPr>
          <p:nvPr>
            <p:ph type="dt"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en-US" sz="800" smtClean="0"/>
              <a:t>17 June 2011</a:t>
            </a:r>
          </a:p>
        </p:txBody>
      </p:sp>
      <p:sp>
        <p:nvSpPr>
          <p:cNvPr id="9221" name="Footer Placeholder 4"/>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9222" name="Slide Number Placeholder 5"/>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718E31B4-EC9D-463A-8FC1-606D0AB58224}" type="slidenum">
              <a:rPr lang="en-US" sz="800" smtClean="0"/>
              <a:pPr/>
              <a:t>17</a:t>
            </a:fld>
            <a:endParaRPr lang="en-US" sz="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en-US" sz="800" smtClean="0"/>
              <a:t>17 June 2011</a:t>
            </a:r>
          </a:p>
        </p:txBody>
      </p:sp>
      <p:sp>
        <p:nvSpPr>
          <p:cNvPr id="11267" name="Footer Placeholder 4"/>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11268" name="Slide Number Placeholder 5"/>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7443D567-68CC-4F0D-B9F6-0195A1E761E3}" type="slidenum">
              <a:rPr lang="en-US" sz="800" smtClean="0"/>
              <a:pPr/>
              <a:t>18</a:t>
            </a:fld>
            <a:endParaRPr lang="en-US" sz="800" smtClean="0"/>
          </a:p>
        </p:txBody>
      </p:sp>
      <p:graphicFrame>
        <p:nvGraphicFramePr>
          <p:cNvPr id="11269" name="Object 7"/>
          <p:cNvGraphicFramePr>
            <a:graphicFrameLocks noChangeAspect="1"/>
          </p:cNvGraphicFramePr>
          <p:nvPr>
            <p:extLst>
              <p:ext uri="{D42A27DB-BD31-4B8C-83A1-F6EECF244321}">
                <p14:modId xmlns:p14="http://schemas.microsoft.com/office/powerpoint/2010/main" val="3472506999"/>
              </p:ext>
            </p:extLst>
          </p:nvPr>
        </p:nvGraphicFramePr>
        <p:xfrm>
          <a:off x="4322763" y="57150"/>
          <a:ext cx="4591050" cy="6743700"/>
        </p:xfrm>
        <a:graphic>
          <a:graphicData uri="http://schemas.openxmlformats.org/presentationml/2006/ole">
            <mc:AlternateContent xmlns:mc="http://schemas.openxmlformats.org/markup-compatibility/2006">
              <mc:Choice xmlns:v="urn:schemas-microsoft-com:vml" Requires="v">
                <p:oleObj spid="_x0000_s11371" name="Acrobat Document" r:id="rId3" imgW="4590881" imgH="6743493" progId="AcroExch.Document.7">
                  <p:embed/>
                </p:oleObj>
              </mc:Choice>
              <mc:Fallback>
                <p:oleObj name="Acrobat Document" r:id="rId3" imgW="4590881" imgH="6743493" progId="AcroExch.Document.7">
                  <p:embed/>
                  <p:pic>
                    <p:nvPicPr>
                      <p:cNvPr id="0" name="Object 7"/>
                      <p:cNvPicPr>
                        <a:picLocks noChangeAspect="1" noChangeArrowheads="1"/>
                      </p:cNvPicPr>
                      <p:nvPr/>
                    </p:nvPicPr>
                    <p:blipFill>
                      <a:blip r:embed="rId4"/>
                      <a:srcRect/>
                      <a:stretch>
                        <a:fillRect/>
                      </a:stretch>
                    </p:blipFill>
                    <p:spPr bwMode="auto">
                      <a:xfrm>
                        <a:off x="4322763" y="57150"/>
                        <a:ext cx="459105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TextBox 8"/>
          <p:cNvSpPr txBox="1">
            <a:spLocks noChangeArrowheads="1"/>
          </p:cNvSpPr>
          <p:nvPr/>
        </p:nvSpPr>
        <p:spPr bwMode="auto">
          <a:xfrm>
            <a:off x="631825" y="1452563"/>
            <a:ext cx="2520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a:r>
              <a:rPr lang="da-DK" sz="1400"/>
              <a:t>Double-click on the pdf picture to get higher resolution</a:t>
            </a:r>
            <a:endParaRPr 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da-DK" smtClean="0"/>
              <a:t>DSLs – discussion topics</a:t>
            </a:r>
            <a:endParaRPr lang="en-US" smtClean="0"/>
          </a:p>
        </p:txBody>
      </p:sp>
      <p:sp>
        <p:nvSpPr>
          <p:cNvPr id="17411" name="Content Placeholder 2"/>
          <p:cNvSpPr>
            <a:spLocks noGrp="1"/>
          </p:cNvSpPr>
          <p:nvPr>
            <p:ph idx="1"/>
          </p:nvPr>
        </p:nvSpPr>
        <p:spPr/>
        <p:txBody>
          <a:bodyPr/>
          <a:lstStyle/>
          <a:p>
            <a:r>
              <a:rPr lang="en-GB" smtClean="0"/>
              <a:t>How can DSLs be utilised in banking?</a:t>
            </a:r>
            <a:endParaRPr lang="en-GB"/>
          </a:p>
          <a:p>
            <a:r>
              <a:rPr lang="en-GB" smtClean="0"/>
              <a:t>How </a:t>
            </a:r>
            <a:r>
              <a:rPr lang="en-GB" smtClean="0"/>
              <a:t>far can this approach be taken?</a:t>
            </a:r>
          </a:p>
          <a:p>
            <a:r>
              <a:rPr lang="en-GB" smtClean="0"/>
              <a:t>What kind of computations will be needed?</a:t>
            </a:r>
          </a:p>
          <a:p>
            <a:r>
              <a:rPr lang="en-GB" smtClean="0"/>
              <a:t>What data is needed for the computations?</a:t>
            </a:r>
          </a:p>
          <a:p>
            <a:r>
              <a:rPr lang="en-GB" smtClean="0"/>
              <a:t>How is transparancy ensured?</a:t>
            </a:r>
          </a:p>
          <a:p>
            <a:r>
              <a:rPr lang="en-GB" smtClean="0"/>
              <a:t>What are the steps to be taken in research for doing this</a:t>
            </a:r>
            <a:r>
              <a:rPr lang="en-GB" smtClean="0"/>
              <a:t>?</a:t>
            </a:r>
            <a:endParaRPr lang="en-GB"/>
          </a:p>
          <a:p>
            <a:r>
              <a:rPr lang="en-GB" smtClean="0"/>
              <a:t>Who are the different stakeholders?</a:t>
            </a:r>
          </a:p>
          <a:p>
            <a:r>
              <a:rPr lang="en-GB" smtClean="0"/>
              <a:t>… other ideas for topics</a:t>
            </a:r>
            <a:endParaRPr lang="en-GB" smtClean="0"/>
          </a:p>
        </p:txBody>
      </p:sp>
      <p:sp>
        <p:nvSpPr>
          <p:cNvPr id="17412" name="Footer Placeholder 3"/>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17413" name="Slide Number Placeholder 4"/>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ADD35700-9911-4AE7-97AA-83B612C18526}" type="slidenum">
              <a:rPr lang="en-US" sz="800" smtClean="0"/>
              <a:pPr/>
              <a:t>19</a:t>
            </a:fld>
            <a:endParaRPr lang="en-US" sz="800" smtClean="0"/>
          </a:p>
        </p:txBody>
      </p:sp>
      <p:sp>
        <p:nvSpPr>
          <p:cNvPr id="17415" name="Date Placeholder 8"/>
          <p:cNvSpPr>
            <a:spLocks noGrp="1"/>
          </p:cNvSpPr>
          <p:nvPr>
            <p:ph type="dt"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en-US" sz="800" smtClean="0"/>
              <a:t>17 June 2011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da-DK" smtClean="0"/>
              <a:t>Disclaimer</a:t>
            </a:r>
            <a:endParaRPr lang="en-US" smtClean="0"/>
          </a:p>
        </p:txBody>
      </p:sp>
      <p:sp>
        <p:nvSpPr>
          <p:cNvPr id="8195" name="Content Placeholder 2"/>
          <p:cNvSpPr>
            <a:spLocks noGrp="1"/>
          </p:cNvSpPr>
          <p:nvPr>
            <p:ph idx="1"/>
          </p:nvPr>
        </p:nvSpPr>
        <p:spPr/>
        <p:txBody>
          <a:bodyPr/>
          <a:lstStyle/>
          <a:p>
            <a:pPr marL="0" indent="0">
              <a:buFont typeface="Wingdings" pitchFamily="2" charset="2"/>
              <a:buNone/>
            </a:pPr>
            <a:r>
              <a:rPr lang="en-GB" smtClean="0"/>
              <a:t>The opinions expressed are those of the author and do not necessarily reflect the views of Nordea</a:t>
            </a:r>
            <a:endParaRPr lang="en-US" smtClean="0"/>
          </a:p>
        </p:txBody>
      </p:sp>
      <p:sp>
        <p:nvSpPr>
          <p:cNvPr id="8196" name="Footer Placeholder 4"/>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8197" name="Slide Number Placeholder 5"/>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F67FD0F7-B896-4D6D-9025-E06FF23C7BD3}" type="slidenum">
              <a:rPr lang="en-US" sz="800" smtClean="0"/>
              <a:pPr/>
              <a:t>2</a:t>
            </a:fld>
            <a:endParaRPr lang="en-US" sz="800" smtClean="0"/>
          </a:p>
        </p:txBody>
      </p:sp>
      <p:sp>
        <p:nvSpPr>
          <p:cNvPr id="8198" name="Date Placeholder 1"/>
          <p:cNvSpPr>
            <a:spLocks noGrp="1"/>
          </p:cNvSpPr>
          <p:nvPr>
            <p:ph type="dt"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en-US" sz="800" smtClean="0"/>
              <a:t>17 June 2011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a-DK" smtClean="0"/>
              <a:t>Appendix</a:t>
            </a:r>
            <a:endParaRPr lang="en-US"/>
          </a:p>
        </p:txBody>
      </p:sp>
      <p:sp>
        <p:nvSpPr>
          <p:cNvPr id="4" name="Date Placeholder 3"/>
          <p:cNvSpPr>
            <a:spLocks noGrp="1"/>
          </p:cNvSpPr>
          <p:nvPr>
            <p:ph type="dt" sz="half" idx="10"/>
          </p:nvPr>
        </p:nvSpPr>
        <p:spPr/>
        <p:txBody>
          <a:bodyPr/>
          <a:lstStyle/>
          <a:p>
            <a:pPr>
              <a:defRPr/>
            </a:pPr>
            <a:r>
              <a:rPr lang="en-US" smtClean="0"/>
              <a:t>17 June 2011</a:t>
            </a:r>
            <a:endParaRPr lang="en-US"/>
          </a:p>
        </p:txBody>
      </p:sp>
      <p:sp>
        <p:nvSpPr>
          <p:cNvPr id="5" name="Footer Placeholder 4"/>
          <p:cNvSpPr>
            <a:spLocks noGrp="1"/>
          </p:cNvSpPr>
          <p:nvPr>
            <p:ph type="ftr" sz="quarter" idx="11"/>
          </p:nvPr>
        </p:nvSpPr>
        <p:spPr/>
        <p:txBody>
          <a:bodyPr/>
          <a:lstStyle/>
          <a:p>
            <a:pPr>
              <a:defRPr/>
            </a:pPr>
            <a:r>
              <a:rPr lang="fr-FR" smtClean="0"/>
              <a:t>Presentation at DSL4EE workshop, Göteborg</a:t>
            </a:r>
            <a:endParaRPr lang="en-US"/>
          </a:p>
        </p:txBody>
      </p:sp>
      <p:sp>
        <p:nvSpPr>
          <p:cNvPr id="6" name="Slide Number Placeholder 5"/>
          <p:cNvSpPr>
            <a:spLocks noGrp="1"/>
          </p:cNvSpPr>
          <p:nvPr>
            <p:ph type="sldNum" sz="quarter" idx="12"/>
          </p:nvPr>
        </p:nvSpPr>
        <p:spPr/>
        <p:txBody>
          <a:bodyPr/>
          <a:lstStyle/>
          <a:p>
            <a:pPr>
              <a:defRPr/>
            </a:pPr>
            <a:fld id="{3895D1EB-201B-431D-B65B-C34031205BEB}" type="slidenum">
              <a:rPr lang="en-US" smtClean="0"/>
              <a:pPr>
                <a:defRPr/>
              </a:pPr>
              <a:t>20</a:t>
            </a:fld>
            <a:endParaRPr lang="en-US"/>
          </a:p>
        </p:txBody>
      </p:sp>
    </p:spTree>
    <p:extLst>
      <p:ext uri="{BB962C8B-B14F-4D97-AF65-F5344CB8AC3E}">
        <p14:creationId xmlns:p14="http://schemas.microsoft.com/office/powerpoint/2010/main" val="1530392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da-DK" smtClean="0"/>
              <a:t>Risk Management</a:t>
            </a:r>
            <a:endParaRPr lang="en-US" smtClean="0"/>
          </a:p>
        </p:txBody>
      </p:sp>
      <p:sp>
        <p:nvSpPr>
          <p:cNvPr id="3" name="Content Placeholder 2"/>
          <p:cNvSpPr>
            <a:spLocks noGrp="1"/>
          </p:cNvSpPr>
          <p:nvPr>
            <p:ph idx="1"/>
          </p:nvPr>
        </p:nvSpPr>
        <p:spPr/>
        <p:txBody>
          <a:bodyPr/>
          <a:lstStyle/>
          <a:p>
            <a:pPr>
              <a:defRPr/>
            </a:pPr>
            <a:r>
              <a:rPr lang="en-GB" dirty="0" smtClean="0"/>
              <a:t>“A structured process to identify, assess/measure, manage, control and report potential events or situations, </a:t>
            </a:r>
            <a:r>
              <a:rPr lang="en-GB" u="sng" dirty="0" smtClean="0"/>
              <a:t>to provide reasonable assurance </a:t>
            </a:r>
            <a:r>
              <a:rPr lang="en-GB" dirty="0" smtClean="0"/>
              <a:t>regarding the achievement of the bank's </a:t>
            </a:r>
            <a:r>
              <a:rPr lang="en-GB" smtClean="0"/>
              <a:t>objectives”</a:t>
            </a:r>
            <a:endParaRPr lang="en-GB" dirty="0" smtClean="0"/>
          </a:p>
          <a:p>
            <a:pPr>
              <a:defRPr/>
            </a:pPr>
            <a:r>
              <a:rPr lang="en-GB" dirty="0" smtClean="0"/>
              <a:t>Typical financial risk types cover credit risk, market risk, liquidity risk and real estate risk</a:t>
            </a:r>
          </a:p>
          <a:p>
            <a:pPr>
              <a:defRPr/>
            </a:pPr>
            <a:r>
              <a:rPr lang="en-GB"/>
              <a:t>Proper risk management of banks is important not only for shareholders and customers but also for the whole economy, for society</a:t>
            </a:r>
          </a:p>
          <a:p>
            <a:pPr>
              <a:defRPr/>
            </a:pPr>
            <a:r>
              <a:rPr lang="en-GB"/>
              <a:t>However </a:t>
            </a:r>
            <a:r>
              <a:rPr lang="en-GB" u="sng"/>
              <a:t>risk taking</a:t>
            </a:r>
            <a:r>
              <a:rPr lang="en-GB"/>
              <a:t> is a natural and inherent part of the world of banking and finance, with wanted &amp; sometimes unwanted </a:t>
            </a:r>
            <a:r>
              <a:rPr lang="en-GB" smtClean="0"/>
              <a:t>risks</a:t>
            </a:r>
            <a:endParaRPr lang="en-GB"/>
          </a:p>
        </p:txBody>
      </p:sp>
      <p:sp>
        <p:nvSpPr>
          <p:cNvPr id="9220" name="Footer Placeholder 4"/>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9221" name="Slide Number Placeholder 5"/>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3D6A2D6C-5797-4FC7-AE3A-009E40406484}" type="slidenum">
              <a:rPr lang="en-US" sz="800" smtClean="0"/>
              <a:pPr/>
              <a:t>21</a:t>
            </a:fld>
            <a:endParaRPr lang="en-US" sz="800" smtClean="0"/>
          </a:p>
        </p:txBody>
      </p:sp>
      <p:sp>
        <p:nvSpPr>
          <p:cNvPr id="2" name="Date Placeholder 1"/>
          <p:cNvSpPr>
            <a:spLocks noGrp="1"/>
          </p:cNvSpPr>
          <p:nvPr>
            <p:ph type="dt" sz="half" idx="10"/>
          </p:nvPr>
        </p:nvSpPr>
        <p:spPr/>
        <p:txBody>
          <a:bodyPr/>
          <a:lstStyle/>
          <a:p>
            <a:pPr>
              <a:defRPr/>
            </a:pPr>
            <a:r>
              <a:rPr lang="en-US" smtClean="0"/>
              <a:t>17 June 2011</a:t>
            </a:r>
            <a:endParaRPr lang="en-US"/>
          </a:p>
        </p:txBody>
      </p:sp>
    </p:spTree>
    <p:extLst>
      <p:ext uri="{BB962C8B-B14F-4D97-AF65-F5344CB8AC3E}">
        <p14:creationId xmlns:p14="http://schemas.microsoft.com/office/powerpoint/2010/main" val="3063659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a-DK" smtClean="0"/>
              <a:t>Thank you!</a:t>
            </a:r>
            <a:endParaRPr lang="en-US"/>
          </a:p>
        </p:txBody>
      </p:sp>
      <p:sp>
        <p:nvSpPr>
          <p:cNvPr id="18435" name="Content Placeholder 2"/>
          <p:cNvSpPr>
            <a:spLocks noGrp="1"/>
          </p:cNvSpPr>
          <p:nvPr>
            <p:ph type="body" idx="1"/>
          </p:nvPr>
        </p:nvSpPr>
        <p:spPr/>
        <p:txBody>
          <a:bodyPr/>
          <a:lstStyle/>
          <a:p>
            <a:r>
              <a:rPr lang="da-DK" smtClean="0"/>
              <a:t>Contact: sinan.gabel@nordea.com</a:t>
            </a:r>
            <a:endParaRPr lang="en-US" smtClean="0"/>
          </a:p>
        </p:txBody>
      </p:sp>
      <p:sp>
        <p:nvSpPr>
          <p:cNvPr id="18436" name="Date Placeholder 5"/>
          <p:cNvSpPr>
            <a:spLocks noGrp="1"/>
          </p:cNvSpPr>
          <p:nvPr>
            <p:ph type="dt"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en-US" sz="800" smtClean="0"/>
              <a:t>17 June 2011</a:t>
            </a:r>
          </a:p>
        </p:txBody>
      </p:sp>
      <p:sp>
        <p:nvSpPr>
          <p:cNvPr id="18437" name="Footer Placeholder 3"/>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18438" name="Slide Number Placeholder 4"/>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057FD0F2-2DF7-4687-BC8D-156A508059D3}" type="slidenum">
              <a:rPr lang="en-US" sz="800" smtClean="0"/>
              <a:pPr/>
              <a:t>22</a:t>
            </a:fld>
            <a:endParaRPr lang="en-US" sz="800" smtClean="0"/>
          </a:p>
        </p:txBody>
      </p:sp>
      <p:sp>
        <p:nvSpPr>
          <p:cNvPr id="3" name="TextBox 2"/>
          <p:cNvSpPr txBox="1"/>
          <p:nvPr/>
        </p:nvSpPr>
        <p:spPr>
          <a:xfrm>
            <a:off x="776536" y="1725276"/>
            <a:ext cx="7165744" cy="1631216"/>
          </a:xfrm>
          <a:prstGeom prst="rect">
            <a:avLst/>
          </a:prstGeom>
          <a:noFill/>
        </p:spPr>
        <p:txBody>
          <a:bodyPr wrap="none" rtlCol="0">
            <a:spAutoFit/>
          </a:bodyPr>
          <a:lstStyle/>
          <a:p>
            <a:pPr algn="l"/>
            <a:r>
              <a:rPr lang="da-DK">
                <a:hlinkClick r:id="rId2"/>
              </a:rPr>
              <a:t>http://www.hiperfit.dk</a:t>
            </a:r>
            <a:r>
              <a:rPr lang="da-DK"/>
              <a:t> </a:t>
            </a:r>
            <a:endParaRPr lang="en-US"/>
          </a:p>
          <a:p>
            <a:pPr algn="l"/>
            <a:endParaRPr lang="da-DK" smtClean="0"/>
          </a:p>
          <a:p>
            <a:pPr algn="l"/>
            <a:r>
              <a:rPr lang="da-DK" smtClean="0">
                <a:hlinkClick r:id="rId3"/>
              </a:rPr>
              <a:t>http</a:t>
            </a:r>
            <a:r>
              <a:rPr lang="da-DK">
                <a:hlinkClick r:id="rId3"/>
              </a:rPr>
              <a:t>://</a:t>
            </a:r>
            <a:r>
              <a:rPr lang="da-DK" smtClean="0">
                <a:hlinkClick r:id="rId3"/>
              </a:rPr>
              <a:t>wiki.portal.chalmers.se/cse/pmwiki.php/GSDP/DSL4EE</a:t>
            </a:r>
            <a:r>
              <a:rPr lang="da-DK" smtClean="0"/>
              <a:t> </a:t>
            </a:r>
            <a:endParaRPr lang="da-DK"/>
          </a:p>
          <a:p>
            <a:pPr algn="l"/>
            <a:endParaRPr lang="en-US" smtClean="0">
              <a:hlinkClick r:id="rId4"/>
            </a:endParaRPr>
          </a:p>
          <a:p>
            <a:pPr algn="l"/>
            <a:r>
              <a:rPr lang="en-US" smtClean="0">
                <a:hlinkClick r:id="rId4"/>
              </a:rPr>
              <a:t>http</a:t>
            </a:r>
            <a:r>
              <a:rPr lang="en-US">
                <a:hlinkClick r:id="rId4"/>
              </a:rPr>
              <a:t>://</a:t>
            </a:r>
            <a:r>
              <a:rPr lang="en-US" smtClean="0">
                <a:hlinkClick r:id="rId4"/>
              </a:rPr>
              <a:t>www.gsdp.eu</a:t>
            </a:r>
            <a:r>
              <a:rPr lang="en-US" smtClean="0"/>
              <a:t> </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Abstract</a:t>
            </a:r>
            <a:endParaRPr lang="en-US"/>
          </a:p>
        </p:txBody>
      </p:sp>
      <p:sp>
        <p:nvSpPr>
          <p:cNvPr id="3" name="Content Placeholder 2"/>
          <p:cNvSpPr>
            <a:spLocks noGrp="1"/>
          </p:cNvSpPr>
          <p:nvPr>
            <p:ph idx="1"/>
          </p:nvPr>
        </p:nvSpPr>
        <p:spPr/>
        <p:txBody>
          <a:bodyPr/>
          <a:lstStyle/>
          <a:p>
            <a:r>
              <a:rPr lang="en-GB" sz="1500"/>
              <a:t>Technology is playing an increasingly important role in banking, for example, within the area of trading and capital markets. A challenge for a bank is to utilise technology to gain a competitive advantage while retaining cost-efficiency &amp; transparency for bank-internal and bank-external purposes including regulatory purposes, for example for pricing and risk management of financial instruments. It will be explained in broad terms, with examples, why we today are standing at an important crossroad between banking, regulations and technology. </a:t>
            </a:r>
          </a:p>
          <a:p>
            <a:r>
              <a:rPr lang="en-GB" sz="1500"/>
              <a:t>A short computer demonstration will be used to illustrate how smart even simple and well-known methods can be utilised for otherwise complicated pricing and risk management of financial instruments: The message is therefore that what is needed are not necessarily immensely advanced and complicated technology (it may be so) but really to find and utilise those useful methods that still can take full advantage of technology – including the continuously faster execution speeds of computers – in a way that not only accommodates the needs of tomorrows banking business but also, in a sense, drives it! With this background the presenter would like the audience to discuss whether DSL’s, maybe coupled with other “building blocks” such as for example oral &amp; visual communication aides, could be one such successful new idea/technology for banking</a:t>
            </a:r>
            <a:r>
              <a:rPr lang="en-GB" sz="1500" smtClean="0"/>
              <a:t>.</a:t>
            </a:r>
            <a:endParaRPr lang="en-GB" sz="1500"/>
          </a:p>
        </p:txBody>
      </p:sp>
      <p:sp>
        <p:nvSpPr>
          <p:cNvPr id="4" name="Date Placeholder 3"/>
          <p:cNvSpPr>
            <a:spLocks noGrp="1"/>
          </p:cNvSpPr>
          <p:nvPr>
            <p:ph type="dt" sz="half" idx="10"/>
          </p:nvPr>
        </p:nvSpPr>
        <p:spPr/>
        <p:txBody>
          <a:bodyPr/>
          <a:lstStyle/>
          <a:p>
            <a:pPr>
              <a:defRPr/>
            </a:pPr>
            <a:r>
              <a:rPr lang="en-US" smtClean="0"/>
              <a:t>17 June 2011</a:t>
            </a:r>
            <a:endParaRPr lang="en-US"/>
          </a:p>
        </p:txBody>
      </p:sp>
      <p:sp>
        <p:nvSpPr>
          <p:cNvPr id="5" name="Footer Placeholder 4"/>
          <p:cNvSpPr>
            <a:spLocks noGrp="1"/>
          </p:cNvSpPr>
          <p:nvPr>
            <p:ph type="ftr" sz="quarter" idx="11"/>
          </p:nvPr>
        </p:nvSpPr>
        <p:spPr/>
        <p:txBody>
          <a:bodyPr/>
          <a:lstStyle/>
          <a:p>
            <a:pPr>
              <a:defRPr/>
            </a:pPr>
            <a:r>
              <a:rPr lang="fr-FR" smtClean="0"/>
              <a:t>Presentation at DSL4EE workshop, Göteborg</a:t>
            </a:r>
            <a:endParaRPr lang="en-US"/>
          </a:p>
        </p:txBody>
      </p:sp>
      <p:sp>
        <p:nvSpPr>
          <p:cNvPr id="6" name="Slide Number Placeholder 5"/>
          <p:cNvSpPr>
            <a:spLocks noGrp="1"/>
          </p:cNvSpPr>
          <p:nvPr>
            <p:ph type="sldNum" sz="quarter" idx="12"/>
          </p:nvPr>
        </p:nvSpPr>
        <p:spPr/>
        <p:txBody>
          <a:bodyPr/>
          <a:lstStyle/>
          <a:p>
            <a:pPr>
              <a:defRPr/>
            </a:pPr>
            <a:fld id="{3895D1EB-201B-431D-B65B-C34031205BEB}" type="slidenum">
              <a:rPr lang="en-US" smtClean="0"/>
              <a:pPr>
                <a:defRPr/>
              </a:pPr>
              <a:t>3</a:t>
            </a:fld>
            <a:endParaRPr lang="en-US"/>
          </a:p>
        </p:txBody>
      </p:sp>
    </p:spTree>
    <p:extLst>
      <p:ext uri="{BB962C8B-B14F-4D97-AF65-F5344CB8AC3E}">
        <p14:creationId xmlns:p14="http://schemas.microsoft.com/office/powerpoint/2010/main" val="242122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High </a:t>
            </a:r>
            <a:r>
              <a:rPr lang="en-US" smtClean="0"/>
              <a:t>Frequency </a:t>
            </a:r>
            <a:r>
              <a:rPr lang="en-US" smtClean="0"/>
              <a:t>Trading (HFT)</a:t>
            </a:r>
            <a:endParaRPr lang="en-US" smtClean="0"/>
          </a:p>
        </p:txBody>
      </p:sp>
      <p:sp>
        <p:nvSpPr>
          <p:cNvPr id="18435" name="Content Placeholder 2"/>
          <p:cNvSpPr>
            <a:spLocks noGrp="1"/>
          </p:cNvSpPr>
          <p:nvPr>
            <p:ph idx="1"/>
          </p:nvPr>
        </p:nvSpPr>
        <p:spPr/>
        <p:txBody>
          <a:bodyPr/>
          <a:lstStyle/>
          <a:p>
            <a:r>
              <a:rPr lang="da-DK" smtClean="0"/>
              <a:t>HFT is </a:t>
            </a:r>
            <a:r>
              <a:rPr lang="da-DK" smtClean="0"/>
              <a:t>expanding within certain financial markets and across </a:t>
            </a:r>
            <a:r>
              <a:rPr lang="da-DK" smtClean="0"/>
              <a:t>markets (equity and currency markets)</a:t>
            </a:r>
            <a:endParaRPr lang="da-DK" smtClean="0"/>
          </a:p>
          <a:p>
            <a:pPr lvl="1"/>
            <a:r>
              <a:rPr lang="da-DK"/>
              <a:t>p</a:t>
            </a:r>
            <a:r>
              <a:rPr lang="da-DK" smtClean="0"/>
              <a:t>ure </a:t>
            </a:r>
            <a:r>
              <a:rPr lang="da-DK" smtClean="0"/>
              <a:t>algo equity trading ≈ 40 percent on Nasdaq OMX (Nordic)</a:t>
            </a:r>
          </a:p>
          <a:p>
            <a:pPr lvl="1"/>
            <a:r>
              <a:rPr lang="da-DK"/>
              <a:t>a</a:t>
            </a:r>
            <a:r>
              <a:rPr lang="da-DK" smtClean="0"/>
              <a:t>utomated </a:t>
            </a:r>
            <a:r>
              <a:rPr lang="da-DK" smtClean="0"/>
              <a:t>(routing) equity trading ≈ 40 percent  on Nasdaq OMX (Nordic)</a:t>
            </a:r>
          </a:p>
          <a:p>
            <a:r>
              <a:rPr lang="en-GB" smtClean="0"/>
              <a:t>Trading is done on a smaller and smaller time scale</a:t>
            </a:r>
          </a:p>
          <a:p>
            <a:pPr lvl="1"/>
            <a:r>
              <a:rPr lang="en-GB" smtClean="0"/>
              <a:t>trading frequencies vary within a given time period</a:t>
            </a:r>
          </a:p>
          <a:p>
            <a:r>
              <a:rPr lang="en-GB" smtClean="0"/>
              <a:t>Algorithmic </a:t>
            </a:r>
            <a:r>
              <a:rPr lang="en-GB" smtClean="0"/>
              <a:t>trading behavior is </a:t>
            </a:r>
            <a:r>
              <a:rPr lang="en-GB" smtClean="0"/>
              <a:t>different</a:t>
            </a:r>
          </a:p>
          <a:p>
            <a:pPr lvl="1"/>
            <a:r>
              <a:rPr lang="en-GB" smtClean="0"/>
              <a:t>E.g. smaller </a:t>
            </a:r>
            <a:r>
              <a:rPr lang="en-GB" smtClean="0"/>
              <a:t>order </a:t>
            </a:r>
            <a:r>
              <a:rPr lang="en-GB" smtClean="0"/>
              <a:t>sizes and higher volumes</a:t>
            </a:r>
          </a:p>
          <a:p>
            <a:r>
              <a:rPr lang="da-DK"/>
              <a:t>Definitely a competitive advantage to be fastest, </a:t>
            </a:r>
            <a:r>
              <a:rPr lang="da-DK"/>
              <a:t>providing </a:t>
            </a:r>
            <a:r>
              <a:rPr lang="da-DK" smtClean="0"/>
              <a:t>very efficient </a:t>
            </a:r>
            <a:r>
              <a:rPr lang="da-DK"/>
              <a:t>trading services for </a:t>
            </a:r>
            <a:r>
              <a:rPr lang="da-DK"/>
              <a:t>banking </a:t>
            </a:r>
            <a:r>
              <a:rPr lang="da-DK" smtClean="0"/>
              <a:t>clients</a:t>
            </a:r>
          </a:p>
          <a:p>
            <a:pPr lvl="1"/>
            <a:r>
              <a:rPr lang="da-DK" smtClean="0"/>
              <a:t>can also be used for arbitrage trading</a:t>
            </a:r>
            <a:endParaRPr lang="da-DK"/>
          </a:p>
        </p:txBody>
      </p:sp>
      <p:sp>
        <p:nvSpPr>
          <p:cNvPr id="18436" name="Footer Placeholder 3"/>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18437" name="Slide Number Placeholder 4"/>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B943B7A5-6429-4783-936E-65D4D50C25D7}" type="slidenum">
              <a:rPr lang="en-US" sz="800" smtClean="0"/>
              <a:pPr/>
              <a:t>4</a:t>
            </a:fld>
            <a:endParaRPr lang="en-US" sz="800" smtClean="0"/>
          </a:p>
        </p:txBody>
      </p:sp>
      <p:sp>
        <p:nvSpPr>
          <p:cNvPr id="2" name="Date Placeholder 1"/>
          <p:cNvSpPr>
            <a:spLocks noGrp="1"/>
          </p:cNvSpPr>
          <p:nvPr>
            <p:ph type="dt" sz="half" idx="10"/>
          </p:nvPr>
        </p:nvSpPr>
        <p:spPr/>
        <p:txBody>
          <a:bodyPr/>
          <a:lstStyle/>
          <a:p>
            <a:pPr>
              <a:defRPr/>
            </a:pPr>
            <a:r>
              <a:rPr lang="en-US" smtClean="0"/>
              <a:t>17 June 2011</a:t>
            </a:r>
            <a:endParaRPr lang="en-US"/>
          </a:p>
        </p:txBody>
      </p:sp>
    </p:spTree>
    <p:extLst>
      <p:ext uri="{BB962C8B-B14F-4D97-AF65-F5344CB8AC3E}">
        <p14:creationId xmlns:p14="http://schemas.microsoft.com/office/powerpoint/2010/main" val="233520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93713" y="990600"/>
            <a:ext cx="8916987" cy="1214264"/>
          </a:xfrm>
        </p:spPr>
        <p:txBody>
          <a:bodyPr/>
          <a:lstStyle/>
          <a:p>
            <a:r>
              <a:rPr lang="en-US" smtClean="0"/>
              <a:t>HFT</a:t>
            </a:r>
            <a:endParaRPr lang="en-US" smtClean="0"/>
          </a:p>
        </p:txBody>
      </p:sp>
      <p:sp>
        <p:nvSpPr>
          <p:cNvPr id="19459" name="Footer Placeholder 3"/>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19460" name="Slide Number Placeholder 4"/>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75DC748A-2B4A-4C28-90B2-16EF7CC29EC0}" type="slidenum">
              <a:rPr lang="en-US" sz="800" smtClean="0"/>
              <a:pPr/>
              <a:t>5</a:t>
            </a:fld>
            <a:endParaRPr lang="en-US" sz="800" smtClean="0"/>
          </a:p>
        </p:txBody>
      </p:sp>
      <p:graphicFrame>
        <p:nvGraphicFramePr>
          <p:cNvPr id="19461" name="Object 2"/>
          <p:cNvGraphicFramePr>
            <a:graphicFrameLocks noChangeAspect="1"/>
          </p:cNvGraphicFramePr>
          <p:nvPr>
            <p:extLst>
              <p:ext uri="{D42A27DB-BD31-4B8C-83A1-F6EECF244321}">
                <p14:modId xmlns:p14="http://schemas.microsoft.com/office/powerpoint/2010/main" val="3138249812"/>
              </p:ext>
            </p:extLst>
          </p:nvPr>
        </p:nvGraphicFramePr>
        <p:xfrm>
          <a:off x="2720751" y="925636"/>
          <a:ext cx="4608513" cy="2719388"/>
        </p:xfrm>
        <a:graphic>
          <a:graphicData uri="http://schemas.openxmlformats.org/presentationml/2006/ole">
            <mc:AlternateContent xmlns:mc="http://schemas.openxmlformats.org/markup-compatibility/2006">
              <mc:Choice xmlns:v="urn:schemas-microsoft-com:vml" Requires="v">
                <p:oleObj spid="_x0000_s14394" name="Acrobat Document" r:id="rId4" imgW="2857298" imgH="1685857" progId="AcroExch.Document.7">
                  <p:embed/>
                </p:oleObj>
              </mc:Choice>
              <mc:Fallback>
                <p:oleObj name="Acrobat Document" r:id="rId4" imgW="2857298" imgH="168585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751" y="925636"/>
                        <a:ext cx="4608513"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2" name="TextBox 3"/>
          <p:cNvSpPr txBox="1">
            <a:spLocks noChangeArrowheads="1"/>
          </p:cNvSpPr>
          <p:nvPr/>
        </p:nvSpPr>
        <p:spPr bwMode="auto">
          <a:xfrm>
            <a:off x="560512" y="3861048"/>
            <a:ext cx="8712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marL="342900" indent="-342900" algn="l">
              <a:buFont typeface="Arial" pitchFamily="34" charset="0"/>
              <a:buChar char="•"/>
            </a:pPr>
            <a:r>
              <a:rPr lang="en-US" b="1" smtClean="0"/>
              <a:t>Banks have a need </a:t>
            </a:r>
            <a:r>
              <a:rPr lang="en-US" b="1"/>
              <a:t>to </a:t>
            </a:r>
            <a:r>
              <a:rPr lang="en-US" b="1" smtClean="0"/>
              <a:t>read, process and </a:t>
            </a:r>
            <a:r>
              <a:rPr lang="en-US" b="1"/>
              <a:t>interpret massive amounts </a:t>
            </a:r>
            <a:r>
              <a:rPr lang="en-US" b="1"/>
              <a:t>of </a:t>
            </a:r>
            <a:r>
              <a:rPr lang="en-US" b="1" smtClean="0"/>
              <a:t>data</a:t>
            </a:r>
            <a:endParaRPr lang="da-DK" b="1" smtClean="0"/>
          </a:p>
          <a:p>
            <a:pPr marL="342900" indent="-342900" algn="l">
              <a:buFont typeface="Arial" pitchFamily="34" charset="0"/>
              <a:buChar char="•"/>
            </a:pPr>
            <a:r>
              <a:rPr lang="da-DK" b="1" smtClean="0"/>
              <a:t>E.g. 25.000 </a:t>
            </a:r>
            <a:r>
              <a:rPr lang="da-DK" b="1"/>
              <a:t>high frequency </a:t>
            </a:r>
            <a:r>
              <a:rPr lang="da-DK" b="1" u="sng"/>
              <a:t>data</a:t>
            </a:r>
            <a:r>
              <a:rPr lang="da-DK" b="1"/>
              <a:t> corresponds to 100 years of daily </a:t>
            </a:r>
            <a:r>
              <a:rPr lang="da-DK" b="1" smtClean="0"/>
              <a:t>data (daily data: which has been the norm until recently)</a:t>
            </a:r>
            <a:endParaRPr lang="da-DK" b="1"/>
          </a:p>
          <a:p>
            <a:pPr marL="342900" indent="-342900" algn="l">
              <a:buFont typeface="Arial" pitchFamily="34" charset="0"/>
              <a:buChar char="•"/>
            </a:pPr>
            <a:r>
              <a:rPr lang="da-DK" b="1" smtClean="0"/>
              <a:t>”</a:t>
            </a:r>
            <a:r>
              <a:rPr lang="da-DK" b="1" i="1"/>
              <a:t>Within a 24 hour time window, the world is more or less the same, so one day of tick data is more valuable than 100 years of daily data</a:t>
            </a:r>
            <a:r>
              <a:rPr lang="da-DK" b="1"/>
              <a:t>” (Richard Olsen, 2009)</a:t>
            </a:r>
            <a:endParaRPr lang="en-US" b="1"/>
          </a:p>
        </p:txBody>
      </p:sp>
      <p:sp>
        <p:nvSpPr>
          <p:cNvPr id="2" name="Date Placeholder 1"/>
          <p:cNvSpPr>
            <a:spLocks noGrp="1"/>
          </p:cNvSpPr>
          <p:nvPr>
            <p:ph type="dt" sz="half" idx="10"/>
          </p:nvPr>
        </p:nvSpPr>
        <p:spPr/>
        <p:txBody>
          <a:bodyPr/>
          <a:lstStyle/>
          <a:p>
            <a:pPr>
              <a:defRPr/>
            </a:pPr>
            <a:r>
              <a:rPr lang="en-US" smtClean="0"/>
              <a:t>17 June 2011</a:t>
            </a:r>
            <a:endParaRPr lang="en-US"/>
          </a:p>
        </p:txBody>
      </p:sp>
    </p:spTree>
    <p:extLst>
      <p:ext uri="{BB962C8B-B14F-4D97-AF65-F5344CB8AC3E}">
        <p14:creationId xmlns:p14="http://schemas.microsoft.com/office/powerpoint/2010/main" val="178718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HFT </a:t>
            </a:r>
            <a:endParaRPr lang="en-US"/>
          </a:p>
        </p:txBody>
      </p:sp>
      <p:sp>
        <p:nvSpPr>
          <p:cNvPr id="3" name="Content Placeholder 2"/>
          <p:cNvSpPr>
            <a:spLocks noGrp="1"/>
          </p:cNvSpPr>
          <p:nvPr>
            <p:ph idx="1"/>
          </p:nvPr>
        </p:nvSpPr>
        <p:spPr/>
        <p:txBody>
          <a:bodyPr/>
          <a:lstStyle/>
          <a:p>
            <a:r>
              <a:rPr lang="da-DK" u="sng" smtClean="0"/>
              <a:t>Co-location</a:t>
            </a:r>
            <a:r>
              <a:rPr lang="da-DK" smtClean="0"/>
              <a:t>: Market </a:t>
            </a:r>
            <a:r>
              <a:rPr lang="da-DK" smtClean="0"/>
              <a:t>participants have moved hardware as close to the </a:t>
            </a:r>
            <a:r>
              <a:rPr lang="da-DK" smtClean="0"/>
              <a:t>markets </a:t>
            </a:r>
            <a:r>
              <a:rPr lang="da-DK" smtClean="0"/>
              <a:t>as </a:t>
            </a:r>
            <a:r>
              <a:rPr lang="da-DK" smtClean="0"/>
              <a:t>possible</a:t>
            </a:r>
          </a:p>
          <a:p>
            <a:pPr lvl="1"/>
            <a:r>
              <a:rPr lang="da-DK" smtClean="0"/>
              <a:t>to </a:t>
            </a:r>
            <a:r>
              <a:rPr lang="da-DK" smtClean="0"/>
              <a:t>reduce latency in networks </a:t>
            </a:r>
            <a:r>
              <a:rPr lang="da-DK" smtClean="0"/>
              <a:t>(</a:t>
            </a:r>
            <a:r>
              <a:rPr lang="da-DK" i="1" smtClean="0"/>
              <a:t>the theoretical minimum is about 3.33 microseconds per kilometer</a:t>
            </a:r>
            <a:r>
              <a:rPr lang="da-DK" smtClean="0"/>
              <a:t>)</a:t>
            </a:r>
          </a:p>
          <a:p>
            <a:r>
              <a:rPr lang="da-DK" smtClean="0"/>
              <a:t>Exchanges and other trading venues utilise high-speed </a:t>
            </a:r>
            <a:r>
              <a:rPr lang="da-DK" u="sng" smtClean="0"/>
              <a:t>order matching engines</a:t>
            </a:r>
            <a:r>
              <a:rPr lang="da-DK" smtClean="0"/>
              <a:t>: These infrastructures are key for HFT</a:t>
            </a:r>
            <a:endParaRPr lang="da-DK" smtClean="0"/>
          </a:p>
          <a:p>
            <a:r>
              <a:rPr lang="da-DK" smtClean="0"/>
              <a:t>High </a:t>
            </a:r>
            <a:r>
              <a:rPr lang="da-DK"/>
              <a:t>frequency </a:t>
            </a:r>
            <a:r>
              <a:rPr lang="da-DK" u="sng" smtClean="0"/>
              <a:t>pricing</a:t>
            </a:r>
            <a:r>
              <a:rPr lang="da-DK" smtClean="0"/>
              <a:t> &amp; </a:t>
            </a:r>
            <a:r>
              <a:rPr lang="da-DK" u="sng" smtClean="0"/>
              <a:t>risk </a:t>
            </a:r>
            <a:r>
              <a:rPr lang="da-DK" u="sng"/>
              <a:t>management </a:t>
            </a:r>
            <a:r>
              <a:rPr lang="da-DK"/>
              <a:t>is </a:t>
            </a:r>
            <a:r>
              <a:rPr lang="da-DK" smtClean="0"/>
              <a:t>needed for e.g. </a:t>
            </a:r>
            <a:r>
              <a:rPr lang="da-DK" smtClean="0"/>
              <a:t>pre-deal </a:t>
            </a:r>
            <a:r>
              <a:rPr lang="da-DK"/>
              <a:t>limit </a:t>
            </a:r>
            <a:r>
              <a:rPr lang="da-DK" smtClean="0"/>
              <a:t>checking, </a:t>
            </a:r>
            <a:r>
              <a:rPr lang="da-DK" smtClean="0"/>
              <a:t>and transparent internal surveillance of </a:t>
            </a:r>
            <a:r>
              <a:rPr lang="da-DK" smtClean="0"/>
              <a:t>trading</a:t>
            </a:r>
            <a:endParaRPr lang="da-DK" smtClean="0"/>
          </a:p>
          <a:p>
            <a:r>
              <a:rPr lang="en-GB" smtClean="0"/>
              <a:t>Payment</a:t>
            </a:r>
            <a:r>
              <a:rPr lang="en-GB"/>
              <a:t>, clearing and settlement </a:t>
            </a:r>
            <a:r>
              <a:rPr lang="en-GB" smtClean="0"/>
              <a:t>systems </a:t>
            </a:r>
            <a:r>
              <a:rPr lang="en-GB" smtClean="0"/>
              <a:t>must develop too </a:t>
            </a:r>
            <a:r>
              <a:rPr lang="en-GB" smtClean="0"/>
              <a:t>due to higher </a:t>
            </a:r>
            <a:r>
              <a:rPr lang="en-GB" smtClean="0"/>
              <a:t>speed and </a:t>
            </a:r>
            <a:r>
              <a:rPr lang="en-GB" smtClean="0"/>
              <a:t>volume</a:t>
            </a:r>
            <a:endParaRPr lang="da-DK"/>
          </a:p>
          <a:p>
            <a:endParaRPr lang="da-DK" smtClean="0"/>
          </a:p>
          <a:p>
            <a:endParaRPr lang="da-DK"/>
          </a:p>
          <a:p>
            <a:endParaRPr lang="en-US"/>
          </a:p>
        </p:txBody>
      </p:sp>
      <p:sp>
        <p:nvSpPr>
          <p:cNvPr id="4" name="Date Placeholder 3"/>
          <p:cNvSpPr>
            <a:spLocks noGrp="1"/>
          </p:cNvSpPr>
          <p:nvPr>
            <p:ph type="dt" sz="half" idx="10"/>
          </p:nvPr>
        </p:nvSpPr>
        <p:spPr/>
        <p:txBody>
          <a:bodyPr/>
          <a:lstStyle/>
          <a:p>
            <a:pPr>
              <a:defRPr/>
            </a:pPr>
            <a:r>
              <a:rPr lang="en-US" smtClean="0"/>
              <a:t>17 June 2011</a:t>
            </a:r>
            <a:endParaRPr lang="en-US"/>
          </a:p>
        </p:txBody>
      </p:sp>
      <p:sp>
        <p:nvSpPr>
          <p:cNvPr id="5" name="Footer Placeholder 4"/>
          <p:cNvSpPr>
            <a:spLocks noGrp="1"/>
          </p:cNvSpPr>
          <p:nvPr>
            <p:ph type="ftr" sz="quarter" idx="11"/>
          </p:nvPr>
        </p:nvSpPr>
        <p:spPr/>
        <p:txBody>
          <a:bodyPr/>
          <a:lstStyle/>
          <a:p>
            <a:pPr>
              <a:defRPr/>
            </a:pPr>
            <a:r>
              <a:rPr lang="fr-FR" smtClean="0"/>
              <a:t>Presentation at DSL4EE workshop, Göteborg</a:t>
            </a:r>
            <a:endParaRPr lang="en-US"/>
          </a:p>
        </p:txBody>
      </p:sp>
      <p:sp>
        <p:nvSpPr>
          <p:cNvPr id="6" name="Slide Number Placeholder 5"/>
          <p:cNvSpPr>
            <a:spLocks noGrp="1"/>
          </p:cNvSpPr>
          <p:nvPr>
            <p:ph type="sldNum" sz="quarter" idx="12"/>
          </p:nvPr>
        </p:nvSpPr>
        <p:spPr/>
        <p:txBody>
          <a:bodyPr/>
          <a:lstStyle/>
          <a:p>
            <a:pPr>
              <a:defRPr/>
            </a:pPr>
            <a:fld id="{3895D1EB-201B-431D-B65B-C34031205BEB}" type="slidenum">
              <a:rPr lang="en-US" smtClean="0"/>
              <a:pPr>
                <a:defRPr/>
              </a:pPr>
              <a:t>6</a:t>
            </a:fld>
            <a:endParaRPr lang="en-US"/>
          </a:p>
        </p:txBody>
      </p:sp>
    </p:spTree>
    <p:extLst>
      <p:ext uri="{BB962C8B-B14F-4D97-AF65-F5344CB8AC3E}">
        <p14:creationId xmlns:p14="http://schemas.microsoft.com/office/powerpoint/2010/main" val="359699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HFT</a:t>
            </a:r>
            <a:endParaRPr lang="en-US"/>
          </a:p>
        </p:txBody>
      </p:sp>
      <p:sp>
        <p:nvSpPr>
          <p:cNvPr id="3" name="Content Placeholder 2"/>
          <p:cNvSpPr>
            <a:spLocks noGrp="1"/>
          </p:cNvSpPr>
          <p:nvPr>
            <p:ph idx="1"/>
          </p:nvPr>
        </p:nvSpPr>
        <p:spPr/>
        <p:txBody>
          <a:bodyPr/>
          <a:lstStyle/>
          <a:p>
            <a:r>
              <a:rPr lang="da-DK" u="sng" smtClean="0"/>
              <a:t>Supervisors/regulators</a:t>
            </a:r>
            <a:r>
              <a:rPr lang="da-DK" smtClean="0"/>
              <a:t> are interested in the effects of HFT on markets</a:t>
            </a:r>
          </a:p>
          <a:p>
            <a:pPr lvl="1"/>
            <a:r>
              <a:rPr lang="da-DK" smtClean="0"/>
              <a:t>does computer-based HFT increase or decrease price stability?</a:t>
            </a:r>
          </a:p>
          <a:p>
            <a:pPr lvl="1"/>
            <a:r>
              <a:rPr lang="da-DK" smtClean="0"/>
              <a:t>will the frequency of very large price movements ”crashes” increase with the proliferation of HFT?</a:t>
            </a:r>
          </a:p>
          <a:p>
            <a:pPr lvl="1"/>
            <a:r>
              <a:rPr lang="da-DK" smtClean="0"/>
              <a:t>will markets become more concentrated (around fewer but very liquid products?), adding to potential systemic risks?</a:t>
            </a:r>
          </a:p>
          <a:p>
            <a:r>
              <a:rPr lang="da-DK" smtClean="0"/>
              <a:t>Markets have introduced circuit breaks to reduce the likelihood of prices coming out of control</a:t>
            </a:r>
          </a:p>
          <a:p>
            <a:pPr lvl="1"/>
            <a:r>
              <a:rPr lang="da-DK" smtClean="0"/>
              <a:t>exceeding a pre-defined price change triggers an </a:t>
            </a:r>
            <a:r>
              <a:rPr lang="da-DK" u="sng" smtClean="0"/>
              <a:t>automatic market trading pause</a:t>
            </a:r>
          </a:p>
          <a:p>
            <a:pPr lvl="1"/>
            <a:r>
              <a:rPr lang="da-DK" smtClean="0"/>
              <a:t>several were introduced after the 6 May 2010 US ”flash crash” – SEC required this!</a:t>
            </a:r>
            <a:endParaRPr lang="en-US"/>
          </a:p>
        </p:txBody>
      </p:sp>
      <p:sp>
        <p:nvSpPr>
          <p:cNvPr id="4" name="Date Placeholder 3"/>
          <p:cNvSpPr>
            <a:spLocks noGrp="1"/>
          </p:cNvSpPr>
          <p:nvPr>
            <p:ph type="dt" sz="half" idx="10"/>
          </p:nvPr>
        </p:nvSpPr>
        <p:spPr/>
        <p:txBody>
          <a:bodyPr/>
          <a:lstStyle/>
          <a:p>
            <a:pPr>
              <a:defRPr/>
            </a:pPr>
            <a:r>
              <a:rPr lang="en-US" smtClean="0"/>
              <a:t>17 June 2011</a:t>
            </a:r>
            <a:endParaRPr lang="en-US"/>
          </a:p>
        </p:txBody>
      </p:sp>
      <p:sp>
        <p:nvSpPr>
          <p:cNvPr id="5" name="Footer Placeholder 4"/>
          <p:cNvSpPr>
            <a:spLocks noGrp="1"/>
          </p:cNvSpPr>
          <p:nvPr>
            <p:ph type="ftr" sz="quarter" idx="11"/>
          </p:nvPr>
        </p:nvSpPr>
        <p:spPr/>
        <p:txBody>
          <a:bodyPr/>
          <a:lstStyle/>
          <a:p>
            <a:pPr>
              <a:defRPr/>
            </a:pPr>
            <a:r>
              <a:rPr lang="fr-FR" smtClean="0"/>
              <a:t>Presentation at DSL4EE workshop, Göteborg</a:t>
            </a:r>
            <a:endParaRPr lang="en-US"/>
          </a:p>
        </p:txBody>
      </p:sp>
      <p:sp>
        <p:nvSpPr>
          <p:cNvPr id="6" name="Slide Number Placeholder 5"/>
          <p:cNvSpPr>
            <a:spLocks noGrp="1"/>
          </p:cNvSpPr>
          <p:nvPr>
            <p:ph type="sldNum" sz="quarter" idx="12"/>
          </p:nvPr>
        </p:nvSpPr>
        <p:spPr/>
        <p:txBody>
          <a:bodyPr/>
          <a:lstStyle/>
          <a:p>
            <a:pPr>
              <a:defRPr/>
            </a:pPr>
            <a:fld id="{3895D1EB-201B-431D-B65B-C34031205BEB}" type="slidenum">
              <a:rPr lang="en-US" smtClean="0"/>
              <a:pPr>
                <a:defRPr/>
              </a:pPr>
              <a:t>7</a:t>
            </a:fld>
            <a:endParaRPr lang="en-US"/>
          </a:p>
        </p:txBody>
      </p:sp>
    </p:spTree>
    <p:extLst>
      <p:ext uri="{BB962C8B-B14F-4D97-AF65-F5344CB8AC3E}">
        <p14:creationId xmlns:p14="http://schemas.microsoft.com/office/powerpoint/2010/main" val="278078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Modelling (in finance &amp; banking)</a:t>
            </a:r>
            <a:endParaRPr lang="en-US" smtClean="0"/>
          </a:p>
        </p:txBody>
      </p:sp>
      <p:sp>
        <p:nvSpPr>
          <p:cNvPr id="3" name="Content Placeholder 2"/>
          <p:cNvSpPr>
            <a:spLocks noGrp="1"/>
          </p:cNvSpPr>
          <p:nvPr>
            <p:ph idx="1"/>
          </p:nvPr>
        </p:nvSpPr>
        <p:spPr/>
        <p:txBody>
          <a:bodyPr/>
          <a:lstStyle/>
          <a:p>
            <a:pPr>
              <a:defRPr/>
            </a:pPr>
            <a:r>
              <a:rPr lang="en-GB" dirty="0" smtClean="0"/>
              <a:t>Models </a:t>
            </a:r>
            <a:r>
              <a:rPr lang="en-GB" smtClean="0"/>
              <a:t>are </a:t>
            </a:r>
            <a:r>
              <a:rPr lang="en-GB" smtClean="0"/>
              <a:t>important to banks, regulators, and even society </a:t>
            </a:r>
            <a:r>
              <a:rPr lang="en-GB" dirty="0" smtClean="0"/>
              <a:t>because they estimate the amount of risk a bank is exposed to, and hence the required amount </a:t>
            </a:r>
            <a:r>
              <a:rPr lang="en-GB" smtClean="0"/>
              <a:t>of </a:t>
            </a:r>
            <a:r>
              <a:rPr lang="en-GB" u="sng" smtClean="0"/>
              <a:t>capital</a:t>
            </a:r>
            <a:r>
              <a:rPr lang="en-GB" smtClean="0"/>
              <a:t> banks </a:t>
            </a:r>
            <a:r>
              <a:rPr lang="en-GB" smtClean="0"/>
              <a:t>must </a:t>
            </a:r>
            <a:r>
              <a:rPr lang="en-GB"/>
              <a:t>set </a:t>
            </a:r>
            <a:r>
              <a:rPr lang="en-GB" smtClean="0"/>
              <a:t>aside as </a:t>
            </a:r>
            <a:r>
              <a:rPr lang="en-GB"/>
              <a:t>a buffer for </a:t>
            </a:r>
            <a:r>
              <a:rPr lang="en-GB"/>
              <a:t>absorbing </a:t>
            </a:r>
            <a:r>
              <a:rPr lang="en-GB" smtClean="0"/>
              <a:t>potential </a:t>
            </a:r>
            <a:r>
              <a:rPr lang="en-GB"/>
              <a:t>losses</a:t>
            </a:r>
          </a:p>
          <a:p>
            <a:r>
              <a:rPr lang="en-GB" smtClean="0"/>
              <a:t>“[Banking] disclosures </a:t>
            </a:r>
            <a:r>
              <a:rPr lang="en-GB"/>
              <a:t>should cover ... impacts on results and on risk exposures of the activities under </a:t>
            </a:r>
            <a:r>
              <a:rPr lang="en-GB" u="sng"/>
              <a:t>stress</a:t>
            </a:r>
            <a:r>
              <a:rPr lang="en-GB"/>
              <a:t> ...  </a:t>
            </a:r>
            <a:r>
              <a:rPr lang="en-GB" u="sng"/>
              <a:t>forward-looking information</a:t>
            </a:r>
            <a:r>
              <a:rPr lang="en-GB"/>
              <a:t> on how the situation may evolve ” </a:t>
            </a:r>
            <a:r>
              <a:rPr lang="en-GB" sz="1400" i="1"/>
              <a:t>(Committee of European Banking Supervisors consultation paper 30, Oct. </a:t>
            </a:r>
            <a:r>
              <a:rPr lang="en-GB" sz="1400" i="1"/>
              <a:t>2009</a:t>
            </a:r>
            <a:r>
              <a:rPr lang="en-GB" sz="1400" i="1" smtClean="0"/>
              <a:t>)</a:t>
            </a:r>
          </a:p>
          <a:p>
            <a:r>
              <a:rPr lang="da-DK"/>
              <a:t>”</a:t>
            </a:r>
            <a:r>
              <a:rPr lang="da-DK" i="1"/>
              <a:t>Everything influences everything</a:t>
            </a:r>
            <a:r>
              <a:rPr lang="da-DK" i="1"/>
              <a:t>, </a:t>
            </a:r>
            <a:r>
              <a:rPr lang="da-DK" i="1" smtClean="0"/>
              <a:t>quickly</a:t>
            </a:r>
            <a:r>
              <a:rPr lang="da-DK" smtClean="0"/>
              <a:t>”: </a:t>
            </a:r>
            <a:r>
              <a:rPr lang="da-DK"/>
              <a:t>There is a increasing need for </a:t>
            </a:r>
            <a:r>
              <a:rPr lang="da-DK" u="sng"/>
              <a:t>simulateneous</a:t>
            </a:r>
            <a:r>
              <a:rPr lang="da-DK"/>
              <a:t> </a:t>
            </a:r>
            <a:r>
              <a:rPr lang="da-DK" smtClean="0"/>
              <a:t>modelling</a:t>
            </a:r>
            <a:endParaRPr lang="da-DK"/>
          </a:p>
          <a:p>
            <a:pPr lvl="1"/>
            <a:r>
              <a:rPr lang="da-DK"/>
              <a:t>Thus put everything into the same pot and analyse with the same (consistent) modelling methods</a:t>
            </a:r>
          </a:p>
          <a:p>
            <a:endParaRPr lang="en-GB" sz="1400" i="1"/>
          </a:p>
          <a:p>
            <a:pPr>
              <a:defRPr/>
            </a:pPr>
            <a:endParaRPr lang="en-GB" dirty="0" smtClean="0"/>
          </a:p>
        </p:txBody>
      </p:sp>
      <p:sp>
        <p:nvSpPr>
          <p:cNvPr id="15364" name="Footer Placeholder 3"/>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15365" name="Slide Number Placeholder 4"/>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21F4C4EA-89E7-4F7C-BB3E-D6D5041FCBF8}" type="slidenum">
              <a:rPr lang="en-US" sz="800" smtClean="0"/>
              <a:pPr/>
              <a:t>8</a:t>
            </a:fld>
            <a:endParaRPr lang="en-US" sz="800" smtClean="0"/>
          </a:p>
        </p:txBody>
      </p:sp>
      <p:sp>
        <p:nvSpPr>
          <p:cNvPr id="2" name="Date Placeholder 1"/>
          <p:cNvSpPr>
            <a:spLocks noGrp="1"/>
          </p:cNvSpPr>
          <p:nvPr>
            <p:ph type="dt" sz="half" idx="10"/>
          </p:nvPr>
        </p:nvSpPr>
        <p:spPr/>
        <p:txBody>
          <a:bodyPr/>
          <a:lstStyle/>
          <a:p>
            <a:pPr>
              <a:defRPr/>
            </a:pPr>
            <a:r>
              <a:rPr lang="en-US" smtClean="0"/>
              <a:t>17 June 2011</a:t>
            </a:r>
            <a:endParaRPr lang="en-US"/>
          </a:p>
        </p:txBody>
      </p:sp>
    </p:spTree>
    <p:extLst>
      <p:ext uri="{BB962C8B-B14F-4D97-AF65-F5344CB8AC3E}">
        <p14:creationId xmlns:p14="http://schemas.microsoft.com/office/powerpoint/2010/main" val="199294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da-DK" smtClean="0"/>
              <a:t>Modelling</a:t>
            </a:r>
            <a:endParaRPr lang="en-US" smtClean="0"/>
          </a:p>
        </p:txBody>
      </p:sp>
      <p:sp>
        <p:nvSpPr>
          <p:cNvPr id="16387" name="Content Placeholder 2"/>
          <p:cNvSpPr>
            <a:spLocks noGrp="1"/>
          </p:cNvSpPr>
          <p:nvPr>
            <p:ph idx="1"/>
          </p:nvPr>
        </p:nvSpPr>
        <p:spPr/>
        <p:txBody>
          <a:bodyPr/>
          <a:lstStyle/>
          <a:p>
            <a:r>
              <a:rPr lang="en-GB" smtClean="0"/>
              <a:t>“Supervisors are drawing the lessons from the inability of the  advanced risk management techniques to capture </a:t>
            </a:r>
            <a:r>
              <a:rPr lang="en-GB" u="sng" smtClean="0"/>
              <a:t>tail events</a:t>
            </a:r>
            <a:r>
              <a:rPr lang="en-GB" smtClean="0"/>
              <a:t>. They can no longer excessively rely on banks’ internal models [</a:t>
            </a:r>
            <a:r>
              <a:rPr lang="en-GB" i="1" smtClean="0"/>
              <a:t>VaR and normal</a:t>
            </a:r>
            <a:r>
              <a:rPr lang="en-GB" smtClean="0"/>
              <a:t>]. Going forward, supervision of large banks will need to be more intrusive than in the past and supervisors will have to be very prudent in validating banks’ internal models … Mandelbrot and Taleb … advocate a [</a:t>
            </a:r>
            <a:r>
              <a:rPr lang="en-GB" i="1" smtClean="0"/>
              <a:t>fractal</a:t>
            </a:r>
            <a:r>
              <a:rPr lang="en-GB" smtClean="0"/>
              <a:t>] methodology where large deviation and stressful events dominate the analysis </a:t>
            </a:r>
            <a:r>
              <a:rPr lang="en-GB" smtClean="0"/>
              <a:t>…”,</a:t>
            </a:r>
            <a:r>
              <a:rPr lang="en-GB" smtClean="0"/>
              <a:t> </a:t>
            </a:r>
            <a:r>
              <a:rPr lang="en-GB"/>
              <a:t>Hervé Hannoun, Deputy General Manager, BIS (20 Nov. 2010)</a:t>
            </a:r>
            <a:endParaRPr lang="en-GB" smtClean="0"/>
          </a:p>
        </p:txBody>
      </p:sp>
      <p:sp>
        <p:nvSpPr>
          <p:cNvPr id="16388" name="Footer Placeholder 3"/>
          <p:cNvSpPr>
            <a:spLocks noGrp="1"/>
          </p:cNvSpPr>
          <p:nvPr>
            <p:ph type="ftr" sz="quarter" idx="11"/>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r>
              <a:rPr lang="fr-FR" sz="800" smtClean="0"/>
              <a:t>Presentation at DSL4EE workshop, Göteborg</a:t>
            </a:r>
            <a:endParaRPr lang="en-US" sz="800" smtClean="0"/>
          </a:p>
        </p:txBody>
      </p:sp>
      <p:sp>
        <p:nvSpPr>
          <p:cNvPr id="16389" name="Slide Number Placeholder 4"/>
          <p:cNvSpPr>
            <a:spLocks noGrp="1"/>
          </p:cNvSpPr>
          <p:nvPr>
            <p:ph type="sldNum" sz="quarter" idx="12"/>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fld id="{C2459F4C-6EFA-4784-BADD-18404F0A3134}" type="slidenum">
              <a:rPr lang="en-US" sz="800" smtClean="0"/>
              <a:pPr/>
              <a:t>9</a:t>
            </a:fld>
            <a:endParaRPr lang="en-US" sz="800" smtClean="0"/>
          </a:p>
        </p:txBody>
      </p:sp>
      <p:sp>
        <p:nvSpPr>
          <p:cNvPr id="2" name="Date Placeholder 1"/>
          <p:cNvSpPr>
            <a:spLocks noGrp="1"/>
          </p:cNvSpPr>
          <p:nvPr>
            <p:ph type="dt" sz="half" idx="10"/>
          </p:nvPr>
        </p:nvSpPr>
        <p:spPr/>
        <p:txBody>
          <a:bodyPr/>
          <a:lstStyle/>
          <a:p>
            <a:pPr>
              <a:defRPr/>
            </a:pPr>
            <a:r>
              <a:rPr lang="en-US" smtClean="0"/>
              <a:t>17 June 2011</a:t>
            </a:r>
            <a:endParaRPr lang="en-US"/>
          </a:p>
        </p:txBody>
      </p:sp>
    </p:spTree>
    <p:extLst>
      <p:ext uri="{BB962C8B-B14F-4D97-AF65-F5344CB8AC3E}">
        <p14:creationId xmlns:p14="http://schemas.microsoft.com/office/powerpoint/2010/main" val="2116363691"/>
      </p:ext>
    </p:extLst>
  </p:cSld>
  <p:clrMapOvr>
    <a:masterClrMapping/>
  </p:clrMapOvr>
</p:sld>
</file>

<file path=ppt/theme/theme1.xml><?xml version="1.0" encoding="utf-8"?>
<a:theme xmlns:a="http://schemas.openxmlformats.org/drawingml/2006/main" name="Front page">
  <a:themeElements>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fontScheme name="Front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ing page">
  <a:themeElements>
    <a:clrScheme name="Dividing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fontScheme name="Dividing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ividing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d page">
  <a:themeElements>
    <a:clrScheme name="End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fontScheme name="End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End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25D9187576AD439224BBC6C639C790" ma:contentTypeVersion="0" ma:contentTypeDescription="Create a new document." ma:contentTypeScope="" ma:versionID="dcd98017ab39d971e2226b3963aad2f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C6B2E7-70E1-4684-B828-5B24C2E42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615C2EE-CBEC-4D48-9962-59A61A5E3829}">
  <ds:schemaRefs>
    <ds:schemaRef ds:uri="http://schemas.microsoft.com/sharepoint/v3/contenttype/forms"/>
  </ds:schemaRefs>
</ds:datastoreItem>
</file>

<file path=customXml/itemProps3.xml><?xml version="1.0" encoding="utf-8"?>
<ds:datastoreItem xmlns:ds="http://schemas.openxmlformats.org/officeDocument/2006/customXml" ds:itemID="{2AD46FFC-6F9E-491E-98B1-87B91C3F9F24}">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Nordea_CO</Template>
  <TotalTime>3673</TotalTime>
  <Words>2200</Words>
  <Application>Microsoft Office PowerPoint</Application>
  <PresentationFormat>A4 Paper (210x297 mm)</PresentationFormat>
  <Paragraphs>193</Paragraphs>
  <Slides>22</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26" baseType="lpstr">
      <vt:lpstr>Front page</vt:lpstr>
      <vt:lpstr>Dividing page</vt:lpstr>
      <vt:lpstr>End page</vt:lpstr>
      <vt:lpstr>Acrobat Document</vt:lpstr>
      <vt:lpstr>Crossroad between banking, regulations and technology</vt:lpstr>
      <vt:lpstr>Disclaimer</vt:lpstr>
      <vt:lpstr>Abstract</vt:lpstr>
      <vt:lpstr>High Frequency Trading (HFT)</vt:lpstr>
      <vt:lpstr>HFT</vt:lpstr>
      <vt:lpstr>HFT </vt:lpstr>
      <vt:lpstr>HFT</vt:lpstr>
      <vt:lpstr>Modelling (in finance &amp; banking)</vt:lpstr>
      <vt:lpstr>Modelling</vt:lpstr>
      <vt:lpstr>Modelling</vt:lpstr>
      <vt:lpstr>Modelling</vt:lpstr>
      <vt:lpstr>Modelling</vt:lpstr>
      <vt:lpstr>Modelling</vt:lpstr>
      <vt:lpstr>Modelling</vt:lpstr>
      <vt:lpstr>Modelling: Other thoughts!</vt:lpstr>
      <vt:lpstr>Computer demo</vt:lpstr>
      <vt:lpstr>A computer demo</vt:lpstr>
      <vt:lpstr>PowerPoint Presentation</vt:lpstr>
      <vt:lpstr>DSLs – discussion topics</vt:lpstr>
      <vt:lpstr>Appendix</vt:lpstr>
      <vt:lpstr>Risk Management</vt:lpstr>
      <vt:lpstr>Thank you!</vt:lpstr>
    </vt:vector>
  </TitlesOfParts>
  <Company>Nordea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 Counterparty Risk</dc:title>
  <dc:creator>Sinan Gabel</dc:creator>
  <cp:lastModifiedBy>Gabel, Sinan</cp:lastModifiedBy>
  <cp:revision>412</cp:revision>
  <dcterms:created xsi:type="dcterms:W3CDTF">2009-11-03T08:38:17Z</dcterms:created>
  <dcterms:modified xsi:type="dcterms:W3CDTF">2011-06-16T20:12:15Z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GTop">
    <vt:lpwstr>239</vt:lpwstr>
  </property>
  <property fmtid="{D5CDD505-2E9C-101B-9397-08002B2CF9AE}" pid="3" name="BGLeft">
    <vt:lpwstr>416</vt:lpwstr>
  </property>
  <property fmtid="{D5CDD505-2E9C-101B-9397-08002B2CF9AE}" pid="4" name="BGWidth">
    <vt:lpwstr>249</vt:lpwstr>
  </property>
  <property fmtid="{D5CDD505-2E9C-101B-9397-08002B2CF9AE}" pid="5" name="BGHeight">
    <vt:lpwstr>203</vt:lpwstr>
  </property>
  <property fmtid="{D5CDD505-2E9C-101B-9397-08002B2CF9AE}" pid="6" name="BGRotate">
    <vt:lpwstr>350</vt:lpwstr>
  </property>
  <property fmtid="{D5CDD505-2E9C-101B-9397-08002B2CF9AE}" pid="7" name="Colour1">
    <vt:lpwstr>0,0,0</vt:lpwstr>
  </property>
  <property fmtid="{D5CDD505-2E9C-101B-9397-08002B2CF9AE}" pid="8" name="Colour2">
    <vt:lpwstr>255,255,255</vt:lpwstr>
  </property>
  <property fmtid="{D5CDD505-2E9C-101B-9397-08002B2CF9AE}" pid="9" name="Colour3">
    <vt:lpwstr>30,40,102</vt:lpwstr>
  </property>
  <property fmtid="{D5CDD505-2E9C-101B-9397-08002B2CF9AE}" pid="10" name="Colour4">
    <vt:lpwstr>0,91,153</vt:lpwstr>
  </property>
  <property fmtid="{D5CDD505-2E9C-101B-9397-08002B2CF9AE}" pid="11" name="Colour5">
    <vt:lpwstr>216,219,127</vt:lpwstr>
  </property>
  <property fmtid="{D5CDD505-2E9C-101B-9397-08002B2CF9AE}" pid="12" name="Colour6">
    <vt:lpwstr>102,0,51</vt:lpwstr>
  </property>
  <property fmtid="{D5CDD505-2E9C-101B-9397-08002B2CF9AE}" pid="13" name="Colour7">
    <vt:lpwstr>204,216,222</vt:lpwstr>
  </property>
  <property fmtid="{D5CDD505-2E9C-101B-9397-08002B2CF9AE}" pid="14" name="Colour8">
    <vt:lpwstr>150,143,105</vt:lpwstr>
  </property>
</Properties>
</file>