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</p:sldIdLst>
  <p:sldSz cy="5143500" cx="9144000"/>
  <p:notesSz cx="6858000" cy="9144000"/>
  <p:embeddedFontLst>
    <p:embeddedFont>
      <p:font typeface="Ubuntu"/>
      <p:regular r:id="rId98"/>
      <p:bold r:id="rId99"/>
      <p:italic r:id="rId100"/>
      <p:boldItalic r:id="rId101"/>
    </p:embeddedFont>
    <p:embeddedFont>
      <p:font typeface="Varela Round"/>
      <p:regular r:id="rId1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979F4A9-C794-42D7-8AE3-0939C7C035AF}">
  <a:tblStyle styleId="{B979F4A9-C794-42D7-8AE3-0939C7C035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2" Type="http://schemas.openxmlformats.org/officeDocument/2006/relationships/font" Target="fonts/VarelaRound-regular.fntdata"/><Relationship Id="rId101" Type="http://schemas.openxmlformats.org/officeDocument/2006/relationships/font" Target="fonts/Ubuntu-boldItalic.fntdata"/><Relationship Id="rId100" Type="http://schemas.openxmlformats.org/officeDocument/2006/relationships/font" Target="fonts/Ubuntu-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font" Target="fonts/Ubuntu-bold.fntdata"/><Relationship Id="rId10" Type="http://schemas.openxmlformats.org/officeDocument/2006/relationships/slide" Target="slides/slide4.xml"/><Relationship Id="rId98" Type="http://schemas.openxmlformats.org/officeDocument/2006/relationships/font" Target="fonts/Ubuntu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dcd06467f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dcd06467f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02407162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02407162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2407162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2407162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024071625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02407162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024071625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024071625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024071625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024071625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dcd06467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dcd06467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f8cb6c8ba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f8cb6c8ba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dcd06467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dcd06467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024071625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024071625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f8cb6c8ba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f8cb6c8ba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f8cb6c8b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f8cb6c8b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dcd06467f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dcd06467f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dcd06467f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dcd06467f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dcd06467f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dcd06467f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dcd06467f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dcd06467f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024071625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024071625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9f0b2a64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9f0b2a64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dcd06467f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dcd06467f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dcd06467f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dcd06467f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dcd06467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dcd06467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dcd06467f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dcd06467f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dcd06467f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dcd06467f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f8cb6c8ba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f8cb6c8ba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d9f0b2a64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d9f0b2a64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d9f0b2a64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d9f0b2a64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024071625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024071625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26720f3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26720f3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d9f0b2a64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d9f0b2a64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dcd06467f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dcd06467f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d9f0b2a64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d9f0b2a64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d9f0b2a64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d9f0b2a6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d9f0b2a64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d9f0b2a64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f8cb6c8ba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f8cb6c8ba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d9f0b2a64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d9f0b2a64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d9f0b2a6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d9f0b2a6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d9f0b2a64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d9f0b2a64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d9f0b2a6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d9f0b2a6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d9f0b2a64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d9f0b2a64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d9f0b2a64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d9f0b2a64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d9f0b2a64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d9f0b2a64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d9f0b2a64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d9f0b2a64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dcd06467f_0_595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5dcd06467f_0_595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5dcd06467f_0_59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5dcd06467f_0_59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02407162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02407162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dcd06467f_0_60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5dcd06467f_0_60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dcd06467f_0_60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5dcd06467f_0_60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dcd06467f_0_61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5dcd06467f_0_611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dcd06467f_0_615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5dcd06467f_0_615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5dcd06467f_0_61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5dcd06467f_0_61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5dcd06467f_0_62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5dcd06467f_0_62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dcd06467f_0_62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5dcd06467f_0_62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dcd06467f_0_63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5dcd06467f_0_631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dcd06467f_0_635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5dcd06467f_0_635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dcd06467f_0_63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5dcd06467f_0_63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f8cb6c8b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f8cb6c8b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dcd06467f_0_64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5dcd06467f_0_64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dcd06467f_0_64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5dcd06467f_0_64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dcd06467f_0_65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5dcd06467f_0_651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dcd06467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dcd06467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5dcd06467f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5dcd06467f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dcd06467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5dcd06467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4024071625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4024071625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4024071625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4024071625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5dcd06467f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5dcd06467f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5dcd06467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5dcd06467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02407162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02407162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dcd06467f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5dcd06467f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5dcd06467f_0_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5dcd06467f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dcd06467f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5dcd06467f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5dcd06467f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5dcd06467f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5dcd06467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5dcd06467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dcd06467f_0_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5dcd06467f_0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dcd06467f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5dcd06467f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5dcd06467f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5dcd06467f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5dcd06467f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5dcd06467f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dcd06467f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5dcd06467f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02407162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02407162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5dcd06467f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5dcd06467f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dcd06467f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dcd06467f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5dcd06467f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5dcd06467f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4f8cb6c8ba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4f8cb6c8ba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5dcd06467f_0_8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5dcd06467f_0_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dcd06467f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dcd06467f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4024071625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4024071625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dcd06467f_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5dcd06467f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6337bd3a2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6337bd3a2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5dcd06467f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5dcd06467f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02407162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02407162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5dcd06467f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5dcd06467f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d9f0b2a64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d9f0b2a64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7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ader2.png"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7947"/>
            <a:ext cx="9143998" cy="10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/>
          <p:nvPr>
            <p:ph type="title"/>
          </p:nvPr>
        </p:nvSpPr>
        <p:spPr>
          <a:xfrm>
            <a:off x="576525" y="235625"/>
            <a:ext cx="8567400" cy="4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D4D61"/>
              </a:buClr>
              <a:buSzPts val="2400"/>
              <a:buFont typeface="Ubuntu"/>
              <a:buNone/>
              <a:defRPr sz="2400">
                <a:solidFill>
                  <a:srgbClr val="0D4D6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Varela Round"/>
              <a:buNone/>
              <a:defRPr sz="2400"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-138775"/>
            <a:ext cx="9144000" cy="1014900"/>
          </a:xfrm>
          <a:prstGeom prst="rect">
            <a:avLst/>
          </a:prstGeom>
          <a:solidFill>
            <a:srgbClr val="0A33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0" y="876125"/>
            <a:ext cx="9144000" cy="46500"/>
          </a:xfrm>
          <a:prstGeom prst="rect">
            <a:avLst/>
          </a:prstGeom>
          <a:solidFill>
            <a:srgbClr val="457DB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413" y="235625"/>
            <a:ext cx="580314" cy="5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023625" y="-76200"/>
            <a:ext cx="1196575" cy="11965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interchain.io/" TargetMode="External"/><Relationship Id="rId4" Type="http://schemas.openxmlformats.org/officeDocument/2006/relationships/hyperlink" Target="https://informal.systems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arxiv.org/abs/1807.04938" TargetMode="External"/><Relationship Id="rId4" Type="http://schemas.openxmlformats.org/officeDocument/2006/relationships/hyperlink" Target="https://github.com/tendermint/spec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github.com/tendermint/network_testing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hyperlink" Target="https://jepsen.io/analyses/tendermint-0-10-2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hyperlink" Target="https://medium.com/tendermint/2018-year-in-review-the-top-5-most-epic-cosmos-testnets-that-will-restore-your-faith-in-3b060974f9a7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interchain.io/careers" TargetMode="External"/><Relationship Id="rId4" Type="http://schemas.openxmlformats.org/officeDocument/2006/relationships/hyperlink" Target="https://interchain.io/funding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5.png"/><Relationship Id="rId13" Type="http://schemas.openxmlformats.org/officeDocument/2006/relationships/image" Target="../media/image35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4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hyperlink" Target="https://tendermint.com/ecosystem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4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hyperlink" Target="https://foam.space/" TargetMode="External"/><Relationship Id="rId10" Type="http://schemas.openxmlformats.org/officeDocument/2006/relationships/hyperlink" Target="https://github.com/f-o-a-m/hs-abci-server" TargetMode="External"/><Relationship Id="rId13" Type="http://schemas.openxmlformats.org/officeDocument/2006/relationships/hyperlink" Target="https://github.com/open-libra/movemint" TargetMode="External"/><Relationship Id="rId12" Type="http://schemas.openxmlformats.org/officeDocument/2006/relationships/hyperlink" Target="https://kadena.io/en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tendermint.com/ecosystem" TargetMode="External"/><Relationship Id="rId4" Type="http://schemas.openxmlformats.org/officeDocument/2006/relationships/hyperlink" Target="https://github.com/cosmos/ethermint" TargetMode="External"/><Relationship Id="rId9" Type="http://schemas.openxmlformats.org/officeDocument/2006/relationships/hyperlink" Target="https://agoric.com/" TargetMode="External"/><Relationship Id="rId14" Type="http://schemas.openxmlformats.org/officeDocument/2006/relationships/hyperlink" Target="https://www.openlibra.io/" TargetMode="External"/><Relationship Id="rId5" Type="http://schemas.openxmlformats.org/officeDocument/2006/relationships/hyperlink" Target="https://chainsafe.io/" TargetMode="External"/><Relationship Id="rId6" Type="http://schemas.openxmlformats.org/officeDocument/2006/relationships/hyperlink" Target="https://github.com/cosmos-gaians" TargetMode="External"/><Relationship Id="rId7" Type="http://schemas.openxmlformats.org/officeDocument/2006/relationships/hyperlink" Target="https://github.com/cosmos-gaians" TargetMode="External"/><Relationship Id="rId8" Type="http://schemas.openxmlformats.org/officeDocument/2006/relationships/hyperlink" Target="https://github.com/Agoric/cosmic-swingset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Relationship Id="rId4" Type="http://schemas.openxmlformats.org/officeDocument/2006/relationships/image" Target="../media/image10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Relationship Id="rId4" Type="http://schemas.openxmlformats.org/officeDocument/2006/relationships/image" Target="../media/image10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www.regen.network/" TargetMode="External"/><Relationship Id="rId4" Type="http://schemas.openxmlformats.org/officeDocument/2006/relationships/image" Target="../media/image5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www.trustory.io/" TargetMode="External"/><Relationship Id="rId4" Type="http://schemas.openxmlformats.org/officeDocument/2006/relationships/image" Target="../media/image5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9.png"/><Relationship Id="rId4" Type="http://schemas.openxmlformats.org/officeDocument/2006/relationships/hyperlink" Target="https://lotionjs.com" TargetMode="Externa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nomic.io/" TargetMode="External"/><Relationship Id="rId4" Type="http://schemas.openxmlformats.org/officeDocument/2006/relationships/image" Target="../media/image8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png"/><Relationship Id="rId4" Type="http://schemas.openxmlformats.org/officeDocument/2006/relationships/hyperlink" Target="https://github.com/nomic-io/bitcoin-peg/blob/master/bitcoinPeg.md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6.png"/><Relationship Id="rId4" Type="http://schemas.openxmlformats.org/officeDocument/2006/relationships/image" Target="../media/image7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www.destroyallsoftware.com/talks/wat" TargetMode="External"/><Relationship Id="rId4" Type="http://schemas.openxmlformats.org/officeDocument/2006/relationships/image" Target="../media/image7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xkcd.com/2044/" TargetMode="External"/><Relationship Id="rId4" Type="http://schemas.openxmlformats.org/officeDocument/2006/relationships/image" Target="../media/image8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6.png"/><Relationship Id="rId4" Type="http://schemas.openxmlformats.org/officeDocument/2006/relationships/image" Target="../media/image3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8.png"/><Relationship Id="rId4" Type="http://schemas.openxmlformats.org/officeDocument/2006/relationships/image" Target="../media/image72.png"/><Relationship Id="rId5" Type="http://schemas.openxmlformats.org/officeDocument/2006/relationships/image" Target="../media/image7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8.png"/><Relationship Id="rId4" Type="http://schemas.openxmlformats.org/officeDocument/2006/relationships/hyperlink" Target="https://agoric.com/event-stream-exploit-was-preventable-pola/" TargetMode="Externa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1.png"/><Relationship Id="rId4" Type="http://schemas.openxmlformats.org/officeDocument/2006/relationships/hyperlink" Target="https://medium.com/agoric/pola-would-have-prevented-the-event-stream-incident-45653ecbda99" TargetMode="Externa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9.png"/><Relationship Id="rId4" Type="http://schemas.openxmlformats.org/officeDocument/2006/relationships/hyperlink" Target="http://erights.org/elib/capability/overview.html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s://agoric.com/" TargetMode="External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8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4.png"/><Relationship Id="rId4" Type="http://schemas.openxmlformats.org/officeDocument/2006/relationships/image" Target="../media/image9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agoric.com/" TargetMode="External"/><Relationship Id="rId4" Type="http://schemas.openxmlformats.org/officeDocument/2006/relationships/image" Target="../media/image9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agoric.com/" TargetMode="External"/><Relationship Id="rId4" Type="http://schemas.openxmlformats.org/officeDocument/2006/relationships/image" Target="../media/image90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s://interchain.io/careers" TargetMode="External"/><Relationship Id="rId4" Type="http://schemas.openxmlformats.org/officeDocument/2006/relationships/hyperlink" Target="https://interchain.io/fund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cwgoes/tm-proposer-idris" TargetMode="External"/><Relationship Id="rId4" Type="http://schemas.openxmlformats.org/officeDocument/2006/relationships/hyperlink" Target="https://github.com/tendermint/tendermint/blob/master/docs/spec/reactors/consensus/proposer-selection.md" TargetMode="Externa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6.png"/><Relationship Id="rId4" Type="http://schemas.openxmlformats.org/officeDocument/2006/relationships/image" Target="../media/image91.png"/><Relationship Id="rId5" Type="http://schemas.openxmlformats.org/officeDocument/2006/relationships/image" Target="../media/image95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0" y="604150"/>
            <a:ext cx="8520600" cy="165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</a:rPr>
              <a:t>Building and Testing</a:t>
            </a:r>
            <a:endParaRPr sz="3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</a:rPr>
              <a:t>Byzantine Fault Tolerant</a:t>
            </a:r>
            <a:endParaRPr sz="3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</a:rPr>
              <a:t>State Machines</a:t>
            </a:r>
            <a:endParaRPr sz="36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194500" y="2307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 Buchman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Interchain Foundation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https://interchain.io/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Informal Systems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https://informal.systems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Budapest, 2019</a:t>
            </a:r>
            <a:endParaRPr sz="1800"/>
          </a:p>
        </p:txBody>
      </p:sp>
      <p:pic>
        <p:nvPicPr>
          <p:cNvPr id="63" name="Google Shape;6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175" y="3100125"/>
            <a:ext cx="2104524" cy="13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225" y="3100125"/>
            <a:ext cx="2499100" cy="12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900" y="152400"/>
            <a:ext cx="586821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/>
          <p:nvPr/>
        </p:nvSpPr>
        <p:spPr>
          <a:xfrm>
            <a:off x="189575" y="189575"/>
            <a:ext cx="11373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PBFT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189575" y="189575"/>
            <a:ext cx="11373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675" y="152400"/>
            <a:ext cx="67115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Tendermint/Cosmos History:</a:t>
            </a:r>
            <a:endParaRPr/>
          </a:p>
        </p:txBody>
      </p:sp>
      <p:sp>
        <p:nvSpPr>
          <p:cNvPr id="136" name="Google Shape;136;p26"/>
          <p:cNvSpPr txBox="1"/>
          <p:nvPr/>
        </p:nvSpPr>
        <p:spPr>
          <a:xfrm>
            <a:off x="499075" y="1194750"/>
            <a:ext cx="8450100" cy="3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Tendermint: Consensus without mining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2014 - Whitepaper by Jae Kwon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Tendermint: Byzantine Fault Tolerance in the Age of Blockchains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2016 - MSc Thesis by Ethan Buchman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Cosmos: A Network of Blockchains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2016 - Whitepaper by Kwon and Buchman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Latest Gossip on BFT Consensus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2018 - Technical Report by Buchman, Milosevic, Kwon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https://arxiv.org/abs/1807.04938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https://github.com/tendermint/spec</a:t>
            </a:r>
            <a:r>
              <a:rPr lang="en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 </a:t>
            </a:r>
            <a:r>
              <a:rPr lang="en"/>
              <a:t>Performance (2016)</a:t>
            </a:r>
            <a:endParaRPr/>
          </a:p>
        </p:txBody>
      </p:sp>
      <p:sp>
        <p:nvSpPr>
          <p:cNvPr id="142" name="Google Shape;142;p27"/>
          <p:cNvSpPr txBox="1"/>
          <p:nvPr/>
        </p:nvSpPr>
        <p:spPr>
          <a:xfrm>
            <a:off x="2281175" y="4547500"/>
            <a:ext cx="5608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https://github.com/tendermint/network_testing</a:t>
            </a:r>
            <a:r>
              <a:rPr lang="en"/>
              <a:t> (deprecated, sorry)</a:t>
            </a:r>
            <a:endParaRPr/>
          </a:p>
        </p:txBody>
      </p:sp>
      <p:sp>
        <p:nvSpPr>
          <p:cNvPr id="143" name="Google Shape;143;p27"/>
          <p:cNvSpPr txBox="1"/>
          <p:nvPr/>
        </p:nvSpPr>
        <p:spPr>
          <a:xfrm>
            <a:off x="2418600" y="1194025"/>
            <a:ext cx="44235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datacenters on 5 continents (AWS - c3.8xlarge)</a:t>
            </a:r>
            <a:endParaRPr/>
          </a:p>
        </p:txBody>
      </p:sp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50" y="1743325"/>
            <a:ext cx="3535700" cy="26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6150" y="1743325"/>
            <a:ext cx="3535700" cy="26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Robustness (2017)</a:t>
            </a:r>
            <a:endParaRPr/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500" y="1322525"/>
            <a:ext cx="6174618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 txBox="1"/>
          <p:nvPr/>
        </p:nvSpPr>
        <p:spPr>
          <a:xfrm>
            <a:off x="2375875" y="1017725"/>
            <a:ext cx="3804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https://jepsen.io/analyses/tendermint-0-10-2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Testnets</a:t>
            </a:r>
            <a:r>
              <a:rPr lang="en"/>
              <a:t> (2018)</a:t>
            </a: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850" y="1170125"/>
            <a:ext cx="6416425" cy="36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427800" y="4803600"/>
            <a:ext cx="8792100" cy="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https://medium.com/tendermint/2018-year-in-review-the-top-5-most-epic-cosmos-testnets-that-will-restore-your-faith-in-3b060974f9a7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/>
          <p:nvPr/>
        </p:nvSpPr>
        <p:spPr>
          <a:xfrm>
            <a:off x="-1800" y="90400"/>
            <a:ext cx="38301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Adversarial Cosmos Testnet (2019)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6" name="Google Shape;166;p30"/>
          <p:cNvSpPr txBox="1"/>
          <p:nvPr/>
        </p:nvSpPr>
        <p:spPr>
          <a:xfrm>
            <a:off x="-11500" y="411200"/>
            <a:ext cx="3602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https://github.com/cosmos/game-of-stakes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21200" y="4469750"/>
            <a:ext cx="43239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https://forum.cosmos.network/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https://riot.im/app/#/room/#gameofstakes:matrix.org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Mainnets (2019)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Over $5B in collective market cap</a:t>
            </a:r>
            <a:endParaRPr i="1" sz="1800"/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525" y="1017724"/>
            <a:ext cx="4113001" cy="2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525" y="1015075"/>
            <a:ext cx="3607075" cy="202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 rotWithShape="1">
          <a:blip r:embed="rId5">
            <a:alphaModFix/>
          </a:blip>
          <a:srcRect b="0" l="15992" r="15897" t="8908"/>
          <a:stretch/>
        </p:blipFill>
        <p:spPr>
          <a:xfrm>
            <a:off x="2657300" y="3425075"/>
            <a:ext cx="2195424" cy="175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6525" y="2941350"/>
            <a:ext cx="3607075" cy="22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 rotWithShape="1">
          <a:blip r:embed="rId7">
            <a:alphaModFix/>
          </a:blip>
          <a:srcRect b="1662" l="16992" r="20165" t="1672"/>
          <a:stretch/>
        </p:blipFill>
        <p:spPr>
          <a:xfrm>
            <a:off x="663525" y="3423225"/>
            <a:ext cx="2028852" cy="175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Research Challenges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183" name="Google Shape;183;p32"/>
          <p:cNvSpPr txBox="1"/>
          <p:nvPr>
            <p:ph idx="4294967295" type="body"/>
          </p:nvPr>
        </p:nvSpPr>
        <p:spPr>
          <a:xfrm>
            <a:off x="225450" y="12118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https://interchain.io/careers</a:t>
            </a:r>
            <a:r>
              <a:rPr lang="en">
                <a:solidFill>
                  <a:srgbClr val="000000"/>
                </a:solidFill>
              </a:rPr>
              <a:t>					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https://interchain.io/funding/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Formal verification of Tendermint algorithms and implementation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Optimal gossip protocol for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Transaction broadcasting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Votes dissemination and fast round synchronisation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Optimal algorithm for blockchain and state synchronisation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Use of advanced cryptography (eg. aggregate signatures) for improving performance and scalability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Pipelining blocks and opportunities for concurrent execution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Interaction between application-level staking logic and Tendermint behaviour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Light client performance and advanced cross chain communication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p33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33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3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Blockchain Applications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Acknowledgements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Significant material in this presentation came directly or indirectly from:</a:t>
            </a:r>
            <a:endParaRPr sz="1800"/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75" y="1670725"/>
            <a:ext cx="2536175" cy="2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3850" y="1670725"/>
            <a:ext cx="2536175" cy="2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117325" y="4227475"/>
            <a:ext cx="2536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Zarko Milosevic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Scientist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Interchain Foundation</a:t>
            </a:r>
            <a:endParaRPr/>
          </a:p>
        </p:txBody>
      </p:sp>
      <p:sp>
        <p:nvSpPr>
          <p:cNvPr id="73" name="Google Shape;73;p16"/>
          <p:cNvSpPr txBox="1"/>
          <p:nvPr/>
        </p:nvSpPr>
        <p:spPr>
          <a:xfrm>
            <a:off x="3317725" y="4227475"/>
            <a:ext cx="2536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Sunny Aggarwal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Scientist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in Bits Inc.</a:t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5400" y="1691700"/>
            <a:ext cx="2536200" cy="25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6441925" y="4227475"/>
            <a:ext cx="2536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Peng Zhong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Chief Design Officer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in Bits Inc.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Somebody Else’s State Machine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Eg. Zookeeper, Bitcoin 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196" name="Google Shape;196;p34"/>
          <p:cNvSpPr/>
          <p:nvPr/>
        </p:nvSpPr>
        <p:spPr>
          <a:xfrm>
            <a:off x="5259925" y="2082763"/>
            <a:ext cx="2307600" cy="567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</a:t>
            </a:r>
            <a:endParaRPr/>
          </a:p>
        </p:txBody>
      </p:sp>
      <p:sp>
        <p:nvSpPr>
          <p:cNvPr id="197" name="Google Shape;197;p34"/>
          <p:cNvSpPr/>
          <p:nvPr/>
        </p:nvSpPr>
        <p:spPr>
          <a:xfrm>
            <a:off x="5259925" y="2650426"/>
            <a:ext cx="2307600" cy="567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Consensus</a:t>
            </a:r>
            <a:endParaRPr/>
          </a:p>
        </p:txBody>
      </p:sp>
      <p:sp>
        <p:nvSpPr>
          <p:cNvPr id="198" name="Google Shape;198;p34"/>
          <p:cNvSpPr/>
          <p:nvPr/>
        </p:nvSpPr>
        <p:spPr>
          <a:xfrm>
            <a:off x="5259925" y="3218089"/>
            <a:ext cx="2307600" cy="567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877" y="3085887"/>
            <a:ext cx="1060800" cy="111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910" y="1679725"/>
            <a:ext cx="1060795" cy="12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4"/>
          <p:cNvSpPr txBox="1"/>
          <p:nvPr/>
        </p:nvSpPr>
        <p:spPr>
          <a:xfrm>
            <a:off x="5473400" y="707625"/>
            <a:ext cx="6779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Somebody Else’s State Machine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Eg. Ethereum, Aion, Tezos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07" name="Google Shape;207;p35"/>
          <p:cNvSpPr/>
          <p:nvPr/>
        </p:nvSpPr>
        <p:spPr>
          <a:xfrm>
            <a:off x="5262825" y="2082750"/>
            <a:ext cx="2307600" cy="567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(EVM)</a:t>
            </a:r>
            <a:endParaRPr/>
          </a:p>
        </p:txBody>
      </p:sp>
      <p:sp>
        <p:nvSpPr>
          <p:cNvPr id="208" name="Google Shape;208;p35"/>
          <p:cNvSpPr/>
          <p:nvPr/>
        </p:nvSpPr>
        <p:spPr>
          <a:xfrm>
            <a:off x="5262825" y="2650413"/>
            <a:ext cx="2307600" cy="567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Consensus</a:t>
            </a:r>
            <a:endParaRPr/>
          </a:p>
        </p:txBody>
      </p:sp>
      <p:sp>
        <p:nvSpPr>
          <p:cNvPr id="209" name="Google Shape;209;p35"/>
          <p:cNvSpPr/>
          <p:nvPr/>
        </p:nvSpPr>
        <p:spPr>
          <a:xfrm>
            <a:off x="5262825" y="3218076"/>
            <a:ext cx="2307600" cy="567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sp>
        <p:nvSpPr>
          <p:cNvPr id="210" name="Google Shape;210;p35"/>
          <p:cNvSpPr/>
          <p:nvPr/>
        </p:nvSpPr>
        <p:spPr>
          <a:xfrm>
            <a:off x="5262825" y="1887150"/>
            <a:ext cx="589200" cy="195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dApp</a:t>
            </a:r>
            <a:endParaRPr sz="1200"/>
          </a:p>
        </p:txBody>
      </p:sp>
      <p:sp>
        <p:nvSpPr>
          <p:cNvPr id="211" name="Google Shape;211;p35"/>
          <p:cNvSpPr/>
          <p:nvPr/>
        </p:nvSpPr>
        <p:spPr>
          <a:xfrm>
            <a:off x="6101025" y="1887150"/>
            <a:ext cx="589200" cy="195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dApp</a:t>
            </a:r>
            <a:endParaRPr sz="1200"/>
          </a:p>
        </p:txBody>
      </p:sp>
      <p:sp>
        <p:nvSpPr>
          <p:cNvPr id="212" name="Google Shape;212;p35"/>
          <p:cNvSpPr/>
          <p:nvPr/>
        </p:nvSpPr>
        <p:spPr>
          <a:xfrm>
            <a:off x="6863025" y="1887150"/>
            <a:ext cx="631200" cy="195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dApp</a:t>
            </a:r>
            <a:endParaRPr sz="1200"/>
          </a:p>
        </p:txBody>
      </p:sp>
      <p:pic>
        <p:nvPicPr>
          <p:cNvPr descr="Image result for ethereum"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093" y="1505128"/>
            <a:ext cx="1268742" cy="12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675" y="3380525"/>
            <a:ext cx="1143575" cy="11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375" y="2452875"/>
            <a:ext cx="1143575" cy="11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Your </a:t>
            </a:r>
            <a:r>
              <a:rPr lang="en" sz="2900">
                <a:solidFill>
                  <a:srgbClr val="000000"/>
                </a:solidFill>
              </a:rPr>
              <a:t>State Machine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Eg. built on Tendermint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21" name="Google Shape;221;p36"/>
          <p:cNvSpPr/>
          <p:nvPr/>
        </p:nvSpPr>
        <p:spPr>
          <a:xfrm>
            <a:off x="5262825" y="2650413"/>
            <a:ext cx="2307600" cy="567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Consensus</a:t>
            </a:r>
            <a:endParaRPr/>
          </a:p>
        </p:txBody>
      </p:sp>
      <p:sp>
        <p:nvSpPr>
          <p:cNvPr id="222" name="Google Shape;222;p36"/>
          <p:cNvSpPr/>
          <p:nvPr/>
        </p:nvSpPr>
        <p:spPr>
          <a:xfrm>
            <a:off x="5262825" y="3218076"/>
            <a:ext cx="2307600" cy="567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226" y="2548749"/>
            <a:ext cx="1661321" cy="1926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/>
          <p:nvPr/>
        </p:nvSpPr>
        <p:spPr>
          <a:xfrm>
            <a:off x="5262825" y="1574800"/>
            <a:ext cx="2307600" cy="567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</a:t>
            </a:r>
            <a:endParaRPr/>
          </a:p>
        </p:txBody>
      </p:sp>
      <p:cxnSp>
        <p:nvCxnSpPr>
          <p:cNvPr id="225" name="Google Shape;225;p36"/>
          <p:cNvCxnSpPr>
            <a:stCxn id="224" idx="2"/>
          </p:cNvCxnSpPr>
          <p:nvPr/>
        </p:nvCxnSpPr>
        <p:spPr>
          <a:xfrm>
            <a:off x="6416625" y="2142400"/>
            <a:ext cx="0" cy="533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26" name="Google Shape;226;p36"/>
          <p:cNvSpPr txBox="1"/>
          <p:nvPr/>
        </p:nvSpPr>
        <p:spPr>
          <a:xfrm>
            <a:off x="6630600" y="2185788"/>
            <a:ext cx="12006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ABCI</a:t>
            </a:r>
            <a:endParaRPr/>
          </a:p>
        </p:txBody>
      </p:sp>
      <p:sp>
        <p:nvSpPr>
          <p:cNvPr id="227" name="Google Shape;227;p36"/>
          <p:cNvSpPr txBox="1"/>
          <p:nvPr/>
        </p:nvSpPr>
        <p:spPr>
          <a:xfrm>
            <a:off x="179075" y="1518000"/>
            <a:ext cx="48534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Application Blockchain Interface (ABCI):</a:t>
            </a:r>
            <a:r>
              <a:rPr lang="en" sz="1800"/>
              <a:t>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State Machines in </a:t>
            </a:r>
            <a:r>
              <a:rPr b="1" i="1" lang="en" sz="1800" u="sng"/>
              <a:t>a</a:t>
            </a:r>
            <a:r>
              <a:rPr b="1" i="1" lang="en" sz="1800" u="sng"/>
              <a:t>ny</a:t>
            </a:r>
            <a:r>
              <a:rPr i="1" lang="en" sz="1800"/>
              <a:t> </a:t>
            </a:r>
            <a:endParaRPr i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Programming Language</a:t>
            </a:r>
            <a:endParaRPr i="1" sz="1800"/>
          </a:p>
        </p:txBody>
      </p:sp>
      <p:sp>
        <p:nvSpPr>
          <p:cNvPr id="228" name="Google Shape;228;p36"/>
          <p:cNvSpPr txBox="1"/>
          <p:nvPr/>
        </p:nvSpPr>
        <p:spPr>
          <a:xfrm>
            <a:off x="7563475" y="2844200"/>
            <a:ext cx="16614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} </a:t>
            </a:r>
            <a:r>
              <a:rPr lang="en" sz="1800"/>
              <a:t>Tendermint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100" y="1549500"/>
            <a:ext cx="6012626" cy="300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/>
              <a:t>Your State Machine</a:t>
            </a:r>
            <a:endParaRPr sz="2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Eg. built with an </a:t>
            </a:r>
            <a:r>
              <a:rPr lang="en" sz="1800"/>
              <a:t>ABCI</a:t>
            </a:r>
            <a:r>
              <a:rPr lang="en" sz="1800"/>
              <a:t> Application Framework</a:t>
            </a:r>
            <a:endParaRPr sz="1800"/>
          </a:p>
        </p:txBody>
      </p:sp>
      <p:sp>
        <p:nvSpPr>
          <p:cNvPr id="235" name="Google Shape;235;p37"/>
          <p:cNvSpPr/>
          <p:nvPr/>
        </p:nvSpPr>
        <p:spPr>
          <a:xfrm>
            <a:off x="5262825" y="2650413"/>
            <a:ext cx="2307600" cy="567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Consensus</a:t>
            </a:r>
            <a:endParaRPr/>
          </a:p>
        </p:txBody>
      </p:sp>
      <p:sp>
        <p:nvSpPr>
          <p:cNvPr id="236" name="Google Shape;236;p37"/>
          <p:cNvSpPr/>
          <p:nvPr/>
        </p:nvSpPr>
        <p:spPr>
          <a:xfrm>
            <a:off x="5262825" y="3218076"/>
            <a:ext cx="2307600" cy="567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cxnSp>
        <p:nvCxnSpPr>
          <p:cNvPr id="237" name="Google Shape;237;p37"/>
          <p:cNvCxnSpPr/>
          <p:nvPr/>
        </p:nvCxnSpPr>
        <p:spPr>
          <a:xfrm>
            <a:off x="6416625" y="2142400"/>
            <a:ext cx="0" cy="533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8" name="Google Shape;238;p37"/>
          <p:cNvSpPr txBox="1"/>
          <p:nvPr/>
        </p:nvSpPr>
        <p:spPr>
          <a:xfrm>
            <a:off x="6630600" y="2185788"/>
            <a:ext cx="12006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ABCI</a:t>
            </a:r>
            <a:endParaRPr/>
          </a:p>
        </p:txBody>
      </p:sp>
      <p:sp>
        <p:nvSpPr>
          <p:cNvPr id="239" name="Google Shape;239;p37"/>
          <p:cNvSpPr/>
          <p:nvPr/>
        </p:nvSpPr>
        <p:spPr>
          <a:xfrm>
            <a:off x="5262825" y="1549350"/>
            <a:ext cx="2307600" cy="5676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Cosmos-SDK</a:t>
            </a:r>
            <a:endParaRPr/>
          </a:p>
        </p:txBody>
      </p:sp>
      <p:sp>
        <p:nvSpPr>
          <p:cNvPr id="240" name="Google Shape;240;p37"/>
          <p:cNvSpPr/>
          <p:nvPr/>
        </p:nvSpPr>
        <p:spPr>
          <a:xfrm>
            <a:off x="5262825" y="1549350"/>
            <a:ext cx="669600" cy="228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Plugin</a:t>
            </a:r>
            <a:endParaRPr sz="1200"/>
          </a:p>
        </p:txBody>
      </p:sp>
      <p:sp>
        <p:nvSpPr>
          <p:cNvPr id="241" name="Google Shape;241;p37"/>
          <p:cNvSpPr/>
          <p:nvPr/>
        </p:nvSpPr>
        <p:spPr>
          <a:xfrm>
            <a:off x="6101025" y="1549350"/>
            <a:ext cx="669600" cy="228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Plugin</a:t>
            </a:r>
            <a:endParaRPr sz="1200"/>
          </a:p>
        </p:txBody>
      </p:sp>
      <p:sp>
        <p:nvSpPr>
          <p:cNvPr id="242" name="Google Shape;242;p37"/>
          <p:cNvSpPr/>
          <p:nvPr/>
        </p:nvSpPr>
        <p:spPr>
          <a:xfrm>
            <a:off x="6863025" y="1549350"/>
            <a:ext cx="669600" cy="228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Plugin</a:t>
            </a:r>
            <a:endParaRPr sz="1200"/>
          </a:p>
        </p:txBody>
      </p:sp>
      <p:sp>
        <p:nvSpPr>
          <p:cNvPr id="243" name="Google Shape;243;p37"/>
          <p:cNvSpPr txBox="1"/>
          <p:nvPr/>
        </p:nvSpPr>
        <p:spPr>
          <a:xfrm>
            <a:off x="7563475" y="2844200"/>
            <a:ext cx="16614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} </a:t>
            </a:r>
            <a:r>
              <a:rPr lang="en" sz="1800"/>
              <a:t>Tendermint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Full Stack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249" name="Google Shape;2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ABCI Ecosystem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425" y="4019162"/>
            <a:ext cx="546870" cy="91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825" y="1653800"/>
            <a:ext cx="3727450" cy="100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7050" y="3962313"/>
            <a:ext cx="113347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8240" y="4333573"/>
            <a:ext cx="1684561" cy="44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6671" y="4134530"/>
            <a:ext cx="689209" cy="6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4625" y="4345438"/>
            <a:ext cx="1694400" cy="2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31775" y="4185775"/>
            <a:ext cx="784664" cy="6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52550" y="1519500"/>
            <a:ext cx="1559277" cy="22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10199" y="2558864"/>
            <a:ext cx="960592" cy="105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99765" y="2745943"/>
            <a:ext cx="1432986" cy="74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9466" y="4080950"/>
            <a:ext cx="879634" cy="74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/>
          <p:nvPr/>
        </p:nvSpPr>
        <p:spPr>
          <a:xfrm>
            <a:off x="347763" y="843700"/>
            <a:ext cx="30510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4"/>
              </a:rPr>
              <a:t>https://tendermint.com/ecosystem</a:t>
            </a:r>
            <a:r>
              <a:rPr lang="en"/>
              <a:t> </a:t>
            </a: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72978" y="2942287"/>
            <a:ext cx="1496984" cy="3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VMs &amp; Smart Contract Languages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descr="Image result for ethereum"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83407" y="3745303"/>
            <a:ext cx="1268742" cy="1268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" name="Google Shape;274;p40"/>
          <p:cNvGraphicFramePr/>
          <p:nvPr/>
        </p:nvGraphicFramePr>
        <p:xfrm>
          <a:off x="9544625" y="1558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{B979F4A9-C794-42D7-8AE3-0939C7C035AF}</a:tableStyleId>
              </a:tblPr>
              <a:tblGrid>
                <a:gridCol w="2413000"/>
                <a:gridCol w="2413000"/>
                <a:gridCol w="2413000"/>
              </a:tblGrid>
              <a:tr h="404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Developer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Language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Ethereum VM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Aion VM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Tezos VM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Pact Smart Contract Language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5" name="Google Shape;275;p40"/>
          <p:cNvSpPr txBox="1"/>
          <p:nvPr/>
        </p:nvSpPr>
        <p:spPr>
          <a:xfrm>
            <a:off x="544325" y="1472675"/>
            <a:ext cx="7862400" cy="3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Why?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Restricted and “secure” environment for running untrusted code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Determinism and termination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Easy interoperability between contracts in the same language / VM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Why not?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Maturity, ecosystem, tooling, etc.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Attack surface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Customization, performance tuning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Scalability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/>
              <a:t>VMs &amp; Smart Contract Languages ...</a:t>
            </a:r>
            <a:endParaRPr sz="2900"/>
          </a:p>
        </p:txBody>
      </p:sp>
      <p:sp>
        <p:nvSpPr>
          <p:cNvPr id="281" name="Google Shape;281;p41"/>
          <p:cNvSpPr/>
          <p:nvPr/>
        </p:nvSpPr>
        <p:spPr>
          <a:xfrm>
            <a:off x="5262825" y="2650413"/>
            <a:ext cx="2307600" cy="567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Consensus</a:t>
            </a:r>
            <a:endParaRPr/>
          </a:p>
        </p:txBody>
      </p:sp>
      <p:sp>
        <p:nvSpPr>
          <p:cNvPr id="282" name="Google Shape;282;p41"/>
          <p:cNvSpPr/>
          <p:nvPr/>
        </p:nvSpPr>
        <p:spPr>
          <a:xfrm>
            <a:off x="5262825" y="3218076"/>
            <a:ext cx="2307600" cy="567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cxnSp>
        <p:nvCxnSpPr>
          <p:cNvPr id="283" name="Google Shape;283;p41"/>
          <p:cNvCxnSpPr/>
          <p:nvPr/>
        </p:nvCxnSpPr>
        <p:spPr>
          <a:xfrm>
            <a:off x="6416625" y="2142400"/>
            <a:ext cx="0" cy="533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84" name="Google Shape;284;p41"/>
          <p:cNvSpPr txBox="1"/>
          <p:nvPr/>
        </p:nvSpPr>
        <p:spPr>
          <a:xfrm>
            <a:off x="6630600" y="2185788"/>
            <a:ext cx="12006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ABCI</a:t>
            </a:r>
            <a:endParaRPr/>
          </a:p>
        </p:txBody>
      </p:sp>
      <p:sp>
        <p:nvSpPr>
          <p:cNvPr id="285" name="Google Shape;285;p41"/>
          <p:cNvSpPr/>
          <p:nvPr/>
        </p:nvSpPr>
        <p:spPr>
          <a:xfrm>
            <a:off x="5262825" y="1567000"/>
            <a:ext cx="2307600" cy="572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(EVM)</a:t>
            </a:r>
            <a:endParaRPr/>
          </a:p>
        </p:txBody>
      </p:sp>
      <p:sp>
        <p:nvSpPr>
          <p:cNvPr id="286" name="Google Shape;286;p41"/>
          <p:cNvSpPr/>
          <p:nvPr/>
        </p:nvSpPr>
        <p:spPr>
          <a:xfrm>
            <a:off x="5262825" y="1353750"/>
            <a:ext cx="589200" cy="213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dApp</a:t>
            </a:r>
            <a:endParaRPr sz="1200"/>
          </a:p>
        </p:txBody>
      </p:sp>
      <p:sp>
        <p:nvSpPr>
          <p:cNvPr id="287" name="Google Shape;287;p41"/>
          <p:cNvSpPr/>
          <p:nvPr/>
        </p:nvSpPr>
        <p:spPr>
          <a:xfrm>
            <a:off x="6101025" y="1353750"/>
            <a:ext cx="589200" cy="213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dApp</a:t>
            </a:r>
            <a:endParaRPr sz="1200"/>
          </a:p>
        </p:txBody>
      </p:sp>
      <p:sp>
        <p:nvSpPr>
          <p:cNvPr id="288" name="Google Shape;288;p41"/>
          <p:cNvSpPr/>
          <p:nvPr/>
        </p:nvSpPr>
        <p:spPr>
          <a:xfrm>
            <a:off x="6863025" y="1353750"/>
            <a:ext cx="631200" cy="213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dApp</a:t>
            </a:r>
            <a:endParaRPr sz="1200"/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300" y="1719788"/>
            <a:ext cx="2124075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1"/>
          <p:cNvSpPr txBox="1"/>
          <p:nvPr/>
        </p:nvSpPr>
        <p:spPr>
          <a:xfrm>
            <a:off x="1525300" y="1147100"/>
            <a:ext cx="230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solidFill>
                  <a:schemeClr val="dk1"/>
                </a:solidFill>
              </a:rPr>
              <a:t>… over ABCI!</a:t>
            </a:r>
            <a:endParaRPr i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1"/>
          <p:cNvSpPr txBox="1"/>
          <p:nvPr/>
        </p:nvSpPr>
        <p:spPr>
          <a:xfrm>
            <a:off x="7563475" y="2844200"/>
            <a:ext cx="16614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} </a:t>
            </a:r>
            <a:r>
              <a:rPr lang="en" sz="1800"/>
              <a:t>Tendermint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ABCI Virtual Machines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347763" y="843700"/>
            <a:ext cx="30510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https://tendermint.com/ecosystem</a:t>
            </a:r>
            <a:r>
              <a:rPr lang="en"/>
              <a:t> </a:t>
            </a:r>
            <a:endParaRPr/>
          </a:p>
        </p:txBody>
      </p:sp>
      <p:graphicFrame>
        <p:nvGraphicFramePr>
          <p:cNvPr id="298" name="Google Shape;298;p42"/>
          <p:cNvGraphicFramePr/>
          <p:nvPr/>
        </p:nvGraphicFramePr>
        <p:xfrm>
          <a:off x="253225" y="185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{B979F4A9-C794-42D7-8AE3-0939C7C035AF}</a:tableStyleId>
              </a:tblPr>
              <a:tblGrid>
                <a:gridCol w="1541125"/>
                <a:gridCol w="3109750"/>
                <a:gridCol w="1751075"/>
                <a:gridCol w="23851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Virtual Machine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Project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Framework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Developer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4"/>
                        </a:rPr>
                        <a:t>https://github.com/cosmos/ethermint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Cosmos-SDK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5"/>
                        </a:rPr>
                        <a:t>https://chainsafe.io/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WASM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6"/>
                        </a:rPr>
                        <a:t>https://github.com/cosmos-gaians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Cosmos-SDK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7"/>
                        </a:rPr>
                        <a:t>https://github.com/cosmos-gaians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Secure EcmaScript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8"/>
                        </a:rPr>
                        <a:t>https://github.com/Agoric/cosmic-swingset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Cosmos-SDK + Agoric SwingSet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9"/>
                        </a:rPr>
                        <a:t>https://agoric.com/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Pact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 </a:t>
                      </a:r>
                      <a:r>
                        <a:rPr lang="en" sz="1100" u="sng">
                          <a:solidFill>
                            <a:schemeClr val="hlink"/>
                          </a:solidFill>
                          <a:hlinkClick r:id="rId10"/>
                        </a:rPr>
                        <a:t>https://github.com/f-o-a-m/hs-abci-server</a:t>
                      </a:r>
                      <a:r>
                        <a:rPr lang="en"/>
                        <a:t> 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hs-abci-server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11"/>
                        </a:rPr>
                        <a:t>https://foam.space/</a:t>
                      </a:r>
                      <a:r>
                        <a:rPr lang="en"/>
                        <a:t> + </a:t>
                      </a:r>
                      <a:r>
                        <a:rPr lang="en" sz="1100" u="sng">
                          <a:solidFill>
                            <a:schemeClr val="hlink"/>
                          </a:solidFill>
                          <a:hlinkClick r:id="rId12"/>
                        </a:rPr>
                        <a:t>https://kadena.io/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13"/>
                        </a:rPr>
                        <a:t>https://github.com/open-libra/movemint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rust-abci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chemeClr val="hlink"/>
                          </a:solidFill>
                          <a:hlinkClick r:id="rId14"/>
                        </a:rPr>
                        <a:t>https://www.openlibra.io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/>
              <a:t>Cross Chain Interoperability</a:t>
            </a:r>
            <a:endParaRPr sz="2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Eg. Cosmos Network</a:t>
            </a:r>
            <a:endParaRPr sz="1800"/>
          </a:p>
        </p:txBody>
      </p:sp>
      <p:sp>
        <p:nvSpPr>
          <p:cNvPr id="304" name="Google Shape;304;p43"/>
          <p:cNvSpPr/>
          <p:nvPr/>
        </p:nvSpPr>
        <p:spPr>
          <a:xfrm>
            <a:off x="3457050" y="2659826"/>
            <a:ext cx="1709700" cy="3987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3"/>
          <p:cNvSpPr/>
          <p:nvPr/>
        </p:nvSpPr>
        <p:spPr>
          <a:xfrm>
            <a:off x="3457050" y="3058611"/>
            <a:ext cx="1709700" cy="3987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6" name="Google Shape;306;p43"/>
          <p:cNvCxnSpPr/>
          <p:nvPr/>
        </p:nvCxnSpPr>
        <p:spPr>
          <a:xfrm>
            <a:off x="4311884" y="2302945"/>
            <a:ext cx="0" cy="37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07" name="Google Shape;307;p43"/>
          <p:cNvSpPr/>
          <p:nvPr/>
        </p:nvSpPr>
        <p:spPr>
          <a:xfrm>
            <a:off x="3457050" y="1886325"/>
            <a:ext cx="1709700" cy="3987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Cosmos Hub</a:t>
            </a:r>
            <a:endParaRPr/>
          </a:p>
        </p:txBody>
      </p:sp>
      <p:sp>
        <p:nvSpPr>
          <p:cNvPr id="308" name="Google Shape;308;p43"/>
          <p:cNvSpPr/>
          <p:nvPr/>
        </p:nvSpPr>
        <p:spPr>
          <a:xfrm>
            <a:off x="3457050" y="1886325"/>
            <a:ext cx="496200" cy="1605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09" name="Google Shape;309;p43"/>
          <p:cNvSpPr/>
          <p:nvPr/>
        </p:nvSpPr>
        <p:spPr>
          <a:xfrm>
            <a:off x="4078060" y="1886325"/>
            <a:ext cx="496200" cy="1605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0" name="Google Shape;310;p43"/>
          <p:cNvSpPr/>
          <p:nvPr/>
        </p:nvSpPr>
        <p:spPr>
          <a:xfrm>
            <a:off x="4642615" y="1886325"/>
            <a:ext cx="496200" cy="1605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1" name="Google Shape;311;p43"/>
          <p:cNvSpPr txBox="1"/>
          <p:nvPr/>
        </p:nvSpPr>
        <p:spPr>
          <a:xfrm>
            <a:off x="3681464" y="2761104"/>
            <a:ext cx="12816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</a:t>
            </a:r>
            <a:endParaRPr/>
          </a:p>
        </p:txBody>
      </p:sp>
      <p:sp>
        <p:nvSpPr>
          <p:cNvPr id="312" name="Google Shape;312;p43"/>
          <p:cNvSpPr/>
          <p:nvPr/>
        </p:nvSpPr>
        <p:spPr>
          <a:xfrm>
            <a:off x="6403225" y="2141278"/>
            <a:ext cx="1419900" cy="305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3"/>
          <p:cNvSpPr/>
          <p:nvPr/>
        </p:nvSpPr>
        <p:spPr>
          <a:xfrm>
            <a:off x="6403225" y="2446715"/>
            <a:ext cx="1419900" cy="305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4" name="Google Shape;314;p43"/>
          <p:cNvCxnSpPr>
            <a:stCxn id="315" idx="2"/>
          </p:cNvCxnSpPr>
          <p:nvPr/>
        </p:nvCxnSpPr>
        <p:spPr>
          <a:xfrm>
            <a:off x="7113175" y="1854239"/>
            <a:ext cx="0" cy="30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5" name="Google Shape;315;p43"/>
          <p:cNvSpPr/>
          <p:nvPr/>
        </p:nvSpPr>
        <p:spPr>
          <a:xfrm>
            <a:off x="6403225" y="1548839"/>
            <a:ext cx="1419900" cy="305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Ethermint</a:t>
            </a:r>
            <a:endParaRPr/>
          </a:p>
        </p:txBody>
      </p:sp>
      <p:sp>
        <p:nvSpPr>
          <p:cNvPr id="316" name="Google Shape;316;p43"/>
          <p:cNvSpPr/>
          <p:nvPr/>
        </p:nvSpPr>
        <p:spPr>
          <a:xfrm>
            <a:off x="6403225" y="1432113"/>
            <a:ext cx="412200" cy="123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7" name="Google Shape;317;p43"/>
          <p:cNvSpPr/>
          <p:nvPr/>
        </p:nvSpPr>
        <p:spPr>
          <a:xfrm>
            <a:off x="6919049" y="1432113"/>
            <a:ext cx="412200" cy="123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8" name="Google Shape;318;p43"/>
          <p:cNvSpPr/>
          <p:nvPr/>
        </p:nvSpPr>
        <p:spPr>
          <a:xfrm>
            <a:off x="7387981" y="1432113"/>
            <a:ext cx="412200" cy="123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9" name="Google Shape;319;p43"/>
          <p:cNvSpPr txBox="1"/>
          <p:nvPr/>
        </p:nvSpPr>
        <p:spPr>
          <a:xfrm>
            <a:off x="6589628" y="2142649"/>
            <a:ext cx="106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</a:t>
            </a:r>
            <a:endParaRPr/>
          </a:p>
        </p:txBody>
      </p:sp>
      <p:cxnSp>
        <p:nvCxnSpPr>
          <p:cNvPr id="320" name="Google Shape;320;p43"/>
          <p:cNvCxnSpPr/>
          <p:nvPr/>
        </p:nvCxnSpPr>
        <p:spPr>
          <a:xfrm flipH="1" rot="10800000">
            <a:off x="5343300" y="2445075"/>
            <a:ext cx="823800" cy="57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21" name="Google Shape;321;p43"/>
          <p:cNvSpPr txBox="1"/>
          <p:nvPr/>
        </p:nvSpPr>
        <p:spPr>
          <a:xfrm>
            <a:off x="5343300" y="2403725"/>
            <a:ext cx="4962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IBC</a:t>
            </a:r>
            <a:endParaRPr/>
          </a:p>
        </p:txBody>
      </p:sp>
      <p:cxnSp>
        <p:nvCxnSpPr>
          <p:cNvPr id="322" name="Google Shape;322;p43"/>
          <p:cNvCxnSpPr/>
          <p:nvPr/>
        </p:nvCxnSpPr>
        <p:spPr>
          <a:xfrm>
            <a:off x="5314175" y="3456225"/>
            <a:ext cx="918000" cy="67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23" name="Google Shape;323;p43"/>
          <p:cNvSpPr/>
          <p:nvPr/>
        </p:nvSpPr>
        <p:spPr>
          <a:xfrm>
            <a:off x="6477975" y="4221541"/>
            <a:ext cx="1419900" cy="337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3"/>
          <p:cNvSpPr/>
          <p:nvPr/>
        </p:nvSpPr>
        <p:spPr>
          <a:xfrm>
            <a:off x="6477975" y="4558725"/>
            <a:ext cx="1419900" cy="337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43"/>
          <p:cNvCxnSpPr/>
          <p:nvPr/>
        </p:nvCxnSpPr>
        <p:spPr>
          <a:xfrm>
            <a:off x="7187968" y="3919788"/>
            <a:ext cx="0" cy="31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26" name="Google Shape;326;p43"/>
          <p:cNvSpPr/>
          <p:nvPr/>
        </p:nvSpPr>
        <p:spPr>
          <a:xfrm>
            <a:off x="6477975" y="3567525"/>
            <a:ext cx="1419900" cy="337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Binance Chain</a:t>
            </a:r>
            <a:endParaRPr/>
          </a:p>
        </p:txBody>
      </p:sp>
      <p:sp>
        <p:nvSpPr>
          <p:cNvPr id="327" name="Google Shape;327;p43"/>
          <p:cNvSpPr/>
          <p:nvPr/>
        </p:nvSpPr>
        <p:spPr>
          <a:xfrm>
            <a:off x="6477975" y="3567525"/>
            <a:ext cx="411900" cy="135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8" name="Google Shape;328;p43"/>
          <p:cNvSpPr/>
          <p:nvPr/>
        </p:nvSpPr>
        <p:spPr>
          <a:xfrm>
            <a:off x="6993763" y="3567525"/>
            <a:ext cx="411900" cy="135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9" name="Google Shape;329;p43"/>
          <p:cNvSpPr/>
          <p:nvPr/>
        </p:nvSpPr>
        <p:spPr>
          <a:xfrm>
            <a:off x="7462661" y="3567525"/>
            <a:ext cx="411900" cy="135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30" name="Google Shape;330;p43"/>
          <p:cNvSpPr txBox="1"/>
          <p:nvPr/>
        </p:nvSpPr>
        <p:spPr>
          <a:xfrm>
            <a:off x="6664365" y="4230975"/>
            <a:ext cx="10644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</a:t>
            </a:r>
            <a:endParaRPr/>
          </a:p>
        </p:txBody>
      </p:sp>
      <p:sp>
        <p:nvSpPr>
          <p:cNvPr id="331" name="Google Shape;331;p43"/>
          <p:cNvSpPr txBox="1"/>
          <p:nvPr/>
        </p:nvSpPr>
        <p:spPr>
          <a:xfrm>
            <a:off x="5343300" y="3816175"/>
            <a:ext cx="4962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IBC</a:t>
            </a:r>
            <a:endParaRPr/>
          </a:p>
        </p:txBody>
      </p:sp>
      <p:cxnSp>
        <p:nvCxnSpPr>
          <p:cNvPr id="332" name="Google Shape;332;p43"/>
          <p:cNvCxnSpPr/>
          <p:nvPr/>
        </p:nvCxnSpPr>
        <p:spPr>
          <a:xfrm>
            <a:off x="2201325" y="2520225"/>
            <a:ext cx="1058700" cy="436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33" name="Google Shape;333;p43"/>
          <p:cNvSpPr/>
          <p:nvPr/>
        </p:nvSpPr>
        <p:spPr>
          <a:xfrm>
            <a:off x="536175" y="2231245"/>
            <a:ext cx="1419900" cy="351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3"/>
          <p:cNvSpPr/>
          <p:nvPr/>
        </p:nvSpPr>
        <p:spPr>
          <a:xfrm>
            <a:off x="536175" y="2583060"/>
            <a:ext cx="1419900" cy="351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5" name="Google Shape;335;p43"/>
          <p:cNvCxnSpPr/>
          <p:nvPr/>
        </p:nvCxnSpPr>
        <p:spPr>
          <a:xfrm>
            <a:off x="1246025" y="1916399"/>
            <a:ext cx="0" cy="33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36" name="Google Shape;336;p43"/>
          <p:cNvSpPr/>
          <p:nvPr/>
        </p:nvSpPr>
        <p:spPr>
          <a:xfrm>
            <a:off x="536175" y="1548850"/>
            <a:ext cx="1419900" cy="3516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Application</a:t>
            </a:r>
            <a:endParaRPr/>
          </a:p>
        </p:txBody>
      </p:sp>
      <p:sp>
        <p:nvSpPr>
          <p:cNvPr id="337" name="Google Shape;337;p43"/>
          <p:cNvSpPr txBox="1"/>
          <p:nvPr/>
        </p:nvSpPr>
        <p:spPr>
          <a:xfrm>
            <a:off x="722527" y="2244394"/>
            <a:ext cx="1064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</a:t>
            </a:r>
            <a:endParaRPr/>
          </a:p>
        </p:txBody>
      </p:sp>
      <p:sp>
        <p:nvSpPr>
          <p:cNvPr id="338" name="Google Shape;338;p43"/>
          <p:cNvSpPr txBox="1"/>
          <p:nvPr/>
        </p:nvSpPr>
        <p:spPr>
          <a:xfrm>
            <a:off x="2708050" y="2403725"/>
            <a:ext cx="4962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IBC</a:t>
            </a:r>
            <a:endParaRPr/>
          </a:p>
        </p:txBody>
      </p:sp>
      <p:cxnSp>
        <p:nvCxnSpPr>
          <p:cNvPr id="339" name="Google Shape;339;p43"/>
          <p:cNvCxnSpPr/>
          <p:nvPr/>
        </p:nvCxnSpPr>
        <p:spPr>
          <a:xfrm flipH="1" rot="10800000">
            <a:off x="2271950" y="3270900"/>
            <a:ext cx="894300" cy="673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40" name="Google Shape;340;p43"/>
          <p:cNvSpPr txBox="1"/>
          <p:nvPr/>
        </p:nvSpPr>
        <p:spPr>
          <a:xfrm>
            <a:off x="2557950" y="3741475"/>
            <a:ext cx="4962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IBC</a:t>
            </a:r>
            <a:endParaRPr/>
          </a:p>
        </p:txBody>
      </p:sp>
      <p:sp>
        <p:nvSpPr>
          <p:cNvPr id="341" name="Google Shape;341;p43"/>
          <p:cNvSpPr/>
          <p:nvPr/>
        </p:nvSpPr>
        <p:spPr>
          <a:xfrm>
            <a:off x="578375" y="4318853"/>
            <a:ext cx="1419900" cy="305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3"/>
          <p:cNvSpPr/>
          <p:nvPr/>
        </p:nvSpPr>
        <p:spPr>
          <a:xfrm>
            <a:off x="578375" y="4624290"/>
            <a:ext cx="1419900" cy="305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3" name="Google Shape;343;p43"/>
          <p:cNvCxnSpPr>
            <a:stCxn id="344" idx="2"/>
          </p:cNvCxnSpPr>
          <p:nvPr/>
        </p:nvCxnSpPr>
        <p:spPr>
          <a:xfrm>
            <a:off x="1288325" y="4031814"/>
            <a:ext cx="0" cy="30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44" name="Google Shape;344;p43"/>
          <p:cNvSpPr/>
          <p:nvPr/>
        </p:nvSpPr>
        <p:spPr>
          <a:xfrm>
            <a:off x="578375" y="3726414"/>
            <a:ext cx="1419900" cy="305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CosmWASM</a:t>
            </a:r>
            <a:endParaRPr/>
          </a:p>
        </p:txBody>
      </p:sp>
      <p:sp>
        <p:nvSpPr>
          <p:cNvPr id="345" name="Google Shape;345;p43"/>
          <p:cNvSpPr/>
          <p:nvPr/>
        </p:nvSpPr>
        <p:spPr>
          <a:xfrm>
            <a:off x="578375" y="3609688"/>
            <a:ext cx="412200" cy="123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46" name="Google Shape;346;p43"/>
          <p:cNvSpPr/>
          <p:nvPr/>
        </p:nvSpPr>
        <p:spPr>
          <a:xfrm>
            <a:off x="1094199" y="3609688"/>
            <a:ext cx="412200" cy="123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47" name="Google Shape;347;p43"/>
          <p:cNvSpPr/>
          <p:nvPr/>
        </p:nvSpPr>
        <p:spPr>
          <a:xfrm>
            <a:off x="1563131" y="3609688"/>
            <a:ext cx="412200" cy="1230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48" name="Google Shape;348;p43"/>
          <p:cNvSpPr txBox="1"/>
          <p:nvPr/>
        </p:nvSpPr>
        <p:spPr>
          <a:xfrm>
            <a:off x="764778" y="4320224"/>
            <a:ext cx="106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Contents</a:t>
            </a:r>
            <a:endParaRPr sz="3600"/>
          </a:p>
        </p:txBody>
      </p:sp>
      <p:sp>
        <p:nvSpPr>
          <p:cNvPr id="81" name="Google Shape;81;p17"/>
          <p:cNvSpPr txBox="1"/>
          <p:nvPr/>
        </p:nvSpPr>
        <p:spPr>
          <a:xfrm>
            <a:off x="311700" y="1461525"/>
            <a:ext cx="80508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Blockchain Consensus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Blockchain Applications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ABCI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ABCI Apps in Go: Cosmos SDK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ABCI Apps in JS: Lotion JS and Agoric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Governance &amp; Proof of Stake</a:t>
            </a:r>
            <a:endParaRPr sz="3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3" name="Google Shape;353;p44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Google Shape;354;p44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4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ABCI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Application Blockchain Interface (ABCI)</a:t>
            </a:r>
            <a:endParaRPr sz="2900">
              <a:solidFill>
                <a:srgbClr val="000000"/>
              </a:solidFill>
            </a:endParaRPr>
          </a:p>
        </p:txBody>
      </p:sp>
      <p:cxnSp>
        <p:nvCxnSpPr>
          <p:cNvPr id="361" name="Google Shape;361;p45"/>
          <p:cNvCxnSpPr/>
          <p:nvPr/>
        </p:nvCxnSpPr>
        <p:spPr>
          <a:xfrm>
            <a:off x="4440275" y="2404025"/>
            <a:ext cx="0" cy="953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62" name="Google Shape;362;p45"/>
          <p:cNvSpPr txBox="1"/>
          <p:nvPr/>
        </p:nvSpPr>
        <p:spPr>
          <a:xfrm>
            <a:off x="2575750" y="3704325"/>
            <a:ext cx="3771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</a:rPr>
              <a:t>SECURITY &amp; NETWORKING </a:t>
            </a:r>
            <a:endParaRPr sz="18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</a:rPr>
              <a:t>PLATFORMS</a:t>
            </a:r>
            <a:endParaRPr/>
          </a:p>
        </p:txBody>
      </p:sp>
      <p:sp>
        <p:nvSpPr>
          <p:cNvPr id="363" name="Google Shape;363;p45"/>
          <p:cNvSpPr txBox="1"/>
          <p:nvPr/>
        </p:nvSpPr>
        <p:spPr>
          <a:xfrm>
            <a:off x="3335375" y="1412575"/>
            <a:ext cx="22098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</a:rPr>
              <a:t>APPLICATION PLATFORMS</a:t>
            </a:r>
            <a:endParaRPr/>
          </a:p>
        </p:txBody>
      </p:sp>
      <p:cxnSp>
        <p:nvCxnSpPr>
          <p:cNvPr id="364" name="Google Shape;364;p45"/>
          <p:cNvCxnSpPr/>
          <p:nvPr/>
        </p:nvCxnSpPr>
        <p:spPr>
          <a:xfrm>
            <a:off x="1415113" y="2404025"/>
            <a:ext cx="0" cy="953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65" name="Google Shape;365;p45"/>
          <p:cNvSpPr txBox="1"/>
          <p:nvPr/>
        </p:nvSpPr>
        <p:spPr>
          <a:xfrm>
            <a:off x="3152050" y="2652050"/>
            <a:ext cx="26193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</a:rPr>
              <a:t>SOCKET PROTOCOLS</a:t>
            </a:r>
            <a:endParaRPr/>
          </a:p>
        </p:txBody>
      </p:sp>
      <p:cxnSp>
        <p:nvCxnSpPr>
          <p:cNvPr id="366" name="Google Shape;366;p45"/>
          <p:cNvCxnSpPr/>
          <p:nvPr/>
        </p:nvCxnSpPr>
        <p:spPr>
          <a:xfrm>
            <a:off x="7279700" y="2404025"/>
            <a:ext cx="0" cy="953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67" name="Google Shape;367;p45"/>
          <p:cNvSpPr txBox="1"/>
          <p:nvPr/>
        </p:nvSpPr>
        <p:spPr>
          <a:xfrm>
            <a:off x="772250" y="2655888"/>
            <a:ext cx="676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CGI</a:t>
            </a:r>
            <a:endParaRPr/>
          </a:p>
        </p:txBody>
      </p:sp>
      <p:sp>
        <p:nvSpPr>
          <p:cNvPr id="368" name="Google Shape;368;p45"/>
          <p:cNvSpPr txBox="1"/>
          <p:nvPr/>
        </p:nvSpPr>
        <p:spPr>
          <a:xfrm>
            <a:off x="7620000" y="2647325"/>
            <a:ext cx="723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5"/>
          <p:cNvSpPr txBox="1"/>
          <p:nvPr/>
        </p:nvSpPr>
        <p:spPr>
          <a:xfrm>
            <a:off x="6695850" y="4289425"/>
            <a:ext cx="1152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Tendermint</a:t>
            </a:r>
            <a:endParaRPr b="1" i="1"/>
          </a:p>
        </p:txBody>
      </p:sp>
      <p:pic>
        <p:nvPicPr>
          <p:cNvPr descr="Image result for ethereum" id="370" name="Google Shape;3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781" y="1018678"/>
            <a:ext cx="1268742" cy="12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846" y="3321642"/>
            <a:ext cx="1152599" cy="115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625" y="2987451"/>
            <a:ext cx="2003650" cy="20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1" y="1223099"/>
            <a:ext cx="2349495" cy="12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Application Blockchain Interface (ABCI)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379" name="Google Shape;37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75" y="960525"/>
            <a:ext cx="7501140" cy="40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Application Blockchain Interface (ABCI)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385" name="Google Shape;38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5425"/>
            <a:ext cx="9144000" cy="30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0" name="Google Shape;390;p48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1" name="Google Shape;391;p48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8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Cosmos SDK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Cosmos SDK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solidFill>
                  <a:srgbClr val="000000"/>
                </a:solidFill>
              </a:rPr>
              <a:t>Ruby on Rails for Blockchains</a:t>
            </a:r>
            <a:endParaRPr i="1" sz="1800">
              <a:solidFill>
                <a:srgbClr val="000000"/>
              </a:solidFill>
            </a:endParaRPr>
          </a:p>
        </p:txBody>
      </p:sp>
      <p:sp>
        <p:nvSpPr>
          <p:cNvPr id="398" name="Google Shape;398;p49"/>
          <p:cNvSpPr txBox="1"/>
          <p:nvPr/>
        </p:nvSpPr>
        <p:spPr>
          <a:xfrm>
            <a:off x="1728650" y="1163525"/>
            <a:ext cx="7287600" cy="3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Abstract away low-level ABCI concerns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Golang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Tiny language, static and interface types, high performance, compiles everywhere, standardized formatting, built-in testing, etc.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Composable modules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Object-Capability based security - “Principle of Least Authority”</a:t>
            </a:r>
            <a:endParaRPr/>
          </a:p>
        </p:txBody>
      </p:sp>
      <p:pic>
        <p:nvPicPr>
          <p:cNvPr id="399" name="Google Shape;3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65" y="4395990"/>
            <a:ext cx="1328950" cy="5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00" y="1099250"/>
            <a:ext cx="835727" cy="83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576" y="3264601"/>
            <a:ext cx="1392825" cy="10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395" y="2044000"/>
            <a:ext cx="868728" cy="118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Cosmos SDK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solidFill>
                  <a:srgbClr val="000000"/>
                </a:solidFill>
              </a:rPr>
              <a:t>Ruby on Rails for Blockchains - batteries included</a:t>
            </a:r>
            <a:endParaRPr i="1" sz="1800">
              <a:solidFill>
                <a:srgbClr val="000000"/>
              </a:solidFill>
            </a:endParaRPr>
          </a:p>
        </p:txBody>
      </p:sp>
      <p:pic>
        <p:nvPicPr>
          <p:cNvPr id="408" name="Google Shape;4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650" y="1222775"/>
            <a:ext cx="463330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Txs and Msgs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14" name="Google Shape;41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374" y="1549425"/>
            <a:ext cx="5837001" cy="27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Txs and Msgs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20" name="Google Shape;42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75" y="2340850"/>
            <a:ext cx="8259875" cy="25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1975" y="1021925"/>
            <a:ext cx="2636425" cy="12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Handlers and AnteHandler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27" name="Google Shape;4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200" y="1036700"/>
            <a:ext cx="3226315" cy="403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18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8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Blockchain Consensus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Handlers, AnteHandler, Result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33" name="Google Shape;4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525" y="1350950"/>
            <a:ext cx="7170124" cy="342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025" y="2123950"/>
            <a:ext cx="1351899" cy="169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Object-Capability Stores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40" name="Google Shape;44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050" y="974875"/>
            <a:ext cx="5418826" cy="40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/>
              <a:t>Object-Capability Stores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46" name="Google Shape;4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7262"/>
            <a:ext cx="9143999" cy="224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Simple Key-Value Store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21000"/>
            <a:ext cx="142875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6400" y="1384125"/>
            <a:ext cx="7258050" cy="3054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Simple Key-Value Store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59" name="Google Shape;4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300" y="2165525"/>
            <a:ext cx="7554551" cy="13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Mappers and Keepers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65" name="Google Shape;4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250" y="2127750"/>
            <a:ext cx="62674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Mappers and Keepers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71" name="Google Shape;4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400" y="1243450"/>
            <a:ext cx="5183776" cy="36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BeginBlock &amp; EndBlock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477" name="Google Shape;47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600" y="1256350"/>
            <a:ext cx="6322075" cy="33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2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3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Blockchain Consensus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280350" y="1117725"/>
            <a:ext cx="6971400" cy="3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Bitcoin and Ethereum solves (a variant) of BFT consensus problem in novel network and adversarial setting: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High number of nodes (thousands)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Wide area network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Open, permissionless network, i.e., not a single administration domain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Byzantine fault tolerant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No direct connectivity between nodes, i.e., nodes communicate over p2p gossip network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4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5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6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7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8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1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2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3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Satoshi’s Invention</a:t>
            </a:r>
            <a:endParaRPr/>
          </a:p>
        </p:txBody>
      </p:sp>
      <p:sp>
        <p:nvSpPr>
          <p:cNvPr id="100" name="Google Shape;100;p20"/>
          <p:cNvSpPr txBox="1"/>
          <p:nvPr>
            <p:ph idx="4294967295" type="body"/>
          </p:nvPr>
        </p:nvSpPr>
        <p:spPr>
          <a:xfrm>
            <a:off x="311700" y="1302125"/>
            <a:ext cx="8520600" cy="3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Optimize BFT using hash-linked transaction batches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“Blockchain”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Batching amortizes the cost of BFT over many transactions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Hash links provide cheap integrity checks for clients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Economic incentives for safety and liveness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“Proof-of-Work”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Use economics to secure a synchrony assumption and a random lottery to hedge its failure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Byzantine behaviour has high opportunity cost</a:t>
            </a:r>
            <a:endParaRPr>
              <a:solidFill>
                <a:srgbClr val="000000"/>
              </a:solidFill>
            </a:endParaRPr>
          </a:p>
          <a:p>
            <a:pPr indent="-3175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Variable set of anonymous participants </a:t>
            </a:r>
            <a:endParaRPr>
              <a:solidFill>
                <a:srgbClr val="000000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4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5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6"/>
          <p:cNvSpPr/>
          <p:nvPr/>
        </p:nvSpPr>
        <p:spPr>
          <a:xfrm>
            <a:off x="0" y="0"/>
            <a:ext cx="9144000" cy="514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7"/>
          <p:cNvSpPr txBox="1"/>
          <p:nvPr>
            <p:ph type="title"/>
          </p:nvPr>
        </p:nvSpPr>
        <p:spPr>
          <a:xfrm>
            <a:off x="156263" y="100350"/>
            <a:ext cx="8520600" cy="93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Application: Regen Network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https://www.regen.network/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558" name="Google Shape;55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25" y="935325"/>
            <a:ext cx="867907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8"/>
          <p:cNvSpPr txBox="1"/>
          <p:nvPr>
            <p:ph type="title"/>
          </p:nvPr>
        </p:nvSpPr>
        <p:spPr>
          <a:xfrm>
            <a:off x="156263" y="100350"/>
            <a:ext cx="8520600" cy="93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Application: TruStory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accent5"/>
                </a:solidFill>
                <a:hlinkClick r:id="rId3"/>
              </a:rPr>
              <a:t>https://www.trustory.io/</a:t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564" name="Google Shape;56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0300" y="1246325"/>
            <a:ext cx="410313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9" name="Google Shape;569;p79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0" name="Google Shape;570;p79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9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Lotion JS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Lotion JS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577" name="Google Shape;57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300" y="1961600"/>
            <a:ext cx="558165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80"/>
          <p:cNvSpPr txBox="1"/>
          <p:nvPr/>
        </p:nvSpPr>
        <p:spPr>
          <a:xfrm>
            <a:off x="3566025" y="4512875"/>
            <a:ext cx="22221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https://lotionjs.com</a:t>
            </a:r>
            <a:endParaRPr sz="1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Simple Lotion App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584" name="Google Shape;58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150" y="1678025"/>
            <a:ext cx="3723850" cy="28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JS Smart Contracts for Bitcoin!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https://nomic.io/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590" name="Google Shape;59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500" y="1146600"/>
            <a:ext cx="7368351" cy="379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JS Smart Contracts for Bitcoin!</a:t>
            </a:r>
            <a:endParaRPr sz="2900">
              <a:solidFill>
                <a:srgbClr val="000000"/>
              </a:solidFill>
            </a:endParaRPr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75" y="853725"/>
            <a:ext cx="4987524" cy="41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83"/>
          <p:cNvSpPr txBox="1"/>
          <p:nvPr/>
        </p:nvSpPr>
        <p:spPr>
          <a:xfrm>
            <a:off x="2277450" y="4760625"/>
            <a:ext cx="42843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https://github.com/nomic-io/bitcoin-peg/blob/master/bitcoinPeg.md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 Consensus Yesterday (PoW)</a:t>
            </a:r>
            <a:endParaRPr/>
          </a:p>
        </p:txBody>
      </p:sp>
      <p:sp>
        <p:nvSpPr>
          <p:cNvPr id="106" name="Google Shape;106;p21"/>
          <p:cNvSpPr txBox="1"/>
          <p:nvPr>
            <p:ph idx="4294967295" type="body"/>
          </p:nvPr>
        </p:nvSpPr>
        <p:spPr>
          <a:xfrm>
            <a:off x="311700" y="1109400"/>
            <a:ext cx="8520600" cy="37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Simple to understand, prove, and implement correctly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Based on cryptographic puzzle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Economic security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Probabilistic and Eventual Agreement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Is a committed transaction really committed?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Low throughput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High latency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Not energy efficient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Javascript is Insecure!</a:t>
            </a:r>
            <a:endParaRPr/>
          </a:p>
        </p:txBody>
      </p:sp>
      <p:pic>
        <p:nvPicPr>
          <p:cNvPr id="603" name="Google Shape;60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3125"/>
            <a:ext cx="8839199" cy="172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875" y="3203416"/>
            <a:ext cx="6512647" cy="171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Javascript is Insecure!</a:t>
            </a:r>
            <a:endParaRPr/>
          </a:p>
        </p:txBody>
      </p:sp>
      <p:pic>
        <p:nvPicPr>
          <p:cNvPr id="610" name="Google Shape;61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525" y="825325"/>
            <a:ext cx="6033299" cy="43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6"/>
          <p:cNvSpPr txBox="1"/>
          <p:nvPr/>
        </p:nvSpPr>
        <p:spPr>
          <a:xfrm>
            <a:off x="2201325" y="4615275"/>
            <a:ext cx="470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https://www.destroyallsoftware.com/talks/wat</a:t>
            </a:r>
            <a:endParaRPr/>
          </a:p>
        </p:txBody>
      </p:sp>
      <p:pic>
        <p:nvPicPr>
          <p:cNvPr id="616" name="Google Shape;61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500" y="458400"/>
            <a:ext cx="6241542" cy="415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7"/>
          <p:cNvSpPr txBox="1"/>
          <p:nvPr/>
        </p:nvSpPr>
        <p:spPr>
          <a:xfrm>
            <a:off x="2201325" y="4615275"/>
            <a:ext cx="470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https://xkcd.com/2044/</a:t>
            </a:r>
            <a:endParaRPr/>
          </a:p>
        </p:txBody>
      </p:sp>
      <p:pic>
        <p:nvPicPr>
          <p:cNvPr id="622" name="Google Shape;62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7925" y="111500"/>
            <a:ext cx="4155750" cy="449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7" name="Google Shape;627;p88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Google Shape;628;p88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9" name="Google Shape;62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388" y="3097125"/>
            <a:ext cx="2525614" cy="191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175" y="1862438"/>
            <a:ext cx="3857625" cy="9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Origins of Smart Contracts</a:t>
            </a:r>
            <a:endParaRPr/>
          </a:p>
        </p:txBody>
      </p:sp>
      <p:pic>
        <p:nvPicPr>
          <p:cNvPr id="636" name="Google Shape;63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125" y="1284375"/>
            <a:ext cx="5598501" cy="28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675" y="4265550"/>
            <a:ext cx="4067200" cy="7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3101" y="15664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9"/>
          <p:cNvSpPr txBox="1"/>
          <p:nvPr/>
        </p:nvSpPr>
        <p:spPr>
          <a:xfrm>
            <a:off x="6379675" y="4026775"/>
            <a:ext cx="22860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 S. Miller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 of Least Authority</a:t>
            </a:r>
            <a:endParaRPr/>
          </a:p>
        </p:txBody>
      </p:sp>
      <p:pic>
        <p:nvPicPr>
          <p:cNvPr id="645" name="Google Shape;64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700" y="994200"/>
            <a:ext cx="5561856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90"/>
          <p:cNvSpPr txBox="1"/>
          <p:nvPr/>
        </p:nvSpPr>
        <p:spPr>
          <a:xfrm>
            <a:off x="2319025" y="4774475"/>
            <a:ext cx="46374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https://agoric.com/event-stream-exploit-was-preventable-pola/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 of Least Authority</a:t>
            </a:r>
            <a:endParaRPr/>
          </a:p>
        </p:txBody>
      </p:sp>
      <p:pic>
        <p:nvPicPr>
          <p:cNvPr id="652" name="Google Shape;65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7281"/>
            <a:ext cx="9144000" cy="219033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91"/>
          <p:cNvSpPr txBox="1"/>
          <p:nvPr/>
        </p:nvSpPr>
        <p:spPr>
          <a:xfrm>
            <a:off x="1812900" y="4215100"/>
            <a:ext cx="64383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https://medium.com/agoric/pola-would-have-prevented-the-event-stream-incident-45653ecbda99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Capabilities</a:t>
            </a:r>
            <a:endParaRPr/>
          </a:p>
        </p:txBody>
      </p:sp>
      <p:pic>
        <p:nvPicPr>
          <p:cNvPr id="659" name="Google Shape;65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177" y="1610125"/>
            <a:ext cx="3850400" cy="26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2"/>
          <p:cNvSpPr txBox="1"/>
          <p:nvPr/>
        </p:nvSpPr>
        <p:spPr>
          <a:xfrm>
            <a:off x="3111350" y="4532900"/>
            <a:ext cx="29544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http://erights.org/elib/capability/overview.html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Securing Javascript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accent5"/>
                </a:solidFill>
                <a:hlinkClick r:id="rId3"/>
              </a:rPr>
              <a:t>https://agoric.com/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75" y="1105675"/>
            <a:ext cx="5146483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5601" y="3002800"/>
            <a:ext cx="3782198" cy="9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8850" y="1881075"/>
            <a:ext cx="3813080" cy="9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 Consensus Today (Tendermint)</a:t>
            </a:r>
            <a:endParaRPr/>
          </a:p>
        </p:txBody>
      </p:sp>
      <p:sp>
        <p:nvSpPr>
          <p:cNvPr id="112" name="Google Shape;112;p22"/>
          <p:cNvSpPr txBox="1"/>
          <p:nvPr>
            <p:ph idx="4294967295" type="body"/>
          </p:nvPr>
        </p:nvSpPr>
        <p:spPr>
          <a:xfrm>
            <a:off x="363325" y="948550"/>
            <a:ext cx="8520600" cy="3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Adapt classic BFT consensus algorithms for the new system model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High performance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Instant finality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Energy efficient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Shift economic concerns to state machine layer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Support state machines written in any language (!)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Support efficient proofs for clients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Thresholds for consensus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Securing Javascript</a:t>
            </a:r>
            <a:endParaRPr/>
          </a:p>
        </p:txBody>
      </p:sp>
      <p:pic>
        <p:nvPicPr>
          <p:cNvPr id="674" name="Google Shape;67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373" y="2310820"/>
            <a:ext cx="5024227" cy="125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3662573" cy="353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Agoric Stack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https://agoric.com/</a:t>
            </a:r>
            <a:endParaRPr/>
          </a:p>
        </p:txBody>
      </p:sp>
      <p:pic>
        <p:nvPicPr>
          <p:cNvPr id="681" name="Google Shape;681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675" y="1146575"/>
            <a:ext cx="5092645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Agoric Stack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https://agoric.com/</a:t>
            </a:r>
            <a:endParaRPr/>
          </a:p>
        </p:txBody>
      </p:sp>
      <p:pic>
        <p:nvPicPr>
          <p:cNvPr id="687" name="Google Shape;68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950" y="1123050"/>
            <a:ext cx="662044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2" name="Google Shape;692;p97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3" name="Google Shape;693;p97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97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Governance &amp; Proof of Stake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8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0" name="Google Shape;70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5" name="Google Shape;705;p99"/>
          <p:cNvCxnSpPr/>
          <p:nvPr/>
        </p:nvCxnSpPr>
        <p:spPr>
          <a:xfrm>
            <a:off x="1066800" y="2971800"/>
            <a:ext cx="7010400" cy="0"/>
          </a:xfrm>
          <a:prstGeom prst="straightConnector1">
            <a:avLst/>
          </a:prstGeom>
          <a:noFill/>
          <a:ln cap="flat" cmpd="sng" w="9525">
            <a:solidFill>
              <a:srgbClr val="457DB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6" name="Google Shape;706;p99"/>
          <p:cNvSpPr txBox="1"/>
          <p:nvPr/>
        </p:nvSpPr>
        <p:spPr>
          <a:xfrm>
            <a:off x="621525" y="530400"/>
            <a:ext cx="75657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99"/>
          <p:cNvSpPr txBox="1"/>
          <p:nvPr/>
        </p:nvSpPr>
        <p:spPr>
          <a:xfrm>
            <a:off x="1162950" y="2074875"/>
            <a:ext cx="6787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Ubuntu"/>
                <a:ea typeface="Ubuntu"/>
                <a:cs typeface="Ubuntu"/>
                <a:sym typeface="Ubuntu"/>
              </a:rPr>
              <a:t>Conclusion</a:t>
            </a:r>
            <a:endParaRPr sz="2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Key Takeaways (Tendermint)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13" name="Google Shape;713;p100"/>
          <p:cNvSpPr txBox="1"/>
          <p:nvPr/>
        </p:nvSpPr>
        <p:spPr>
          <a:xfrm>
            <a:off x="311700" y="1188325"/>
            <a:ext cx="80766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Tendermint BFT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Simple, robust, gossip based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Tendermint Apps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State machines in any language via ABCI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Go, JS, Rust, Python, Haskell, Erlang, etc.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Many VMs coming</a:t>
            </a:r>
            <a:endParaRPr sz="18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Key Takeaways (Cosmos, Go)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19" name="Google Shape;719;p101"/>
          <p:cNvSpPr txBox="1"/>
          <p:nvPr/>
        </p:nvSpPr>
        <p:spPr>
          <a:xfrm>
            <a:off x="338250" y="1199050"/>
            <a:ext cx="80766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Cosmos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“Internet of Blockchains”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Application Specific Blockchains connected via IBC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Sovereignty, Diversity, Security, Scalability, Interoperability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Cosmos-SDK</a:t>
            </a:r>
            <a:endParaRPr sz="1800"/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“Ruby on Rails” for blockchains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Modular framework for experimenting with economic systems in Go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Cosmos Hub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Largest &amp; Most Advanced Bonded Proof of Stake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Hub for interoperability between blockchains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Key Takeaways (Javascript)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25" name="Google Shape;725;p102"/>
          <p:cNvSpPr txBox="1"/>
          <p:nvPr/>
        </p:nvSpPr>
        <p:spPr>
          <a:xfrm>
            <a:off x="338250" y="1199050"/>
            <a:ext cx="80766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LotionJS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Simple JS framework for building Tendermint blockchains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Pegs to Bitcoin facilitate Bitcoin smart contracts in JS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Agoric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JS can be secure!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Smart Contracts in JS via Object Capabilities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Tight integration with Cosmos-SDK and Cosmos ecosystem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solidFill>
                  <a:srgbClr val="000000"/>
                </a:solidFill>
              </a:rPr>
              <a:t>Key Takeaways (Organizations)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31" name="Google Shape;731;p103"/>
          <p:cNvSpPr txBox="1"/>
          <p:nvPr/>
        </p:nvSpPr>
        <p:spPr>
          <a:xfrm>
            <a:off x="338250" y="1199050"/>
            <a:ext cx="80766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Interchain Foundation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Apply for funding or a job!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u="sng">
                <a:solidFill>
                  <a:schemeClr val="accent5"/>
                </a:solidFill>
                <a:hlinkClick r:id="rId3"/>
              </a:rPr>
              <a:t>https://interchain.io/careers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u="sng">
                <a:solidFill>
                  <a:schemeClr val="accent5"/>
                </a:solidFill>
                <a:hlinkClick r:id="rId4"/>
              </a:rPr>
              <a:t>https://interchain.io/funding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Informal Systems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R&amp;D spin out from the Interchain Foundation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Coming soon!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https://informal.systems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Tendermint consensus algorithm</a:t>
            </a:r>
            <a:endParaRPr/>
          </a:p>
        </p:txBody>
      </p:sp>
      <p:sp>
        <p:nvSpPr>
          <p:cNvPr id="118" name="Google Shape;118;p23"/>
          <p:cNvSpPr txBox="1"/>
          <p:nvPr>
            <p:ph idx="4294967295" type="body"/>
          </p:nvPr>
        </p:nvSpPr>
        <p:spPr>
          <a:xfrm>
            <a:off x="311700" y="1072375"/>
            <a:ext cx="8520600" cy="33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Proceeds in a sequence of rounds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Round contains multiple communication steps (similar to PBFT view)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Every round has a dedicated proposer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Proposer defined by a deterministic function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Proposer could change every round (similar to Spinning, Veronese et al, 2009)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https://github.com/cwgoes/tm-proposer-idris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https://github.com/tendermint/tendermint/blob/master/docs/spec/reactors/consensus/proposer-selection.md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Single execution path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There is no separate recovery protocol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Similar to normal case of PBFT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Novel termination mechanism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Relies on gossip based communication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Message size does not depend on system size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Does not require additional information exchange between processes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4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If you like the sound of my voice ...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37" name="Google Shape;73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800" y="1794513"/>
            <a:ext cx="2618598" cy="145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50" y="1870725"/>
            <a:ext cx="3215089" cy="13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04"/>
          <p:cNvSpPr txBox="1"/>
          <p:nvPr/>
        </p:nvSpPr>
        <p:spPr>
          <a:xfrm>
            <a:off x="321650" y="3309425"/>
            <a:ext cx="28614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Software Engineering Daily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“Consensus Systems with Ethan Buchman”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04"/>
          <p:cNvSpPr txBox="1"/>
          <p:nvPr/>
        </p:nvSpPr>
        <p:spPr>
          <a:xfrm>
            <a:off x="3553600" y="3292075"/>
            <a:ext cx="26187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Epicenter Podcast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“Launching the Internet of Blockchains”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1" name="Google Shape;741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650" y="1870725"/>
            <a:ext cx="2618699" cy="135265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04"/>
          <p:cNvSpPr txBox="1"/>
          <p:nvPr/>
        </p:nvSpPr>
        <p:spPr>
          <a:xfrm>
            <a:off x="6373000" y="3292075"/>
            <a:ext cx="26187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Rebuild Conference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“Stakeholders &amp; 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State Machines”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5"/>
          <p:cNvSpPr txBox="1"/>
          <p:nvPr/>
        </p:nvSpPr>
        <p:spPr>
          <a:xfrm>
            <a:off x="-1436600" y="1307825"/>
            <a:ext cx="14151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8" name="Google Shape;74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825" y="-169375"/>
            <a:ext cx="9445099" cy="53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05"/>
          <p:cNvSpPr txBox="1"/>
          <p:nvPr/>
        </p:nvSpPr>
        <p:spPr>
          <a:xfrm>
            <a:off x="91650" y="1010350"/>
            <a:ext cx="2315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Thank You!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750" name="Google Shape;750;p105"/>
          <p:cNvSpPr txBox="1"/>
          <p:nvPr/>
        </p:nvSpPr>
        <p:spPr>
          <a:xfrm>
            <a:off x="84525" y="1882125"/>
            <a:ext cx="2428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https://interchain.io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https://interchain.io/careers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https://interchain.io/funding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https://informal.systems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https://cosmos.network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https://tendermint.com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