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773" r:id="rId2"/>
    <p:sldId id="2567" r:id="rId3"/>
    <p:sldId id="2633" r:id="rId4"/>
    <p:sldId id="2772" r:id="rId5"/>
    <p:sldId id="2630" r:id="rId6"/>
    <p:sldId id="2639" r:id="rId7"/>
    <p:sldId id="2634" r:id="rId8"/>
    <p:sldId id="2637" r:id="rId9"/>
    <p:sldId id="2763" r:id="rId10"/>
    <p:sldId id="2638" r:id="rId11"/>
    <p:sldId id="2635" r:id="rId12"/>
    <p:sldId id="2636" r:id="rId13"/>
    <p:sldId id="2764" r:id="rId14"/>
    <p:sldId id="2640" r:id="rId15"/>
    <p:sldId id="2641" r:id="rId16"/>
    <p:sldId id="912" r:id="rId17"/>
    <p:sldId id="2654" r:id="rId18"/>
    <p:sldId id="2655" r:id="rId19"/>
    <p:sldId id="2017" r:id="rId20"/>
    <p:sldId id="2648" r:id="rId21"/>
    <p:sldId id="2649" r:id="rId22"/>
    <p:sldId id="2650" r:id="rId23"/>
    <p:sldId id="2644" r:id="rId24"/>
    <p:sldId id="1947" r:id="rId25"/>
    <p:sldId id="2734" r:id="rId26"/>
    <p:sldId id="2733" r:id="rId27"/>
    <p:sldId id="2730" r:id="rId28"/>
    <p:sldId id="2645" r:id="rId29"/>
    <p:sldId id="2735" r:id="rId30"/>
    <p:sldId id="2736" r:id="rId31"/>
    <p:sldId id="2740" r:id="rId32"/>
    <p:sldId id="2738" r:id="rId33"/>
    <p:sldId id="2749" r:id="rId34"/>
    <p:sldId id="2747" r:id="rId35"/>
    <p:sldId id="2748" r:id="rId36"/>
    <p:sldId id="2657" r:id="rId37"/>
    <p:sldId id="2760" r:id="rId38"/>
    <p:sldId id="2643" r:id="rId39"/>
    <p:sldId id="2656" r:id="rId40"/>
    <p:sldId id="2642" r:id="rId41"/>
    <p:sldId id="2560" r:id="rId42"/>
    <p:sldId id="2761" r:id="rId43"/>
    <p:sldId id="2751" r:id="rId44"/>
    <p:sldId id="2750" r:id="rId45"/>
    <p:sldId id="2742" r:id="rId46"/>
    <p:sldId id="2762" r:id="rId47"/>
    <p:sldId id="2743" r:id="rId48"/>
    <p:sldId id="2744" r:id="rId49"/>
    <p:sldId id="2754" r:id="rId50"/>
    <p:sldId id="2770" r:id="rId51"/>
    <p:sldId id="2647" r:id="rId52"/>
    <p:sldId id="2769" r:id="rId53"/>
    <p:sldId id="2757" r:id="rId54"/>
    <p:sldId id="2765" r:id="rId55"/>
    <p:sldId id="2758" r:id="rId56"/>
    <p:sldId id="2766" r:id="rId57"/>
    <p:sldId id="2768" r:id="rId58"/>
    <p:sldId id="2771" r:id="rId59"/>
    <p:sldId id="2759" r:id="rId60"/>
  </p:sldIdLst>
  <p:sldSz cx="9144000" cy="6858000" type="screen4x3"/>
  <p:notesSz cx="6991350" cy="9282113"/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20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tin H Vaidya" initials="NH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EF5C"/>
    <a:srgbClr val="CCFFA4"/>
    <a:srgbClr val="EEF9F4"/>
    <a:srgbClr val="FFC819"/>
    <a:srgbClr val="89C2FF"/>
    <a:srgbClr val="33F5BB"/>
    <a:srgbClr val="FFDA7E"/>
    <a:srgbClr val="CBFE9C"/>
    <a:srgbClr val="FAFC55"/>
    <a:srgbClr val="9A0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196" autoAdjust="0"/>
    <p:restoredTop sz="50051" autoAdjust="0"/>
  </p:normalViewPr>
  <p:slideViewPr>
    <p:cSldViewPr snapToGrid="0">
      <p:cViewPr varScale="1">
        <p:scale>
          <a:sx n="79" d="100"/>
          <a:sy n="79" d="100"/>
        </p:scale>
        <p:origin x="39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538" y="-84"/>
      </p:cViewPr>
      <p:guideLst>
        <p:guide orient="horz" pos="2923"/>
        <p:guide pos="220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07-08-27T09:08:06.525" idx="1">
    <p:pos x="52" y="861"/>
    <p:text>Creation of Adam - fresco in Sistine Chapel, by Michelangelo
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07-08-27T09:08:06.525" idx="1">
    <p:pos x="52" y="861"/>
    <p:text>Creation of Adam - fresco in Sistine Chapel, by Michelangelo
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85" tIns="46493" rIns="92985" bIns="46493" numCol="1" anchor="ctr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buClrTx/>
              <a:buSzTx/>
              <a:buFontTx/>
              <a:buNone/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85" tIns="46493" rIns="92985" bIns="46493" numCol="1" anchor="ctr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buClrTx/>
              <a:buSzTx/>
              <a:buFontTx/>
              <a:buNone/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4D328B2F-E4A9-4B42-9114-8FE517F38C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08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6913"/>
            <a:ext cx="464026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262AFDE-5065-4356-9A1D-319F9FBCF6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73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65F821-53FB-4708-9C2C-8B377EA7641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281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6F62CDF-6C37-3D45-B080-DEF17E7973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5BDB1-1CF5-A041-BF1C-DB0CE3B7C2EB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637826" name="Rectangle 2">
            <a:extLst>
              <a:ext uri="{FF2B5EF4-FFF2-40B4-BE49-F238E27FC236}">
                <a16:creationId xmlns:a16="http://schemas.microsoft.com/office/drawing/2014/main" id="{B05D8981-7B4B-1743-880C-32B5737544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1850" cy="3481387"/>
          </a:xfrm>
          <a:ln/>
        </p:spPr>
      </p:sp>
      <p:sp>
        <p:nvSpPr>
          <p:cNvPr id="2637827" name="Rectangle 3">
            <a:extLst>
              <a:ext uri="{FF2B5EF4-FFF2-40B4-BE49-F238E27FC236}">
                <a16:creationId xmlns:a16="http://schemas.microsoft.com/office/drawing/2014/main" id="{E16AC741-F48A-514E-B63F-A91E083E34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1175" cy="4175125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986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6F62CDF-6C37-3D45-B080-DEF17E7973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5BDB1-1CF5-A041-BF1C-DB0CE3B7C2EB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637826" name="Rectangle 2">
            <a:extLst>
              <a:ext uri="{FF2B5EF4-FFF2-40B4-BE49-F238E27FC236}">
                <a16:creationId xmlns:a16="http://schemas.microsoft.com/office/drawing/2014/main" id="{B05D8981-7B4B-1743-880C-32B5737544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1850" cy="3481387"/>
          </a:xfrm>
          <a:ln/>
        </p:spPr>
      </p:sp>
      <p:sp>
        <p:nvSpPr>
          <p:cNvPr id="2637827" name="Rectangle 3">
            <a:extLst>
              <a:ext uri="{FF2B5EF4-FFF2-40B4-BE49-F238E27FC236}">
                <a16:creationId xmlns:a16="http://schemas.microsoft.com/office/drawing/2014/main" id="{E16AC741-F48A-514E-B63F-A91E083E34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1175" cy="4175125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906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65F821-53FB-4708-9C2C-8B377EA7641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13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6F62CDF-6C37-3D45-B080-DEF17E7973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5BDB1-1CF5-A041-BF1C-DB0CE3B7C2EB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2637826" name="Rectangle 2">
            <a:extLst>
              <a:ext uri="{FF2B5EF4-FFF2-40B4-BE49-F238E27FC236}">
                <a16:creationId xmlns:a16="http://schemas.microsoft.com/office/drawing/2014/main" id="{B05D8981-7B4B-1743-880C-32B5737544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6913"/>
            <a:ext cx="4641850" cy="3481387"/>
          </a:xfrm>
          <a:ln/>
        </p:spPr>
      </p:sp>
      <p:sp>
        <p:nvSpPr>
          <p:cNvPr id="2637827" name="Rectangle 3">
            <a:extLst>
              <a:ext uri="{FF2B5EF4-FFF2-40B4-BE49-F238E27FC236}">
                <a16:creationId xmlns:a16="http://schemas.microsoft.com/office/drawing/2014/main" id="{E16AC741-F48A-514E-B63F-A91E083E34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1175" cy="4175125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4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4A4FE-C508-445A-BEEA-5241DB609F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87A4A-469E-41B4-A4BB-20E7ADC1FB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0D3AB-AD66-458A-851D-A518A4FC23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62DA2-7D97-4C00-81E8-7464816732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90451-B3EB-4D27-9BF6-B2ED89E438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5E721-646B-43FE-9C59-B1DD65377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7DEF5-A307-4F25-8C66-A6D5B05847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EE0C2-57FB-4ADE-AB30-1194CE51D7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EC7BB-7051-4029-9E77-635DAEA5F5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51084-5C69-499E-A268-F024F61147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AEBF2-5F63-4212-9814-96C2174E3A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2C1C9-E007-43BE-85CB-100AF574EE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92685-606E-40D3-AC53-BA20005A57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22931-C89A-41AC-84F8-145AE746D5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latin typeface="Helvetica"/>
                <a:cs typeface="Helvetica"/>
              </a:defRPr>
            </a:lvl1pPr>
          </a:lstStyle>
          <a:p>
            <a:pPr>
              <a:defRPr/>
            </a:pPr>
            <a:fld id="{9FF9E353-2231-45A2-B736-4E2E121B5CA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Helvetica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Marlett" pitchFamily="2" charset="2"/>
        <a:buChar char="g"/>
        <a:defRPr sz="24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25000"/>
        <a:buFont typeface="Marlett" pitchFamily="2" charset="2"/>
        <a:buChar char="i"/>
        <a:defRPr sz="2000">
          <a:solidFill>
            <a:schemeClr val="tx1"/>
          </a:solidFill>
          <a:latin typeface="Helvetica"/>
          <a:cs typeface="Helvetic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75000"/>
        <a:buChar char="•"/>
        <a:defRPr sz="2000">
          <a:solidFill>
            <a:schemeClr val="tx1"/>
          </a:solidFill>
          <a:latin typeface="Helvetica"/>
          <a:cs typeface="Helvetic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Helvetica"/>
          <a:cs typeface="Helvetic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Helvetica"/>
          <a:cs typeface="Helvetic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4E43F450-C11B-B244-8CF4-4C9A5FD92A5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984104" y="6268453"/>
            <a:ext cx="4809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/>
              <a:t>Invited Talk, </a:t>
            </a:r>
            <a:r>
              <a:rPr lang="en-US" sz="1400" dirty="0" err="1"/>
              <a:t>ApPLIED</a:t>
            </a:r>
            <a:r>
              <a:rPr lang="en-US" sz="1400" dirty="0"/>
              <a:t> Workshop @ DISC 2019, Budapest</a:t>
            </a:r>
          </a:p>
        </p:txBody>
      </p:sp>
    </p:spTree>
    <p:extLst>
      <p:ext uri="{BB962C8B-B14F-4D97-AF65-F5344CB8AC3E}">
        <p14:creationId xmlns:p14="http://schemas.microsoft.com/office/powerpoint/2010/main" val="2042960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2EC4A26-AD72-7A42-8F8A-A027F8F5A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905000"/>
            <a:ext cx="8178800" cy="1905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C7F311-D8AA-6342-B0A8-20B7820E3324}"/>
              </a:ext>
            </a:extLst>
          </p:cNvPr>
          <p:cNvSpPr/>
          <p:nvPr/>
        </p:nvSpPr>
        <p:spPr bwMode="auto">
          <a:xfrm>
            <a:off x="1485901" y="1861457"/>
            <a:ext cx="2739735" cy="424543"/>
          </a:xfrm>
          <a:prstGeom prst="rect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32561B-3C79-724C-8834-E5F10770F397}"/>
              </a:ext>
            </a:extLst>
          </p:cNvPr>
          <p:cNvSpPr/>
          <p:nvPr/>
        </p:nvSpPr>
        <p:spPr bwMode="auto">
          <a:xfrm>
            <a:off x="2634342" y="2667001"/>
            <a:ext cx="2284022" cy="424543"/>
          </a:xfrm>
          <a:prstGeom prst="rect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2D3D39-14FD-9E42-BAD9-1253014C8CA0}"/>
              </a:ext>
            </a:extLst>
          </p:cNvPr>
          <p:cNvSpPr/>
          <p:nvPr/>
        </p:nvSpPr>
        <p:spPr bwMode="auto">
          <a:xfrm>
            <a:off x="3989615" y="3529693"/>
            <a:ext cx="2037111" cy="424543"/>
          </a:xfrm>
          <a:prstGeom prst="rect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197927-5B5C-4E4F-B147-009B7CEFA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Coordinated Checkpoints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5BDA8DC-67F8-1E4E-8F85-649276FE8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08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74A44-2E5C-E64A-9092-9183C3579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Logical Checkpoints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Staggered Checkpointing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A2E8CD6-BA4C-6C4F-9F80-76F295270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8471" y="1692728"/>
            <a:ext cx="12818484" cy="4584998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E41820-C70B-684F-8C48-0C965B365C45}"/>
              </a:ext>
            </a:extLst>
          </p:cNvPr>
          <p:cNvSpPr/>
          <p:nvPr/>
        </p:nvSpPr>
        <p:spPr bwMode="auto">
          <a:xfrm>
            <a:off x="1455255" y="2540330"/>
            <a:ext cx="747619" cy="424543"/>
          </a:xfrm>
          <a:prstGeom prst="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DAE654-FFBB-F248-8678-BC2E9AA014AA}"/>
              </a:ext>
            </a:extLst>
          </p:cNvPr>
          <p:cNvSpPr/>
          <p:nvPr/>
        </p:nvSpPr>
        <p:spPr bwMode="auto">
          <a:xfrm>
            <a:off x="2771437" y="3900550"/>
            <a:ext cx="747619" cy="424543"/>
          </a:xfrm>
          <a:prstGeom prst="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AD0E2F-AD77-C647-B556-E551E9787342}"/>
              </a:ext>
            </a:extLst>
          </p:cNvPr>
          <p:cNvSpPr/>
          <p:nvPr/>
        </p:nvSpPr>
        <p:spPr bwMode="auto">
          <a:xfrm>
            <a:off x="3879273" y="5297385"/>
            <a:ext cx="803565" cy="424543"/>
          </a:xfrm>
          <a:prstGeom prst="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339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FAC15-120F-FC4C-A654-08F86789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DF6D15B-030A-A54F-B8E2-D03A76D94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716" y="-19878"/>
            <a:ext cx="4166568" cy="676907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DACFC-0B23-2D4F-ACB1-A8517B70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90F896-749A-D74F-A734-E7370BE1F4D6}"/>
              </a:ext>
            </a:extLst>
          </p:cNvPr>
          <p:cNvCxnSpPr/>
          <p:nvPr/>
        </p:nvCxnSpPr>
        <p:spPr bwMode="auto">
          <a:xfrm>
            <a:off x="3110948" y="3528391"/>
            <a:ext cx="1480931" cy="31805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8094E3-2EC3-B64B-9F52-4C09DF1AAD42}"/>
              </a:ext>
            </a:extLst>
          </p:cNvPr>
          <p:cNvCxnSpPr>
            <a:cxnSpLocks/>
          </p:cNvCxnSpPr>
          <p:nvPr/>
        </p:nvCxnSpPr>
        <p:spPr bwMode="auto">
          <a:xfrm>
            <a:off x="4563096" y="3846444"/>
            <a:ext cx="148983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2EAC52-B6DB-C747-9AA5-C34B8131DB05}"/>
              </a:ext>
            </a:extLst>
          </p:cNvPr>
          <p:cNvCxnSpPr>
            <a:cxnSpLocks/>
          </p:cNvCxnSpPr>
          <p:nvPr/>
        </p:nvCxnSpPr>
        <p:spPr bwMode="auto">
          <a:xfrm>
            <a:off x="3125462" y="3974652"/>
            <a:ext cx="397565" cy="60271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B6C7C1-D0B6-384D-AD16-EA980F299838}"/>
              </a:ext>
            </a:extLst>
          </p:cNvPr>
          <p:cNvCxnSpPr>
            <a:cxnSpLocks/>
          </p:cNvCxnSpPr>
          <p:nvPr/>
        </p:nvCxnSpPr>
        <p:spPr bwMode="auto">
          <a:xfrm>
            <a:off x="3508513" y="4577364"/>
            <a:ext cx="1083366" cy="85476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7D3E010-DD26-B849-A74B-28D8E927ADE7}"/>
              </a:ext>
            </a:extLst>
          </p:cNvPr>
          <p:cNvCxnSpPr>
            <a:cxnSpLocks/>
          </p:cNvCxnSpPr>
          <p:nvPr/>
        </p:nvCxnSpPr>
        <p:spPr bwMode="auto">
          <a:xfrm>
            <a:off x="4581940" y="5430078"/>
            <a:ext cx="1434736" cy="53892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DF87615-B7F4-1540-A38F-85347EB85FFB}"/>
              </a:ext>
            </a:extLst>
          </p:cNvPr>
          <p:cNvSpPr txBox="1"/>
          <p:nvPr/>
        </p:nvSpPr>
        <p:spPr>
          <a:xfrm>
            <a:off x="4976005" y="3364658"/>
            <a:ext cx="1040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 pitchFamily="2" charset="0"/>
              </a:rPr>
              <a:t>Theirs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B1C846-3A72-3B46-B70A-621C41719361}"/>
              </a:ext>
            </a:extLst>
          </p:cNvPr>
          <p:cNvSpPr txBox="1"/>
          <p:nvPr/>
        </p:nvSpPr>
        <p:spPr>
          <a:xfrm>
            <a:off x="4913129" y="5179123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 pitchFamily="2" charset="0"/>
              </a:rPr>
              <a:t>Ours</a:t>
            </a:r>
          </a:p>
        </p:txBody>
      </p:sp>
    </p:spTree>
    <p:extLst>
      <p:ext uri="{BB962C8B-B14F-4D97-AF65-F5344CB8AC3E}">
        <p14:creationId xmlns:p14="http://schemas.microsoft.com/office/powerpoint/2010/main" val="376310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F4F1E-112B-054D-A0CF-4ED062D54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Multi-Level Checkpointing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F941F-1467-CD4B-B72B-A4655E962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Different (cost) checkpoints for different faults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FEE99-43CC-BD44-A129-5B18C3606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229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43DA7-9C59-EB4B-BE03-B52A99386C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Mesh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6AB179-8CBF-3245-9558-7A4EB4099E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3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A0194-9379-3D43-AE77-1A0E45E87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B20FF-723A-234F-ACB6-7E541014C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1FDC5-BD34-834B-B2AF-C184A4E9D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5" name="Group 43">
            <a:extLst>
              <a:ext uri="{FF2B5EF4-FFF2-40B4-BE49-F238E27FC236}">
                <a16:creationId xmlns:a16="http://schemas.microsoft.com/office/drawing/2014/main" id="{E4DBECA9-436F-7B46-82BF-28BA3D365CCC}"/>
              </a:ext>
            </a:extLst>
          </p:cNvPr>
          <p:cNvGrpSpPr>
            <a:grpSpLocks/>
          </p:cNvGrpSpPr>
          <p:nvPr/>
        </p:nvGrpSpPr>
        <p:grpSpPr bwMode="auto">
          <a:xfrm>
            <a:off x="1443181" y="2409825"/>
            <a:ext cx="5943600" cy="2508250"/>
            <a:chOff x="1152" y="2400"/>
            <a:chExt cx="3744" cy="1580"/>
          </a:xfrm>
        </p:grpSpPr>
        <p:pic>
          <p:nvPicPr>
            <p:cNvPr id="7" name="Picture 45" descr="bl00129_">
              <a:extLst>
                <a:ext uri="{FF2B5EF4-FFF2-40B4-BE49-F238E27FC236}">
                  <a16:creationId xmlns:a16="http://schemas.microsoft.com/office/drawing/2014/main" id="{FEE66279-390F-D54D-88E1-E982D2845A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264"/>
              <a:ext cx="528" cy="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7" descr="bl00129_">
              <a:extLst>
                <a:ext uri="{FF2B5EF4-FFF2-40B4-BE49-F238E27FC236}">
                  <a16:creationId xmlns:a16="http://schemas.microsoft.com/office/drawing/2014/main" id="{7C3679E6-5E7F-434C-88A2-20D50E8F41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3168"/>
              <a:ext cx="528" cy="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8" descr="bl00129_">
              <a:extLst>
                <a:ext uri="{FF2B5EF4-FFF2-40B4-BE49-F238E27FC236}">
                  <a16:creationId xmlns:a16="http://schemas.microsoft.com/office/drawing/2014/main" id="{0F27C066-D14C-5F47-B192-AF2782D636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3552"/>
              <a:ext cx="528" cy="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0" descr="bl00129_">
              <a:extLst>
                <a:ext uri="{FF2B5EF4-FFF2-40B4-BE49-F238E27FC236}">
                  <a16:creationId xmlns:a16="http://schemas.microsoft.com/office/drawing/2014/main" id="{7529C37A-C38B-7146-9E6D-BE3E73E9E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360"/>
              <a:ext cx="528" cy="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Line 51">
              <a:extLst>
                <a:ext uri="{FF2B5EF4-FFF2-40B4-BE49-F238E27FC236}">
                  <a16:creationId xmlns:a16="http://schemas.microsoft.com/office/drawing/2014/main" id="{A8B88B52-E047-1C4B-A413-FC9F643332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2496"/>
              <a:ext cx="1152" cy="144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52">
              <a:extLst>
                <a:ext uri="{FF2B5EF4-FFF2-40B4-BE49-F238E27FC236}">
                  <a16:creationId xmlns:a16="http://schemas.microsoft.com/office/drawing/2014/main" id="{5FED3361-050C-7E49-90AF-33F0C0AA3F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496"/>
              <a:ext cx="1248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53">
              <a:extLst>
                <a:ext uri="{FF2B5EF4-FFF2-40B4-BE49-F238E27FC236}">
                  <a16:creationId xmlns:a16="http://schemas.microsoft.com/office/drawing/2014/main" id="{EB49608A-B17A-1544-AA5B-212F6DE0E2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688"/>
              <a:ext cx="144" cy="57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54">
              <a:extLst>
                <a:ext uri="{FF2B5EF4-FFF2-40B4-BE49-F238E27FC236}">
                  <a16:creationId xmlns:a16="http://schemas.microsoft.com/office/drawing/2014/main" id="{0B816F6B-04A6-D24A-AE2E-D46725D505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0" y="2640"/>
              <a:ext cx="576" cy="864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5">
              <a:extLst>
                <a:ext uri="{FF2B5EF4-FFF2-40B4-BE49-F238E27FC236}">
                  <a16:creationId xmlns:a16="http://schemas.microsoft.com/office/drawing/2014/main" id="{08F16AA6-ED93-1949-A2AD-BFC996735F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3504"/>
              <a:ext cx="528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56">
              <a:extLst>
                <a:ext uri="{FF2B5EF4-FFF2-40B4-BE49-F238E27FC236}">
                  <a16:creationId xmlns:a16="http://schemas.microsoft.com/office/drawing/2014/main" id="{90E3EAF2-E5BC-8E4C-AE56-13B6F97F6A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0" y="2448"/>
              <a:ext cx="144" cy="1104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57">
              <a:extLst>
                <a:ext uri="{FF2B5EF4-FFF2-40B4-BE49-F238E27FC236}">
                  <a16:creationId xmlns:a16="http://schemas.microsoft.com/office/drawing/2014/main" id="{B01F852C-9AEB-E047-9189-BE61E473C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2" y="3264"/>
              <a:ext cx="624" cy="33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58">
              <a:extLst>
                <a:ext uri="{FF2B5EF4-FFF2-40B4-BE49-F238E27FC236}">
                  <a16:creationId xmlns:a16="http://schemas.microsoft.com/office/drawing/2014/main" id="{E689722B-CCC9-024E-9C8F-9C2AF6E83B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592"/>
              <a:ext cx="480" cy="624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59">
              <a:extLst>
                <a:ext uri="{FF2B5EF4-FFF2-40B4-BE49-F238E27FC236}">
                  <a16:creationId xmlns:a16="http://schemas.microsoft.com/office/drawing/2014/main" id="{B4FDA8E8-80DB-2949-A1CC-1FD68BE342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8" y="2544"/>
              <a:ext cx="336" cy="624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0">
              <a:extLst>
                <a:ext uri="{FF2B5EF4-FFF2-40B4-BE49-F238E27FC236}">
                  <a16:creationId xmlns:a16="http://schemas.microsoft.com/office/drawing/2014/main" id="{83A02514-83E8-7D45-A7CB-7CE3270473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3264"/>
              <a:ext cx="528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61">
              <a:extLst>
                <a:ext uri="{FF2B5EF4-FFF2-40B4-BE49-F238E27FC236}">
                  <a16:creationId xmlns:a16="http://schemas.microsoft.com/office/drawing/2014/main" id="{9AAB9025-AC08-D547-93CB-F978E8C8BB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2496"/>
              <a:ext cx="240" cy="864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" name="Picture 44" descr="bl00129_">
              <a:extLst>
                <a:ext uri="{FF2B5EF4-FFF2-40B4-BE49-F238E27FC236}">
                  <a16:creationId xmlns:a16="http://schemas.microsoft.com/office/drawing/2014/main" id="{23BCFD64-B0F3-8C4D-84E4-831D6BBD23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592"/>
              <a:ext cx="528" cy="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9" descr="bl00129_">
              <a:extLst>
                <a:ext uri="{FF2B5EF4-FFF2-40B4-BE49-F238E27FC236}">
                  <a16:creationId xmlns:a16="http://schemas.microsoft.com/office/drawing/2014/main" id="{D76A5C2C-823F-9B49-ABF5-E2A2E43110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448"/>
              <a:ext cx="528" cy="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6" descr="bl00129_">
              <a:extLst>
                <a:ext uri="{FF2B5EF4-FFF2-40B4-BE49-F238E27FC236}">
                  <a16:creationId xmlns:a16="http://schemas.microsoft.com/office/drawing/2014/main" id="{B755E1CC-B13D-2E4D-967C-BBA0D9520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2400"/>
              <a:ext cx="528" cy="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6138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02" name="Rectangle 2">
            <a:extLst>
              <a:ext uri="{FF2B5EF4-FFF2-40B4-BE49-F238E27FC236}">
                <a16:creationId xmlns:a16="http://schemas.microsoft.com/office/drawing/2014/main" id="{9287756D-CFC6-624B-A561-52E40F4989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2" charset="0"/>
              </a:rPr>
              <a:t>Multi-Channel Systems</a:t>
            </a:r>
          </a:p>
        </p:txBody>
      </p:sp>
      <p:sp>
        <p:nvSpPr>
          <p:cNvPr id="2611203" name="Rectangle 3">
            <a:extLst>
              <a:ext uri="{FF2B5EF4-FFF2-40B4-BE49-F238E27FC236}">
                <a16:creationId xmlns:a16="http://schemas.microsoft.com/office/drawing/2014/main" id="{374832F7-7C58-BA42-BF02-4F3332E7B6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2788" y="1524000"/>
            <a:ext cx="7772400" cy="4572000"/>
          </a:xfrm>
        </p:spPr>
        <p:txBody>
          <a:bodyPr/>
          <a:lstStyle/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2611204" name="Rectangle 4">
            <a:extLst>
              <a:ext uri="{FF2B5EF4-FFF2-40B4-BE49-F238E27FC236}">
                <a16:creationId xmlns:a16="http://schemas.microsoft.com/office/drawing/2014/main" id="{44F9D3E3-C8AF-004B-B027-AB9B94CD4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1725" y="2720975"/>
            <a:ext cx="4598988" cy="1046163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611205" name="Line 5">
            <a:extLst>
              <a:ext uri="{FF2B5EF4-FFF2-40B4-BE49-F238E27FC236}">
                <a16:creationId xmlns:a16="http://schemas.microsoft.com/office/drawing/2014/main" id="{17EE6F86-1942-494A-B5BC-A03CEDC918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7038" y="3749675"/>
            <a:ext cx="571182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611206" name="Line 6">
            <a:extLst>
              <a:ext uri="{FF2B5EF4-FFF2-40B4-BE49-F238E27FC236}">
                <a16:creationId xmlns:a16="http://schemas.microsoft.com/office/drawing/2014/main" id="{DBCD1403-8D08-B649-A3AA-6B2E009716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1725" y="2371725"/>
            <a:ext cx="4598988" cy="15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611207" name="Text Box 7">
            <a:extLst>
              <a:ext uri="{FF2B5EF4-FFF2-40B4-BE49-F238E27FC236}">
                <a16:creationId xmlns:a16="http://schemas.microsoft.com/office/drawing/2014/main" id="{28FF043E-32A4-F248-BCD6-0FD42528C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9738" y="1890713"/>
            <a:ext cx="287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 dirty="0">
                <a:latin typeface="Helvetica" pitchFamily="2" charset="0"/>
              </a:rPr>
              <a:t>Available spectrum</a:t>
            </a:r>
          </a:p>
        </p:txBody>
      </p:sp>
      <p:sp>
        <p:nvSpPr>
          <p:cNvPr id="2611209" name="Line 9">
            <a:extLst>
              <a:ext uri="{FF2B5EF4-FFF2-40B4-BE49-F238E27FC236}">
                <a16:creationId xmlns:a16="http://schemas.microsoft.com/office/drawing/2014/main" id="{B1608618-E256-664F-8C64-1257ABE496A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3388" y="6091238"/>
            <a:ext cx="571182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611210" name="Rectangle 10">
            <a:extLst>
              <a:ext uri="{FF2B5EF4-FFF2-40B4-BE49-F238E27FC236}">
                <a16:creationId xmlns:a16="http://schemas.microsoft.com/office/drawing/2014/main" id="{12141F37-44CF-8C42-A84A-F5FF20F23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1975" y="5032375"/>
            <a:ext cx="781050" cy="10604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 sz="2000">
                <a:latin typeface="Helvetica" pitchFamily="2" charset="0"/>
              </a:rPr>
              <a:t>2</a:t>
            </a:r>
          </a:p>
        </p:txBody>
      </p:sp>
      <p:sp>
        <p:nvSpPr>
          <p:cNvPr id="2611211" name="Rectangle 11">
            <a:extLst>
              <a:ext uri="{FF2B5EF4-FFF2-40B4-BE49-F238E27FC236}">
                <a16:creationId xmlns:a16="http://schemas.microsoft.com/office/drawing/2014/main" id="{73763033-F748-494A-89E8-E598433CB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3025" y="5032375"/>
            <a:ext cx="781050" cy="10604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 sz="2000">
                <a:latin typeface="Helvetica" pitchFamily="2" charset="0"/>
              </a:rPr>
              <a:t>3</a:t>
            </a:r>
          </a:p>
        </p:txBody>
      </p:sp>
      <p:sp>
        <p:nvSpPr>
          <p:cNvPr id="2611212" name="Rectangle 12">
            <a:extLst>
              <a:ext uri="{FF2B5EF4-FFF2-40B4-BE49-F238E27FC236}">
                <a16:creationId xmlns:a16="http://schemas.microsoft.com/office/drawing/2014/main" id="{41F83DF1-DF3C-5E4B-BED0-0E72947FA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75" y="5032375"/>
            <a:ext cx="781050" cy="106045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 sz="2000">
                <a:latin typeface="Helvetica" pitchFamily="2" charset="0"/>
              </a:rPr>
              <a:t>4</a:t>
            </a:r>
          </a:p>
        </p:txBody>
      </p:sp>
      <p:sp>
        <p:nvSpPr>
          <p:cNvPr id="2611213" name="Rectangle 13">
            <a:extLst>
              <a:ext uri="{FF2B5EF4-FFF2-40B4-BE49-F238E27FC236}">
                <a16:creationId xmlns:a16="http://schemas.microsoft.com/office/drawing/2014/main" id="{977CBBD2-FC2A-8140-8564-FCCDF1956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4013" y="5032375"/>
            <a:ext cx="781050" cy="1060450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 sz="4400">
                <a:latin typeface="Helvetica" pitchFamily="2" charset="0"/>
              </a:rPr>
              <a:t>…</a:t>
            </a:r>
          </a:p>
        </p:txBody>
      </p:sp>
      <p:sp>
        <p:nvSpPr>
          <p:cNvPr id="2611214" name="Rectangle 14">
            <a:extLst>
              <a:ext uri="{FF2B5EF4-FFF2-40B4-BE49-F238E27FC236}">
                <a16:creationId xmlns:a16="http://schemas.microsoft.com/office/drawing/2014/main" id="{901E2506-4EC0-D042-94D9-105629280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6650" y="5032375"/>
            <a:ext cx="781050" cy="10604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>
                <a:latin typeface="Helvetica" pitchFamily="2" charset="0"/>
              </a:rPr>
              <a:t>c</a:t>
            </a:r>
          </a:p>
        </p:txBody>
      </p:sp>
      <p:sp>
        <p:nvSpPr>
          <p:cNvPr id="2611215" name="Text Box 15">
            <a:extLst>
              <a:ext uri="{FF2B5EF4-FFF2-40B4-BE49-F238E27FC236}">
                <a16:creationId xmlns:a16="http://schemas.microsoft.com/office/drawing/2014/main" id="{799A2663-1C4B-474B-9A0C-59BC9A9AF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0138" y="4454525"/>
            <a:ext cx="4619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>
                <a:latin typeface="Helvetica" pitchFamily="2" charset="0"/>
              </a:rPr>
              <a:t>Spectrum divided into channels</a:t>
            </a:r>
          </a:p>
        </p:txBody>
      </p:sp>
      <p:sp>
        <p:nvSpPr>
          <p:cNvPr id="2611208" name="Rectangle 8">
            <a:extLst>
              <a:ext uri="{FF2B5EF4-FFF2-40B4-BE49-F238E27FC236}">
                <a16:creationId xmlns:a16="http://schemas.microsoft.com/office/drawing/2014/main" id="{350554A3-4B18-0845-A3EA-CA927968E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5688" y="5032375"/>
            <a:ext cx="781050" cy="1060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 sz="2000">
                <a:latin typeface="Helvetica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80900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6802" name="Rectangle 2">
            <a:extLst>
              <a:ext uri="{FF2B5EF4-FFF2-40B4-BE49-F238E27FC236}">
                <a16:creationId xmlns:a16="http://schemas.microsoft.com/office/drawing/2014/main" id="{31A83D29-695A-1240-9CAF-9376B5C75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2" charset="0"/>
              </a:rPr>
              <a:t>Practical Scenario</a:t>
            </a:r>
          </a:p>
        </p:txBody>
      </p:sp>
      <p:sp>
        <p:nvSpPr>
          <p:cNvPr id="2636804" name="Rectangle 4">
            <a:extLst>
              <a:ext uri="{FF2B5EF4-FFF2-40B4-BE49-F238E27FC236}">
                <a16:creationId xmlns:a16="http://schemas.microsoft.com/office/drawing/2014/main" id="{AD4C2403-5BE8-FE4A-A1DB-710EEF87F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2579915"/>
            <a:ext cx="1600200" cy="304800"/>
          </a:xfrm>
          <a:prstGeom prst="rect">
            <a:avLst/>
          </a:prstGeom>
          <a:solidFill>
            <a:srgbClr val="72FFA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buNone/>
            </a:pPr>
            <a:r>
              <a:rPr lang="en-US" altLang="en-US" sz="2000">
                <a:latin typeface="Helvetica" pitchFamily="2" charset="0"/>
              </a:rPr>
              <a:t>1</a:t>
            </a:r>
          </a:p>
        </p:txBody>
      </p:sp>
      <p:sp>
        <p:nvSpPr>
          <p:cNvPr id="2636805" name="Rectangle 5">
            <a:extLst>
              <a:ext uri="{FF2B5EF4-FFF2-40B4-BE49-F238E27FC236}">
                <a16:creationId xmlns:a16="http://schemas.microsoft.com/office/drawing/2014/main" id="{09F6467F-6BA2-9C41-97E1-3A1EA5D3C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5335815"/>
            <a:ext cx="1600200" cy="304800"/>
          </a:xfrm>
          <a:prstGeom prst="rect">
            <a:avLst/>
          </a:prstGeom>
          <a:solidFill>
            <a:srgbClr val="72FFA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buNone/>
            </a:pPr>
            <a:r>
              <a:rPr lang="en-US" altLang="en-US">
                <a:latin typeface="Helvetica" pitchFamily="2" charset="0"/>
              </a:rPr>
              <a:t>c</a:t>
            </a:r>
          </a:p>
        </p:txBody>
      </p:sp>
      <p:sp>
        <p:nvSpPr>
          <p:cNvPr id="2636806" name="Line 6">
            <a:extLst>
              <a:ext uri="{FF2B5EF4-FFF2-40B4-BE49-F238E27FC236}">
                <a16:creationId xmlns:a16="http://schemas.microsoft.com/office/drawing/2014/main" id="{6157AF74-7108-374A-AF23-7C32AF4ECA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4500" y="2960915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2636807" name="Group 7">
            <a:extLst>
              <a:ext uri="{FF2B5EF4-FFF2-40B4-BE49-F238E27FC236}">
                <a16:creationId xmlns:a16="http://schemas.microsoft.com/office/drawing/2014/main" id="{AD67C0C8-02FF-7F42-9135-62A9F7A4DD7B}"/>
              </a:ext>
            </a:extLst>
          </p:cNvPr>
          <p:cNvGrpSpPr>
            <a:grpSpLocks/>
          </p:cNvGrpSpPr>
          <p:nvPr/>
        </p:nvGrpSpPr>
        <p:grpSpPr bwMode="auto">
          <a:xfrm>
            <a:off x="1689100" y="2503715"/>
            <a:ext cx="1216025" cy="1676400"/>
            <a:chOff x="3120" y="864"/>
            <a:chExt cx="766" cy="1056"/>
          </a:xfrm>
        </p:grpSpPr>
        <p:pic>
          <p:nvPicPr>
            <p:cNvPr id="2636808" name="Picture 8" descr="antenna">
              <a:extLst>
                <a:ext uri="{FF2B5EF4-FFF2-40B4-BE49-F238E27FC236}">
                  <a16:creationId xmlns:a16="http://schemas.microsoft.com/office/drawing/2014/main" id="{688B8A86-6009-1547-9388-1E62D2E7AF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536"/>
              <a:ext cx="622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36809" name="Picture 9" descr="antenna">
              <a:extLst>
                <a:ext uri="{FF2B5EF4-FFF2-40B4-BE49-F238E27FC236}">
                  <a16:creationId xmlns:a16="http://schemas.microsoft.com/office/drawing/2014/main" id="{C883C8D7-9907-AF4F-A811-D3B5CBE435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864"/>
              <a:ext cx="622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36810" name="Rectangle 10">
              <a:extLst>
                <a:ext uri="{FF2B5EF4-FFF2-40B4-BE49-F238E27FC236}">
                  <a16:creationId xmlns:a16="http://schemas.microsoft.com/office/drawing/2014/main" id="{1ADBF2EA-04D6-FC47-ACE5-0F005E430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876"/>
              <a:ext cx="480" cy="1044"/>
            </a:xfrm>
            <a:prstGeom prst="rect">
              <a:avLst/>
            </a:prstGeom>
            <a:solidFill>
              <a:srgbClr val="FFE57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457200" indent="-4572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</a:pPr>
              <a:endParaRPr lang="en-US" altLang="en-US" sz="2000" b="1">
                <a:solidFill>
                  <a:schemeClr val="tx2"/>
                </a:solidFill>
                <a:latin typeface="Helvetica" pitchFamily="2" charset="0"/>
              </a:endParaRPr>
            </a:p>
          </p:txBody>
        </p:sp>
        <p:sp>
          <p:nvSpPr>
            <p:cNvPr id="2636811" name="Line 11">
              <a:extLst>
                <a:ext uri="{FF2B5EF4-FFF2-40B4-BE49-F238E27FC236}">
                  <a16:creationId xmlns:a16="http://schemas.microsoft.com/office/drawing/2014/main" id="{2177DC9E-3A0F-5247-BA83-79074DD6C7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120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2636812" name="Text Box 12">
              <a:extLst>
                <a:ext uri="{FF2B5EF4-FFF2-40B4-BE49-F238E27FC236}">
                  <a16:creationId xmlns:a16="http://schemas.microsoft.com/office/drawing/2014/main" id="{44FA115B-38A1-7148-8FD7-70F572279F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86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</a:pPr>
              <a:r>
                <a:rPr lang="en-US" altLang="en-US">
                  <a:latin typeface="Helvetica" pitchFamily="2" charset="0"/>
                </a:rPr>
                <a:t>1</a:t>
              </a:r>
            </a:p>
          </p:txBody>
        </p:sp>
        <p:sp>
          <p:nvSpPr>
            <p:cNvPr id="2636813" name="Text Box 13">
              <a:extLst>
                <a:ext uri="{FF2B5EF4-FFF2-40B4-BE49-F238E27FC236}">
                  <a16:creationId xmlns:a16="http://schemas.microsoft.com/office/drawing/2014/main" id="{12A952B4-AE7D-634C-BF51-7D15A3B342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53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</a:pPr>
              <a:r>
                <a:rPr lang="en-US" altLang="en-US">
                  <a:latin typeface="Helvetica" pitchFamily="2" charset="0"/>
                </a:rPr>
                <a:t>m</a:t>
              </a:r>
            </a:p>
          </p:txBody>
        </p:sp>
      </p:grpSp>
      <p:sp>
        <p:nvSpPr>
          <p:cNvPr id="2636814" name="Rectangle 14">
            <a:extLst>
              <a:ext uri="{FF2B5EF4-FFF2-40B4-BE49-F238E27FC236}">
                <a16:creationId xmlns:a16="http://schemas.microsoft.com/office/drawing/2014/main" id="{3D2568B3-DF65-C443-A250-680B98BFF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3722915"/>
            <a:ext cx="1600200" cy="304800"/>
          </a:xfrm>
          <a:prstGeom prst="rect">
            <a:avLst/>
          </a:prstGeom>
          <a:solidFill>
            <a:srgbClr val="72FFA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buNone/>
            </a:pPr>
            <a:r>
              <a:rPr lang="en-US" altLang="en-US">
                <a:latin typeface="Helvetica" pitchFamily="2" charset="0"/>
              </a:rPr>
              <a:t>m</a:t>
            </a:r>
          </a:p>
        </p:txBody>
      </p:sp>
      <p:sp>
        <p:nvSpPr>
          <p:cNvPr id="2636815" name="Line 15">
            <a:extLst>
              <a:ext uri="{FF2B5EF4-FFF2-40B4-BE49-F238E27FC236}">
                <a16:creationId xmlns:a16="http://schemas.microsoft.com/office/drawing/2014/main" id="{52863F04-5D3C-5E44-A0ED-F603E10183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0213" y="4599215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636818" name="Rectangle 18">
            <a:extLst>
              <a:ext uri="{FF2B5EF4-FFF2-40B4-BE49-F238E27FC236}">
                <a16:creationId xmlns:a16="http://schemas.microsoft.com/office/drawing/2014/main" id="{8EAD3F83-85AB-0F46-AC22-5FBAD4B68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4213453"/>
            <a:ext cx="1600200" cy="304800"/>
          </a:xfrm>
          <a:prstGeom prst="rect">
            <a:avLst/>
          </a:prstGeom>
          <a:solidFill>
            <a:srgbClr val="72FFA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buNone/>
            </a:pPr>
            <a:r>
              <a:rPr lang="en-US" altLang="en-US">
                <a:latin typeface="Helvetica" pitchFamily="2" charset="0"/>
              </a:rPr>
              <a:t>m+1</a:t>
            </a:r>
          </a:p>
        </p:txBody>
      </p:sp>
      <p:sp>
        <p:nvSpPr>
          <p:cNvPr id="2636820" name="Text Box 20">
            <a:extLst>
              <a:ext uri="{FF2B5EF4-FFF2-40B4-BE49-F238E27FC236}">
                <a16:creationId xmlns:a16="http://schemas.microsoft.com/office/drawing/2014/main" id="{559D5C3F-518F-0744-8FBE-828452361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100" y="2967360"/>
            <a:ext cx="3267241" cy="76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 dirty="0">
                <a:solidFill>
                  <a:srgbClr val="CC0000"/>
                </a:solidFill>
                <a:latin typeface="Helvetica" pitchFamily="2" charset="0"/>
              </a:rPr>
              <a:t>c</a:t>
            </a:r>
            <a:r>
              <a:rPr lang="en-US" altLang="en-US" dirty="0">
                <a:solidFill>
                  <a:srgbClr val="009900"/>
                </a:solidFill>
                <a:latin typeface="Helvetica" pitchFamily="2" charset="0"/>
              </a:rPr>
              <a:t>–</a:t>
            </a:r>
            <a:r>
              <a:rPr lang="en-US" altLang="en-US" dirty="0">
                <a:solidFill>
                  <a:srgbClr val="CC0000"/>
                </a:solidFill>
                <a:latin typeface="Helvetica" pitchFamily="2" charset="0"/>
              </a:rPr>
              <a:t>m  </a:t>
            </a:r>
            <a:r>
              <a:rPr lang="en-US" altLang="en-US" dirty="0">
                <a:latin typeface="Helvetica" pitchFamily="2" charset="0"/>
              </a:rPr>
              <a:t>unused channels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 dirty="0">
                <a:latin typeface="Helvetica" pitchFamily="2" charset="0"/>
              </a:rPr>
              <a:t>at each node</a:t>
            </a:r>
          </a:p>
        </p:txBody>
      </p:sp>
    </p:spTree>
    <p:extLst>
      <p:ext uri="{BB962C8B-B14F-4D97-AF65-F5344CB8AC3E}">
        <p14:creationId xmlns:p14="http://schemas.microsoft.com/office/powerpoint/2010/main" val="2264336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6802" name="Rectangle 2">
            <a:extLst>
              <a:ext uri="{FF2B5EF4-FFF2-40B4-BE49-F238E27FC236}">
                <a16:creationId xmlns:a16="http://schemas.microsoft.com/office/drawing/2014/main" id="{31A83D29-695A-1240-9CAF-9376B5C75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2" charset="0"/>
              </a:rPr>
              <a:t>Practical Scenario</a:t>
            </a:r>
          </a:p>
        </p:txBody>
      </p:sp>
      <p:sp>
        <p:nvSpPr>
          <p:cNvPr id="2636804" name="Rectangle 4">
            <a:extLst>
              <a:ext uri="{FF2B5EF4-FFF2-40B4-BE49-F238E27FC236}">
                <a16:creationId xmlns:a16="http://schemas.microsoft.com/office/drawing/2014/main" id="{AD4C2403-5BE8-FE4A-A1DB-710EEF87F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2579915"/>
            <a:ext cx="1600200" cy="304800"/>
          </a:xfrm>
          <a:prstGeom prst="rect">
            <a:avLst/>
          </a:prstGeom>
          <a:solidFill>
            <a:srgbClr val="72FFA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buNone/>
            </a:pPr>
            <a:r>
              <a:rPr lang="en-US" altLang="en-US" sz="2000">
                <a:latin typeface="Helvetica" pitchFamily="2" charset="0"/>
              </a:rPr>
              <a:t>1</a:t>
            </a:r>
          </a:p>
        </p:txBody>
      </p:sp>
      <p:sp>
        <p:nvSpPr>
          <p:cNvPr id="2636805" name="Rectangle 5">
            <a:extLst>
              <a:ext uri="{FF2B5EF4-FFF2-40B4-BE49-F238E27FC236}">
                <a16:creationId xmlns:a16="http://schemas.microsoft.com/office/drawing/2014/main" id="{09F6467F-6BA2-9C41-97E1-3A1EA5D3C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5335815"/>
            <a:ext cx="1600200" cy="304800"/>
          </a:xfrm>
          <a:prstGeom prst="rect">
            <a:avLst/>
          </a:prstGeom>
          <a:solidFill>
            <a:srgbClr val="72FFA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buNone/>
            </a:pPr>
            <a:r>
              <a:rPr lang="en-US" altLang="en-US">
                <a:latin typeface="Helvetica" pitchFamily="2" charset="0"/>
              </a:rPr>
              <a:t>c</a:t>
            </a:r>
          </a:p>
        </p:txBody>
      </p:sp>
      <p:sp>
        <p:nvSpPr>
          <p:cNvPr id="2636806" name="Line 6">
            <a:extLst>
              <a:ext uri="{FF2B5EF4-FFF2-40B4-BE49-F238E27FC236}">
                <a16:creationId xmlns:a16="http://schemas.microsoft.com/office/drawing/2014/main" id="{6157AF74-7108-374A-AF23-7C32AF4ECA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4500" y="2960915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2636807" name="Group 7">
            <a:extLst>
              <a:ext uri="{FF2B5EF4-FFF2-40B4-BE49-F238E27FC236}">
                <a16:creationId xmlns:a16="http://schemas.microsoft.com/office/drawing/2014/main" id="{AD67C0C8-02FF-7F42-9135-62A9F7A4DD7B}"/>
              </a:ext>
            </a:extLst>
          </p:cNvPr>
          <p:cNvGrpSpPr>
            <a:grpSpLocks/>
          </p:cNvGrpSpPr>
          <p:nvPr/>
        </p:nvGrpSpPr>
        <p:grpSpPr bwMode="auto">
          <a:xfrm>
            <a:off x="1689100" y="2503715"/>
            <a:ext cx="1216025" cy="1676400"/>
            <a:chOff x="3120" y="864"/>
            <a:chExt cx="766" cy="1056"/>
          </a:xfrm>
        </p:grpSpPr>
        <p:pic>
          <p:nvPicPr>
            <p:cNvPr id="2636808" name="Picture 8" descr="antenna">
              <a:extLst>
                <a:ext uri="{FF2B5EF4-FFF2-40B4-BE49-F238E27FC236}">
                  <a16:creationId xmlns:a16="http://schemas.microsoft.com/office/drawing/2014/main" id="{688B8A86-6009-1547-9388-1E62D2E7AF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536"/>
              <a:ext cx="622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36809" name="Picture 9" descr="antenna">
              <a:extLst>
                <a:ext uri="{FF2B5EF4-FFF2-40B4-BE49-F238E27FC236}">
                  <a16:creationId xmlns:a16="http://schemas.microsoft.com/office/drawing/2014/main" id="{C883C8D7-9907-AF4F-A811-D3B5CBE435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864"/>
              <a:ext cx="622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36810" name="Rectangle 10">
              <a:extLst>
                <a:ext uri="{FF2B5EF4-FFF2-40B4-BE49-F238E27FC236}">
                  <a16:creationId xmlns:a16="http://schemas.microsoft.com/office/drawing/2014/main" id="{1ADBF2EA-04D6-FC47-ACE5-0F005E430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876"/>
              <a:ext cx="480" cy="1044"/>
            </a:xfrm>
            <a:prstGeom prst="rect">
              <a:avLst/>
            </a:prstGeom>
            <a:solidFill>
              <a:srgbClr val="FFE57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457200" indent="-4572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</a:pPr>
              <a:endParaRPr lang="en-US" altLang="en-US" sz="2000" b="1">
                <a:solidFill>
                  <a:schemeClr val="tx2"/>
                </a:solidFill>
                <a:latin typeface="Helvetica" pitchFamily="2" charset="0"/>
              </a:endParaRPr>
            </a:p>
          </p:txBody>
        </p:sp>
        <p:sp>
          <p:nvSpPr>
            <p:cNvPr id="2636811" name="Line 11">
              <a:extLst>
                <a:ext uri="{FF2B5EF4-FFF2-40B4-BE49-F238E27FC236}">
                  <a16:creationId xmlns:a16="http://schemas.microsoft.com/office/drawing/2014/main" id="{2177DC9E-3A0F-5247-BA83-79074DD6C7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120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2636812" name="Text Box 12">
              <a:extLst>
                <a:ext uri="{FF2B5EF4-FFF2-40B4-BE49-F238E27FC236}">
                  <a16:creationId xmlns:a16="http://schemas.microsoft.com/office/drawing/2014/main" id="{44FA115B-38A1-7148-8FD7-70F572279F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86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</a:pPr>
              <a:r>
                <a:rPr lang="en-US" altLang="en-US">
                  <a:latin typeface="Helvetica" pitchFamily="2" charset="0"/>
                </a:rPr>
                <a:t>1</a:t>
              </a:r>
            </a:p>
          </p:txBody>
        </p:sp>
        <p:sp>
          <p:nvSpPr>
            <p:cNvPr id="2636813" name="Text Box 13">
              <a:extLst>
                <a:ext uri="{FF2B5EF4-FFF2-40B4-BE49-F238E27FC236}">
                  <a16:creationId xmlns:a16="http://schemas.microsoft.com/office/drawing/2014/main" id="{12A952B4-AE7D-634C-BF51-7D15A3B342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53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</a:pPr>
              <a:r>
                <a:rPr lang="en-US" altLang="en-US">
                  <a:latin typeface="Helvetica" pitchFamily="2" charset="0"/>
                </a:rPr>
                <a:t>m</a:t>
              </a:r>
            </a:p>
          </p:txBody>
        </p:sp>
      </p:grpSp>
      <p:sp>
        <p:nvSpPr>
          <p:cNvPr id="2636814" name="Rectangle 14">
            <a:extLst>
              <a:ext uri="{FF2B5EF4-FFF2-40B4-BE49-F238E27FC236}">
                <a16:creationId xmlns:a16="http://schemas.microsoft.com/office/drawing/2014/main" id="{3D2568B3-DF65-C443-A250-680B98BFF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3722915"/>
            <a:ext cx="1600200" cy="304800"/>
          </a:xfrm>
          <a:prstGeom prst="rect">
            <a:avLst/>
          </a:prstGeom>
          <a:solidFill>
            <a:srgbClr val="72FFA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buNone/>
            </a:pPr>
            <a:r>
              <a:rPr lang="en-US" altLang="en-US">
                <a:latin typeface="Helvetica" pitchFamily="2" charset="0"/>
              </a:rPr>
              <a:t>m</a:t>
            </a:r>
          </a:p>
        </p:txBody>
      </p:sp>
      <p:sp>
        <p:nvSpPr>
          <p:cNvPr id="2636815" name="Line 15">
            <a:extLst>
              <a:ext uri="{FF2B5EF4-FFF2-40B4-BE49-F238E27FC236}">
                <a16:creationId xmlns:a16="http://schemas.microsoft.com/office/drawing/2014/main" id="{52863F04-5D3C-5E44-A0ED-F603E10183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0213" y="4599215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636818" name="Rectangle 18">
            <a:extLst>
              <a:ext uri="{FF2B5EF4-FFF2-40B4-BE49-F238E27FC236}">
                <a16:creationId xmlns:a16="http://schemas.microsoft.com/office/drawing/2014/main" id="{8EAD3F83-85AB-0F46-AC22-5FBAD4B68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4213453"/>
            <a:ext cx="1600200" cy="304800"/>
          </a:xfrm>
          <a:prstGeom prst="rect">
            <a:avLst/>
          </a:prstGeom>
          <a:solidFill>
            <a:srgbClr val="72FFA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buNone/>
            </a:pPr>
            <a:r>
              <a:rPr lang="en-US" altLang="en-US">
                <a:latin typeface="Helvetica" pitchFamily="2" charset="0"/>
              </a:rPr>
              <a:t>m+1</a:t>
            </a:r>
          </a:p>
        </p:txBody>
      </p:sp>
      <p:sp>
        <p:nvSpPr>
          <p:cNvPr id="2636820" name="Text Box 20">
            <a:extLst>
              <a:ext uri="{FF2B5EF4-FFF2-40B4-BE49-F238E27FC236}">
                <a16:creationId xmlns:a16="http://schemas.microsoft.com/office/drawing/2014/main" id="{559D5C3F-518F-0744-8FBE-828452361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100" y="2967360"/>
            <a:ext cx="3267241" cy="76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 dirty="0">
                <a:solidFill>
                  <a:srgbClr val="CC0000"/>
                </a:solidFill>
                <a:latin typeface="Helvetica" pitchFamily="2" charset="0"/>
              </a:rPr>
              <a:t>c</a:t>
            </a:r>
            <a:r>
              <a:rPr lang="en-US" altLang="en-US" dirty="0">
                <a:solidFill>
                  <a:srgbClr val="009900"/>
                </a:solidFill>
                <a:latin typeface="Helvetica" pitchFamily="2" charset="0"/>
              </a:rPr>
              <a:t>–</a:t>
            </a:r>
            <a:r>
              <a:rPr lang="en-US" altLang="en-US" dirty="0">
                <a:solidFill>
                  <a:srgbClr val="CC0000"/>
                </a:solidFill>
                <a:latin typeface="Helvetica" pitchFamily="2" charset="0"/>
              </a:rPr>
              <a:t>m  </a:t>
            </a:r>
            <a:r>
              <a:rPr lang="en-US" altLang="en-US" dirty="0">
                <a:latin typeface="Helvetica" pitchFamily="2" charset="0"/>
              </a:rPr>
              <a:t>unused channels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 dirty="0">
                <a:latin typeface="Helvetica" pitchFamily="2" charset="0"/>
              </a:rPr>
              <a:t>at each node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50459D-B216-2D46-8AE5-41BAED1537E7}"/>
              </a:ext>
            </a:extLst>
          </p:cNvPr>
          <p:cNvSpPr txBox="1"/>
          <p:nvPr/>
        </p:nvSpPr>
        <p:spPr>
          <a:xfrm>
            <a:off x="5697169" y="3947888"/>
            <a:ext cx="3352200" cy="1137491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80000"/>
              </a:lnSpc>
              <a:buNone/>
            </a:pPr>
            <a:r>
              <a:rPr lang="en-US" altLang="en-US" dirty="0">
                <a:solidFill>
                  <a:schemeClr val="bg1"/>
                </a:solidFill>
                <a:latin typeface="Helvetica" pitchFamily="2" charset="0"/>
              </a:rPr>
              <a:t>How does mesh</a:t>
            </a:r>
          </a:p>
          <a:p>
            <a:pPr algn="l">
              <a:lnSpc>
                <a:spcPct val="80000"/>
              </a:lnSpc>
              <a:buNone/>
            </a:pPr>
            <a:r>
              <a:rPr lang="en-US" altLang="en-US" dirty="0">
                <a:solidFill>
                  <a:schemeClr val="bg1"/>
                </a:solidFill>
                <a:latin typeface="Helvetica" pitchFamily="2" charset="0"/>
              </a:rPr>
              <a:t>performance scale with</a:t>
            </a:r>
          </a:p>
          <a:p>
            <a:pPr algn="l">
              <a:lnSpc>
                <a:spcPct val="80000"/>
              </a:lnSpc>
              <a:buNone/>
            </a:pPr>
            <a:r>
              <a:rPr lang="en-US" altLang="en-US" dirty="0">
                <a:solidFill>
                  <a:schemeClr val="bg1"/>
                </a:solidFill>
                <a:latin typeface="Helvetica" pitchFamily="2" charset="0"/>
              </a:rPr>
              <a:t>c and m ?</a:t>
            </a:r>
          </a:p>
        </p:txBody>
      </p:sp>
    </p:spTree>
    <p:extLst>
      <p:ext uri="{BB962C8B-B14F-4D97-AF65-F5344CB8AC3E}">
        <p14:creationId xmlns:p14="http://schemas.microsoft.com/office/powerpoint/2010/main" val="3656137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17625" cy="3262313"/>
          </a:xfrm>
          <a:solidFill>
            <a:srgbClr val="333333"/>
          </a:solidFill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Net-X: </a:t>
            </a:r>
            <a:r>
              <a:rPr lang="en-US" sz="2000" dirty="0">
                <a:solidFill>
                  <a:srgbClr val="FF9966"/>
                </a:solidFill>
                <a:latin typeface="Helvetica" pitchFamily="34" charset="0"/>
                <a:cs typeface="Helvetica" pitchFamily="34" charset="0"/>
              </a:rPr>
              <a:t>Multi-Channel Mesh</a:t>
            </a:r>
            <a:br>
              <a:rPr lang="en-US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</a:br>
            <a:br>
              <a:rPr lang="en-US" sz="24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</a:br>
            <a:br>
              <a:rPr lang="en-US" sz="24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sz="2000" dirty="0">
                <a:solidFill>
                  <a:srgbClr val="FFFF66"/>
                </a:solidFill>
                <a:latin typeface="Helvetica" pitchFamily="34" charset="0"/>
                <a:cs typeface="Helvetica" pitchFamily="34" charset="0"/>
              </a:rPr>
              <a:t>Theory to Practice</a:t>
            </a:r>
          </a:p>
        </p:txBody>
      </p:sp>
      <p:sp>
        <p:nvSpPr>
          <p:cNvPr id="2618389" name="Text Box 21"/>
          <p:cNvSpPr txBox="1">
            <a:spLocks noChangeArrowheads="1"/>
          </p:cNvSpPr>
          <p:nvPr/>
        </p:nvSpPr>
        <p:spPr bwMode="auto">
          <a:xfrm>
            <a:off x="-92075" y="31019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Marlett" pitchFamily="2" charset="2"/>
              <a:buNone/>
            </a:pPr>
            <a:endParaRPr lang="en-US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2618390" name="Group 22"/>
          <p:cNvGrpSpPr>
            <a:grpSpLocks/>
          </p:cNvGrpSpPr>
          <p:nvPr/>
        </p:nvGrpSpPr>
        <p:grpSpPr bwMode="auto">
          <a:xfrm>
            <a:off x="1317625" y="55563"/>
            <a:ext cx="3603625" cy="2955925"/>
            <a:chOff x="830" y="35"/>
            <a:chExt cx="2270" cy="1862"/>
          </a:xfrm>
        </p:grpSpPr>
        <p:grpSp>
          <p:nvGrpSpPr>
            <p:cNvPr id="2618391" name="Group 23"/>
            <p:cNvGrpSpPr>
              <a:grpSpLocks/>
            </p:cNvGrpSpPr>
            <p:nvPr/>
          </p:nvGrpSpPr>
          <p:grpSpPr bwMode="auto">
            <a:xfrm>
              <a:off x="1009" y="35"/>
              <a:ext cx="1733" cy="1862"/>
              <a:chOff x="1009" y="35"/>
              <a:chExt cx="1733" cy="1862"/>
            </a:xfrm>
          </p:grpSpPr>
          <p:pic>
            <p:nvPicPr>
              <p:cNvPr id="2618392" name="Picture 24" descr="txp_fig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9" y="35"/>
                <a:ext cx="1733" cy="1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18393" name="Text Box 25"/>
              <p:cNvSpPr txBox="1">
                <a:spLocks noChangeArrowheads="1"/>
              </p:cNvSpPr>
              <p:nvPr/>
            </p:nvSpPr>
            <p:spPr bwMode="auto">
              <a:xfrm>
                <a:off x="1347" y="1417"/>
                <a:ext cx="747" cy="480"/>
              </a:xfrm>
              <a:prstGeom prst="rect">
                <a:avLst/>
              </a:prstGeom>
              <a:solidFill>
                <a:srgbClr val="CC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Marlett" pitchFamily="2" charset="2"/>
                  <a:buNone/>
                </a:pPr>
                <a:r>
                  <a:rPr lang="en-US" sz="2000">
                    <a:solidFill>
                      <a:schemeClr val="bg1"/>
                    </a:solidFill>
                    <a:latin typeface="Helvetica" pitchFamily="34" charset="0"/>
                    <a:cs typeface="Helvetica" pitchFamily="34" charset="0"/>
                  </a:rPr>
                  <a:t>Capacity</a:t>
                </a:r>
              </a:p>
              <a:p>
                <a:pPr algn="ctr">
                  <a:spcBef>
                    <a:spcPct val="20000"/>
                  </a:spcBef>
                  <a:buFont typeface="Marlett" pitchFamily="2" charset="2"/>
                  <a:buNone/>
                </a:pPr>
                <a:r>
                  <a:rPr lang="en-US" sz="2000">
                    <a:solidFill>
                      <a:schemeClr val="bg1"/>
                    </a:solidFill>
                    <a:latin typeface="Helvetica" pitchFamily="34" charset="0"/>
                    <a:cs typeface="Helvetica" pitchFamily="34" charset="0"/>
                  </a:rPr>
                  <a:t>bounds</a:t>
                </a:r>
              </a:p>
            </p:txBody>
          </p:sp>
        </p:grpSp>
        <p:sp>
          <p:nvSpPr>
            <p:cNvPr id="2618394" name="Text Box 26"/>
            <p:cNvSpPr txBox="1">
              <a:spLocks noChangeArrowheads="1"/>
            </p:cNvSpPr>
            <p:nvPr/>
          </p:nvSpPr>
          <p:spPr bwMode="auto">
            <a:xfrm>
              <a:off x="2468" y="1260"/>
              <a:ext cx="63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1600">
                  <a:latin typeface="Helvetica" pitchFamily="34" charset="0"/>
                  <a:cs typeface="Helvetica" pitchFamily="34" charset="0"/>
                </a:rPr>
                <a:t>channels</a:t>
              </a:r>
            </a:p>
          </p:txBody>
        </p:sp>
        <p:sp>
          <p:nvSpPr>
            <p:cNvPr id="2618395" name="Text Box 27"/>
            <p:cNvSpPr txBox="1">
              <a:spLocks noChangeArrowheads="1"/>
            </p:cNvSpPr>
            <p:nvPr/>
          </p:nvSpPr>
          <p:spPr bwMode="auto">
            <a:xfrm rot="-5400000">
              <a:off x="630" y="582"/>
              <a:ext cx="61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1600">
                  <a:latin typeface="Helvetica" pitchFamily="34" charset="0"/>
                  <a:cs typeface="Helvetica" pitchFamily="34" charset="0"/>
                </a:rPr>
                <a:t>capacity</a:t>
              </a:r>
            </a:p>
          </p:txBody>
        </p:sp>
      </p:grpSp>
      <p:sp>
        <p:nvSpPr>
          <p:cNvPr id="2618407" name="Rectangle 39"/>
          <p:cNvSpPr>
            <a:spLocks noChangeArrowheads="1"/>
          </p:cNvSpPr>
          <p:nvPr/>
        </p:nvSpPr>
        <p:spPr bwMode="auto">
          <a:xfrm>
            <a:off x="7142163" y="-225425"/>
            <a:ext cx="2413000" cy="1444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/>
            <a:endParaRPr lang="en-US" sz="240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102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EF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427564"/>
            <a:ext cx="7772400" cy="195105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To Build, Or Not To Build,</a:t>
            </a:r>
            <a:br>
              <a:rPr lang="en-US" dirty="0"/>
            </a:br>
            <a:r>
              <a:rPr lang="en-US" dirty="0"/>
              <a:t>That Is The Question …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400" dirty="0">
                <a:solidFill>
                  <a:schemeClr val="tx1"/>
                </a:solidFill>
              </a:rPr>
              <a:t>Nitin Vaidya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Georgetown University</a:t>
            </a:r>
            <a:br>
              <a:rPr lang="en-US" sz="2400" dirty="0">
                <a:solidFill>
                  <a:srgbClr val="008000"/>
                </a:solidFill>
              </a:rPr>
            </a:br>
            <a:br>
              <a:rPr lang="en-US" sz="2400" dirty="0">
                <a:solidFill>
                  <a:srgbClr val="993300"/>
                </a:solidFill>
              </a:rPr>
            </a:br>
            <a:br>
              <a:rPr lang="en-US" sz="2400" dirty="0">
                <a:solidFill>
                  <a:srgbClr val="993300"/>
                </a:solidFill>
              </a:rPr>
            </a:br>
            <a:br>
              <a:rPr lang="en-US" sz="2400" dirty="0">
                <a:solidFill>
                  <a:srgbClr val="993300"/>
                </a:solidFill>
              </a:rPr>
            </a:br>
            <a:endParaRPr lang="en-US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023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17625" cy="3262313"/>
          </a:xfrm>
          <a:solidFill>
            <a:srgbClr val="333333"/>
          </a:solidFill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Net-X: </a:t>
            </a:r>
            <a:r>
              <a:rPr lang="en-US" sz="2000" dirty="0">
                <a:solidFill>
                  <a:srgbClr val="FF9966"/>
                </a:solidFill>
                <a:latin typeface="Helvetica" pitchFamily="34" charset="0"/>
                <a:cs typeface="Helvetica" pitchFamily="34" charset="0"/>
              </a:rPr>
              <a:t>Multi-Channel Mesh</a:t>
            </a:r>
            <a:br>
              <a:rPr lang="en-US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</a:br>
            <a:br>
              <a:rPr lang="en-US" sz="24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</a:br>
            <a:br>
              <a:rPr lang="en-US" sz="24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sz="2000" dirty="0">
                <a:solidFill>
                  <a:srgbClr val="FFFF66"/>
                </a:solidFill>
                <a:latin typeface="Helvetica" pitchFamily="34" charset="0"/>
                <a:cs typeface="Helvetica" pitchFamily="34" charset="0"/>
              </a:rPr>
              <a:t>Theory to Practice</a:t>
            </a:r>
          </a:p>
        </p:txBody>
      </p:sp>
      <p:sp>
        <p:nvSpPr>
          <p:cNvPr id="2618389" name="Text Box 21"/>
          <p:cNvSpPr txBox="1">
            <a:spLocks noChangeArrowheads="1"/>
          </p:cNvSpPr>
          <p:nvPr/>
        </p:nvSpPr>
        <p:spPr bwMode="auto">
          <a:xfrm>
            <a:off x="-92075" y="31019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Marlett" pitchFamily="2" charset="2"/>
              <a:buNone/>
            </a:pPr>
            <a:endParaRPr lang="en-US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2618390" name="Group 22"/>
          <p:cNvGrpSpPr>
            <a:grpSpLocks/>
          </p:cNvGrpSpPr>
          <p:nvPr/>
        </p:nvGrpSpPr>
        <p:grpSpPr bwMode="auto">
          <a:xfrm>
            <a:off x="1317625" y="55563"/>
            <a:ext cx="3603625" cy="2955925"/>
            <a:chOff x="830" y="35"/>
            <a:chExt cx="2270" cy="1862"/>
          </a:xfrm>
        </p:grpSpPr>
        <p:grpSp>
          <p:nvGrpSpPr>
            <p:cNvPr id="2618391" name="Group 23"/>
            <p:cNvGrpSpPr>
              <a:grpSpLocks/>
            </p:cNvGrpSpPr>
            <p:nvPr/>
          </p:nvGrpSpPr>
          <p:grpSpPr bwMode="auto">
            <a:xfrm>
              <a:off x="1009" y="35"/>
              <a:ext cx="1733" cy="1862"/>
              <a:chOff x="1009" y="35"/>
              <a:chExt cx="1733" cy="1862"/>
            </a:xfrm>
          </p:grpSpPr>
          <p:pic>
            <p:nvPicPr>
              <p:cNvPr id="2618392" name="Picture 24" descr="txp_fig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9" y="35"/>
                <a:ext cx="1733" cy="1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18393" name="Text Box 25"/>
              <p:cNvSpPr txBox="1">
                <a:spLocks noChangeArrowheads="1"/>
              </p:cNvSpPr>
              <p:nvPr/>
            </p:nvSpPr>
            <p:spPr bwMode="auto">
              <a:xfrm>
                <a:off x="1347" y="1417"/>
                <a:ext cx="747" cy="480"/>
              </a:xfrm>
              <a:prstGeom prst="rect">
                <a:avLst/>
              </a:prstGeom>
              <a:solidFill>
                <a:srgbClr val="CC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Marlett" pitchFamily="2" charset="2"/>
                  <a:buNone/>
                </a:pPr>
                <a:r>
                  <a:rPr lang="en-US" sz="2000">
                    <a:solidFill>
                      <a:schemeClr val="bg1"/>
                    </a:solidFill>
                    <a:latin typeface="Helvetica" pitchFamily="34" charset="0"/>
                    <a:cs typeface="Helvetica" pitchFamily="34" charset="0"/>
                  </a:rPr>
                  <a:t>Capacity</a:t>
                </a:r>
              </a:p>
              <a:p>
                <a:pPr algn="ctr">
                  <a:spcBef>
                    <a:spcPct val="20000"/>
                  </a:spcBef>
                  <a:buFont typeface="Marlett" pitchFamily="2" charset="2"/>
                  <a:buNone/>
                </a:pPr>
                <a:r>
                  <a:rPr lang="en-US" sz="2000">
                    <a:solidFill>
                      <a:schemeClr val="bg1"/>
                    </a:solidFill>
                    <a:latin typeface="Helvetica" pitchFamily="34" charset="0"/>
                    <a:cs typeface="Helvetica" pitchFamily="34" charset="0"/>
                  </a:rPr>
                  <a:t>bounds</a:t>
                </a:r>
              </a:p>
            </p:txBody>
          </p:sp>
        </p:grpSp>
        <p:sp>
          <p:nvSpPr>
            <p:cNvPr id="2618394" name="Text Box 26"/>
            <p:cNvSpPr txBox="1">
              <a:spLocks noChangeArrowheads="1"/>
            </p:cNvSpPr>
            <p:nvPr/>
          </p:nvSpPr>
          <p:spPr bwMode="auto">
            <a:xfrm>
              <a:off x="2468" y="1260"/>
              <a:ext cx="63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1600">
                  <a:latin typeface="Helvetica" pitchFamily="34" charset="0"/>
                  <a:cs typeface="Helvetica" pitchFamily="34" charset="0"/>
                </a:rPr>
                <a:t>channels</a:t>
              </a:r>
            </a:p>
          </p:txBody>
        </p:sp>
        <p:sp>
          <p:nvSpPr>
            <p:cNvPr id="2618395" name="Text Box 27"/>
            <p:cNvSpPr txBox="1">
              <a:spLocks noChangeArrowheads="1"/>
            </p:cNvSpPr>
            <p:nvPr/>
          </p:nvSpPr>
          <p:spPr bwMode="auto">
            <a:xfrm rot="-5400000">
              <a:off x="630" y="582"/>
              <a:ext cx="61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1600">
                  <a:latin typeface="Helvetica" pitchFamily="34" charset="0"/>
                  <a:cs typeface="Helvetica" pitchFamily="34" charset="0"/>
                </a:rPr>
                <a:t>capacity</a:t>
              </a:r>
            </a:p>
          </p:txBody>
        </p:sp>
      </p:grpSp>
      <p:sp>
        <p:nvSpPr>
          <p:cNvPr id="2618407" name="Rectangle 39"/>
          <p:cNvSpPr>
            <a:spLocks noChangeArrowheads="1"/>
          </p:cNvSpPr>
          <p:nvPr/>
        </p:nvSpPr>
        <p:spPr bwMode="auto">
          <a:xfrm>
            <a:off x="7142163" y="-225425"/>
            <a:ext cx="2413000" cy="1444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/>
            <a:endParaRPr lang="en-US" sz="240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2618408" name="Group 40"/>
          <p:cNvGrpSpPr>
            <a:grpSpLocks/>
          </p:cNvGrpSpPr>
          <p:nvPr/>
        </p:nvGrpSpPr>
        <p:grpSpPr bwMode="auto">
          <a:xfrm>
            <a:off x="3590925" y="287338"/>
            <a:ext cx="5272088" cy="2724150"/>
            <a:chOff x="2262" y="181"/>
            <a:chExt cx="3321" cy="1716"/>
          </a:xfrm>
        </p:grpSpPr>
        <p:grpSp>
          <p:nvGrpSpPr>
            <p:cNvPr id="2618409" name="Group 41"/>
            <p:cNvGrpSpPr>
              <a:grpSpLocks/>
            </p:cNvGrpSpPr>
            <p:nvPr/>
          </p:nvGrpSpPr>
          <p:grpSpPr bwMode="auto">
            <a:xfrm>
              <a:off x="3405" y="181"/>
              <a:ext cx="2178" cy="1069"/>
              <a:chOff x="2562" y="874"/>
              <a:chExt cx="2178" cy="1069"/>
            </a:xfrm>
          </p:grpSpPr>
          <p:grpSp>
            <p:nvGrpSpPr>
              <p:cNvPr id="2618410" name="Group 42"/>
              <p:cNvGrpSpPr>
                <a:grpSpLocks/>
              </p:cNvGrpSpPr>
              <p:nvPr/>
            </p:nvGrpSpPr>
            <p:grpSpPr bwMode="auto">
              <a:xfrm>
                <a:off x="2562" y="907"/>
                <a:ext cx="1354" cy="1036"/>
                <a:chOff x="3272" y="1759"/>
                <a:chExt cx="2064" cy="1728"/>
              </a:xfrm>
            </p:grpSpPr>
            <p:sp>
              <p:nvSpPr>
                <p:cNvPr id="2618411" name="Rectangle 43"/>
                <p:cNvSpPr>
                  <a:spLocks noChangeArrowheads="1"/>
                </p:cNvSpPr>
                <p:nvPr/>
              </p:nvSpPr>
              <p:spPr bwMode="auto">
                <a:xfrm>
                  <a:off x="3272" y="2335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2" name="Rectangle 44"/>
                <p:cNvSpPr>
                  <a:spLocks noChangeArrowheads="1"/>
                </p:cNvSpPr>
                <p:nvPr/>
              </p:nvSpPr>
              <p:spPr bwMode="auto">
                <a:xfrm>
                  <a:off x="3944" y="2335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3" name="Rectangle 45"/>
                <p:cNvSpPr>
                  <a:spLocks noChangeArrowheads="1"/>
                </p:cNvSpPr>
                <p:nvPr/>
              </p:nvSpPr>
              <p:spPr bwMode="auto">
                <a:xfrm>
                  <a:off x="4616" y="2335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4" name="Rectangle 46"/>
                <p:cNvSpPr>
                  <a:spLocks noChangeArrowheads="1"/>
                </p:cNvSpPr>
                <p:nvPr/>
              </p:nvSpPr>
              <p:spPr bwMode="auto">
                <a:xfrm>
                  <a:off x="3272" y="2911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5" name="Rectangle 47"/>
                <p:cNvSpPr>
                  <a:spLocks noChangeArrowheads="1"/>
                </p:cNvSpPr>
                <p:nvPr/>
              </p:nvSpPr>
              <p:spPr bwMode="auto">
                <a:xfrm>
                  <a:off x="3944" y="2911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6" name="Rectangle 48"/>
                <p:cNvSpPr>
                  <a:spLocks noChangeArrowheads="1"/>
                </p:cNvSpPr>
                <p:nvPr/>
              </p:nvSpPr>
              <p:spPr bwMode="auto">
                <a:xfrm>
                  <a:off x="4616" y="2911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7" name="Rectangle 49"/>
                <p:cNvSpPr>
                  <a:spLocks noChangeArrowheads="1"/>
                </p:cNvSpPr>
                <p:nvPr/>
              </p:nvSpPr>
              <p:spPr bwMode="auto">
                <a:xfrm>
                  <a:off x="3272" y="1759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8" name="Rectangle 50"/>
                <p:cNvSpPr>
                  <a:spLocks noChangeArrowheads="1"/>
                </p:cNvSpPr>
                <p:nvPr/>
              </p:nvSpPr>
              <p:spPr bwMode="auto">
                <a:xfrm>
                  <a:off x="3944" y="1759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9" name="Rectangle 51"/>
                <p:cNvSpPr>
                  <a:spLocks noChangeArrowheads="1"/>
                </p:cNvSpPr>
                <p:nvPr/>
              </p:nvSpPr>
              <p:spPr bwMode="auto">
                <a:xfrm>
                  <a:off x="4616" y="1759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0" name="Oval 52"/>
                <p:cNvSpPr>
                  <a:spLocks noChangeArrowheads="1"/>
                </p:cNvSpPr>
                <p:nvPr/>
              </p:nvSpPr>
              <p:spPr bwMode="auto">
                <a:xfrm>
                  <a:off x="4040" y="1855"/>
                  <a:ext cx="96" cy="96"/>
                </a:xfrm>
                <a:prstGeom prst="ellipse">
                  <a:avLst/>
                </a:prstGeom>
                <a:solidFill>
                  <a:srgbClr val="0000CC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1" name="Oval 53"/>
                <p:cNvSpPr>
                  <a:spLocks noChangeArrowheads="1"/>
                </p:cNvSpPr>
                <p:nvPr/>
              </p:nvSpPr>
              <p:spPr bwMode="auto">
                <a:xfrm>
                  <a:off x="3560" y="2623"/>
                  <a:ext cx="96" cy="96"/>
                </a:xfrm>
                <a:prstGeom prst="ellipse">
                  <a:avLst/>
                </a:prstGeom>
                <a:solidFill>
                  <a:srgbClr val="FF66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2" name="Oval 54"/>
                <p:cNvSpPr>
                  <a:spLocks noChangeArrowheads="1"/>
                </p:cNvSpPr>
                <p:nvPr/>
              </p:nvSpPr>
              <p:spPr bwMode="auto">
                <a:xfrm>
                  <a:off x="4248" y="2613"/>
                  <a:ext cx="96" cy="96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3" name="Oval 55"/>
                <p:cNvSpPr>
                  <a:spLocks noChangeArrowheads="1"/>
                </p:cNvSpPr>
                <p:nvPr/>
              </p:nvSpPr>
              <p:spPr bwMode="auto">
                <a:xfrm>
                  <a:off x="3368" y="2479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4" name="Oval 56"/>
                <p:cNvSpPr>
                  <a:spLocks noChangeArrowheads="1"/>
                </p:cNvSpPr>
                <p:nvPr/>
              </p:nvSpPr>
              <p:spPr bwMode="auto">
                <a:xfrm>
                  <a:off x="4328" y="2047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5" name="Oval 57"/>
                <p:cNvSpPr>
                  <a:spLocks noChangeArrowheads="1"/>
                </p:cNvSpPr>
                <p:nvPr/>
              </p:nvSpPr>
              <p:spPr bwMode="auto">
                <a:xfrm>
                  <a:off x="4376" y="2479"/>
                  <a:ext cx="96" cy="96"/>
                </a:xfrm>
                <a:prstGeom prst="ellipse">
                  <a:avLst/>
                </a:prstGeom>
                <a:solidFill>
                  <a:srgbClr val="3333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6" name="Oval 58"/>
                <p:cNvSpPr>
                  <a:spLocks noChangeArrowheads="1"/>
                </p:cNvSpPr>
                <p:nvPr/>
              </p:nvSpPr>
              <p:spPr bwMode="auto">
                <a:xfrm>
                  <a:off x="4904" y="2719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7" name="Oval 59"/>
                <p:cNvSpPr>
                  <a:spLocks noChangeArrowheads="1"/>
                </p:cNvSpPr>
                <p:nvPr/>
              </p:nvSpPr>
              <p:spPr bwMode="auto">
                <a:xfrm>
                  <a:off x="4088" y="3007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8" name="Oval 60"/>
                <p:cNvSpPr>
                  <a:spLocks noChangeArrowheads="1"/>
                </p:cNvSpPr>
                <p:nvPr/>
              </p:nvSpPr>
              <p:spPr bwMode="auto">
                <a:xfrm>
                  <a:off x="4904" y="1855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9" name="Oval 61"/>
                <p:cNvSpPr>
                  <a:spLocks noChangeArrowheads="1"/>
                </p:cNvSpPr>
                <p:nvPr/>
              </p:nvSpPr>
              <p:spPr bwMode="auto">
                <a:xfrm>
                  <a:off x="4328" y="3247"/>
                  <a:ext cx="96" cy="96"/>
                </a:xfrm>
                <a:prstGeom prst="ellipse">
                  <a:avLst/>
                </a:prstGeom>
                <a:solidFill>
                  <a:srgbClr val="0000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0" name="Oval 62"/>
                <p:cNvSpPr>
                  <a:spLocks noChangeArrowheads="1"/>
                </p:cNvSpPr>
                <p:nvPr/>
              </p:nvSpPr>
              <p:spPr bwMode="auto">
                <a:xfrm>
                  <a:off x="4904" y="3295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1" name="Oval 63"/>
                <p:cNvSpPr>
                  <a:spLocks noChangeArrowheads="1"/>
                </p:cNvSpPr>
                <p:nvPr/>
              </p:nvSpPr>
              <p:spPr bwMode="auto">
                <a:xfrm>
                  <a:off x="5096" y="3151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2" name="Oval 64"/>
                <p:cNvSpPr>
                  <a:spLocks noChangeArrowheads="1"/>
                </p:cNvSpPr>
                <p:nvPr/>
              </p:nvSpPr>
              <p:spPr bwMode="auto">
                <a:xfrm>
                  <a:off x="3464" y="2047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3" name="Oval 65"/>
                <p:cNvSpPr>
                  <a:spLocks noChangeArrowheads="1"/>
                </p:cNvSpPr>
                <p:nvPr/>
              </p:nvSpPr>
              <p:spPr bwMode="auto">
                <a:xfrm>
                  <a:off x="5000" y="2527"/>
                  <a:ext cx="96" cy="96"/>
                </a:xfrm>
                <a:prstGeom prst="ellipse">
                  <a:avLst/>
                </a:prstGeom>
                <a:solidFill>
                  <a:srgbClr val="CC33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4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3656" y="2667"/>
                  <a:ext cx="600" cy="4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5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4345" y="2575"/>
                  <a:ext cx="655" cy="92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6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4376" y="2575"/>
                  <a:ext cx="48" cy="624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7" name="Line 69"/>
                <p:cNvSpPr>
                  <a:spLocks noChangeShapeType="1"/>
                </p:cNvSpPr>
                <p:nvPr/>
              </p:nvSpPr>
              <p:spPr bwMode="auto">
                <a:xfrm flipH="1" flipV="1">
                  <a:off x="4088" y="1951"/>
                  <a:ext cx="288" cy="528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8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3319" y="2625"/>
                  <a:ext cx="337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A</a:t>
                  </a:r>
                </a:p>
              </p:txBody>
            </p:sp>
            <p:sp>
              <p:nvSpPr>
                <p:cNvPr id="2618439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5001" y="2336"/>
                  <a:ext cx="335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B</a:t>
                  </a:r>
                </a:p>
              </p:txBody>
            </p:sp>
            <p:sp>
              <p:nvSpPr>
                <p:cNvPr id="2618440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4039" y="3198"/>
                  <a:ext cx="338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C</a:t>
                  </a:r>
                </a:p>
              </p:txBody>
            </p:sp>
            <p:sp>
              <p:nvSpPr>
                <p:cNvPr id="2618441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135" y="1759"/>
                  <a:ext cx="338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D</a:t>
                  </a:r>
                </a:p>
              </p:txBody>
            </p:sp>
            <p:sp>
              <p:nvSpPr>
                <p:cNvPr id="2618442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4024" y="2416"/>
                  <a:ext cx="336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E</a:t>
                  </a:r>
                </a:p>
              </p:txBody>
            </p:sp>
            <p:sp>
              <p:nvSpPr>
                <p:cNvPr id="2618443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4377" y="2326"/>
                  <a:ext cx="336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F</a:t>
                  </a:r>
                </a:p>
              </p:txBody>
            </p:sp>
          </p:grpSp>
          <p:grpSp>
            <p:nvGrpSpPr>
              <p:cNvPr id="2618444" name="Group 76"/>
              <p:cNvGrpSpPr>
                <a:grpSpLocks/>
              </p:cNvGrpSpPr>
              <p:nvPr/>
            </p:nvGrpSpPr>
            <p:grpSpPr bwMode="auto">
              <a:xfrm>
                <a:off x="3983" y="874"/>
                <a:ext cx="757" cy="1020"/>
                <a:chOff x="4158" y="1450"/>
                <a:chExt cx="1016" cy="1571"/>
              </a:xfrm>
            </p:grpSpPr>
            <p:sp>
              <p:nvSpPr>
                <p:cNvPr id="2618445" name="Rectangle 77"/>
                <p:cNvSpPr>
                  <a:spLocks noChangeArrowheads="1"/>
                </p:cNvSpPr>
                <p:nvPr/>
              </p:nvSpPr>
              <p:spPr bwMode="auto">
                <a:xfrm>
                  <a:off x="4299" y="1450"/>
                  <a:ext cx="716" cy="1571"/>
                </a:xfrm>
                <a:prstGeom prst="rect">
                  <a:avLst/>
                </a:prstGeom>
                <a:solidFill>
                  <a:srgbClr val="FFFF5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3292475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800" b="1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46" name="Rectangle 78"/>
                <p:cNvSpPr>
                  <a:spLocks noChangeArrowheads="1"/>
                </p:cNvSpPr>
                <p:nvPr/>
              </p:nvSpPr>
              <p:spPr bwMode="auto">
                <a:xfrm>
                  <a:off x="4158" y="1607"/>
                  <a:ext cx="978" cy="314"/>
                </a:xfrm>
                <a:prstGeom prst="rect">
                  <a:avLst/>
                </a:prstGeom>
                <a:solidFill>
                  <a:srgbClr val="ECECEC"/>
                </a:solidFill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3292475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Fixed</a:t>
                  </a:r>
                </a:p>
              </p:txBody>
            </p:sp>
            <p:sp>
              <p:nvSpPr>
                <p:cNvPr id="2618447" name="Rectangle 79"/>
                <p:cNvSpPr>
                  <a:spLocks noChangeArrowheads="1"/>
                </p:cNvSpPr>
                <p:nvPr/>
              </p:nvSpPr>
              <p:spPr bwMode="auto">
                <a:xfrm>
                  <a:off x="4176" y="2419"/>
                  <a:ext cx="998" cy="314"/>
                </a:xfrm>
                <a:prstGeom prst="rect">
                  <a:avLst/>
                </a:prstGeom>
                <a:solidFill>
                  <a:srgbClr val="ECECEC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3292475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Switchable</a:t>
                  </a:r>
                </a:p>
              </p:txBody>
            </p:sp>
          </p:grpSp>
        </p:grpSp>
        <p:sp>
          <p:nvSpPr>
            <p:cNvPr id="2618448" name="Text Box 80"/>
            <p:cNvSpPr txBox="1">
              <a:spLocks noChangeArrowheads="1"/>
            </p:cNvSpPr>
            <p:nvPr/>
          </p:nvSpPr>
          <p:spPr bwMode="auto">
            <a:xfrm>
              <a:off x="3831" y="1417"/>
              <a:ext cx="1254" cy="4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200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Insights on</a:t>
              </a:r>
            </a:p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200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protocol design</a:t>
              </a:r>
            </a:p>
          </p:txBody>
        </p:sp>
        <p:sp>
          <p:nvSpPr>
            <p:cNvPr id="2618449" name="Line 81"/>
            <p:cNvSpPr>
              <a:spLocks noChangeShapeType="1"/>
            </p:cNvSpPr>
            <p:nvPr/>
          </p:nvSpPr>
          <p:spPr bwMode="auto">
            <a:xfrm>
              <a:off x="2262" y="1678"/>
              <a:ext cx="1319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Helvetica" pitchFamily="34" charset="0"/>
                <a:cs typeface="Helvetic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688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5DEF-8E90-45E5-A850-DF44F643C36C}" type="slidenum">
              <a:rPr lang="en-US">
                <a:latin typeface="Helvetica" pitchFamily="34" charset="0"/>
                <a:cs typeface="Helvetica" pitchFamily="34" charset="0"/>
              </a:rPr>
              <a:pPr/>
              <a:t>21</a:t>
            </a:fld>
            <a:endParaRPr lang="en-US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61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17625" cy="3262313"/>
          </a:xfrm>
          <a:solidFill>
            <a:srgbClr val="333333"/>
          </a:solidFill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Net-X: </a:t>
            </a:r>
            <a:r>
              <a:rPr lang="en-US" sz="2000" dirty="0">
                <a:solidFill>
                  <a:srgbClr val="FF9966"/>
                </a:solidFill>
                <a:latin typeface="Helvetica" pitchFamily="34" charset="0"/>
                <a:cs typeface="Helvetica" pitchFamily="34" charset="0"/>
              </a:rPr>
              <a:t>Multi-Channel Mesh</a:t>
            </a:r>
            <a:br>
              <a:rPr lang="en-US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</a:br>
            <a:br>
              <a:rPr lang="en-US" sz="24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</a:br>
            <a:br>
              <a:rPr lang="en-US" sz="24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sz="2000" dirty="0">
                <a:solidFill>
                  <a:srgbClr val="FFFF66"/>
                </a:solidFill>
                <a:latin typeface="Helvetica" pitchFamily="34" charset="0"/>
                <a:cs typeface="Helvetica" pitchFamily="34" charset="0"/>
              </a:rPr>
              <a:t>Theory to Practice</a:t>
            </a:r>
          </a:p>
        </p:txBody>
      </p:sp>
      <p:grpSp>
        <p:nvGrpSpPr>
          <p:cNvPr id="2618371" name="Group 3"/>
          <p:cNvGrpSpPr>
            <a:grpSpLocks/>
          </p:cNvGrpSpPr>
          <p:nvPr/>
        </p:nvGrpSpPr>
        <p:grpSpPr bwMode="auto">
          <a:xfrm>
            <a:off x="5364163" y="2506663"/>
            <a:ext cx="3387725" cy="4008437"/>
            <a:chOff x="3371" y="1579"/>
            <a:chExt cx="2134" cy="2525"/>
          </a:xfrm>
        </p:grpSpPr>
        <p:grpSp>
          <p:nvGrpSpPr>
            <p:cNvPr id="2618372" name="Group 4"/>
            <p:cNvGrpSpPr>
              <a:grpSpLocks/>
            </p:cNvGrpSpPr>
            <p:nvPr/>
          </p:nvGrpSpPr>
          <p:grpSpPr bwMode="auto">
            <a:xfrm>
              <a:off x="3798" y="2875"/>
              <a:ext cx="1337" cy="1229"/>
              <a:chOff x="192" y="1008"/>
              <a:chExt cx="2840" cy="3024"/>
            </a:xfrm>
          </p:grpSpPr>
          <p:sp>
            <p:nvSpPr>
              <p:cNvPr id="2618373" name="Rectangle 5"/>
              <p:cNvSpPr>
                <a:spLocks noChangeArrowheads="1"/>
              </p:cNvSpPr>
              <p:nvPr/>
            </p:nvSpPr>
            <p:spPr bwMode="auto">
              <a:xfrm>
                <a:off x="1728" y="1008"/>
                <a:ext cx="1304" cy="492"/>
              </a:xfrm>
              <a:prstGeom prst="rect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Multi-channel</a:t>
                </a:r>
              </a:p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protocol</a:t>
                </a:r>
              </a:p>
            </p:txBody>
          </p:sp>
          <p:sp>
            <p:nvSpPr>
              <p:cNvPr id="2618374" name="Rectangle 6"/>
              <p:cNvSpPr>
                <a:spLocks noChangeArrowheads="1"/>
              </p:cNvSpPr>
              <p:nvPr/>
            </p:nvSpPr>
            <p:spPr bwMode="auto">
              <a:xfrm>
                <a:off x="336" y="2928"/>
                <a:ext cx="2275" cy="384"/>
              </a:xfrm>
              <a:prstGeom prst="rect">
                <a:avLst/>
              </a:prstGeom>
              <a:solidFill>
                <a:srgbClr val="FFFF99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000" b="1">
                  <a:latin typeface="Helvetica" pitchFamily="34" charset="0"/>
                  <a:cs typeface="Helvetica" pitchFamily="34" charset="0"/>
                </a:endParaRPr>
              </a:p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>
                    <a:latin typeface="Helvetica" pitchFamily="34" charset="0"/>
                    <a:cs typeface="Helvetica" pitchFamily="34" charset="0"/>
                  </a:rPr>
                  <a:t>Channel Abstraction Module </a:t>
                </a:r>
              </a:p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0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75" name="Rectangle 7"/>
              <p:cNvSpPr>
                <a:spLocks noChangeArrowheads="1"/>
              </p:cNvSpPr>
              <p:nvPr/>
            </p:nvSpPr>
            <p:spPr bwMode="auto">
              <a:xfrm>
                <a:off x="384" y="1968"/>
                <a:ext cx="869" cy="600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IP Stack</a:t>
                </a:r>
              </a:p>
            </p:txBody>
          </p:sp>
          <p:sp>
            <p:nvSpPr>
              <p:cNvPr id="2618376" name="Rectangle 8"/>
              <p:cNvSpPr>
                <a:spLocks noChangeArrowheads="1"/>
              </p:cNvSpPr>
              <p:nvPr/>
            </p:nvSpPr>
            <p:spPr bwMode="auto">
              <a:xfrm>
                <a:off x="336" y="3600"/>
                <a:ext cx="1008" cy="432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Interface</a:t>
                </a:r>
              </a:p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>
                    <a:latin typeface="Helvetica" pitchFamily="34" charset="0"/>
                    <a:cs typeface="Helvetica" pitchFamily="34" charset="0"/>
                  </a:rPr>
                  <a:t>Device Driver</a:t>
                </a:r>
              </a:p>
            </p:txBody>
          </p:sp>
          <p:sp>
            <p:nvSpPr>
              <p:cNvPr id="2618377" name="Line 9"/>
              <p:cNvSpPr>
                <a:spLocks noChangeShapeType="1"/>
              </p:cNvSpPr>
              <p:nvPr/>
            </p:nvSpPr>
            <p:spPr bwMode="auto">
              <a:xfrm flipH="1">
                <a:off x="2400" y="1488"/>
                <a:ext cx="0" cy="1440"/>
              </a:xfrm>
              <a:prstGeom prst="line">
                <a:avLst/>
              </a:prstGeom>
              <a:noFill/>
              <a:ln w="38100">
                <a:solidFill>
                  <a:srgbClr val="7C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78" name="Line 10"/>
              <p:cNvSpPr>
                <a:spLocks noChangeShapeType="1"/>
              </p:cNvSpPr>
              <p:nvPr/>
            </p:nvSpPr>
            <p:spPr bwMode="auto">
              <a:xfrm flipH="1">
                <a:off x="720" y="3312"/>
                <a:ext cx="52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79" name="Line 11"/>
              <p:cNvSpPr>
                <a:spLocks noChangeShapeType="1"/>
              </p:cNvSpPr>
              <p:nvPr/>
            </p:nvSpPr>
            <p:spPr bwMode="auto">
              <a:xfrm>
                <a:off x="1776" y="3312"/>
                <a:ext cx="394" cy="2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80" name="Line 12"/>
              <p:cNvSpPr>
                <a:spLocks noChangeShapeType="1"/>
              </p:cNvSpPr>
              <p:nvPr/>
            </p:nvSpPr>
            <p:spPr bwMode="auto">
              <a:xfrm flipH="1">
                <a:off x="864" y="2592"/>
                <a:ext cx="0" cy="3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81" name="Rectangle 13"/>
              <p:cNvSpPr>
                <a:spLocks noChangeArrowheads="1"/>
              </p:cNvSpPr>
              <p:nvPr/>
            </p:nvSpPr>
            <p:spPr bwMode="auto">
              <a:xfrm>
                <a:off x="336" y="1008"/>
                <a:ext cx="1008" cy="51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User </a:t>
                </a:r>
              </a:p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Applications</a:t>
                </a:r>
              </a:p>
            </p:txBody>
          </p:sp>
          <p:sp>
            <p:nvSpPr>
              <p:cNvPr id="2618382" name="Line 14"/>
              <p:cNvSpPr>
                <a:spLocks noChangeShapeType="1"/>
              </p:cNvSpPr>
              <p:nvPr/>
            </p:nvSpPr>
            <p:spPr bwMode="auto">
              <a:xfrm>
                <a:off x="816" y="153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83" name="Line 15"/>
              <p:cNvSpPr>
                <a:spLocks noChangeShapeType="1"/>
              </p:cNvSpPr>
              <p:nvPr/>
            </p:nvSpPr>
            <p:spPr bwMode="auto">
              <a:xfrm>
                <a:off x="192" y="1824"/>
                <a:ext cx="28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84" name="Rectangle 16"/>
              <p:cNvSpPr>
                <a:spLocks noChangeArrowheads="1"/>
              </p:cNvSpPr>
              <p:nvPr/>
            </p:nvSpPr>
            <p:spPr bwMode="auto">
              <a:xfrm>
                <a:off x="1392" y="2352"/>
                <a:ext cx="624" cy="3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ARP</a:t>
                </a:r>
              </a:p>
            </p:txBody>
          </p:sp>
          <p:sp>
            <p:nvSpPr>
              <p:cNvPr id="2618385" name="Line 17"/>
              <p:cNvSpPr>
                <a:spLocks noChangeShapeType="1"/>
              </p:cNvSpPr>
              <p:nvPr/>
            </p:nvSpPr>
            <p:spPr bwMode="auto">
              <a:xfrm flipH="1">
                <a:off x="1728" y="2688"/>
                <a:ext cx="0" cy="2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86" name="Rectangle 18"/>
              <p:cNvSpPr>
                <a:spLocks noChangeArrowheads="1"/>
              </p:cNvSpPr>
              <p:nvPr/>
            </p:nvSpPr>
            <p:spPr bwMode="auto">
              <a:xfrm>
                <a:off x="1680" y="3600"/>
                <a:ext cx="1008" cy="432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Interface</a:t>
                </a:r>
              </a:p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>
                    <a:latin typeface="Helvetica" pitchFamily="34" charset="0"/>
                    <a:cs typeface="Helvetica" pitchFamily="34" charset="0"/>
                  </a:rPr>
                  <a:t>Device Driver</a:t>
                </a:r>
              </a:p>
            </p:txBody>
          </p:sp>
        </p:grpSp>
        <p:sp>
          <p:nvSpPr>
            <p:cNvPr id="2618387" name="Text Box 19"/>
            <p:cNvSpPr txBox="1">
              <a:spLocks noChangeArrowheads="1"/>
            </p:cNvSpPr>
            <p:nvPr/>
          </p:nvSpPr>
          <p:spPr bwMode="auto">
            <a:xfrm>
              <a:off x="3371" y="2256"/>
              <a:ext cx="1641" cy="48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200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OS improvements</a:t>
              </a:r>
            </a:p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200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Software architecture</a:t>
              </a:r>
            </a:p>
          </p:txBody>
        </p:sp>
        <p:sp>
          <p:nvSpPr>
            <p:cNvPr id="2618388" name="Freeform 20"/>
            <p:cNvSpPr>
              <a:spLocks/>
            </p:cNvSpPr>
            <p:nvPr/>
          </p:nvSpPr>
          <p:spPr bwMode="auto">
            <a:xfrm>
              <a:off x="5079" y="1579"/>
              <a:ext cx="426" cy="1043"/>
            </a:xfrm>
            <a:custGeom>
              <a:avLst/>
              <a:gdLst>
                <a:gd name="T0" fmla="*/ 308 w 664"/>
                <a:gd name="T1" fmla="*/ 0 h 904"/>
                <a:gd name="T2" fmla="*/ 651 w 664"/>
                <a:gd name="T3" fmla="*/ 334 h 904"/>
                <a:gd name="T4" fmla="*/ 384 w 664"/>
                <a:gd name="T5" fmla="*/ 810 h 904"/>
                <a:gd name="T6" fmla="*/ 0 w 664"/>
                <a:gd name="T7" fmla="*/ 901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4" h="904">
                  <a:moveTo>
                    <a:pt x="308" y="0"/>
                  </a:moveTo>
                  <a:cubicBezTo>
                    <a:pt x="473" y="99"/>
                    <a:pt x="638" y="199"/>
                    <a:pt x="651" y="334"/>
                  </a:cubicBezTo>
                  <a:cubicBezTo>
                    <a:pt x="664" y="469"/>
                    <a:pt x="492" y="716"/>
                    <a:pt x="384" y="810"/>
                  </a:cubicBezTo>
                  <a:cubicBezTo>
                    <a:pt x="276" y="904"/>
                    <a:pt x="138" y="902"/>
                    <a:pt x="0" y="901"/>
                  </a:cubicBezTo>
                </a:path>
              </a:pathLst>
            </a:custGeom>
            <a:noFill/>
            <a:ln w="38100" cap="flat" cmpd="sng">
              <a:solidFill>
                <a:srgbClr val="CC0066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2618389" name="Text Box 21"/>
          <p:cNvSpPr txBox="1">
            <a:spLocks noChangeArrowheads="1"/>
          </p:cNvSpPr>
          <p:nvPr/>
        </p:nvSpPr>
        <p:spPr bwMode="auto">
          <a:xfrm>
            <a:off x="-92075" y="31019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Marlett" pitchFamily="2" charset="2"/>
              <a:buNone/>
            </a:pPr>
            <a:endParaRPr lang="en-US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2618390" name="Group 22"/>
          <p:cNvGrpSpPr>
            <a:grpSpLocks/>
          </p:cNvGrpSpPr>
          <p:nvPr/>
        </p:nvGrpSpPr>
        <p:grpSpPr bwMode="auto">
          <a:xfrm>
            <a:off x="1317625" y="55563"/>
            <a:ext cx="3603625" cy="2955925"/>
            <a:chOff x="830" y="35"/>
            <a:chExt cx="2270" cy="1862"/>
          </a:xfrm>
        </p:grpSpPr>
        <p:grpSp>
          <p:nvGrpSpPr>
            <p:cNvPr id="2618391" name="Group 23"/>
            <p:cNvGrpSpPr>
              <a:grpSpLocks/>
            </p:cNvGrpSpPr>
            <p:nvPr/>
          </p:nvGrpSpPr>
          <p:grpSpPr bwMode="auto">
            <a:xfrm>
              <a:off x="1009" y="35"/>
              <a:ext cx="1733" cy="1862"/>
              <a:chOff x="1009" y="35"/>
              <a:chExt cx="1733" cy="1862"/>
            </a:xfrm>
          </p:grpSpPr>
          <p:pic>
            <p:nvPicPr>
              <p:cNvPr id="2618392" name="Picture 24" descr="txp_fig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9" y="35"/>
                <a:ext cx="1733" cy="1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18393" name="Text Box 25"/>
              <p:cNvSpPr txBox="1">
                <a:spLocks noChangeArrowheads="1"/>
              </p:cNvSpPr>
              <p:nvPr/>
            </p:nvSpPr>
            <p:spPr bwMode="auto">
              <a:xfrm>
                <a:off x="1347" y="1417"/>
                <a:ext cx="747" cy="480"/>
              </a:xfrm>
              <a:prstGeom prst="rect">
                <a:avLst/>
              </a:prstGeom>
              <a:solidFill>
                <a:srgbClr val="CC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Marlett" pitchFamily="2" charset="2"/>
                  <a:buNone/>
                </a:pPr>
                <a:r>
                  <a:rPr lang="en-US" sz="2000">
                    <a:solidFill>
                      <a:schemeClr val="bg1"/>
                    </a:solidFill>
                    <a:latin typeface="Helvetica" pitchFamily="34" charset="0"/>
                    <a:cs typeface="Helvetica" pitchFamily="34" charset="0"/>
                  </a:rPr>
                  <a:t>Capacity</a:t>
                </a:r>
              </a:p>
              <a:p>
                <a:pPr algn="ctr">
                  <a:spcBef>
                    <a:spcPct val="20000"/>
                  </a:spcBef>
                  <a:buFont typeface="Marlett" pitchFamily="2" charset="2"/>
                  <a:buNone/>
                </a:pPr>
                <a:r>
                  <a:rPr lang="en-US" sz="2000">
                    <a:solidFill>
                      <a:schemeClr val="bg1"/>
                    </a:solidFill>
                    <a:latin typeface="Helvetica" pitchFamily="34" charset="0"/>
                    <a:cs typeface="Helvetica" pitchFamily="34" charset="0"/>
                  </a:rPr>
                  <a:t>bounds</a:t>
                </a:r>
              </a:p>
            </p:txBody>
          </p:sp>
        </p:grpSp>
        <p:sp>
          <p:nvSpPr>
            <p:cNvPr id="2618394" name="Text Box 26"/>
            <p:cNvSpPr txBox="1">
              <a:spLocks noChangeArrowheads="1"/>
            </p:cNvSpPr>
            <p:nvPr/>
          </p:nvSpPr>
          <p:spPr bwMode="auto">
            <a:xfrm>
              <a:off x="2468" y="1260"/>
              <a:ext cx="63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1600">
                  <a:latin typeface="Helvetica" pitchFamily="34" charset="0"/>
                  <a:cs typeface="Helvetica" pitchFamily="34" charset="0"/>
                </a:rPr>
                <a:t>channels</a:t>
              </a:r>
            </a:p>
          </p:txBody>
        </p:sp>
        <p:sp>
          <p:nvSpPr>
            <p:cNvPr id="2618395" name="Text Box 27"/>
            <p:cNvSpPr txBox="1">
              <a:spLocks noChangeArrowheads="1"/>
            </p:cNvSpPr>
            <p:nvPr/>
          </p:nvSpPr>
          <p:spPr bwMode="auto">
            <a:xfrm rot="-5400000">
              <a:off x="630" y="582"/>
              <a:ext cx="61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1600">
                  <a:latin typeface="Helvetica" pitchFamily="34" charset="0"/>
                  <a:cs typeface="Helvetica" pitchFamily="34" charset="0"/>
                </a:rPr>
                <a:t>capacity</a:t>
              </a:r>
            </a:p>
          </p:txBody>
        </p:sp>
      </p:grpSp>
      <p:sp>
        <p:nvSpPr>
          <p:cNvPr id="2618407" name="Rectangle 39"/>
          <p:cNvSpPr>
            <a:spLocks noChangeArrowheads="1"/>
          </p:cNvSpPr>
          <p:nvPr/>
        </p:nvSpPr>
        <p:spPr bwMode="auto">
          <a:xfrm>
            <a:off x="7142163" y="-225425"/>
            <a:ext cx="2413000" cy="1444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/>
            <a:endParaRPr lang="en-US" sz="240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2618408" name="Group 40"/>
          <p:cNvGrpSpPr>
            <a:grpSpLocks/>
          </p:cNvGrpSpPr>
          <p:nvPr/>
        </p:nvGrpSpPr>
        <p:grpSpPr bwMode="auto">
          <a:xfrm>
            <a:off x="3590925" y="287338"/>
            <a:ext cx="5272088" cy="2724150"/>
            <a:chOff x="2262" y="181"/>
            <a:chExt cx="3321" cy="1716"/>
          </a:xfrm>
        </p:grpSpPr>
        <p:grpSp>
          <p:nvGrpSpPr>
            <p:cNvPr id="2618409" name="Group 41"/>
            <p:cNvGrpSpPr>
              <a:grpSpLocks/>
            </p:cNvGrpSpPr>
            <p:nvPr/>
          </p:nvGrpSpPr>
          <p:grpSpPr bwMode="auto">
            <a:xfrm>
              <a:off x="3405" y="181"/>
              <a:ext cx="2178" cy="1069"/>
              <a:chOff x="2562" y="874"/>
              <a:chExt cx="2178" cy="1069"/>
            </a:xfrm>
          </p:grpSpPr>
          <p:grpSp>
            <p:nvGrpSpPr>
              <p:cNvPr id="2618410" name="Group 42"/>
              <p:cNvGrpSpPr>
                <a:grpSpLocks/>
              </p:cNvGrpSpPr>
              <p:nvPr/>
            </p:nvGrpSpPr>
            <p:grpSpPr bwMode="auto">
              <a:xfrm>
                <a:off x="2562" y="907"/>
                <a:ext cx="1354" cy="1036"/>
                <a:chOff x="3272" y="1759"/>
                <a:chExt cx="2064" cy="1728"/>
              </a:xfrm>
            </p:grpSpPr>
            <p:sp>
              <p:nvSpPr>
                <p:cNvPr id="2618411" name="Rectangle 43"/>
                <p:cNvSpPr>
                  <a:spLocks noChangeArrowheads="1"/>
                </p:cNvSpPr>
                <p:nvPr/>
              </p:nvSpPr>
              <p:spPr bwMode="auto">
                <a:xfrm>
                  <a:off x="3272" y="2335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2" name="Rectangle 44"/>
                <p:cNvSpPr>
                  <a:spLocks noChangeArrowheads="1"/>
                </p:cNvSpPr>
                <p:nvPr/>
              </p:nvSpPr>
              <p:spPr bwMode="auto">
                <a:xfrm>
                  <a:off x="3944" y="2335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3" name="Rectangle 45"/>
                <p:cNvSpPr>
                  <a:spLocks noChangeArrowheads="1"/>
                </p:cNvSpPr>
                <p:nvPr/>
              </p:nvSpPr>
              <p:spPr bwMode="auto">
                <a:xfrm>
                  <a:off x="4616" y="2335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4" name="Rectangle 46"/>
                <p:cNvSpPr>
                  <a:spLocks noChangeArrowheads="1"/>
                </p:cNvSpPr>
                <p:nvPr/>
              </p:nvSpPr>
              <p:spPr bwMode="auto">
                <a:xfrm>
                  <a:off x="3272" y="2911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5" name="Rectangle 47"/>
                <p:cNvSpPr>
                  <a:spLocks noChangeArrowheads="1"/>
                </p:cNvSpPr>
                <p:nvPr/>
              </p:nvSpPr>
              <p:spPr bwMode="auto">
                <a:xfrm>
                  <a:off x="3944" y="2911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6" name="Rectangle 48"/>
                <p:cNvSpPr>
                  <a:spLocks noChangeArrowheads="1"/>
                </p:cNvSpPr>
                <p:nvPr/>
              </p:nvSpPr>
              <p:spPr bwMode="auto">
                <a:xfrm>
                  <a:off x="4616" y="2911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7" name="Rectangle 49"/>
                <p:cNvSpPr>
                  <a:spLocks noChangeArrowheads="1"/>
                </p:cNvSpPr>
                <p:nvPr/>
              </p:nvSpPr>
              <p:spPr bwMode="auto">
                <a:xfrm>
                  <a:off x="3272" y="1759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8" name="Rectangle 50"/>
                <p:cNvSpPr>
                  <a:spLocks noChangeArrowheads="1"/>
                </p:cNvSpPr>
                <p:nvPr/>
              </p:nvSpPr>
              <p:spPr bwMode="auto">
                <a:xfrm>
                  <a:off x="3944" y="1759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9" name="Rectangle 51"/>
                <p:cNvSpPr>
                  <a:spLocks noChangeArrowheads="1"/>
                </p:cNvSpPr>
                <p:nvPr/>
              </p:nvSpPr>
              <p:spPr bwMode="auto">
                <a:xfrm>
                  <a:off x="4616" y="1759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0" name="Oval 52"/>
                <p:cNvSpPr>
                  <a:spLocks noChangeArrowheads="1"/>
                </p:cNvSpPr>
                <p:nvPr/>
              </p:nvSpPr>
              <p:spPr bwMode="auto">
                <a:xfrm>
                  <a:off x="4040" y="1855"/>
                  <a:ext cx="96" cy="96"/>
                </a:xfrm>
                <a:prstGeom prst="ellipse">
                  <a:avLst/>
                </a:prstGeom>
                <a:solidFill>
                  <a:srgbClr val="0000CC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1" name="Oval 53"/>
                <p:cNvSpPr>
                  <a:spLocks noChangeArrowheads="1"/>
                </p:cNvSpPr>
                <p:nvPr/>
              </p:nvSpPr>
              <p:spPr bwMode="auto">
                <a:xfrm>
                  <a:off x="3560" y="2623"/>
                  <a:ext cx="96" cy="96"/>
                </a:xfrm>
                <a:prstGeom prst="ellipse">
                  <a:avLst/>
                </a:prstGeom>
                <a:solidFill>
                  <a:srgbClr val="FF66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2" name="Oval 54"/>
                <p:cNvSpPr>
                  <a:spLocks noChangeArrowheads="1"/>
                </p:cNvSpPr>
                <p:nvPr/>
              </p:nvSpPr>
              <p:spPr bwMode="auto">
                <a:xfrm>
                  <a:off x="4248" y="2613"/>
                  <a:ext cx="96" cy="96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3" name="Oval 55"/>
                <p:cNvSpPr>
                  <a:spLocks noChangeArrowheads="1"/>
                </p:cNvSpPr>
                <p:nvPr/>
              </p:nvSpPr>
              <p:spPr bwMode="auto">
                <a:xfrm>
                  <a:off x="3368" y="2479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4" name="Oval 56"/>
                <p:cNvSpPr>
                  <a:spLocks noChangeArrowheads="1"/>
                </p:cNvSpPr>
                <p:nvPr/>
              </p:nvSpPr>
              <p:spPr bwMode="auto">
                <a:xfrm>
                  <a:off x="4328" y="2047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5" name="Oval 57"/>
                <p:cNvSpPr>
                  <a:spLocks noChangeArrowheads="1"/>
                </p:cNvSpPr>
                <p:nvPr/>
              </p:nvSpPr>
              <p:spPr bwMode="auto">
                <a:xfrm>
                  <a:off x="4376" y="2479"/>
                  <a:ext cx="96" cy="96"/>
                </a:xfrm>
                <a:prstGeom prst="ellipse">
                  <a:avLst/>
                </a:prstGeom>
                <a:solidFill>
                  <a:srgbClr val="3333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6" name="Oval 58"/>
                <p:cNvSpPr>
                  <a:spLocks noChangeArrowheads="1"/>
                </p:cNvSpPr>
                <p:nvPr/>
              </p:nvSpPr>
              <p:spPr bwMode="auto">
                <a:xfrm>
                  <a:off x="4904" y="2719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7" name="Oval 59"/>
                <p:cNvSpPr>
                  <a:spLocks noChangeArrowheads="1"/>
                </p:cNvSpPr>
                <p:nvPr/>
              </p:nvSpPr>
              <p:spPr bwMode="auto">
                <a:xfrm>
                  <a:off x="4088" y="3007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8" name="Oval 60"/>
                <p:cNvSpPr>
                  <a:spLocks noChangeArrowheads="1"/>
                </p:cNvSpPr>
                <p:nvPr/>
              </p:nvSpPr>
              <p:spPr bwMode="auto">
                <a:xfrm>
                  <a:off x="4904" y="1855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9" name="Oval 61"/>
                <p:cNvSpPr>
                  <a:spLocks noChangeArrowheads="1"/>
                </p:cNvSpPr>
                <p:nvPr/>
              </p:nvSpPr>
              <p:spPr bwMode="auto">
                <a:xfrm>
                  <a:off x="4328" y="3247"/>
                  <a:ext cx="96" cy="96"/>
                </a:xfrm>
                <a:prstGeom prst="ellipse">
                  <a:avLst/>
                </a:prstGeom>
                <a:solidFill>
                  <a:srgbClr val="0000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0" name="Oval 62"/>
                <p:cNvSpPr>
                  <a:spLocks noChangeArrowheads="1"/>
                </p:cNvSpPr>
                <p:nvPr/>
              </p:nvSpPr>
              <p:spPr bwMode="auto">
                <a:xfrm>
                  <a:off x="4904" y="3295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1" name="Oval 63"/>
                <p:cNvSpPr>
                  <a:spLocks noChangeArrowheads="1"/>
                </p:cNvSpPr>
                <p:nvPr/>
              </p:nvSpPr>
              <p:spPr bwMode="auto">
                <a:xfrm>
                  <a:off x="5096" y="3151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2" name="Oval 64"/>
                <p:cNvSpPr>
                  <a:spLocks noChangeArrowheads="1"/>
                </p:cNvSpPr>
                <p:nvPr/>
              </p:nvSpPr>
              <p:spPr bwMode="auto">
                <a:xfrm>
                  <a:off x="3464" y="2047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3" name="Oval 65"/>
                <p:cNvSpPr>
                  <a:spLocks noChangeArrowheads="1"/>
                </p:cNvSpPr>
                <p:nvPr/>
              </p:nvSpPr>
              <p:spPr bwMode="auto">
                <a:xfrm>
                  <a:off x="5000" y="2527"/>
                  <a:ext cx="96" cy="96"/>
                </a:xfrm>
                <a:prstGeom prst="ellipse">
                  <a:avLst/>
                </a:prstGeom>
                <a:solidFill>
                  <a:srgbClr val="CC33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4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3656" y="2667"/>
                  <a:ext cx="600" cy="4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5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4345" y="2575"/>
                  <a:ext cx="655" cy="92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6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4376" y="2575"/>
                  <a:ext cx="48" cy="624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7" name="Line 69"/>
                <p:cNvSpPr>
                  <a:spLocks noChangeShapeType="1"/>
                </p:cNvSpPr>
                <p:nvPr/>
              </p:nvSpPr>
              <p:spPr bwMode="auto">
                <a:xfrm flipH="1" flipV="1">
                  <a:off x="4088" y="1951"/>
                  <a:ext cx="288" cy="528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8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3319" y="2625"/>
                  <a:ext cx="337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A</a:t>
                  </a:r>
                </a:p>
              </p:txBody>
            </p:sp>
            <p:sp>
              <p:nvSpPr>
                <p:cNvPr id="2618439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5001" y="2336"/>
                  <a:ext cx="335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B</a:t>
                  </a:r>
                </a:p>
              </p:txBody>
            </p:sp>
            <p:sp>
              <p:nvSpPr>
                <p:cNvPr id="2618440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4039" y="3198"/>
                  <a:ext cx="338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C</a:t>
                  </a:r>
                </a:p>
              </p:txBody>
            </p:sp>
            <p:sp>
              <p:nvSpPr>
                <p:cNvPr id="2618441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135" y="1759"/>
                  <a:ext cx="338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D</a:t>
                  </a:r>
                </a:p>
              </p:txBody>
            </p:sp>
            <p:sp>
              <p:nvSpPr>
                <p:cNvPr id="2618442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4024" y="2416"/>
                  <a:ext cx="336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E</a:t>
                  </a:r>
                </a:p>
              </p:txBody>
            </p:sp>
            <p:sp>
              <p:nvSpPr>
                <p:cNvPr id="2618443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4377" y="2326"/>
                  <a:ext cx="336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F</a:t>
                  </a:r>
                </a:p>
              </p:txBody>
            </p:sp>
          </p:grpSp>
          <p:grpSp>
            <p:nvGrpSpPr>
              <p:cNvPr id="2618444" name="Group 76"/>
              <p:cNvGrpSpPr>
                <a:grpSpLocks/>
              </p:cNvGrpSpPr>
              <p:nvPr/>
            </p:nvGrpSpPr>
            <p:grpSpPr bwMode="auto">
              <a:xfrm>
                <a:off x="3983" y="874"/>
                <a:ext cx="757" cy="1020"/>
                <a:chOff x="4158" y="1450"/>
                <a:chExt cx="1016" cy="1571"/>
              </a:xfrm>
            </p:grpSpPr>
            <p:sp>
              <p:nvSpPr>
                <p:cNvPr id="2618445" name="Rectangle 77"/>
                <p:cNvSpPr>
                  <a:spLocks noChangeArrowheads="1"/>
                </p:cNvSpPr>
                <p:nvPr/>
              </p:nvSpPr>
              <p:spPr bwMode="auto">
                <a:xfrm>
                  <a:off x="4299" y="1450"/>
                  <a:ext cx="716" cy="1571"/>
                </a:xfrm>
                <a:prstGeom prst="rect">
                  <a:avLst/>
                </a:prstGeom>
                <a:solidFill>
                  <a:srgbClr val="FFFF5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3292475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800" b="1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46" name="Rectangle 78"/>
                <p:cNvSpPr>
                  <a:spLocks noChangeArrowheads="1"/>
                </p:cNvSpPr>
                <p:nvPr/>
              </p:nvSpPr>
              <p:spPr bwMode="auto">
                <a:xfrm>
                  <a:off x="4158" y="1607"/>
                  <a:ext cx="978" cy="314"/>
                </a:xfrm>
                <a:prstGeom prst="rect">
                  <a:avLst/>
                </a:prstGeom>
                <a:solidFill>
                  <a:srgbClr val="ECECEC"/>
                </a:solidFill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3292475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Fixed</a:t>
                  </a:r>
                </a:p>
              </p:txBody>
            </p:sp>
            <p:sp>
              <p:nvSpPr>
                <p:cNvPr id="2618447" name="Rectangle 79"/>
                <p:cNvSpPr>
                  <a:spLocks noChangeArrowheads="1"/>
                </p:cNvSpPr>
                <p:nvPr/>
              </p:nvSpPr>
              <p:spPr bwMode="auto">
                <a:xfrm>
                  <a:off x="4176" y="2419"/>
                  <a:ext cx="998" cy="314"/>
                </a:xfrm>
                <a:prstGeom prst="rect">
                  <a:avLst/>
                </a:prstGeom>
                <a:solidFill>
                  <a:srgbClr val="ECECEC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3292475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Switchable</a:t>
                  </a:r>
                </a:p>
              </p:txBody>
            </p:sp>
          </p:grpSp>
        </p:grpSp>
        <p:sp>
          <p:nvSpPr>
            <p:cNvPr id="2618448" name="Text Box 80"/>
            <p:cNvSpPr txBox="1">
              <a:spLocks noChangeArrowheads="1"/>
            </p:cNvSpPr>
            <p:nvPr/>
          </p:nvSpPr>
          <p:spPr bwMode="auto">
            <a:xfrm>
              <a:off x="3831" y="1417"/>
              <a:ext cx="1254" cy="4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200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Insights on</a:t>
              </a:r>
            </a:p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200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protocol design</a:t>
              </a:r>
            </a:p>
          </p:txBody>
        </p:sp>
        <p:sp>
          <p:nvSpPr>
            <p:cNvPr id="2618449" name="Line 81"/>
            <p:cNvSpPr>
              <a:spLocks noChangeShapeType="1"/>
            </p:cNvSpPr>
            <p:nvPr/>
          </p:nvSpPr>
          <p:spPr bwMode="auto">
            <a:xfrm>
              <a:off x="2262" y="1678"/>
              <a:ext cx="1319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Helvetica" pitchFamily="34" charset="0"/>
                <a:cs typeface="Helvetic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2197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5DEF-8E90-45E5-A850-DF44F643C36C}" type="slidenum">
              <a:rPr lang="en-US">
                <a:latin typeface="Helvetica" pitchFamily="34" charset="0"/>
                <a:cs typeface="Helvetica" pitchFamily="34" charset="0"/>
              </a:rPr>
              <a:pPr/>
              <a:t>22</a:t>
            </a:fld>
            <a:endParaRPr lang="en-US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61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17625" cy="3262313"/>
          </a:xfrm>
          <a:solidFill>
            <a:srgbClr val="333333"/>
          </a:solidFill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Net-X: </a:t>
            </a:r>
            <a:r>
              <a:rPr lang="en-US" sz="2000" dirty="0">
                <a:solidFill>
                  <a:srgbClr val="FF9966"/>
                </a:solidFill>
                <a:latin typeface="Helvetica" pitchFamily="34" charset="0"/>
                <a:cs typeface="Helvetica" pitchFamily="34" charset="0"/>
              </a:rPr>
              <a:t>Multi-Channel Mesh</a:t>
            </a:r>
            <a:br>
              <a:rPr lang="en-US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</a:br>
            <a:br>
              <a:rPr lang="en-US" sz="24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</a:br>
            <a:br>
              <a:rPr lang="en-US" sz="24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sz="2000" dirty="0">
                <a:solidFill>
                  <a:srgbClr val="FFFF66"/>
                </a:solidFill>
                <a:latin typeface="Helvetica" pitchFamily="34" charset="0"/>
                <a:cs typeface="Helvetica" pitchFamily="34" charset="0"/>
              </a:rPr>
              <a:t>Theory to Practice</a:t>
            </a:r>
          </a:p>
        </p:txBody>
      </p:sp>
      <p:grpSp>
        <p:nvGrpSpPr>
          <p:cNvPr id="2618371" name="Group 3"/>
          <p:cNvGrpSpPr>
            <a:grpSpLocks/>
          </p:cNvGrpSpPr>
          <p:nvPr/>
        </p:nvGrpSpPr>
        <p:grpSpPr bwMode="auto">
          <a:xfrm>
            <a:off x="5364163" y="2506663"/>
            <a:ext cx="3387725" cy="4008437"/>
            <a:chOff x="3371" y="1579"/>
            <a:chExt cx="2134" cy="2525"/>
          </a:xfrm>
        </p:grpSpPr>
        <p:grpSp>
          <p:nvGrpSpPr>
            <p:cNvPr id="2618372" name="Group 4"/>
            <p:cNvGrpSpPr>
              <a:grpSpLocks/>
            </p:cNvGrpSpPr>
            <p:nvPr/>
          </p:nvGrpSpPr>
          <p:grpSpPr bwMode="auto">
            <a:xfrm>
              <a:off x="3798" y="2875"/>
              <a:ext cx="1337" cy="1229"/>
              <a:chOff x="192" y="1008"/>
              <a:chExt cx="2840" cy="3024"/>
            </a:xfrm>
          </p:grpSpPr>
          <p:sp>
            <p:nvSpPr>
              <p:cNvPr id="2618373" name="Rectangle 5"/>
              <p:cNvSpPr>
                <a:spLocks noChangeArrowheads="1"/>
              </p:cNvSpPr>
              <p:nvPr/>
            </p:nvSpPr>
            <p:spPr bwMode="auto">
              <a:xfrm>
                <a:off x="1728" y="1008"/>
                <a:ext cx="1304" cy="492"/>
              </a:xfrm>
              <a:prstGeom prst="rect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Multi-channel</a:t>
                </a:r>
              </a:p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protocol</a:t>
                </a:r>
              </a:p>
            </p:txBody>
          </p:sp>
          <p:sp>
            <p:nvSpPr>
              <p:cNvPr id="2618374" name="Rectangle 6"/>
              <p:cNvSpPr>
                <a:spLocks noChangeArrowheads="1"/>
              </p:cNvSpPr>
              <p:nvPr/>
            </p:nvSpPr>
            <p:spPr bwMode="auto">
              <a:xfrm>
                <a:off x="336" y="2928"/>
                <a:ext cx="2275" cy="384"/>
              </a:xfrm>
              <a:prstGeom prst="rect">
                <a:avLst/>
              </a:prstGeom>
              <a:solidFill>
                <a:srgbClr val="FFFF99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000" b="1">
                  <a:latin typeface="Helvetica" pitchFamily="34" charset="0"/>
                  <a:cs typeface="Helvetica" pitchFamily="34" charset="0"/>
                </a:endParaRPr>
              </a:p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>
                    <a:latin typeface="Helvetica" pitchFamily="34" charset="0"/>
                    <a:cs typeface="Helvetica" pitchFamily="34" charset="0"/>
                  </a:rPr>
                  <a:t>Channel Abstraction Module </a:t>
                </a:r>
              </a:p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0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75" name="Rectangle 7"/>
              <p:cNvSpPr>
                <a:spLocks noChangeArrowheads="1"/>
              </p:cNvSpPr>
              <p:nvPr/>
            </p:nvSpPr>
            <p:spPr bwMode="auto">
              <a:xfrm>
                <a:off x="384" y="1968"/>
                <a:ext cx="869" cy="600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IP Stack</a:t>
                </a:r>
              </a:p>
            </p:txBody>
          </p:sp>
          <p:sp>
            <p:nvSpPr>
              <p:cNvPr id="2618376" name="Rectangle 8"/>
              <p:cNvSpPr>
                <a:spLocks noChangeArrowheads="1"/>
              </p:cNvSpPr>
              <p:nvPr/>
            </p:nvSpPr>
            <p:spPr bwMode="auto">
              <a:xfrm>
                <a:off x="336" y="3600"/>
                <a:ext cx="1008" cy="432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Interface</a:t>
                </a:r>
              </a:p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>
                    <a:latin typeface="Helvetica" pitchFamily="34" charset="0"/>
                    <a:cs typeface="Helvetica" pitchFamily="34" charset="0"/>
                  </a:rPr>
                  <a:t>Device Driver</a:t>
                </a:r>
              </a:p>
            </p:txBody>
          </p:sp>
          <p:sp>
            <p:nvSpPr>
              <p:cNvPr id="2618377" name="Line 9"/>
              <p:cNvSpPr>
                <a:spLocks noChangeShapeType="1"/>
              </p:cNvSpPr>
              <p:nvPr/>
            </p:nvSpPr>
            <p:spPr bwMode="auto">
              <a:xfrm flipH="1">
                <a:off x="2400" y="1488"/>
                <a:ext cx="0" cy="1440"/>
              </a:xfrm>
              <a:prstGeom prst="line">
                <a:avLst/>
              </a:prstGeom>
              <a:noFill/>
              <a:ln w="38100">
                <a:solidFill>
                  <a:srgbClr val="7C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78" name="Line 10"/>
              <p:cNvSpPr>
                <a:spLocks noChangeShapeType="1"/>
              </p:cNvSpPr>
              <p:nvPr/>
            </p:nvSpPr>
            <p:spPr bwMode="auto">
              <a:xfrm flipH="1">
                <a:off x="720" y="3312"/>
                <a:ext cx="52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79" name="Line 11"/>
              <p:cNvSpPr>
                <a:spLocks noChangeShapeType="1"/>
              </p:cNvSpPr>
              <p:nvPr/>
            </p:nvSpPr>
            <p:spPr bwMode="auto">
              <a:xfrm>
                <a:off x="1776" y="3312"/>
                <a:ext cx="394" cy="2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80" name="Line 12"/>
              <p:cNvSpPr>
                <a:spLocks noChangeShapeType="1"/>
              </p:cNvSpPr>
              <p:nvPr/>
            </p:nvSpPr>
            <p:spPr bwMode="auto">
              <a:xfrm flipH="1">
                <a:off x="864" y="2592"/>
                <a:ext cx="0" cy="3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81" name="Rectangle 13"/>
              <p:cNvSpPr>
                <a:spLocks noChangeArrowheads="1"/>
              </p:cNvSpPr>
              <p:nvPr/>
            </p:nvSpPr>
            <p:spPr bwMode="auto">
              <a:xfrm>
                <a:off x="336" y="1008"/>
                <a:ext cx="1008" cy="51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User </a:t>
                </a:r>
              </a:p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Applications</a:t>
                </a:r>
              </a:p>
            </p:txBody>
          </p:sp>
          <p:sp>
            <p:nvSpPr>
              <p:cNvPr id="2618382" name="Line 14"/>
              <p:cNvSpPr>
                <a:spLocks noChangeShapeType="1"/>
              </p:cNvSpPr>
              <p:nvPr/>
            </p:nvSpPr>
            <p:spPr bwMode="auto">
              <a:xfrm>
                <a:off x="816" y="153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83" name="Line 15"/>
              <p:cNvSpPr>
                <a:spLocks noChangeShapeType="1"/>
              </p:cNvSpPr>
              <p:nvPr/>
            </p:nvSpPr>
            <p:spPr bwMode="auto">
              <a:xfrm>
                <a:off x="192" y="1824"/>
                <a:ext cx="28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84" name="Rectangle 16"/>
              <p:cNvSpPr>
                <a:spLocks noChangeArrowheads="1"/>
              </p:cNvSpPr>
              <p:nvPr/>
            </p:nvSpPr>
            <p:spPr bwMode="auto">
              <a:xfrm>
                <a:off x="1392" y="2352"/>
                <a:ext cx="624" cy="3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ARP</a:t>
                </a:r>
              </a:p>
            </p:txBody>
          </p:sp>
          <p:sp>
            <p:nvSpPr>
              <p:cNvPr id="2618385" name="Line 17"/>
              <p:cNvSpPr>
                <a:spLocks noChangeShapeType="1"/>
              </p:cNvSpPr>
              <p:nvPr/>
            </p:nvSpPr>
            <p:spPr bwMode="auto">
              <a:xfrm flipH="1">
                <a:off x="1728" y="2688"/>
                <a:ext cx="0" cy="2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86" name="Rectangle 18"/>
              <p:cNvSpPr>
                <a:spLocks noChangeArrowheads="1"/>
              </p:cNvSpPr>
              <p:nvPr/>
            </p:nvSpPr>
            <p:spPr bwMode="auto">
              <a:xfrm>
                <a:off x="1680" y="3600"/>
                <a:ext cx="1008" cy="432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Interface</a:t>
                </a:r>
              </a:p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>
                    <a:latin typeface="Helvetica" pitchFamily="34" charset="0"/>
                    <a:cs typeface="Helvetica" pitchFamily="34" charset="0"/>
                  </a:rPr>
                  <a:t>Device Driver</a:t>
                </a:r>
              </a:p>
            </p:txBody>
          </p:sp>
        </p:grpSp>
        <p:sp>
          <p:nvSpPr>
            <p:cNvPr id="2618387" name="Text Box 19"/>
            <p:cNvSpPr txBox="1">
              <a:spLocks noChangeArrowheads="1"/>
            </p:cNvSpPr>
            <p:nvPr/>
          </p:nvSpPr>
          <p:spPr bwMode="auto">
            <a:xfrm>
              <a:off x="3371" y="2256"/>
              <a:ext cx="1641" cy="48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200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OS improvements</a:t>
              </a:r>
            </a:p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200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Software architecture</a:t>
              </a:r>
            </a:p>
          </p:txBody>
        </p:sp>
        <p:sp>
          <p:nvSpPr>
            <p:cNvPr id="2618388" name="Freeform 20"/>
            <p:cNvSpPr>
              <a:spLocks/>
            </p:cNvSpPr>
            <p:nvPr/>
          </p:nvSpPr>
          <p:spPr bwMode="auto">
            <a:xfrm>
              <a:off x="5079" y="1579"/>
              <a:ext cx="426" cy="1043"/>
            </a:xfrm>
            <a:custGeom>
              <a:avLst/>
              <a:gdLst>
                <a:gd name="T0" fmla="*/ 308 w 664"/>
                <a:gd name="T1" fmla="*/ 0 h 904"/>
                <a:gd name="T2" fmla="*/ 651 w 664"/>
                <a:gd name="T3" fmla="*/ 334 h 904"/>
                <a:gd name="T4" fmla="*/ 384 w 664"/>
                <a:gd name="T5" fmla="*/ 810 h 904"/>
                <a:gd name="T6" fmla="*/ 0 w 664"/>
                <a:gd name="T7" fmla="*/ 901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4" h="904">
                  <a:moveTo>
                    <a:pt x="308" y="0"/>
                  </a:moveTo>
                  <a:cubicBezTo>
                    <a:pt x="473" y="99"/>
                    <a:pt x="638" y="199"/>
                    <a:pt x="651" y="334"/>
                  </a:cubicBezTo>
                  <a:cubicBezTo>
                    <a:pt x="664" y="469"/>
                    <a:pt x="492" y="716"/>
                    <a:pt x="384" y="810"/>
                  </a:cubicBezTo>
                  <a:cubicBezTo>
                    <a:pt x="276" y="904"/>
                    <a:pt x="138" y="902"/>
                    <a:pt x="0" y="901"/>
                  </a:cubicBezTo>
                </a:path>
              </a:pathLst>
            </a:custGeom>
            <a:noFill/>
            <a:ln w="38100" cap="flat" cmpd="sng">
              <a:solidFill>
                <a:srgbClr val="CC0066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2618389" name="Text Box 21"/>
          <p:cNvSpPr txBox="1">
            <a:spLocks noChangeArrowheads="1"/>
          </p:cNvSpPr>
          <p:nvPr/>
        </p:nvSpPr>
        <p:spPr bwMode="auto">
          <a:xfrm>
            <a:off x="-92075" y="31019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Marlett" pitchFamily="2" charset="2"/>
              <a:buNone/>
            </a:pPr>
            <a:endParaRPr lang="en-US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2618390" name="Group 22"/>
          <p:cNvGrpSpPr>
            <a:grpSpLocks/>
          </p:cNvGrpSpPr>
          <p:nvPr/>
        </p:nvGrpSpPr>
        <p:grpSpPr bwMode="auto">
          <a:xfrm>
            <a:off x="1317625" y="55563"/>
            <a:ext cx="3603625" cy="2955925"/>
            <a:chOff x="830" y="35"/>
            <a:chExt cx="2270" cy="1862"/>
          </a:xfrm>
        </p:grpSpPr>
        <p:grpSp>
          <p:nvGrpSpPr>
            <p:cNvPr id="2618391" name="Group 23"/>
            <p:cNvGrpSpPr>
              <a:grpSpLocks/>
            </p:cNvGrpSpPr>
            <p:nvPr/>
          </p:nvGrpSpPr>
          <p:grpSpPr bwMode="auto">
            <a:xfrm>
              <a:off x="1009" y="35"/>
              <a:ext cx="1733" cy="1862"/>
              <a:chOff x="1009" y="35"/>
              <a:chExt cx="1733" cy="1862"/>
            </a:xfrm>
          </p:grpSpPr>
          <p:pic>
            <p:nvPicPr>
              <p:cNvPr id="2618392" name="Picture 24" descr="txp_fig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9" y="35"/>
                <a:ext cx="1733" cy="1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18393" name="Text Box 25"/>
              <p:cNvSpPr txBox="1">
                <a:spLocks noChangeArrowheads="1"/>
              </p:cNvSpPr>
              <p:nvPr/>
            </p:nvSpPr>
            <p:spPr bwMode="auto">
              <a:xfrm>
                <a:off x="1347" y="1417"/>
                <a:ext cx="747" cy="480"/>
              </a:xfrm>
              <a:prstGeom prst="rect">
                <a:avLst/>
              </a:prstGeom>
              <a:solidFill>
                <a:srgbClr val="CC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Marlett" pitchFamily="2" charset="2"/>
                  <a:buNone/>
                </a:pPr>
                <a:r>
                  <a:rPr lang="en-US" sz="2000">
                    <a:solidFill>
                      <a:schemeClr val="bg1"/>
                    </a:solidFill>
                    <a:latin typeface="Helvetica" pitchFamily="34" charset="0"/>
                    <a:cs typeface="Helvetica" pitchFamily="34" charset="0"/>
                  </a:rPr>
                  <a:t>Capacity</a:t>
                </a:r>
              </a:p>
              <a:p>
                <a:pPr algn="ctr">
                  <a:spcBef>
                    <a:spcPct val="20000"/>
                  </a:spcBef>
                  <a:buFont typeface="Marlett" pitchFamily="2" charset="2"/>
                  <a:buNone/>
                </a:pPr>
                <a:r>
                  <a:rPr lang="en-US" sz="2000">
                    <a:solidFill>
                      <a:schemeClr val="bg1"/>
                    </a:solidFill>
                    <a:latin typeface="Helvetica" pitchFamily="34" charset="0"/>
                    <a:cs typeface="Helvetica" pitchFamily="34" charset="0"/>
                  </a:rPr>
                  <a:t>bounds</a:t>
                </a:r>
              </a:p>
            </p:txBody>
          </p:sp>
        </p:grpSp>
        <p:sp>
          <p:nvSpPr>
            <p:cNvPr id="2618394" name="Text Box 26"/>
            <p:cNvSpPr txBox="1">
              <a:spLocks noChangeArrowheads="1"/>
            </p:cNvSpPr>
            <p:nvPr/>
          </p:nvSpPr>
          <p:spPr bwMode="auto">
            <a:xfrm>
              <a:off x="2468" y="1260"/>
              <a:ext cx="63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1600">
                  <a:latin typeface="Helvetica" pitchFamily="34" charset="0"/>
                  <a:cs typeface="Helvetica" pitchFamily="34" charset="0"/>
                </a:rPr>
                <a:t>channels</a:t>
              </a:r>
            </a:p>
          </p:txBody>
        </p:sp>
        <p:sp>
          <p:nvSpPr>
            <p:cNvPr id="2618395" name="Text Box 27"/>
            <p:cNvSpPr txBox="1">
              <a:spLocks noChangeArrowheads="1"/>
            </p:cNvSpPr>
            <p:nvPr/>
          </p:nvSpPr>
          <p:spPr bwMode="auto">
            <a:xfrm rot="-5400000">
              <a:off x="630" y="582"/>
              <a:ext cx="61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1600">
                  <a:latin typeface="Helvetica" pitchFamily="34" charset="0"/>
                  <a:cs typeface="Helvetica" pitchFamily="34" charset="0"/>
                </a:rPr>
                <a:t>capacity</a:t>
              </a:r>
            </a:p>
          </p:txBody>
        </p:sp>
      </p:grpSp>
      <p:grpSp>
        <p:nvGrpSpPr>
          <p:cNvPr id="2618398" name="Group 30"/>
          <p:cNvGrpSpPr>
            <a:grpSpLocks/>
          </p:cNvGrpSpPr>
          <p:nvPr/>
        </p:nvGrpSpPr>
        <p:grpSpPr bwMode="auto">
          <a:xfrm>
            <a:off x="0" y="3675063"/>
            <a:ext cx="4979988" cy="3162300"/>
            <a:chOff x="0" y="2315"/>
            <a:chExt cx="3137" cy="1992"/>
          </a:xfrm>
        </p:grpSpPr>
        <p:grpSp>
          <p:nvGrpSpPr>
            <p:cNvPr id="2618399" name="Group 31"/>
            <p:cNvGrpSpPr>
              <a:grpSpLocks/>
            </p:cNvGrpSpPr>
            <p:nvPr/>
          </p:nvGrpSpPr>
          <p:grpSpPr bwMode="auto">
            <a:xfrm>
              <a:off x="0" y="2315"/>
              <a:ext cx="2963" cy="1984"/>
              <a:chOff x="0" y="2315"/>
              <a:chExt cx="2963" cy="1984"/>
            </a:xfrm>
          </p:grpSpPr>
          <p:pic>
            <p:nvPicPr>
              <p:cNvPr id="2618400" name="Picture 32" descr="testbe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064"/>
                <a:ext cx="1150" cy="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618401" name="Text Box 33"/>
              <p:cNvSpPr txBox="1">
                <a:spLocks noChangeArrowheads="1"/>
              </p:cNvSpPr>
              <p:nvPr/>
            </p:nvSpPr>
            <p:spPr bwMode="auto">
              <a:xfrm>
                <a:off x="691" y="2315"/>
                <a:ext cx="645" cy="485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Marlett" pitchFamily="2" charset="2"/>
                  <a:buNone/>
                </a:pPr>
                <a:r>
                  <a:rPr lang="en-US" sz="2000">
                    <a:solidFill>
                      <a:schemeClr val="bg1"/>
                    </a:solidFill>
                    <a:latin typeface="Helvetica" pitchFamily="34" charset="0"/>
                    <a:cs typeface="Helvetica" pitchFamily="34" charset="0"/>
                  </a:rPr>
                  <a:t>Net-X</a:t>
                </a:r>
              </a:p>
              <a:p>
                <a:pPr algn="ctr">
                  <a:spcBef>
                    <a:spcPct val="20000"/>
                  </a:spcBef>
                  <a:buFont typeface="Marlett" pitchFamily="2" charset="2"/>
                  <a:buNone/>
                </a:pPr>
                <a:r>
                  <a:rPr lang="en-US" sz="2000">
                    <a:solidFill>
                      <a:schemeClr val="bg1"/>
                    </a:solidFill>
                    <a:latin typeface="Helvetica" pitchFamily="34" charset="0"/>
                    <a:cs typeface="Helvetica" pitchFamily="34" charset="0"/>
                  </a:rPr>
                  <a:t>testbed</a:t>
                </a:r>
              </a:p>
            </p:txBody>
          </p:sp>
          <p:sp>
            <p:nvSpPr>
              <p:cNvPr id="2618402" name="Line 34"/>
              <p:cNvSpPr>
                <a:spLocks noChangeShapeType="1"/>
              </p:cNvSpPr>
              <p:nvPr/>
            </p:nvSpPr>
            <p:spPr bwMode="auto">
              <a:xfrm flipH="1" flipV="1">
                <a:off x="1469" y="2538"/>
                <a:ext cx="1494" cy="8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403" name="Text Box 35"/>
              <p:cNvSpPr txBox="1">
                <a:spLocks noChangeArrowheads="1"/>
              </p:cNvSpPr>
              <p:nvPr/>
            </p:nvSpPr>
            <p:spPr bwMode="auto">
              <a:xfrm>
                <a:off x="596" y="4011"/>
                <a:ext cx="1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Marlett" pitchFamily="2" charset="2"/>
                  <a:buNone/>
                </a:pPr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pic>
          <p:nvPicPr>
            <p:cNvPr id="2618404" name="Picture 36" descr="Picture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" y="2826"/>
              <a:ext cx="2124" cy="1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618407" name="Rectangle 39"/>
          <p:cNvSpPr>
            <a:spLocks noChangeArrowheads="1"/>
          </p:cNvSpPr>
          <p:nvPr/>
        </p:nvSpPr>
        <p:spPr bwMode="auto">
          <a:xfrm>
            <a:off x="7142163" y="-225425"/>
            <a:ext cx="2413000" cy="1444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/>
            <a:endParaRPr lang="en-US" sz="240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2618408" name="Group 40"/>
          <p:cNvGrpSpPr>
            <a:grpSpLocks/>
          </p:cNvGrpSpPr>
          <p:nvPr/>
        </p:nvGrpSpPr>
        <p:grpSpPr bwMode="auto">
          <a:xfrm>
            <a:off x="3590925" y="287338"/>
            <a:ext cx="5272088" cy="2724150"/>
            <a:chOff x="2262" y="181"/>
            <a:chExt cx="3321" cy="1716"/>
          </a:xfrm>
        </p:grpSpPr>
        <p:grpSp>
          <p:nvGrpSpPr>
            <p:cNvPr id="2618409" name="Group 41"/>
            <p:cNvGrpSpPr>
              <a:grpSpLocks/>
            </p:cNvGrpSpPr>
            <p:nvPr/>
          </p:nvGrpSpPr>
          <p:grpSpPr bwMode="auto">
            <a:xfrm>
              <a:off x="3405" y="181"/>
              <a:ext cx="2178" cy="1069"/>
              <a:chOff x="2562" y="874"/>
              <a:chExt cx="2178" cy="1069"/>
            </a:xfrm>
          </p:grpSpPr>
          <p:grpSp>
            <p:nvGrpSpPr>
              <p:cNvPr id="2618410" name="Group 42"/>
              <p:cNvGrpSpPr>
                <a:grpSpLocks/>
              </p:cNvGrpSpPr>
              <p:nvPr/>
            </p:nvGrpSpPr>
            <p:grpSpPr bwMode="auto">
              <a:xfrm>
                <a:off x="2562" y="907"/>
                <a:ext cx="1354" cy="1036"/>
                <a:chOff x="3272" y="1759"/>
                <a:chExt cx="2064" cy="1728"/>
              </a:xfrm>
            </p:grpSpPr>
            <p:sp>
              <p:nvSpPr>
                <p:cNvPr id="2618411" name="Rectangle 43"/>
                <p:cNvSpPr>
                  <a:spLocks noChangeArrowheads="1"/>
                </p:cNvSpPr>
                <p:nvPr/>
              </p:nvSpPr>
              <p:spPr bwMode="auto">
                <a:xfrm>
                  <a:off x="3272" y="2335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2" name="Rectangle 44"/>
                <p:cNvSpPr>
                  <a:spLocks noChangeArrowheads="1"/>
                </p:cNvSpPr>
                <p:nvPr/>
              </p:nvSpPr>
              <p:spPr bwMode="auto">
                <a:xfrm>
                  <a:off x="3944" y="2335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3" name="Rectangle 45"/>
                <p:cNvSpPr>
                  <a:spLocks noChangeArrowheads="1"/>
                </p:cNvSpPr>
                <p:nvPr/>
              </p:nvSpPr>
              <p:spPr bwMode="auto">
                <a:xfrm>
                  <a:off x="4616" y="2335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4" name="Rectangle 46"/>
                <p:cNvSpPr>
                  <a:spLocks noChangeArrowheads="1"/>
                </p:cNvSpPr>
                <p:nvPr/>
              </p:nvSpPr>
              <p:spPr bwMode="auto">
                <a:xfrm>
                  <a:off x="3272" y="2911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5" name="Rectangle 47"/>
                <p:cNvSpPr>
                  <a:spLocks noChangeArrowheads="1"/>
                </p:cNvSpPr>
                <p:nvPr/>
              </p:nvSpPr>
              <p:spPr bwMode="auto">
                <a:xfrm>
                  <a:off x="3944" y="2911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6" name="Rectangle 48"/>
                <p:cNvSpPr>
                  <a:spLocks noChangeArrowheads="1"/>
                </p:cNvSpPr>
                <p:nvPr/>
              </p:nvSpPr>
              <p:spPr bwMode="auto">
                <a:xfrm>
                  <a:off x="4616" y="2911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7" name="Rectangle 49"/>
                <p:cNvSpPr>
                  <a:spLocks noChangeArrowheads="1"/>
                </p:cNvSpPr>
                <p:nvPr/>
              </p:nvSpPr>
              <p:spPr bwMode="auto">
                <a:xfrm>
                  <a:off x="3272" y="1759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8" name="Rectangle 50"/>
                <p:cNvSpPr>
                  <a:spLocks noChangeArrowheads="1"/>
                </p:cNvSpPr>
                <p:nvPr/>
              </p:nvSpPr>
              <p:spPr bwMode="auto">
                <a:xfrm>
                  <a:off x="3944" y="1759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9" name="Rectangle 51"/>
                <p:cNvSpPr>
                  <a:spLocks noChangeArrowheads="1"/>
                </p:cNvSpPr>
                <p:nvPr/>
              </p:nvSpPr>
              <p:spPr bwMode="auto">
                <a:xfrm>
                  <a:off x="4616" y="1759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0" name="Oval 52"/>
                <p:cNvSpPr>
                  <a:spLocks noChangeArrowheads="1"/>
                </p:cNvSpPr>
                <p:nvPr/>
              </p:nvSpPr>
              <p:spPr bwMode="auto">
                <a:xfrm>
                  <a:off x="4040" y="1855"/>
                  <a:ext cx="96" cy="96"/>
                </a:xfrm>
                <a:prstGeom prst="ellipse">
                  <a:avLst/>
                </a:prstGeom>
                <a:solidFill>
                  <a:srgbClr val="0000CC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1" name="Oval 53"/>
                <p:cNvSpPr>
                  <a:spLocks noChangeArrowheads="1"/>
                </p:cNvSpPr>
                <p:nvPr/>
              </p:nvSpPr>
              <p:spPr bwMode="auto">
                <a:xfrm>
                  <a:off x="3560" y="2623"/>
                  <a:ext cx="96" cy="96"/>
                </a:xfrm>
                <a:prstGeom prst="ellipse">
                  <a:avLst/>
                </a:prstGeom>
                <a:solidFill>
                  <a:srgbClr val="FF66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2" name="Oval 54"/>
                <p:cNvSpPr>
                  <a:spLocks noChangeArrowheads="1"/>
                </p:cNvSpPr>
                <p:nvPr/>
              </p:nvSpPr>
              <p:spPr bwMode="auto">
                <a:xfrm>
                  <a:off x="4248" y="2613"/>
                  <a:ext cx="96" cy="96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3" name="Oval 55"/>
                <p:cNvSpPr>
                  <a:spLocks noChangeArrowheads="1"/>
                </p:cNvSpPr>
                <p:nvPr/>
              </p:nvSpPr>
              <p:spPr bwMode="auto">
                <a:xfrm>
                  <a:off x="3368" y="2479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4" name="Oval 56"/>
                <p:cNvSpPr>
                  <a:spLocks noChangeArrowheads="1"/>
                </p:cNvSpPr>
                <p:nvPr/>
              </p:nvSpPr>
              <p:spPr bwMode="auto">
                <a:xfrm>
                  <a:off x="4328" y="2047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5" name="Oval 57"/>
                <p:cNvSpPr>
                  <a:spLocks noChangeArrowheads="1"/>
                </p:cNvSpPr>
                <p:nvPr/>
              </p:nvSpPr>
              <p:spPr bwMode="auto">
                <a:xfrm>
                  <a:off x="4376" y="2479"/>
                  <a:ext cx="96" cy="96"/>
                </a:xfrm>
                <a:prstGeom prst="ellipse">
                  <a:avLst/>
                </a:prstGeom>
                <a:solidFill>
                  <a:srgbClr val="3333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6" name="Oval 58"/>
                <p:cNvSpPr>
                  <a:spLocks noChangeArrowheads="1"/>
                </p:cNvSpPr>
                <p:nvPr/>
              </p:nvSpPr>
              <p:spPr bwMode="auto">
                <a:xfrm>
                  <a:off x="4904" y="2719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7" name="Oval 59"/>
                <p:cNvSpPr>
                  <a:spLocks noChangeArrowheads="1"/>
                </p:cNvSpPr>
                <p:nvPr/>
              </p:nvSpPr>
              <p:spPr bwMode="auto">
                <a:xfrm>
                  <a:off x="4088" y="3007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8" name="Oval 60"/>
                <p:cNvSpPr>
                  <a:spLocks noChangeArrowheads="1"/>
                </p:cNvSpPr>
                <p:nvPr/>
              </p:nvSpPr>
              <p:spPr bwMode="auto">
                <a:xfrm>
                  <a:off x="4904" y="1855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9" name="Oval 61"/>
                <p:cNvSpPr>
                  <a:spLocks noChangeArrowheads="1"/>
                </p:cNvSpPr>
                <p:nvPr/>
              </p:nvSpPr>
              <p:spPr bwMode="auto">
                <a:xfrm>
                  <a:off x="4328" y="3247"/>
                  <a:ext cx="96" cy="96"/>
                </a:xfrm>
                <a:prstGeom prst="ellipse">
                  <a:avLst/>
                </a:prstGeom>
                <a:solidFill>
                  <a:srgbClr val="0000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0" name="Oval 62"/>
                <p:cNvSpPr>
                  <a:spLocks noChangeArrowheads="1"/>
                </p:cNvSpPr>
                <p:nvPr/>
              </p:nvSpPr>
              <p:spPr bwMode="auto">
                <a:xfrm>
                  <a:off x="4904" y="3295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1" name="Oval 63"/>
                <p:cNvSpPr>
                  <a:spLocks noChangeArrowheads="1"/>
                </p:cNvSpPr>
                <p:nvPr/>
              </p:nvSpPr>
              <p:spPr bwMode="auto">
                <a:xfrm>
                  <a:off x="5096" y="3151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2" name="Oval 64"/>
                <p:cNvSpPr>
                  <a:spLocks noChangeArrowheads="1"/>
                </p:cNvSpPr>
                <p:nvPr/>
              </p:nvSpPr>
              <p:spPr bwMode="auto">
                <a:xfrm>
                  <a:off x="3464" y="2047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3" name="Oval 65"/>
                <p:cNvSpPr>
                  <a:spLocks noChangeArrowheads="1"/>
                </p:cNvSpPr>
                <p:nvPr/>
              </p:nvSpPr>
              <p:spPr bwMode="auto">
                <a:xfrm>
                  <a:off x="5000" y="2527"/>
                  <a:ext cx="96" cy="96"/>
                </a:xfrm>
                <a:prstGeom prst="ellipse">
                  <a:avLst/>
                </a:prstGeom>
                <a:solidFill>
                  <a:srgbClr val="CC33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4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3656" y="2667"/>
                  <a:ext cx="600" cy="4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5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4345" y="2575"/>
                  <a:ext cx="655" cy="92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6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4376" y="2575"/>
                  <a:ext cx="48" cy="624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7" name="Line 69"/>
                <p:cNvSpPr>
                  <a:spLocks noChangeShapeType="1"/>
                </p:cNvSpPr>
                <p:nvPr/>
              </p:nvSpPr>
              <p:spPr bwMode="auto">
                <a:xfrm flipH="1" flipV="1">
                  <a:off x="4088" y="1951"/>
                  <a:ext cx="288" cy="528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8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3319" y="2625"/>
                  <a:ext cx="337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A</a:t>
                  </a:r>
                </a:p>
              </p:txBody>
            </p:sp>
            <p:sp>
              <p:nvSpPr>
                <p:cNvPr id="2618439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5001" y="2336"/>
                  <a:ext cx="335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B</a:t>
                  </a:r>
                </a:p>
              </p:txBody>
            </p:sp>
            <p:sp>
              <p:nvSpPr>
                <p:cNvPr id="2618440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4039" y="3198"/>
                  <a:ext cx="338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C</a:t>
                  </a:r>
                </a:p>
              </p:txBody>
            </p:sp>
            <p:sp>
              <p:nvSpPr>
                <p:cNvPr id="2618441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135" y="1759"/>
                  <a:ext cx="338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D</a:t>
                  </a:r>
                </a:p>
              </p:txBody>
            </p:sp>
            <p:sp>
              <p:nvSpPr>
                <p:cNvPr id="2618442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4024" y="2416"/>
                  <a:ext cx="336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E</a:t>
                  </a:r>
                </a:p>
              </p:txBody>
            </p:sp>
            <p:sp>
              <p:nvSpPr>
                <p:cNvPr id="2618443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4377" y="2326"/>
                  <a:ext cx="336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F</a:t>
                  </a:r>
                </a:p>
              </p:txBody>
            </p:sp>
          </p:grpSp>
          <p:grpSp>
            <p:nvGrpSpPr>
              <p:cNvPr id="2618444" name="Group 76"/>
              <p:cNvGrpSpPr>
                <a:grpSpLocks/>
              </p:cNvGrpSpPr>
              <p:nvPr/>
            </p:nvGrpSpPr>
            <p:grpSpPr bwMode="auto">
              <a:xfrm>
                <a:off x="3983" y="874"/>
                <a:ext cx="757" cy="1020"/>
                <a:chOff x="4158" y="1450"/>
                <a:chExt cx="1016" cy="1571"/>
              </a:xfrm>
            </p:grpSpPr>
            <p:sp>
              <p:nvSpPr>
                <p:cNvPr id="2618445" name="Rectangle 77"/>
                <p:cNvSpPr>
                  <a:spLocks noChangeArrowheads="1"/>
                </p:cNvSpPr>
                <p:nvPr/>
              </p:nvSpPr>
              <p:spPr bwMode="auto">
                <a:xfrm>
                  <a:off x="4299" y="1450"/>
                  <a:ext cx="716" cy="1571"/>
                </a:xfrm>
                <a:prstGeom prst="rect">
                  <a:avLst/>
                </a:prstGeom>
                <a:solidFill>
                  <a:srgbClr val="FFFF5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3292475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800" b="1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46" name="Rectangle 78"/>
                <p:cNvSpPr>
                  <a:spLocks noChangeArrowheads="1"/>
                </p:cNvSpPr>
                <p:nvPr/>
              </p:nvSpPr>
              <p:spPr bwMode="auto">
                <a:xfrm>
                  <a:off x="4158" y="1607"/>
                  <a:ext cx="978" cy="314"/>
                </a:xfrm>
                <a:prstGeom prst="rect">
                  <a:avLst/>
                </a:prstGeom>
                <a:solidFill>
                  <a:srgbClr val="ECECEC"/>
                </a:solidFill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3292475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Fixed</a:t>
                  </a:r>
                </a:p>
              </p:txBody>
            </p:sp>
            <p:sp>
              <p:nvSpPr>
                <p:cNvPr id="2618447" name="Rectangle 79"/>
                <p:cNvSpPr>
                  <a:spLocks noChangeArrowheads="1"/>
                </p:cNvSpPr>
                <p:nvPr/>
              </p:nvSpPr>
              <p:spPr bwMode="auto">
                <a:xfrm>
                  <a:off x="4176" y="2419"/>
                  <a:ext cx="998" cy="314"/>
                </a:xfrm>
                <a:prstGeom prst="rect">
                  <a:avLst/>
                </a:prstGeom>
                <a:solidFill>
                  <a:srgbClr val="ECECEC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3292475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Switchable</a:t>
                  </a:r>
                </a:p>
              </p:txBody>
            </p:sp>
          </p:grpSp>
        </p:grpSp>
        <p:sp>
          <p:nvSpPr>
            <p:cNvPr id="2618448" name="Text Box 80"/>
            <p:cNvSpPr txBox="1">
              <a:spLocks noChangeArrowheads="1"/>
            </p:cNvSpPr>
            <p:nvPr/>
          </p:nvSpPr>
          <p:spPr bwMode="auto">
            <a:xfrm>
              <a:off x="3831" y="1417"/>
              <a:ext cx="1254" cy="4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200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Insights on</a:t>
              </a:r>
            </a:p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200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protocol design</a:t>
              </a:r>
            </a:p>
          </p:txBody>
        </p:sp>
        <p:sp>
          <p:nvSpPr>
            <p:cNvPr id="2618449" name="Line 81"/>
            <p:cNvSpPr>
              <a:spLocks noChangeShapeType="1"/>
            </p:cNvSpPr>
            <p:nvPr/>
          </p:nvSpPr>
          <p:spPr bwMode="auto">
            <a:xfrm>
              <a:off x="2262" y="1678"/>
              <a:ext cx="1319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2618450" name="Text Box 82"/>
          <p:cNvSpPr txBox="1">
            <a:spLocks noChangeArrowheads="1"/>
          </p:cNvSpPr>
          <p:nvPr/>
        </p:nvSpPr>
        <p:spPr bwMode="auto">
          <a:xfrm>
            <a:off x="244475" y="6461125"/>
            <a:ext cx="1319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Marlett" pitchFamily="2" charset="2"/>
              <a:buNone/>
            </a:pPr>
            <a:r>
              <a:rPr lang="en-US" sz="2000">
                <a:latin typeface="Helvetica" pitchFamily="34" charset="0"/>
                <a:cs typeface="Helvetica" pitchFamily="34" charset="0"/>
              </a:rPr>
              <a:t>Linux box</a:t>
            </a:r>
          </a:p>
        </p:txBody>
      </p:sp>
    </p:spTree>
    <p:extLst>
      <p:ext uri="{BB962C8B-B14F-4D97-AF65-F5344CB8AC3E}">
        <p14:creationId xmlns:p14="http://schemas.microsoft.com/office/powerpoint/2010/main" val="3235995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2A3D67A-357F-7C41-93A7-C0CE8799CF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Distributed Algorithms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1D93FC3D-3E72-344C-8082-4D2399D5AE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“Local Computations”</a:t>
            </a:r>
          </a:p>
        </p:txBody>
      </p:sp>
    </p:spTree>
    <p:extLst>
      <p:ext uri="{BB962C8B-B14F-4D97-AF65-F5344CB8AC3E}">
        <p14:creationId xmlns:p14="http://schemas.microsoft.com/office/powerpoint/2010/main" val="2418729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Average Consensus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403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Average Consensus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>
                <a:latin typeface="Helvetica"/>
                <a:cs typeface="Helvetica"/>
              </a:rPr>
              <a:pPr>
                <a:defRPr/>
              </a:pPr>
              <a:t>25</a:t>
            </a:fld>
            <a:endParaRPr lang="en-US" dirty="0">
              <a:latin typeface="Helvetica"/>
              <a:cs typeface="Helvetica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49670D-7569-FE49-8F0F-A732FC8CC96D}"/>
              </a:ext>
            </a:extLst>
          </p:cNvPr>
          <p:cNvGrpSpPr/>
          <p:nvPr/>
        </p:nvGrpSpPr>
        <p:grpSpPr>
          <a:xfrm>
            <a:off x="553454" y="2971562"/>
            <a:ext cx="7405053" cy="3114573"/>
            <a:chOff x="553454" y="2971562"/>
            <a:chExt cx="7405053" cy="311457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805AAA-89C6-214A-9888-757D8322D133}"/>
                </a:ext>
              </a:extLst>
            </p:cNvPr>
            <p:cNvSpPr txBox="1"/>
            <p:nvPr/>
          </p:nvSpPr>
          <p:spPr>
            <a:xfrm>
              <a:off x="3318222" y="3750545"/>
              <a:ext cx="338555" cy="461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>
                  <a:latin typeface="Helvetica"/>
                  <a:cs typeface="Helvetica"/>
                </a:rPr>
                <a:t>c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E85163-0C1C-6A40-88DC-8E0002E3B4FA}"/>
                </a:ext>
              </a:extLst>
            </p:cNvPr>
            <p:cNvSpPr txBox="1"/>
            <p:nvPr/>
          </p:nvSpPr>
          <p:spPr>
            <a:xfrm>
              <a:off x="4969758" y="2971562"/>
              <a:ext cx="367258" cy="461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>
                  <a:latin typeface="Helvetica"/>
                  <a:cs typeface="Helvetica"/>
                </a:rPr>
                <a:t>b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11A8D7-5C09-6847-B2FF-ECCAC8C52D35}"/>
                </a:ext>
              </a:extLst>
            </p:cNvPr>
            <p:cNvSpPr txBox="1"/>
            <p:nvPr/>
          </p:nvSpPr>
          <p:spPr>
            <a:xfrm>
              <a:off x="4829998" y="4929658"/>
              <a:ext cx="355837" cy="461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>
                  <a:latin typeface="Helvetica"/>
                  <a:cs typeface="Helvetica"/>
                </a:rPr>
                <a:t>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65787" y="5312300"/>
              <a:ext cx="19814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>
                  <a:solidFill>
                    <a:srgbClr val="008000"/>
                  </a:solidFill>
                  <a:latin typeface="Helvetica"/>
                  <a:cs typeface="Helvetica"/>
                </a:rPr>
                <a:t>a</a:t>
              </a:r>
              <a:r>
                <a:rPr lang="en-US" dirty="0">
                  <a:latin typeface="Helvetica"/>
                  <a:cs typeface="Helvetica"/>
                </a:rPr>
                <a:t> = 3</a:t>
              </a:r>
              <a:r>
                <a:rPr lang="en-US" dirty="0">
                  <a:solidFill>
                    <a:srgbClr val="FF0000"/>
                  </a:solidFill>
                  <a:latin typeface="Helvetica"/>
                  <a:cs typeface="Helvetica"/>
                </a:rPr>
                <a:t>a</a:t>
              </a:r>
              <a:r>
                <a:rPr lang="en-US" dirty="0">
                  <a:latin typeface="Helvetica"/>
                  <a:cs typeface="Helvetica"/>
                </a:rPr>
                <a:t>/4+ </a:t>
              </a:r>
              <a:r>
                <a:rPr lang="en-US" dirty="0">
                  <a:solidFill>
                    <a:srgbClr val="FF0000"/>
                  </a:solidFill>
                  <a:latin typeface="Helvetica"/>
                  <a:cs typeface="Helvetica"/>
                </a:rPr>
                <a:t>c</a:t>
              </a:r>
              <a:r>
                <a:rPr lang="en-US" dirty="0">
                  <a:latin typeface="Helvetica"/>
                  <a:cs typeface="Helvetica"/>
                </a:rPr>
                <a:t>/4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77075" y="3291589"/>
              <a:ext cx="19814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>
                  <a:solidFill>
                    <a:srgbClr val="008000"/>
                  </a:solidFill>
                  <a:latin typeface="Helvetica"/>
                  <a:cs typeface="Helvetica"/>
                </a:rPr>
                <a:t>b</a:t>
              </a:r>
              <a:r>
                <a:rPr lang="en-US" dirty="0">
                  <a:latin typeface="Helvetica"/>
                  <a:cs typeface="Helvetica"/>
                </a:rPr>
                <a:t> = 3</a:t>
              </a:r>
              <a:r>
                <a:rPr lang="en-US" dirty="0">
                  <a:solidFill>
                    <a:srgbClr val="FF0000"/>
                  </a:solidFill>
                  <a:latin typeface="Helvetica"/>
                  <a:cs typeface="Helvetica"/>
                </a:rPr>
                <a:t>b</a:t>
              </a:r>
              <a:r>
                <a:rPr lang="en-US" dirty="0">
                  <a:latin typeface="Helvetica"/>
                  <a:cs typeface="Helvetica"/>
                </a:rPr>
                <a:t>/4+ </a:t>
              </a:r>
              <a:r>
                <a:rPr lang="en-US" dirty="0">
                  <a:solidFill>
                    <a:srgbClr val="FF0000"/>
                  </a:solidFill>
                  <a:latin typeface="Helvetica"/>
                  <a:cs typeface="Helvetica"/>
                </a:rPr>
                <a:t>c</a:t>
              </a:r>
              <a:r>
                <a:rPr lang="en-US" dirty="0">
                  <a:latin typeface="Helvetica"/>
                  <a:cs typeface="Helvetica"/>
                </a:rPr>
                <a:t>/4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3454" y="4279366"/>
              <a:ext cx="24005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>
                  <a:solidFill>
                    <a:srgbClr val="008000"/>
                  </a:solidFill>
                  <a:latin typeface="Helvetica"/>
                  <a:cs typeface="Helvetica"/>
                </a:rPr>
                <a:t>c</a:t>
              </a:r>
              <a:r>
                <a:rPr lang="en-US" dirty="0">
                  <a:latin typeface="Helvetica"/>
                  <a:cs typeface="Helvetica"/>
                </a:rPr>
                <a:t> = </a:t>
              </a:r>
              <a:r>
                <a:rPr lang="en-US" dirty="0">
                  <a:solidFill>
                    <a:srgbClr val="FF0000"/>
                  </a:solidFill>
                  <a:latin typeface="Helvetica"/>
                  <a:cs typeface="Helvetica"/>
                </a:rPr>
                <a:t>a</a:t>
              </a:r>
              <a:r>
                <a:rPr lang="en-US" dirty="0">
                  <a:latin typeface="Helvetica"/>
                  <a:cs typeface="Helvetica"/>
                </a:rPr>
                <a:t>/4+</a:t>
              </a:r>
              <a:r>
                <a:rPr lang="en-US" dirty="0">
                  <a:solidFill>
                    <a:srgbClr val="FF0000"/>
                  </a:solidFill>
                  <a:latin typeface="Helvetica"/>
                  <a:cs typeface="Helvetica"/>
                </a:rPr>
                <a:t>b</a:t>
              </a:r>
              <a:r>
                <a:rPr lang="en-US" dirty="0">
                  <a:latin typeface="Helvetica"/>
                  <a:cs typeface="Helvetica"/>
                </a:rPr>
                <a:t>/4+</a:t>
              </a:r>
              <a:r>
                <a:rPr lang="en-US" dirty="0">
                  <a:solidFill>
                    <a:srgbClr val="FF0000"/>
                  </a:solidFill>
                  <a:latin typeface="Helvetica"/>
                  <a:cs typeface="Helvetica"/>
                </a:rPr>
                <a:t>c</a:t>
              </a:r>
              <a:r>
                <a:rPr lang="en-US" dirty="0">
                  <a:latin typeface="Helvetica"/>
                  <a:cs typeface="Helvetica"/>
                </a:rPr>
                <a:t>/2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2971909" y="3004255"/>
              <a:ext cx="2685977" cy="3081880"/>
              <a:chOff x="2971909" y="3004255"/>
              <a:chExt cx="2685977" cy="3081880"/>
            </a:xfrm>
          </p:grpSpPr>
          <p:pic>
            <p:nvPicPr>
              <p:cNvPr id="29" name="Picture 28" descr="AA028202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71909" y="3769001"/>
                <a:ext cx="1020562" cy="1162465"/>
              </a:xfrm>
              <a:prstGeom prst="rect">
                <a:avLst/>
              </a:prstGeom>
            </p:spPr>
          </p:pic>
          <p:pic>
            <p:nvPicPr>
              <p:cNvPr id="30" name="Picture 29" descr="AA028202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45334" y="4923670"/>
                <a:ext cx="1020562" cy="1162465"/>
              </a:xfrm>
              <a:prstGeom prst="rect">
                <a:avLst/>
              </a:prstGeom>
            </p:spPr>
          </p:pic>
          <p:pic>
            <p:nvPicPr>
              <p:cNvPr id="31" name="Picture 30" descr="AA028202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37324" y="3004255"/>
                <a:ext cx="1020562" cy="1162465"/>
              </a:xfrm>
              <a:prstGeom prst="rect">
                <a:avLst/>
              </a:prstGeom>
            </p:spPr>
          </p:pic>
          <p:cxnSp>
            <p:nvCxnSpPr>
              <p:cNvPr id="32" name="Straight Arrow Connector 31"/>
              <p:cNvCxnSpPr/>
              <p:nvPr/>
            </p:nvCxnSpPr>
            <p:spPr bwMode="auto">
              <a:xfrm flipV="1">
                <a:off x="3785973" y="3940623"/>
                <a:ext cx="851243" cy="549189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3" name="Straight Connector 32"/>
              <p:cNvCxnSpPr>
                <a:endCxn id="30" idx="1"/>
              </p:cNvCxnSpPr>
              <p:nvPr/>
            </p:nvCxnSpPr>
            <p:spPr bwMode="auto">
              <a:xfrm>
                <a:off x="3731054" y="4929163"/>
                <a:ext cx="814280" cy="57574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34" name="Straight Arrow Connector 33"/>
              <p:cNvCxnSpPr/>
              <p:nvPr/>
            </p:nvCxnSpPr>
            <p:spPr bwMode="auto">
              <a:xfrm flipV="1">
                <a:off x="3853700" y="4057741"/>
                <a:ext cx="851243" cy="549189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>
                <a:off x="3643565" y="5032174"/>
                <a:ext cx="814280" cy="57574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</p:grp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6B919DA-92F2-A946-AC19-BD5DD43FF4E5}"/>
              </a:ext>
            </a:extLst>
          </p:cNvPr>
          <p:cNvSpPr/>
          <p:nvPr/>
        </p:nvSpPr>
        <p:spPr bwMode="auto">
          <a:xfrm>
            <a:off x="685800" y="1747157"/>
            <a:ext cx="3045254" cy="816429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" name="Content Placeholder 21">
            <a:extLst>
              <a:ext uri="{FF2B5EF4-FFF2-40B4-BE49-F238E27FC236}">
                <a16:creationId xmlns:a16="http://schemas.microsoft.com/office/drawing/2014/main" id="{90C04345-4E97-9943-B3EE-F78404930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Initially</a:t>
            </a:r>
            <a:r>
              <a:rPr lang="en-US" dirty="0"/>
              <a:t>, state = input</a:t>
            </a:r>
          </a:p>
        </p:txBody>
      </p:sp>
    </p:spTree>
    <p:extLst>
      <p:ext uri="{BB962C8B-B14F-4D97-AF65-F5344CB8AC3E}">
        <p14:creationId xmlns:p14="http://schemas.microsoft.com/office/powerpoint/2010/main" val="336298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488390" y="5312300"/>
            <a:ext cx="3066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 = (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18/4+1/4</a:t>
            </a:r>
            <a:r>
              <a:rPr lang="en-US" dirty="0">
                <a:latin typeface="Helvetica"/>
                <a:cs typeface="Helvetica"/>
              </a:rPr>
              <a:t>) = 19/4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90838" y="3291589"/>
            <a:ext cx="2553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 = (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6/4+1/4</a:t>
            </a:r>
            <a:r>
              <a:rPr lang="en-US" dirty="0">
                <a:latin typeface="Helvetica"/>
                <a:cs typeface="Helvetica"/>
              </a:rPr>
              <a:t>)=7/4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984" y="4931466"/>
            <a:ext cx="3485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 = (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2/4+6/4+1/2</a:t>
            </a:r>
            <a:r>
              <a:rPr lang="en-US" dirty="0">
                <a:latin typeface="Helvetica"/>
                <a:cs typeface="Helvetica"/>
              </a:rPr>
              <a:t>) = 10/4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09581" y="3750545"/>
            <a:ext cx="35583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69758" y="2971562"/>
            <a:ext cx="36725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29998" y="4929658"/>
            <a:ext cx="35583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6</a:t>
            </a:r>
          </a:p>
        </p:txBody>
      </p:sp>
      <p:pic>
        <p:nvPicPr>
          <p:cNvPr id="29" name="Picture 28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909" y="3769001"/>
            <a:ext cx="1020562" cy="1162465"/>
          </a:xfrm>
          <a:prstGeom prst="rect">
            <a:avLst/>
          </a:prstGeom>
        </p:spPr>
      </p:pic>
      <p:pic>
        <p:nvPicPr>
          <p:cNvPr id="30" name="Picture 29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334" y="4923670"/>
            <a:ext cx="1020562" cy="1162465"/>
          </a:xfrm>
          <a:prstGeom prst="rect">
            <a:avLst/>
          </a:prstGeom>
        </p:spPr>
      </p:pic>
      <p:pic>
        <p:nvPicPr>
          <p:cNvPr id="31" name="Picture 30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324" y="3004255"/>
            <a:ext cx="1020562" cy="1162465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 bwMode="auto">
          <a:xfrm flipV="1">
            <a:off x="3785973" y="3940623"/>
            <a:ext cx="851243" cy="54918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Connector 32"/>
          <p:cNvCxnSpPr>
            <a:endCxn id="30" idx="1"/>
          </p:cNvCxnSpPr>
          <p:nvPr/>
        </p:nvCxnSpPr>
        <p:spPr bwMode="auto">
          <a:xfrm>
            <a:off x="3731054" y="4929163"/>
            <a:ext cx="814280" cy="5757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3853700" y="4057741"/>
            <a:ext cx="851243" cy="54918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3643565" y="5032174"/>
            <a:ext cx="814280" cy="5757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5600DA63-3A46-1245-8FDE-B9209ADFB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</p:spPr>
        <p:txBody>
          <a:bodyPr/>
          <a:lstStyle/>
          <a:p>
            <a:r>
              <a:rPr lang="en-US" dirty="0"/>
              <a:t>Average Consensus</a:t>
            </a:r>
          </a:p>
        </p:txBody>
      </p:sp>
    </p:spTree>
    <p:extLst>
      <p:ext uri="{BB962C8B-B14F-4D97-AF65-F5344CB8AC3E}">
        <p14:creationId xmlns:p14="http://schemas.microsoft.com/office/powerpoint/2010/main" val="1252625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488390" y="5312300"/>
            <a:ext cx="3066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 = (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18/4+1/4</a:t>
            </a:r>
            <a:r>
              <a:rPr lang="en-US" dirty="0">
                <a:latin typeface="Helvetica"/>
                <a:cs typeface="Helvetica"/>
              </a:rPr>
              <a:t>) = 19/4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90838" y="3291589"/>
            <a:ext cx="2553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 = (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6/4+1/4</a:t>
            </a:r>
            <a:r>
              <a:rPr lang="en-US" dirty="0">
                <a:latin typeface="Helvetica"/>
                <a:cs typeface="Helvetica"/>
              </a:rPr>
              <a:t>)=7/4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984" y="4931466"/>
            <a:ext cx="3485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 = (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2/4+6/4+1/2</a:t>
            </a:r>
            <a:r>
              <a:rPr lang="en-US" dirty="0">
                <a:latin typeface="Helvetica"/>
                <a:cs typeface="Helvetica"/>
              </a:rPr>
              <a:t>) = 10/4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09581" y="3750545"/>
            <a:ext cx="35583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69758" y="2971562"/>
            <a:ext cx="36725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29998" y="4929658"/>
            <a:ext cx="35583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6</a:t>
            </a:r>
          </a:p>
        </p:txBody>
      </p:sp>
      <p:pic>
        <p:nvPicPr>
          <p:cNvPr id="29" name="Picture 28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909" y="3769001"/>
            <a:ext cx="1020562" cy="1162465"/>
          </a:xfrm>
          <a:prstGeom prst="rect">
            <a:avLst/>
          </a:prstGeom>
        </p:spPr>
      </p:pic>
      <p:pic>
        <p:nvPicPr>
          <p:cNvPr id="30" name="Picture 29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334" y="4923670"/>
            <a:ext cx="1020562" cy="1162465"/>
          </a:xfrm>
          <a:prstGeom prst="rect">
            <a:avLst/>
          </a:prstGeom>
        </p:spPr>
      </p:pic>
      <p:pic>
        <p:nvPicPr>
          <p:cNvPr id="31" name="Picture 30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324" y="3004255"/>
            <a:ext cx="1020562" cy="1162465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 bwMode="auto">
          <a:xfrm flipV="1">
            <a:off x="3785973" y="3940623"/>
            <a:ext cx="851243" cy="54918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Connector 32"/>
          <p:cNvCxnSpPr>
            <a:endCxn id="30" idx="1"/>
          </p:cNvCxnSpPr>
          <p:nvPr/>
        </p:nvCxnSpPr>
        <p:spPr bwMode="auto">
          <a:xfrm>
            <a:off x="3731054" y="4929163"/>
            <a:ext cx="814280" cy="5757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3853700" y="4057741"/>
            <a:ext cx="851243" cy="54918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3643565" y="5032174"/>
            <a:ext cx="814280" cy="5757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5600DA63-3A46-1245-8FDE-B9209ADFB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</p:spPr>
        <p:txBody>
          <a:bodyPr/>
          <a:lstStyle/>
          <a:p>
            <a:r>
              <a:rPr lang="en-US" dirty="0"/>
              <a:t>Average Consensus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E41898-C8C4-2443-B383-3B19068D9892}"/>
              </a:ext>
            </a:extLst>
          </p:cNvPr>
          <p:cNvSpPr txBox="1"/>
          <p:nvPr/>
        </p:nvSpPr>
        <p:spPr>
          <a:xfrm>
            <a:off x="1713053" y="2011579"/>
            <a:ext cx="6097310" cy="523220"/>
          </a:xfrm>
          <a:prstGeom prst="rect">
            <a:avLst/>
          </a:prstGeom>
          <a:solidFill>
            <a:srgbClr val="C00000">
              <a:alpha val="90000"/>
            </a:srgb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Helvetica" pitchFamily="2" charset="0"/>
                <a:sym typeface="Wingdings" pitchFamily="2" charset="2"/>
              </a:rPr>
              <a:t>Values converge to </a:t>
            </a:r>
            <a:r>
              <a:rPr lang="en-US" sz="2800" i="1" dirty="0">
                <a:solidFill>
                  <a:schemeClr val="bg1"/>
                </a:solidFill>
                <a:latin typeface="Helvetica" pitchFamily="2" charset="0"/>
                <a:sym typeface="Wingdings" pitchFamily="2" charset="2"/>
              </a:rPr>
              <a:t>average</a:t>
            </a:r>
            <a:r>
              <a:rPr lang="en-US" sz="2800" dirty="0">
                <a:solidFill>
                  <a:schemeClr val="bg1"/>
                </a:solidFill>
                <a:latin typeface="Helvetica" pitchFamily="2" charset="0"/>
                <a:sym typeface="Wingdings" pitchFamily="2" charset="2"/>
              </a:rPr>
              <a:t> of inputs</a:t>
            </a:r>
            <a:endParaRPr lang="en-US" sz="2800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971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B0D7A6D-FB80-6241-8FB1-3855F67AD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Local Algorithms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27C3BE6-FB3A-9943-AB9F-BBEDE7AD2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Too much work to implement (in wireless networks)</a:t>
            </a:r>
          </a:p>
          <a:p>
            <a:endParaRPr lang="en-US" dirty="0"/>
          </a:p>
          <a:p>
            <a:r>
              <a:rPr lang="en-US" dirty="0"/>
              <a:t>Software environment to make life easier</a:t>
            </a:r>
          </a:p>
          <a:p>
            <a:endParaRPr lang="en-US" dirty="0"/>
          </a:p>
          <a:p>
            <a:r>
              <a:rPr lang="en-US" dirty="0"/>
              <a:t>Programmer provides pseudo-code</a:t>
            </a:r>
          </a:p>
          <a:p>
            <a:endParaRPr lang="en-US" dirty="0"/>
          </a:p>
          <a:p>
            <a:r>
              <a:rPr lang="en-US" dirty="0"/>
              <a:t>Rest automated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C661E-3A10-2747-AE3F-AEA8E8DC6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95E721-646B-43FE-9C59-B1DD65377C5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171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EF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427564"/>
            <a:ext cx="7772400" cy="195105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To Build, Or Not To Build,</a:t>
            </a:r>
            <a:br>
              <a:rPr lang="en-US" dirty="0"/>
            </a:br>
            <a:r>
              <a:rPr lang="en-US" dirty="0"/>
              <a:t>That Is The Question …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z="2400" dirty="0">
                <a:solidFill>
                  <a:srgbClr val="993300"/>
                </a:solidFill>
              </a:rPr>
            </a:br>
            <a:endParaRPr lang="en-US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068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FB4F1-F22A-E34B-A52A-0AD9EAFDE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5D598-93B2-AC44-AE37-E638D03FE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147957" cy="45720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Brief overview of past work</a:t>
            </a:r>
          </a:p>
          <a:p>
            <a:endParaRPr lang="en-US" dirty="0"/>
          </a:p>
          <a:p>
            <a:r>
              <a:rPr lang="en-US" dirty="0"/>
              <a:t>Some thoughts on building testbeds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PG-13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4892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FAC15-120F-FC4C-A654-08F86789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DF6D15B-030A-A54F-B8E2-D03A76D94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716" y="-19878"/>
            <a:ext cx="4166568" cy="676907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DACFC-0B23-2D4F-ACB1-A8517B70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90F896-749A-D74F-A734-E7370BE1F4D6}"/>
              </a:ext>
            </a:extLst>
          </p:cNvPr>
          <p:cNvCxnSpPr/>
          <p:nvPr/>
        </p:nvCxnSpPr>
        <p:spPr bwMode="auto">
          <a:xfrm>
            <a:off x="3110948" y="3528391"/>
            <a:ext cx="1480931" cy="31805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8094E3-2EC3-B64B-9F52-4C09DF1AAD42}"/>
              </a:ext>
            </a:extLst>
          </p:cNvPr>
          <p:cNvCxnSpPr>
            <a:cxnSpLocks/>
          </p:cNvCxnSpPr>
          <p:nvPr/>
        </p:nvCxnSpPr>
        <p:spPr bwMode="auto">
          <a:xfrm>
            <a:off x="4563096" y="3846444"/>
            <a:ext cx="148983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2EAC52-B6DB-C747-9AA5-C34B8131DB05}"/>
              </a:ext>
            </a:extLst>
          </p:cNvPr>
          <p:cNvCxnSpPr>
            <a:cxnSpLocks/>
          </p:cNvCxnSpPr>
          <p:nvPr/>
        </p:nvCxnSpPr>
        <p:spPr bwMode="auto">
          <a:xfrm>
            <a:off x="3125462" y="3974652"/>
            <a:ext cx="397565" cy="60271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B6C7C1-D0B6-384D-AD16-EA980F299838}"/>
              </a:ext>
            </a:extLst>
          </p:cNvPr>
          <p:cNvCxnSpPr>
            <a:cxnSpLocks/>
          </p:cNvCxnSpPr>
          <p:nvPr/>
        </p:nvCxnSpPr>
        <p:spPr bwMode="auto">
          <a:xfrm>
            <a:off x="3508513" y="4577364"/>
            <a:ext cx="1083366" cy="85476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7D3E010-DD26-B849-A74B-28D8E927ADE7}"/>
              </a:ext>
            </a:extLst>
          </p:cNvPr>
          <p:cNvCxnSpPr>
            <a:cxnSpLocks/>
          </p:cNvCxnSpPr>
          <p:nvPr/>
        </p:nvCxnSpPr>
        <p:spPr bwMode="auto">
          <a:xfrm>
            <a:off x="4581940" y="5430078"/>
            <a:ext cx="1434736" cy="53892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DF87615-B7F4-1540-A38F-85347EB85FFB}"/>
              </a:ext>
            </a:extLst>
          </p:cNvPr>
          <p:cNvSpPr txBox="1"/>
          <p:nvPr/>
        </p:nvSpPr>
        <p:spPr>
          <a:xfrm>
            <a:off x="4976005" y="3364658"/>
            <a:ext cx="1040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 pitchFamily="2" charset="0"/>
              </a:rPr>
              <a:t>Theirs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B1C846-3A72-3B46-B70A-621C41719361}"/>
              </a:ext>
            </a:extLst>
          </p:cNvPr>
          <p:cNvSpPr txBox="1"/>
          <p:nvPr/>
        </p:nvSpPr>
        <p:spPr>
          <a:xfrm>
            <a:off x="4913129" y="5179123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 pitchFamily="2" charset="0"/>
              </a:rPr>
              <a:t>Ours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80F63C8-A5EA-E548-849A-E99564598D78}"/>
              </a:ext>
            </a:extLst>
          </p:cNvPr>
          <p:cNvSpPr txBox="1">
            <a:spLocks/>
          </p:cNvSpPr>
          <p:nvPr/>
        </p:nvSpPr>
        <p:spPr bwMode="auto">
          <a:xfrm>
            <a:off x="408214" y="-19878"/>
            <a:ext cx="8202386" cy="16944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Helvetica"/>
                <a:ea typeface="+mj-ea"/>
                <a:cs typeface="Helvetic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kern="0" dirty="0"/>
              <a:t>Staggered Checkpointing</a:t>
            </a:r>
          </a:p>
        </p:txBody>
      </p:sp>
    </p:spTree>
    <p:extLst>
      <p:ext uri="{BB962C8B-B14F-4D97-AF65-F5344CB8AC3E}">
        <p14:creationId xmlns:p14="http://schemas.microsoft.com/office/powerpoint/2010/main" val="6107534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FAC15-120F-FC4C-A654-08F86789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DF6D15B-030A-A54F-B8E2-D03A76D94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716" y="-19878"/>
            <a:ext cx="4166568" cy="676907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DACFC-0B23-2D4F-ACB1-A8517B70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90F896-749A-D74F-A734-E7370BE1F4D6}"/>
              </a:ext>
            </a:extLst>
          </p:cNvPr>
          <p:cNvCxnSpPr/>
          <p:nvPr/>
        </p:nvCxnSpPr>
        <p:spPr bwMode="auto">
          <a:xfrm>
            <a:off x="3110948" y="3528391"/>
            <a:ext cx="1480931" cy="31805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8094E3-2EC3-B64B-9F52-4C09DF1AAD42}"/>
              </a:ext>
            </a:extLst>
          </p:cNvPr>
          <p:cNvCxnSpPr>
            <a:cxnSpLocks/>
          </p:cNvCxnSpPr>
          <p:nvPr/>
        </p:nvCxnSpPr>
        <p:spPr bwMode="auto">
          <a:xfrm>
            <a:off x="4563096" y="3846444"/>
            <a:ext cx="148983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D2EAC52-B6DB-C747-9AA5-C34B8131DB05}"/>
              </a:ext>
            </a:extLst>
          </p:cNvPr>
          <p:cNvCxnSpPr>
            <a:cxnSpLocks/>
          </p:cNvCxnSpPr>
          <p:nvPr/>
        </p:nvCxnSpPr>
        <p:spPr bwMode="auto">
          <a:xfrm>
            <a:off x="3125462" y="3974652"/>
            <a:ext cx="397565" cy="60271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B6C7C1-D0B6-384D-AD16-EA980F299838}"/>
              </a:ext>
            </a:extLst>
          </p:cNvPr>
          <p:cNvCxnSpPr>
            <a:cxnSpLocks/>
          </p:cNvCxnSpPr>
          <p:nvPr/>
        </p:nvCxnSpPr>
        <p:spPr bwMode="auto">
          <a:xfrm>
            <a:off x="3508513" y="4577364"/>
            <a:ext cx="1083366" cy="85476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7D3E010-DD26-B849-A74B-28D8E927ADE7}"/>
              </a:ext>
            </a:extLst>
          </p:cNvPr>
          <p:cNvCxnSpPr>
            <a:cxnSpLocks/>
          </p:cNvCxnSpPr>
          <p:nvPr/>
        </p:nvCxnSpPr>
        <p:spPr bwMode="auto">
          <a:xfrm>
            <a:off x="4581940" y="5430078"/>
            <a:ext cx="1434736" cy="53892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DF87615-B7F4-1540-A38F-85347EB85FFB}"/>
              </a:ext>
            </a:extLst>
          </p:cNvPr>
          <p:cNvSpPr txBox="1"/>
          <p:nvPr/>
        </p:nvSpPr>
        <p:spPr>
          <a:xfrm>
            <a:off x="4976005" y="3364658"/>
            <a:ext cx="1040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 pitchFamily="2" charset="0"/>
              </a:rPr>
              <a:t>Theirs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B1C846-3A72-3B46-B70A-621C41719361}"/>
              </a:ext>
            </a:extLst>
          </p:cNvPr>
          <p:cNvSpPr txBox="1"/>
          <p:nvPr/>
        </p:nvSpPr>
        <p:spPr>
          <a:xfrm>
            <a:off x="4913129" y="5179123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 pitchFamily="2" charset="0"/>
              </a:rPr>
              <a:t>Ours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9CDD41-0AD5-B14C-93FB-12E4D5931CE0}"/>
              </a:ext>
            </a:extLst>
          </p:cNvPr>
          <p:cNvSpPr txBox="1"/>
          <p:nvPr/>
        </p:nvSpPr>
        <p:spPr>
          <a:xfrm>
            <a:off x="6162020" y="2939143"/>
            <a:ext cx="2989024" cy="646331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chemeClr val="bg1"/>
                </a:solidFill>
                <a:latin typeface="Helvetica" pitchFamily="2" charset="0"/>
              </a:rPr>
              <a:t>Waste of time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5D8FE18-6057-894C-ACB4-D8473647D092}"/>
              </a:ext>
            </a:extLst>
          </p:cNvPr>
          <p:cNvSpPr txBox="1">
            <a:spLocks/>
          </p:cNvSpPr>
          <p:nvPr/>
        </p:nvSpPr>
        <p:spPr bwMode="auto">
          <a:xfrm>
            <a:off x="408214" y="-19878"/>
            <a:ext cx="8202386" cy="16944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Helvetica"/>
                <a:ea typeface="+mj-ea"/>
                <a:cs typeface="Helvetic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kern="0" dirty="0"/>
              <a:t>Staggered Checkpointing</a:t>
            </a:r>
          </a:p>
        </p:txBody>
      </p:sp>
    </p:spTree>
    <p:extLst>
      <p:ext uri="{BB962C8B-B14F-4D97-AF65-F5344CB8AC3E}">
        <p14:creationId xmlns:p14="http://schemas.microsoft.com/office/powerpoint/2010/main" val="792814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488390" y="5312300"/>
            <a:ext cx="3066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 = (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18/4+1/4</a:t>
            </a:r>
            <a:r>
              <a:rPr lang="en-US" dirty="0">
                <a:latin typeface="Helvetica"/>
                <a:cs typeface="Helvetica"/>
              </a:rPr>
              <a:t>) = 19/4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90838" y="3291589"/>
            <a:ext cx="2553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 = (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6/4+1/4</a:t>
            </a:r>
            <a:r>
              <a:rPr lang="en-US" dirty="0">
                <a:latin typeface="Helvetica"/>
                <a:cs typeface="Helvetica"/>
              </a:rPr>
              <a:t>)=7/4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984" y="4931466"/>
            <a:ext cx="3485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 = (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2/4+6/4+1/2</a:t>
            </a:r>
            <a:r>
              <a:rPr lang="en-US" dirty="0">
                <a:latin typeface="Helvetica"/>
                <a:cs typeface="Helvetica"/>
              </a:rPr>
              <a:t>) = 10/4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09581" y="3750545"/>
            <a:ext cx="35583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69758" y="2971562"/>
            <a:ext cx="36725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29998" y="4929658"/>
            <a:ext cx="35583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6</a:t>
            </a:r>
          </a:p>
        </p:txBody>
      </p:sp>
      <p:pic>
        <p:nvPicPr>
          <p:cNvPr id="29" name="Picture 28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909" y="3769001"/>
            <a:ext cx="1020562" cy="1162465"/>
          </a:xfrm>
          <a:prstGeom prst="rect">
            <a:avLst/>
          </a:prstGeom>
        </p:spPr>
      </p:pic>
      <p:pic>
        <p:nvPicPr>
          <p:cNvPr id="30" name="Picture 29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334" y="4923670"/>
            <a:ext cx="1020562" cy="1162465"/>
          </a:xfrm>
          <a:prstGeom prst="rect">
            <a:avLst/>
          </a:prstGeom>
        </p:spPr>
      </p:pic>
      <p:pic>
        <p:nvPicPr>
          <p:cNvPr id="31" name="Picture 30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324" y="3004255"/>
            <a:ext cx="1020562" cy="1162465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 bwMode="auto">
          <a:xfrm flipV="1">
            <a:off x="3785973" y="3940623"/>
            <a:ext cx="851243" cy="54918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Connector 32"/>
          <p:cNvCxnSpPr>
            <a:endCxn id="30" idx="1"/>
          </p:cNvCxnSpPr>
          <p:nvPr/>
        </p:nvCxnSpPr>
        <p:spPr bwMode="auto">
          <a:xfrm>
            <a:off x="3731054" y="4929163"/>
            <a:ext cx="814280" cy="5757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3853700" y="4057741"/>
            <a:ext cx="851243" cy="54918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3643565" y="5032174"/>
            <a:ext cx="814280" cy="5757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5600DA63-3A46-1245-8FDE-B9209ADFB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</p:spPr>
        <p:txBody>
          <a:bodyPr/>
          <a:lstStyle/>
          <a:p>
            <a:r>
              <a:rPr lang="en-US" dirty="0"/>
              <a:t>Average Consensus</a:t>
            </a:r>
            <a:br>
              <a:rPr lang="en-US" dirty="0"/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Software Toolkit for Local Computations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7440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488390" y="5312300"/>
            <a:ext cx="3066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a</a:t>
            </a:r>
            <a:r>
              <a:rPr lang="en-US" dirty="0">
                <a:latin typeface="Helvetica"/>
                <a:cs typeface="Helvetica"/>
              </a:rPr>
              <a:t> = (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18/4+1/4</a:t>
            </a:r>
            <a:r>
              <a:rPr lang="en-US" dirty="0">
                <a:latin typeface="Helvetica"/>
                <a:cs typeface="Helvetica"/>
              </a:rPr>
              <a:t>) = 19/4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90838" y="3291589"/>
            <a:ext cx="2553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b</a:t>
            </a:r>
            <a:r>
              <a:rPr lang="en-US" dirty="0">
                <a:latin typeface="Helvetica"/>
                <a:cs typeface="Helvetica"/>
              </a:rPr>
              <a:t> = (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6/4+1/4</a:t>
            </a:r>
            <a:r>
              <a:rPr lang="en-US" dirty="0">
                <a:latin typeface="Helvetica"/>
                <a:cs typeface="Helvetica"/>
              </a:rPr>
              <a:t>)=7/4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984" y="4931466"/>
            <a:ext cx="3485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c</a:t>
            </a:r>
            <a:r>
              <a:rPr lang="en-US" dirty="0">
                <a:latin typeface="Helvetica"/>
                <a:cs typeface="Helvetica"/>
              </a:rPr>
              <a:t> = (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2/4+6/4+1/2</a:t>
            </a:r>
            <a:r>
              <a:rPr lang="en-US" dirty="0">
                <a:latin typeface="Helvetica"/>
                <a:cs typeface="Helvetica"/>
              </a:rPr>
              <a:t>) = 10/4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09581" y="3750545"/>
            <a:ext cx="35583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69758" y="2971562"/>
            <a:ext cx="36725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29998" y="4929658"/>
            <a:ext cx="35583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/>
                <a:cs typeface="Helvetica"/>
              </a:rPr>
              <a:t>6</a:t>
            </a:r>
          </a:p>
        </p:txBody>
      </p:sp>
      <p:pic>
        <p:nvPicPr>
          <p:cNvPr id="29" name="Picture 28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909" y="3769001"/>
            <a:ext cx="1020562" cy="1162465"/>
          </a:xfrm>
          <a:prstGeom prst="rect">
            <a:avLst/>
          </a:prstGeom>
        </p:spPr>
      </p:pic>
      <p:pic>
        <p:nvPicPr>
          <p:cNvPr id="30" name="Picture 29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334" y="4923670"/>
            <a:ext cx="1020562" cy="1162465"/>
          </a:xfrm>
          <a:prstGeom prst="rect">
            <a:avLst/>
          </a:prstGeom>
        </p:spPr>
      </p:pic>
      <p:pic>
        <p:nvPicPr>
          <p:cNvPr id="31" name="Picture 30" descr="AA028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324" y="3004255"/>
            <a:ext cx="1020562" cy="1162465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 bwMode="auto">
          <a:xfrm flipV="1">
            <a:off x="3785973" y="3940623"/>
            <a:ext cx="851243" cy="54918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Connector 32"/>
          <p:cNvCxnSpPr>
            <a:endCxn id="30" idx="1"/>
          </p:cNvCxnSpPr>
          <p:nvPr/>
        </p:nvCxnSpPr>
        <p:spPr bwMode="auto">
          <a:xfrm>
            <a:off x="3731054" y="4929163"/>
            <a:ext cx="814280" cy="5757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3853700" y="4057741"/>
            <a:ext cx="851243" cy="54918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3643565" y="5032174"/>
            <a:ext cx="814280" cy="57574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5600DA63-3A46-1245-8FDE-B9209ADFB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</p:spPr>
        <p:txBody>
          <a:bodyPr/>
          <a:lstStyle/>
          <a:p>
            <a:r>
              <a:rPr lang="en-US" dirty="0"/>
              <a:t>Average Consensus</a:t>
            </a:r>
            <a:br>
              <a:rPr lang="en-US" dirty="0"/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Software Toolkit for Local Computations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6867AE-D4B1-FF45-A755-AD8CFB685DA2}"/>
              </a:ext>
            </a:extLst>
          </p:cNvPr>
          <p:cNvSpPr txBox="1"/>
          <p:nvPr/>
        </p:nvSpPr>
        <p:spPr>
          <a:xfrm>
            <a:off x="1521399" y="3329737"/>
            <a:ext cx="7622601" cy="646331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chemeClr val="bg1"/>
                </a:solidFill>
                <a:latin typeface="Helvetica" pitchFamily="2" charset="0"/>
              </a:rPr>
              <a:t>Utilitarian, but research value limited</a:t>
            </a:r>
          </a:p>
        </p:txBody>
      </p:sp>
    </p:spTree>
    <p:extLst>
      <p:ext uri="{BB962C8B-B14F-4D97-AF65-F5344CB8AC3E}">
        <p14:creationId xmlns:p14="http://schemas.microsoft.com/office/powerpoint/2010/main" val="966826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5DEF-8E90-45E5-A850-DF44F643C36C}" type="slidenum">
              <a:rPr lang="en-US">
                <a:latin typeface="Helvetica" pitchFamily="34" charset="0"/>
                <a:cs typeface="Helvetica" pitchFamily="34" charset="0"/>
              </a:rPr>
              <a:pPr/>
              <a:t>34</a:t>
            </a:fld>
            <a:endParaRPr lang="en-US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61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17625" cy="3262313"/>
          </a:xfrm>
          <a:solidFill>
            <a:srgbClr val="333333"/>
          </a:solidFill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Net-X: </a:t>
            </a:r>
            <a:r>
              <a:rPr lang="en-US" sz="2000" dirty="0">
                <a:solidFill>
                  <a:srgbClr val="FF9966"/>
                </a:solidFill>
                <a:latin typeface="Helvetica" pitchFamily="34" charset="0"/>
                <a:cs typeface="Helvetica" pitchFamily="34" charset="0"/>
              </a:rPr>
              <a:t>Multi-Channel Mesh</a:t>
            </a:r>
            <a:br>
              <a:rPr lang="en-US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</a:br>
            <a:br>
              <a:rPr lang="en-US" sz="24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</a:br>
            <a:br>
              <a:rPr lang="en-US" sz="24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sz="2000" dirty="0">
                <a:solidFill>
                  <a:srgbClr val="FFFF66"/>
                </a:solidFill>
                <a:latin typeface="Helvetica" pitchFamily="34" charset="0"/>
                <a:cs typeface="Helvetica" pitchFamily="34" charset="0"/>
              </a:rPr>
              <a:t>Theory to Practice</a:t>
            </a:r>
          </a:p>
        </p:txBody>
      </p:sp>
      <p:grpSp>
        <p:nvGrpSpPr>
          <p:cNvPr id="2618371" name="Group 3"/>
          <p:cNvGrpSpPr>
            <a:grpSpLocks/>
          </p:cNvGrpSpPr>
          <p:nvPr/>
        </p:nvGrpSpPr>
        <p:grpSpPr bwMode="auto">
          <a:xfrm>
            <a:off x="5364163" y="2506663"/>
            <a:ext cx="3387725" cy="4008437"/>
            <a:chOff x="3371" y="1579"/>
            <a:chExt cx="2134" cy="2525"/>
          </a:xfrm>
        </p:grpSpPr>
        <p:grpSp>
          <p:nvGrpSpPr>
            <p:cNvPr id="2618372" name="Group 4"/>
            <p:cNvGrpSpPr>
              <a:grpSpLocks/>
            </p:cNvGrpSpPr>
            <p:nvPr/>
          </p:nvGrpSpPr>
          <p:grpSpPr bwMode="auto">
            <a:xfrm>
              <a:off x="3798" y="2875"/>
              <a:ext cx="1337" cy="1229"/>
              <a:chOff x="192" y="1008"/>
              <a:chExt cx="2840" cy="3024"/>
            </a:xfrm>
          </p:grpSpPr>
          <p:sp>
            <p:nvSpPr>
              <p:cNvPr id="2618373" name="Rectangle 5"/>
              <p:cNvSpPr>
                <a:spLocks noChangeArrowheads="1"/>
              </p:cNvSpPr>
              <p:nvPr/>
            </p:nvSpPr>
            <p:spPr bwMode="auto">
              <a:xfrm>
                <a:off x="1728" y="1008"/>
                <a:ext cx="1304" cy="492"/>
              </a:xfrm>
              <a:prstGeom prst="rect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Multi-channel</a:t>
                </a:r>
              </a:p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protocol</a:t>
                </a:r>
              </a:p>
            </p:txBody>
          </p:sp>
          <p:sp>
            <p:nvSpPr>
              <p:cNvPr id="2618374" name="Rectangle 6"/>
              <p:cNvSpPr>
                <a:spLocks noChangeArrowheads="1"/>
              </p:cNvSpPr>
              <p:nvPr/>
            </p:nvSpPr>
            <p:spPr bwMode="auto">
              <a:xfrm>
                <a:off x="336" y="2928"/>
                <a:ext cx="2275" cy="384"/>
              </a:xfrm>
              <a:prstGeom prst="rect">
                <a:avLst/>
              </a:prstGeom>
              <a:solidFill>
                <a:srgbClr val="FFFF99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000" b="1">
                  <a:latin typeface="Helvetica" pitchFamily="34" charset="0"/>
                  <a:cs typeface="Helvetica" pitchFamily="34" charset="0"/>
                </a:endParaRPr>
              </a:p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>
                    <a:latin typeface="Helvetica" pitchFamily="34" charset="0"/>
                    <a:cs typeface="Helvetica" pitchFamily="34" charset="0"/>
                  </a:rPr>
                  <a:t>Channel Abstraction Module </a:t>
                </a:r>
              </a:p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0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75" name="Rectangle 7"/>
              <p:cNvSpPr>
                <a:spLocks noChangeArrowheads="1"/>
              </p:cNvSpPr>
              <p:nvPr/>
            </p:nvSpPr>
            <p:spPr bwMode="auto">
              <a:xfrm>
                <a:off x="384" y="1968"/>
                <a:ext cx="869" cy="600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IP Stack</a:t>
                </a:r>
              </a:p>
            </p:txBody>
          </p:sp>
          <p:sp>
            <p:nvSpPr>
              <p:cNvPr id="2618376" name="Rectangle 8"/>
              <p:cNvSpPr>
                <a:spLocks noChangeArrowheads="1"/>
              </p:cNvSpPr>
              <p:nvPr/>
            </p:nvSpPr>
            <p:spPr bwMode="auto">
              <a:xfrm>
                <a:off x="336" y="3600"/>
                <a:ext cx="1008" cy="432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Interface</a:t>
                </a:r>
              </a:p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>
                    <a:latin typeface="Helvetica" pitchFamily="34" charset="0"/>
                    <a:cs typeface="Helvetica" pitchFamily="34" charset="0"/>
                  </a:rPr>
                  <a:t>Device Driver</a:t>
                </a:r>
              </a:p>
            </p:txBody>
          </p:sp>
          <p:sp>
            <p:nvSpPr>
              <p:cNvPr id="2618377" name="Line 9"/>
              <p:cNvSpPr>
                <a:spLocks noChangeShapeType="1"/>
              </p:cNvSpPr>
              <p:nvPr/>
            </p:nvSpPr>
            <p:spPr bwMode="auto">
              <a:xfrm flipH="1">
                <a:off x="2400" y="1488"/>
                <a:ext cx="0" cy="1440"/>
              </a:xfrm>
              <a:prstGeom prst="line">
                <a:avLst/>
              </a:prstGeom>
              <a:noFill/>
              <a:ln w="38100">
                <a:solidFill>
                  <a:srgbClr val="7C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78" name="Line 10"/>
              <p:cNvSpPr>
                <a:spLocks noChangeShapeType="1"/>
              </p:cNvSpPr>
              <p:nvPr/>
            </p:nvSpPr>
            <p:spPr bwMode="auto">
              <a:xfrm flipH="1">
                <a:off x="720" y="3312"/>
                <a:ext cx="52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79" name="Line 11"/>
              <p:cNvSpPr>
                <a:spLocks noChangeShapeType="1"/>
              </p:cNvSpPr>
              <p:nvPr/>
            </p:nvSpPr>
            <p:spPr bwMode="auto">
              <a:xfrm>
                <a:off x="1776" y="3312"/>
                <a:ext cx="394" cy="2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80" name="Line 12"/>
              <p:cNvSpPr>
                <a:spLocks noChangeShapeType="1"/>
              </p:cNvSpPr>
              <p:nvPr/>
            </p:nvSpPr>
            <p:spPr bwMode="auto">
              <a:xfrm flipH="1">
                <a:off x="864" y="2592"/>
                <a:ext cx="0" cy="3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81" name="Rectangle 13"/>
              <p:cNvSpPr>
                <a:spLocks noChangeArrowheads="1"/>
              </p:cNvSpPr>
              <p:nvPr/>
            </p:nvSpPr>
            <p:spPr bwMode="auto">
              <a:xfrm>
                <a:off x="336" y="1008"/>
                <a:ext cx="1008" cy="51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User </a:t>
                </a:r>
              </a:p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Applications</a:t>
                </a:r>
              </a:p>
            </p:txBody>
          </p:sp>
          <p:sp>
            <p:nvSpPr>
              <p:cNvPr id="2618382" name="Line 14"/>
              <p:cNvSpPr>
                <a:spLocks noChangeShapeType="1"/>
              </p:cNvSpPr>
              <p:nvPr/>
            </p:nvSpPr>
            <p:spPr bwMode="auto">
              <a:xfrm>
                <a:off x="816" y="153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83" name="Line 15"/>
              <p:cNvSpPr>
                <a:spLocks noChangeShapeType="1"/>
              </p:cNvSpPr>
              <p:nvPr/>
            </p:nvSpPr>
            <p:spPr bwMode="auto">
              <a:xfrm>
                <a:off x="192" y="1824"/>
                <a:ext cx="28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84" name="Rectangle 16"/>
              <p:cNvSpPr>
                <a:spLocks noChangeArrowheads="1"/>
              </p:cNvSpPr>
              <p:nvPr/>
            </p:nvSpPr>
            <p:spPr bwMode="auto">
              <a:xfrm>
                <a:off x="1392" y="2352"/>
                <a:ext cx="624" cy="3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ARP</a:t>
                </a:r>
              </a:p>
            </p:txBody>
          </p:sp>
          <p:sp>
            <p:nvSpPr>
              <p:cNvPr id="2618385" name="Line 17"/>
              <p:cNvSpPr>
                <a:spLocks noChangeShapeType="1"/>
              </p:cNvSpPr>
              <p:nvPr/>
            </p:nvSpPr>
            <p:spPr bwMode="auto">
              <a:xfrm flipH="1">
                <a:off x="1728" y="2688"/>
                <a:ext cx="0" cy="2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86" name="Rectangle 18"/>
              <p:cNvSpPr>
                <a:spLocks noChangeArrowheads="1"/>
              </p:cNvSpPr>
              <p:nvPr/>
            </p:nvSpPr>
            <p:spPr bwMode="auto">
              <a:xfrm>
                <a:off x="1680" y="3600"/>
                <a:ext cx="1008" cy="432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Interface</a:t>
                </a:r>
              </a:p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>
                    <a:latin typeface="Helvetica" pitchFamily="34" charset="0"/>
                    <a:cs typeface="Helvetica" pitchFamily="34" charset="0"/>
                  </a:rPr>
                  <a:t>Device Driver</a:t>
                </a:r>
              </a:p>
            </p:txBody>
          </p:sp>
        </p:grpSp>
        <p:sp>
          <p:nvSpPr>
            <p:cNvPr id="2618387" name="Text Box 19"/>
            <p:cNvSpPr txBox="1">
              <a:spLocks noChangeArrowheads="1"/>
            </p:cNvSpPr>
            <p:nvPr/>
          </p:nvSpPr>
          <p:spPr bwMode="auto">
            <a:xfrm>
              <a:off x="3371" y="2256"/>
              <a:ext cx="1641" cy="48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200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OS improvements</a:t>
              </a:r>
            </a:p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200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Software architecture</a:t>
              </a:r>
            </a:p>
          </p:txBody>
        </p:sp>
        <p:sp>
          <p:nvSpPr>
            <p:cNvPr id="2618388" name="Freeform 20"/>
            <p:cNvSpPr>
              <a:spLocks/>
            </p:cNvSpPr>
            <p:nvPr/>
          </p:nvSpPr>
          <p:spPr bwMode="auto">
            <a:xfrm>
              <a:off x="5079" y="1579"/>
              <a:ext cx="426" cy="1043"/>
            </a:xfrm>
            <a:custGeom>
              <a:avLst/>
              <a:gdLst>
                <a:gd name="T0" fmla="*/ 308 w 664"/>
                <a:gd name="T1" fmla="*/ 0 h 904"/>
                <a:gd name="T2" fmla="*/ 651 w 664"/>
                <a:gd name="T3" fmla="*/ 334 h 904"/>
                <a:gd name="T4" fmla="*/ 384 w 664"/>
                <a:gd name="T5" fmla="*/ 810 h 904"/>
                <a:gd name="T6" fmla="*/ 0 w 664"/>
                <a:gd name="T7" fmla="*/ 901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4" h="904">
                  <a:moveTo>
                    <a:pt x="308" y="0"/>
                  </a:moveTo>
                  <a:cubicBezTo>
                    <a:pt x="473" y="99"/>
                    <a:pt x="638" y="199"/>
                    <a:pt x="651" y="334"/>
                  </a:cubicBezTo>
                  <a:cubicBezTo>
                    <a:pt x="664" y="469"/>
                    <a:pt x="492" y="716"/>
                    <a:pt x="384" y="810"/>
                  </a:cubicBezTo>
                  <a:cubicBezTo>
                    <a:pt x="276" y="904"/>
                    <a:pt x="138" y="902"/>
                    <a:pt x="0" y="901"/>
                  </a:cubicBezTo>
                </a:path>
              </a:pathLst>
            </a:custGeom>
            <a:noFill/>
            <a:ln w="38100" cap="flat" cmpd="sng">
              <a:solidFill>
                <a:srgbClr val="CC0066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2618389" name="Text Box 21"/>
          <p:cNvSpPr txBox="1">
            <a:spLocks noChangeArrowheads="1"/>
          </p:cNvSpPr>
          <p:nvPr/>
        </p:nvSpPr>
        <p:spPr bwMode="auto">
          <a:xfrm>
            <a:off x="-92075" y="31019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Marlett" pitchFamily="2" charset="2"/>
              <a:buNone/>
            </a:pPr>
            <a:endParaRPr lang="en-US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2618390" name="Group 22"/>
          <p:cNvGrpSpPr>
            <a:grpSpLocks/>
          </p:cNvGrpSpPr>
          <p:nvPr/>
        </p:nvGrpSpPr>
        <p:grpSpPr bwMode="auto">
          <a:xfrm>
            <a:off x="1317625" y="55563"/>
            <a:ext cx="3603625" cy="2955925"/>
            <a:chOff x="830" y="35"/>
            <a:chExt cx="2270" cy="1862"/>
          </a:xfrm>
        </p:grpSpPr>
        <p:grpSp>
          <p:nvGrpSpPr>
            <p:cNvPr id="2618391" name="Group 23"/>
            <p:cNvGrpSpPr>
              <a:grpSpLocks/>
            </p:cNvGrpSpPr>
            <p:nvPr/>
          </p:nvGrpSpPr>
          <p:grpSpPr bwMode="auto">
            <a:xfrm>
              <a:off x="1009" y="35"/>
              <a:ext cx="1733" cy="1862"/>
              <a:chOff x="1009" y="35"/>
              <a:chExt cx="1733" cy="1862"/>
            </a:xfrm>
          </p:grpSpPr>
          <p:pic>
            <p:nvPicPr>
              <p:cNvPr id="2618392" name="Picture 24" descr="txp_fig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9" y="35"/>
                <a:ext cx="1733" cy="1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18393" name="Text Box 25"/>
              <p:cNvSpPr txBox="1">
                <a:spLocks noChangeArrowheads="1"/>
              </p:cNvSpPr>
              <p:nvPr/>
            </p:nvSpPr>
            <p:spPr bwMode="auto">
              <a:xfrm>
                <a:off x="1347" y="1417"/>
                <a:ext cx="747" cy="480"/>
              </a:xfrm>
              <a:prstGeom prst="rect">
                <a:avLst/>
              </a:prstGeom>
              <a:solidFill>
                <a:srgbClr val="CC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Marlett" pitchFamily="2" charset="2"/>
                  <a:buNone/>
                </a:pPr>
                <a:r>
                  <a:rPr lang="en-US" sz="2000">
                    <a:solidFill>
                      <a:schemeClr val="bg1"/>
                    </a:solidFill>
                    <a:latin typeface="Helvetica" pitchFamily="34" charset="0"/>
                    <a:cs typeface="Helvetica" pitchFamily="34" charset="0"/>
                  </a:rPr>
                  <a:t>Capacity</a:t>
                </a:r>
              </a:p>
              <a:p>
                <a:pPr algn="ctr">
                  <a:spcBef>
                    <a:spcPct val="20000"/>
                  </a:spcBef>
                  <a:buFont typeface="Marlett" pitchFamily="2" charset="2"/>
                  <a:buNone/>
                </a:pPr>
                <a:r>
                  <a:rPr lang="en-US" sz="2000">
                    <a:solidFill>
                      <a:schemeClr val="bg1"/>
                    </a:solidFill>
                    <a:latin typeface="Helvetica" pitchFamily="34" charset="0"/>
                    <a:cs typeface="Helvetica" pitchFamily="34" charset="0"/>
                  </a:rPr>
                  <a:t>bounds</a:t>
                </a:r>
              </a:p>
            </p:txBody>
          </p:sp>
        </p:grpSp>
        <p:sp>
          <p:nvSpPr>
            <p:cNvPr id="2618394" name="Text Box 26"/>
            <p:cNvSpPr txBox="1">
              <a:spLocks noChangeArrowheads="1"/>
            </p:cNvSpPr>
            <p:nvPr/>
          </p:nvSpPr>
          <p:spPr bwMode="auto">
            <a:xfrm>
              <a:off x="2468" y="1260"/>
              <a:ext cx="63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1600">
                  <a:latin typeface="Helvetica" pitchFamily="34" charset="0"/>
                  <a:cs typeface="Helvetica" pitchFamily="34" charset="0"/>
                </a:rPr>
                <a:t>channels</a:t>
              </a:r>
            </a:p>
          </p:txBody>
        </p:sp>
        <p:sp>
          <p:nvSpPr>
            <p:cNvPr id="2618395" name="Text Box 27"/>
            <p:cNvSpPr txBox="1">
              <a:spLocks noChangeArrowheads="1"/>
            </p:cNvSpPr>
            <p:nvPr/>
          </p:nvSpPr>
          <p:spPr bwMode="auto">
            <a:xfrm rot="-5400000">
              <a:off x="630" y="582"/>
              <a:ext cx="61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1600">
                  <a:latin typeface="Helvetica" pitchFamily="34" charset="0"/>
                  <a:cs typeface="Helvetica" pitchFamily="34" charset="0"/>
                </a:rPr>
                <a:t>capacity</a:t>
              </a:r>
            </a:p>
          </p:txBody>
        </p:sp>
      </p:grpSp>
      <p:grpSp>
        <p:nvGrpSpPr>
          <p:cNvPr id="2618398" name="Group 30"/>
          <p:cNvGrpSpPr>
            <a:grpSpLocks/>
          </p:cNvGrpSpPr>
          <p:nvPr/>
        </p:nvGrpSpPr>
        <p:grpSpPr bwMode="auto">
          <a:xfrm>
            <a:off x="0" y="3675063"/>
            <a:ext cx="4979988" cy="3162300"/>
            <a:chOff x="0" y="2315"/>
            <a:chExt cx="3137" cy="1992"/>
          </a:xfrm>
        </p:grpSpPr>
        <p:grpSp>
          <p:nvGrpSpPr>
            <p:cNvPr id="2618399" name="Group 31"/>
            <p:cNvGrpSpPr>
              <a:grpSpLocks/>
            </p:cNvGrpSpPr>
            <p:nvPr/>
          </p:nvGrpSpPr>
          <p:grpSpPr bwMode="auto">
            <a:xfrm>
              <a:off x="0" y="2315"/>
              <a:ext cx="2963" cy="1984"/>
              <a:chOff x="0" y="2315"/>
              <a:chExt cx="2963" cy="1984"/>
            </a:xfrm>
          </p:grpSpPr>
          <p:pic>
            <p:nvPicPr>
              <p:cNvPr id="2618400" name="Picture 32" descr="testbe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064"/>
                <a:ext cx="1150" cy="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618401" name="Text Box 33"/>
              <p:cNvSpPr txBox="1">
                <a:spLocks noChangeArrowheads="1"/>
              </p:cNvSpPr>
              <p:nvPr/>
            </p:nvSpPr>
            <p:spPr bwMode="auto">
              <a:xfrm>
                <a:off x="691" y="2315"/>
                <a:ext cx="645" cy="485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Marlett" pitchFamily="2" charset="2"/>
                  <a:buNone/>
                </a:pPr>
                <a:r>
                  <a:rPr lang="en-US" sz="2000">
                    <a:solidFill>
                      <a:schemeClr val="bg1"/>
                    </a:solidFill>
                    <a:latin typeface="Helvetica" pitchFamily="34" charset="0"/>
                    <a:cs typeface="Helvetica" pitchFamily="34" charset="0"/>
                  </a:rPr>
                  <a:t>Net-X</a:t>
                </a:r>
              </a:p>
              <a:p>
                <a:pPr algn="ctr">
                  <a:spcBef>
                    <a:spcPct val="20000"/>
                  </a:spcBef>
                  <a:buFont typeface="Marlett" pitchFamily="2" charset="2"/>
                  <a:buNone/>
                </a:pPr>
                <a:r>
                  <a:rPr lang="en-US" sz="2000">
                    <a:solidFill>
                      <a:schemeClr val="bg1"/>
                    </a:solidFill>
                    <a:latin typeface="Helvetica" pitchFamily="34" charset="0"/>
                    <a:cs typeface="Helvetica" pitchFamily="34" charset="0"/>
                  </a:rPr>
                  <a:t>testbed</a:t>
                </a:r>
              </a:p>
            </p:txBody>
          </p:sp>
          <p:sp>
            <p:nvSpPr>
              <p:cNvPr id="2618402" name="Line 34"/>
              <p:cNvSpPr>
                <a:spLocks noChangeShapeType="1"/>
              </p:cNvSpPr>
              <p:nvPr/>
            </p:nvSpPr>
            <p:spPr bwMode="auto">
              <a:xfrm flipH="1" flipV="1">
                <a:off x="1469" y="2538"/>
                <a:ext cx="1494" cy="8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403" name="Text Box 35"/>
              <p:cNvSpPr txBox="1">
                <a:spLocks noChangeArrowheads="1"/>
              </p:cNvSpPr>
              <p:nvPr/>
            </p:nvSpPr>
            <p:spPr bwMode="auto">
              <a:xfrm>
                <a:off x="596" y="4011"/>
                <a:ext cx="1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Marlett" pitchFamily="2" charset="2"/>
                  <a:buNone/>
                </a:pPr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pic>
          <p:nvPicPr>
            <p:cNvPr id="2618404" name="Picture 36" descr="Picture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" y="2826"/>
              <a:ext cx="2124" cy="1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618407" name="Rectangle 39"/>
          <p:cNvSpPr>
            <a:spLocks noChangeArrowheads="1"/>
          </p:cNvSpPr>
          <p:nvPr/>
        </p:nvSpPr>
        <p:spPr bwMode="auto">
          <a:xfrm>
            <a:off x="7142163" y="-225425"/>
            <a:ext cx="2413000" cy="1444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/>
            <a:endParaRPr lang="en-US" sz="240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2618408" name="Group 40"/>
          <p:cNvGrpSpPr>
            <a:grpSpLocks/>
          </p:cNvGrpSpPr>
          <p:nvPr/>
        </p:nvGrpSpPr>
        <p:grpSpPr bwMode="auto">
          <a:xfrm>
            <a:off x="3590925" y="287338"/>
            <a:ext cx="5272088" cy="2724150"/>
            <a:chOff x="2262" y="181"/>
            <a:chExt cx="3321" cy="1716"/>
          </a:xfrm>
        </p:grpSpPr>
        <p:grpSp>
          <p:nvGrpSpPr>
            <p:cNvPr id="2618409" name="Group 41"/>
            <p:cNvGrpSpPr>
              <a:grpSpLocks/>
            </p:cNvGrpSpPr>
            <p:nvPr/>
          </p:nvGrpSpPr>
          <p:grpSpPr bwMode="auto">
            <a:xfrm>
              <a:off x="3405" y="181"/>
              <a:ext cx="2178" cy="1069"/>
              <a:chOff x="2562" y="874"/>
              <a:chExt cx="2178" cy="1069"/>
            </a:xfrm>
          </p:grpSpPr>
          <p:grpSp>
            <p:nvGrpSpPr>
              <p:cNvPr id="2618410" name="Group 42"/>
              <p:cNvGrpSpPr>
                <a:grpSpLocks/>
              </p:cNvGrpSpPr>
              <p:nvPr/>
            </p:nvGrpSpPr>
            <p:grpSpPr bwMode="auto">
              <a:xfrm>
                <a:off x="2562" y="907"/>
                <a:ext cx="1354" cy="1036"/>
                <a:chOff x="3272" y="1759"/>
                <a:chExt cx="2064" cy="1728"/>
              </a:xfrm>
            </p:grpSpPr>
            <p:sp>
              <p:nvSpPr>
                <p:cNvPr id="2618411" name="Rectangle 43"/>
                <p:cNvSpPr>
                  <a:spLocks noChangeArrowheads="1"/>
                </p:cNvSpPr>
                <p:nvPr/>
              </p:nvSpPr>
              <p:spPr bwMode="auto">
                <a:xfrm>
                  <a:off x="3272" y="2335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2" name="Rectangle 44"/>
                <p:cNvSpPr>
                  <a:spLocks noChangeArrowheads="1"/>
                </p:cNvSpPr>
                <p:nvPr/>
              </p:nvSpPr>
              <p:spPr bwMode="auto">
                <a:xfrm>
                  <a:off x="3944" y="2335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3" name="Rectangle 45"/>
                <p:cNvSpPr>
                  <a:spLocks noChangeArrowheads="1"/>
                </p:cNvSpPr>
                <p:nvPr/>
              </p:nvSpPr>
              <p:spPr bwMode="auto">
                <a:xfrm>
                  <a:off x="4616" y="2335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4" name="Rectangle 46"/>
                <p:cNvSpPr>
                  <a:spLocks noChangeArrowheads="1"/>
                </p:cNvSpPr>
                <p:nvPr/>
              </p:nvSpPr>
              <p:spPr bwMode="auto">
                <a:xfrm>
                  <a:off x="3272" y="2911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5" name="Rectangle 47"/>
                <p:cNvSpPr>
                  <a:spLocks noChangeArrowheads="1"/>
                </p:cNvSpPr>
                <p:nvPr/>
              </p:nvSpPr>
              <p:spPr bwMode="auto">
                <a:xfrm>
                  <a:off x="3944" y="2911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6" name="Rectangle 48"/>
                <p:cNvSpPr>
                  <a:spLocks noChangeArrowheads="1"/>
                </p:cNvSpPr>
                <p:nvPr/>
              </p:nvSpPr>
              <p:spPr bwMode="auto">
                <a:xfrm>
                  <a:off x="4616" y="2911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7" name="Rectangle 49"/>
                <p:cNvSpPr>
                  <a:spLocks noChangeArrowheads="1"/>
                </p:cNvSpPr>
                <p:nvPr/>
              </p:nvSpPr>
              <p:spPr bwMode="auto">
                <a:xfrm>
                  <a:off x="3272" y="1759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8" name="Rectangle 50"/>
                <p:cNvSpPr>
                  <a:spLocks noChangeArrowheads="1"/>
                </p:cNvSpPr>
                <p:nvPr/>
              </p:nvSpPr>
              <p:spPr bwMode="auto">
                <a:xfrm>
                  <a:off x="3944" y="1759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9" name="Rectangle 51"/>
                <p:cNvSpPr>
                  <a:spLocks noChangeArrowheads="1"/>
                </p:cNvSpPr>
                <p:nvPr/>
              </p:nvSpPr>
              <p:spPr bwMode="auto">
                <a:xfrm>
                  <a:off x="4616" y="1759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0" name="Oval 52"/>
                <p:cNvSpPr>
                  <a:spLocks noChangeArrowheads="1"/>
                </p:cNvSpPr>
                <p:nvPr/>
              </p:nvSpPr>
              <p:spPr bwMode="auto">
                <a:xfrm>
                  <a:off x="4040" y="1855"/>
                  <a:ext cx="96" cy="96"/>
                </a:xfrm>
                <a:prstGeom prst="ellipse">
                  <a:avLst/>
                </a:prstGeom>
                <a:solidFill>
                  <a:srgbClr val="0000CC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1" name="Oval 53"/>
                <p:cNvSpPr>
                  <a:spLocks noChangeArrowheads="1"/>
                </p:cNvSpPr>
                <p:nvPr/>
              </p:nvSpPr>
              <p:spPr bwMode="auto">
                <a:xfrm>
                  <a:off x="3560" y="2623"/>
                  <a:ext cx="96" cy="96"/>
                </a:xfrm>
                <a:prstGeom prst="ellipse">
                  <a:avLst/>
                </a:prstGeom>
                <a:solidFill>
                  <a:srgbClr val="FF66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2" name="Oval 54"/>
                <p:cNvSpPr>
                  <a:spLocks noChangeArrowheads="1"/>
                </p:cNvSpPr>
                <p:nvPr/>
              </p:nvSpPr>
              <p:spPr bwMode="auto">
                <a:xfrm>
                  <a:off x="4248" y="2613"/>
                  <a:ext cx="96" cy="96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3" name="Oval 55"/>
                <p:cNvSpPr>
                  <a:spLocks noChangeArrowheads="1"/>
                </p:cNvSpPr>
                <p:nvPr/>
              </p:nvSpPr>
              <p:spPr bwMode="auto">
                <a:xfrm>
                  <a:off x="3368" y="2479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4" name="Oval 56"/>
                <p:cNvSpPr>
                  <a:spLocks noChangeArrowheads="1"/>
                </p:cNvSpPr>
                <p:nvPr/>
              </p:nvSpPr>
              <p:spPr bwMode="auto">
                <a:xfrm>
                  <a:off x="4328" y="2047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5" name="Oval 57"/>
                <p:cNvSpPr>
                  <a:spLocks noChangeArrowheads="1"/>
                </p:cNvSpPr>
                <p:nvPr/>
              </p:nvSpPr>
              <p:spPr bwMode="auto">
                <a:xfrm>
                  <a:off x="4376" y="2479"/>
                  <a:ext cx="96" cy="96"/>
                </a:xfrm>
                <a:prstGeom prst="ellipse">
                  <a:avLst/>
                </a:prstGeom>
                <a:solidFill>
                  <a:srgbClr val="3333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6" name="Oval 58"/>
                <p:cNvSpPr>
                  <a:spLocks noChangeArrowheads="1"/>
                </p:cNvSpPr>
                <p:nvPr/>
              </p:nvSpPr>
              <p:spPr bwMode="auto">
                <a:xfrm>
                  <a:off x="4904" y="2719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7" name="Oval 59"/>
                <p:cNvSpPr>
                  <a:spLocks noChangeArrowheads="1"/>
                </p:cNvSpPr>
                <p:nvPr/>
              </p:nvSpPr>
              <p:spPr bwMode="auto">
                <a:xfrm>
                  <a:off x="4088" y="3007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8" name="Oval 60"/>
                <p:cNvSpPr>
                  <a:spLocks noChangeArrowheads="1"/>
                </p:cNvSpPr>
                <p:nvPr/>
              </p:nvSpPr>
              <p:spPr bwMode="auto">
                <a:xfrm>
                  <a:off x="4904" y="1855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9" name="Oval 61"/>
                <p:cNvSpPr>
                  <a:spLocks noChangeArrowheads="1"/>
                </p:cNvSpPr>
                <p:nvPr/>
              </p:nvSpPr>
              <p:spPr bwMode="auto">
                <a:xfrm>
                  <a:off x="4328" y="3247"/>
                  <a:ext cx="96" cy="96"/>
                </a:xfrm>
                <a:prstGeom prst="ellipse">
                  <a:avLst/>
                </a:prstGeom>
                <a:solidFill>
                  <a:srgbClr val="0000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0" name="Oval 62"/>
                <p:cNvSpPr>
                  <a:spLocks noChangeArrowheads="1"/>
                </p:cNvSpPr>
                <p:nvPr/>
              </p:nvSpPr>
              <p:spPr bwMode="auto">
                <a:xfrm>
                  <a:off x="4904" y="3295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1" name="Oval 63"/>
                <p:cNvSpPr>
                  <a:spLocks noChangeArrowheads="1"/>
                </p:cNvSpPr>
                <p:nvPr/>
              </p:nvSpPr>
              <p:spPr bwMode="auto">
                <a:xfrm>
                  <a:off x="5096" y="3151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2" name="Oval 64"/>
                <p:cNvSpPr>
                  <a:spLocks noChangeArrowheads="1"/>
                </p:cNvSpPr>
                <p:nvPr/>
              </p:nvSpPr>
              <p:spPr bwMode="auto">
                <a:xfrm>
                  <a:off x="3464" y="2047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3" name="Oval 65"/>
                <p:cNvSpPr>
                  <a:spLocks noChangeArrowheads="1"/>
                </p:cNvSpPr>
                <p:nvPr/>
              </p:nvSpPr>
              <p:spPr bwMode="auto">
                <a:xfrm>
                  <a:off x="5000" y="2527"/>
                  <a:ext cx="96" cy="96"/>
                </a:xfrm>
                <a:prstGeom prst="ellipse">
                  <a:avLst/>
                </a:prstGeom>
                <a:solidFill>
                  <a:srgbClr val="CC33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4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3656" y="2667"/>
                  <a:ext cx="600" cy="4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5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4345" y="2575"/>
                  <a:ext cx="655" cy="92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6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4376" y="2575"/>
                  <a:ext cx="48" cy="624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7" name="Line 69"/>
                <p:cNvSpPr>
                  <a:spLocks noChangeShapeType="1"/>
                </p:cNvSpPr>
                <p:nvPr/>
              </p:nvSpPr>
              <p:spPr bwMode="auto">
                <a:xfrm flipH="1" flipV="1">
                  <a:off x="4088" y="1951"/>
                  <a:ext cx="288" cy="528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8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3319" y="2625"/>
                  <a:ext cx="337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A</a:t>
                  </a:r>
                </a:p>
              </p:txBody>
            </p:sp>
            <p:sp>
              <p:nvSpPr>
                <p:cNvPr id="2618439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5001" y="2336"/>
                  <a:ext cx="335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B</a:t>
                  </a:r>
                </a:p>
              </p:txBody>
            </p:sp>
            <p:sp>
              <p:nvSpPr>
                <p:cNvPr id="2618440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4039" y="3198"/>
                  <a:ext cx="338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C</a:t>
                  </a:r>
                </a:p>
              </p:txBody>
            </p:sp>
            <p:sp>
              <p:nvSpPr>
                <p:cNvPr id="2618441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135" y="1759"/>
                  <a:ext cx="338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D</a:t>
                  </a:r>
                </a:p>
              </p:txBody>
            </p:sp>
            <p:sp>
              <p:nvSpPr>
                <p:cNvPr id="2618442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4024" y="2416"/>
                  <a:ext cx="336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E</a:t>
                  </a:r>
                </a:p>
              </p:txBody>
            </p:sp>
            <p:sp>
              <p:nvSpPr>
                <p:cNvPr id="2618443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4377" y="2326"/>
                  <a:ext cx="336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F</a:t>
                  </a:r>
                </a:p>
              </p:txBody>
            </p:sp>
          </p:grpSp>
          <p:grpSp>
            <p:nvGrpSpPr>
              <p:cNvPr id="2618444" name="Group 76"/>
              <p:cNvGrpSpPr>
                <a:grpSpLocks/>
              </p:cNvGrpSpPr>
              <p:nvPr/>
            </p:nvGrpSpPr>
            <p:grpSpPr bwMode="auto">
              <a:xfrm>
                <a:off x="3983" y="874"/>
                <a:ext cx="757" cy="1020"/>
                <a:chOff x="4158" y="1450"/>
                <a:chExt cx="1016" cy="1571"/>
              </a:xfrm>
            </p:grpSpPr>
            <p:sp>
              <p:nvSpPr>
                <p:cNvPr id="2618445" name="Rectangle 77"/>
                <p:cNvSpPr>
                  <a:spLocks noChangeArrowheads="1"/>
                </p:cNvSpPr>
                <p:nvPr/>
              </p:nvSpPr>
              <p:spPr bwMode="auto">
                <a:xfrm>
                  <a:off x="4299" y="1450"/>
                  <a:ext cx="716" cy="1571"/>
                </a:xfrm>
                <a:prstGeom prst="rect">
                  <a:avLst/>
                </a:prstGeom>
                <a:solidFill>
                  <a:srgbClr val="FFFF5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3292475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800" b="1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46" name="Rectangle 78"/>
                <p:cNvSpPr>
                  <a:spLocks noChangeArrowheads="1"/>
                </p:cNvSpPr>
                <p:nvPr/>
              </p:nvSpPr>
              <p:spPr bwMode="auto">
                <a:xfrm>
                  <a:off x="4158" y="1607"/>
                  <a:ext cx="978" cy="314"/>
                </a:xfrm>
                <a:prstGeom prst="rect">
                  <a:avLst/>
                </a:prstGeom>
                <a:solidFill>
                  <a:srgbClr val="ECECEC"/>
                </a:solidFill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3292475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Fixed</a:t>
                  </a:r>
                </a:p>
              </p:txBody>
            </p:sp>
            <p:sp>
              <p:nvSpPr>
                <p:cNvPr id="2618447" name="Rectangle 79"/>
                <p:cNvSpPr>
                  <a:spLocks noChangeArrowheads="1"/>
                </p:cNvSpPr>
                <p:nvPr/>
              </p:nvSpPr>
              <p:spPr bwMode="auto">
                <a:xfrm>
                  <a:off x="4176" y="2419"/>
                  <a:ext cx="998" cy="314"/>
                </a:xfrm>
                <a:prstGeom prst="rect">
                  <a:avLst/>
                </a:prstGeom>
                <a:solidFill>
                  <a:srgbClr val="ECECEC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3292475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Switchable</a:t>
                  </a:r>
                </a:p>
              </p:txBody>
            </p:sp>
          </p:grpSp>
        </p:grpSp>
        <p:sp>
          <p:nvSpPr>
            <p:cNvPr id="2618448" name="Text Box 80"/>
            <p:cNvSpPr txBox="1">
              <a:spLocks noChangeArrowheads="1"/>
            </p:cNvSpPr>
            <p:nvPr/>
          </p:nvSpPr>
          <p:spPr bwMode="auto">
            <a:xfrm>
              <a:off x="3831" y="1417"/>
              <a:ext cx="1254" cy="4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200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Insights on</a:t>
              </a:r>
            </a:p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200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protocol design</a:t>
              </a:r>
            </a:p>
          </p:txBody>
        </p:sp>
        <p:sp>
          <p:nvSpPr>
            <p:cNvPr id="2618449" name="Line 81"/>
            <p:cNvSpPr>
              <a:spLocks noChangeShapeType="1"/>
            </p:cNvSpPr>
            <p:nvPr/>
          </p:nvSpPr>
          <p:spPr bwMode="auto">
            <a:xfrm>
              <a:off x="2262" y="1678"/>
              <a:ext cx="1319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2618450" name="Text Box 82"/>
          <p:cNvSpPr txBox="1">
            <a:spLocks noChangeArrowheads="1"/>
          </p:cNvSpPr>
          <p:nvPr/>
        </p:nvSpPr>
        <p:spPr bwMode="auto">
          <a:xfrm>
            <a:off x="244475" y="6461125"/>
            <a:ext cx="1319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Marlett" pitchFamily="2" charset="2"/>
              <a:buNone/>
            </a:pPr>
            <a:r>
              <a:rPr lang="en-US" sz="2000">
                <a:latin typeface="Helvetica" pitchFamily="34" charset="0"/>
                <a:cs typeface="Helvetica" pitchFamily="34" charset="0"/>
              </a:rPr>
              <a:t>Linux box</a:t>
            </a:r>
          </a:p>
        </p:txBody>
      </p:sp>
    </p:spTree>
    <p:extLst>
      <p:ext uri="{BB962C8B-B14F-4D97-AF65-F5344CB8AC3E}">
        <p14:creationId xmlns:p14="http://schemas.microsoft.com/office/powerpoint/2010/main" val="777093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5DEF-8E90-45E5-A850-DF44F643C36C}" type="slidenum">
              <a:rPr lang="en-US">
                <a:latin typeface="Helvetica" pitchFamily="34" charset="0"/>
                <a:cs typeface="Helvetica" pitchFamily="34" charset="0"/>
              </a:rPr>
              <a:pPr/>
              <a:t>35</a:t>
            </a:fld>
            <a:endParaRPr lang="en-US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61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17625" cy="3262313"/>
          </a:xfrm>
          <a:solidFill>
            <a:srgbClr val="333333"/>
          </a:solidFill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Net-X: </a:t>
            </a:r>
            <a:r>
              <a:rPr lang="en-US" sz="2000" dirty="0">
                <a:solidFill>
                  <a:srgbClr val="FF9966"/>
                </a:solidFill>
                <a:latin typeface="Helvetica" pitchFamily="34" charset="0"/>
                <a:cs typeface="Helvetica" pitchFamily="34" charset="0"/>
              </a:rPr>
              <a:t>Multi-Channel Mesh</a:t>
            </a:r>
            <a:br>
              <a:rPr lang="en-US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</a:br>
            <a:br>
              <a:rPr lang="en-US" sz="24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</a:br>
            <a:br>
              <a:rPr lang="en-US" sz="24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sz="2000" dirty="0">
                <a:solidFill>
                  <a:srgbClr val="FFFF66"/>
                </a:solidFill>
                <a:latin typeface="Helvetica" pitchFamily="34" charset="0"/>
                <a:cs typeface="Helvetica" pitchFamily="34" charset="0"/>
              </a:rPr>
              <a:t>Theory to Practice</a:t>
            </a:r>
          </a:p>
        </p:txBody>
      </p:sp>
      <p:grpSp>
        <p:nvGrpSpPr>
          <p:cNvPr id="2618371" name="Group 3"/>
          <p:cNvGrpSpPr>
            <a:grpSpLocks/>
          </p:cNvGrpSpPr>
          <p:nvPr/>
        </p:nvGrpSpPr>
        <p:grpSpPr bwMode="auto">
          <a:xfrm>
            <a:off x="5364163" y="2506663"/>
            <a:ext cx="3387725" cy="4008437"/>
            <a:chOff x="3371" y="1579"/>
            <a:chExt cx="2134" cy="2525"/>
          </a:xfrm>
        </p:grpSpPr>
        <p:grpSp>
          <p:nvGrpSpPr>
            <p:cNvPr id="2618372" name="Group 4"/>
            <p:cNvGrpSpPr>
              <a:grpSpLocks/>
            </p:cNvGrpSpPr>
            <p:nvPr/>
          </p:nvGrpSpPr>
          <p:grpSpPr bwMode="auto">
            <a:xfrm>
              <a:off x="3798" y="2875"/>
              <a:ext cx="1337" cy="1229"/>
              <a:chOff x="192" y="1008"/>
              <a:chExt cx="2840" cy="3024"/>
            </a:xfrm>
          </p:grpSpPr>
          <p:sp>
            <p:nvSpPr>
              <p:cNvPr id="2618373" name="Rectangle 5"/>
              <p:cNvSpPr>
                <a:spLocks noChangeArrowheads="1"/>
              </p:cNvSpPr>
              <p:nvPr/>
            </p:nvSpPr>
            <p:spPr bwMode="auto">
              <a:xfrm>
                <a:off x="1728" y="1008"/>
                <a:ext cx="1304" cy="492"/>
              </a:xfrm>
              <a:prstGeom prst="rect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Multi-channel</a:t>
                </a:r>
              </a:p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protocol</a:t>
                </a:r>
              </a:p>
            </p:txBody>
          </p:sp>
          <p:sp>
            <p:nvSpPr>
              <p:cNvPr id="2618374" name="Rectangle 6"/>
              <p:cNvSpPr>
                <a:spLocks noChangeArrowheads="1"/>
              </p:cNvSpPr>
              <p:nvPr/>
            </p:nvSpPr>
            <p:spPr bwMode="auto">
              <a:xfrm>
                <a:off x="336" y="2928"/>
                <a:ext cx="2275" cy="384"/>
              </a:xfrm>
              <a:prstGeom prst="rect">
                <a:avLst/>
              </a:prstGeom>
              <a:solidFill>
                <a:srgbClr val="FFFF99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000" b="1">
                  <a:latin typeface="Helvetica" pitchFamily="34" charset="0"/>
                  <a:cs typeface="Helvetica" pitchFamily="34" charset="0"/>
                </a:endParaRPr>
              </a:p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>
                    <a:latin typeface="Helvetica" pitchFamily="34" charset="0"/>
                    <a:cs typeface="Helvetica" pitchFamily="34" charset="0"/>
                  </a:rPr>
                  <a:t>Channel Abstraction Module </a:t>
                </a:r>
              </a:p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0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75" name="Rectangle 7"/>
              <p:cNvSpPr>
                <a:spLocks noChangeArrowheads="1"/>
              </p:cNvSpPr>
              <p:nvPr/>
            </p:nvSpPr>
            <p:spPr bwMode="auto">
              <a:xfrm>
                <a:off x="384" y="1968"/>
                <a:ext cx="869" cy="600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IP Stack</a:t>
                </a:r>
              </a:p>
            </p:txBody>
          </p:sp>
          <p:sp>
            <p:nvSpPr>
              <p:cNvPr id="2618376" name="Rectangle 8"/>
              <p:cNvSpPr>
                <a:spLocks noChangeArrowheads="1"/>
              </p:cNvSpPr>
              <p:nvPr/>
            </p:nvSpPr>
            <p:spPr bwMode="auto">
              <a:xfrm>
                <a:off x="336" y="3600"/>
                <a:ext cx="1008" cy="432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Interface</a:t>
                </a:r>
              </a:p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>
                    <a:latin typeface="Helvetica" pitchFamily="34" charset="0"/>
                    <a:cs typeface="Helvetica" pitchFamily="34" charset="0"/>
                  </a:rPr>
                  <a:t>Device Driver</a:t>
                </a:r>
              </a:p>
            </p:txBody>
          </p:sp>
          <p:sp>
            <p:nvSpPr>
              <p:cNvPr id="2618377" name="Line 9"/>
              <p:cNvSpPr>
                <a:spLocks noChangeShapeType="1"/>
              </p:cNvSpPr>
              <p:nvPr/>
            </p:nvSpPr>
            <p:spPr bwMode="auto">
              <a:xfrm flipH="1">
                <a:off x="2400" y="1488"/>
                <a:ext cx="0" cy="1440"/>
              </a:xfrm>
              <a:prstGeom prst="line">
                <a:avLst/>
              </a:prstGeom>
              <a:noFill/>
              <a:ln w="38100">
                <a:solidFill>
                  <a:srgbClr val="7C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78" name="Line 10"/>
              <p:cNvSpPr>
                <a:spLocks noChangeShapeType="1"/>
              </p:cNvSpPr>
              <p:nvPr/>
            </p:nvSpPr>
            <p:spPr bwMode="auto">
              <a:xfrm flipH="1">
                <a:off x="720" y="3312"/>
                <a:ext cx="52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79" name="Line 11"/>
              <p:cNvSpPr>
                <a:spLocks noChangeShapeType="1"/>
              </p:cNvSpPr>
              <p:nvPr/>
            </p:nvSpPr>
            <p:spPr bwMode="auto">
              <a:xfrm>
                <a:off x="1776" y="3312"/>
                <a:ext cx="394" cy="2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80" name="Line 12"/>
              <p:cNvSpPr>
                <a:spLocks noChangeShapeType="1"/>
              </p:cNvSpPr>
              <p:nvPr/>
            </p:nvSpPr>
            <p:spPr bwMode="auto">
              <a:xfrm flipH="1">
                <a:off x="864" y="2592"/>
                <a:ext cx="0" cy="3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81" name="Rectangle 13"/>
              <p:cNvSpPr>
                <a:spLocks noChangeArrowheads="1"/>
              </p:cNvSpPr>
              <p:nvPr/>
            </p:nvSpPr>
            <p:spPr bwMode="auto">
              <a:xfrm>
                <a:off x="336" y="1008"/>
                <a:ext cx="1008" cy="51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User </a:t>
                </a:r>
              </a:p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Applications</a:t>
                </a:r>
              </a:p>
            </p:txBody>
          </p:sp>
          <p:sp>
            <p:nvSpPr>
              <p:cNvPr id="2618382" name="Line 14"/>
              <p:cNvSpPr>
                <a:spLocks noChangeShapeType="1"/>
              </p:cNvSpPr>
              <p:nvPr/>
            </p:nvSpPr>
            <p:spPr bwMode="auto">
              <a:xfrm>
                <a:off x="816" y="153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83" name="Line 15"/>
              <p:cNvSpPr>
                <a:spLocks noChangeShapeType="1"/>
              </p:cNvSpPr>
              <p:nvPr/>
            </p:nvSpPr>
            <p:spPr bwMode="auto">
              <a:xfrm>
                <a:off x="192" y="1824"/>
                <a:ext cx="28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84" name="Rectangle 16"/>
              <p:cNvSpPr>
                <a:spLocks noChangeArrowheads="1"/>
              </p:cNvSpPr>
              <p:nvPr/>
            </p:nvSpPr>
            <p:spPr bwMode="auto">
              <a:xfrm>
                <a:off x="1392" y="2352"/>
                <a:ext cx="624" cy="3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ARP</a:t>
                </a:r>
              </a:p>
            </p:txBody>
          </p:sp>
          <p:sp>
            <p:nvSpPr>
              <p:cNvPr id="2618385" name="Line 17"/>
              <p:cNvSpPr>
                <a:spLocks noChangeShapeType="1"/>
              </p:cNvSpPr>
              <p:nvPr/>
            </p:nvSpPr>
            <p:spPr bwMode="auto">
              <a:xfrm flipH="1">
                <a:off x="1728" y="2688"/>
                <a:ext cx="0" cy="2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86" name="Rectangle 18"/>
              <p:cNvSpPr>
                <a:spLocks noChangeArrowheads="1"/>
              </p:cNvSpPr>
              <p:nvPr/>
            </p:nvSpPr>
            <p:spPr bwMode="auto">
              <a:xfrm>
                <a:off x="1680" y="3600"/>
                <a:ext cx="1008" cy="432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Interface</a:t>
                </a:r>
              </a:p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>
                    <a:latin typeface="Helvetica" pitchFamily="34" charset="0"/>
                    <a:cs typeface="Helvetica" pitchFamily="34" charset="0"/>
                  </a:rPr>
                  <a:t>Device Driver</a:t>
                </a:r>
              </a:p>
            </p:txBody>
          </p:sp>
        </p:grpSp>
        <p:sp>
          <p:nvSpPr>
            <p:cNvPr id="2618387" name="Text Box 19"/>
            <p:cNvSpPr txBox="1">
              <a:spLocks noChangeArrowheads="1"/>
            </p:cNvSpPr>
            <p:nvPr/>
          </p:nvSpPr>
          <p:spPr bwMode="auto">
            <a:xfrm>
              <a:off x="3371" y="2256"/>
              <a:ext cx="1641" cy="48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200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OS improvements</a:t>
              </a:r>
            </a:p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200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Software architecture</a:t>
              </a:r>
            </a:p>
          </p:txBody>
        </p:sp>
        <p:sp>
          <p:nvSpPr>
            <p:cNvPr id="2618388" name="Freeform 20"/>
            <p:cNvSpPr>
              <a:spLocks/>
            </p:cNvSpPr>
            <p:nvPr/>
          </p:nvSpPr>
          <p:spPr bwMode="auto">
            <a:xfrm>
              <a:off x="5079" y="1579"/>
              <a:ext cx="426" cy="1043"/>
            </a:xfrm>
            <a:custGeom>
              <a:avLst/>
              <a:gdLst>
                <a:gd name="T0" fmla="*/ 308 w 664"/>
                <a:gd name="T1" fmla="*/ 0 h 904"/>
                <a:gd name="T2" fmla="*/ 651 w 664"/>
                <a:gd name="T3" fmla="*/ 334 h 904"/>
                <a:gd name="T4" fmla="*/ 384 w 664"/>
                <a:gd name="T5" fmla="*/ 810 h 904"/>
                <a:gd name="T6" fmla="*/ 0 w 664"/>
                <a:gd name="T7" fmla="*/ 901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4" h="904">
                  <a:moveTo>
                    <a:pt x="308" y="0"/>
                  </a:moveTo>
                  <a:cubicBezTo>
                    <a:pt x="473" y="99"/>
                    <a:pt x="638" y="199"/>
                    <a:pt x="651" y="334"/>
                  </a:cubicBezTo>
                  <a:cubicBezTo>
                    <a:pt x="664" y="469"/>
                    <a:pt x="492" y="716"/>
                    <a:pt x="384" y="810"/>
                  </a:cubicBezTo>
                  <a:cubicBezTo>
                    <a:pt x="276" y="904"/>
                    <a:pt x="138" y="902"/>
                    <a:pt x="0" y="901"/>
                  </a:cubicBezTo>
                </a:path>
              </a:pathLst>
            </a:custGeom>
            <a:noFill/>
            <a:ln w="38100" cap="flat" cmpd="sng">
              <a:solidFill>
                <a:srgbClr val="CC0066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2618389" name="Text Box 21"/>
          <p:cNvSpPr txBox="1">
            <a:spLocks noChangeArrowheads="1"/>
          </p:cNvSpPr>
          <p:nvPr/>
        </p:nvSpPr>
        <p:spPr bwMode="auto">
          <a:xfrm>
            <a:off x="-92075" y="31019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Marlett" pitchFamily="2" charset="2"/>
              <a:buNone/>
            </a:pPr>
            <a:endParaRPr lang="en-US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2618390" name="Group 22"/>
          <p:cNvGrpSpPr>
            <a:grpSpLocks/>
          </p:cNvGrpSpPr>
          <p:nvPr/>
        </p:nvGrpSpPr>
        <p:grpSpPr bwMode="auto">
          <a:xfrm>
            <a:off x="1317625" y="55563"/>
            <a:ext cx="3603625" cy="2955925"/>
            <a:chOff x="830" y="35"/>
            <a:chExt cx="2270" cy="1862"/>
          </a:xfrm>
        </p:grpSpPr>
        <p:grpSp>
          <p:nvGrpSpPr>
            <p:cNvPr id="2618391" name="Group 23"/>
            <p:cNvGrpSpPr>
              <a:grpSpLocks/>
            </p:cNvGrpSpPr>
            <p:nvPr/>
          </p:nvGrpSpPr>
          <p:grpSpPr bwMode="auto">
            <a:xfrm>
              <a:off x="1009" y="35"/>
              <a:ext cx="1733" cy="1862"/>
              <a:chOff x="1009" y="35"/>
              <a:chExt cx="1733" cy="1862"/>
            </a:xfrm>
          </p:grpSpPr>
          <p:pic>
            <p:nvPicPr>
              <p:cNvPr id="2618392" name="Picture 24" descr="txp_fig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9" y="35"/>
                <a:ext cx="1733" cy="1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18393" name="Text Box 25"/>
              <p:cNvSpPr txBox="1">
                <a:spLocks noChangeArrowheads="1"/>
              </p:cNvSpPr>
              <p:nvPr/>
            </p:nvSpPr>
            <p:spPr bwMode="auto">
              <a:xfrm>
                <a:off x="1347" y="1417"/>
                <a:ext cx="747" cy="480"/>
              </a:xfrm>
              <a:prstGeom prst="rect">
                <a:avLst/>
              </a:prstGeom>
              <a:solidFill>
                <a:srgbClr val="CC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Marlett" pitchFamily="2" charset="2"/>
                  <a:buNone/>
                </a:pPr>
                <a:r>
                  <a:rPr lang="en-US" sz="2000">
                    <a:solidFill>
                      <a:schemeClr val="bg1"/>
                    </a:solidFill>
                    <a:latin typeface="Helvetica" pitchFamily="34" charset="0"/>
                    <a:cs typeface="Helvetica" pitchFamily="34" charset="0"/>
                  </a:rPr>
                  <a:t>Capacity</a:t>
                </a:r>
              </a:p>
              <a:p>
                <a:pPr algn="ctr">
                  <a:spcBef>
                    <a:spcPct val="20000"/>
                  </a:spcBef>
                  <a:buFont typeface="Marlett" pitchFamily="2" charset="2"/>
                  <a:buNone/>
                </a:pPr>
                <a:r>
                  <a:rPr lang="en-US" sz="2000">
                    <a:solidFill>
                      <a:schemeClr val="bg1"/>
                    </a:solidFill>
                    <a:latin typeface="Helvetica" pitchFamily="34" charset="0"/>
                    <a:cs typeface="Helvetica" pitchFamily="34" charset="0"/>
                  </a:rPr>
                  <a:t>bounds</a:t>
                </a:r>
              </a:p>
            </p:txBody>
          </p:sp>
        </p:grpSp>
        <p:sp>
          <p:nvSpPr>
            <p:cNvPr id="2618394" name="Text Box 26"/>
            <p:cNvSpPr txBox="1">
              <a:spLocks noChangeArrowheads="1"/>
            </p:cNvSpPr>
            <p:nvPr/>
          </p:nvSpPr>
          <p:spPr bwMode="auto">
            <a:xfrm>
              <a:off x="2468" y="1260"/>
              <a:ext cx="63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1600">
                  <a:latin typeface="Helvetica" pitchFamily="34" charset="0"/>
                  <a:cs typeface="Helvetica" pitchFamily="34" charset="0"/>
                </a:rPr>
                <a:t>channels</a:t>
              </a:r>
            </a:p>
          </p:txBody>
        </p:sp>
        <p:sp>
          <p:nvSpPr>
            <p:cNvPr id="2618395" name="Text Box 27"/>
            <p:cNvSpPr txBox="1">
              <a:spLocks noChangeArrowheads="1"/>
            </p:cNvSpPr>
            <p:nvPr/>
          </p:nvSpPr>
          <p:spPr bwMode="auto">
            <a:xfrm rot="-5400000">
              <a:off x="630" y="582"/>
              <a:ext cx="61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1600">
                  <a:latin typeface="Helvetica" pitchFamily="34" charset="0"/>
                  <a:cs typeface="Helvetica" pitchFamily="34" charset="0"/>
                </a:rPr>
                <a:t>capacity</a:t>
              </a:r>
            </a:p>
          </p:txBody>
        </p:sp>
      </p:grpSp>
      <p:grpSp>
        <p:nvGrpSpPr>
          <p:cNvPr id="2618398" name="Group 30"/>
          <p:cNvGrpSpPr>
            <a:grpSpLocks/>
          </p:cNvGrpSpPr>
          <p:nvPr/>
        </p:nvGrpSpPr>
        <p:grpSpPr bwMode="auto">
          <a:xfrm>
            <a:off x="0" y="3675063"/>
            <a:ext cx="4979988" cy="3162300"/>
            <a:chOff x="0" y="2315"/>
            <a:chExt cx="3137" cy="1992"/>
          </a:xfrm>
        </p:grpSpPr>
        <p:grpSp>
          <p:nvGrpSpPr>
            <p:cNvPr id="2618399" name="Group 31"/>
            <p:cNvGrpSpPr>
              <a:grpSpLocks/>
            </p:cNvGrpSpPr>
            <p:nvPr/>
          </p:nvGrpSpPr>
          <p:grpSpPr bwMode="auto">
            <a:xfrm>
              <a:off x="0" y="2315"/>
              <a:ext cx="2963" cy="1984"/>
              <a:chOff x="0" y="2315"/>
              <a:chExt cx="2963" cy="1984"/>
            </a:xfrm>
          </p:grpSpPr>
          <p:pic>
            <p:nvPicPr>
              <p:cNvPr id="2618400" name="Picture 32" descr="testbe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064"/>
                <a:ext cx="1150" cy="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618401" name="Text Box 33"/>
              <p:cNvSpPr txBox="1">
                <a:spLocks noChangeArrowheads="1"/>
              </p:cNvSpPr>
              <p:nvPr/>
            </p:nvSpPr>
            <p:spPr bwMode="auto">
              <a:xfrm>
                <a:off x="691" y="2315"/>
                <a:ext cx="645" cy="485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Marlett" pitchFamily="2" charset="2"/>
                  <a:buNone/>
                </a:pPr>
                <a:r>
                  <a:rPr lang="en-US" sz="2000">
                    <a:solidFill>
                      <a:schemeClr val="bg1"/>
                    </a:solidFill>
                    <a:latin typeface="Helvetica" pitchFamily="34" charset="0"/>
                    <a:cs typeface="Helvetica" pitchFamily="34" charset="0"/>
                  </a:rPr>
                  <a:t>Net-X</a:t>
                </a:r>
              </a:p>
              <a:p>
                <a:pPr algn="ctr">
                  <a:spcBef>
                    <a:spcPct val="20000"/>
                  </a:spcBef>
                  <a:buFont typeface="Marlett" pitchFamily="2" charset="2"/>
                  <a:buNone/>
                </a:pPr>
                <a:r>
                  <a:rPr lang="en-US" sz="2000">
                    <a:solidFill>
                      <a:schemeClr val="bg1"/>
                    </a:solidFill>
                    <a:latin typeface="Helvetica" pitchFamily="34" charset="0"/>
                    <a:cs typeface="Helvetica" pitchFamily="34" charset="0"/>
                  </a:rPr>
                  <a:t>testbed</a:t>
                </a:r>
              </a:p>
            </p:txBody>
          </p:sp>
          <p:sp>
            <p:nvSpPr>
              <p:cNvPr id="2618402" name="Line 34"/>
              <p:cNvSpPr>
                <a:spLocks noChangeShapeType="1"/>
              </p:cNvSpPr>
              <p:nvPr/>
            </p:nvSpPr>
            <p:spPr bwMode="auto">
              <a:xfrm flipH="1" flipV="1">
                <a:off x="1469" y="2538"/>
                <a:ext cx="1494" cy="8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403" name="Text Box 35"/>
              <p:cNvSpPr txBox="1">
                <a:spLocks noChangeArrowheads="1"/>
              </p:cNvSpPr>
              <p:nvPr/>
            </p:nvSpPr>
            <p:spPr bwMode="auto">
              <a:xfrm>
                <a:off x="596" y="4011"/>
                <a:ext cx="1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Marlett" pitchFamily="2" charset="2"/>
                  <a:buNone/>
                </a:pPr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pic>
          <p:nvPicPr>
            <p:cNvPr id="2618404" name="Picture 36" descr="Picture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" y="2826"/>
              <a:ext cx="2124" cy="1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618407" name="Rectangle 39"/>
          <p:cNvSpPr>
            <a:spLocks noChangeArrowheads="1"/>
          </p:cNvSpPr>
          <p:nvPr/>
        </p:nvSpPr>
        <p:spPr bwMode="auto">
          <a:xfrm>
            <a:off x="7142163" y="-225425"/>
            <a:ext cx="2413000" cy="1444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/>
            <a:endParaRPr lang="en-US" sz="240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2618408" name="Group 40"/>
          <p:cNvGrpSpPr>
            <a:grpSpLocks/>
          </p:cNvGrpSpPr>
          <p:nvPr/>
        </p:nvGrpSpPr>
        <p:grpSpPr bwMode="auto">
          <a:xfrm>
            <a:off x="3590925" y="287338"/>
            <a:ext cx="5272088" cy="2724150"/>
            <a:chOff x="2262" y="181"/>
            <a:chExt cx="3321" cy="1716"/>
          </a:xfrm>
        </p:grpSpPr>
        <p:grpSp>
          <p:nvGrpSpPr>
            <p:cNvPr id="2618409" name="Group 41"/>
            <p:cNvGrpSpPr>
              <a:grpSpLocks/>
            </p:cNvGrpSpPr>
            <p:nvPr/>
          </p:nvGrpSpPr>
          <p:grpSpPr bwMode="auto">
            <a:xfrm>
              <a:off x="3405" y="181"/>
              <a:ext cx="2178" cy="1069"/>
              <a:chOff x="2562" y="874"/>
              <a:chExt cx="2178" cy="1069"/>
            </a:xfrm>
          </p:grpSpPr>
          <p:grpSp>
            <p:nvGrpSpPr>
              <p:cNvPr id="2618410" name="Group 42"/>
              <p:cNvGrpSpPr>
                <a:grpSpLocks/>
              </p:cNvGrpSpPr>
              <p:nvPr/>
            </p:nvGrpSpPr>
            <p:grpSpPr bwMode="auto">
              <a:xfrm>
                <a:off x="2562" y="907"/>
                <a:ext cx="1354" cy="1036"/>
                <a:chOff x="3272" y="1759"/>
                <a:chExt cx="2064" cy="1728"/>
              </a:xfrm>
            </p:grpSpPr>
            <p:sp>
              <p:nvSpPr>
                <p:cNvPr id="2618411" name="Rectangle 43"/>
                <p:cNvSpPr>
                  <a:spLocks noChangeArrowheads="1"/>
                </p:cNvSpPr>
                <p:nvPr/>
              </p:nvSpPr>
              <p:spPr bwMode="auto">
                <a:xfrm>
                  <a:off x="3272" y="2335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2" name="Rectangle 44"/>
                <p:cNvSpPr>
                  <a:spLocks noChangeArrowheads="1"/>
                </p:cNvSpPr>
                <p:nvPr/>
              </p:nvSpPr>
              <p:spPr bwMode="auto">
                <a:xfrm>
                  <a:off x="3944" y="2335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3" name="Rectangle 45"/>
                <p:cNvSpPr>
                  <a:spLocks noChangeArrowheads="1"/>
                </p:cNvSpPr>
                <p:nvPr/>
              </p:nvSpPr>
              <p:spPr bwMode="auto">
                <a:xfrm>
                  <a:off x="4616" y="2335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4" name="Rectangle 46"/>
                <p:cNvSpPr>
                  <a:spLocks noChangeArrowheads="1"/>
                </p:cNvSpPr>
                <p:nvPr/>
              </p:nvSpPr>
              <p:spPr bwMode="auto">
                <a:xfrm>
                  <a:off x="3272" y="2911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5" name="Rectangle 47"/>
                <p:cNvSpPr>
                  <a:spLocks noChangeArrowheads="1"/>
                </p:cNvSpPr>
                <p:nvPr/>
              </p:nvSpPr>
              <p:spPr bwMode="auto">
                <a:xfrm>
                  <a:off x="3944" y="2911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6" name="Rectangle 48"/>
                <p:cNvSpPr>
                  <a:spLocks noChangeArrowheads="1"/>
                </p:cNvSpPr>
                <p:nvPr/>
              </p:nvSpPr>
              <p:spPr bwMode="auto">
                <a:xfrm>
                  <a:off x="4616" y="2911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7" name="Rectangle 49"/>
                <p:cNvSpPr>
                  <a:spLocks noChangeArrowheads="1"/>
                </p:cNvSpPr>
                <p:nvPr/>
              </p:nvSpPr>
              <p:spPr bwMode="auto">
                <a:xfrm>
                  <a:off x="3272" y="1759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8" name="Rectangle 50"/>
                <p:cNvSpPr>
                  <a:spLocks noChangeArrowheads="1"/>
                </p:cNvSpPr>
                <p:nvPr/>
              </p:nvSpPr>
              <p:spPr bwMode="auto">
                <a:xfrm>
                  <a:off x="3944" y="1759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9" name="Rectangle 51"/>
                <p:cNvSpPr>
                  <a:spLocks noChangeArrowheads="1"/>
                </p:cNvSpPr>
                <p:nvPr/>
              </p:nvSpPr>
              <p:spPr bwMode="auto">
                <a:xfrm>
                  <a:off x="4616" y="1759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0" name="Oval 52"/>
                <p:cNvSpPr>
                  <a:spLocks noChangeArrowheads="1"/>
                </p:cNvSpPr>
                <p:nvPr/>
              </p:nvSpPr>
              <p:spPr bwMode="auto">
                <a:xfrm>
                  <a:off x="4040" y="1855"/>
                  <a:ext cx="96" cy="96"/>
                </a:xfrm>
                <a:prstGeom prst="ellipse">
                  <a:avLst/>
                </a:prstGeom>
                <a:solidFill>
                  <a:srgbClr val="0000CC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1" name="Oval 53"/>
                <p:cNvSpPr>
                  <a:spLocks noChangeArrowheads="1"/>
                </p:cNvSpPr>
                <p:nvPr/>
              </p:nvSpPr>
              <p:spPr bwMode="auto">
                <a:xfrm>
                  <a:off x="3560" y="2623"/>
                  <a:ext cx="96" cy="96"/>
                </a:xfrm>
                <a:prstGeom prst="ellipse">
                  <a:avLst/>
                </a:prstGeom>
                <a:solidFill>
                  <a:srgbClr val="FF66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2" name="Oval 54"/>
                <p:cNvSpPr>
                  <a:spLocks noChangeArrowheads="1"/>
                </p:cNvSpPr>
                <p:nvPr/>
              </p:nvSpPr>
              <p:spPr bwMode="auto">
                <a:xfrm>
                  <a:off x="4248" y="2613"/>
                  <a:ext cx="96" cy="96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3" name="Oval 55"/>
                <p:cNvSpPr>
                  <a:spLocks noChangeArrowheads="1"/>
                </p:cNvSpPr>
                <p:nvPr/>
              </p:nvSpPr>
              <p:spPr bwMode="auto">
                <a:xfrm>
                  <a:off x="3368" y="2479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4" name="Oval 56"/>
                <p:cNvSpPr>
                  <a:spLocks noChangeArrowheads="1"/>
                </p:cNvSpPr>
                <p:nvPr/>
              </p:nvSpPr>
              <p:spPr bwMode="auto">
                <a:xfrm>
                  <a:off x="4328" y="2047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5" name="Oval 57"/>
                <p:cNvSpPr>
                  <a:spLocks noChangeArrowheads="1"/>
                </p:cNvSpPr>
                <p:nvPr/>
              </p:nvSpPr>
              <p:spPr bwMode="auto">
                <a:xfrm>
                  <a:off x="4376" y="2479"/>
                  <a:ext cx="96" cy="96"/>
                </a:xfrm>
                <a:prstGeom prst="ellipse">
                  <a:avLst/>
                </a:prstGeom>
                <a:solidFill>
                  <a:srgbClr val="3333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6" name="Oval 58"/>
                <p:cNvSpPr>
                  <a:spLocks noChangeArrowheads="1"/>
                </p:cNvSpPr>
                <p:nvPr/>
              </p:nvSpPr>
              <p:spPr bwMode="auto">
                <a:xfrm>
                  <a:off x="4904" y="2719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7" name="Oval 59"/>
                <p:cNvSpPr>
                  <a:spLocks noChangeArrowheads="1"/>
                </p:cNvSpPr>
                <p:nvPr/>
              </p:nvSpPr>
              <p:spPr bwMode="auto">
                <a:xfrm>
                  <a:off x="4088" y="3007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8" name="Oval 60"/>
                <p:cNvSpPr>
                  <a:spLocks noChangeArrowheads="1"/>
                </p:cNvSpPr>
                <p:nvPr/>
              </p:nvSpPr>
              <p:spPr bwMode="auto">
                <a:xfrm>
                  <a:off x="4904" y="1855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9" name="Oval 61"/>
                <p:cNvSpPr>
                  <a:spLocks noChangeArrowheads="1"/>
                </p:cNvSpPr>
                <p:nvPr/>
              </p:nvSpPr>
              <p:spPr bwMode="auto">
                <a:xfrm>
                  <a:off x="4328" y="3247"/>
                  <a:ext cx="96" cy="96"/>
                </a:xfrm>
                <a:prstGeom prst="ellipse">
                  <a:avLst/>
                </a:prstGeom>
                <a:solidFill>
                  <a:srgbClr val="0000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0" name="Oval 62"/>
                <p:cNvSpPr>
                  <a:spLocks noChangeArrowheads="1"/>
                </p:cNvSpPr>
                <p:nvPr/>
              </p:nvSpPr>
              <p:spPr bwMode="auto">
                <a:xfrm>
                  <a:off x="4904" y="3295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1" name="Oval 63"/>
                <p:cNvSpPr>
                  <a:spLocks noChangeArrowheads="1"/>
                </p:cNvSpPr>
                <p:nvPr/>
              </p:nvSpPr>
              <p:spPr bwMode="auto">
                <a:xfrm>
                  <a:off x="5096" y="3151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2" name="Oval 64"/>
                <p:cNvSpPr>
                  <a:spLocks noChangeArrowheads="1"/>
                </p:cNvSpPr>
                <p:nvPr/>
              </p:nvSpPr>
              <p:spPr bwMode="auto">
                <a:xfrm>
                  <a:off x="3464" y="2047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3" name="Oval 65"/>
                <p:cNvSpPr>
                  <a:spLocks noChangeArrowheads="1"/>
                </p:cNvSpPr>
                <p:nvPr/>
              </p:nvSpPr>
              <p:spPr bwMode="auto">
                <a:xfrm>
                  <a:off x="5000" y="2527"/>
                  <a:ext cx="96" cy="96"/>
                </a:xfrm>
                <a:prstGeom prst="ellipse">
                  <a:avLst/>
                </a:prstGeom>
                <a:solidFill>
                  <a:srgbClr val="CC33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4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3656" y="2667"/>
                  <a:ext cx="600" cy="4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5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4345" y="2575"/>
                  <a:ext cx="655" cy="92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6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4376" y="2575"/>
                  <a:ext cx="48" cy="624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7" name="Line 69"/>
                <p:cNvSpPr>
                  <a:spLocks noChangeShapeType="1"/>
                </p:cNvSpPr>
                <p:nvPr/>
              </p:nvSpPr>
              <p:spPr bwMode="auto">
                <a:xfrm flipH="1" flipV="1">
                  <a:off x="4088" y="1951"/>
                  <a:ext cx="288" cy="528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8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3319" y="2625"/>
                  <a:ext cx="337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A</a:t>
                  </a:r>
                </a:p>
              </p:txBody>
            </p:sp>
            <p:sp>
              <p:nvSpPr>
                <p:cNvPr id="2618439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5001" y="2336"/>
                  <a:ext cx="335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B</a:t>
                  </a:r>
                </a:p>
              </p:txBody>
            </p:sp>
            <p:sp>
              <p:nvSpPr>
                <p:cNvPr id="2618440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4039" y="3198"/>
                  <a:ext cx="338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C</a:t>
                  </a:r>
                </a:p>
              </p:txBody>
            </p:sp>
            <p:sp>
              <p:nvSpPr>
                <p:cNvPr id="2618441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135" y="1759"/>
                  <a:ext cx="338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D</a:t>
                  </a:r>
                </a:p>
              </p:txBody>
            </p:sp>
            <p:sp>
              <p:nvSpPr>
                <p:cNvPr id="2618442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4024" y="2416"/>
                  <a:ext cx="336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E</a:t>
                  </a:r>
                </a:p>
              </p:txBody>
            </p:sp>
            <p:sp>
              <p:nvSpPr>
                <p:cNvPr id="2618443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4377" y="2326"/>
                  <a:ext cx="336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F</a:t>
                  </a:r>
                </a:p>
              </p:txBody>
            </p:sp>
          </p:grpSp>
          <p:grpSp>
            <p:nvGrpSpPr>
              <p:cNvPr id="2618444" name="Group 76"/>
              <p:cNvGrpSpPr>
                <a:grpSpLocks/>
              </p:cNvGrpSpPr>
              <p:nvPr/>
            </p:nvGrpSpPr>
            <p:grpSpPr bwMode="auto">
              <a:xfrm>
                <a:off x="3983" y="874"/>
                <a:ext cx="757" cy="1020"/>
                <a:chOff x="4158" y="1450"/>
                <a:chExt cx="1016" cy="1571"/>
              </a:xfrm>
            </p:grpSpPr>
            <p:sp>
              <p:nvSpPr>
                <p:cNvPr id="2618445" name="Rectangle 77"/>
                <p:cNvSpPr>
                  <a:spLocks noChangeArrowheads="1"/>
                </p:cNvSpPr>
                <p:nvPr/>
              </p:nvSpPr>
              <p:spPr bwMode="auto">
                <a:xfrm>
                  <a:off x="4299" y="1450"/>
                  <a:ext cx="716" cy="1571"/>
                </a:xfrm>
                <a:prstGeom prst="rect">
                  <a:avLst/>
                </a:prstGeom>
                <a:solidFill>
                  <a:srgbClr val="FFFF5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3292475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800" b="1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46" name="Rectangle 78"/>
                <p:cNvSpPr>
                  <a:spLocks noChangeArrowheads="1"/>
                </p:cNvSpPr>
                <p:nvPr/>
              </p:nvSpPr>
              <p:spPr bwMode="auto">
                <a:xfrm>
                  <a:off x="4158" y="1607"/>
                  <a:ext cx="978" cy="314"/>
                </a:xfrm>
                <a:prstGeom prst="rect">
                  <a:avLst/>
                </a:prstGeom>
                <a:solidFill>
                  <a:srgbClr val="ECECEC"/>
                </a:solidFill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3292475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Fixed</a:t>
                  </a:r>
                </a:p>
              </p:txBody>
            </p:sp>
            <p:sp>
              <p:nvSpPr>
                <p:cNvPr id="2618447" name="Rectangle 79"/>
                <p:cNvSpPr>
                  <a:spLocks noChangeArrowheads="1"/>
                </p:cNvSpPr>
                <p:nvPr/>
              </p:nvSpPr>
              <p:spPr bwMode="auto">
                <a:xfrm>
                  <a:off x="4176" y="2419"/>
                  <a:ext cx="998" cy="314"/>
                </a:xfrm>
                <a:prstGeom prst="rect">
                  <a:avLst/>
                </a:prstGeom>
                <a:solidFill>
                  <a:srgbClr val="ECECEC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3292475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Switchable</a:t>
                  </a:r>
                </a:p>
              </p:txBody>
            </p:sp>
          </p:grpSp>
        </p:grpSp>
        <p:sp>
          <p:nvSpPr>
            <p:cNvPr id="2618448" name="Text Box 80"/>
            <p:cNvSpPr txBox="1">
              <a:spLocks noChangeArrowheads="1"/>
            </p:cNvSpPr>
            <p:nvPr/>
          </p:nvSpPr>
          <p:spPr bwMode="auto">
            <a:xfrm>
              <a:off x="3831" y="1417"/>
              <a:ext cx="1254" cy="4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200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Insights on</a:t>
              </a:r>
            </a:p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200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protocol design</a:t>
              </a:r>
            </a:p>
          </p:txBody>
        </p:sp>
        <p:sp>
          <p:nvSpPr>
            <p:cNvPr id="2618449" name="Line 81"/>
            <p:cNvSpPr>
              <a:spLocks noChangeShapeType="1"/>
            </p:cNvSpPr>
            <p:nvPr/>
          </p:nvSpPr>
          <p:spPr bwMode="auto">
            <a:xfrm>
              <a:off x="2262" y="1678"/>
              <a:ext cx="1319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2618450" name="Text Box 82"/>
          <p:cNvSpPr txBox="1">
            <a:spLocks noChangeArrowheads="1"/>
          </p:cNvSpPr>
          <p:nvPr/>
        </p:nvSpPr>
        <p:spPr bwMode="auto">
          <a:xfrm>
            <a:off x="244475" y="6461125"/>
            <a:ext cx="1319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Marlett" pitchFamily="2" charset="2"/>
              <a:buNone/>
            </a:pPr>
            <a:r>
              <a:rPr lang="en-US" sz="2000">
                <a:latin typeface="Helvetica" pitchFamily="34" charset="0"/>
                <a:cs typeface="Helvetica" pitchFamily="34" charset="0"/>
              </a:rPr>
              <a:t>Linux box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CE06A31-8D33-F941-9434-311375780449}"/>
              </a:ext>
            </a:extLst>
          </p:cNvPr>
          <p:cNvSpPr txBox="1"/>
          <p:nvPr/>
        </p:nvSpPr>
        <p:spPr>
          <a:xfrm>
            <a:off x="1506001" y="2116879"/>
            <a:ext cx="6274475" cy="260379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buNone/>
            </a:pPr>
            <a:r>
              <a:rPr lang="en-US" sz="4400" dirty="0">
                <a:solidFill>
                  <a:schemeClr val="bg1"/>
                </a:solidFill>
                <a:latin typeface="Helvetica" pitchFamily="2" charset="0"/>
              </a:rPr>
              <a:t>    Best Case Scenario   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2309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02" name="Rectangle 2">
            <a:extLst>
              <a:ext uri="{FF2B5EF4-FFF2-40B4-BE49-F238E27FC236}">
                <a16:creationId xmlns:a16="http://schemas.microsoft.com/office/drawing/2014/main" id="{9287756D-CFC6-624B-A561-52E40F4989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2" charset="0"/>
              </a:rPr>
              <a:t>Multi-Channel Systems</a:t>
            </a:r>
          </a:p>
        </p:txBody>
      </p:sp>
      <p:sp>
        <p:nvSpPr>
          <p:cNvPr id="2611203" name="Rectangle 3">
            <a:extLst>
              <a:ext uri="{FF2B5EF4-FFF2-40B4-BE49-F238E27FC236}">
                <a16:creationId xmlns:a16="http://schemas.microsoft.com/office/drawing/2014/main" id="{374832F7-7C58-BA42-BF02-4F3332E7B6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2788" y="1524000"/>
            <a:ext cx="7772400" cy="4572000"/>
          </a:xfrm>
        </p:spPr>
        <p:txBody>
          <a:bodyPr/>
          <a:lstStyle/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2611204" name="Rectangle 4">
            <a:extLst>
              <a:ext uri="{FF2B5EF4-FFF2-40B4-BE49-F238E27FC236}">
                <a16:creationId xmlns:a16="http://schemas.microsoft.com/office/drawing/2014/main" id="{44F9D3E3-C8AF-004B-B027-AB9B94CD4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1725" y="2720975"/>
            <a:ext cx="4598988" cy="1046163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611205" name="Line 5">
            <a:extLst>
              <a:ext uri="{FF2B5EF4-FFF2-40B4-BE49-F238E27FC236}">
                <a16:creationId xmlns:a16="http://schemas.microsoft.com/office/drawing/2014/main" id="{17EE6F86-1942-494A-B5BC-A03CEDC918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7038" y="3749675"/>
            <a:ext cx="571182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611206" name="Line 6">
            <a:extLst>
              <a:ext uri="{FF2B5EF4-FFF2-40B4-BE49-F238E27FC236}">
                <a16:creationId xmlns:a16="http://schemas.microsoft.com/office/drawing/2014/main" id="{DBCD1403-8D08-B649-A3AA-6B2E009716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1725" y="2371725"/>
            <a:ext cx="4598988" cy="15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611207" name="Text Box 7">
            <a:extLst>
              <a:ext uri="{FF2B5EF4-FFF2-40B4-BE49-F238E27FC236}">
                <a16:creationId xmlns:a16="http://schemas.microsoft.com/office/drawing/2014/main" id="{28FF043E-32A4-F248-BCD6-0FD42528C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9738" y="1890713"/>
            <a:ext cx="287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 dirty="0">
                <a:latin typeface="Helvetica" pitchFamily="2" charset="0"/>
              </a:rPr>
              <a:t>Available spectrum</a:t>
            </a:r>
          </a:p>
        </p:txBody>
      </p:sp>
      <p:sp>
        <p:nvSpPr>
          <p:cNvPr id="2611209" name="Line 9">
            <a:extLst>
              <a:ext uri="{FF2B5EF4-FFF2-40B4-BE49-F238E27FC236}">
                <a16:creationId xmlns:a16="http://schemas.microsoft.com/office/drawing/2014/main" id="{B1608618-E256-664F-8C64-1257ABE496A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3388" y="6091238"/>
            <a:ext cx="571182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611210" name="Rectangle 10">
            <a:extLst>
              <a:ext uri="{FF2B5EF4-FFF2-40B4-BE49-F238E27FC236}">
                <a16:creationId xmlns:a16="http://schemas.microsoft.com/office/drawing/2014/main" id="{12141F37-44CF-8C42-A84A-F5FF20F23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1975" y="5032375"/>
            <a:ext cx="781050" cy="10604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 sz="2000">
                <a:latin typeface="Helvetica" pitchFamily="2" charset="0"/>
              </a:rPr>
              <a:t>2</a:t>
            </a:r>
          </a:p>
        </p:txBody>
      </p:sp>
      <p:sp>
        <p:nvSpPr>
          <p:cNvPr id="2611211" name="Rectangle 11">
            <a:extLst>
              <a:ext uri="{FF2B5EF4-FFF2-40B4-BE49-F238E27FC236}">
                <a16:creationId xmlns:a16="http://schemas.microsoft.com/office/drawing/2014/main" id="{73763033-F748-494A-89E8-E598433CB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3025" y="5032375"/>
            <a:ext cx="781050" cy="10604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 sz="2000">
                <a:latin typeface="Helvetica" pitchFamily="2" charset="0"/>
              </a:rPr>
              <a:t>3</a:t>
            </a:r>
          </a:p>
        </p:txBody>
      </p:sp>
      <p:sp>
        <p:nvSpPr>
          <p:cNvPr id="2611212" name="Rectangle 12">
            <a:extLst>
              <a:ext uri="{FF2B5EF4-FFF2-40B4-BE49-F238E27FC236}">
                <a16:creationId xmlns:a16="http://schemas.microsoft.com/office/drawing/2014/main" id="{41F83DF1-DF3C-5E4B-BED0-0E72947FA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75" y="5032375"/>
            <a:ext cx="781050" cy="106045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 sz="2000">
                <a:latin typeface="Helvetica" pitchFamily="2" charset="0"/>
              </a:rPr>
              <a:t>4</a:t>
            </a:r>
          </a:p>
        </p:txBody>
      </p:sp>
      <p:sp>
        <p:nvSpPr>
          <p:cNvPr id="2611213" name="Rectangle 13">
            <a:extLst>
              <a:ext uri="{FF2B5EF4-FFF2-40B4-BE49-F238E27FC236}">
                <a16:creationId xmlns:a16="http://schemas.microsoft.com/office/drawing/2014/main" id="{977CBBD2-FC2A-8140-8564-FCCDF1956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4013" y="5032375"/>
            <a:ext cx="781050" cy="1060450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 sz="4400">
                <a:latin typeface="Helvetica" pitchFamily="2" charset="0"/>
              </a:rPr>
              <a:t>…</a:t>
            </a:r>
          </a:p>
        </p:txBody>
      </p:sp>
      <p:sp>
        <p:nvSpPr>
          <p:cNvPr id="2611214" name="Rectangle 14">
            <a:extLst>
              <a:ext uri="{FF2B5EF4-FFF2-40B4-BE49-F238E27FC236}">
                <a16:creationId xmlns:a16="http://schemas.microsoft.com/office/drawing/2014/main" id="{901E2506-4EC0-D042-94D9-105629280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6650" y="5032375"/>
            <a:ext cx="781050" cy="10604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>
                <a:latin typeface="Helvetica" pitchFamily="2" charset="0"/>
              </a:rPr>
              <a:t>c</a:t>
            </a:r>
          </a:p>
        </p:txBody>
      </p:sp>
      <p:sp>
        <p:nvSpPr>
          <p:cNvPr id="2611215" name="Text Box 15">
            <a:extLst>
              <a:ext uri="{FF2B5EF4-FFF2-40B4-BE49-F238E27FC236}">
                <a16:creationId xmlns:a16="http://schemas.microsoft.com/office/drawing/2014/main" id="{799A2663-1C4B-474B-9A0C-59BC9A9AF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0138" y="4454525"/>
            <a:ext cx="4619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>
                <a:latin typeface="Helvetica" pitchFamily="2" charset="0"/>
              </a:rPr>
              <a:t>Spectrum divided into channels</a:t>
            </a:r>
          </a:p>
        </p:txBody>
      </p:sp>
      <p:sp>
        <p:nvSpPr>
          <p:cNvPr id="2611208" name="Rectangle 8">
            <a:extLst>
              <a:ext uri="{FF2B5EF4-FFF2-40B4-BE49-F238E27FC236}">
                <a16:creationId xmlns:a16="http://schemas.microsoft.com/office/drawing/2014/main" id="{350554A3-4B18-0845-A3EA-CA927968E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5688" y="5032375"/>
            <a:ext cx="781050" cy="1060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 sz="2000">
                <a:latin typeface="Helvetica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739590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02" name="Rectangle 2">
            <a:extLst>
              <a:ext uri="{FF2B5EF4-FFF2-40B4-BE49-F238E27FC236}">
                <a16:creationId xmlns:a16="http://schemas.microsoft.com/office/drawing/2014/main" id="{9287756D-CFC6-624B-A561-52E40F4989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2" charset="0"/>
              </a:rPr>
              <a:t>Multi-Channel Systems</a:t>
            </a:r>
          </a:p>
        </p:txBody>
      </p:sp>
      <p:sp>
        <p:nvSpPr>
          <p:cNvPr id="2611203" name="Rectangle 3">
            <a:extLst>
              <a:ext uri="{FF2B5EF4-FFF2-40B4-BE49-F238E27FC236}">
                <a16:creationId xmlns:a16="http://schemas.microsoft.com/office/drawing/2014/main" id="{374832F7-7C58-BA42-BF02-4F3332E7B6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2788" y="1524000"/>
            <a:ext cx="7772400" cy="4572000"/>
          </a:xfrm>
          <a:solidFill>
            <a:schemeClr val="bg1"/>
          </a:solidFill>
        </p:spPr>
        <p:txBody>
          <a:bodyPr/>
          <a:lstStyle/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2611204" name="Rectangle 4">
            <a:extLst>
              <a:ext uri="{FF2B5EF4-FFF2-40B4-BE49-F238E27FC236}">
                <a16:creationId xmlns:a16="http://schemas.microsoft.com/office/drawing/2014/main" id="{44F9D3E3-C8AF-004B-B027-AB9B94CD4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1725" y="2720975"/>
            <a:ext cx="4598988" cy="1046163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611205" name="Line 5">
            <a:extLst>
              <a:ext uri="{FF2B5EF4-FFF2-40B4-BE49-F238E27FC236}">
                <a16:creationId xmlns:a16="http://schemas.microsoft.com/office/drawing/2014/main" id="{17EE6F86-1942-494A-B5BC-A03CEDC918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7038" y="3749675"/>
            <a:ext cx="571182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611206" name="Line 6">
            <a:extLst>
              <a:ext uri="{FF2B5EF4-FFF2-40B4-BE49-F238E27FC236}">
                <a16:creationId xmlns:a16="http://schemas.microsoft.com/office/drawing/2014/main" id="{DBCD1403-8D08-B649-A3AA-6B2E009716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1725" y="2371725"/>
            <a:ext cx="4598988" cy="15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611207" name="Text Box 7">
            <a:extLst>
              <a:ext uri="{FF2B5EF4-FFF2-40B4-BE49-F238E27FC236}">
                <a16:creationId xmlns:a16="http://schemas.microsoft.com/office/drawing/2014/main" id="{28FF043E-32A4-F248-BCD6-0FD42528C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9738" y="1890713"/>
            <a:ext cx="287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 dirty="0">
                <a:latin typeface="Helvetica" pitchFamily="2" charset="0"/>
              </a:rPr>
              <a:t>Available spectrum</a:t>
            </a:r>
          </a:p>
        </p:txBody>
      </p:sp>
      <p:sp>
        <p:nvSpPr>
          <p:cNvPr id="2611209" name="Line 9">
            <a:extLst>
              <a:ext uri="{FF2B5EF4-FFF2-40B4-BE49-F238E27FC236}">
                <a16:creationId xmlns:a16="http://schemas.microsoft.com/office/drawing/2014/main" id="{B1608618-E256-664F-8C64-1257ABE496A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3388" y="6091238"/>
            <a:ext cx="571182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611210" name="Rectangle 10">
            <a:extLst>
              <a:ext uri="{FF2B5EF4-FFF2-40B4-BE49-F238E27FC236}">
                <a16:creationId xmlns:a16="http://schemas.microsoft.com/office/drawing/2014/main" id="{12141F37-44CF-8C42-A84A-F5FF20F23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1975" y="5032375"/>
            <a:ext cx="781050" cy="106045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 sz="2000">
                <a:latin typeface="Helvetica" pitchFamily="2" charset="0"/>
              </a:rPr>
              <a:t>2</a:t>
            </a:r>
          </a:p>
        </p:txBody>
      </p:sp>
      <p:sp>
        <p:nvSpPr>
          <p:cNvPr id="2611211" name="Rectangle 11">
            <a:extLst>
              <a:ext uri="{FF2B5EF4-FFF2-40B4-BE49-F238E27FC236}">
                <a16:creationId xmlns:a16="http://schemas.microsoft.com/office/drawing/2014/main" id="{73763033-F748-494A-89E8-E598433CB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3025" y="5032375"/>
            <a:ext cx="781050" cy="10604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 sz="2000">
                <a:latin typeface="Helvetica" pitchFamily="2" charset="0"/>
              </a:rPr>
              <a:t>3</a:t>
            </a:r>
          </a:p>
        </p:txBody>
      </p:sp>
      <p:sp>
        <p:nvSpPr>
          <p:cNvPr id="2611212" name="Rectangle 12">
            <a:extLst>
              <a:ext uri="{FF2B5EF4-FFF2-40B4-BE49-F238E27FC236}">
                <a16:creationId xmlns:a16="http://schemas.microsoft.com/office/drawing/2014/main" id="{41F83DF1-DF3C-5E4B-BED0-0E72947FA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75" y="5032375"/>
            <a:ext cx="781050" cy="106045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 sz="2000">
                <a:latin typeface="Helvetica" pitchFamily="2" charset="0"/>
              </a:rPr>
              <a:t>4</a:t>
            </a:r>
          </a:p>
        </p:txBody>
      </p:sp>
      <p:sp>
        <p:nvSpPr>
          <p:cNvPr id="2611213" name="Rectangle 13">
            <a:extLst>
              <a:ext uri="{FF2B5EF4-FFF2-40B4-BE49-F238E27FC236}">
                <a16:creationId xmlns:a16="http://schemas.microsoft.com/office/drawing/2014/main" id="{977CBBD2-FC2A-8140-8564-FCCDF1956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4013" y="5032375"/>
            <a:ext cx="781050" cy="1060450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 sz="4400">
                <a:latin typeface="Helvetica" pitchFamily="2" charset="0"/>
              </a:rPr>
              <a:t>…</a:t>
            </a:r>
          </a:p>
        </p:txBody>
      </p:sp>
      <p:sp>
        <p:nvSpPr>
          <p:cNvPr id="2611214" name="Rectangle 14">
            <a:extLst>
              <a:ext uri="{FF2B5EF4-FFF2-40B4-BE49-F238E27FC236}">
                <a16:creationId xmlns:a16="http://schemas.microsoft.com/office/drawing/2014/main" id="{901E2506-4EC0-D042-94D9-105629280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6650" y="5032375"/>
            <a:ext cx="781050" cy="10604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>
                <a:latin typeface="Helvetica" pitchFamily="2" charset="0"/>
              </a:rPr>
              <a:t>c</a:t>
            </a:r>
          </a:p>
        </p:txBody>
      </p:sp>
      <p:sp>
        <p:nvSpPr>
          <p:cNvPr id="2611215" name="Text Box 15">
            <a:extLst>
              <a:ext uri="{FF2B5EF4-FFF2-40B4-BE49-F238E27FC236}">
                <a16:creationId xmlns:a16="http://schemas.microsoft.com/office/drawing/2014/main" id="{799A2663-1C4B-474B-9A0C-59BC9A9AF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0138" y="4454525"/>
            <a:ext cx="4619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>
                <a:latin typeface="Helvetica" pitchFamily="2" charset="0"/>
              </a:rPr>
              <a:t>Spectrum divided into channels</a:t>
            </a:r>
          </a:p>
        </p:txBody>
      </p:sp>
      <p:sp>
        <p:nvSpPr>
          <p:cNvPr id="2611208" name="Rectangle 8">
            <a:extLst>
              <a:ext uri="{FF2B5EF4-FFF2-40B4-BE49-F238E27FC236}">
                <a16:creationId xmlns:a16="http://schemas.microsoft.com/office/drawing/2014/main" id="{350554A3-4B18-0845-A3EA-CA927968E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5688" y="5032375"/>
            <a:ext cx="781050" cy="1060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 sz="2000">
                <a:latin typeface="Helvetica" pitchFamily="2" charset="0"/>
              </a:rPr>
              <a:t>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DB3F79-3475-9F4C-AF3A-0E913636E280}"/>
              </a:ext>
            </a:extLst>
          </p:cNvPr>
          <p:cNvSpPr/>
          <p:nvPr/>
        </p:nvSpPr>
        <p:spPr bwMode="auto">
          <a:xfrm>
            <a:off x="559558" y="1255594"/>
            <a:ext cx="8052179" cy="4992806"/>
          </a:xfrm>
          <a:prstGeom prst="rect">
            <a:avLst/>
          </a:prstGeom>
          <a:solidFill>
            <a:schemeClr val="bg1">
              <a:alpha val="84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17" name="Picture 5" descr="CSL graffiti modified">
            <a:extLst>
              <a:ext uri="{FF2B5EF4-FFF2-40B4-BE49-F238E27FC236}">
                <a16:creationId xmlns:a16="http://schemas.microsoft.com/office/drawing/2014/main" id="{D1C09F5E-B231-5A41-84EB-64009FF0F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2617" y="1833111"/>
            <a:ext cx="4305763" cy="323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0059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6804" name="Rectangle 4">
            <a:extLst>
              <a:ext uri="{FF2B5EF4-FFF2-40B4-BE49-F238E27FC236}">
                <a16:creationId xmlns:a16="http://schemas.microsoft.com/office/drawing/2014/main" id="{AD4C2403-5BE8-FE4A-A1DB-710EEF87F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6214" y="2449285"/>
            <a:ext cx="1600200" cy="304800"/>
          </a:xfrm>
          <a:prstGeom prst="rect">
            <a:avLst/>
          </a:prstGeom>
          <a:solidFill>
            <a:srgbClr val="72FFA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buNone/>
            </a:pPr>
            <a:r>
              <a:rPr lang="en-US" altLang="en-US" sz="2000">
                <a:latin typeface="Helvetica" pitchFamily="2" charset="0"/>
              </a:rPr>
              <a:t>1</a:t>
            </a:r>
          </a:p>
        </p:txBody>
      </p:sp>
      <p:sp>
        <p:nvSpPr>
          <p:cNvPr id="2636805" name="Rectangle 5">
            <a:extLst>
              <a:ext uri="{FF2B5EF4-FFF2-40B4-BE49-F238E27FC236}">
                <a16:creationId xmlns:a16="http://schemas.microsoft.com/office/drawing/2014/main" id="{09F6467F-6BA2-9C41-97E1-3A1EA5D3C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6214" y="5205185"/>
            <a:ext cx="1600200" cy="304800"/>
          </a:xfrm>
          <a:prstGeom prst="rect">
            <a:avLst/>
          </a:prstGeom>
          <a:solidFill>
            <a:srgbClr val="72FFA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buNone/>
            </a:pPr>
            <a:r>
              <a:rPr lang="en-US" altLang="en-US">
                <a:latin typeface="Helvetica" pitchFamily="2" charset="0"/>
              </a:rPr>
              <a:t>c</a:t>
            </a:r>
          </a:p>
        </p:txBody>
      </p:sp>
      <p:sp>
        <p:nvSpPr>
          <p:cNvPr id="2636806" name="Line 6">
            <a:extLst>
              <a:ext uri="{FF2B5EF4-FFF2-40B4-BE49-F238E27FC236}">
                <a16:creationId xmlns:a16="http://schemas.microsoft.com/office/drawing/2014/main" id="{6157AF74-7108-374A-AF23-7C32AF4ECA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9014" y="2830285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2636807" name="Group 7">
            <a:extLst>
              <a:ext uri="{FF2B5EF4-FFF2-40B4-BE49-F238E27FC236}">
                <a16:creationId xmlns:a16="http://schemas.microsoft.com/office/drawing/2014/main" id="{AD67C0C8-02FF-7F42-9135-62A9F7A4DD7B}"/>
              </a:ext>
            </a:extLst>
          </p:cNvPr>
          <p:cNvGrpSpPr>
            <a:grpSpLocks/>
          </p:cNvGrpSpPr>
          <p:nvPr/>
        </p:nvGrpSpPr>
        <p:grpSpPr bwMode="auto">
          <a:xfrm>
            <a:off x="1703614" y="2373085"/>
            <a:ext cx="1216025" cy="1676400"/>
            <a:chOff x="3120" y="864"/>
            <a:chExt cx="766" cy="1056"/>
          </a:xfrm>
        </p:grpSpPr>
        <p:pic>
          <p:nvPicPr>
            <p:cNvPr id="2636808" name="Picture 8" descr="antenna">
              <a:extLst>
                <a:ext uri="{FF2B5EF4-FFF2-40B4-BE49-F238E27FC236}">
                  <a16:creationId xmlns:a16="http://schemas.microsoft.com/office/drawing/2014/main" id="{688B8A86-6009-1547-9388-1E62D2E7AF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536"/>
              <a:ext cx="622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36809" name="Picture 9" descr="antenna">
              <a:extLst>
                <a:ext uri="{FF2B5EF4-FFF2-40B4-BE49-F238E27FC236}">
                  <a16:creationId xmlns:a16="http://schemas.microsoft.com/office/drawing/2014/main" id="{C883C8D7-9907-AF4F-A811-D3B5CBE435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864"/>
              <a:ext cx="622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36810" name="Rectangle 10">
              <a:extLst>
                <a:ext uri="{FF2B5EF4-FFF2-40B4-BE49-F238E27FC236}">
                  <a16:creationId xmlns:a16="http://schemas.microsoft.com/office/drawing/2014/main" id="{1ADBF2EA-04D6-FC47-ACE5-0F005E430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876"/>
              <a:ext cx="480" cy="1044"/>
            </a:xfrm>
            <a:prstGeom prst="rect">
              <a:avLst/>
            </a:prstGeom>
            <a:solidFill>
              <a:srgbClr val="FFE57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457200" indent="-4572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</a:pPr>
              <a:endParaRPr lang="en-US" altLang="en-US" sz="2000" b="1">
                <a:solidFill>
                  <a:schemeClr val="tx2"/>
                </a:solidFill>
                <a:latin typeface="Helvetica" pitchFamily="2" charset="0"/>
              </a:endParaRPr>
            </a:p>
          </p:txBody>
        </p:sp>
        <p:sp>
          <p:nvSpPr>
            <p:cNvPr id="2636811" name="Line 11">
              <a:extLst>
                <a:ext uri="{FF2B5EF4-FFF2-40B4-BE49-F238E27FC236}">
                  <a16:creationId xmlns:a16="http://schemas.microsoft.com/office/drawing/2014/main" id="{2177DC9E-3A0F-5247-BA83-79074DD6C7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120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2636812" name="Text Box 12">
              <a:extLst>
                <a:ext uri="{FF2B5EF4-FFF2-40B4-BE49-F238E27FC236}">
                  <a16:creationId xmlns:a16="http://schemas.microsoft.com/office/drawing/2014/main" id="{44FA115B-38A1-7148-8FD7-70F572279F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86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</a:pPr>
              <a:r>
                <a:rPr lang="en-US" altLang="en-US">
                  <a:latin typeface="Helvetica" pitchFamily="2" charset="0"/>
                </a:rPr>
                <a:t>1</a:t>
              </a:r>
            </a:p>
          </p:txBody>
        </p:sp>
        <p:sp>
          <p:nvSpPr>
            <p:cNvPr id="2636813" name="Text Box 13">
              <a:extLst>
                <a:ext uri="{FF2B5EF4-FFF2-40B4-BE49-F238E27FC236}">
                  <a16:creationId xmlns:a16="http://schemas.microsoft.com/office/drawing/2014/main" id="{12A952B4-AE7D-634C-BF51-7D15A3B342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53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</a:pPr>
              <a:r>
                <a:rPr lang="en-US" altLang="en-US">
                  <a:latin typeface="Helvetica" pitchFamily="2" charset="0"/>
                </a:rPr>
                <a:t>m</a:t>
              </a:r>
            </a:p>
          </p:txBody>
        </p:sp>
      </p:grpSp>
      <p:sp>
        <p:nvSpPr>
          <p:cNvPr id="2636814" name="Rectangle 14">
            <a:extLst>
              <a:ext uri="{FF2B5EF4-FFF2-40B4-BE49-F238E27FC236}">
                <a16:creationId xmlns:a16="http://schemas.microsoft.com/office/drawing/2014/main" id="{3D2568B3-DF65-C443-A250-680B98BFF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6214" y="3592285"/>
            <a:ext cx="1600200" cy="304800"/>
          </a:xfrm>
          <a:prstGeom prst="rect">
            <a:avLst/>
          </a:prstGeom>
          <a:solidFill>
            <a:srgbClr val="72FFA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buNone/>
            </a:pPr>
            <a:r>
              <a:rPr lang="en-US" altLang="en-US">
                <a:latin typeface="Helvetica" pitchFamily="2" charset="0"/>
              </a:rPr>
              <a:t>m</a:t>
            </a:r>
          </a:p>
        </p:txBody>
      </p:sp>
      <p:sp>
        <p:nvSpPr>
          <p:cNvPr id="2636815" name="Line 15">
            <a:extLst>
              <a:ext uri="{FF2B5EF4-FFF2-40B4-BE49-F238E27FC236}">
                <a16:creationId xmlns:a16="http://schemas.microsoft.com/office/drawing/2014/main" id="{52863F04-5D3C-5E44-A0ED-F603E10183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4727" y="4468585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636818" name="Rectangle 18">
            <a:extLst>
              <a:ext uri="{FF2B5EF4-FFF2-40B4-BE49-F238E27FC236}">
                <a16:creationId xmlns:a16="http://schemas.microsoft.com/office/drawing/2014/main" id="{8EAD3F83-85AB-0F46-AC22-5FBAD4B68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6214" y="4082823"/>
            <a:ext cx="1600200" cy="304800"/>
          </a:xfrm>
          <a:prstGeom prst="rect">
            <a:avLst/>
          </a:prstGeom>
          <a:solidFill>
            <a:srgbClr val="72FFA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buNone/>
            </a:pPr>
            <a:r>
              <a:rPr lang="en-US" altLang="en-US">
                <a:latin typeface="Helvetica" pitchFamily="2" charset="0"/>
              </a:rPr>
              <a:t>m+1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B9DE54AE-794B-694A-AE85-9632C69607EF}"/>
              </a:ext>
            </a:extLst>
          </p:cNvPr>
          <p:cNvSpPr/>
          <p:nvPr/>
        </p:nvSpPr>
        <p:spPr bwMode="auto">
          <a:xfrm>
            <a:off x="5477328" y="3483427"/>
            <a:ext cx="580571" cy="952500"/>
          </a:xfrm>
          <a:prstGeom prst="rightBrace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C799FD-641D-8947-B2C4-78185C195B4C}"/>
              </a:ext>
            </a:extLst>
          </p:cNvPr>
          <p:cNvSpPr txBox="1"/>
          <p:nvPr/>
        </p:nvSpPr>
        <p:spPr>
          <a:xfrm>
            <a:off x="6179989" y="3272971"/>
            <a:ext cx="1947969" cy="1348061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Adjacent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Channel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Interference</a:t>
            </a:r>
          </a:p>
        </p:txBody>
      </p:sp>
    </p:spTree>
    <p:extLst>
      <p:ext uri="{BB962C8B-B14F-4D97-AF65-F5344CB8AC3E}">
        <p14:creationId xmlns:p14="http://schemas.microsoft.com/office/powerpoint/2010/main" val="5289860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5DEF-8E90-45E5-A850-DF44F643C36C}" type="slidenum">
              <a:rPr lang="en-US">
                <a:latin typeface="Helvetica" pitchFamily="34" charset="0"/>
                <a:cs typeface="Helvetica" pitchFamily="34" charset="0"/>
              </a:rPr>
              <a:pPr/>
              <a:t>39</a:t>
            </a:fld>
            <a:endParaRPr lang="en-US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2618371" name="Group 3"/>
          <p:cNvGrpSpPr>
            <a:grpSpLocks/>
          </p:cNvGrpSpPr>
          <p:nvPr/>
        </p:nvGrpSpPr>
        <p:grpSpPr bwMode="auto">
          <a:xfrm>
            <a:off x="5364163" y="2506663"/>
            <a:ext cx="3387725" cy="4008437"/>
            <a:chOff x="3371" y="1579"/>
            <a:chExt cx="2134" cy="2525"/>
          </a:xfrm>
        </p:grpSpPr>
        <p:grpSp>
          <p:nvGrpSpPr>
            <p:cNvPr id="2618372" name="Group 4"/>
            <p:cNvGrpSpPr>
              <a:grpSpLocks/>
            </p:cNvGrpSpPr>
            <p:nvPr/>
          </p:nvGrpSpPr>
          <p:grpSpPr bwMode="auto">
            <a:xfrm>
              <a:off x="3798" y="2875"/>
              <a:ext cx="1337" cy="1229"/>
              <a:chOff x="192" y="1008"/>
              <a:chExt cx="2840" cy="3024"/>
            </a:xfrm>
          </p:grpSpPr>
          <p:sp>
            <p:nvSpPr>
              <p:cNvPr id="2618373" name="Rectangle 5"/>
              <p:cNvSpPr>
                <a:spLocks noChangeArrowheads="1"/>
              </p:cNvSpPr>
              <p:nvPr/>
            </p:nvSpPr>
            <p:spPr bwMode="auto">
              <a:xfrm>
                <a:off x="1728" y="1008"/>
                <a:ext cx="1304" cy="492"/>
              </a:xfrm>
              <a:prstGeom prst="rect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Multi-channel</a:t>
                </a:r>
              </a:p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protocol</a:t>
                </a:r>
              </a:p>
            </p:txBody>
          </p:sp>
          <p:sp>
            <p:nvSpPr>
              <p:cNvPr id="2618374" name="Rectangle 6"/>
              <p:cNvSpPr>
                <a:spLocks noChangeArrowheads="1"/>
              </p:cNvSpPr>
              <p:nvPr/>
            </p:nvSpPr>
            <p:spPr bwMode="auto">
              <a:xfrm>
                <a:off x="336" y="2928"/>
                <a:ext cx="2275" cy="384"/>
              </a:xfrm>
              <a:prstGeom prst="rect">
                <a:avLst/>
              </a:prstGeom>
              <a:solidFill>
                <a:srgbClr val="FFFF99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000" b="1">
                  <a:latin typeface="Helvetica" pitchFamily="34" charset="0"/>
                  <a:cs typeface="Helvetica" pitchFamily="34" charset="0"/>
                </a:endParaRPr>
              </a:p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>
                    <a:latin typeface="Helvetica" pitchFamily="34" charset="0"/>
                    <a:cs typeface="Helvetica" pitchFamily="34" charset="0"/>
                  </a:rPr>
                  <a:t>Channel Abstraction Module </a:t>
                </a:r>
              </a:p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0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75" name="Rectangle 7"/>
              <p:cNvSpPr>
                <a:spLocks noChangeArrowheads="1"/>
              </p:cNvSpPr>
              <p:nvPr/>
            </p:nvSpPr>
            <p:spPr bwMode="auto">
              <a:xfrm>
                <a:off x="384" y="1968"/>
                <a:ext cx="869" cy="600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IP Stack</a:t>
                </a:r>
              </a:p>
            </p:txBody>
          </p:sp>
          <p:sp>
            <p:nvSpPr>
              <p:cNvPr id="2618376" name="Rectangle 8"/>
              <p:cNvSpPr>
                <a:spLocks noChangeArrowheads="1"/>
              </p:cNvSpPr>
              <p:nvPr/>
            </p:nvSpPr>
            <p:spPr bwMode="auto">
              <a:xfrm>
                <a:off x="336" y="3600"/>
                <a:ext cx="1008" cy="432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Interface</a:t>
                </a:r>
              </a:p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>
                    <a:latin typeface="Helvetica" pitchFamily="34" charset="0"/>
                    <a:cs typeface="Helvetica" pitchFamily="34" charset="0"/>
                  </a:rPr>
                  <a:t>Device Driver</a:t>
                </a:r>
              </a:p>
            </p:txBody>
          </p:sp>
          <p:sp>
            <p:nvSpPr>
              <p:cNvPr id="2618377" name="Line 9"/>
              <p:cNvSpPr>
                <a:spLocks noChangeShapeType="1"/>
              </p:cNvSpPr>
              <p:nvPr/>
            </p:nvSpPr>
            <p:spPr bwMode="auto">
              <a:xfrm flipH="1">
                <a:off x="2400" y="1488"/>
                <a:ext cx="0" cy="1440"/>
              </a:xfrm>
              <a:prstGeom prst="line">
                <a:avLst/>
              </a:prstGeom>
              <a:noFill/>
              <a:ln w="38100">
                <a:solidFill>
                  <a:srgbClr val="7C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78" name="Line 10"/>
              <p:cNvSpPr>
                <a:spLocks noChangeShapeType="1"/>
              </p:cNvSpPr>
              <p:nvPr/>
            </p:nvSpPr>
            <p:spPr bwMode="auto">
              <a:xfrm flipH="1">
                <a:off x="720" y="3312"/>
                <a:ext cx="52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79" name="Line 11"/>
              <p:cNvSpPr>
                <a:spLocks noChangeShapeType="1"/>
              </p:cNvSpPr>
              <p:nvPr/>
            </p:nvSpPr>
            <p:spPr bwMode="auto">
              <a:xfrm>
                <a:off x="1776" y="3312"/>
                <a:ext cx="394" cy="2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80" name="Line 12"/>
              <p:cNvSpPr>
                <a:spLocks noChangeShapeType="1"/>
              </p:cNvSpPr>
              <p:nvPr/>
            </p:nvSpPr>
            <p:spPr bwMode="auto">
              <a:xfrm flipH="1">
                <a:off x="864" y="2592"/>
                <a:ext cx="0" cy="3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81" name="Rectangle 13"/>
              <p:cNvSpPr>
                <a:spLocks noChangeArrowheads="1"/>
              </p:cNvSpPr>
              <p:nvPr/>
            </p:nvSpPr>
            <p:spPr bwMode="auto">
              <a:xfrm>
                <a:off x="336" y="1008"/>
                <a:ext cx="1008" cy="51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User </a:t>
                </a:r>
              </a:p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Applications</a:t>
                </a:r>
              </a:p>
            </p:txBody>
          </p:sp>
          <p:sp>
            <p:nvSpPr>
              <p:cNvPr id="2618382" name="Line 14"/>
              <p:cNvSpPr>
                <a:spLocks noChangeShapeType="1"/>
              </p:cNvSpPr>
              <p:nvPr/>
            </p:nvSpPr>
            <p:spPr bwMode="auto">
              <a:xfrm>
                <a:off x="816" y="153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83" name="Line 15"/>
              <p:cNvSpPr>
                <a:spLocks noChangeShapeType="1"/>
              </p:cNvSpPr>
              <p:nvPr/>
            </p:nvSpPr>
            <p:spPr bwMode="auto">
              <a:xfrm>
                <a:off x="192" y="1824"/>
                <a:ext cx="28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84" name="Rectangle 16"/>
              <p:cNvSpPr>
                <a:spLocks noChangeArrowheads="1"/>
              </p:cNvSpPr>
              <p:nvPr/>
            </p:nvSpPr>
            <p:spPr bwMode="auto">
              <a:xfrm>
                <a:off x="1392" y="2352"/>
                <a:ext cx="624" cy="3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ARP</a:t>
                </a:r>
              </a:p>
            </p:txBody>
          </p:sp>
          <p:sp>
            <p:nvSpPr>
              <p:cNvPr id="2618385" name="Line 17"/>
              <p:cNvSpPr>
                <a:spLocks noChangeShapeType="1"/>
              </p:cNvSpPr>
              <p:nvPr/>
            </p:nvSpPr>
            <p:spPr bwMode="auto">
              <a:xfrm flipH="1">
                <a:off x="1728" y="2688"/>
                <a:ext cx="0" cy="2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86" name="Rectangle 18"/>
              <p:cNvSpPr>
                <a:spLocks noChangeArrowheads="1"/>
              </p:cNvSpPr>
              <p:nvPr/>
            </p:nvSpPr>
            <p:spPr bwMode="auto">
              <a:xfrm>
                <a:off x="1680" y="3600"/>
                <a:ext cx="1008" cy="432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Interface</a:t>
                </a:r>
              </a:p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>
                    <a:latin typeface="Helvetica" pitchFamily="34" charset="0"/>
                    <a:cs typeface="Helvetica" pitchFamily="34" charset="0"/>
                  </a:rPr>
                  <a:t>Device Driver</a:t>
                </a:r>
              </a:p>
            </p:txBody>
          </p:sp>
        </p:grpSp>
        <p:sp>
          <p:nvSpPr>
            <p:cNvPr id="2618387" name="Text Box 19"/>
            <p:cNvSpPr txBox="1">
              <a:spLocks noChangeArrowheads="1"/>
            </p:cNvSpPr>
            <p:nvPr/>
          </p:nvSpPr>
          <p:spPr bwMode="auto">
            <a:xfrm>
              <a:off x="3371" y="2256"/>
              <a:ext cx="1641" cy="48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200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OS improvements</a:t>
              </a:r>
            </a:p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200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Software architecture</a:t>
              </a:r>
            </a:p>
          </p:txBody>
        </p:sp>
        <p:sp>
          <p:nvSpPr>
            <p:cNvPr id="2618388" name="Freeform 20"/>
            <p:cNvSpPr>
              <a:spLocks/>
            </p:cNvSpPr>
            <p:nvPr/>
          </p:nvSpPr>
          <p:spPr bwMode="auto">
            <a:xfrm>
              <a:off x="5079" y="1579"/>
              <a:ext cx="426" cy="1043"/>
            </a:xfrm>
            <a:custGeom>
              <a:avLst/>
              <a:gdLst>
                <a:gd name="T0" fmla="*/ 308 w 664"/>
                <a:gd name="T1" fmla="*/ 0 h 904"/>
                <a:gd name="T2" fmla="*/ 651 w 664"/>
                <a:gd name="T3" fmla="*/ 334 h 904"/>
                <a:gd name="T4" fmla="*/ 384 w 664"/>
                <a:gd name="T5" fmla="*/ 810 h 904"/>
                <a:gd name="T6" fmla="*/ 0 w 664"/>
                <a:gd name="T7" fmla="*/ 901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4" h="904">
                  <a:moveTo>
                    <a:pt x="308" y="0"/>
                  </a:moveTo>
                  <a:cubicBezTo>
                    <a:pt x="473" y="99"/>
                    <a:pt x="638" y="199"/>
                    <a:pt x="651" y="334"/>
                  </a:cubicBezTo>
                  <a:cubicBezTo>
                    <a:pt x="664" y="469"/>
                    <a:pt x="492" y="716"/>
                    <a:pt x="384" y="810"/>
                  </a:cubicBezTo>
                  <a:cubicBezTo>
                    <a:pt x="276" y="904"/>
                    <a:pt x="138" y="902"/>
                    <a:pt x="0" y="901"/>
                  </a:cubicBezTo>
                </a:path>
              </a:pathLst>
            </a:custGeom>
            <a:noFill/>
            <a:ln w="38100" cap="flat" cmpd="sng">
              <a:solidFill>
                <a:srgbClr val="CC0066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2618389" name="Text Box 21"/>
          <p:cNvSpPr txBox="1">
            <a:spLocks noChangeArrowheads="1"/>
          </p:cNvSpPr>
          <p:nvPr/>
        </p:nvSpPr>
        <p:spPr bwMode="auto">
          <a:xfrm>
            <a:off x="-92075" y="31019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Marlett" pitchFamily="2" charset="2"/>
              <a:buNone/>
            </a:pPr>
            <a:endParaRPr lang="en-US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2618390" name="Group 22"/>
          <p:cNvGrpSpPr>
            <a:grpSpLocks/>
          </p:cNvGrpSpPr>
          <p:nvPr/>
        </p:nvGrpSpPr>
        <p:grpSpPr bwMode="auto">
          <a:xfrm>
            <a:off x="1317625" y="55563"/>
            <a:ext cx="3603625" cy="2955925"/>
            <a:chOff x="830" y="35"/>
            <a:chExt cx="2270" cy="1862"/>
          </a:xfrm>
        </p:grpSpPr>
        <p:grpSp>
          <p:nvGrpSpPr>
            <p:cNvPr id="2618391" name="Group 23"/>
            <p:cNvGrpSpPr>
              <a:grpSpLocks/>
            </p:cNvGrpSpPr>
            <p:nvPr/>
          </p:nvGrpSpPr>
          <p:grpSpPr bwMode="auto">
            <a:xfrm>
              <a:off x="1009" y="35"/>
              <a:ext cx="1733" cy="1862"/>
              <a:chOff x="1009" y="35"/>
              <a:chExt cx="1733" cy="1862"/>
            </a:xfrm>
          </p:grpSpPr>
          <p:pic>
            <p:nvPicPr>
              <p:cNvPr id="2618392" name="Picture 24" descr="txp_fig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9" y="35"/>
                <a:ext cx="1733" cy="1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18393" name="Text Box 25"/>
              <p:cNvSpPr txBox="1">
                <a:spLocks noChangeArrowheads="1"/>
              </p:cNvSpPr>
              <p:nvPr/>
            </p:nvSpPr>
            <p:spPr bwMode="auto">
              <a:xfrm>
                <a:off x="1347" y="1417"/>
                <a:ext cx="747" cy="480"/>
              </a:xfrm>
              <a:prstGeom prst="rect">
                <a:avLst/>
              </a:prstGeom>
              <a:solidFill>
                <a:srgbClr val="CC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Marlett" pitchFamily="2" charset="2"/>
                  <a:buNone/>
                </a:pPr>
                <a:r>
                  <a:rPr lang="en-US" sz="2000">
                    <a:solidFill>
                      <a:schemeClr val="bg1"/>
                    </a:solidFill>
                    <a:latin typeface="Helvetica" pitchFamily="34" charset="0"/>
                    <a:cs typeface="Helvetica" pitchFamily="34" charset="0"/>
                  </a:rPr>
                  <a:t>Capacity</a:t>
                </a:r>
              </a:p>
              <a:p>
                <a:pPr algn="ctr">
                  <a:spcBef>
                    <a:spcPct val="20000"/>
                  </a:spcBef>
                  <a:buFont typeface="Marlett" pitchFamily="2" charset="2"/>
                  <a:buNone/>
                </a:pPr>
                <a:r>
                  <a:rPr lang="en-US" sz="2000">
                    <a:solidFill>
                      <a:schemeClr val="bg1"/>
                    </a:solidFill>
                    <a:latin typeface="Helvetica" pitchFamily="34" charset="0"/>
                    <a:cs typeface="Helvetica" pitchFamily="34" charset="0"/>
                  </a:rPr>
                  <a:t>bounds</a:t>
                </a:r>
              </a:p>
            </p:txBody>
          </p:sp>
        </p:grpSp>
        <p:sp>
          <p:nvSpPr>
            <p:cNvPr id="2618394" name="Text Box 26"/>
            <p:cNvSpPr txBox="1">
              <a:spLocks noChangeArrowheads="1"/>
            </p:cNvSpPr>
            <p:nvPr/>
          </p:nvSpPr>
          <p:spPr bwMode="auto">
            <a:xfrm>
              <a:off x="2468" y="1260"/>
              <a:ext cx="63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1600">
                  <a:latin typeface="Helvetica" pitchFamily="34" charset="0"/>
                  <a:cs typeface="Helvetica" pitchFamily="34" charset="0"/>
                </a:rPr>
                <a:t>channels</a:t>
              </a:r>
            </a:p>
          </p:txBody>
        </p:sp>
        <p:sp>
          <p:nvSpPr>
            <p:cNvPr id="2618395" name="Text Box 27"/>
            <p:cNvSpPr txBox="1">
              <a:spLocks noChangeArrowheads="1"/>
            </p:cNvSpPr>
            <p:nvPr/>
          </p:nvSpPr>
          <p:spPr bwMode="auto">
            <a:xfrm rot="-5400000">
              <a:off x="630" y="582"/>
              <a:ext cx="61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1600">
                  <a:latin typeface="Helvetica" pitchFamily="34" charset="0"/>
                  <a:cs typeface="Helvetica" pitchFamily="34" charset="0"/>
                </a:rPr>
                <a:t>capacity</a:t>
              </a:r>
            </a:p>
          </p:txBody>
        </p:sp>
      </p:grpSp>
      <p:grpSp>
        <p:nvGrpSpPr>
          <p:cNvPr id="2618398" name="Group 30"/>
          <p:cNvGrpSpPr>
            <a:grpSpLocks/>
          </p:cNvGrpSpPr>
          <p:nvPr/>
        </p:nvGrpSpPr>
        <p:grpSpPr bwMode="auto">
          <a:xfrm>
            <a:off x="0" y="3675063"/>
            <a:ext cx="4979988" cy="3162300"/>
            <a:chOff x="0" y="2315"/>
            <a:chExt cx="3137" cy="1992"/>
          </a:xfrm>
        </p:grpSpPr>
        <p:grpSp>
          <p:nvGrpSpPr>
            <p:cNvPr id="2618399" name="Group 31"/>
            <p:cNvGrpSpPr>
              <a:grpSpLocks/>
            </p:cNvGrpSpPr>
            <p:nvPr/>
          </p:nvGrpSpPr>
          <p:grpSpPr bwMode="auto">
            <a:xfrm>
              <a:off x="0" y="2315"/>
              <a:ext cx="2963" cy="1984"/>
              <a:chOff x="0" y="2315"/>
              <a:chExt cx="2963" cy="1984"/>
            </a:xfrm>
          </p:grpSpPr>
          <p:pic>
            <p:nvPicPr>
              <p:cNvPr id="2618400" name="Picture 32" descr="testbe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064"/>
                <a:ext cx="1150" cy="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618401" name="Text Box 33"/>
              <p:cNvSpPr txBox="1">
                <a:spLocks noChangeArrowheads="1"/>
              </p:cNvSpPr>
              <p:nvPr/>
            </p:nvSpPr>
            <p:spPr bwMode="auto">
              <a:xfrm>
                <a:off x="691" y="2315"/>
                <a:ext cx="645" cy="485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Marlett" pitchFamily="2" charset="2"/>
                  <a:buNone/>
                </a:pPr>
                <a:r>
                  <a:rPr lang="en-US" sz="2000">
                    <a:solidFill>
                      <a:schemeClr val="bg1"/>
                    </a:solidFill>
                    <a:latin typeface="Helvetica" pitchFamily="34" charset="0"/>
                    <a:cs typeface="Helvetica" pitchFamily="34" charset="0"/>
                  </a:rPr>
                  <a:t>Net-X</a:t>
                </a:r>
              </a:p>
              <a:p>
                <a:pPr algn="ctr">
                  <a:spcBef>
                    <a:spcPct val="20000"/>
                  </a:spcBef>
                  <a:buFont typeface="Marlett" pitchFamily="2" charset="2"/>
                  <a:buNone/>
                </a:pPr>
                <a:r>
                  <a:rPr lang="en-US" sz="2000">
                    <a:solidFill>
                      <a:schemeClr val="bg1"/>
                    </a:solidFill>
                    <a:latin typeface="Helvetica" pitchFamily="34" charset="0"/>
                    <a:cs typeface="Helvetica" pitchFamily="34" charset="0"/>
                  </a:rPr>
                  <a:t>testbed</a:t>
                </a:r>
              </a:p>
            </p:txBody>
          </p:sp>
          <p:sp>
            <p:nvSpPr>
              <p:cNvPr id="2618402" name="Line 34"/>
              <p:cNvSpPr>
                <a:spLocks noChangeShapeType="1"/>
              </p:cNvSpPr>
              <p:nvPr/>
            </p:nvSpPr>
            <p:spPr bwMode="auto">
              <a:xfrm flipH="1" flipV="1">
                <a:off x="1469" y="2538"/>
                <a:ext cx="1494" cy="8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403" name="Text Box 35"/>
              <p:cNvSpPr txBox="1">
                <a:spLocks noChangeArrowheads="1"/>
              </p:cNvSpPr>
              <p:nvPr/>
            </p:nvSpPr>
            <p:spPr bwMode="auto">
              <a:xfrm>
                <a:off x="596" y="4011"/>
                <a:ext cx="1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Marlett" pitchFamily="2" charset="2"/>
                  <a:buNone/>
                </a:pPr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</p:grpSp>
        <p:pic>
          <p:nvPicPr>
            <p:cNvPr id="2618404" name="Picture 36" descr="Picture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" y="2826"/>
              <a:ext cx="2124" cy="1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618407" name="Rectangle 39"/>
          <p:cNvSpPr>
            <a:spLocks noChangeArrowheads="1"/>
          </p:cNvSpPr>
          <p:nvPr/>
        </p:nvSpPr>
        <p:spPr bwMode="auto">
          <a:xfrm>
            <a:off x="7142163" y="-225425"/>
            <a:ext cx="2413000" cy="1444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/>
            <a:endParaRPr lang="en-US" sz="240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2618408" name="Group 40"/>
          <p:cNvGrpSpPr>
            <a:grpSpLocks/>
          </p:cNvGrpSpPr>
          <p:nvPr/>
        </p:nvGrpSpPr>
        <p:grpSpPr bwMode="auto">
          <a:xfrm>
            <a:off x="3590925" y="287338"/>
            <a:ext cx="5272088" cy="2724150"/>
            <a:chOff x="2262" y="181"/>
            <a:chExt cx="3321" cy="1716"/>
          </a:xfrm>
        </p:grpSpPr>
        <p:grpSp>
          <p:nvGrpSpPr>
            <p:cNvPr id="2618409" name="Group 41"/>
            <p:cNvGrpSpPr>
              <a:grpSpLocks/>
            </p:cNvGrpSpPr>
            <p:nvPr/>
          </p:nvGrpSpPr>
          <p:grpSpPr bwMode="auto">
            <a:xfrm>
              <a:off x="3405" y="181"/>
              <a:ext cx="2178" cy="1069"/>
              <a:chOff x="2562" y="874"/>
              <a:chExt cx="2178" cy="1069"/>
            </a:xfrm>
          </p:grpSpPr>
          <p:grpSp>
            <p:nvGrpSpPr>
              <p:cNvPr id="2618410" name="Group 42"/>
              <p:cNvGrpSpPr>
                <a:grpSpLocks/>
              </p:cNvGrpSpPr>
              <p:nvPr/>
            </p:nvGrpSpPr>
            <p:grpSpPr bwMode="auto">
              <a:xfrm>
                <a:off x="2562" y="907"/>
                <a:ext cx="1354" cy="1036"/>
                <a:chOff x="3272" y="1759"/>
                <a:chExt cx="2064" cy="1728"/>
              </a:xfrm>
            </p:grpSpPr>
            <p:sp>
              <p:nvSpPr>
                <p:cNvPr id="2618411" name="Rectangle 43"/>
                <p:cNvSpPr>
                  <a:spLocks noChangeArrowheads="1"/>
                </p:cNvSpPr>
                <p:nvPr/>
              </p:nvSpPr>
              <p:spPr bwMode="auto">
                <a:xfrm>
                  <a:off x="3272" y="2335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2" name="Rectangle 44"/>
                <p:cNvSpPr>
                  <a:spLocks noChangeArrowheads="1"/>
                </p:cNvSpPr>
                <p:nvPr/>
              </p:nvSpPr>
              <p:spPr bwMode="auto">
                <a:xfrm>
                  <a:off x="3944" y="2335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3" name="Rectangle 45"/>
                <p:cNvSpPr>
                  <a:spLocks noChangeArrowheads="1"/>
                </p:cNvSpPr>
                <p:nvPr/>
              </p:nvSpPr>
              <p:spPr bwMode="auto">
                <a:xfrm>
                  <a:off x="4616" y="2335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4" name="Rectangle 46"/>
                <p:cNvSpPr>
                  <a:spLocks noChangeArrowheads="1"/>
                </p:cNvSpPr>
                <p:nvPr/>
              </p:nvSpPr>
              <p:spPr bwMode="auto">
                <a:xfrm>
                  <a:off x="3272" y="2911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5" name="Rectangle 47"/>
                <p:cNvSpPr>
                  <a:spLocks noChangeArrowheads="1"/>
                </p:cNvSpPr>
                <p:nvPr/>
              </p:nvSpPr>
              <p:spPr bwMode="auto">
                <a:xfrm>
                  <a:off x="3944" y="2911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6" name="Rectangle 48"/>
                <p:cNvSpPr>
                  <a:spLocks noChangeArrowheads="1"/>
                </p:cNvSpPr>
                <p:nvPr/>
              </p:nvSpPr>
              <p:spPr bwMode="auto">
                <a:xfrm>
                  <a:off x="4616" y="2911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7" name="Rectangle 49"/>
                <p:cNvSpPr>
                  <a:spLocks noChangeArrowheads="1"/>
                </p:cNvSpPr>
                <p:nvPr/>
              </p:nvSpPr>
              <p:spPr bwMode="auto">
                <a:xfrm>
                  <a:off x="3272" y="1759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8" name="Rectangle 50"/>
                <p:cNvSpPr>
                  <a:spLocks noChangeArrowheads="1"/>
                </p:cNvSpPr>
                <p:nvPr/>
              </p:nvSpPr>
              <p:spPr bwMode="auto">
                <a:xfrm>
                  <a:off x="3944" y="1759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9" name="Rectangle 51"/>
                <p:cNvSpPr>
                  <a:spLocks noChangeArrowheads="1"/>
                </p:cNvSpPr>
                <p:nvPr/>
              </p:nvSpPr>
              <p:spPr bwMode="auto">
                <a:xfrm>
                  <a:off x="4616" y="1759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0" name="Oval 52"/>
                <p:cNvSpPr>
                  <a:spLocks noChangeArrowheads="1"/>
                </p:cNvSpPr>
                <p:nvPr/>
              </p:nvSpPr>
              <p:spPr bwMode="auto">
                <a:xfrm>
                  <a:off x="4040" y="1855"/>
                  <a:ext cx="96" cy="96"/>
                </a:xfrm>
                <a:prstGeom prst="ellipse">
                  <a:avLst/>
                </a:prstGeom>
                <a:solidFill>
                  <a:srgbClr val="0000CC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1" name="Oval 53"/>
                <p:cNvSpPr>
                  <a:spLocks noChangeArrowheads="1"/>
                </p:cNvSpPr>
                <p:nvPr/>
              </p:nvSpPr>
              <p:spPr bwMode="auto">
                <a:xfrm>
                  <a:off x="3560" y="2623"/>
                  <a:ext cx="96" cy="96"/>
                </a:xfrm>
                <a:prstGeom prst="ellipse">
                  <a:avLst/>
                </a:prstGeom>
                <a:solidFill>
                  <a:srgbClr val="FF66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2" name="Oval 54"/>
                <p:cNvSpPr>
                  <a:spLocks noChangeArrowheads="1"/>
                </p:cNvSpPr>
                <p:nvPr/>
              </p:nvSpPr>
              <p:spPr bwMode="auto">
                <a:xfrm>
                  <a:off x="4248" y="2613"/>
                  <a:ext cx="96" cy="96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3" name="Oval 55"/>
                <p:cNvSpPr>
                  <a:spLocks noChangeArrowheads="1"/>
                </p:cNvSpPr>
                <p:nvPr/>
              </p:nvSpPr>
              <p:spPr bwMode="auto">
                <a:xfrm>
                  <a:off x="3368" y="2479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4" name="Oval 56"/>
                <p:cNvSpPr>
                  <a:spLocks noChangeArrowheads="1"/>
                </p:cNvSpPr>
                <p:nvPr/>
              </p:nvSpPr>
              <p:spPr bwMode="auto">
                <a:xfrm>
                  <a:off x="4328" y="2047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5" name="Oval 57"/>
                <p:cNvSpPr>
                  <a:spLocks noChangeArrowheads="1"/>
                </p:cNvSpPr>
                <p:nvPr/>
              </p:nvSpPr>
              <p:spPr bwMode="auto">
                <a:xfrm>
                  <a:off x="4376" y="2479"/>
                  <a:ext cx="96" cy="96"/>
                </a:xfrm>
                <a:prstGeom prst="ellipse">
                  <a:avLst/>
                </a:prstGeom>
                <a:solidFill>
                  <a:srgbClr val="3333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6" name="Oval 58"/>
                <p:cNvSpPr>
                  <a:spLocks noChangeArrowheads="1"/>
                </p:cNvSpPr>
                <p:nvPr/>
              </p:nvSpPr>
              <p:spPr bwMode="auto">
                <a:xfrm>
                  <a:off x="4904" y="2719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7" name="Oval 59"/>
                <p:cNvSpPr>
                  <a:spLocks noChangeArrowheads="1"/>
                </p:cNvSpPr>
                <p:nvPr/>
              </p:nvSpPr>
              <p:spPr bwMode="auto">
                <a:xfrm>
                  <a:off x="4088" y="3007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8" name="Oval 60"/>
                <p:cNvSpPr>
                  <a:spLocks noChangeArrowheads="1"/>
                </p:cNvSpPr>
                <p:nvPr/>
              </p:nvSpPr>
              <p:spPr bwMode="auto">
                <a:xfrm>
                  <a:off x="4904" y="1855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9" name="Oval 61"/>
                <p:cNvSpPr>
                  <a:spLocks noChangeArrowheads="1"/>
                </p:cNvSpPr>
                <p:nvPr/>
              </p:nvSpPr>
              <p:spPr bwMode="auto">
                <a:xfrm>
                  <a:off x="4328" y="3247"/>
                  <a:ext cx="96" cy="96"/>
                </a:xfrm>
                <a:prstGeom prst="ellipse">
                  <a:avLst/>
                </a:prstGeom>
                <a:solidFill>
                  <a:srgbClr val="0000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0" name="Oval 62"/>
                <p:cNvSpPr>
                  <a:spLocks noChangeArrowheads="1"/>
                </p:cNvSpPr>
                <p:nvPr/>
              </p:nvSpPr>
              <p:spPr bwMode="auto">
                <a:xfrm>
                  <a:off x="4904" y="3295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1" name="Oval 63"/>
                <p:cNvSpPr>
                  <a:spLocks noChangeArrowheads="1"/>
                </p:cNvSpPr>
                <p:nvPr/>
              </p:nvSpPr>
              <p:spPr bwMode="auto">
                <a:xfrm>
                  <a:off x="5096" y="3151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2" name="Oval 64"/>
                <p:cNvSpPr>
                  <a:spLocks noChangeArrowheads="1"/>
                </p:cNvSpPr>
                <p:nvPr/>
              </p:nvSpPr>
              <p:spPr bwMode="auto">
                <a:xfrm>
                  <a:off x="3464" y="2047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3" name="Oval 65"/>
                <p:cNvSpPr>
                  <a:spLocks noChangeArrowheads="1"/>
                </p:cNvSpPr>
                <p:nvPr/>
              </p:nvSpPr>
              <p:spPr bwMode="auto">
                <a:xfrm>
                  <a:off x="5000" y="2527"/>
                  <a:ext cx="96" cy="96"/>
                </a:xfrm>
                <a:prstGeom prst="ellipse">
                  <a:avLst/>
                </a:prstGeom>
                <a:solidFill>
                  <a:srgbClr val="CC33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4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3656" y="2667"/>
                  <a:ext cx="600" cy="4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5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4345" y="2575"/>
                  <a:ext cx="655" cy="92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6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4376" y="2575"/>
                  <a:ext cx="48" cy="624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7" name="Line 69"/>
                <p:cNvSpPr>
                  <a:spLocks noChangeShapeType="1"/>
                </p:cNvSpPr>
                <p:nvPr/>
              </p:nvSpPr>
              <p:spPr bwMode="auto">
                <a:xfrm flipH="1" flipV="1">
                  <a:off x="4088" y="1951"/>
                  <a:ext cx="288" cy="528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8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3319" y="2625"/>
                  <a:ext cx="337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A</a:t>
                  </a:r>
                </a:p>
              </p:txBody>
            </p:sp>
            <p:sp>
              <p:nvSpPr>
                <p:cNvPr id="2618439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5001" y="2336"/>
                  <a:ext cx="335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B</a:t>
                  </a:r>
                </a:p>
              </p:txBody>
            </p:sp>
            <p:sp>
              <p:nvSpPr>
                <p:cNvPr id="2618440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4039" y="3198"/>
                  <a:ext cx="338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C</a:t>
                  </a:r>
                </a:p>
              </p:txBody>
            </p:sp>
            <p:sp>
              <p:nvSpPr>
                <p:cNvPr id="2618441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135" y="1759"/>
                  <a:ext cx="338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D</a:t>
                  </a:r>
                </a:p>
              </p:txBody>
            </p:sp>
            <p:sp>
              <p:nvSpPr>
                <p:cNvPr id="2618442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4024" y="2416"/>
                  <a:ext cx="336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E</a:t>
                  </a:r>
                </a:p>
              </p:txBody>
            </p:sp>
            <p:sp>
              <p:nvSpPr>
                <p:cNvPr id="2618443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4377" y="2326"/>
                  <a:ext cx="336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F</a:t>
                  </a:r>
                </a:p>
              </p:txBody>
            </p:sp>
          </p:grpSp>
          <p:grpSp>
            <p:nvGrpSpPr>
              <p:cNvPr id="2618444" name="Group 76"/>
              <p:cNvGrpSpPr>
                <a:grpSpLocks/>
              </p:cNvGrpSpPr>
              <p:nvPr/>
            </p:nvGrpSpPr>
            <p:grpSpPr bwMode="auto">
              <a:xfrm>
                <a:off x="3983" y="874"/>
                <a:ext cx="757" cy="1020"/>
                <a:chOff x="4158" y="1450"/>
                <a:chExt cx="1016" cy="1571"/>
              </a:xfrm>
            </p:grpSpPr>
            <p:sp>
              <p:nvSpPr>
                <p:cNvPr id="2618445" name="Rectangle 77"/>
                <p:cNvSpPr>
                  <a:spLocks noChangeArrowheads="1"/>
                </p:cNvSpPr>
                <p:nvPr/>
              </p:nvSpPr>
              <p:spPr bwMode="auto">
                <a:xfrm>
                  <a:off x="4299" y="1450"/>
                  <a:ext cx="716" cy="1571"/>
                </a:xfrm>
                <a:prstGeom prst="rect">
                  <a:avLst/>
                </a:prstGeom>
                <a:solidFill>
                  <a:srgbClr val="FFFF5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3292475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800" b="1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46" name="Rectangle 78"/>
                <p:cNvSpPr>
                  <a:spLocks noChangeArrowheads="1"/>
                </p:cNvSpPr>
                <p:nvPr/>
              </p:nvSpPr>
              <p:spPr bwMode="auto">
                <a:xfrm>
                  <a:off x="4158" y="1607"/>
                  <a:ext cx="978" cy="314"/>
                </a:xfrm>
                <a:prstGeom prst="rect">
                  <a:avLst/>
                </a:prstGeom>
                <a:solidFill>
                  <a:srgbClr val="ECECEC"/>
                </a:solidFill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3292475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Fixed</a:t>
                  </a:r>
                </a:p>
              </p:txBody>
            </p:sp>
            <p:sp>
              <p:nvSpPr>
                <p:cNvPr id="2618447" name="Rectangle 79"/>
                <p:cNvSpPr>
                  <a:spLocks noChangeArrowheads="1"/>
                </p:cNvSpPr>
                <p:nvPr/>
              </p:nvSpPr>
              <p:spPr bwMode="auto">
                <a:xfrm>
                  <a:off x="4176" y="2419"/>
                  <a:ext cx="998" cy="314"/>
                </a:xfrm>
                <a:prstGeom prst="rect">
                  <a:avLst/>
                </a:prstGeom>
                <a:solidFill>
                  <a:srgbClr val="ECECEC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3292475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Switchable</a:t>
                  </a:r>
                </a:p>
              </p:txBody>
            </p:sp>
          </p:grpSp>
        </p:grpSp>
        <p:sp>
          <p:nvSpPr>
            <p:cNvPr id="2618448" name="Text Box 80"/>
            <p:cNvSpPr txBox="1">
              <a:spLocks noChangeArrowheads="1"/>
            </p:cNvSpPr>
            <p:nvPr/>
          </p:nvSpPr>
          <p:spPr bwMode="auto">
            <a:xfrm>
              <a:off x="3831" y="1417"/>
              <a:ext cx="1254" cy="4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200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Insights on</a:t>
              </a:r>
            </a:p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200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protocol design</a:t>
              </a:r>
            </a:p>
          </p:txBody>
        </p:sp>
        <p:sp>
          <p:nvSpPr>
            <p:cNvPr id="2618449" name="Line 81"/>
            <p:cNvSpPr>
              <a:spLocks noChangeShapeType="1"/>
            </p:cNvSpPr>
            <p:nvPr/>
          </p:nvSpPr>
          <p:spPr bwMode="auto">
            <a:xfrm>
              <a:off x="2262" y="1678"/>
              <a:ext cx="1319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2618450" name="Text Box 82"/>
          <p:cNvSpPr txBox="1">
            <a:spLocks noChangeArrowheads="1"/>
          </p:cNvSpPr>
          <p:nvPr/>
        </p:nvSpPr>
        <p:spPr bwMode="auto">
          <a:xfrm>
            <a:off x="244475" y="6461125"/>
            <a:ext cx="1319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Marlett" pitchFamily="2" charset="2"/>
              <a:buNone/>
            </a:pPr>
            <a:r>
              <a:rPr lang="en-US" sz="2000">
                <a:latin typeface="Helvetica" pitchFamily="34" charset="0"/>
                <a:cs typeface="Helvetica" pitchFamily="34" charset="0"/>
              </a:rPr>
              <a:t>Linux box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CC4181-8867-0D42-AF83-25D8CADD1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99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4EC42-AADB-364B-BDE4-B72CA0080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04DE4-AB64-C740-9A25-C5783B310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 don’t always follow my own advice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FDBBC-2094-C34A-A898-AD2579299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393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A5DEF-8E90-45E5-A850-DF44F643C36C}" type="slidenum">
              <a:rPr lang="en-US">
                <a:latin typeface="Helvetica" pitchFamily="34" charset="0"/>
                <a:cs typeface="Helvetica" pitchFamily="34" charset="0"/>
              </a:rPr>
              <a:pPr/>
              <a:t>40</a:t>
            </a:fld>
            <a:endParaRPr lang="en-US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2618371" name="Group 3"/>
          <p:cNvGrpSpPr>
            <a:grpSpLocks/>
          </p:cNvGrpSpPr>
          <p:nvPr/>
        </p:nvGrpSpPr>
        <p:grpSpPr bwMode="auto">
          <a:xfrm>
            <a:off x="5364163" y="2506663"/>
            <a:ext cx="3387725" cy="4008437"/>
            <a:chOff x="3371" y="1579"/>
            <a:chExt cx="2134" cy="2525"/>
          </a:xfrm>
        </p:grpSpPr>
        <p:grpSp>
          <p:nvGrpSpPr>
            <p:cNvPr id="2618372" name="Group 4"/>
            <p:cNvGrpSpPr>
              <a:grpSpLocks/>
            </p:cNvGrpSpPr>
            <p:nvPr/>
          </p:nvGrpSpPr>
          <p:grpSpPr bwMode="auto">
            <a:xfrm>
              <a:off x="3798" y="2875"/>
              <a:ext cx="1337" cy="1229"/>
              <a:chOff x="192" y="1008"/>
              <a:chExt cx="2840" cy="3024"/>
            </a:xfrm>
          </p:grpSpPr>
          <p:sp>
            <p:nvSpPr>
              <p:cNvPr id="2618373" name="Rectangle 5"/>
              <p:cNvSpPr>
                <a:spLocks noChangeArrowheads="1"/>
              </p:cNvSpPr>
              <p:nvPr/>
            </p:nvSpPr>
            <p:spPr bwMode="auto">
              <a:xfrm>
                <a:off x="1728" y="1008"/>
                <a:ext cx="1304" cy="492"/>
              </a:xfrm>
              <a:prstGeom prst="rect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Multi-channel</a:t>
                </a:r>
              </a:p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protocol</a:t>
                </a:r>
              </a:p>
            </p:txBody>
          </p:sp>
          <p:sp>
            <p:nvSpPr>
              <p:cNvPr id="2618374" name="Rectangle 6"/>
              <p:cNvSpPr>
                <a:spLocks noChangeArrowheads="1"/>
              </p:cNvSpPr>
              <p:nvPr/>
            </p:nvSpPr>
            <p:spPr bwMode="auto">
              <a:xfrm>
                <a:off x="336" y="2928"/>
                <a:ext cx="2275" cy="384"/>
              </a:xfrm>
              <a:prstGeom prst="rect">
                <a:avLst/>
              </a:prstGeom>
              <a:solidFill>
                <a:srgbClr val="FFFF99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000" b="1">
                  <a:latin typeface="Helvetica" pitchFamily="34" charset="0"/>
                  <a:cs typeface="Helvetica" pitchFamily="34" charset="0"/>
                </a:endParaRPr>
              </a:p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>
                    <a:latin typeface="Helvetica" pitchFamily="34" charset="0"/>
                    <a:cs typeface="Helvetica" pitchFamily="34" charset="0"/>
                  </a:rPr>
                  <a:t>Channel Abstraction Module </a:t>
                </a:r>
              </a:p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000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75" name="Rectangle 7"/>
              <p:cNvSpPr>
                <a:spLocks noChangeArrowheads="1"/>
              </p:cNvSpPr>
              <p:nvPr/>
            </p:nvSpPr>
            <p:spPr bwMode="auto">
              <a:xfrm>
                <a:off x="384" y="1968"/>
                <a:ext cx="869" cy="600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IP Stack</a:t>
                </a:r>
              </a:p>
            </p:txBody>
          </p:sp>
          <p:sp>
            <p:nvSpPr>
              <p:cNvPr id="2618376" name="Rectangle 8"/>
              <p:cNvSpPr>
                <a:spLocks noChangeArrowheads="1"/>
              </p:cNvSpPr>
              <p:nvPr/>
            </p:nvSpPr>
            <p:spPr bwMode="auto">
              <a:xfrm>
                <a:off x="336" y="3600"/>
                <a:ext cx="1008" cy="432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Interface</a:t>
                </a:r>
              </a:p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>
                    <a:latin typeface="Helvetica" pitchFamily="34" charset="0"/>
                    <a:cs typeface="Helvetica" pitchFamily="34" charset="0"/>
                  </a:rPr>
                  <a:t>Device Driver</a:t>
                </a:r>
              </a:p>
            </p:txBody>
          </p:sp>
          <p:sp>
            <p:nvSpPr>
              <p:cNvPr id="2618377" name="Line 9"/>
              <p:cNvSpPr>
                <a:spLocks noChangeShapeType="1"/>
              </p:cNvSpPr>
              <p:nvPr/>
            </p:nvSpPr>
            <p:spPr bwMode="auto">
              <a:xfrm flipH="1">
                <a:off x="2400" y="1488"/>
                <a:ext cx="0" cy="1440"/>
              </a:xfrm>
              <a:prstGeom prst="line">
                <a:avLst/>
              </a:prstGeom>
              <a:noFill/>
              <a:ln w="38100">
                <a:solidFill>
                  <a:srgbClr val="7C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78" name="Line 10"/>
              <p:cNvSpPr>
                <a:spLocks noChangeShapeType="1"/>
              </p:cNvSpPr>
              <p:nvPr/>
            </p:nvSpPr>
            <p:spPr bwMode="auto">
              <a:xfrm flipH="1">
                <a:off x="720" y="3312"/>
                <a:ext cx="52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79" name="Line 11"/>
              <p:cNvSpPr>
                <a:spLocks noChangeShapeType="1"/>
              </p:cNvSpPr>
              <p:nvPr/>
            </p:nvSpPr>
            <p:spPr bwMode="auto">
              <a:xfrm>
                <a:off x="1776" y="3312"/>
                <a:ext cx="394" cy="2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80" name="Line 12"/>
              <p:cNvSpPr>
                <a:spLocks noChangeShapeType="1"/>
              </p:cNvSpPr>
              <p:nvPr/>
            </p:nvSpPr>
            <p:spPr bwMode="auto">
              <a:xfrm flipH="1">
                <a:off x="864" y="2592"/>
                <a:ext cx="0" cy="3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81" name="Rectangle 13"/>
              <p:cNvSpPr>
                <a:spLocks noChangeArrowheads="1"/>
              </p:cNvSpPr>
              <p:nvPr/>
            </p:nvSpPr>
            <p:spPr bwMode="auto">
              <a:xfrm>
                <a:off x="336" y="1008"/>
                <a:ext cx="1008" cy="51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User </a:t>
                </a:r>
              </a:p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Applications</a:t>
                </a:r>
              </a:p>
            </p:txBody>
          </p:sp>
          <p:sp>
            <p:nvSpPr>
              <p:cNvPr id="2618382" name="Line 14"/>
              <p:cNvSpPr>
                <a:spLocks noChangeShapeType="1"/>
              </p:cNvSpPr>
              <p:nvPr/>
            </p:nvSpPr>
            <p:spPr bwMode="auto">
              <a:xfrm>
                <a:off x="816" y="153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83" name="Line 15"/>
              <p:cNvSpPr>
                <a:spLocks noChangeShapeType="1"/>
              </p:cNvSpPr>
              <p:nvPr/>
            </p:nvSpPr>
            <p:spPr bwMode="auto">
              <a:xfrm>
                <a:off x="192" y="1824"/>
                <a:ext cx="28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84" name="Rectangle 16"/>
              <p:cNvSpPr>
                <a:spLocks noChangeArrowheads="1"/>
              </p:cNvSpPr>
              <p:nvPr/>
            </p:nvSpPr>
            <p:spPr bwMode="auto">
              <a:xfrm>
                <a:off x="1392" y="2352"/>
                <a:ext cx="624" cy="33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ARP</a:t>
                </a:r>
              </a:p>
            </p:txBody>
          </p:sp>
          <p:sp>
            <p:nvSpPr>
              <p:cNvPr id="2618385" name="Line 17"/>
              <p:cNvSpPr>
                <a:spLocks noChangeShapeType="1"/>
              </p:cNvSpPr>
              <p:nvPr/>
            </p:nvSpPr>
            <p:spPr bwMode="auto">
              <a:xfrm flipH="1">
                <a:off x="1728" y="2688"/>
                <a:ext cx="0" cy="2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Helvetica" pitchFamily="34" charset="0"/>
                  <a:cs typeface="Helvetica" pitchFamily="34" charset="0"/>
                </a:endParaRPr>
              </a:p>
            </p:txBody>
          </p:sp>
          <p:sp>
            <p:nvSpPr>
              <p:cNvPr id="2618386" name="Rectangle 18"/>
              <p:cNvSpPr>
                <a:spLocks noChangeArrowheads="1"/>
              </p:cNvSpPr>
              <p:nvPr/>
            </p:nvSpPr>
            <p:spPr bwMode="auto">
              <a:xfrm>
                <a:off x="1680" y="3600"/>
                <a:ext cx="1008" cy="432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 b="1">
                    <a:latin typeface="Helvetica" pitchFamily="34" charset="0"/>
                    <a:cs typeface="Helvetica" pitchFamily="34" charset="0"/>
                  </a:rPr>
                  <a:t>Interface</a:t>
                </a:r>
              </a:p>
              <a:p>
                <a:pPr defTabSz="3292475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>
                    <a:latin typeface="Helvetica" pitchFamily="34" charset="0"/>
                    <a:cs typeface="Helvetica" pitchFamily="34" charset="0"/>
                  </a:rPr>
                  <a:t>Device Driver</a:t>
                </a:r>
              </a:p>
            </p:txBody>
          </p:sp>
        </p:grpSp>
        <p:sp>
          <p:nvSpPr>
            <p:cNvPr id="2618387" name="Text Box 19"/>
            <p:cNvSpPr txBox="1">
              <a:spLocks noChangeArrowheads="1"/>
            </p:cNvSpPr>
            <p:nvPr/>
          </p:nvSpPr>
          <p:spPr bwMode="auto">
            <a:xfrm>
              <a:off x="3371" y="2256"/>
              <a:ext cx="1641" cy="48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200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OS improvements</a:t>
              </a:r>
            </a:p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200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Software architecture</a:t>
              </a:r>
            </a:p>
          </p:txBody>
        </p:sp>
        <p:sp>
          <p:nvSpPr>
            <p:cNvPr id="2618388" name="Freeform 20"/>
            <p:cNvSpPr>
              <a:spLocks/>
            </p:cNvSpPr>
            <p:nvPr/>
          </p:nvSpPr>
          <p:spPr bwMode="auto">
            <a:xfrm>
              <a:off x="5079" y="1579"/>
              <a:ext cx="426" cy="1043"/>
            </a:xfrm>
            <a:custGeom>
              <a:avLst/>
              <a:gdLst>
                <a:gd name="T0" fmla="*/ 308 w 664"/>
                <a:gd name="T1" fmla="*/ 0 h 904"/>
                <a:gd name="T2" fmla="*/ 651 w 664"/>
                <a:gd name="T3" fmla="*/ 334 h 904"/>
                <a:gd name="T4" fmla="*/ 384 w 664"/>
                <a:gd name="T5" fmla="*/ 810 h 904"/>
                <a:gd name="T6" fmla="*/ 0 w 664"/>
                <a:gd name="T7" fmla="*/ 901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4" h="904">
                  <a:moveTo>
                    <a:pt x="308" y="0"/>
                  </a:moveTo>
                  <a:cubicBezTo>
                    <a:pt x="473" y="99"/>
                    <a:pt x="638" y="199"/>
                    <a:pt x="651" y="334"/>
                  </a:cubicBezTo>
                  <a:cubicBezTo>
                    <a:pt x="664" y="469"/>
                    <a:pt x="492" y="716"/>
                    <a:pt x="384" y="810"/>
                  </a:cubicBezTo>
                  <a:cubicBezTo>
                    <a:pt x="276" y="904"/>
                    <a:pt x="138" y="902"/>
                    <a:pt x="0" y="901"/>
                  </a:cubicBezTo>
                </a:path>
              </a:pathLst>
            </a:custGeom>
            <a:noFill/>
            <a:ln w="38100" cap="flat" cmpd="sng">
              <a:solidFill>
                <a:srgbClr val="CC0066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2618389" name="Text Box 21"/>
          <p:cNvSpPr txBox="1">
            <a:spLocks noChangeArrowheads="1"/>
          </p:cNvSpPr>
          <p:nvPr/>
        </p:nvSpPr>
        <p:spPr bwMode="auto">
          <a:xfrm>
            <a:off x="-92075" y="31019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Marlett" pitchFamily="2" charset="2"/>
              <a:buNone/>
            </a:pPr>
            <a:endParaRPr lang="en-US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2618390" name="Group 22"/>
          <p:cNvGrpSpPr>
            <a:grpSpLocks/>
          </p:cNvGrpSpPr>
          <p:nvPr/>
        </p:nvGrpSpPr>
        <p:grpSpPr bwMode="auto">
          <a:xfrm>
            <a:off x="1317625" y="55563"/>
            <a:ext cx="3603625" cy="2955925"/>
            <a:chOff x="830" y="35"/>
            <a:chExt cx="2270" cy="1862"/>
          </a:xfrm>
        </p:grpSpPr>
        <p:grpSp>
          <p:nvGrpSpPr>
            <p:cNvPr id="2618391" name="Group 23"/>
            <p:cNvGrpSpPr>
              <a:grpSpLocks/>
            </p:cNvGrpSpPr>
            <p:nvPr/>
          </p:nvGrpSpPr>
          <p:grpSpPr bwMode="auto">
            <a:xfrm>
              <a:off x="1009" y="35"/>
              <a:ext cx="1733" cy="1862"/>
              <a:chOff x="1009" y="35"/>
              <a:chExt cx="1733" cy="1862"/>
            </a:xfrm>
          </p:grpSpPr>
          <p:pic>
            <p:nvPicPr>
              <p:cNvPr id="2618392" name="Picture 24" descr="txp_fig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9" y="35"/>
                <a:ext cx="1733" cy="1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18393" name="Text Box 25"/>
              <p:cNvSpPr txBox="1">
                <a:spLocks noChangeArrowheads="1"/>
              </p:cNvSpPr>
              <p:nvPr/>
            </p:nvSpPr>
            <p:spPr bwMode="auto">
              <a:xfrm>
                <a:off x="1347" y="1417"/>
                <a:ext cx="747" cy="480"/>
              </a:xfrm>
              <a:prstGeom prst="rect">
                <a:avLst/>
              </a:prstGeom>
              <a:solidFill>
                <a:srgbClr val="CC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Font typeface="Marlett" pitchFamily="2" charset="2"/>
                  <a:buNone/>
                </a:pPr>
                <a:r>
                  <a:rPr lang="en-US" sz="2000">
                    <a:solidFill>
                      <a:schemeClr val="bg1"/>
                    </a:solidFill>
                    <a:latin typeface="Helvetica" pitchFamily="34" charset="0"/>
                    <a:cs typeface="Helvetica" pitchFamily="34" charset="0"/>
                  </a:rPr>
                  <a:t>Capacity</a:t>
                </a:r>
              </a:p>
              <a:p>
                <a:pPr algn="ctr">
                  <a:spcBef>
                    <a:spcPct val="20000"/>
                  </a:spcBef>
                  <a:buFont typeface="Marlett" pitchFamily="2" charset="2"/>
                  <a:buNone/>
                </a:pPr>
                <a:r>
                  <a:rPr lang="en-US" sz="2000">
                    <a:solidFill>
                      <a:schemeClr val="bg1"/>
                    </a:solidFill>
                    <a:latin typeface="Helvetica" pitchFamily="34" charset="0"/>
                    <a:cs typeface="Helvetica" pitchFamily="34" charset="0"/>
                  </a:rPr>
                  <a:t>bounds</a:t>
                </a:r>
              </a:p>
            </p:txBody>
          </p:sp>
        </p:grpSp>
        <p:sp>
          <p:nvSpPr>
            <p:cNvPr id="2618394" name="Text Box 26"/>
            <p:cNvSpPr txBox="1">
              <a:spLocks noChangeArrowheads="1"/>
            </p:cNvSpPr>
            <p:nvPr/>
          </p:nvSpPr>
          <p:spPr bwMode="auto">
            <a:xfrm>
              <a:off x="2468" y="1260"/>
              <a:ext cx="63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1600">
                  <a:latin typeface="Helvetica" pitchFamily="34" charset="0"/>
                  <a:cs typeface="Helvetica" pitchFamily="34" charset="0"/>
                </a:rPr>
                <a:t>channels</a:t>
              </a:r>
            </a:p>
          </p:txBody>
        </p:sp>
        <p:sp>
          <p:nvSpPr>
            <p:cNvPr id="2618395" name="Text Box 27"/>
            <p:cNvSpPr txBox="1">
              <a:spLocks noChangeArrowheads="1"/>
            </p:cNvSpPr>
            <p:nvPr/>
          </p:nvSpPr>
          <p:spPr bwMode="auto">
            <a:xfrm rot="-5400000">
              <a:off x="630" y="582"/>
              <a:ext cx="61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1600">
                  <a:latin typeface="Helvetica" pitchFamily="34" charset="0"/>
                  <a:cs typeface="Helvetica" pitchFamily="34" charset="0"/>
                </a:rPr>
                <a:t>capacity</a:t>
              </a:r>
            </a:p>
          </p:txBody>
        </p:sp>
      </p:grpSp>
      <p:grpSp>
        <p:nvGrpSpPr>
          <p:cNvPr id="2618396" name="Group 28"/>
          <p:cNvGrpSpPr>
            <a:grpSpLocks/>
          </p:cNvGrpSpPr>
          <p:nvPr/>
        </p:nvGrpSpPr>
        <p:grpSpPr bwMode="auto">
          <a:xfrm>
            <a:off x="0" y="2673350"/>
            <a:ext cx="4979988" cy="4164013"/>
            <a:chOff x="0" y="1684"/>
            <a:chExt cx="3137" cy="2623"/>
          </a:xfrm>
        </p:grpSpPr>
        <p:grpSp>
          <p:nvGrpSpPr>
            <p:cNvPr id="2618398" name="Group 30"/>
            <p:cNvGrpSpPr>
              <a:grpSpLocks/>
            </p:cNvGrpSpPr>
            <p:nvPr/>
          </p:nvGrpSpPr>
          <p:grpSpPr bwMode="auto">
            <a:xfrm>
              <a:off x="0" y="2315"/>
              <a:ext cx="3137" cy="1992"/>
              <a:chOff x="0" y="2315"/>
              <a:chExt cx="3137" cy="1992"/>
            </a:xfrm>
          </p:grpSpPr>
          <p:grpSp>
            <p:nvGrpSpPr>
              <p:cNvPr id="2618399" name="Group 31"/>
              <p:cNvGrpSpPr>
                <a:grpSpLocks/>
              </p:cNvGrpSpPr>
              <p:nvPr/>
            </p:nvGrpSpPr>
            <p:grpSpPr bwMode="auto">
              <a:xfrm>
                <a:off x="0" y="2315"/>
                <a:ext cx="2963" cy="1984"/>
                <a:chOff x="0" y="2315"/>
                <a:chExt cx="2963" cy="1984"/>
              </a:xfrm>
            </p:grpSpPr>
            <p:pic>
              <p:nvPicPr>
                <p:cNvPr id="2618400" name="Picture 32" descr="testbed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064"/>
                  <a:ext cx="1150" cy="9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618401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691" y="2315"/>
                  <a:ext cx="645" cy="485"/>
                </a:xfrm>
                <a:prstGeom prst="rect">
                  <a:avLst/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85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marL="342900" indent="-3429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  <a:buFont typeface="Marlett" pitchFamily="2" charset="2"/>
                    <a:buNone/>
                  </a:pPr>
                  <a:r>
                    <a:rPr lang="en-US" sz="2000">
                      <a:solidFill>
                        <a:schemeClr val="bg1"/>
                      </a:solidFill>
                      <a:latin typeface="Helvetica" pitchFamily="34" charset="0"/>
                      <a:cs typeface="Helvetica" pitchFamily="34" charset="0"/>
                    </a:rPr>
                    <a:t>Net-X</a:t>
                  </a:r>
                </a:p>
                <a:p>
                  <a:pPr algn="ctr">
                    <a:spcBef>
                      <a:spcPct val="20000"/>
                    </a:spcBef>
                    <a:buFont typeface="Marlett" pitchFamily="2" charset="2"/>
                    <a:buNone/>
                  </a:pPr>
                  <a:r>
                    <a:rPr lang="en-US" sz="2000">
                      <a:solidFill>
                        <a:schemeClr val="bg1"/>
                      </a:solidFill>
                      <a:latin typeface="Helvetica" pitchFamily="34" charset="0"/>
                      <a:cs typeface="Helvetica" pitchFamily="34" charset="0"/>
                    </a:rPr>
                    <a:t>testbed</a:t>
                  </a:r>
                </a:p>
              </p:txBody>
            </p:sp>
            <p:sp>
              <p:nvSpPr>
                <p:cNvPr id="2618402" name="Line 34"/>
                <p:cNvSpPr>
                  <a:spLocks noChangeShapeType="1"/>
                </p:cNvSpPr>
                <p:nvPr/>
              </p:nvSpPr>
              <p:spPr bwMode="auto">
                <a:xfrm flipH="1" flipV="1">
                  <a:off x="1469" y="2538"/>
                  <a:ext cx="1494" cy="8"/>
                </a:xfrm>
                <a:prstGeom prst="line">
                  <a:avLst/>
                </a:prstGeom>
                <a:noFill/>
                <a:ln w="38100">
                  <a:solidFill>
                    <a:srgbClr val="CC0066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03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596" y="4011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marL="342900" indent="-3429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  <a:buFont typeface="Marlett" pitchFamily="2" charset="2"/>
                    <a:buNone/>
                  </a:pPr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</p:grpSp>
          <p:pic>
            <p:nvPicPr>
              <p:cNvPr id="2618404" name="Picture 36" descr="Picture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3" y="2826"/>
                <a:ext cx="2124" cy="14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618406" name="Freeform 38"/>
            <p:cNvSpPr>
              <a:spLocks/>
            </p:cNvSpPr>
            <p:nvPr/>
          </p:nvSpPr>
          <p:spPr bwMode="auto">
            <a:xfrm>
              <a:off x="876" y="1684"/>
              <a:ext cx="459" cy="551"/>
            </a:xfrm>
            <a:custGeom>
              <a:avLst/>
              <a:gdLst>
                <a:gd name="T0" fmla="*/ 209 w 459"/>
                <a:gd name="T1" fmla="*/ 551 h 551"/>
                <a:gd name="T2" fmla="*/ 42 w 459"/>
                <a:gd name="T3" fmla="*/ 301 h 551"/>
                <a:gd name="T4" fmla="*/ 459 w 459"/>
                <a:gd name="T5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9" h="551">
                  <a:moveTo>
                    <a:pt x="209" y="551"/>
                  </a:moveTo>
                  <a:cubicBezTo>
                    <a:pt x="104" y="472"/>
                    <a:pt x="0" y="393"/>
                    <a:pt x="42" y="301"/>
                  </a:cubicBezTo>
                  <a:cubicBezTo>
                    <a:pt x="84" y="209"/>
                    <a:pt x="271" y="104"/>
                    <a:pt x="459" y="0"/>
                  </a:cubicBezTo>
                </a:path>
              </a:pathLst>
            </a:cu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2618407" name="Rectangle 39"/>
          <p:cNvSpPr>
            <a:spLocks noChangeArrowheads="1"/>
          </p:cNvSpPr>
          <p:nvPr/>
        </p:nvSpPr>
        <p:spPr bwMode="auto">
          <a:xfrm>
            <a:off x="7142163" y="-225425"/>
            <a:ext cx="2413000" cy="1444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/>
            <a:endParaRPr lang="en-US" sz="240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2618408" name="Group 40"/>
          <p:cNvGrpSpPr>
            <a:grpSpLocks/>
          </p:cNvGrpSpPr>
          <p:nvPr/>
        </p:nvGrpSpPr>
        <p:grpSpPr bwMode="auto">
          <a:xfrm>
            <a:off x="3590925" y="287338"/>
            <a:ext cx="5272088" cy="2724150"/>
            <a:chOff x="2262" y="181"/>
            <a:chExt cx="3321" cy="1716"/>
          </a:xfrm>
        </p:grpSpPr>
        <p:grpSp>
          <p:nvGrpSpPr>
            <p:cNvPr id="2618409" name="Group 41"/>
            <p:cNvGrpSpPr>
              <a:grpSpLocks/>
            </p:cNvGrpSpPr>
            <p:nvPr/>
          </p:nvGrpSpPr>
          <p:grpSpPr bwMode="auto">
            <a:xfrm>
              <a:off x="3405" y="181"/>
              <a:ext cx="2178" cy="1069"/>
              <a:chOff x="2562" y="874"/>
              <a:chExt cx="2178" cy="1069"/>
            </a:xfrm>
          </p:grpSpPr>
          <p:grpSp>
            <p:nvGrpSpPr>
              <p:cNvPr id="2618410" name="Group 42"/>
              <p:cNvGrpSpPr>
                <a:grpSpLocks/>
              </p:cNvGrpSpPr>
              <p:nvPr/>
            </p:nvGrpSpPr>
            <p:grpSpPr bwMode="auto">
              <a:xfrm>
                <a:off x="2562" y="907"/>
                <a:ext cx="1354" cy="1036"/>
                <a:chOff x="3272" y="1759"/>
                <a:chExt cx="2064" cy="1728"/>
              </a:xfrm>
            </p:grpSpPr>
            <p:sp>
              <p:nvSpPr>
                <p:cNvPr id="2618411" name="Rectangle 43"/>
                <p:cNvSpPr>
                  <a:spLocks noChangeArrowheads="1"/>
                </p:cNvSpPr>
                <p:nvPr/>
              </p:nvSpPr>
              <p:spPr bwMode="auto">
                <a:xfrm>
                  <a:off x="3272" y="2335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2" name="Rectangle 44"/>
                <p:cNvSpPr>
                  <a:spLocks noChangeArrowheads="1"/>
                </p:cNvSpPr>
                <p:nvPr/>
              </p:nvSpPr>
              <p:spPr bwMode="auto">
                <a:xfrm>
                  <a:off x="3944" y="2335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3" name="Rectangle 45"/>
                <p:cNvSpPr>
                  <a:spLocks noChangeArrowheads="1"/>
                </p:cNvSpPr>
                <p:nvPr/>
              </p:nvSpPr>
              <p:spPr bwMode="auto">
                <a:xfrm>
                  <a:off x="4616" y="2335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4" name="Rectangle 46"/>
                <p:cNvSpPr>
                  <a:spLocks noChangeArrowheads="1"/>
                </p:cNvSpPr>
                <p:nvPr/>
              </p:nvSpPr>
              <p:spPr bwMode="auto">
                <a:xfrm>
                  <a:off x="3272" y="2911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5" name="Rectangle 47"/>
                <p:cNvSpPr>
                  <a:spLocks noChangeArrowheads="1"/>
                </p:cNvSpPr>
                <p:nvPr/>
              </p:nvSpPr>
              <p:spPr bwMode="auto">
                <a:xfrm>
                  <a:off x="3944" y="2911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6" name="Rectangle 48"/>
                <p:cNvSpPr>
                  <a:spLocks noChangeArrowheads="1"/>
                </p:cNvSpPr>
                <p:nvPr/>
              </p:nvSpPr>
              <p:spPr bwMode="auto">
                <a:xfrm>
                  <a:off x="4616" y="2911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7" name="Rectangle 49"/>
                <p:cNvSpPr>
                  <a:spLocks noChangeArrowheads="1"/>
                </p:cNvSpPr>
                <p:nvPr/>
              </p:nvSpPr>
              <p:spPr bwMode="auto">
                <a:xfrm>
                  <a:off x="3272" y="1759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8" name="Rectangle 50"/>
                <p:cNvSpPr>
                  <a:spLocks noChangeArrowheads="1"/>
                </p:cNvSpPr>
                <p:nvPr/>
              </p:nvSpPr>
              <p:spPr bwMode="auto">
                <a:xfrm>
                  <a:off x="3944" y="1759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19" name="Rectangle 51"/>
                <p:cNvSpPr>
                  <a:spLocks noChangeArrowheads="1"/>
                </p:cNvSpPr>
                <p:nvPr/>
              </p:nvSpPr>
              <p:spPr bwMode="auto">
                <a:xfrm>
                  <a:off x="4616" y="1759"/>
                  <a:ext cx="672" cy="576"/>
                </a:xfrm>
                <a:prstGeom prst="rect">
                  <a:avLst/>
                </a:prstGeom>
                <a:noFill/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0" name="Oval 52"/>
                <p:cNvSpPr>
                  <a:spLocks noChangeArrowheads="1"/>
                </p:cNvSpPr>
                <p:nvPr/>
              </p:nvSpPr>
              <p:spPr bwMode="auto">
                <a:xfrm>
                  <a:off x="4040" y="1855"/>
                  <a:ext cx="96" cy="96"/>
                </a:xfrm>
                <a:prstGeom prst="ellipse">
                  <a:avLst/>
                </a:prstGeom>
                <a:solidFill>
                  <a:srgbClr val="0000CC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1" name="Oval 53"/>
                <p:cNvSpPr>
                  <a:spLocks noChangeArrowheads="1"/>
                </p:cNvSpPr>
                <p:nvPr/>
              </p:nvSpPr>
              <p:spPr bwMode="auto">
                <a:xfrm>
                  <a:off x="3560" y="2623"/>
                  <a:ext cx="96" cy="96"/>
                </a:xfrm>
                <a:prstGeom prst="ellipse">
                  <a:avLst/>
                </a:prstGeom>
                <a:solidFill>
                  <a:srgbClr val="FF66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2" name="Oval 54"/>
                <p:cNvSpPr>
                  <a:spLocks noChangeArrowheads="1"/>
                </p:cNvSpPr>
                <p:nvPr/>
              </p:nvSpPr>
              <p:spPr bwMode="auto">
                <a:xfrm>
                  <a:off x="4248" y="2613"/>
                  <a:ext cx="96" cy="96"/>
                </a:xfrm>
                <a:prstGeom prst="ellipse">
                  <a:avLst/>
                </a:prstGeom>
                <a:solidFill>
                  <a:srgbClr val="FF33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3" name="Oval 55"/>
                <p:cNvSpPr>
                  <a:spLocks noChangeArrowheads="1"/>
                </p:cNvSpPr>
                <p:nvPr/>
              </p:nvSpPr>
              <p:spPr bwMode="auto">
                <a:xfrm>
                  <a:off x="3368" y="2479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4" name="Oval 56"/>
                <p:cNvSpPr>
                  <a:spLocks noChangeArrowheads="1"/>
                </p:cNvSpPr>
                <p:nvPr/>
              </p:nvSpPr>
              <p:spPr bwMode="auto">
                <a:xfrm>
                  <a:off x="4328" y="2047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5" name="Oval 57"/>
                <p:cNvSpPr>
                  <a:spLocks noChangeArrowheads="1"/>
                </p:cNvSpPr>
                <p:nvPr/>
              </p:nvSpPr>
              <p:spPr bwMode="auto">
                <a:xfrm>
                  <a:off x="4376" y="2479"/>
                  <a:ext cx="96" cy="96"/>
                </a:xfrm>
                <a:prstGeom prst="ellipse">
                  <a:avLst/>
                </a:prstGeom>
                <a:solidFill>
                  <a:srgbClr val="3333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6" name="Oval 58"/>
                <p:cNvSpPr>
                  <a:spLocks noChangeArrowheads="1"/>
                </p:cNvSpPr>
                <p:nvPr/>
              </p:nvSpPr>
              <p:spPr bwMode="auto">
                <a:xfrm>
                  <a:off x="4904" y="2719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7" name="Oval 59"/>
                <p:cNvSpPr>
                  <a:spLocks noChangeArrowheads="1"/>
                </p:cNvSpPr>
                <p:nvPr/>
              </p:nvSpPr>
              <p:spPr bwMode="auto">
                <a:xfrm>
                  <a:off x="4088" y="3007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8" name="Oval 60"/>
                <p:cNvSpPr>
                  <a:spLocks noChangeArrowheads="1"/>
                </p:cNvSpPr>
                <p:nvPr/>
              </p:nvSpPr>
              <p:spPr bwMode="auto">
                <a:xfrm>
                  <a:off x="4904" y="1855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29" name="Oval 61"/>
                <p:cNvSpPr>
                  <a:spLocks noChangeArrowheads="1"/>
                </p:cNvSpPr>
                <p:nvPr/>
              </p:nvSpPr>
              <p:spPr bwMode="auto">
                <a:xfrm>
                  <a:off x="4328" y="3247"/>
                  <a:ext cx="96" cy="96"/>
                </a:xfrm>
                <a:prstGeom prst="ellipse">
                  <a:avLst/>
                </a:prstGeom>
                <a:solidFill>
                  <a:srgbClr val="0000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0" name="Oval 62"/>
                <p:cNvSpPr>
                  <a:spLocks noChangeArrowheads="1"/>
                </p:cNvSpPr>
                <p:nvPr/>
              </p:nvSpPr>
              <p:spPr bwMode="auto">
                <a:xfrm>
                  <a:off x="4904" y="3295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1" name="Oval 63"/>
                <p:cNvSpPr>
                  <a:spLocks noChangeArrowheads="1"/>
                </p:cNvSpPr>
                <p:nvPr/>
              </p:nvSpPr>
              <p:spPr bwMode="auto">
                <a:xfrm>
                  <a:off x="5096" y="3151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2" name="Oval 64"/>
                <p:cNvSpPr>
                  <a:spLocks noChangeArrowheads="1"/>
                </p:cNvSpPr>
                <p:nvPr/>
              </p:nvSpPr>
              <p:spPr bwMode="auto">
                <a:xfrm>
                  <a:off x="3464" y="2047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3" name="Oval 65"/>
                <p:cNvSpPr>
                  <a:spLocks noChangeArrowheads="1"/>
                </p:cNvSpPr>
                <p:nvPr/>
              </p:nvSpPr>
              <p:spPr bwMode="auto">
                <a:xfrm>
                  <a:off x="5000" y="2527"/>
                  <a:ext cx="96" cy="96"/>
                </a:xfrm>
                <a:prstGeom prst="ellipse">
                  <a:avLst/>
                </a:prstGeom>
                <a:solidFill>
                  <a:srgbClr val="CC33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4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3656" y="2667"/>
                  <a:ext cx="600" cy="4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5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4345" y="2575"/>
                  <a:ext cx="655" cy="92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6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4376" y="2575"/>
                  <a:ext cx="48" cy="624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7" name="Line 69"/>
                <p:cNvSpPr>
                  <a:spLocks noChangeShapeType="1"/>
                </p:cNvSpPr>
                <p:nvPr/>
              </p:nvSpPr>
              <p:spPr bwMode="auto">
                <a:xfrm flipH="1" flipV="1">
                  <a:off x="4088" y="1951"/>
                  <a:ext cx="288" cy="528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38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3319" y="2625"/>
                  <a:ext cx="337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A</a:t>
                  </a:r>
                </a:p>
              </p:txBody>
            </p:sp>
            <p:sp>
              <p:nvSpPr>
                <p:cNvPr id="2618439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5001" y="2336"/>
                  <a:ext cx="335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B</a:t>
                  </a:r>
                </a:p>
              </p:txBody>
            </p:sp>
            <p:sp>
              <p:nvSpPr>
                <p:cNvPr id="2618440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4039" y="3198"/>
                  <a:ext cx="338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C</a:t>
                  </a:r>
                </a:p>
              </p:txBody>
            </p:sp>
            <p:sp>
              <p:nvSpPr>
                <p:cNvPr id="2618441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135" y="1759"/>
                  <a:ext cx="338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D</a:t>
                  </a:r>
                </a:p>
              </p:txBody>
            </p:sp>
            <p:sp>
              <p:nvSpPr>
                <p:cNvPr id="2618442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4024" y="2416"/>
                  <a:ext cx="336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E</a:t>
                  </a:r>
                </a:p>
              </p:txBody>
            </p:sp>
            <p:sp>
              <p:nvSpPr>
                <p:cNvPr id="2618443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4377" y="2326"/>
                  <a:ext cx="336" cy="2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Font typeface="Wingdings" pitchFamily="2" charset="2"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F</a:t>
                  </a:r>
                </a:p>
              </p:txBody>
            </p:sp>
          </p:grpSp>
          <p:grpSp>
            <p:nvGrpSpPr>
              <p:cNvPr id="2618444" name="Group 76"/>
              <p:cNvGrpSpPr>
                <a:grpSpLocks/>
              </p:cNvGrpSpPr>
              <p:nvPr/>
            </p:nvGrpSpPr>
            <p:grpSpPr bwMode="auto">
              <a:xfrm>
                <a:off x="3983" y="874"/>
                <a:ext cx="757" cy="1020"/>
                <a:chOff x="4158" y="1450"/>
                <a:chExt cx="1016" cy="1571"/>
              </a:xfrm>
            </p:grpSpPr>
            <p:sp>
              <p:nvSpPr>
                <p:cNvPr id="2618445" name="Rectangle 77"/>
                <p:cNvSpPr>
                  <a:spLocks noChangeArrowheads="1"/>
                </p:cNvSpPr>
                <p:nvPr/>
              </p:nvSpPr>
              <p:spPr bwMode="auto">
                <a:xfrm>
                  <a:off x="4299" y="1450"/>
                  <a:ext cx="716" cy="1571"/>
                </a:xfrm>
                <a:prstGeom prst="rect">
                  <a:avLst/>
                </a:prstGeom>
                <a:solidFill>
                  <a:srgbClr val="FFFF5F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3292475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sz="2800" b="1">
                    <a:latin typeface="Helvetica" pitchFamily="34" charset="0"/>
                    <a:cs typeface="Helvetica" pitchFamily="34" charset="0"/>
                  </a:endParaRPr>
                </a:p>
              </p:txBody>
            </p:sp>
            <p:sp>
              <p:nvSpPr>
                <p:cNvPr id="2618446" name="Rectangle 78"/>
                <p:cNvSpPr>
                  <a:spLocks noChangeArrowheads="1"/>
                </p:cNvSpPr>
                <p:nvPr/>
              </p:nvSpPr>
              <p:spPr bwMode="auto">
                <a:xfrm>
                  <a:off x="4158" y="1607"/>
                  <a:ext cx="978" cy="314"/>
                </a:xfrm>
                <a:prstGeom prst="rect">
                  <a:avLst/>
                </a:prstGeom>
                <a:solidFill>
                  <a:srgbClr val="ECECEC"/>
                </a:solidFill>
                <a:ln w="9525" algn="ctr">
                  <a:solidFill>
                    <a:srgbClr val="6633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3292475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Fixed</a:t>
                  </a:r>
                </a:p>
              </p:txBody>
            </p:sp>
            <p:sp>
              <p:nvSpPr>
                <p:cNvPr id="2618447" name="Rectangle 79"/>
                <p:cNvSpPr>
                  <a:spLocks noChangeArrowheads="1"/>
                </p:cNvSpPr>
                <p:nvPr/>
              </p:nvSpPr>
              <p:spPr bwMode="auto">
                <a:xfrm>
                  <a:off x="4176" y="2419"/>
                  <a:ext cx="998" cy="314"/>
                </a:xfrm>
                <a:prstGeom prst="rect">
                  <a:avLst/>
                </a:prstGeom>
                <a:solidFill>
                  <a:srgbClr val="ECECEC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3292475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200">
                      <a:latin typeface="Helvetica" pitchFamily="34" charset="0"/>
                      <a:cs typeface="Helvetica" pitchFamily="34" charset="0"/>
                    </a:rPr>
                    <a:t>Switchable</a:t>
                  </a:r>
                </a:p>
              </p:txBody>
            </p:sp>
          </p:grpSp>
        </p:grpSp>
        <p:sp>
          <p:nvSpPr>
            <p:cNvPr id="2618448" name="Text Box 80"/>
            <p:cNvSpPr txBox="1">
              <a:spLocks noChangeArrowheads="1"/>
            </p:cNvSpPr>
            <p:nvPr/>
          </p:nvSpPr>
          <p:spPr bwMode="auto">
            <a:xfrm>
              <a:off x="3831" y="1417"/>
              <a:ext cx="1254" cy="48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200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Insights on</a:t>
              </a:r>
            </a:p>
            <a:p>
              <a:pPr algn="ctr">
                <a:spcBef>
                  <a:spcPct val="20000"/>
                </a:spcBef>
                <a:buFont typeface="Marlett" pitchFamily="2" charset="2"/>
                <a:buNone/>
              </a:pPr>
              <a:r>
                <a:rPr lang="en-US" sz="200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protocol design</a:t>
              </a:r>
            </a:p>
          </p:txBody>
        </p:sp>
        <p:sp>
          <p:nvSpPr>
            <p:cNvPr id="2618449" name="Line 81"/>
            <p:cNvSpPr>
              <a:spLocks noChangeShapeType="1"/>
            </p:cNvSpPr>
            <p:nvPr/>
          </p:nvSpPr>
          <p:spPr bwMode="auto">
            <a:xfrm>
              <a:off x="2262" y="1678"/>
              <a:ext cx="1319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2618450" name="Text Box 82"/>
          <p:cNvSpPr txBox="1">
            <a:spLocks noChangeArrowheads="1"/>
          </p:cNvSpPr>
          <p:nvPr/>
        </p:nvSpPr>
        <p:spPr bwMode="auto">
          <a:xfrm>
            <a:off x="244475" y="6461125"/>
            <a:ext cx="1319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Marlett" pitchFamily="2" charset="2"/>
              <a:buNone/>
            </a:pPr>
            <a:r>
              <a:rPr lang="en-US" sz="2000">
                <a:latin typeface="Helvetica" pitchFamily="34" charset="0"/>
                <a:cs typeface="Helvetica" pitchFamily="34" charset="0"/>
              </a:rPr>
              <a:t>Linux box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C1B92602-99BE-0443-BDCB-CE6E6E76C0BA}"/>
              </a:ext>
            </a:extLst>
          </p:cNvPr>
          <p:cNvSpPr/>
          <p:nvPr/>
        </p:nvSpPr>
        <p:spPr bwMode="auto">
          <a:xfrm>
            <a:off x="-642486" y="2851376"/>
            <a:ext cx="1988458" cy="776741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B040A8-E04A-3D41-8F84-979F77CF0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250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366207-D12F-214F-8EF4-3439357C1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Build</a:t>
            </a:r>
          </a:p>
        </p:txBody>
      </p:sp>
    </p:spTree>
    <p:extLst>
      <p:ext uri="{BB962C8B-B14F-4D97-AF65-F5344CB8AC3E}">
        <p14:creationId xmlns:p14="http://schemas.microsoft.com/office/powerpoint/2010/main" val="3745235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6230BE6-924D-1A47-8951-8536D8129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79030"/>
            <a:ext cx="1905000" cy="457200"/>
          </a:xfrm>
        </p:spPr>
        <p:txBody>
          <a:bodyPr/>
          <a:lstStyle/>
          <a:p>
            <a:fld id="{31541DDD-D6AF-B148-8204-555DE02E24E5}" type="slidenum">
              <a:rPr lang="en-US" altLang="en-US"/>
              <a:pPr/>
              <a:t>42</a:t>
            </a:fld>
            <a:endParaRPr lang="en-US" altLang="en-US"/>
          </a:p>
        </p:txBody>
      </p:sp>
      <p:grpSp>
        <p:nvGrpSpPr>
          <p:cNvPr id="2804743" name="Group 7">
            <a:extLst>
              <a:ext uri="{FF2B5EF4-FFF2-40B4-BE49-F238E27FC236}">
                <a16:creationId xmlns:a16="http://schemas.microsoft.com/office/drawing/2014/main" id="{F2188D8F-B0A2-3C43-BEAB-1C831A0B1382}"/>
              </a:ext>
            </a:extLst>
          </p:cNvPr>
          <p:cNvGrpSpPr>
            <a:grpSpLocks/>
          </p:cNvGrpSpPr>
          <p:nvPr/>
        </p:nvGrpSpPr>
        <p:grpSpPr bwMode="auto">
          <a:xfrm>
            <a:off x="452438" y="2453919"/>
            <a:ext cx="8255000" cy="4214813"/>
            <a:chOff x="309" y="2318"/>
            <a:chExt cx="5200" cy="2655"/>
          </a:xfrm>
        </p:grpSpPr>
        <p:pic>
          <p:nvPicPr>
            <p:cNvPr id="2804744" name="Picture 8" descr="CreationofAdam">
              <a:extLst>
                <a:ext uri="{FF2B5EF4-FFF2-40B4-BE49-F238E27FC236}">
                  <a16:creationId xmlns:a16="http://schemas.microsoft.com/office/drawing/2014/main" id="{0DB88C3A-30F4-E14B-A518-4656F7AEDB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" y="2354"/>
              <a:ext cx="4800" cy="2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04745" name="Rectangle 9">
              <a:extLst>
                <a:ext uri="{FF2B5EF4-FFF2-40B4-BE49-F238E27FC236}">
                  <a16:creationId xmlns:a16="http://schemas.microsoft.com/office/drawing/2014/main" id="{2CF9C317-9200-7A4C-B7FD-3D7D36FC7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" y="3965"/>
              <a:ext cx="5088" cy="1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4746" name="Rectangle 10">
              <a:extLst>
                <a:ext uri="{FF2B5EF4-FFF2-40B4-BE49-F238E27FC236}">
                  <a16:creationId xmlns:a16="http://schemas.microsoft.com/office/drawing/2014/main" id="{98DD5D02-0655-0845-B8CC-81A0FEA11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" y="2318"/>
              <a:ext cx="5200" cy="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04747" name="Text Box 11">
            <a:extLst>
              <a:ext uri="{FF2B5EF4-FFF2-40B4-BE49-F238E27FC236}">
                <a16:creationId xmlns:a16="http://schemas.microsoft.com/office/drawing/2014/main" id="{E0491D53-0677-4F4A-8531-BE3482402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4059" y="6542860"/>
            <a:ext cx="95731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Marlett" pitchFamily="2" charset="2"/>
              <a:buNone/>
            </a:pPr>
            <a:r>
              <a:rPr lang="en-US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from Wikipedia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9B33B1-35C4-8F4D-8736-3BF5DA8F41E7}"/>
              </a:ext>
            </a:extLst>
          </p:cNvPr>
          <p:cNvSpPr txBox="1"/>
          <p:nvPr/>
        </p:nvSpPr>
        <p:spPr>
          <a:xfrm>
            <a:off x="1164845" y="2224366"/>
            <a:ext cx="1817356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Theory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6F0805-9148-9343-A9E7-7B0301C72F27}"/>
              </a:ext>
            </a:extLst>
          </p:cNvPr>
          <p:cNvSpPr txBox="1"/>
          <p:nvPr/>
        </p:nvSpPr>
        <p:spPr>
          <a:xfrm>
            <a:off x="6166398" y="2222086"/>
            <a:ext cx="1874231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Systems  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366207-D12F-214F-8EF4-3439357C1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Build</a:t>
            </a:r>
          </a:p>
        </p:txBody>
      </p:sp>
    </p:spTree>
    <p:extLst>
      <p:ext uri="{BB962C8B-B14F-4D97-AF65-F5344CB8AC3E}">
        <p14:creationId xmlns:p14="http://schemas.microsoft.com/office/powerpoint/2010/main" val="11476969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CFCA6-B1F8-8045-B497-542854995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Build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4A119-3B4B-6847-89E4-4C8B63C7F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When results are not predictable from theory</a:t>
            </a:r>
          </a:p>
          <a:p>
            <a:endParaRPr lang="en-US" dirty="0"/>
          </a:p>
          <a:p>
            <a:r>
              <a:rPr lang="en-US" dirty="0"/>
              <a:t>For theory &amp; simulations to suffice,</a:t>
            </a:r>
            <a:br>
              <a:rPr lang="en-US" dirty="0"/>
            </a:br>
            <a:r>
              <a:rPr lang="en-US" dirty="0"/>
              <a:t>need accurate system &amp; workload models</a:t>
            </a:r>
          </a:p>
        </p:txBody>
      </p:sp>
    </p:spTree>
    <p:extLst>
      <p:ext uri="{BB962C8B-B14F-4D97-AF65-F5344CB8AC3E}">
        <p14:creationId xmlns:p14="http://schemas.microsoft.com/office/powerpoint/2010/main" val="40555915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AF2458-8F90-AF49-8ECF-EB2F0C75D492}"/>
              </a:ext>
            </a:extLst>
          </p:cNvPr>
          <p:cNvSpPr/>
          <p:nvPr/>
        </p:nvSpPr>
        <p:spPr bwMode="auto">
          <a:xfrm>
            <a:off x="604684" y="4245682"/>
            <a:ext cx="7551176" cy="1297868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CCFCA6-B1F8-8045-B497-542854995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Build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4A119-3B4B-6847-89E4-4C8B63C7F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524000"/>
            <a:ext cx="8267131" cy="4572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When results are not predictable from theory</a:t>
            </a:r>
          </a:p>
          <a:p>
            <a:endParaRPr lang="en-US" dirty="0"/>
          </a:p>
          <a:p>
            <a:r>
              <a:rPr lang="en-US" dirty="0"/>
              <a:t>For theory &amp; simulations to suffice,</a:t>
            </a:r>
            <a:br>
              <a:rPr lang="en-US" dirty="0"/>
            </a:br>
            <a:r>
              <a:rPr lang="en-US" dirty="0"/>
              <a:t>need accurate system &amp; workload models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 Academic architects rarely build physical systems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     anymore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408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F8998-E256-B745-8B7C-2926E4627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Reasons To Build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07278-37E3-7044-BD05-DF0BE1AA7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B75F2-B8ED-2A49-AA3C-03A065FDB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433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F8998-E256-B745-8B7C-2926E4627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Reasons To Build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07278-37E3-7044-BD05-DF0BE1AA7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 we can publish the paper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B75F2-B8ED-2A49-AA3C-03A065FDB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3873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F8998-E256-B745-8B7C-2926E4627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Reasons To Build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07278-37E3-7044-BD05-DF0BE1AA7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 we can publish the paper </a:t>
            </a:r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1F8200FF-3DF3-0947-B427-C70A649BC9C0}"/>
              </a:ext>
            </a:extLst>
          </p:cNvPr>
          <p:cNvSpPr/>
          <p:nvPr/>
        </p:nvSpPr>
        <p:spPr bwMode="auto">
          <a:xfrm>
            <a:off x="5418160" y="1966557"/>
            <a:ext cx="978408" cy="484632"/>
          </a:xfrm>
          <a:prstGeom prst="lef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253C46-52AD-C043-A078-E54BADB66826}"/>
              </a:ext>
            </a:extLst>
          </p:cNvPr>
          <p:cNvSpPr txBox="1"/>
          <p:nvPr/>
        </p:nvSpPr>
        <p:spPr>
          <a:xfrm>
            <a:off x="6749920" y="1547210"/>
            <a:ext cx="1792477" cy="1348061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Much of the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“systems”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literature</a:t>
            </a:r>
          </a:p>
        </p:txBody>
      </p:sp>
    </p:spTree>
    <p:extLst>
      <p:ext uri="{BB962C8B-B14F-4D97-AF65-F5344CB8AC3E}">
        <p14:creationId xmlns:p14="http://schemas.microsoft.com/office/powerpoint/2010/main" val="4591745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F8998-E256-B745-8B7C-2926E4627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Reasons To Build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07278-37E3-7044-BD05-DF0BE1AA7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 we can publish the paper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Make simple ideas appear “substantive”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253C46-52AD-C043-A078-E54BADB66826}"/>
              </a:ext>
            </a:extLst>
          </p:cNvPr>
          <p:cNvSpPr txBox="1"/>
          <p:nvPr/>
        </p:nvSpPr>
        <p:spPr>
          <a:xfrm>
            <a:off x="6749920" y="1547210"/>
            <a:ext cx="1792477" cy="1348061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Much of the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“systems”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literature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A9DA163E-2FF8-3441-9C5B-EBAB434BF867}"/>
              </a:ext>
            </a:extLst>
          </p:cNvPr>
          <p:cNvSpPr/>
          <p:nvPr/>
        </p:nvSpPr>
        <p:spPr bwMode="auto">
          <a:xfrm>
            <a:off x="5418160" y="1966557"/>
            <a:ext cx="978408" cy="484632"/>
          </a:xfrm>
          <a:prstGeom prst="lef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0169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F8998-E256-B745-8B7C-2926E4627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Reasons To Build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07278-37E3-7044-BD05-DF0BE1AA7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 we can publish the paper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Make simple ideas appear “substantive”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r>
              <a:rPr lang="en-US" dirty="0"/>
              <a:t>Everybody is doing it</a:t>
            </a:r>
            <a:br>
              <a:rPr lang="en-US" dirty="0"/>
            </a:br>
            <a:r>
              <a:rPr lang="en-US" dirty="0"/>
              <a:t>      … so what’s wrong with you?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253C46-52AD-C043-A078-E54BADB66826}"/>
              </a:ext>
            </a:extLst>
          </p:cNvPr>
          <p:cNvSpPr txBox="1"/>
          <p:nvPr/>
        </p:nvSpPr>
        <p:spPr>
          <a:xfrm>
            <a:off x="6749920" y="1547210"/>
            <a:ext cx="1792477" cy="1348061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Much of the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“systems”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literature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A9DA163E-2FF8-3441-9C5B-EBAB434BF867}"/>
              </a:ext>
            </a:extLst>
          </p:cNvPr>
          <p:cNvSpPr/>
          <p:nvPr/>
        </p:nvSpPr>
        <p:spPr bwMode="auto">
          <a:xfrm>
            <a:off x="5418160" y="1966557"/>
            <a:ext cx="978408" cy="484632"/>
          </a:xfrm>
          <a:prstGeom prst="lef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144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651B5-BC63-5B4C-8B16-EF464861E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 of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A30E4-796C-C641-8515-675BCBB513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ECE @ UMass </a:t>
            </a:r>
            <a:r>
              <a:rPr lang="en-US" sz="2400" dirty="0" err="1"/>
              <a:t>Ph.D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>
                <a:sym typeface="Wingdings" pitchFamily="2" charset="2"/>
              </a:rPr>
              <a:t> CS @ Texas A&amp;M</a:t>
            </a:r>
          </a:p>
          <a:p>
            <a:pPr marL="0" indent="0">
              <a:buNone/>
            </a:pPr>
            <a:br>
              <a:rPr lang="en-US" sz="2400" dirty="0">
                <a:sym typeface="Wingdings" pitchFamily="2" charset="2"/>
              </a:rPr>
            </a:br>
            <a:r>
              <a:rPr lang="en-US" sz="2400" dirty="0">
                <a:sym typeface="Wingdings" pitchFamily="2" charset="2"/>
              </a:rPr>
              <a:t> ECE @ UIUC</a:t>
            </a:r>
          </a:p>
          <a:p>
            <a:pPr marL="0" indent="0">
              <a:buNone/>
            </a:pPr>
            <a:br>
              <a:rPr lang="en-US" sz="2400" dirty="0">
                <a:sym typeface="Wingdings" pitchFamily="2" charset="2"/>
              </a:rPr>
            </a:br>
            <a:r>
              <a:rPr lang="en-US" sz="2400" dirty="0">
                <a:sym typeface="Wingdings" pitchFamily="2" charset="2"/>
              </a:rPr>
              <a:t> CS @ Georgetown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F4A268-5869-CF45-98DA-20FC4B2C2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46173" y="1524000"/>
            <a:ext cx="4087586" cy="4572000"/>
          </a:xfrm>
          <a:solidFill>
            <a:srgbClr val="D3FEE8"/>
          </a:solidFill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Fault-tolerant</a:t>
            </a:r>
            <a:br>
              <a:rPr lang="en-US" sz="2400" dirty="0"/>
            </a:br>
            <a:r>
              <a:rPr lang="en-US" sz="2400" dirty="0"/>
              <a:t>     computing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>
                <a:sym typeface="Wingdings" pitchFamily="2" charset="2"/>
              </a:rPr>
              <a:t> Wireless    </a:t>
            </a:r>
            <a:br>
              <a:rPr lang="en-US" sz="2400" dirty="0">
                <a:sym typeface="Wingdings" pitchFamily="2" charset="2"/>
              </a:rPr>
            </a:br>
            <a:r>
              <a:rPr lang="en-US" sz="2400" dirty="0">
                <a:sym typeface="Wingdings" pitchFamily="2" charset="2"/>
              </a:rPr>
              <a:t>     networks … systems</a:t>
            </a:r>
          </a:p>
          <a:p>
            <a:pPr marL="0" indent="0">
              <a:buNone/>
            </a:pPr>
            <a:endParaRPr lang="en-US" sz="24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400" dirty="0">
                <a:sym typeface="Wingdings" pitchFamily="2" charset="2"/>
              </a:rPr>
              <a:t> Distributed </a:t>
            </a:r>
            <a:br>
              <a:rPr lang="en-US" sz="2400" dirty="0">
                <a:sym typeface="Wingdings" pitchFamily="2" charset="2"/>
              </a:rPr>
            </a:br>
            <a:r>
              <a:rPr lang="en-US" sz="2400" dirty="0">
                <a:sym typeface="Wingdings" pitchFamily="2" charset="2"/>
              </a:rPr>
              <a:t>     algorithms … theory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50449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F8998-E256-B745-8B7C-2926E4627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Reasons To Build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07278-37E3-7044-BD05-DF0BE1AA7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 we can publish the paper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Make simple ideas appear “substantive”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r>
              <a:rPr lang="en-US" dirty="0"/>
              <a:t>Everybody is doing it</a:t>
            </a:r>
            <a:br>
              <a:rPr lang="en-US" dirty="0"/>
            </a:br>
            <a:r>
              <a:rPr lang="en-US" dirty="0"/>
              <a:t>      … so what’s wrong with you?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253C46-52AD-C043-A078-E54BADB66826}"/>
              </a:ext>
            </a:extLst>
          </p:cNvPr>
          <p:cNvSpPr txBox="1"/>
          <p:nvPr/>
        </p:nvSpPr>
        <p:spPr>
          <a:xfrm>
            <a:off x="6749920" y="1547210"/>
            <a:ext cx="1792477" cy="1348061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Much of the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“systems”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literature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A9DA163E-2FF8-3441-9C5B-EBAB434BF867}"/>
              </a:ext>
            </a:extLst>
          </p:cNvPr>
          <p:cNvSpPr/>
          <p:nvPr/>
        </p:nvSpPr>
        <p:spPr bwMode="auto">
          <a:xfrm>
            <a:off x="5418160" y="1966557"/>
            <a:ext cx="978408" cy="484632"/>
          </a:xfrm>
          <a:prstGeom prst="lef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5C539C-A81F-B843-A3A2-4945A9F794A7}"/>
              </a:ext>
            </a:extLst>
          </p:cNvPr>
          <p:cNvSpPr txBox="1"/>
          <p:nvPr/>
        </p:nvSpPr>
        <p:spPr>
          <a:xfrm>
            <a:off x="6913630" y="4430569"/>
            <a:ext cx="1879041" cy="134806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Funding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agencies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prone to this</a:t>
            </a:r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F991E003-A2D5-2B48-A0DB-C6A8FCCB36F4}"/>
              </a:ext>
            </a:extLst>
          </p:cNvPr>
          <p:cNvSpPr/>
          <p:nvPr/>
        </p:nvSpPr>
        <p:spPr bwMode="auto">
          <a:xfrm>
            <a:off x="5771512" y="4862283"/>
            <a:ext cx="978408" cy="484632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6460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68853B0-07F5-464C-BEE5-2AAEB9F9C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30362"/>
            <a:ext cx="7772400" cy="1470025"/>
          </a:xfrm>
        </p:spPr>
        <p:txBody>
          <a:bodyPr/>
          <a:lstStyle/>
          <a:p>
            <a:r>
              <a:rPr lang="en-US" dirty="0"/>
              <a:t>“The MSR Effect” </a:t>
            </a:r>
            <a:r>
              <a:rPr lang="en-US" sz="3600" baseline="30000" dirty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7B0A7BD-3EA9-7145-A218-C327A72710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374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68853B0-07F5-464C-BEE5-2AAEB9F9C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30362"/>
            <a:ext cx="7772400" cy="1470025"/>
          </a:xfrm>
        </p:spPr>
        <p:txBody>
          <a:bodyPr/>
          <a:lstStyle/>
          <a:p>
            <a:r>
              <a:rPr lang="en-US" dirty="0"/>
              <a:t>“The MSR Effect” </a:t>
            </a:r>
            <a:r>
              <a:rPr lang="en-US" sz="3600" baseline="30000" dirty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B270566-CFF6-784F-BBA2-0061B5F5A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514723"/>
            <a:ext cx="6400800" cy="251460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algn="l"/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Disclaimers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        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Replace your favorite lab here</a:t>
            </a:r>
            <a:b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              Some of my best friends are at MSR</a:t>
            </a:r>
          </a:p>
        </p:txBody>
      </p:sp>
    </p:spTree>
    <p:extLst>
      <p:ext uri="{BB962C8B-B14F-4D97-AF65-F5344CB8AC3E}">
        <p14:creationId xmlns:p14="http://schemas.microsoft.com/office/powerpoint/2010/main" val="18762406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FD701-E452-3B4A-B954-6B160C7BF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MSR Effect”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70E02-CFDA-5047-AF12-877574436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980528" cy="4572000"/>
          </a:xfrm>
        </p:spPr>
        <p:txBody>
          <a:bodyPr/>
          <a:lstStyle/>
          <a:p>
            <a:r>
              <a:rPr lang="en-US" dirty="0"/>
              <a:t>In the </a:t>
            </a:r>
            <a:r>
              <a:rPr lang="en-US" i="1" dirty="0"/>
              <a:t>good old days</a:t>
            </a:r>
            <a:r>
              <a:rPr lang="en-US" dirty="0"/>
              <a:t>, industry research labs aspired</a:t>
            </a:r>
            <a:br>
              <a:rPr lang="en-US" dirty="0"/>
            </a:br>
            <a:r>
              <a:rPr lang="en-US" dirty="0"/>
              <a:t>to do relevant but academic quality research</a:t>
            </a:r>
          </a:p>
          <a:p>
            <a:pPr lvl="2"/>
            <a:r>
              <a:rPr lang="en-US" dirty="0"/>
              <a:t>Fundamental research</a:t>
            </a:r>
          </a:p>
          <a:p>
            <a:pPr lvl="2"/>
            <a:r>
              <a:rPr lang="en-US" dirty="0"/>
              <a:t>Long timescales</a:t>
            </a:r>
          </a:p>
          <a:p>
            <a:pPr lvl="2"/>
            <a:r>
              <a:rPr lang="en-US" dirty="0"/>
              <a:t>“Independence” from products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0268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A374D9-1009-214A-83F5-4B95C68D04E6}"/>
              </a:ext>
            </a:extLst>
          </p:cNvPr>
          <p:cNvSpPr/>
          <p:nvPr/>
        </p:nvSpPr>
        <p:spPr bwMode="auto">
          <a:xfrm>
            <a:off x="473529" y="3706586"/>
            <a:ext cx="1894114" cy="604157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Comic Sans MS" pitchFamily="66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8FD701-E452-3B4A-B954-6B160C7BF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MSR Effect”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70E02-CFDA-5047-AF12-877574436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980528" cy="4572000"/>
          </a:xfrm>
        </p:spPr>
        <p:txBody>
          <a:bodyPr/>
          <a:lstStyle/>
          <a:p>
            <a:r>
              <a:rPr lang="en-US" dirty="0"/>
              <a:t>In the </a:t>
            </a:r>
            <a:r>
              <a:rPr lang="en-US" i="1" dirty="0"/>
              <a:t>good old days</a:t>
            </a:r>
            <a:r>
              <a:rPr lang="en-US" dirty="0"/>
              <a:t>, industry research labs aspired</a:t>
            </a:r>
            <a:br>
              <a:rPr lang="en-US" dirty="0"/>
            </a:br>
            <a:r>
              <a:rPr lang="en-US" dirty="0"/>
              <a:t>to do relevant but academic quality research</a:t>
            </a:r>
          </a:p>
          <a:p>
            <a:pPr lvl="2"/>
            <a:r>
              <a:rPr lang="en-US" dirty="0"/>
              <a:t>Fundamental research</a:t>
            </a:r>
          </a:p>
          <a:p>
            <a:pPr lvl="2"/>
            <a:r>
              <a:rPr lang="en-US" dirty="0"/>
              <a:t>Long timescales</a:t>
            </a:r>
          </a:p>
          <a:p>
            <a:pPr lvl="2"/>
            <a:r>
              <a:rPr lang="en-US" dirty="0"/>
              <a:t>“Independence” from products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Today …</a:t>
            </a: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Research labs dominate many conferences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Academics aspire to emulate industry labs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ym typeface="Wingdings" pitchFamily="2" charset="2"/>
              </a:rPr>
              <a:t> “Systems” communities have succumbed to this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4466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3F8B3-CD8A-0E4A-99A4-8EBD92855B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unwind this clock?</a:t>
            </a:r>
          </a:p>
        </p:txBody>
      </p:sp>
    </p:spTree>
    <p:extLst>
      <p:ext uri="{BB962C8B-B14F-4D97-AF65-F5344CB8AC3E}">
        <p14:creationId xmlns:p14="http://schemas.microsoft.com/office/powerpoint/2010/main" val="13673218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6230BE6-924D-1A47-8951-8536D8129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79030"/>
            <a:ext cx="1905000" cy="457200"/>
          </a:xfrm>
        </p:spPr>
        <p:txBody>
          <a:bodyPr/>
          <a:lstStyle/>
          <a:p>
            <a:fld id="{31541DDD-D6AF-B148-8204-555DE02E24E5}" type="slidenum">
              <a:rPr lang="en-US" altLang="en-US"/>
              <a:pPr/>
              <a:t>56</a:t>
            </a:fld>
            <a:endParaRPr lang="en-US" altLang="en-US"/>
          </a:p>
        </p:txBody>
      </p:sp>
      <p:grpSp>
        <p:nvGrpSpPr>
          <p:cNvPr id="2804743" name="Group 7">
            <a:extLst>
              <a:ext uri="{FF2B5EF4-FFF2-40B4-BE49-F238E27FC236}">
                <a16:creationId xmlns:a16="http://schemas.microsoft.com/office/drawing/2014/main" id="{F2188D8F-B0A2-3C43-BEAB-1C831A0B1382}"/>
              </a:ext>
            </a:extLst>
          </p:cNvPr>
          <p:cNvGrpSpPr>
            <a:grpSpLocks/>
          </p:cNvGrpSpPr>
          <p:nvPr/>
        </p:nvGrpSpPr>
        <p:grpSpPr bwMode="auto">
          <a:xfrm>
            <a:off x="452438" y="2453919"/>
            <a:ext cx="8255000" cy="4214813"/>
            <a:chOff x="309" y="2318"/>
            <a:chExt cx="5200" cy="2655"/>
          </a:xfrm>
        </p:grpSpPr>
        <p:pic>
          <p:nvPicPr>
            <p:cNvPr id="2804744" name="Picture 8" descr="CreationofAdam">
              <a:extLst>
                <a:ext uri="{FF2B5EF4-FFF2-40B4-BE49-F238E27FC236}">
                  <a16:creationId xmlns:a16="http://schemas.microsoft.com/office/drawing/2014/main" id="{0DB88C3A-30F4-E14B-A518-4656F7AEDB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" y="2354"/>
              <a:ext cx="4800" cy="2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04745" name="Rectangle 9">
              <a:extLst>
                <a:ext uri="{FF2B5EF4-FFF2-40B4-BE49-F238E27FC236}">
                  <a16:creationId xmlns:a16="http://schemas.microsoft.com/office/drawing/2014/main" id="{2CF9C317-9200-7A4C-B7FD-3D7D36FC7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" y="3965"/>
              <a:ext cx="5088" cy="1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4746" name="Rectangle 10">
              <a:extLst>
                <a:ext uri="{FF2B5EF4-FFF2-40B4-BE49-F238E27FC236}">
                  <a16:creationId xmlns:a16="http://schemas.microsoft.com/office/drawing/2014/main" id="{98DD5D02-0655-0845-B8CC-81A0FEA11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" y="2318"/>
              <a:ext cx="5200" cy="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F9B33B1-35C4-8F4D-8736-3BF5DA8F41E7}"/>
              </a:ext>
            </a:extLst>
          </p:cNvPr>
          <p:cNvSpPr txBox="1"/>
          <p:nvPr/>
        </p:nvSpPr>
        <p:spPr>
          <a:xfrm>
            <a:off x="1164845" y="2224366"/>
            <a:ext cx="1817356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Theory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6F0805-9148-9343-A9E7-7B0301C72F27}"/>
              </a:ext>
            </a:extLst>
          </p:cNvPr>
          <p:cNvSpPr txBox="1"/>
          <p:nvPr/>
        </p:nvSpPr>
        <p:spPr>
          <a:xfrm>
            <a:off x="6231714" y="2236374"/>
            <a:ext cx="1874231" cy="46166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Systems  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366207-D12F-214F-8EF4-3439357C1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Artificial Boundaries</a:t>
            </a:r>
          </a:p>
        </p:txBody>
      </p:sp>
    </p:spTree>
    <p:extLst>
      <p:ext uri="{BB962C8B-B14F-4D97-AF65-F5344CB8AC3E}">
        <p14:creationId xmlns:p14="http://schemas.microsoft.com/office/powerpoint/2010/main" val="16949242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2B339-06A9-8141-87F0-862454AD7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442C6-A578-5442-A51C-B4BF61977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524000"/>
            <a:ext cx="8172451" cy="45720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Often less is more</a:t>
            </a:r>
          </a:p>
          <a:p>
            <a:endParaRPr lang="en-US" dirty="0"/>
          </a:p>
          <a:p>
            <a:r>
              <a:rPr lang="en-US" dirty="0"/>
              <a:t>Don’t build just because you can</a:t>
            </a:r>
          </a:p>
          <a:p>
            <a:endParaRPr lang="en-US" dirty="0"/>
          </a:p>
          <a:p>
            <a:r>
              <a:rPr lang="en-US" dirty="0"/>
              <a:t>There may be better things to do with your time</a:t>
            </a:r>
            <a:br>
              <a:rPr lang="en-US" dirty="0"/>
            </a:br>
            <a:r>
              <a:rPr lang="en-US" dirty="0"/>
              <a:t>and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71C13-FBC0-684F-9285-962324ED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5475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D1559-8E0D-CD4E-92EF-1085C7472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Litmus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F1BF7-6EFD-1344-8986-BC0A6616C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Would you be willing to publicly post</a:t>
            </a:r>
            <a:br>
              <a:rPr lang="en-US" dirty="0"/>
            </a:br>
            <a:r>
              <a:rPr lang="en-US" dirty="0"/>
              <a:t>the </a:t>
            </a:r>
            <a:r>
              <a:rPr lang="en-US" i="1" dirty="0"/>
              <a:t>exact problem statement 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		… before developing the solution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not, find something better to do</a:t>
            </a:r>
          </a:p>
        </p:txBody>
      </p:sp>
    </p:spTree>
    <p:extLst>
      <p:ext uri="{BB962C8B-B14F-4D97-AF65-F5344CB8AC3E}">
        <p14:creationId xmlns:p14="http://schemas.microsoft.com/office/powerpoint/2010/main" val="703455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C409A75-1884-2047-9FDF-13B15AE0DC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2CEC815-0509-7248-A553-38AEFE2F40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disc.georgetown.domains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F5D80E-5A8F-F947-9BF6-BF77FF9E6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549" y="0"/>
            <a:ext cx="4836183" cy="160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8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26757-BB7B-E74C-973F-1CA8901882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Fault-Tolerance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683427-286F-3A4F-8699-CAE05F7417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62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6253123-C304-E44E-BA18-51DBD03B1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Checkpointing &amp; Rollback Recovery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F225CB8-18AA-D540-9EEB-ECD8F04B31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641" y="2021990"/>
            <a:ext cx="3044718" cy="3336677"/>
          </a:xfrm>
        </p:spPr>
      </p:pic>
    </p:spTree>
    <p:extLst>
      <p:ext uri="{BB962C8B-B14F-4D97-AF65-F5344CB8AC3E}">
        <p14:creationId xmlns:p14="http://schemas.microsoft.com/office/powerpoint/2010/main" val="1810414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A324C45-2DE7-A84D-92FC-54DDF3C16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905000"/>
            <a:ext cx="8178800" cy="1905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C7F311-D8AA-6342-B0A8-20B7820E3324}"/>
              </a:ext>
            </a:extLst>
          </p:cNvPr>
          <p:cNvSpPr/>
          <p:nvPr/>
        </p:nvSpPr>
        <p:spPr bwMode="auto">
          <a:xfrm>
            <a:off x="1485902" y="1861457"/>
            <a:ext cx="342900" cy="424543"/>
          </a:xfrm>
          <a:prstGeom prst="rect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32561B-3C79-724C-8834-E5F10770F397}"/>
              </a:ext>
            </a:extLst>
          </p:cNvPr>
          <p:cNvSpPr/>
          <p:nvPr/>
        </p:nvSpPr>
        <p:spPr bwMode="auto">
          <a:xfrm>
            <a:off x="2634342" y="2667001"/>
            <a:ext cx="342900" cy="424543"/>
          </a:xfrm>
          <a:prstGeom prst="rect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2D3D39-14FD-9E42-BAD9-1253014C8CA0}"/>
              </a:ext>
            </a:extLst>
          </p:cNvPr>
          <p:cNvSpPr/>
          <p:nvPr/>
        </p:nvSpPr>
        <p:spPr bwMode="auto">
          <a:xfrm>
            <a:off x="3989616" y="3529693"/>
            <a:ext cx="342900" cy="424543"/>
          </a:xfrm>
          <a:prstGeom prst="rect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197927-5B5C-4E4F-B147-009B7CEFA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Coordinated Checkpoints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BB33DE0-13E4-3644-9AA0-6D750ED10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91BB2F-B0C7-1C48-8418-076F69BE77F3}"/>
              </a:ext>
            </a:extLst>
          </p:cNvPr>
          <p:cNvSpPr txBox="1"/>
          <p:nvPr/>
        </p:nvSpPr>
        <p:spPr>
          <a:xfrm>
            <a:off x="1569295" y="4810824"/>
            <a:ext cx="3215945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Application messages</a:t>
            </a:r>
          </a:p>
          <a:p>
            <a:pPr algn="l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Control messages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7DC417A-30AD-8345-80D4-9D4D1A805475}"/>
              </a:ext>
            </a:extLst>
          </p:cNvPr>
          <p:cNvCxnSpPr/>
          <p:nvPr/>
        </p:nvCxnSpPr>
        <p:spPr bwMode="auto">
          <a:xfrm>
            <a:off x="557215" y="5043489"/>
            <a:ext cx="88582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717F38C-AE71-2044-98D6-4625F640A170}"/>
              </a:ext>
            </a:extLst>
          </p:cNvPr>
          <p:cNvCxnSpPr/>
          <p:nvPr/>
        </p:nvCxnSpPr>
        <p:spPr bwMode="auto">
          <a:xfrm>
            <a:off x="538164" y="5495928"/>
            <a:ext cx="88582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8064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A324C45-2DE7-A84D-92FC-54DDF3C16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905000"/>
            <a:ext cx="8178800" cy="1905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C7F311-D8AA-6342-B0A8-20B7820E3324}"/>
              </a:ext>
            </a:extLst>
          </p:cNvPr>
          <p:cNvSpPr/>
          <p:nvPr/>
        </p:nvSpPr>
        <p:spPr bwMode="auto">
          <a:xfrm>
            <a:off x="1485902" y="1861457"/>
            <a:ext cx="342900" cy="424543"/>
          </a:xfrm>
          <a:prstGeom prst="rect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32561B-3C79-724C-8834-E5F10770F397}"/>
              </a:ext>
            </a:extLst>
          </p:cNvPr>
          <p:cNvSpPr/>
          <p:nvPr/>
        </p:nvSpPr>
        <p:spPr bwMode="auto">
          <a:xfrm>
            <a:off x="2634342" y="2667001"/>
            <a:ext cx="342900" cy="424543"/>
          </a:xfrm>
          <a:prstGeom prst="rect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2D3D39-14FD-9E42-BAD9-1253014C8CA0}"/>
              </a:ext>
            </a:extLst>
          </p:cNvPr>
          <p:cNvSpPr/>
          <p:nvPr/>
        </p:nvSpPr>
        <p:spPr bwMode="auto">
          <a:xfrm>
            <a:off x="3989616" y="3529693"/>
            <a:ext cx="342900" cy="424543"/>
          </a:xfrm>
          <a:prstGeom prst="rect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197927-5B5C-4E4F-B147-009B7CEFA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Coordinated Checkpoints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47EF5D-82CA-F74A-AAE0-B28671853340}"/>
              </a:ext>
            </a:extLst>
          </p:cNvPr>
          <p:cNvSpPr txBox="1"/>
          <p:nvPr/>
        </p:nvSpPr>
        <p:spPr>
          <a:xfrm>
            <a:off x="5200293" y="4644803"/>
            <a:ext cx="3943707" cy="9048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latin typeface="Helvetica" pitchFamily="2" charset="0"/>
              </a:rPr>
              <a:t>Based on</a:t>
            </a:r>
          </a:p>
          <a:p>
            <a:pPr>
              <a:buNone/>
            </a:pPr>
            <a:r>
              <a:rPr lang="en-US" dirty="0" err="1">
                <a:latin typeface="Helvetica" pitchFamily="2" charset="0"/>
              </a:rPr>
              <a:t>Chandy-Lamport</a:t>
            </a:r>
            <a:r>
              <a:rPr lang="en-US" dirty="0">
                <a:latin typeface="Helvetica" pitchFamily="2" charset="0"/>
              </a:rPr>
              <a:t> Snapshot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BB33DE0-13E4-3644-9AA0-6D750ED10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36289DF-0867-A34D-A3CA-33BB8655D784}"/>
              </a:ext>
            </a:extLst>
          </p:cNvPr>
          <p:cNvSpPr/>
          <p:nvPr/>
        </p:nvSpPr>
        <p:spPr bwMode="auto">
          <a:xfrm>
            <a:off x="1484903" y="1110343"/>
            <a:ext cx="2852387" cy="3788228"/>
          </a:xfrm>
          <a:custGeom>
            <a:avLst/>
            <a:gdLst>
              <a:gd name="connsiteX0" fmla="*/ 997 w 2852387"/>
              <a:gd name="connsiteY0" fmla="*/ 0 h 3788228"/>
              <a:gd name="connsiteX1" fmla="*/ 262254 w 2852387"/>
              <a:gd name="connsiteY1" fmla="*/ 1371600 h 3788228"/>
              <a:gd name="connsiteX2" fmla="*/ 1617526 w 2852387"/>
              <a:gd name="connsiteY2" fmla="*/ 1828800 h 3788228"/>
              <a:gd name="connsiteX3" fmla="*/ 2727868 w 2852387"/>
              <a:gd name="connsiteY3" fmla="*/ 2726871 h 3788228"/>
              <a:gd name="connsiteX4" fmla="*/ 2825840 w 2852387"/>
              <a:gd name="connsiteY4" fmla="*/ 3788228 h 3788228"/>
              <a:gd name="connsiteX5" fmla="*/ 2825840 w 2852387"/>
              <a:gd name="connsiteY5" fmla="*/ 3788228 h 378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2387" h="3788228">
                <a:moveTo>
                  <a:pt x="997" y="0"/>
                </a:moveTo>
                <a:cubicBezTo>
                  <a:pt x="-3086" y="533400"/>
                  <a:pt x="-7168" y="1066800"/>
                  <a:pt x="262254" y="1371600"/>
                </a:cubicBezTo>
                <a:cubicBezTo>
                  <a:pt x="531676" y="1676400"/>
                  <a:pt x="1206590" y="1602922"/>
                  <a:pt x="1617526" y="1828800"/>
                </a:cubicBezTo>
                <a:cubicBezTo>
                  <a:pt x="2028462" y="2054678"/>
                  <a:pt x="2526482" y="2400300"/>
                  <a:pt x="2727868" y="2726871"/>
                </a:cubicBezTo>
                <a:cubicBezTo>
                  <a:pt x="2929254" y="3053442"/>
                  <a:pt x="2825840" y="3788228"/>
                  <a:pt x="2825840" y="3788228"/>
                </a:cubicBezTo>
                <a:lnTo>
                  <a:pt x="2825840" y="3788228"/>
                </a:ln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7334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graphicx}&#10;\usepackage{epsf}&#10;%\usepackage{subfigure}&#10;&#10;\begin{document}&#10;&#10;\input{random_result.pstex_t}&#10;&#10;\end{document}&#10;"/>
  <p:tag name="EXTERNALNAME" val="txp_fig"/>
  <p:tag name="BLEND" val="0"/>
  <p:tag name="TRANSPARENT" val="0"/>
  <p:tag name="KEEPFILES" val="0"/>
  <p:tag name="DEBUGPAUSE" val="0"/>
  <p:tag name="RESOLUTION" val="300"/>
  <p:tag name="WORKAROUNDTRANSPARENCYBUG" val="0"/>
  <p:tag name="ALLOWFONTSUBSTITUTION" val="0"/>
  <p:tag name="BITMAPFORMAT" val="bmp16m"/>
  <p:tag name="BOXWIDTH" val="354"/>
  <p:tag name="BOXHEIGHT" val="412"/>
  <p:tag name="BOXFONT" val="10"/>
  <p:tag name="BOXWRAP" val="0"/>
  <p:tag name="ORIGWIDTH" val="151"/>
  <p:tag name="PICTUREFILESIZE" val="99125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graphicx}&#10;\usepackage{epsf}&#10;%\usepackage{subfigure}&#10;&#10;\begin{document}&#10;&#10;\input{random_result.pstex_t}&#10;&#10;\end{document}&#10;"/>
  <p:tag name="EXTERNALNAME" val="txp_fig"/>
  <p:tag name="BLEND" val="0"/>
  <p:tag name="TRANSPARENT" val="0"/>
  <p:tag name="KEEPFILES" val="0"/>
  <p:tag name="DEBUGPAUSE" val="0"/>
  <p:tag name="RESOLUTION" val="300"/>
  <p:tag name="WORKAROUNDTRANSPARENCYBUG" val="0"/>
  <p:tag name="ALLOWFONTSUBSTITUTION" val="0"/>
  <p:tag name="BITMAPFORMAT" val="bmp16m"/>
  <p:tag name="BOXWIDTH" val="354"/>
  <p:tag name="BOXHEIGHT" val="412"/>
  <p:tag name="BOXFONT" val="10"/>
  <p:tag name="BOXWRAP" val="0"/>
  <p:tag name="ORIGWIDTH" val="151"/>
  <p:tag name="PICTUREFILESIZE" val="99125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graphicx}&#10;\usepackage{epsf}&#10;%\usepackage{subfigure}&#10;&#10;\begin{document}&#10;&#10;\input{random_result.pstex_t}&#10;&#10;\end{document}&#10;"/>
  <p:tag name="EXTERNALNAME" val="txp_fig"/>
  <p:tag name="BLEND" val="0"/>
  <p:tag name="TRANSPARENT" val="0"/>
  <p:tag name="KEEPFILES" val="0"/>
  <p:tag name="DEBUGPAUSE" val="0"/>
  <p:tag name="RESOLUTION" val="300"/>
  <p:tag name="WORKAROUNDTRANSPARENCYBUG" val="0"/>
  <p:tag name="ALLOWFONTSUBSTITUTION" val="0"/>
  <p:tag name="BITMAPFORMAT" val="bmp16m"/>
  <p:tag name="BOXWIDTH" val="354"/>
  <p:tag name="BOXHEIGHT" val="412"/>
  <p:tag name="BOXFONT" val="10"/>
  <p:tag name="BOXWRAP" val="0"/>
  <p:tag name="ORIGWIDTH" val="151"/>
  <p:tag name="PICTUREFILESIZE" val="99125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graphicx}&#10;\usepackage{epsf}&#10;%\usepackage{subfigure}&#10;&#10;\begin{document}&#10;&#10;\input{random_result.pstex_t}&#10;&#10;\end{document}&#10;"/>
  <p:tag name="EXTERNALNAME" val="txp_fig"/>
  <p:tag name="BLEND" val="0"/>
  <p:tag name="TRANSPARENT" val="0"/>
  <p:tag name="KEEPFILES" val="0"/>
  <p:tag name="DEBUGPAUSE" val="0"/>
  <p:tag name="RESOLUTION" val="300"/>
  <p:tag name="WORKAROUNDTRANSPARENCYBUG" val="0"/>
  <p:tag name="ALLOWFONTSUBSTITUTION" val="0"/>
  <p:tag name="BITMAPFORMAT" val="bmp16m"/>
  <p:tag name="BOXWIDTH" val="354"/>
  <p:tag name="BOXHEIGHT" val="412"/>
  <p:tag name="BOXFONT" val="10"/>
  <p:tag name="BOXWRAP" val="0"/>
  <p:tag name="ORIGWIDTH" val="151"/>
  <p:tag name="PICTUREFILESIZE" val="99125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graphicx}&#10;\usepackage{epsf}&#10;%\usepackage{subfigure}&#10;&#10;\begin{document}&#10;&#10;\input{random_result.pstex_t}&#10;&#10;\end{document}&#10;"/>
  <p:tag name="EXTERNALNAME" val="txp_fig"/>
  <p:tag name="BLEND" val="0"/>
  <p:tag name="TRANSPARENT" val="0"/>
  <p:tag name="KEEPFILES" val="0"/>
  <p:tag name="DEBUGPAUSE" val="0"/>
  <p:tag name="RESOLUTION" val="300"/>
  <p:tag name="WORKAROUNDTRANSPARENCYBUG" val="0"/>
  <p:tag name="ALLOWFONTSUBSTITUTION" val="0"/>
  <p:tag name="BITMAPFORMAT" val="bmp16m"/>
  <p:tag name="BOXWIDTH" val="354"/>
  <p:tag name="BOXHEIGHT" val="412"/>
  <p:tag name="BOXFONT" val="10"/>
  <p:tag name="BOXWRAP" val="0"/>
  <p:tag name="ORIGWIDTH" val="151"/>
  <p:tag name="PICTUREFILESIZE" val="99125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graphicx}&#10;\usepackage{epsf}&#10;%\usepackage{subfigure}&#10;&#10;\begin{document}&#10;&#10;\input{random_result.pstex_t}&#10;&#10;\end{document}&#10;"/>
  <p:tag name="EXTERNALNAME" val="txp_fig"/>
  <p:tag name="BLEND" val="0"/>
  <p:tag name="TRANSPARENT" val="0"/>
  <p:tag name="KEEPFILES" val="0"/>
  <p:tag name="DEBUGPAUSE" val="0"/>
  <p:tag name="RESOLUTION" val="300"/>
  <p:tag name="WORKAROUNDTRANSPARENCYBUG" val="0"/>
  <p:tag name="ALLOWFONTSUBSTITUTION" val="0"/>
  <p:tag name="BITMAPFORMAT" val="bmp16m"/>
  <p:tag name="BOXWIDTH" val="354"/>
  <p:tag name="BOXHEIGHT" val="412"/>
  <p:tag name="BOXFONT" val="10"/>
  <p:tag name="BOXWRAP" val="0"/>
  <p:tag name="ORIGWIDTH" val="151"/>
  <p:tag name="PICTUREFILESIZE" val="99125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graphicx}&#10;\usepackage{epsf}&#10;%\usepackage{subfigure}&#10;&#10;\begin{document}&#10;&#10;\input{random_result.pstex_t}&#10;&#10;\end{document}&#10;"/>
  <p:tag name="EXTERNALNAME" val="txp_fig"/>
  <p:tag name="BLEND" val="0"/>
  <p:tag name="TRANSPARENT" val="0"/>
  <p:tag name="KEEPFILES" val="0"/>
  <p:tag name="DEBUGPAUSE" val="0"/>
  <p:tag name="RESOLUTION" val="300"/>
  <p:tag name="WORKAROUNDTRANSPARENCYBUG" val="0"/>
  <p:tag name="ALLOWFONTSUBSTITUTION" val="0"/>
  <p:tag name="BITMAPFORMAT" val="bmp16m"/>
  <p:tag name="BOXWIDTH" val="354"/>
  <p:tag name="BOXHEIGHT" val="412"/>
  <p:tag name="BOXFONT" val="10"/>
  <p:tag name="BOXWRAP" val="0"/>
  <p:tag name="ORIGWIDTH" val="151"/>
  <p:tag name="PICTUREFILESIZE" val="99125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graphicx}&#10;\usepackage{epsf}&#10;%\usepackage{subfigure}&#10;&#10;\begin{document}&#10;&#10;\input{random_result.pstex_t}&#10;&#10;\end{document}&#10;"/>
  <p:tag name="EXTERNALNAME" val="txp_fig"/>
  <p:tag name="BLEND" val="0"/>
  <p:tag name="TRANSPARENT" val="0"/>
  <p:tag name="KEEPFILES" val="0"/>
  <p:tag name="DEBUGPAUSE" val="0"/>
  <p:tag name="RESOLUTION" val="300"/>
  <p:tag name="WORKAROUNDTRANSPARENCYBUG" val="0"/>
  <p:tag name="ALLOWFONTSUBSTITUTION" val="0"/>
  <p:tag name="BITMAPFORMAT" val="bmp16m"/>
  <p:tag name="BOXWIDTH" val="354"/>
  <p:tag name="BOXHEIGHT" val="412"/>
  <p:tag name="BOXFONT" val="10"/>
  <p:tag name="BOXWRAP" val="0"/>
  <p:tag name="ORIGWIDTH" val="151"/>
  <p:tag name="PICTUREFILESIZE" val="99125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65000"/>
          <a:buFont typeface="Marlett" pitchFamily="2" charset="2"/>
          <a:buChar char="g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65000"/>
          <a:buFont typeface="Marlett" pitchFamily="2" charset="2"/>
          <a:buChar char="g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29201</TotalTime>
  <Words>949</Words>
  <Application>Microsoft Macintosh PowerPoint</Application>
  <PresentationFormat>On-screen Show (4:3)</PresentationFormat>
  <Paragraphs>504</Paragraphs>
  <Slides>59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Arial</vt:lpstr>
      <vt:lpstr>Comic Sans MS</vt:lpstr>
      <vt:lpstr>Helvetica</vt:lpstr>
      <vt:lpstr>Marlett</vt:lpstr>
      <vt:lpstr>Times New Roman</vt:lpstr>
      <vt:lpstr>Wingdings</vt:lpstr>
      <vt:lpstr>Default Design</vt:lpstr>
      <vt:lpstr>PowerPoint Presentation</vt:lpstr>
      <vt:lpstr>To Build, Or Not To Build, That Is The Question …    Nitin Vaidya Georgetown University    </vt:lpstr>
      <vt:lpstr>Outline</vt:lpstr>
      <vt:lpstr>Caveat</vt:lpstr>
      <vt:lpstr>Brief History of Time</vt:lpstr>
      <vt:lpstr>Fault-Tolerance</vt:lpstr>
      <vt:lpstr>Checkpointing &amp; Rollback Recovery</vt:lpstr>
      <vt:lpstr>Coordinated Checkpoints</vt:lpstr>
      <vt:lpstr>Coordinated Checkpoints</vt:lpstr>
      <vt:lpstr>Coordinated Checkpoints</vt:lpstr>
      <vt:lpstr>Consistent Logical Checkpoints Staggered Checkpointing</vt:lpstr>
      <vt:lpstr>PowerPoint Presentation</vt:lpstr>
      <vt:lpstr>Multi-Level Checkpointing</vt:lpstr>
      <vt:lpstr>Mesh Networks</vt:lpstr>
      <vt:lpstr>PowerPoint Presentation</vt:lpstr>
      <vt:lpstr>Multi-Channel Systems</vt:lpstr>
      <vt:lpstr>Practical Scenario</vt:lpstr>
      <vt:lpstr>Practical Scenario</vt:lpstr>
      <vt:lpstr>Net-X: Multi-Channel Mesh   Theory to Practice</vt:lpstr>
      <vt:lpstr>Net-X: Multi-Channel Mesh   Theory to Practice</vt:lpstr>
      <vt:lpstr>Net-X: Multi-Channel Mesh   Theory to Practice</vt:lpstr>
      <vt:lpstr>Net-X: Multi-Channel Mesh   Theory to Practice</vt:lpstr>
      <vt:lpstr>Distributed Algorithms</vt:lpstr>
      <vt:lpstr>Average Consensus</vt:lpstr>
      <vt:lpstr>Average Consensus</vt:lpstr>
      <vt:lpstr>Average Consensus</vt:lpstr>
      <vt:lpstr>Average Consensus</vt:lpstr>
      <vt:lpstr>Implementing Local Algorithms</vt:lpstr>
      <vt:lpstr>To Build, Or Not To Build, That Is The Question …     </vt:lpstr>
      <vt:lpstr>PowerPoint Presentation</vt:lpstr>
      <vt:lpstr>PowerPoint Presentation</vt:lpstr>
      <vt:lpstr>Average Consensus Software Toolkit for Local Computations</vt:lpstr>
      <vt:lpstr>Average Consensus Software Toolkit for Local Computations</vt:lpstr>
      <vt:lpstr>Net-X: Multi-Channel Mesh   Theory to Practice</vt:lpstr>
      <vt:lpstr>Net-X: Multi-Channel Mesh   Theory to Practice</vt:lpstr>
      <vt:lpstr>Multi-Channel Systems</vt:lpstr>
      <vt:lpstr>Multi-Channel Systems</vt:lpstr>
      <vt:lpstr>PowerPoint Presentation</vt:lpstr>
      <vt:lpstr>PowerPoint Presentation</vt:lpstr>
      <vt:lpstr>PowerPoint Presentation</vt:lpstr>
      <vt:lpstr>When To Build</vt:lpstr>
      <vt:lpstr>When To Build</vt:lpstr>
      <vt:lpstr>When To Build</vt:lpstr>
      <vt:lpstr>When To Build</vt:lpstr>
      <vt:lpstr>Bad Reasons To Build</vt:lpstr>
      <vt:lpstr>Bad Reasons To Build</vt:lpstr>
      <vt:lpstr>Bad Reasons To Build</vt:lpstr>
      <vt:lpstr>Bad Reasons To Build</vt:lpstr>
      <vt:lpstr>Bad Reasons To Build</vt:lpstr>
      <vt:lpstr>Bad Reasons To Build</vt:lpstr>
      <vt:lpstr>“The MSR Effect” *</vt:lpstr>
      <vt:lpstr>“The MSR Effect” *</vt:lpstr>
      <vt:lpstr>“The MSR Effect”</vt:lpstr>
      <vt:lpstr>“The MSR Effect”</vt:lpstr>
      <vt:lpstr>How to unwind this clock?</vt:lpstr>
      <vt:lpstr>Break Artificial Boundaries</vt:lpstr>
      <vt:lpstr>Minimalism</vt:lpstr>
      <vt:lpstr>Litmus Test</vt:lpstr>
      <vt:lpstr>Thanks!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TCP for Mobile and Wireless Hosts</dc:title>
  <dc:creator>Nitin</dc:creator>
  <cp:lastModifiedBy>Microsoft Office User</cp:lastModifiedBy>
  <cp:revision>6604</cp:revision>
  <cp:lastPrinted>2019-10-14T09:15:17Z</cp:lastPrinted>
  <dcterms:created xsi:type="dcterms:W3CDTF">1996-09-30T18:28:10Z</dcterms:created>
  <dcterms:modified xsi:type="dcterms:W3CDTF">2019-10-14T09:58:58Z</dcterms:modified>
</cp:coreProperties>
</file>