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3.xml" ContentType="application/vnd.openxmlformats-officedocument.presentationml.notesSlide+xml"/>
  <Override PartName="/ppt/charts/chart3.xml" ContentType="application/vnd.openxmlformats-officedocument.drawingml.chart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5.xml" ContentType="application/vnd.openxmlformats-officedocument.presentationml.notesSlide+xml"/>
  <Override PartName="/ppt/charts/chart6.xml" ContentType="application/vnd.openxmlformats-officedocument.drawingml.chart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3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374" r:id="rId2"/>
    <p:sldId id="333" r:id="rId3"/>
    <p:sldId id="257" r:id="rId4"/>
    <p:sldId id="259" r:id="rId5"/>
    <p:sldId id="258" r:id="rId6"/>
    <p:sldId id="286" r:id="rId7"/>
    <p:sldId id="285" r:id="rId8"/>
    <p:sldId id="281" r:id="rId9"/>
    <p:sldId id="262" r:id="rId10"/>
    <p:sldId id="261" r:id="rId11"/>
    <p:sldId id="329" r:id="rId12"/>
    <p:sldId id="341" r:id="rId13"/>
    <p:sldId id="342" r:id="rId14"/>
    <p:sldId id="330" r:id="rId15"/>
    <p:sldId id="331" r:id="rId16"/>
    <p:sldId id="268" r:id="rId17"/>
    <p:sldId id="283" r:id="rId18"/>
    <p:sldId id="284" r:id="rId19"/>
    <p:sldId id="343" r:id="rId20"/>
    <p:sldId id="344" r:id="rId21"/>
    <p:sldId id="335" r:id="rId22"/>
    <p:sldId id="271" r:id="rId23"/>
    <p:sldId id="290" r:id="rId24"/>
    <p:sldId id="272" r:id="rId25"/>
    <p:sldId id="273" r:id="rId26"/>
    <p:sldId id="308" r:id="rId27"/>
    <p:sldId id="322" r:id="rId28"/>
    <p:sldId id="309" r:id="rId29"/>
    <p:sldId id="354" r:id="rId30"/>
    <p:sldId id="345" r:id="rId31"/>
    <p:sldId id="352" r:id="rId32"/>
    <p:sldId id="357" r:id="rId33"/>
    <p:sldId id="358" r:id="rId34"/>
    <p:sldId id="359" r:id="rId35"/>
    <p:sldId id="275" r:id="rId36"/>
    <p:sldId id="346" r:id="rId37"/>
    <p:sldId id="349" r:id="rId38"/>
    <p:sldId id="350" r:id="rId39"/>
    <p:sldId id="351" r:id="rId40"/>
    <p:sldId id="353" r:id="rId41"/>
    <p:sldId id="287" r:id="rId42"/>
    <p:sldId id="347" r:id="rId43"/>
    <p:sldId id="327" r:id="rId44"/>
    <p:sldId id="369" r:id="rId45"/>
    <p:sldId id="370" r:id="rId46"/>
    <p:sldId id="360" r:id="rId47"/>
    <p:sldId id="361" r:id="rId48"/>
    <p:sldId id="363" r:id="rId49"/>
    <p:sldId id="373" r:id="rId50"/>
    <p:sldId id="364" r:id="rId51"/>
    <p:sldId id="365" r:id="rId52"/>
    <p:sldId id="367" r:id="rId53"/>
    <p:sldId id="366" r:id="rId54"/>
    <p:sldId id="348" r:id="rId55"/>
    <p:sldId id="277" r:id="rId56"/>
    <p:sldId id="316" r:id="rId57"/>
    <p:sldId id="278" r:id="rId58"/>
    <p:sldId id="317" r:id="rId59"/>
    <p:sldId id="318" r:id="rId60"/>
    <p:sldId id="279" r:id="rId61"/>
    <p:sldId id="371" r:id="rId62"/>
    <p:sldId id="372" r:id="rId63"/>
    <p:sldId id="280" r:id="rId64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6" autoAdjust="0"/>
    <p:restoredTop sz="86180" autoAdjust="0"/>
  </p:normalViewPr>
  <p:slideViewPr>
    <p:cSldViewPr snapToGrid="0">
      <p:cViewPr varScale="1">
        <p:scale>
          <a:sx n="40" d="100"/>
          <a:sy n="40" d="100"/>
        </p:scale>
        <p:origin x="636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55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10" Type="http://schemas.openxmlformats.org/officeDocument/2006/relationships/slide" Target="slides/slide22.xml"/><Relationship Id="rId4" Type="http://schemas.openxmlformats.org/officeDocument/2006/relationships/slide" Target="slides/slide6.xml"/><Relationship Id="rId9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shas\Dropbox\PhD\Yahoo-intern\Initial_resul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read-only workload</a:t>
            </a:r>
          </a:p>
        </c:rich>
      </c:tx>
      <c:layout>
        <c:manualLayout>
          <c:xMode val="edge"/>
          <c:yMode val="edge"/>
          <c:x val="0.22663017145198869"/>
          <c:y val="4.5478511484800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07227594679588"/>
          <c:y val="0.19879055032860077"/>
          <c:w val="0.76550485852191985"/>
          <c:h val="0.54678639525440487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762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Singleton!$B$18:$H$18</c:f>
              <c:numCache>
                <c:formatCode>General</c:formatCode>
                <c:ptCount val="7"/>
                <c:pt idx="0">
                  <c:v>2.2135764</c:v>
                </c:pt>
                <c:pt idx="1">
                  <c:v>4.2681323999999989</c:v>
                </c:pt>
                <c:pt idx="2">
                  <c:v>8.6990390000000026</c:v>
                </c:pt>
                <c:pt idx="3">
                  <c:v>17.4190729</c:v>
                </c:pt>
                <c:pt idx="4">
                  <c:v>34.404128300000011</c:v>
                </c:pt>
                <c:pt idx="5">
                  <c:v>51.313988800000004</c:v>
                </c:pt>
                <c:pt idx="6">
                  <c:v>69.449469300000018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2F2-4BA6-8924-6AA79279AB7F}"/>
            </c:ext>
          </c:extLst>
        </c:ser>
        <c:ser>
          <c:idx val="1"/>
          <c:order val="1"/>
          <c:tx>
            <c:v>rotating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Singleton!$B$19:$H$19</c:f>
              <c:numCache>
                <c:formatCode>General</c:formatCode>
                <c:ptCount val="7"/>
                <c:pt idx="0">
                  <c:v>3.1846367000000004</c:v>
                </c:pt>
                <c:pt idx="1">
                  <c:v>6.1584141999999984</c:v>
                </c:pt>
                <c:pt idx="2">
                  <c:v>11.573325099999998</c:v>
                </c:pt>
                <c:pt idx="3">
                  <c:v>17.670419199999998</c:v>
                </c:pt>
                <c:pt idx="4">
                  <c:v>32.485689999999998</c:v>
                </c:pt>
                <c:pt idx="5">
                  <c:v>50.413477999999998</c:v>
                </c:pt>
                <c:pt idx="6">
                  <c:v>69.132619399999982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2F2-4BA6-8924-6AA79279AB7F}"/>
            </c:ext>
          </c:extLst>
        </c:ser>
        <c:ser>
          <c:idx val="2"/>
          <c:order val="2"/>
          <c:tx>
            <c:v>nohotspot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Singleton!$B$20:$H$20</c:f>
              <c:numCache>
                <c:formatCode>General</c:formatCode>
                <c:ptCount val="7"/>
                <c:pt idx="0">
                  <c:v>2.3072565000000003</c:v>
                </c:pt>
                <c:pt idx="1">
                  <c:v>4.5981701999999993</c:v>
                </c:pt>
                <c:pt idx="2">
                  <c:v>9.1463387999999988</c:v>
                </c:pt>
                <c:pt idx="3">
                  <c:v>14.152684800000003</c:v>
                </c:pt>
                <c:pt idx="4">
                  <c:v>29.54314699999999</c:v>
                </c:pt>
                <c:pt idx="5">
                  <c:v>41.660156400000012</c:v>
                </c:pt>
                <c:pt idx="6">
                  <c:v>57.824453700000007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2F2-4BA6-8924-6AA79279AB7F}"/>
            </c:ext>
          </c:extLst>
        </c:ser>
        <c:ser>
          <c:idx val="3"/>
          <c:order val="3"/>
          <c:tx>
            <c:v>fraser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Singleton!$B$21:$H$21</c:f>
              <c:numCache>
                <c:formatCode>General</c:formatCode>
                <c:ptCount val="7"/>
                <c:pt idx="0">
                  <c:v>2.3070374</c:v>
                </c:pt>
                <c:pt idx="1">
                  <c:v>4.4694161000000001</c:v>
                </c:pt>
                <c:pt idx="2">
                  <c:v>9.5865601000000016</c:v>
                </c:pt>
                <c:pt idx="3">
                  <c:v>16.451832899999996</c:v>
                </c:pt>
                <c:pt idx="4">
                  <c:v>16.647984800000003</c:v>
                </c:pt>
                <c:pt idx="5">
                  <c:v>16.429239299999992</c:v>
                </c:pt>
                <c:pt idx="6">
                  <c:v>15.9708275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2F2-4BA6-8924-6AA79279AB7F}"/>
            </c:ext>
          </c:extLst>
        </c:ser>
        <c:ser>
          <c:idx val="4"/>
          <c:order val="4"/>
          <c:tx>
            <c:v>lock</c:v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Singleton!$B$22:$H$22</c:f>
              <c:numCache>
                <c:formatCode>General</c:formatCode>
                <c:ptCount val="7"/>
                <c:pt idx="0">
                  <c:v>1.3586459000000002</c:v>
                </c:pt>
                <c:pt idx="1">
                  <c:v>2.6643444999999999</c:v>
                </c:pt>
                <c:pt idx="2">
                  <c:v>5.0986940000000001</c:v>
                </c:pt>
                <c:pt idx="3">
                  <c:v>9.0673911999999994</c:v>
                </c:pt>
                <c:pt idx="4">
                  <c:v>8.960156600000003</c:v>
                </c:pt>
                <c:pt idx="5">
                  <c:v>8.5438558999999987</c:v>
                </c:pt>
                <c:pt idx="6">
                  <c:v>9.7486993999999996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2F2-4BA6-8924-6AA79279AB7F}"/>
            </c:ext>
          </c:extLst>
        </c:ser>
        <c:ser>
          <c:idx val="5"/>
          <c:order val="5"/>
          <c:tx>
            <c:v>base line</c:v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Singleton!$B$17:$H$17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Singleton!$B$23:$H$23</c:f>
              <c:numCache>
                <c:formatCode>General</c:formatCode>
                <c:ptCount val="7"/>
                <c:pt idx="0">
                  <c:v>2.5044675000000001</c:v>
                </c:pt>
                <c:pt idx="1">
                  <c:v>4.4696274000000011</c:v>
                </c:pt>
                <c:pt idx="2">
                  <c:v>8.8501533000000023</c:v>
                </c:pt>
                <c:pt idx="3">
                  <c:v>18.084554799999999</c:v>
                </c:pt>
                <c:pt idx="4">
                  <c:v>36.101193500000001</c:v>
                </c:pt>
                <c:pt idx="5">
                  <c:v>53.683757400000005</c:v>
                </c:pt>
                <c:pt idx="6">
                  <c:v>71.800785199999964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2F2-4BA6-8924-6AA79279A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551936"/>
        <c:axId val="92821376"/>
      </c:scatterChart>
      <c:valAx>
        <c:axId val="86551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of threads</a:t>
                </a:r>
              </a:p>
            </c:rich>
          </c:tx>
          <c:layout>
            <c:manualLayout>
              <c:xMode val="edge"/>
              <c:yMode val="edge"/>
              <c:x val="0.35560264863941105"/>
              <c:y val="0.8333674431836228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2821376"/>
        <c:crosses val="autoZero"/>
        <c:crossBetween val="midCat"/>
      </c:valAx>
      <c:valAx>
        <c:axId val="9282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millions ops/sec</a:t>
                </a:r>
              </a:p>
            </c:rich>
          </c:tx>
          <c:layout>
            <c:manualLayout>
              <c:xMode val="edge"/>
              <c:yMode val="edge"/>
              <c:x val="1.4446612102898484E-2"/>
              <c:y val="9.5953218593832879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6551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40049554713064"/>
          <c:y val="9.2271896446150373E-2"/>
          <c:w val="0.76520151431470174"/>
          <c:h val="0.70760460695029259"/>
        </c:manualLayout>
      </c:layout>
      <c:scatterChart>
        <c:scatterStyle val="smoothMarker"/>
        <c:varyColors val="0"/>
        <c:ser>
          <c:idx val="0"/>
          <c:order val="0"/>
          <c:tx>
            <c:v>Our library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A-45E8-9C0F-ECEFC403F1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9A-45E8-9C0F-ECEFC403F1D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9A-45E8-9C0F-ECEFC403F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Intruder!$B$45:$E$45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Intruder!$B$46:$E$46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0.1</c:v>
                </c:pt>
                <c:pt idx="3">
                  <c:v>0.1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C9A-45E8-9C0F-ECEFC403F1D1}"/>
            </c:ext>
          </c:extLst>
        </c:ser>
        <c:ser>
          <c:idx val="1"/>
          <c:order val="1"/>
          <c:tx>
            <c:v>TL2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9A-45E8-9C0F-ECEFC403F1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9A-45E8-9C0F-ECEFC403F1D1}"/>
                </c:ext>
              </c:extLst>
            </c:dLbl>
            <c:dLbl>
              <c:idx val="2"/>
              <c:layout>
                <c:manualLayout>
                  <c:x val="-0.11097376557061707"/>
                  <c:y val="-7.087615344541056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51.5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9A-45E8-9C0F-ECEFC403F1D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400"/>
                      <a:t>61.2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9A-45E8-9C0F-ECEFC403F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Intruder!$B$45:$E$45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Intruder!$B$47:$E$47</c:f>
              <c:numCache>
                <c:formatCode>General</c:formatCode>
                <c:ptCount val="4"/>
                <c:pt idx="0">
                  <c:v>0</c:v>
                </c:pt>
                <c:pt idx="1">
                  <c:v>36.944444444444429</c:v>
                </c:pt>
                <c:pt idx="2">
                  <c:v>51.578947368421062</c:v>
                </c:pt>
                <c:pt idx="3">
                  <c:v>61.206896551724128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FC9A-45E8-9C0F-ECEFC403F1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3223168"/>
        <c:axId val="93249920"/>
      </c:scatterChart>
      <c:valAx>
        <c:axId val="932231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cap="all" baseline="0">
                    <a:effectLst/>
                  </a:rPr>
                  <a:t># of threads</a:t>
                </a:r>
                <a:endParaRPr lang="he-IL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41834697575545216"/>
              <c:y val="0.8888352998659063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3249920"/>
        <c:crosses val="autoZero"/>
        <c:crossBetween val="midCat"/>
        <c:majorUnit val="2"/>
      </c:valAx>
      <c:valAx>
        <c:axId val="932499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cap="all" baseline="0" dirty="0">
                    <a:effectLst/>
                  </a:rPr>
                  <a:t>% of aborts</a:t>
                </a:r>
                <a:endParaRPr lang="he-IL" sz="20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1849255295638647E-2"/>
              <c:y val="0.2549301374709232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322316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ctr" rtl="0">
              <a:defRPr lang="en-US" sz="2800" b="1" i="0" u="none" strike="noStrike" kern="1200" cap="all" spc="120" normalizeH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cap="all" baseline="0" dirty="0">
                <a:effectLst/>
              </a:rPr>
              <a:t>UPDATE-only workload</a:t>
            </a:r>
            <a:endParaRPr lang="en-US" sz="2800" dirty="0">
              <a:effectLst/>
            </a:endParaRPr>
          </a:p>
        </c:rich>
      </c:tx>
      <c:layout>
        <c:manualLayout>
          <c:xMode val="edge"/>
          <c:yMode val="edge"/>
          <c:x val="0.19327913300097971"/>
          <c:y val="1.10722160826107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591648352404019"/>
          <c:y val="0.17306865985831082"/>
          <c:w val="0.82339958173677474"/>
          <c:h val="0.58310913413227916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762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Singleton!$B$129:$H$129</c:f>
              <c:numCache>
                <c:formatCode>General</c:formatCode>
                <c:ptCount val="7"/>
                <c:pt idx="0">
                  <c:v>1.0287367000000001</c:v>
                </c:pt>
                <c:pt idx="1">
                  <c:v>1.3566265</c:v>
                </c:pt>
                <c:pt idx="2">
                  <c:v>2.2964742999999999</c:v>
                </c:pt>
                <c:pt idx="3">
                  <c:v>4.5538918000000006</c:v>
                </c:pt>
                <c:pt idx="4">
                  <c:v>8.8700827000000011</c:v>
                </c:pt>
                <c:pt idx="5">
                  <c:v>12.9077967</c:v>
                </c:pt>
                <c:pt idx="6">
                  <c:v>16.032850199999999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A8E-453D-96E5-8D41C5568F45}"/>
            </c:ext>
          </c:extLst>
        </c:ser>
        <c:ser>
          <c:idx val="1"/>
          <c:order val="1"/>
          <c:tx>
            <c:v>rotaiting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Singleton!$B$130:$H$130</c:f>
              <c:numCache>
                <c:formatCode>General</c:formatCode>
                <c:ptCount val="7"/>
                <c:pt idx="0">
                  <c:v>1.6256463000000001</c:v>
                </c:pt>
                <c:pt idx="1">
                  <c:v>2.6500268999999999</c:v>
                </c:pt>
                <c:pt idx="2">
                  <c:v>4.8735194000000002</c:v>
                </c:pt>
                <c:pt idx="3">
                  <c:v>8.0424872000000001</c:v>
                </c:pt>
                <c:pt idx="4">
                  <c:v>14.101963599999999</c:v>
                </c:pt>
                <c:pt idx="5">
                  <c:v>19.1843428</c:v>
                </c:pt>
                <c:pt idx="6">
                  <c:v>22.183013299999999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A8E-453D-96E5-8D41C5568F45}"/>
            </c:ext>
          </c:extLst>
        </c:ser>
        <c:ser>
          <c:idx val="2"/>
          <c:order val="2"/>
          <c:tx>
            <c:v>nohotspot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Singleton!$B$131:$H$131</c:f>
              <c:numCache>
                <c:formatCode>General</c:formatCode>
                <c:ptCount val="7"/>
                <c:pt idx="0">
                  <c:v>1.4604364999999999</c:v>
                </c:pt>
                <c:pt idx="1">
                  <c:v>2.1176015000000001</c:v>
                </c:pt>
                <c:pt idx="2">
                  <c:v>3.4570449000000005</c:v>
                </c:pt>
                <c:pt idx="3">
                  <c:v>5.2271574999999997</c:v>
                </c:pt>
                <c:pt idx="4">
                  <c:v>8.4292280999999996</c:v>
                </c:pt>
                <c:pt idx="5">
                  <c:v>10.855871799999999</c:v>
                </c:pt>
                <c:pt idx="6">
                  <c:v>12.7994755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A8E-453D-96E5-8D41C5568F45}"/>
            </c:ext>
          </c:extLst>
        </c:ser>
        <c:ser>
          <c:idx val="3"/>
          <c:order val="3"/>
          <c:tx>
            <c:v>fraser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Singleton!$B$132:$H$132</c:f>
              <c:numCache>
                <c:formatCode>General</c:formatCode>
                <c:ptCount val="7"/>
                <c:pt idx="0">
                  <c:v>2.2550046999999998</c:v>
                </c:pt>
                <c:pt idx="1">
                  <c:v>4.2171425999999999</c:v>
                </c:pt>
                <c:pt idx="2">
                  <c:v>8.1933606000000001</c:v>
                </c:pt>
                <c:pt idx="3">
                  <c:v>11.1194647</c:v>
                </c:pt>
                <c:pt idx="4">
                  <c:v>10.8621645</c:v>
                </c:pt>
                <c:pt idx="5">
                  <c:v>11.491185</c:v>
                </c:pt>
                <c:pt idx="6">
                  <c:v>11.491185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A8E-453D-96E5-8D41C5568F45}"/>
            </c:ext>
          </c:extLst>
        </c:ser>
        <c:ser>
          <c:idx val="4"/>
          <c:order val="4"/>
          <c:tx>
            <c:v>lock</c:v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Singleton!$B$133:$H$133</c:f>
              <c:numCache>
                <c:formatCode>General</c:formatCode>
                <c:ptCount val="7"/>
                <c:pt idx="0">
                  <c:v>1.1869291</c:v>
                </c:pt>
                <c:pt idx="1">
                  <c:v>1.7593284</c:v>
                </c:pt>
                <c:pt idx="2">
                  <c:v>0.80921240000000005</c:v>
                </c:pt>
                <c:pt idx="3">
                  <c:v>0.82475579999999993</c:v>
                </c:pt>
                <c:pt idx="4">
                  <c:v>0.5827059</c:v>
                </c:pt>
                <c:pt idx="5">
                  <c:v>0.63629550000000001</c:v>
                </c:pt>
                <c:pt idx="6">
                  <c:v>0.54668139999999998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A8E-453D-96E5-8D41C5568F45}"/>
            </c:ext>
          </c:extLst>
        </c:ser>
        <c:ser>
          <c:idx val="5"/>
          <c:order val="5"/>
          <c:tx>
            <c:v>base line</c:v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Singleton!$B$134:$H$134</c:f>
              <c:numCache>
                <c:formatCode>General</c:formatCode>
                <c:ptCount val="7"/>
                <c:pt idx="0">
                  <c:v>1.2034632000000001</c:v>
                </c:pt>
                <c:pt idx="1">
                  <c:v>1.4722624</c:v>
                </c:pt>
                <c:pt idx="2">
                  <c:v>2.4679975999999999</c:v>
                </c:pt>
                <c:pt idx="3">
                  <c:v>4.8762087999999997</c:v>
                </c:pt>
                <c:pt idx="4">
                  <c:v>8.7150445000000012</c:v>
                </c:pt>
                <c:pt idx="5">
                  <c:v>12.3514739</c:v>
                </c:pt>
                <c:pt idx="6">
                  <c:v>15.3995146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A8E-453D-96E5-8D41C5568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857856"/>
        <c:axId val="92676096"/>
      </c:scatterChart>
      <c:valAx>
        <c:axId val="928578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 rtl="0">
                  <a:def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# of threads</a:t>
                </a:r>
              </a:p>
            </c:rich>
          </c:tx>
          <c:layout>
            <c:manualLayout>
              <c:xMode val="edge"/>
              <c:yMode val="edge"/>
              <c:x val="0.44295962284135443"/>
              <c:y val="0.831461582190417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ID4096"/>
          </a:p>
        </c:txPr>
        <c:crossAx val="92676096"/>
        <c:crosses val="autoZero"/>
        <c:crossBetween val="midCat"/>
      </c:valAx>
      <c:valAx>
        <c:axId val="926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ID4096"/>
          </a:p>
        </c:txPr>
        <c:crossAx val="928578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000"/>
      </a:pPr>
      <a:endParaRPr lang="LID4096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update-only workload</a:t>
            </a:r>
          </a:p>
        </c:rich>
      </c:tx>
      <c:layout>
        <c:manualLayout>
          <c:xMode val="edge"/>
          <c:yMode val="edge"/>
          <c:x val="0.33695914271463723"/>
          <c:y val="4.782283438111627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954159473381338"/>
          <c:y val="0.21173255404930058"/>
          <c:w val="0.82339958173677474"/>
          <c:h val="0.54795302649024558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 w="7620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76200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Singleton!$B$129:$H$129</c:f>
              <c:numCache>
                <c:formatCode>General</c:formatCode>
                <c:ptCount val="7"/>
                <c:pt idx="0">
                  <c:v>1.0287366999999998</c:v>
                </c:pt>
                <c:pt idx="1">
                  <c:v>1.3566265</c:v>
                </c:pt>
                <c:pt idx="2">
                  <c:v>2.2964742999999999</c:v>
                </c:pt>
                <c:pt idx="3">
                  <c:v>4.5538918000000006</c:v>
                </c:pt>
                <c:pt idx="4">
                  <c:v>8.8700827000000029</c:v>
                </c:pt>
                <c:pt idx="5">
                  <c:v>12.9077967</c:v>
                </c:pt>
                <c:pt idx="6">
                  <c:v>16.032850200000002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B43-4AD4-AB21-EF5CBC9DAF33}"/>
            </c:ext>
          </c:extLst>
        </c:ser>
        <c:ser>
          <c:idx val="1"/>
          <c:order val="1"/>
          <c:tx>
            <c:v>rotaiting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Singleton!$B$130:$H$130</c:f>
              <c:numCache>
                <c:formatCode>General</c:formatCode>
                <c:ptCount val="7"/>
                <c:pt idx="0">
                  <c:v>1.6256462999999999</c:v>
                </c:pt>
                <c:pt idx="1">
                  <c:v>2.6500268999999999</c:v>
                </c:pt>
                <c:pt idx="2">
                  <c:v>4.8735194000000002</c:v>
                </c:pt>
                <c:pt idx="3">
                  <c:v>8.0424872000000018</c:v>
                </c:pt>
                <c:pt idx="4">
                  <c:v>14.101963599999999</c:v>
                </c:pt>
                <c:pt idx="5">
                  <c:v>19.184342799999996</c:v>
                </c:pt>
                <c:pt idx="6">
                  <c:v>22.183013299999995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B43-4AD4-AB21-EF5CBC9DAF33}"/>
            </c:ext>
          </c:extLst>
        </c:ser>
        <c:ser>
          <c:idx val="2"/>
          <c:order val="2"/>
          <c:tx>
            <c:v>nohotspot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Singleton!$B$131:$H$131</c:f>
              <c:numCache>
                <c:formatCode>General</c:formatCode>
                <c:ptCount val="7"/>
                <c:pt idx="0">
                  <c:v>1.4604364999999997</c:v>
                </c:pt>
                <c:pt idx="1">
                  <c:v>2.1176015000000001</c:v>
                </c:pt>
                <c:pt idx="2">
                  <c:v>3.4570449000000001</c:v>
                </c:pt>
                <c:pt idx="3">
                  <c:v>5.2271574999999988</c:v>
                </c:pt>
                <c:pt idx="4">
                  <c:v>8.4292280999999996</c:v>
                </c:pt>
                <c:pt idx="5">
                  <c:v>10.855871800000001</c:v>
                </c:pt>
                <c:pt idx="6">
                  <c:v>12.7994755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B43-4AD4-AB21-EF5CBC9DAF33}"/>
            </c:ext>
          </c:extLst>
        </c:ser>
        <c:ser>
          <c:idx val="3"/>
          <c:order val="3"/>
          <c:tx>
            <c:v>fraser</c:v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Singleton!$B$132:$H$132</c:f>
              <c:numCache>
                <c:formatCode>General</c:formatCode>
                <c:ptCount val="7"/>
                <c:pt idx="0">
                  <c:v>2.2550046999999998</c:v>
                </c:pt>
                <c:pt idx="1">
                  <c:v>4.217142599999999</c:v>
                </c:pt>
                <c:pt idx="2">
                  <c:v>8.1933605999999983</c:v>
                </c:pt>
                <c:pt idx="3">
                  <c:v>11.1194647</c:v>
                </c:pt>
                <c:pt idx="4">
                  <c:v>10.862164500000002</c:v>
                </c:pt>
                <c:pt idx="5">
                  <c:v>11.491185</c:v>
                </c:pt>
                <c:pt idx="6">
                  <c:v>11.491185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DB43-4AD4-AB21-EF5CBC9DAF33}"/>
            </c:ext>
          </c:extLst>
        </c:ser>
        <c:ser>
          <c:idx val="4"/>
          <c:order val="4"/>
          <c:tx>
            <c:v>lock</c:v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Singleton!$B$133:$H$133</c:f>
              <c:numCache>
                <c:formatCode>General</c:formatCode>
                <c:ptCount val="7"/>
                <c:pt idx="0">
                  <c:v>1.1869291</c:v>
                </c:pt>
                <c:pt idx="1">
                  <c:v>1.7593283999999998</c:v>
                </c:pt>
                <c:pt idx="2">
                  <c:v>0.80921239999999994</c:v>
                </c:pt>
                <c:pt idx="3">
                  <c:v>0.82475579999999993</c:v>
                </c:pt>
                <c:pt idx="4">
                  <c:v>0.5827059</c:v>
                </c:pt>
                <c:pt idx="5">
                  <c:v>0.63629550000000012</c:v>
                </c:pt>
                <c:pt idx="6">
                  <c:v>0.54668139999999998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B43-4AD4-AB21-EF5CBC9DAF33}"/>
            </c:ext>
          </c:extLst>
        </c:ser>
        <c:ser>
          <c:idx val="5"/>
          <c:order val="5"/>
          <c:tx>
            <c:v>base line</c:v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Singleton!$B$128:$H$128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Singleton!$B$134:$H$134</c:f>
              <c:numCache>
                <c:formatCode>General</c:formatCode>
                <c:ptCount val="7"/>
                <c:pt idx="0">
                  <c:v>1.2034631999999996</c:v>
                </c:pt>
                <c:pt idx="1">
                  <c:v>1.4722624</c:v>
                </c:pt>
                <c:pt idx="2">
                  <c:v>2.4679976000000003</c:v>
                </c:pt>
                <c:pt idx="3">
                  <c:v>4.8762088000000006</c:v>
                </c:pt>
                <c:pt idx="4">
                  <c:v>8.715044500000003</c:v>
                </c:pt>
                <c:pt idx="5">
                  <c:v>12.3514739</c:v>
                </c:pt>
                <c:pt idx="6">
                  <c:v>15.399514600000002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DB43-4AD4-AB21-EF5CBC9DAF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18240"/>
        <c:axId val="93420544"/>
      </c:scatterChart>
      <c:valAx>
        <c:axId val="93418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of threads</a:t>
                </a:r>
              </a:p>
            </c:rich>
          </c:tx>
          <c:layout>
            <c:manualLayout>
              <c:xMode val="edge"/>
              <c:yMode val="edge"/>
              <c:x val="0.44295962284135443"/>
              <c:y val="0.831461582190417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3420544"/>
        <c:crosses val="autoZero"/>
        <c:crossBetween val="midCat"/>
      </c:valAx>
      <c:valAx>
        <c:axId val="9342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sz="12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0" i="0" u="none" strike="noStrike" kern="1200" cap="all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millions ops/sec</a:t>
                </a:r>
              </a:p>
            </c:rich>
          </c:tx>
          <c:layout>
            <c:manualLayout>
              <c:xMode val="edge"/>
              <c:yMode val="edge"/>
              <c:x val="3.3943779317462432E-2"/>
              <c:y val="0.136588216543590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3418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2400"/>
          </a:pPr>
          <a:endParaRPr lang="LID4096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/>
            </a:pPr>
            <a:r>
              <a:rPr lang="en-US" sz="2400" b="1" i="0" u="none" strike="noStrike" kern="1200" cap="all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read-only</a:t>
            </a:r>
            <a:r>
              <a:rPr lang="en-US" sz="2400" dirty="0"/>
              <a:t> </a:t>
            </a:r>
            <a:r>
              <a:rPr lang="en-US" sz="2400" b="1" i="0" u="none" strike="noStrike" kern="1200" cap="all" spc="120" normalizeH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workload</a:t>
            </a:r>
          </a:p>
        </c:rich>
      </c:tx>
      <c:layout>
        <c:manualLayout>
          <c:xMode val="edge"/>
          <c:yMode val="edge"/>
          <c:x val="0.23396056017894476"/>
          <c:y val="2.644231055229628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843555581528213"/>
          <c:y val="0.17507010632842718"/>
          <c:w val="0.80899783332438024"/>
          <c:h val="0.6433548004839924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Sheet5!$D$94</c:f>
              <c:strCache>
                <c:ptCount val="1"/>
                <c:pt idx="0">
                  <c:v>our skiplist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Sheet5!$B$15:$H$15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Sheet5!$B$16:$H$16</c:f>
              <c:numCache>
                <c:formatCode>General</c:formatCode>
                <c:ptCount val="7"/>
                <c:pt idx="0">
                  <c:v>0.51814760000000004</c:v>
                </c:pt>
                <c:pt idx="1">
                  <c:v>1.0089429999999999</c:v>
                </c:pt>
                <c:pt idx="2">
                  <c:v>2.066519</c:v>
                </c:pt>
                <c:pt idx="3">
                  <c:v>4.1661894999999989</c:v>
                </c:pt>
                <c:pt idx="4">
                  <c:v>8.1901651999999991</c:v>
                </c:pt>
                <c:pt idx="5">
                  <c:v>12.3762957</c:v>
                </c:pt>
                <c:pt idx="6">
                  <c:v>16.337977800000001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D45-402C-9963-436BAE64B6CF}"/>
            </c:ext>
          </c:extLst>
        </c:ser>
        <c:ser>
          <c:idx val="1"/>
          <c:order val="1"/>
          <c:tx>
            <c:strRef>
              <c:f>Sheet5!$D$95</c:f>
              <c:strCache>
                <c:ptCount val="1"/>
                <c:pt idx="0">
                  <c:v>seq TL2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Sheet5!$B$15:$H$15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Sheet5!$B$17:$H$17</c:f>
              <c:numCache>
                <c:formatCode>General</c:formatCode>
                <c:ptCount val="7"/>
                <c:pt idx="0">
                  <c:v>0.28489410000000004</c:v>
                </c:pt>
                <c:pt idx="1">
                  <c:v>0.5891074999999999</c:v>
                </c:pt>
                <c:pt idx="2">
                  <c:v>1.1419824999999999</c:v>
                </c:pt>
                <c:pt idx="3">
                  <c:v>2.0666178999999998</c:v>
                </c:pt>
                <c:pt idx="4">
                  <c:v>3.9764480999999994</c:v>
                </c:pt>
                <c:pt idx="5">
                  <c:v>6.3686487999999999</c:v>
                </c:pt>
                <c:pt idx="6">
                  <c:v>8.1517271999999998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D45-402C-9963-436BAE64B6CF}"/>
            </c:ext>
          </c:extLst>
        </c:ser>
        <c:ser>
          <c:idx val="2"/>
          <c:order val="2"/>
          <c:tx>
            <c:strRef>
              <c:f>Sheet5!$D$96</c:f>
              <c:strCache>
                <c:ptCount val="1"/>
                <c:pt idx="0">
                  <c:v>friendly TL2</c:v>
                </c:pt>
              </c:strCache>
            </c:strRef>
          </c:tx>
          <c:xVal>
            <c:numRef>
              <c:f>Sheet5!$B$15:$H$15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Sheet5!$B$18:$H$18</c:f>
              <c:numCache>
                <c:formatCode>General</c:formatCode>
                <c:ptCount val="7"/>
                <c:pt idx="0">
                  <c:v>0.13976700000000003</c:v>
                </c:pt>
                <c:pt idx="1">
                  <c:v>0.28921870000000005</c:v>
                </c:pt>
                <c:pt idx="2">
                  <c:v>0.5862601999999999</c:v>
                </c:pt>
                <c:pt idx="3">
                  <c:v>1.0455706999999999</c:v>
                </c:pt>
                <c:pt idx="4">
                  <c:v>2.0226086999999997</c:v>
                </c:pt>
                <c:pt idx="5">
                  <c:v>3.1101430999999997</c:v>
                </c:pt>
                <c:pt idx="6">
                  <c:v>3.9343167999999999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D45-402C-9963-436BAE64B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50240"/>
        <c:axId val="86697472"/>
      </c:scatterChart>
      <c:valAx>
        <c:axId val="86650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 algn="ctr" rtl="0">
                  <a:defRPr lang="en-US" sz="1600" b="0" i="0" u="none" strike="noStrike" kern="1200" cap="all" spc="120" normalizeH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# of threads</a:t>
                </a:r>
              </a:p>
            </c:rich>
          </c:tx>
          <c:layout>
            <c:manualLayout>
              <c:xMode val="edge"/>
              <c:yMode val="edge"/>
              <c:x val="0.37505330108605328"/>
              <c:y val="0.90246475647494573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ID4096"/>
          </a:p>
        </c:txPr>
        <c:crossAx val="86697472"/>
        <c:crosses val="autoZero"/>
        <c:crossBetween val="midCat"/>
        <c:majorUnit val="5"/>
      </c:valAx>
      <c:valAx>
        <c:axId val="866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he-IL" sz="2400" b="1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millions TXs/sec</a:t>
                </a:r>
                <a:endParaRPr lang="he-IL" sz="2400" b="1" i="0" u="none" strike="noStrike" kern="1200" cap="all" spc="120" normalizeH="0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1.1048255020337547E-2"/>
              <c:y val="0.1228462940604274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ID4096"/>
          </a:p>
        </c:txPr>
        <c:crossAx val="86650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LID4096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update-only workload</a:t>
            </a:r>
          </a:p>
        </c:rich>
      </c:tx>
      <c:layout>
        <c:manualLayout>
          <c:xMode val="edge"/>
          <c:yMode val="edge"/>
          <c:x val="0.19129893130833012"/>
          <c:y val="1.993965630329266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92672116510673"/>
          <c:y val="0.17824138671246109"/>
          <c:w val="0.86620781841687866"/>
          <c:h val="0.6409234016672031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Sheet5!$D$94</c:f>
              <c:strCache>
                <c:ptCount val="1"/>
                <c:pt idx="0">
                  <c:v>our skiplist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Sheet5!$B$139:$H$139</c:f>
              <c:numCache>
                <c:formatCode>General</c:formatCode>
                <c:ptCount val="7"/>
                <c:pt idx="0">
                  <c:v>0.17792550000000001</c:v>
                </c:pt>
                <c:pt idx="1">
                  <c:v>0.23755480000000001</c:v>
                </c:pt>
                <c:pt idx="2">
                  <c:v>0.43407790000000002</c:v>
                </c:pt>
                <c:pt idx="3">
                  <c:v>0.80764420000000003</c:v>
                </c:pt>
                <c:pt idx="4">
                  <c:v>1.4297951</c:v>
                </c:pt>
                <c:pt idx="5">
                  <c:v>2.0483000000000002</c:v>
                </c:pt>
                <c:pt idx="6">
                  <c:v>2.3191858999999999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DF3-4794-9E5E-E8EAF5474B3B}"/>
            </c:ext>
          </c:extLst>
        </c:ser>
        <c:ser>
          <c:idx val="1"/>
          <c:order val="1"/>
          <c:tx>
            <c:strRef>
              <c:f>Sheet5!$D$95</c:f>
              <c:strCache>
                <c:ptCount val="1"/>
                <c:pt idx="0">
                  <c:v>seq TL2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Sheet5!$B$140:$H$140</c:f>
              <c:numCache>
                <c:formatCode>General</c:formatCode>
                <c:ptCount val="7"/>
                <c:pt idx="0">
                  <c:v>9.4169900000000001E-2</c:v>
                </c:pt>
                <c:pt idx="1">
                  <c:v>0.1198448</c:v>
                </c:pt>
                <c:pt idx="2">
                  <c:v>0.21406790000000001</c:v>
                </c:pt>
                <c:pt idx="3">
                  <c:v>0.3461322</c:v>
                </c:pt>
                <c:pt idx="4">
                  <c:v>0.42268610000000006</c:v>
                </c:pt>
                <c:pt idx="5">
                  <c:v>0.27540369999999997</c:v>
                </c:pt>
                <c:pt idx="6">
                  <c:v>0.20678239999999998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DF3-4794-9E5E-E8EAF5474B3B}"/>
            </c:ext>
          </c:extLst>
        </c:ser>
        <c:ser>
          <c:idx val="2"/>
          <c:order val="2"/>
          <c:tx>
            <c:strRef>
              <c:f>Sheet5!$D$96</c:f>
              <c:strCache>
                <c:ptCount val="1"/>
                <c:pt idx="0">
                  <c:v>friendly TL2</c:v>
                </c:pt>
              </c:strCache>
            </c:strRef>
          </c:tx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Sheet5!$B$141:$H$141</c:f>
              <c:numCache>
                <c:formatCode>General</c:formatCode>
                <c:ptCount val="7"/>
                <c:pt idx="0">
                  <c:v>6.5783400000000006E-2</c:v>
                </c:pt>
                <c:pt idx="1">
                  <c:v>0.12990959999999999</c:v>
                </c:pt>
                <c:pt idx="2">
                  <c:v>0.30976399999999998</c:v>
                </c:pt>
                <c:pt idx="3">
                  <c:v>0.6848902</c:v>
                </c:pt>
                <c:pt idx="4">
                  <c:v>1.1874298000000001</c:v>
                </c:pt>
                <c:pt idx="5">
                  <c:v>1.5233726000000001</c:v>
                </c:pt>
                <c:pt idx="6">
                  <c:v>2.0549434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DF3-4794-9E5E-E8EAF5474B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85024"/>
        <c:axId val="86795392"/>
      </c:scatterChart>
      <c:valAx>
        <c:axId val="8678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of threads</a:t>
                </a:r>
              </a:p>
            </c:rich>
          </c:tx>
          <c:layout>
            <c:manualLayout>
              <c:xMode val="edge"/>
              <c:yMode val="edge"/>
              <c:x val="0.399911189386361"/>
              <c:y val="0.8999591547112207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6795392"/>
        <c:crosses val="autoZero"/>
        <c:crossBetween val="midCat"/>
        <c:majorUnit val="5"/>
      </c:valAx>
      <c:valAx>
        <c:axId val="8679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6785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update-only workload</a:t>
            </a:r>
          </a:p>
        </c:rich>
      </c:tx>
      <c:layout>
        <c:manualLayout>
          <c:xMode val="edge"/>
          <c:yMode val="edge"/>
          <c:x val="0.31398800474130439"/>
          <c:y val="6.916257542686850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223924455095293"/>
          <c:y val="0.21231884057971023"/>
          <c:w val="0.80399263950701827"/>
          <c:h val="0.549312669528349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Sheet5!$D$94</c:f>
              <c:strCache>
                <c:ptCount val="1"/>
                <c:pt idx="0">
                  <c:v>our skiplist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Sheet5!$B$139:$H$139</c:f>
              <c:numCache>
                <c:formatCode>General</c:formatCode>
                <c:ptCount val="7"/>
                <c:pt idx="0">
                  <c:v>0.17792550000000001</c:v>
                </c:pt>
                <c:pt idx="1">
                  <c:v>0.23755480000000001</c:v>
                </c:pt>
                <c:pt idx="2">
                  <c:v>0.43407790000000007</c:v>
                </c:pt>
                <c:pt idx="3">
                  <c:v>0.80764420000000015</c:v>
                </c:pt>
                <c:pt idx="4">
                  <c:v>1.4297950999999998</c:v>
                </c:pt>
                <c:pt idx="5">
                  <c:v>2.0483000000000002</c:v>
                </c:pt>
                <c:pt idx="6">
                  <c:v>2.3191858999999995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A1FC-4F1A-B927-A30496515213}"/>
            </c:ext>
          </c:extLst>
        </c:ser>
        <c:ser>
          <c:idx val="1"/>
          <c:order val="1"/>
          <c:tx>
            <c:strRef>
              <c:f>Sheet5!$D$95</c:f>
              <c:strCache>
                <c:ptCount val="1"/>
                <c:pt idx="0">
                  <c:v>seq TL2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Sheet5!$B$140:$H$140</c:f>
              <c:numCache>
                <c:formatCode>General</c:formatCode>
                <c:ptCount val="7"/>
                <c:pt idx="0">
                  <c:v>9.4169900000000015E-2</c:v>
                </c:pt>
                <c:pt idx="1">
                  <c:v>0.1198448</c:v>
                </c:pt>
                <c:pt idx="2">
                  <c:v>0.21406790000000003</c:v>
                </c:pt>
                <c:pt idx="3">
                  <c:v>0.3461322</c:v>
                </c:pt>
                <c:pt idx="4">
                  <c:v>0.42268610000000012</c:v>
                </c:pt>
                <c:pt idx="5">
                  <c:v>0.27540370000000003</c:v>
                </c:pt>
                <c:pt idx="6">
                  <c:v>0.20678240000000001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1FC-4F1A-B927-A30496515213}"/>
            </c:ext>
          </c:extLst>
        </c:ser>
        <c:ser>
          <c:idx val="2"/>
          <c:order val="2"/>
          <c:tx>
            <c:strRef>
              <c:f>Sheet5!$D$96</c:f>
              <c:strCache>
                <c:ptCount val="1"/>
                <c:pt idx="0">
                  <c:v>friendly TL2</c:v>
                </c:pt>
              </c:strCache>
            </c:strRef>
          </c:tx>
          <c:xVal>
            <c:numRef>
              <c:f>Sheet5!$B$138:$H$138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Sheet5!$B$141:$H$141</c:f>
              <c:numCache>
                <c:formatCode>General</c:formatCode>
                <c:ptCount val="7"/>
                <c:pt idx="0">
                  <c:v>6.578340000000002E-2</c:v>
                </c:pt>
                <c:pt idx="1">
                  <c:v>0.12990959999999999</c:v>
                </c:pt>
                <c:pt idx="2">
                  <c:v>0.30976400000000004</c:v>
                </c:pt>
                <c:pt idx="3">
                  <c:v>0.68489020000000012</c:v>
                </c:pt>
                <c:pt idx="4">
                  <c:v>1.1874297999999999</c:v>
                </c:pt>
                <c:pt idx="5">
                  <c:v>1.5233725999999999</c:v>
                </c:pt>
                <c:pt idx="6">
                  <c:v>2.0549433999999995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1FC-4F1A-B927-A304965152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883712"/>
        <c:axId val="86885888"/>
      </c:scatterChart>
      <c:valAx>
        <c:axId val="8688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# of threads</a:t>
                </a:r>
              </a:p>
            </c:rich>
          </c:tx>
          <c:layout>
            <c:manualLayout>
              <c:xMode val="edge"/>
              <c:yMode val="edge"/>
              <c:x val="0.45889196781632524"/>
              <c:y val="0.8431339280628548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6885888"/>
        <c:crosses val="autoZero"/>
        <c:crossBetween val="midCat"/>
        <c:majorUnit val="5"/>
      </c:valAx>
      <c:valAx>
        <c:axId val="8688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en-US" sz="2400" b="1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u="none" strike="noStrike" kern="1200" cap="all" spc="120" normalizeH="0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millions TXs/sec</a:t>
                </a:r>
              </a:p>
            </c:rich>
          </c:tx>
          <c:layout>
            <c:manualLayout>
              <c:xMode val="edge"/>
              <c:yMode val="edge"/>
              <c:x val="2.7334487708632269E-2"/>
              <c:y val="0.1876927104226328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868837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37309292978257"/>
          <c:y val="0.90404769147426423"/>
          <c:w val="0.47688208709946561"/>
          <c:h val="9.2874031827441986E-2"/>
        </c:manualLayout>
      </c:layout>
      <c:overlay val="0"/>
      <c:txPr>
        <a:bodyPr/>
        <a:lstStyle/>
        <a:p>
          <a:pPr>
            <a:defRPr sz="2000"/>
          </a:pPr>
          <a:endParaRPr lang="LID4096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lang="en-US" sz="2400" b="0" i="0" u="none" strike="noStrike" kern="1200" cap="all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kern="1200" cap="all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zoomed in</a:t>
            </a:r>
          </a:p>
        </c:rich>
      </c:tx>
      <c:layout>
        <c:manualLayout>
          <c:xMode val="edge"/>
          <c:yMode val="edge"/>
          <c:x val="0.39200186823498195"/>
          <c:y val="1.49452864243549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054057961237098"/>
          <c:y val="0.15780869150781171"/>
          <c:w val="0.84236027718077477"/>
          <c:h val="0.66177993065740137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Sheet5!$B$162:$H$162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Sheet5!$B$163:$H$163</c:f>
              <c:numCache>
                <c:formatCode>General</c:formatCode>
                <c:ptCount val="7"/>
                <c:pt idx="0">
                  <c:v>0</c:v>
                </c:pt>
                <c:pt idx="1">
                  <c:v>4.000000000000001E-3</c:v>
                </c:pt>
                <c:pt idx="2">
                  <c:v>1.0000000000000002E-2</c:v>
                </c:pt>
                <c:pt idx="3">
                  <c:v>2.0000000000000004E-2</c:v>
                </c:pt>
                <c:pt idx="4">
                  <c:v>3.9000000000000007E-2</c:v>
                </c:pt>
                <c:pt idx="5">
                  <c:v>4.3000000000000003E-2</c:v>
                </c:pt>
                <c:pt idx="6">
                  <c:v>5.1999999999999998E-2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92D-4285-9B60-3FC40B39CA17}"/>
            </c:ext>
          </c:extLst>
        </c:ser>
        <c:ser>
          <c:idx val="1"/>
          <c:order val="1"/>
          <c:tx>
            <c:v>transaction-friendly skiplist</c:v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</c:marker>
          <c:xVal>
            <c:numRef>
              <c:f>Sheet5!$B$162:$H$162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Sheet5!$B$164:$H$164</c:f>
              <c:numCache>
                <c:formatCode>General</c:formatCode>
                <c:ptCount val="7"/>
                <c:pt idx="0">
                  <c:v>0</c:v>
                </c:pt>
                <c:pt idx="1">
                  <c:v>0.4654005554631836</c:v>
                </c:pt>
                <c:pt idx="2">
                  <c:v>0.19356671530584577</c:v>
                </c:pt>
                <c:pt idx="3">
                  <c:v>0.19566640024926626</c:v>
                </c:pt>
                <c:pt idx="4">
                  <c:v>0.31557233951851305</c:v>
                </c:pt>
                <c:pt idx="5">
                  <c:v>0.73673374458750274</c:v>
                </c:pt>
                <c:pt idx="6">
                  <c:v>0.74762643097615256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92D-4285-9B60-3FC40B39CA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96064"/>
        <c:axId val="93498368"/>
      </c:scatterChart>
      <c:valAx>
        <c:axId val="93496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cap="all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# of threads</a:t>
                </a:r>
              </a:p>
            </c:rich>
          </c:tx>
          <c:layout>
            <c:manualLayout>
              <c:xMode val="edge"/>
              <c:yMode val="edge"/>
              <c:x val="0.44040495297009863"/>
              <c:y val="0.890771726930788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498368"/>
        <c:crosses val="autoZero"/>
        <c:crossBetween val="midCat"/>
      </c:valAx>
      <c:valAx>
        <c:axId val="93498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ID4096"/>
          </a:p>
        </c:txPr>
        <c:crossAx val="93496064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ID4096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 algn="ctr" rtl="0">
              <a:defRPr lang="en-US" sz="2400" b="0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kern="1200" cap="all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update-only workload</a:t>
            </a:r>
          </a:p>
        </c:rich>
      </c:tx>
      <c:layout>
        <c:manualLayout>
          <c:xMode val="edge"/>
          <c:yMode val="edge"/>
          <c:x val="0.25035509736540662"/>
          <c:y val="2.24179362318567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71957500157841"/>
          <c:y val="0.1914356644909832"/>
          <c:w val="0.80570500852341909"/>
          <c:h val="0.60909356222771904"/>
        </c:manualLayout>
      </c:layout>
      <c:scatterChart>
        <c:scatterStyle val="smoothMarker"/>
        <c:varyColors val="0"/>
        <c:ser>
          <c:idx val="0"/>
          <c:order val="0"/>
          <c:tx>
            <c:v>our skiplist</c:v>
          </c:tx>
          <c:spPr>
            <a:ln w="38100">
              <a:solidFill>
                <a:schemeClr val="tx1"/>
              </a:solidFill>
            </a:ln>
          </c:spPr>
          <c:marker>
            <c:spPr>
              <a:ln w="38100">
                <a:solidFill>
                  <a:schemeClr val="tx1"/>
                </a:solidFill>
              </a:ln>
            </c:spPr>
          </c:marker>
          <c:xVal>
            <c:numRef>
              <c:f>Sheet5!$B$144:$H$144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Sheet5!$B$145:$H$145</c:f>
              <c:numCache>
                <c:formatCode>General</c:formatCode>
                <c:ptCount val="7"/>
                <c:pt idx="0">
                  <c:v>0</c:v>
                </c:pt>
                <c:pt idx="1">
                  <c:v>4.000000000000001E-3</c:v>
                </c:pt>
                <c:pt idx="2">
                  <c:v>1.0000000000000002E-2</c:v>
                </c:pt>
                <c:pt idx="3">
                  <c:v>2.0000000000000004E-2</c:v>
                </c:pt>
                <c:pt idx="4">
                  <c:v>3.9000000000000007E-2</c:v>
                </c:pt>
                <c:pt idx="5">
                  <c:v>4.3000000000000003E-2</c:v>
                </c:pt>
                <c:pt idx="6">
                  <c:v>5.1999999999999998E-2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B3-472B-BAB6-76F6B8462874}"/>
            </c:ext>
          </c:extLst>
        </c:ser>
        <c:ser>
          <c:idx val="1"/>
          <c:order val="1"/>
          <c:tx>
            <c:v>tl2</c:v>
          </c:tx>
          <c:xVal>
            <c:numRef>
              <c:f>Sheet5!$B$144:$H$144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Sheet5!$B$146:$H$146</c:f>
              <c:numCache>
                <c:formatCode>General</c:formatCode>
                <c:ptCount val="7"/>
                <c:pt idx="0">
                  <c:v>0</c:v>
                </c:pt>
                <c:pt idx="1">
                  <c:v>0.53</c:v>
                </c:pt>
                <c:pt idx="2">
                  <c:v>1.84</c:v>
                </c:pt>
                <c:pt idx="3">
                  <c:v>6.6499999999999995</c:v>
                </c:pt>
                <c:pt idx="4">
                  <c:v>22</c:v>
                </c:pt>
                <c:pt idx="5">
                  <c:v>34.300000000000011</c:v>
                </c:pt>
                <c:pt idx="6">
                  <c:v>44.3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3B3-472B-BAB6-76F6B8462874}"/>
            </c:ext>
          </c:extLst>
        </c:ser>
        <c:ser>
          <c:idx val="2"/>
          <c:order val="2"/>
          <c:tx>
            <c:v>transaction-friendly skiplist</c:v>
          </c:tx>
          <c:xVal>
            <c:numRef>
              <c:f>Sheet5!$B$144:$H$144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24</c:v>
                </c:pt>
                <c:pt idx="6">
                  <c:v>32</c:v>
                </c:pt>
              </c:numCache>
            </c:numRef>
          </c:xVal>
          <c:yVal>
            <c:numRef>
              <c:f>Sheet5!$B$147:$H$147</c:f>
              <c:numCache>
                <c:formatCode>General</c:formatCode>
                <c:ptCount val="7"/>
                <c:pt idx="0">
                  <c:v>0</c:v>
                </c:pt>
                <c:pt idx="1">
                  <c:v>0.4654005554631836</c:v>
                </c:pt>
                <c:pt idx="2">
                  <c:v>0.19356671530584577</c:v>
                </c:pt>
                <c:pt idx="3">
                  <c:v>0.19566640024926626</c:v>
                </c:pt>
                <c:pt idx="4">
                  <c:v>0.31557233951851305</c:v>
                </c:pt>
                <c:pt idx="5">
                  <c:v>0.73673374458750274</c:v>
                </c:pt>
                <c:pt idx="6">
                  <c:v>0.74762643097615256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3B3-472B-BAB6-76F6B8462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544832"/>
        <c:axId val="93546752"/>
      </c:scatterChart>
      <c:valAx>
        <c:axId val="93544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ctr" rtl="0">
                  <a:def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0" u="none" strike="noStrike" kern="1200" cap="all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# of threads</a:t>
                </a:r>
              </a:p>
            </c:rich>
          </c:tx>
          <c:layout>
            <c:manualLayout>
              <c:xMode val="edge"/>
              <c:yMode val="edge"/>
              <c:x val="0.36909741952359049"/>
              <c:y val="0.875448652923275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3546752"/>
        <c:crosses val="autoZero"/>
        <c:crossBetween val="midCat"/>
      </c:valAx>
      <c:valAx>
        <c:axId val="9354675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algn="ctr" rtl="0">
                  <a:defRPr lang="he-IL" sz="24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0" i="0" u="none" strike="noStrike" kern="1200" cap="all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+mn-lt"/>
                    <a:ea typeface="+mn-ea"/>
                    <a:cs typeface="+mn-cs"/>
                  </a:rPr>
                  <a:t>% OF Aborts</a:t>
                </a:r>
                <a:endParaRPr lang="he-IL" sz="2400" b="0" i="0" u="none" strike="noStrike" kern="1200" cap="all" baseline="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>
            <c:manualLayout>
              <c:xMode val="edge"/>
              <c:yMode val="edge"/>
              <c:x val="1.5515509014981374E-2"/>
              <c:y val="0.2286858970587196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LID4096"/>
          </a:p>
        </c:txPr>
        <c:crossAx val="93544832"/>
        <c:crosses val="autoZero"/>
        <c:crossBetween val="midCat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ID4096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49248820954856"/>
          <c:y val="8.345826672992504E-2"/>
          <c:w val="0.8148149806074515"/>
          <c:h val="0.70962578180252733"/>
        </c:manualLayout>
      </c:layout>
      <c:scatterChart>
        <c:scatterStyle val="smoothMarker"/>
        <c:varyColors val="0"/>
        <c:ser>
          <c:idx val="0"/>
          <c:order val="0"/>
          <c:tx>
            <c:v>Our library</c:v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tx1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4A-47E3-AAE6-AD026E384B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4A-47E3-AAE6-AD026E384B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4A-47E3-AAE6-AD026E384B92}"/>
                </c:ext>
              </c:extLst>
            </c:dLbl>
            <c:dLbl>
              <c:idx val="3"/>
              <c:layout>
                <c:manualLayout>
                  <c:x val="-0.12217850486643207"/>
                  <c:y val="-2.384487148390077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4.92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07306162201424"/>
                      <c:h val="0.126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94A-47E3-AAE6-AD026E384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Intruder!$B$39:$E$39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Intruder!$B$40:$E$40</c:f>
              <c:numCache>
                <c:formatCode>General</c:formatCode>
                <c:ptCount val="4"/>
                <c:pt idx="0">
                  <c:v>0.84279749478079335</c:v>
                </c:pt>
                <c:pt idx="1">
                  <c:v>1.5007434944237921</c:v>
                </c:pt>
                <c:pt idx="2">
                  <c:v>2.8429577464788731</c:v>
                </c:pt>
                <c:pt idx="3">
                  <c:v>4.9231707317073168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94A-47E3-AAE6-AD026E384B92}"/>
            </c:ext>
          </c:extLst>
        </c:ser>
        <c:ser>
          <c:idx val="1"/>
          <c:order val="1"/>
          <c:tx>
            <c:v>TL2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4A-47E3-AAE6-AD026E384B9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4A-47E3-AAE6-AD026E384B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4A-47E3-AAE6-AD026E384B92}"/>
                </c:ext>
              </c:extLst>
            </c:dLbl>
            <c:dLbl>
              <c:idx val="3"/>
              <c:layout>
                <c:manualLayout>
                  <c:x val="-3.1969824526651154E-2"/>
                  <c:y val="-6.3448891805191032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0.28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299121807887221"/>
                      <c:h val="0.126898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94A-47E3-AAE6-AD026E384B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ID4096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numRef>
              <c:f>Intruder!$B$39:$E$39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</c:numCache>
            </c:numRef>
          </c:xVal>
          <c:yVal>
            <c:numRef>
              <c:f>Intruder!$B$41:$E$41</c:f>
              <c:numCache>
                <c:formatCode>General</c:formatCode>
                <c:ptCount val="4"/>
                <c:pt idx="0">
                  <c:v>0.18776744186046521</c:v>
                </c:pt>
                <c:pt idx="1">
                  <c:v>0.21359788359788365</c:v>
                </c:pt>
                <c:pt idx="2">
                  <c:v>0.25713375796178339</c:v>
                </c:pt>
                <c:pt idx="3">
                  <c:v>0.2842957746478873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194A-47E3-AAE6-AD026E384B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93174784"/>
        <c:axId val="93181056"/>
      </c:scatterChart>
      <c:valAx>
        <c:axId val="93174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# of  threads</a:t>
                </a:r>
              </a:p>
            </c:rich>
          </c:tx>
          <c:layout>
            <c:manualLayout>
              <c:xMode val="edge"/>
              <c:yMode val="edge"/>
              <c:x val="0.35411934007725882"/>
              <c:y val="0.875572328091884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3181056"/>
        <c:crosses val="autoZero"/>
        <c:crossBetween val="midCat"/>
      </c:valAx>
      <c:valAx>
        <c:axId val="9318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 algn="ctr" rtl="0">
                  <a:defRPr lang="en-US" sz="2000" b="0" i="0" u="none" strike="noStrike" kern="1200" cap="all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u="none" strike="noStrike" kern="1200" cap="all" baseline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latin typeface="+mn-lt"/>
                    <a:ea typeface="+mn-ea"/>
                    <a:cs typeface="+mn-cs"/>
                  </a:rPr>
                  <a:t>SPEED 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ID4096"/>
          </a:p>
        </c:txPr>
        <c:crossAx val="9317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ID4096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3616D-45FE-6345-9039-69F14DBE6B3F}" type="datetimeFigureOut">
              <a:rPr lang="en-US" smtClean="0"/>
              <a:pPr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89249-50F8-F542-8260-469231D5B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090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10743CF-6B49-4598-AAFB-150556F08296}" type="datetimeFigureOut">
              <a:rPr lang="he-IL" smtClean="0"/>
              <a:pPr/>
              <a:t>ט'/תשרי/תש"פ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998B92-8B6A-4617-92E1-3667D68CC271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778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1829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141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idea is to </a:t>
            </a:r>
            <a:r>
              <a:rPr lang="en-US" b="1" baseline="0" dirty="0"/>
              <a:t>support TXs </a:t>
            </a:r>
            <a:r>
              <a:rPr lang="en-US" baseline="0" dirty="0"/>
              <a:t>but </a:t>
            </a:r>
            <a:r>
              <a:rPr lang="en-US" b="1" baseline="0" dirty="0"/>
              <a:t>avoid </a:t>
            </a:r>
            <a:r>
              <a:rPr lang="en-US" b="1" dirty="0"/>
              <a:t>unnecessary</a:t>
            </a:r>
            <a:r>
              <a:rPr lang="en-US" dirty="0"/>
              <a:t> </a:t>
            </a:r>
            <a:r>
              <a:rPr lang="en-US" b="1" baseline="0" dirty="0"/>
              <a:t> aborts.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607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We will see in a </a:t>
            </a:r>
            <a:r>
              <a:rPr lang="en-US"/>
              <a:t>few slides </a:t>
            </a:r>
            <a:r>
              <a:rPr lang="en-US" dirty="0"/>
              <a:t>that in standard STM one</a:t>
            </a:r>
            <a:r>
              <a:rPr lang="en-US" baseline="0" dirty="0"/>
              <a:t> of this operations </a:t>
            </a:r>
            <a:r>
              <a:rPr lang="en-US" baseline="0"/>
              <a:t>will abort.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13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For example:</a:t>
            </a:r>
            <a:r>
              <a:rPr lang="en-US" baseline="0" dirty="0"/>
              <a:t> </a:t>
            </a:r>
            <a:r>
              <a:rPr lang="en-US" baseline="0" dirty="0" err="1"/>
              <a:t>linklist</a:t>
            </a:r>
            <a:endParaRPr lang="en-US" baseline="0" dirty="0"/>
          </a:p>
          <a:p>
            <a:pPr algn="l"/>
            <a:endParaRPr lang="en-US" dirty="0"/>
          </a:p>
          <a:p>
            <a:pPr algn="l"/>
            <a:r>
              <a:rPr lang="en-US" dirty="0"/>
              <a:t>We will see in a few slides that in standard STM one</a:t>
            </a:r>
            <a:r>
              <a:rPr lang="en-US" baseline="0" dirty="0"/>
              <a:t> of this operations will abort.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913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</a:t>
            </a:r>
            <a:r>
              <a:rPr lang="en-US" baseline="0" dirty="0"/>
              <a:t> idea is to </a:t>
            </a:r>
            <a:r>
              <a:rPr lang="en-US" b="1" baseline="0" dirty="0"/>
              <a:t>support TXs </a:t>
            </a:r>
            <a:r>
              <a:rPr lang="en-US" baseline="0" dirty="0"/>
              <a:t>but </a:t>
            </a:r>
            <a:r>
              <a:rPr lang="en-US" b="1" baseline="0" dirty="0"/>
              <a:t>avoid </a:t>
            </a:r>
            <a:r>
              <a:rPr lang="en-US" b="1" dirty="0"/>
              <a:t>unnecessary</a:t>
            </a:r>
            <a:r>
              <a:rPr lang="en-US" dirty="0"/>
              <a:t> </a:t>
            </a:r>
            <a:r>
              <a:rPr lang="en-US" b="1" baseline="0" dirty="0"/>
              <a:t> aborts.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3607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5534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468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468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After</a:t>
            </a:r>
            <a:r>
              <a:rPr lang="en-US" baseline="0" dirty="0"/>
              <a:t> we read the global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2700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446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Multi core machines</a:t>
            </a:r>
          </a:p>
          <a:p>
            <a:pPr algn="l" rtl="0"/>
            <a:r>
              <a:rPr lang="en-US" dirty="0"/>
              <a:t>Too much data for sequential programs</a:t>
            </a:r>
          </a:p>
          <a:p>
            <a:pPr algn="l" rtl="0"/>
            <a:r>
              <a:rPr lang="en-US" dirty="0"/>
              <a:t>Many clients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Concurrent is fast</a:t>
            </a:r>
          </a:p>
          <a:p>
            <a:pPr algn="l" rtl="0"/>
            <a:endParaRPr lang="he-I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0096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להגיד: מימשנו</a:t>
            </a:r>
            <a:r>
              <a:rPr lang="he-IL" baseline="0" dirty="0"/>
              <a:t> גם </a:t>
            </a:r>
            <a:r>
              <a:rPr lang="en-US" baseline="0" dirty="0"/>
              <a:t>queue</a:t>
            </a:r>
            <a:r>
              <a:rPr lang="he-IL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0123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91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38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704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להזכיר</a:t>
            </a:r>
            <a:r>
              <a:rPr lang="he-IL" baseline="0" dirty="0"/>
              <a:t> למה זה חשוב לנו.</a:t>
            </a:r>
            <a:br>
              <a:rPr lang="en-US" baseline="0" dirty="0"/>
            </a:br>
            <a:r>
              <a:rPr lang="he-IL" baseline="0" dirty="0"/>
              <a:t>ממה התחלנו בעצם..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91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We do closed nesting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46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9056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47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0760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48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230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1674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9704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1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לדוגמא</a:t>
            </a:r>
            <a:r>
              <a:rPr lang="he-IL" baseline="0" dirty="0"/>
              <a:t> רוצים למנוע שמכניסים שני איברים במקביל ורואים רק אחד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07272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0947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58627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</a:t>
            </a:r>
            <a:r>
              <a:rPr lang="en-US" baseline="0" dirty="0"/>
              <a:t> </a:t>
            </a:r>
            <a:r>
              <a:rPr lang="en-US" b="0" u="none" baseline="0" dirty="0"/>
              <a:t>use </a:t>
            </a:r>
            <a:r>
              <a:rPr lang="en-US" b="0" u="none" baseline="0" dirty="0" err="1"/>
              <a:t>synchrobench</a:t>
            </a:r>
            <a:r>
              <a:rPr lang="en-US" b="0" u="none" baseline="0" dirty="0"/>
              <a:t>.</a:t>
            </a:r>
            <a:endParaRPr lang="en-US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16180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חשוב</a:t>
            </a:r>
            <a:r>
              <a:rPr lang="he-IL" baseline="0" dirty="0"/>
              <a:t> לציין שאנחנו בדיוק כמו ה</a:t>
            </a:r>
            <a:r>
              <a:rPr lang="en-US" baseline="0" dirty="0"/>
              <a:t>base line</a:t>
            </a:r>
            <a:r>
              <a:rPr lang="he-IL" baseline="0" dirty="0"/>
              <a:t>. היינו יכולים </a:t>
            </a:r>
            <a:r>
              <a:rPr lang="he-IL" baseline="0" dirty="0" err="1"/>
              <a:t>להחילף</a:t>
            </a:r>
            <a:r>
              <a:rPr lang="he-IL" baseline="0" dirty="0"/>
              <a:t> את האינדקס בכל אחד מהמימושים האלו.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01615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משויים</a:t>
            </a:r>
            <a:r>
              <a:rPr lang="he-IL" baseline="0" dirty="0"/>
              <a:t> מול מימוש שמשתמש ב</a:t>
            </a:r>
            <a:r>
              <a:rPr lang="en-US" baseline="0" dirty="0"/>
              <a:t>.STM</a:t>
            </a:r>
            <a:endParaRPr lang="en-US" dirty="0"/>
          </a:p>
          <a:p>
            <a:r>
              <a:rPr lang="he-IL" dirty="0"/>
              <a:t>בזכות חסכון</a:t>
            </a:r>
            <a:r>
              <a:rPr lang="he-IL" baseline="0" dirty="0"/>
              <a:t> ב </a:t>
            </a:r>
            <a:r>
              <a:rPr lang="en-US" baseline="0" dirty="0"/>
              <a:t>overhead</a:t>
            </a:r>
            <a:r>
              <a:rPr lang="he-IL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033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משויים</a:t>
            </a:r>
            <a:r>
              <a:rPr lang="he-IL" baseline="0" dirty="0"/>
              <a:t> מול מימוש שמשתמש ב</a:t>
            </a:r>
            <a:r>
              <a:rPr lang="en-US" baseline="0" dirty="0"/>
              <a:t>.STM</a:t>
            </a:r>
            <a:endParaRPr lang="en-US" dirty="0"/>
          </a:p>
          <a:p>
            <a:r>
              <a:rPr lang="he-IL" dirty="0"/>
              <a:t>בזכות</a:t>
            </a:r>
            <a:r>
              <a:rPr lang="he-IL" baseline="0" dirty="0"/>
              <a:t> החיסכון ב </a:t>
            </a:r>
            <a:r>
              <a:rPr lang="en-US" baseline="0" dirty="0"/>
              <a:t>aborts</a:t>
            </a:r>
            <a:r>
              <a:rPr lang="he-IL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03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משויים</a:t>
            </a:r>
            <a:r>
              <a:rPr lang="he-IL" baseline="0" dirty="0"/>
              <a:t> מול מימוש שמשתמש ב</a:t>
            </a:r>
            <a:r>
              <a:rPr lang="en-US" baseline="0" dirty="0"/>
              <a:t>.STM</a:t>
            </a:r>
            <a:endParaRPr lang="en-US" dirty="0"/>
          </a:p>
          <a:p>
            <a:r>
              <a:rPr lang="he-IL" dirty="0"/>
              <a:t>בזכות</a:t>
            </a:r>
            <a:r>
              <a:rPr lang="he-IL" baseline="0" dirty="0"/>
              <a:t> החיסכון ב </a:t>
            </a:r>
            <a:r>
              <a:rPr lang="en-US" baseline="0" dirty="0"/>
              <a:t>aborts</a:t>
            </a:r>
            <a:r>
              <a:rPr lang="he-IL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59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033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60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59563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TL2 6 times slower than the worst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62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2335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API  example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712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API  example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712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API  example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971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API example</a:t>
            </a:r>
          </a:p>
          <a:p>
            <a:pPr algn="l"/>
            <a:r>
              <a:rPr lang="en-US" dirty="0"/>
              <a:t>DS</a:t>
            </a:r>
            <a:r>
              <a:rPr lang="en-US" baseline="0" dirty="0"/>
              <a:t> does not have to be concurrent.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425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175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</a:t>
            </a:r>
            <a:r>
              <a:rPr lang="en-US" baseline="0" dirty="0"/>
              <a:t> to titles of next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98B92-8B6A-4617-92E1-3667D68CC271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0433-BCAD-1149-B3A8-AA67C1979DCB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18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31A9-D7D8-1D44-A832-5FD4F56CB76F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426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46E3F-DBF8-D74D-9186-1729E86628E7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216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1890939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343" y="6356350"/>
            <a:ext cx="2743200" cy="365125"/>
          </a:xfrm>
        </p:spPr>
        <p:txBody>
          <a:bodyPr/>
          <a:lstStyle/>
          <a:p>
            <a:fld id="{E15EB9B2-C143-3C4C-8BB2-B39E47CA68CC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9714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3AFCB556-2409-4859-9691-E676E4C958BF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561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9D2D-C5EF-8146-9A1D-D7B9FCA4CC4F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6833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BCF8F-E26B-694F-AAE1-4A1EEF8F69F5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704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2915B-0790-1E42-AD2C-6913B519F949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77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817C1-1955-AA4C-9E4A-9032D661F36A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4221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C23C6-4BE6-CE47-9A03-6B8C014C3EE8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53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DDD-F845-4142-864B-276BA71EF507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06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F34F-238B-D04F-9CB3-F5A5D6364C13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6732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5028" y="63454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6C723-2601-DF46-B3BE-6ACFE51E536C}" type="datetime1">
              <a:rPr lang="en-US" smtClean="0"/>
              <a:pPr/>
              <a:t>10/8/2019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642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B556-2409-4859-9691-E676E4C958BF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928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chart" Target="../charts/chart2.xml"/><Relationship Id="rId9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chart" Target="../charts/chart1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C71A-ACDF-4898-AAD4-227EDC790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8121"/>
          </a:xfrm>
        </p:spPr>
        <p:txBody>
          <a:bodyPr/>
          <a:lstStyle/>
          <a:p>
            <a:r>
              <a:rPr lang="en-US" sz="4800" dirty="0"/>
              <a:t>Transactional Libraries</a:t>
            </a:r>
            <a:br>
              <a:rPr lang="en-US" dirty="0"/>
            </a:br>
            <a:r>
              <a:rPr lang="en-US" sz="3600" dirty="0"/>
              <a:t>Idit Keidar, Technion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1054A-6C27-4B47-9061-8D269E89F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683" y="2564192"/>
            <a:ext cx="9974738" cy="1655762"/>
          </a:xfrm>
        </p:spPr>
        <p:txBody>
          <a:bodyPr/>
          <a:lstStyle/>
          <a:p>
            <a:r>
              <a:rPr lang="en-US" dirty="0"/>
              <a:t>with </a:t>
            </a:r>
          </a:p>
          <a:p>
            <a:r>
              <a:rPr lang="en-US" sz="2800" dirty="0"/>
              <a:t>Alexander Spiegelman, Guy Golan-</a:t>
            </a:r>
            <a:r>
              <a:rPr lang="en-US" sz="2800" dirty="0" err="1"/>
              <a:t>Gueta</a:t>
            </a:r>
            <a:r>
              <a:rPr lang="en-US" sz="2800" dirty="0"/>
              <a:t>, Gal Assa, and Hagar Meir</a:t>
            </a:r>
            <a:endParaRPr lang="he-IL" sz="2800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52094-9570-4F4E-9C92-BDBA62C8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</a:t>
            </a:fld>
            <a:endParaRPr lang="he-IL"/>
          </a:p>
        </p:txBody>
      </p:sp>
      <p:pic>
        <p:nvPicPr>
          <p:cNvPr id="6" name="Picture 5" descr="A person wearing a blue shirt and smiling at the camera&#10;&#10;Description automatically generated">
            <a:extLst>
              <a:ext uri="{FF2B5EF4-FFF2-40B4-BE49-F238E27FC236}">
                <a16:creationId xmlns:a16="http://schemas.microsoft.com/office/drawing/2014/main" id="{9459FCAE-3BF7-474E-AD69-CE97AA84ED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9256"/>
          <a:stretch/>
        </p:blipFill>
        <p:spPr>
          <a:xfrm>
            <a:off x="3647514" y="3625561"/>
            <a:ext cx="2143685" cy="2555621"/>
          </a:xfrm>
          <a:prstGeom prst="rect">
            <a:avLst/>
          </a:prstGeom>
        </p:spPr>
      </p:pic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ACC7EF3-2712-4400-9236-62F5079F56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2" y="3567237"/>
            <a:ext cx="2380235" cy="2555621"/>
          </a:xfrm>
          <a:prstGeom prst="rect">
            <a:avLst/>
          </a:prstGeom>
        </p:spPr>
      </p:pic>
      <p:pic>
        <p:nvPicPr>
          <p:cNvPr id="10" name="Picture 9" descr="A close up of a person&#10;&#10;Description automatically generated">
            <a:extLst>
              <a:ext uri="{FF2B5EF4-FFF2-40B4-BE49-F238E27FC236}">
                <a16:creationId xmlns:a16="http://schemas.microsoft.com/office/drawing/2014/main" id="{E2FE9AEC-4A9B-48DB-905C-5584199F00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2" t="3619" r="-20562" b="27933"/>
          <a:stretch/>
        </p:blipFill>
        <p:spPr>
          <a:xfrm>
            <a:off x="8958085" y="3625561"/>
            <a:ext cx="2487718" cy="2555621"/>
          </a:xfrm>
          <a:prstGeom prst="rect">
            <a:avLst/>
          </a:prstGeom>
        </p:spPr>
      </p:pic>
      <p:pic>
        <p:nvPicPr>
          <p:cNvPr id="12" name="Picture 11" descr="A person wearing a blue shirt&#10;&#10;Description automatically generated">
            <a:extLst>
              <a:ext uri="{FF2B5EF4-FFF2-40B4-BE49-F238E27FC236}">
                <a16:creationId xmlns:a16="http://schemas.microsoft.com/office/drawing/2014/main" id="{7436E4E5-DEBC-43BE-8986-072F67C8F3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r="22995" b="26840"/>
          <a:stretch/>
        </p:blipFill>
        <p:spPr>
          <a:xfrm>
            <a:off x="6302774" y="3625561"/>
            <a:ext cx="2133655" cy="255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37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</a:t>
            </a:r>
            <a:r>
              <a:rPr lang="en-US" noProof="0" dirty="0"/>
              <a:t>DSL vs STM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10</a:t>
            </a:fld>
            <a:endParaRPr lang="he-IL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947216"/>
              </p:ext>
            </p:extLst>
          </p:nvPr>
        </p:nvGraphicFramePr>
        <p:xfrm>
          <a:off x="1514765" y="2377904"/>
          <a:ext cx="931025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1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6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CDSL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STM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772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Exploit DS semantics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Used in</a:t>
                      </a:r>
                      <a:r>
                        <a:rPr lang="en-US" sz="2800" baseline="0" dirty="0"/>
                        <a:t> practice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772"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Generality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7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Composability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ym typeface="Wingdings"/>
                        </a:rPr>
                        <a:t>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>
                          <a:sym typeface="Wingdings"/>
                        </a:rPr>
                        <a:t>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570182" y="2863272"/>
            <a:ext cx="9047008" cy="5172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33699" y="1379396"/>
            <a:ext cx="1366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3200" dirty="0"/>
              <a:t>Why?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9596572" y="2124366"/>
            <a:ext cx="729683" cy="9698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927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63"/>
    </mc:Choice>
    <mc:Fallback xmlns="">
      <p:transition spd="slow" advTm="62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noProof="0" dirty="0"/>
              <a:t>STM Overhead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Common STM solution: </a:t>
            </a:r>
          </a:p>
          <a:p>
            <a:pPr lvl="1"/>
            <a:r>
              <a:rPr lang="en-US" dirty="0"/>
              <a:t>Each object has a version</a:t>
            </a:r>
          </a:p>
          <a:p>
            <a:pPr lvl="1"/>
            <a:r>
              <a:rPr lang="en-US" dirty="0"/>
              <a:t>TX reads a “consistent snapshot”</a:t>
            </a:r>
          </a:p>
          <a:p>
            <a:pPr lvl="2"/>
            <a:r>
              <a:rPr lang="en-US" dirty="0"/>
              <a:t>Validates versions have not changed by commit time</a:t>
            </a:r>
          </a:p>
          <a:p>
            <a:pPr lvl="2"/>
            <a:r>
              <a:rPr lang="en-US" dirty="0"/>
              <a:t>Otherwise aborts</a:t>
            </a:r>
          </a:p>
          <a:p>
            <a:pPr lvl="1"/>
            <a:r>
              <a:rPr lang="en-US" dirty="0"/>
              <a:t>TX updates occur during commit</a:t>
            </a:r>
          </a:p>
          <a:p>
            <a:r>
              <a:rPr lang="en-US" dirty="0"/>
              <a:t>Sources of overhead:</a:t>
            </a:r>
          </a:p>
          <a:p>
            <a:pPr lvl="1"/>
            <a:r>
              <a:rPr lang="en-US" dirty="0"/>
              <a:t>Global version clock (GVC)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 contention</a:t>
            </a:r>
          </a:p>
          <a:p>
            <a:pPr lvl="1"/>
            <a:r>
              <a:rPr lang="en-US" dirty="0"/>
              <a:t>Read- and write-sets </a:t>
            </a:r>
            <a:r>
              <a:rPr lang="en-US" dirty="0">
                <a:sym typeface="Symbol"/>
              </a:rPr>
              <a:t></a:t>
            </a:r>
            <a:r>
              <a:rPr lang="en-US" dirty="0"/>
              <a:t> tracking and validation overhead</a:t>
            </a:r>
          </a:p>
          <a:p>
            <a:pPr lvl="1"/>
            <a:r>
              <a:rPr lang="en-US" dirty="0"/>
              <a:t>Conflicts </a:t>
            </a:r>
            <a:r>
              <a:rPr lang="en-US" dirty="0">
                <a:sym typeface="Symbol"/>
              </a:rPr>
              <a:t> aborts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11</a:t>
            </a:fld>
            <a:endParaRPr lang="he-IL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399"/>
    </mc:Choice>
    <mc:Fallback xmlns="">
      <p:transition spd="slow" advTm="131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Concurrent Data Structure Libraries (CDSLs) vs Transactional Memory</a:t>
            </a:r>
          </a:p>
          <a:p>
            <a:r>
              <a:rPr lang="en-US" dirty="0">
                <a:solidFill>
                  <a:srgbClr val="0070C0"/>
                </a:solidFill>
              </a:rPr>
              <a:t>Introducing: Transactional Data Structure Libraries (TDSL)</a:t>
            </a:r>
          </a:p>
          <a:p>
            <a:r>
              <a:rPr lang="en-US" dirty="0"/>
              <a:t>Example TDSL algorithm</a:t>
            </a:r>
          </a:p>
          <a:p>
            <a:pPr lvl="1"/>
            <a:r>
              <a:rPr lang="en-US" dirty="0" err="1"/>
              <a:t>Skiplist</a:t>
            </a:r>
            <a:endParaRPr lang="en-US" dirty="0"/>
          </a:p>
          <a:p>
            <a:pPr lvl="1"/>
            <a:r>
              <a:rPr lang="en-US" dirty="0"/>
              <a:t>Additional objects</a:t>
            </a:r>
          </a:p>
          <a:p>
            <a:pPr lvl="1"/>
            <a:r>
              <a:rPr lang="en-US" dirty="0"/>
              <a:t>Fast abort-free singletons</a:t>
            </a:r>
          </a:p>
          <a:p>
            <a:r>
              <a:rPr lang="en-US" dirty="0"/>
              <a:t>Library composition &amp; nesting</a:t>
            </a:r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05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11"/>
    </mc:Choice>
    <mc:Fallback xmlns="">
      <p:transition spd="slow" advTm="1191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TDSL: Bringing Transactions into CDSL</a:t>
            </a:r>
            <a:endParaRPr lang="he-IL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13</a:t>
            </a:fld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3997950" y="3792588"/>
            <a:ext cx="3779520" cy="1300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Transactional Library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642350" y="1930392"/>
            <a:ext cx="4287520" cy="2617662"/>
            <a:chOff x="7396480" y="3566160"/>
            <a:chExt cx="4287520" cy="2617662"/>
          </a:xfrm>
        </p:grpSpPr>
        <p:sp>
          <p:nvSpPr>
            <p:cNvPr id="6" name="Rectangle 5"/>
            <p:cNvSpPr/>
            <p:nvPr/>
          </p:nvSpPr>
          <p:spPr>
            <a:xfrm>
              <a:off x="9956800" y="5625022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queue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432800" y="5614862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map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396480" y="3586480"/>
              <a:ext cx="12090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9" name="Straight Arrow Connector 8"/>
            <p:cNvCxnSpPr>
              <a:stCxn id="8" idx="2"/>
            </p:cNvCxnSpPr>
            <p:nvPr/>
          </p:nvCxnSpPr>
          <p:spPr>
            <a:xfrm>
              <a:off x="8001000" y="4145280"/>
              <a:ext cx="817880" cy="1479742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9204960" y="4145280"/>
              <a:ext cx="294640" cy="1469582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8940800" y="3576320"/>
              <a:ext cx="1209040" cy="558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474960" y="3566160"/>
              <a:ext cx="1209040" cy="558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9743440" y="4124960"/>
              <a:ext cx="520347" cy="1500062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>
              <a:off x="10474960" y="4124925"/>
              <a:ext cx="172720" cy="1489937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Arrow Connector 14"/>
          <p:cNvCxnSpPr/>
          <p:nvPr/>
        </p:nvCxnSpPr>
        <p:spPr>
          <a:xfrm flipH="1">
            <a:off x="7698356" y="2502946"/>
            <a:ext cx="10160" cy="131064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444356" y="2502946"/>
            <a:ext cx="10160" cy="1310640"/>
          </a:xfrm>
          <a:prstGeom prst="straightConnector1">
            <a:avLst/>
          </a:prstGeom>
          <a:ln w="381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078596" y="2483352"/>
            <a:ext cx="10160" cy="1310640"/>
          </a:xfrm>
          <a:prstGeom prst="straightConnector1">
            <a:avLst/>
          </a:prstGeom>
          <a:ln w="38100" cmpd="sng">
            <a:solidFill>
              <a:srgbClr val="3366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5400000">
            <a:off x="7404608" y="3007431"/>
            <a:ext cx="91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begin</a:t>
            </a:r>
          </a:p>
        </p:txBody>
      </p:sp>
      <p:sp>
        <p:nvSpPr>
          <p:cNvPr id="19" name="TextBox 18"/>
          <p:cNvSpPr txBox="1"/>
          <p:nvPr/>
        </p:nvSpPr>
        <p:spPr>
          <a:xfrm rot="5400000">
            <a:off x="7200516" y="2942286"/>
            <a:ext cx="73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end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6779768" y="3002351"/>
            <a:ext cx="92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abort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8305798" y="1926768"/>
            <a:ext cx="3178631" cy="1545771"/>
          </a:xfrm>
          <a:prstGeom prst="wedgeRoundRectCallout">
            <a:avLst>
              <a:gd name="adj1" fmla="val -66534"/>
              <a:gd name="adj2" fmla="val 12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0"/>
            <a:r>
              <a:rPr lang="en-US" sz="2400" dirty="0"/>
              <a:t>STM programmability: </a:t>
            </a:r>
            <a:br>
              <a:rPr lang="en-US" sz="2400" dirty="0"/>
            </a:br>
            <a:r>
              <a:rPr lang="en-US" sz="2400" dirty="0"/>
              <a:t>TXs span any number of operations </a:t>
            </a:r>
            <a:endParaRPr lang="he-IL" sz="24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609600" y="3906376"/>
            <a:ext cx="2956550" cy="1072904"/>
          </a:xfrm>
          <a:prstGeom prst="wedgeRoundRectCallout">
            <a:avLst>
              <a:gd name="adj1" fmla="val 78347"/>
              <a:gd name="adj2" fmla="val 60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0"/>
            <a:r>
              <a:rPr lang="en-US" sz="2400" dirty="0"/>
              <a:t>Custom-tailored,  performance of CDSL</a:t>
            </a:r>
            <a:endParaRPr lang="he-IL" sz="2400" dirty="0"/>
          </a:p>
        </p:txBody>
      </p:sp>
      <p:sp>
        <p:nvSpPr>
          <p:cNvPr id="32" name="Rounded Rectangular Callout 31"/>
          <p:cNvSpPr/>
          <p:nvPr/>
        </p:nvSpPr>
        <p:spPr>
          <a:xfrm>
            <a:off x="609600" y="2399635"/>
            <a:ext cx="2956550" cy="1072904"/>
          </a:xfrm>
          <a:prstGeom prst="wedgeRoundRectCallout">
            <a:avLst>
              <a:gd name="adj1" fmla="val 80556"/>
              <a:gd name="adj2" fmla="val 151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0"/>
            <a:r>
              <a:rPr lang="en-US" sz="2400" dirty="0"/>
              <a:t>Legacy “singleton” operations: </a:t>
            </a:r>
            <a:br>
              <a:rPr lang="en-US" sz="2400" dirty="0"/>
            </a:br>
            <a:r>
              <a:rPr lang="en-US" sz="2400" dirty="0"/>
              <a:t>fast, abort-free</a:t>
            </a:r>
            <a:endParaRPr lang="he-IL" sz="2400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8305798" y="3803470"/>
            <a:ext cx="3178631" cy="1545771"/>
          </a:xfrm>
          <a:prstGeom prst="wedgeRoundRectCallout">
            <a:avLst>
              <a:gd name="adj1" fmla="val -46328"/>
              <a:gd name="adj2" fmla="val -1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ctr" rtl="0"/>
            <a:r>
              <a:rPr lang="en-US" sz="2400" dirty="0"/>
              <a:t>Missing: </a:t>
            </a:r>
            <a:br>
              <a:rPr lang="en-US" sz="2400" dirty="0"/>
            </a:br>
            <a:r>
              <a:rPr lang="en-US" sz="2400" dirty="0"/>
              <a:t>Generality of STM</a:t>
            </a:r>
            <a:endParaRPr lang="he-IL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7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048"/>
    </mc:Choice>
    <mc:Fallback xmlns="">
      <p:transition spd="slow" advTm="123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9" grpId="0" animBg="1"/>
      <p:bldP spid="30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noProof="0"/>
              <a:t>Why TDSL?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noProof="0" dirty="0"/>
              <a:t>Power of transactions</a:t>
            </a:r>
          </a:p>
          <a:p>
            <a:pPr algn="l" rtl="0"/>
            <a:r>
              <a:rPr lang="en-US" noProof="0" dirty="0"/>
              <a:t>Optimizations using DS semantics and structure</a:t>
            </a:r>
          </a:p>
          <a:p>
            <a:pPr lvl="1" algn="l" rtl="0"/>
            <a:r>
              <a:rPr lang="en-US" noProof="0" dirty="0"/>
              <a:t>Use semantics to reduce overhead aborts</a:t>
            </a:r>
          </a:p>
          <a:p>
            <a:pPr lvl="1" algn="l" rtl="0"/>
            <a:r>
              <a:rPr lang="en-US" noProof="0" dirty="0"/>
              <a:t>E.g., read-set reduction, non-transactional index</a:t>
            </a:r>
          </a:p>
          <a:p>
            <a:pPr algn="l" rtl="0"/>
            <a:r>
              <a:rPr lang="en-US" noProof="0" dirty="0"/>
              <a:t>Different CC mechanisms for different DSs</a:t>
            </a:r>
          </a:p>
          <a:p>
            <a:pPr lvl="1" algn="l" rtl="0"/>
            <a:r>
              <a:rPr lang="en-US" noProof="0" dirty="0"/>
              <a:t>Optimistic maps, sets</a:t>
            </a:r>
          </a:p>
          <a:p>
            <a:pPr lvl="1" algn="l" rtl="0"/>
            <a:r>
              <a:rPr lang="en-US" noProof="0" dirty="0"/>
              <a:t>Pessimistic queues</a:t>
            </a:r>
          </a:p>
          <a:p>
            <a:pPr algn="l" rtl="0"/>
            <a:r>
              <a:rPr lang="en-US" noProof="0" dirty="0"/>
              <a:t>Fast abort-free singletons</a:t>
            </a:r>
          </a:p>
          <a:p>
            <a:pPr lvl="1" algn="l" rtl="0"/>
            <a:r>
              <a:rPr lang="en-US" noProof="0" dirty="0"/>
              <a:t>As fast as in CDSL</a:t>
            </a:r>
          </a:p>
          <a:p>
            <a:pPr lvl="1" algn="l" rtl="0"/>
            <a:r>
              <a:rPr lang="en-US" noProof="0" dirty="0"/>
              <a:t>No contention on global version clock</a:t>
            </a:r>
          </a:p>
          <a:p>
            <a:pPr lvl="1" algn="l" rtl="0"/>
            <a:r>
              <a:rPr lang="en-US" noProof="0" dirty="0"/>
              <a:t>Support legacy code</a:t>
            </a:r>
          </a:p>
          <a:p>
            <a:pPr lvl="1" algn="l" rtl="0"/>
            <a:endParaRPr lang="en-US" noProof="0" dirty="0"/>
          </a:p>
          <a:p>
            <a:pPr lvl="1" algn="l"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14</a:t>
            </a:fld>
            <a:endParaRPr lang="he-I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457440" y="4929778"/>
            <a:ext cx="3779520" cy="1300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Transactional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/>
              <a:t>TDSL Benefit 1: Programmability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Support for legacy code</a:t>
            </a:r>
          </a:p>
          <a:p>
            <a:pPr lvl="1"/>
            <a:r>
              <a:rPr lang="en-US" dirty="0"/>
              <a:t>Fast, abort-free singletons</a:t>
            </a:r>
          </a:p>
          <a:p>
            <a:r>
              <a:rPr lang="en-US" dirty="0"/>
              <a:t>Power of transactions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15</a:t>
            </a:fld>
            <a:endParaRPr lang="he-IL" dirty="0"/>
          </a:p>
        </p:txBody>
      </p:sp>
      <p:grpSp>
        <p:nvGrpSpPr>
          <p:cNvPr id="5" name="Group 5"/>
          <p:cNvGrpSpPr/>
          <p:nvPr/>
        </p:nvGrpSpPr>
        <p:grpSpPr>
          <a:xfrm>
            <a:off x="7101840" y="3535680"/>
            <a:ext cx="4287520" cy="2214880"/>
            <a:chOff x="7396480" y="3566160"/>
            <a:chExt cx="4287520" cy="2214880"/>
          </a:xfrm>
        </p:grpSpPr>
        <p:sp>
          <p:nvSpPr>
            <p:cNvPr id="7" name="Rectangle 6"/>
            <p:cNvSpPr/>
            <p:nvPr/>
          </p:nvSpPr>
          <p:spPr>
            <a:xfrm>
              <a:off x="9956800" y="522224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queue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32800" y="521208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map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96480" y="3586480"/>
              <a:ext cx="12090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8001000" y="4145280"/>
              <a:ext cx="817880" cy="107696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9204960" y="4145280"/>
              <a:ext cx="29464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8940800" y="3576320"/>
              <a:ext cx="1209040" cy="558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74960" y="3566160"/>
              <a:ext cx="1209040" cy="558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0749280" y="4124960"/>
              <a:ext cx="406400" cy="11074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743440" y="4124960"/>
              <a:ext cx="60960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616130" y="3375506"/>
            <a:ext cx="6688909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l" rtl="0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Begin_TX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  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valmap.get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new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val+deposit</a:t>
            </a:r>
            <a:endParaRPr lang="en-US" sz="28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key=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Yoni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,new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(“Yoni’s balance=new”)</a:t>
            </a:r>
          </a:p>
          <a:p>
            <a:pPr lvl="1" algn="l" rtl="0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End_TX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 rtl="0"/>
            <a:endParaRPr lang="en-US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0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99"/>
    </mc:Choice>
    <mc:Fallback xmlns="">
      <p:transition spd="slow" advTm="4209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TDSL Benefit 2: Semantic Optimization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Use known transactional solutions</a:t>
            </a:r>
          </a:p>
          <a:p>
            <a:r>
              <a:rPr lang="en-US" noProof="0" dirty="0"/>
              <a:t>But, take advantage of semantics &amp; structure of each DS to r</a:t>
            </a:r>
            <a:r>
              <a:rPr lang="en-US" dirty="0"/>
              <a:t>educe aborts &amp; overhead </a:t>
            </a:r>
          </a:p>
          <a:p>
            <a:pPr lvl="1"/>
            <a:r>
              <a:rPr lang="en-US" dirty="0"/>
              <a:t>Reduce read-set</a:t>
            </a:r>
          </a:p>
          <a:p>
            <a:pPr lvl="1"/>
            <a:r>
              <a:rPr lang="en-US" dirty="0"/>
              <a:t>Do some of the work non-</a:t>
            </a:r>
            <a:r>
              <a:rPr lang="en-US" dirty="0" err="1"/>
              <a:t>transactionally</a:t>
            </a:r>
            <a:endParaRPr lang="en-US" dirty="0"/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80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55"/>
    </mc:Choice>
    <mc:Fallback xmlns="">
      <p:transition spd="slow" advTm="1545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Abort Reduction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17</a:t>
            </a:fld>
            <a:endParaRPr lang="he-IL"/>
          </a:p>
        </p:txBody>
      </p:sp>
      <p:grpSp>
        <p:nvGrpSpPr>
          <p:cNvPr id="8" name="Group 7"/>
          <p:cNvGrpSpPr/>
          <p:nvPr/>
        </p:nvGrpSpPr>
        <p:grpSpPr>
          <a:xfrm>
            <a:off x="2001520" y="5191760"/>
            <a:ext cx="1818640" cy="711200"/>
            <a:chOff x="1280160" y="4886960"/>
            <a:chExt cx="1818640" cy="711200"/>
          </a:xfrm>
        </p:grpSpPr>
        <p:sp>
          <p:nvSpPr>
            <p:cNvPr id="5" name="Oval 4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7" name="Straight Arrow Connector 6"/>
            <p:cNvCxnSpPr>
              <a:stCxn id="5" idx="6"/>
              <a:endCxn id="10" idx="2"/>
            </p:cNvCxnSpPr>
            <p:nvPr/>
          </p:nvCxnSpPr>
          <p:spPr>
            <a:xfrm flipV="1">
              <a:off x="2113280" y="5232400"/>
              <a:ext cx="985520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820160" y="5181600"/>
            <a:ext cx="1615440" cy="711200"/>
            <a:chOff x="1280160" y="4886960"/>
            <a:chExt cx="1615440" cy="711200"/>
          </a:xfrm>
        </p:grpSpPr>
        <p:sp>
          <p:nvSpPr>
            <p:cNvPr id="10" name="Oval 9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1" name="Straight Arrow Connector 10"/>
            <p:cNvCxnSpPr>
              <a:stCxn id="10" idx="6"/>
              <a:endCxn id="13" idx="2"/>
            </p:cNvCxnSpPr>
            <p:nvPr/>
          </p:nvCxnSpPr>
          <p:spPr>
            <a:xfrm>
              <a:off x="2113280" y="5242560"/>
              <a:ext cx="78232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35600" y="5181600"/>
            <a:ext cx="1584960" cy="711200"/>
            <a:chOff x="1280160" y="4886960"/>
            <a:chExt cx="1330960" cy="711200"/>
          </a:xfrm>
        </p:grpSpPr>
        <p:sp>
          <p:nvSpPr>
            <p:cNvPr id="13" name="Oval 12"/>
            <p:cNvSpPr/>
            <p:nvPr/>
          </p:nvSpPr>
          <p:spPr>
            <a:xfrm>
              <a:off x="1280160" y="4886960"/>
              <a:ext cx="708139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cxnSp>
          <p:nvCxnSpPr>
            <p:cNvPr id="14" name="Straight Arrow Connector 13"/>
            <p:cNvCxnSpPr>
              <a:stCxn id="13" idx="6"/>
            </p:cNvCxnSpPr>
            <p:nvPr/>
          </p:nvCxnSpPr>
          <p:spPr>
            <a:xfrm flipV="1">
              <a:off x="1988299" y="5232400"/>
              <a:ext cx="622821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020560" y="5171440"/>
            <a:ext cx="1645920" cy="711200"/>
            <a:chOff x="1280160" y="4886960"/>
            <a:chExt cx="1645920" cy="711200"/>
          </a:xfrm>
        </p:grpSpPr>
        <p:sp>
          <p:nvSpPr>
            <p:cNvPr id="16" name="Oval 15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17</a:t>
              </a:r>
            </a:p>
          </p:txBody>
        </p:sp>
        <p:cxnSp>
          <p:nvCxnSpPr>
            <p:cNvPr id="17" name="Straight Arrow Connector 16"/>
            <p:cNvCxnSpPr>
              <a:stCxn id="16" idx="6"/>
              <a:endCxn id="19" idx="2"/>
            </p:cNvCxnSpPr>
            <p:nvPr/>
          </p:nvCxnSpPr>
          <p:spPr>
            <a:xfrm>
              <a:off x="2113280" y="5242560"/>
              <a:ext cx="81280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666480" y="5171440"/>
            <a:ext cx="1330960" cy="711200"/>
            <a:chOff x="1280160" y="4886960"/>
            <a:chExt cx="1330960" cy="711200"/>
          </a:xfrm>
        </p:grpSpPr>
        <p:sp>
          <p:nvSpPr>
            <p:cNvPr id="19" name="Oval 18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34</a:t>
              </a:r>
            </a:p>
          </p:txBody>
        </p:sp>
        <p:cxnSp>
          <p:nvCxnSpPr>
            <p:cNvPr id="20" name="Straight Arrow Connector 19"/>
            <p:cNvCxnSpPr>
              <a:stCxn id="19" idx="6"/>
            </p:cNvCxnSpPr>
            <p:nvPr/>
          </p:nvCxnSpPr>
          <p:spPr>
            <a:xfrm flipV="1">
              <a:off x="2113280" y="5232400"/>
              <a:ext cx="497840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2844800" y="3982720"/>
            <a:ext cx="833120" cy="711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7701280" y="4043680"/>
            <a:ext cx="833120" cy="7112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</a:p>
        </p:txBody>
      </p:sp>
      <p:cxnSp>
        <p:nvCxnSpPr>
          <p:cNvPr id="23" name="Straight Arrow Connector 22"/>
          <p:cNvCxnSpPr>
            <a:stCxn id="22" idx="5"/>
            <a:endCxn id="10" idx="1"/>
          </p:cNvCxnSpPr>
          <p:nvPr/>
        </p:nvCxnSpPr>
        <p:spPr>
          <a:xfrm>
            <a:off x="3555912" y="4589767"/>
            <a:ext cx="386256" cy="69598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5"/>
            <a:endCxn id="19" idx="1"/>
          </p:cNvCxnSpPr>
          <p:nvPr/>
        </p:nvCxnSpPr>
        <p:spPr>
          <a:xfrm>
            <a:off x="8412392" y="4650727"/>
            <a:ext cx="376096" cy="6248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concurrent put operations</a:t>
            </a:r>
          </a:p>
          <a:p>
            <a:r>
              <a:rPr lang="en-US" dirty="0"/>
              <a:t>Put(23) traverses the list, reads nodes that put(4) updates</a:t>
            </a:r>
          </a:p>
          <a:p>
            <a:pPr lvl="1"/>
            <a:r>
              <a:rPr lang="en-US" dirty="0"/>
              <a:t> Conflict, STM would abort at least one</a:t>
            </a:r>
          </a:p>
          <a:p>
            <a:pPr lvl="1"/>
            <a:r>
              <a:rPr lang="en-US" dirty="0"/>
              <a:t> But no semantic conflict </a:t>
            </a:r>
          </a:p>
          <a:p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33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99"/>
    </mc:Choice>
    <mc:Fallback xmlns="">
      <p:transition spd="slow" advTm="60399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Abort Reduction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18</a:t>
            </a:fld>
            <a:endParaRPr lang="he-IL"/>
          </a:p>
        </p:txBody>
      </p:sp>
      <p:sp>
        <p:nvSpPr>
          <p:cNvPr id="5" name="Oval 4"/>
          <p:cNvSpPr/>
          <p:nvPr/>
        </p:nvSpPr>
        <p:spPr>
          <a:xfrm>
            <a:off x="2001520" y="5191760"/>
            <a:ext cx="833120" cy="71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20160" y="5181600"/>
            <a:ext cx="1615440" cy="711200"/>
            <a:chOff x="1280160" y="4886960"/>
            <a:chExt cx="1615440" cy="711200"/>
          </a:xfrm>
        </p:grpSpPr>
        <p:sp>
          <p:nvSpPr>
            <p:cNvPr id="10" name="Oval 9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11" name="Straight Arrow Connector 10"/>
            <p:cNvCxnSpPr>
              <a:stCxn id="10" idx="6"/>
              <a:endCxn id="13" idx="2"/>
            </p:cNvCxnSpPr>
            <p:nvPr/>
          </p:nvCxnSpPr>
          <p:spPr>
            <a:xfrm>
              <a:off x="2113280" y="5242560"/>
              <a:ext cx="782320" cy="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35600" y="5181600"/>
            <a:ext cx="1584960" cy="711200"/>
            <a:chOff x="1280160" y="4886960"/>
            <a:chExt cx="1330960" cy="711200"/>
          </a:xfrm>
        </p:grpSpPr>
        <p:sp>
          <p:nvSpPr>
            <p:cNvPr id="13" name="Oval 12"/>
            <p:cNvSpPr/>
            <p:nvPr/>
          </p:nvSpPr>
          <p:spPr>
            <a:xfrm>
              <a:off x="1280160" y="4886960"/>
              <a:ext cx="708139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cxnSp>
          <p:nvCxnSpPr>
            <p:cNvPr id="14" name="Straight Arrow Connector 13"/>
            <p:cNvCxnSpPr>
              <a:stCxn id="13" idx="6"/>
            </p:cNvCxnSpPr>
            <p:nvPr/>
          </p:nvCxnSpPr>
          <p:spPr>
            <a:xfrm flipV="1">
              <a:off x="1988299" y="5232400"/>
              <a:ext cx="622821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7020560" y="5171440"/>
            <a:ext cx="833120" cy="711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666480" y="5171440"/>
            <a:ext cx="1330960" cy="711200"/>
            <a:chOff x="1280160" y="4886960"/>
            <a:chExt cx="1330960" cy="711200"/>
          </a:xfrm>
        </p:grpSpPr>
        <p:sp>
          <p:nvSpPr>
            <p:cNvPr id="19" name="Oval 18"/>
            <p:cNvSpPr/>
            <p:nvPr/>
          </p:nvSpPr>
          <p:spPr>
            <a:xfrm>
              <a:off x="1280160" y="4886960"/>
              <a:ext cx="83312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34</a:t>
              </a:r>
            </a:p>
          </p:txBody>
        </p:sp>
        <p:cxnSp>
          <p:nvCxnSpPr>
            <p:cNvPr id="20" name="Straight Arrow Connector 19"/>
            <p:cNvCxnSpPr>
              <a:stCxn id="19" idx="6"/>
            </p:cNvCxnSpPr>
            <p:nvPr/>
          </p:nvCxnSpPr>
          <p:spPr>
            <a:xfrm flipV="1">
              <a:off x="2113280" y="5232400"/>
              <a:ext cx="497840" cy="10160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Oval 21"/>
          <p:cNvSpPr/>
          <p:nvPr/>
        </p:nvSpPr>
        <p:spPr>
          <a:xfrm>
            <a:off x="2844800" y="3982720"/>
            <a:ext cx="833120" cy="711200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7701280" y="4043680"/>
            <a:ext cx="833120" cy="711200"/>
          </a:xfrm>
          <a:prstGeom prst="ellipse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23</a:t>
            </a:r>
          </a:p>
        </p:txBody>
      </p:sp>
      <p:cxnSp>
        <p:nvCxnSpPr>
          <p:cNvPr id="23" name="Straight Arrow Connector 22"/>
          <p:cNvCxnSpPr>
            <a:stCxn id="22" idx="5"/>
            <a:endCxn id="10" idx="1"/>
          </p:cNvCxnSpPr>
          <p:nvPr/>
        </p:nvCxnSpPr>
        <p:spPr>
          <a:xfrm>
            <a:off x="3555912" y="4589767"/>
            <a:ext cx="386256" cy="69598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7" idx="5"/>
            <a:endCxn id="19" idx="1"/>
          </p:cNvCxnSpPr>
          <p:nvPr/>
        </p:nvCxnSpPr>
        <p:spPr>
          <a:xfrm>
            <a:off x="8412392" y="4650727"/>
            <a:ext cx="376096" cy="6248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0"/>
            <a:endCxn id="22" idx="3"/>
          </p:cNvCxnSpPr>
          <p:nvPr/>
        </p:nvCxnSpPr>
        <p:spPr>
          <a:xfrm flipV="1">
            <a:off x="2418080" y="4589767"/>
            <a:ext cx="548728" cy="60199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  <a:endCxn id="27" idx="3"/>
          </p:cNvCxnSpPr>
          <p:nvPr/>
        </p:nvCxnSpPr>
        <p:spPr>
          <a:xfrm flipV="1">
            <a:off x="7437120" y="4650727"/>
            <a:ext cx="386168" cy="5207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concurrent put operations</a:t>
            </a:r>
          </a:p>
          <a:p>
            <a:r>
              <a:rPr lang="en-US" dirty="0"/>
              <a:t>Put(23) traverses the list, reading nodes put(4) updates</a:t>
            </a:r>
          </a:p>
          <a:p>
            <a:pPr lvl="1"/>
            <a:r>
              <a:rPr lang="en-US" dirty="0"/>
              <a:t> Conflict, STM would abort at least one</a:t>
            </a:r>
          </a:p>
          <a:p>
            <a:pPr lvl="1"/>
            <a:r>
              <a:rPr lang="en-US" dirty="0"/>
              <a:t> But no semantic conflict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354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3"/>
    </mc:Choice>
    <mc:Fallback xmlns="">
      <p:transition spd="slow" advTm="1163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TDSL Benefit 3: Mix &amp; Match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Maps allow lots of concurrency</a:t>
            </a:r>
          </a:p>
          <a:p>
            <a:pPr lvl="1"/>
            <a:r>
              <a:rPr lang="en-US" noProof="0" dirty="0"/>
              <a:t>Amenable to optimistic, </a:t>
            </a:r>
            <a:r>
              <a:rPr lang="en-US" dirty="0"/>
              <a:t>fine-grain</a:t>
            </a:r>
            <a:r>
              <a:rPr lang="en-US" noProof="0" dirty="0"/>
              <a:t> synchronization</a:t>
            </a:r>
          </a:p>
          <a:p>
            <a:r>
              <a:rPr lang="en-US" dirty="0"/>
              <a:t>Queues do not</a:t>
            </a:r>
          </a:p>
          <a:p>
            <a:pPr lvl="1"/>
            <a:r>
              <a:rPr lang="en-US" noProof="0" dirty="0"/>
              <a:t>Pessimistic synchronization better</a:t>
            </a:r>
          </a:p>
          <a:p>
            <a:pPr lvl="1"/>
            <a:r>
              <a:rPr lang="en-US" dirty="0"/>
              <a:t>Coarse-grain</a:t>
            </a:r>
          </a:p>
          <a:p>
            <a:r>
              <a:rPr lang="en-US" noProof="0" dirty="0"/>
              <a:t>STM picks one</a:t>
            </a:r>
          </a:p>
          <a:p>
            <a:r>
              <a:rPr lang="en-US" noProof="0" dirty="0"/>
              <a:t>Our TDSL can mix &amp;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5" name="Rectangle 4"/>
          <p:cNvSpPr/>
          <p:nvPr/>
        </p:nvSpPr>
        <p:spPr>
          <a:xfrm>
            <a:off x="7457440" y="4929778"/>
            <a:ext cx="3779520" cy="1300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Transactional Library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01840" y="3426820"/>
            <a:ext cx="4287520" cy="2341154"/>
            <a:chOff x="7396480" y="3566160"/>
            <a:chExt cx="4287520" cy="2341154"/>
          </a:xfrm>
        </p:grpSpPr>
        <p:sp>
          <p:nvSpPr>
            <p:cNvPr id="7" name="Rectangle 6"/>
            <p:cNvSpPr/>
            <p:nvPr/>
          </p:nvSpPr>
          <p:spPr>
            <a:xfrm>
              <a:off x="9837058" y="5222240"/>
              <a:ext cx="1574800" cy="6850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pessimistic queue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995557" y="5232400"/>
              <a:ext cx="1491343" cy="6749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optimistic </a:t>
              </a:r>
              <a:br>
                <a:rPr lang="en-US" sz="2400" dirty="0"/>
              </a:br>
              <a:r>
                <a:rPr lang="en-US" sz="2400" dirty="0"/>
                <a:t>map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96480" y="3586480"/>
              <a:ext cx="12090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>
              <a:off x="8001000" y="4145280"/>
              <a:ext cx="817880" cy="107696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9204960" y="4145280"/>
              <a:ext cx="29464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8940800" y="3576320"/>
              <a:ext cx="1209040" cy="558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474960" y="3566160"/>
              <a:ext cx="1209040" cy="558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0749280" y="4124960"/>
              <a:ext cx="406400" cy="11074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743440" y="4124960"/>
              <a:ext cx="60960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883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83"/>
    </mc:Choice>
    <mc:Fallback xmlns="">
      <p:transition spd="slow" advTm="656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rgbClr val="0070C0"/>
                </a:solidFill>
              </a:rPr>
              <a:t>Motivation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Concurrent Data Structure Libraries (CDSLs) vs Transactional Memory</a:t>
            </a:r>
          </a:p>
          <a:p>
            <a:r>
              <a:rPr lang="en-US" dirty="0"/>
              <a:t>Introducing: Transactional Data Structure Libraries (TDSL)</a:t>
            </a:r>
          </a:p>
          <a:p>
            <a:r>
              <a:rPr lang="en-US" dirty="0"/>
              <a:t>Example TDSL algorithm</a:t>
            </a:r>
          </a:p>
          <a:p>
            <a:pPr lvl="1"/>
            <a:r>
              <a:rPr lang="en-US" dirty="0" err="1"/>
              <a:t>Skiplist</a:t>
            </a:r>
            <a:endParaRPr lang="en-US" dirty="0"/>
          </a:p>
          <a:p>
            <a:pPr lvl="1"/>
            <a:r>
              <a:rPr lang="en-US" dirty="0"/>
              <a:t>Additional objects</a:t>
            </a:r>
          </a:p>
          <a:p>
            <a:pPr lvl="1"/>
            <a:r>
              <a:rPr lang="en-US" dirty="0"/>
              <a:t>Fast abort-free singletons</a:t>
            </a:r>
          </a:p>
          <a:p>
            <a:r>
              <a:rPr lang="en-US" dirty="0"/>
              <a:t>Library composition &amp; nesting</a:t>
            </a:r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454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81"/>
    </mc:Choice>
    <mc:Fallback xmlns="">
      <p:transition spd="slow" advTm="3208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Concurrent Data Structure Libraries (CDSLs) vs Transactional Memory</a:t>
            </a:r>
          </a:p>
          <a:p>
            <a:r>
              <a:rPr lang="en-US" dirty="0"/>
              <a:t>Introducing: Transactional Data Structure Libraries (TDSL)</a:t>
            </a:r>
          </a:p>
          <a:p>
            <a:r>
              <a:rPr lang="en-US" dirty="0">
                <a:solidFill>
                  <a:srgbClr val="0070C0"/>
                </a:solidFill>
              </a:rPr>
              <a:t>Example TDSL algorithm</a:t>
            </a:r>
          </a:p>
          <a:p>
            <a:pPr lvl="1"/>
            <a:r>
              <a:rPr lang="en-US" dirty="0" err="1">
                <a:solidFill>
                  <a:srgbClr val="0070C0"/>
                </a:solidFill>
              </a:rPr>
              <a:t>Skiplist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Additional objects</a:t>
            </a:r>
          </a:p>
          <a:p>
            <a:pPr lvl="1"/>
            <a:r>
              <a:rPr lang="en-US" dirty="0"/>
              <a:t>Fast abort-free singletons</a:t>
            </a:r>
          </a:p>
          <a:p>
            <a:r>
              <a:rPr lang="en-US" dirty="0"/>
              <a:t>Library composition &amp; nesting</a:t>
            </a:r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12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78"/>
    </mc:Choice>
    <mc:Fallback xmlns="">
      <p:transition spd="slow" advTm="2187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Skiplist</a:t>
            </a:r>
            <a:r>
              <a:rPr lang="en-US" noProof="0" dirty="0"/>
              <a:t> Roadmap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noProof="0" dirty="0"/>
              <a:t>Add STM-like transaction support to simple linked list</a:t>
            </a:r>
          </a:p>
          <a:p>
            <a:pPr lvl="1"/>
            <a:r>
              <a:rPr lang="en-US" noProof="0" dirty="0"/>
              <a:t>Based on TL2 STM algorithm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0" dirty="0"/>
              <a:t>Optimization: remove redundant validation and tracking</a:t>
            </a:r>
          </a:p>
          <a:p>
            <a:pPr lvl="1"/>
            <a:r>
              <a:rPr lang="en-US" noProof="0" dirty="0"/>
              <a:t>Use semantics and structure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Optimization: shorten </a:t>
            </a:r>
            <a:r>
              <a:rPr lang="en-US" noProof="0" dirty="0"/>
              <a:t>transactions</a:t>
            </a:r>
          </a:p>
          <a:p>
            <a:pPr lvl="1"/>
            <a:r>
              <a:rPr lang="en-US" dirty="0"/>
              <a:t>N</a:t>
            </a:r>
            <a:r>
              <a:rPr lang="en-US" noProof="0" dirty="0"/>
              <a:t>on-transactional index</a:t>
            </a:r>
          </a:p>
          <a:p>
            <a:pPr lvl="1"/>
            <a:r>
              <a:rPr lang="en-US" dirty="0"/>
              <a:t>L</a:t>
            </a:r>
            <a:r>
              <a:rPr lang="en-US" noProof="0" dirty="0" err="1"/>
              <a:t>azy</a:t>
            </a:r>
            <a:r>
              <a:rPr lang="en-US" noProof="0" dirty="0"/>
              <a:t> GC</a:t>
            </a:r>
          </a:p>
          <a:p>
            <a:pPr marL="514350" indent="-514350">
              <a:buFont typeface="+mj-lt"/>
              <a:buAutoNum type="arabicPeriod"/>
            </a:pP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21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62"/>
    </mc:Choice>
    <mc:Fallback xmlns="">
      <p:transition spd="slow" advTm="86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/>
              <a:t>Step 1: </a:t>
            </a:r>
            <a:r>
              <a:rPr lang="en-US" dirty="0"/>
              <a:t>Standard STM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Take a simple linked list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r>
              <a:rPr lang="en-US" dirty="0"/>
              <a:t>Add TL2 mechanism to support TXs:</a:t>
            </a:r>
          </a:p>
          <a:p>
            <a:pPr lvl="1" algn="l" rtl="0"/>
            <a:r>
              <a:rPr lang="en-US" dirty="0"/>
              <a:t>Add a version to each node</a:t>
            </a:r>
          </a:p>
          <a:p>
            <a:pPr lvl="1" algn="l" rtl="0"/>
            <a:r>
              <a:rPr lang="en-US" dirty="0"/>
              <a:t>Get versions from global version clock (GVC)</a:t>
            </a:r>
          </a:p>
          <a:p>
            <a:pPr lvl="1" algn="l" rtl="0"/>
            <a:r>
              <a:rPr lang="en-US" dirty="0"/>
              <a:t>Maintain read-set with read versions</a:t>
            </a:r>
          </a:p>
          <a:p>
            <a:pPr lvl="1" algn="l" rtl="0"/>
            <a:r>
              <a:rPr lang="en-US" dirty="0"/>
              <a:t>Defer updates, track in write-set</a:t>
            </a:r>
          </a:p>
          <a:p>
            <a:pPr lvl="1"/>
            <a:r>
              <a:rPr lang="en-US" dirty="0"/>
              <a:t>To commit: lock write-set, validate read-set, increment GCV, update, release locks</a:t>
            </a:r>
          </a:p>
          <a:p>
            <a:pPr marL="457200" lvl="1" indent="0"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22</a:t>
            </a:fld>
            <a:endParaRPr lang="he-IL"/>
          </a:p>
        </p:txBody>
      </p:sp>
      <p:grpSp>
        <p:nvGrpSpPr>
          <p:cNvPr id="20" name="Group 19"/>
          <p:cNvGrpSpPr/>
          <p:nvPr/>
        </p:nvGrpSpPr>
        <p:grpSpPr>
          <a:xfrm>
            <a:off x="1889760" y="2473662"/>
            <a:ext cx="7995920" cy="731520"/>
            <a:chOff x="2092960" y="2499360"/>
            <a:chExt cx="7995920" cy="731520"/>
          </a:xfrm>
        </p:grpSpPr>
        <p:grpSp>
          <p:nvGrpSpPr>
            <p:cNvPr id="5" name="Group 4"/>
            <p:cNvGrpSpPr/>
            <p:nvPr/>
          </p:nvGrpSpPr>
          <p:grpSpPr>
            <a:xfrm>
              <a:off x="2092960" y="2519680"/>
              <a:ext cx="1818640" cy="711200"/>
              <a:chOff x="1280160" y="4886960"/>
              <a:chExt cx="1818640" cy="7112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7" name="Straight Arrow Connector 6"/>
              <p:cNvCxnSpPr>
                <a:stCxn id="6" idx="6"/>
                <a:endCxn id="9" idx="2"/>
              </p:cNvCxnSpPr>
              <p:nvPr/>
            </p:nvCxnSpPr>
            <p:spPr>
              <a:xfrm flipV="1">
                <a:off x="2113280" y="5232400"/>
                <a:ext cx="98552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911600" y="2509520"/>
              <a:ext cx="1615440" cy="711200"/>
              <a:chOff x="1280160" y="4886960"/>
              <a:chExt cx="1615440" cy="711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cxnSp>
            <p:nvCxnSpPr>
              <p:cNvPr id="10" name="Straight Arrow Connector 9"/>
              <p:cNvCxnSpPr>
                <a:stCxn id="9" idx="6"/>
                <a:endCxn id="12" idx="2"/>
              </p:cNvCxnSpPr>
              <p:nvPr/>
            </p:nvCxnSpPr>
            <p:spPr>
              <a:xfrm>
                <a:off x="2113280" y="5242560"/>
                <a:ext cx="78232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5527040" y="2509520"/>
              <a:ext cx="1584960" cy="711200"/>
              <a:chOff x="1280160" y="4886960"/>
              <a:chExt cx="1330960" cy="711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80160" y="4886960"/>
                <a:ext cx="708139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cxnSp>
            <p:nvCxnSpPr>
              <p:cNvPr id="13" name="Straight Arrow Connector 12"/>
              <p:cNvCxnSpPr>
                <a:stCxn id="12" idx="6"/>
              </p:cNvCxnSpPr>
              <p:nvPr/>
            </p:nvCxnSpPr>
            <p:spPr>
              <a:xfrm flipV="1">
                <a:off x="1988299" y="5232400"/>
                <a:ext cx="622821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7112000" y="2499360"/>
              <a:ext cx="1645920" cy="711200"/>
              <a:chOff x="1280160" y="4886960"/>
              <a:chExt cx="1645920" cy="711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17</a:t>
                </a:r>
              </a:p>
            </p:txBody>
          </p:sp>
          <p:cxnSp>
            <p:nvCxnSpPr>
              <p:cNvPr id="16" name="Straight Arrow Connector 15"/>
              <p:cNvCxnSpPr>
                <a:stCxn id="15" idx="6"/>
                <a:endCxn id="18" idx="2"/>
              </p:cNvCxnSpPr>
              <p:nvPr/>
            </p:nvCxnSpPr>
            <p:spPr>
              <a:xfrm>
                <a:off x="2113280" y="5242560"/>
                <a:ext cx="81280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757920" y="2499360"/>
              <a:ext cx="1330960" cy="711200"/>
              <a:chOff x="1280160" y="4886960"/>
              <a:chExt cx="1330960" cy="711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34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 flipV="1">
                <a:off x="2113280" y="5232400"/>
                <a:ext cx="49784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306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69"/>
    </mc:Choice>
    <mc:Fallback xmlns="">
      <p:transition spd="slow" advTm="3916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Step 1: </a:t>
            </a:r>
            <a:r>
              <a:rPr lang="en-US" dirty="0"/>
              <a:t>Standard STM</a:t>
            </a:r>
            <a:endParaRPr lang="en-US" b="1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23</a:t>
            </a:fld>
            <a:endParaRPr lang="he-IL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38200" y="2598531"/>
            <a:ext cx="3825240" cy="7245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/>
              <a:t>insert(10):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2915920" y="5108298"/>
            <a:ext cx="7995920" cy="731520"/>
            <a:chOff x="2092960" y="2499360"/>
            <a:chExt cx="7995920" cy="731520"/>
          </a:xfrm>
        </p:grpSpPr>
        <p:grpSp>
          <p:nvGrpSpPr>
            <p:cNvPr id="43" name="Group 42"/>
            <p:cNvGrpSpPr/>
            <p:nvPr/>
          </p:nvGrpSpPr>
          <p:grpSpPr>
            <a:xfrm>
              <a:off x="2092960" y="2519680"/>
              <a:ext cx="1818640" cy="711200"/>
              <a:chOff x="1280160" y="4886960"/>
              <a:chExt cx="1818640" cy="7112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57" name="Straight Arrow Connector 56"/>
              <p:cNvCxnSpPr>
                <a:stCxn id="56" idx="6"/>
                <a:endCxn id="54" idx="2"/>
              </p:cNvCxnSpPr>
              <p:nvPr/>
            </p:nvCxnSpPr>
            <p:spPr>
              <a:xfrm flipV="1">
                <a:off x="2113280" y="5232400"/>
                <a:ext cx="98552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/>
            <p:cNvGrpSpPr/>
            <p:nvPr/>
          </p:nvGrpSpPr>
          <p:grpSpPr>
            <a:xfrm>
              <a:off x="3911600" y="2509520"/>
              <a:ext cx="1615440" cy="711200"/>
              <a:chOff x="1280160" y="4886960"/>
              <a:chExt cx="1615440" cy="711200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cxnSp>
            <p:nvCxnSpPr>
              <p:cNvPr id="55" name="Straight Arrow Connector 54"/>
              <p:cNvCxnSpPr>
                <a:stCxn id="54" idx="6"/>
                <a:endCxn id="52" idx="2"/>
              </p:cNvCxnSpPr>
              <p:nvPr/>
            </p:nvCxnSpPr>
            <p:spPr>
              <a:xfrm>
                <a:off x="2113280" y="5242560"/>
                <a:ext cx="78232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527040" y="2509520"/>
              <a:ext cx="1584960" cy="711200"/>
              <a:chOff x="1280160" y="4886960"/>
              <a:chExt cx="1330960" cy="7112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1280160" y="4886960"/>
                <a:ext cx="708139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cxnSp>
            <p:nvCxnSpPr>
              <p:cNvPr id="53" name="Straight Arrow Connector 52"/>
              <p:cNvCxnSpPr>
                <a:stCxn id="52" idx="6"/>
              </p:cNvCxnSpPr>
              <p:nvPr/>
            </p:nvCxnSpPr>
            <p:spPr>
              <a:xfrm flipV="1">
                <a:off x="1988299" y="5232400"/>
                <a:ext cx="622821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7112000" y="2499360"/>
              <a:ext cx="1645920" cy="711200"/>
              <a:chOff x="1280160" y="4886960"/>
              <a:chExt cx="1645920" cy="71120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17</a:t>
                </a:r>
              </a:p>
            </p:txBody>
          </p:sp>
          <p:cxnSp>
            <p:nvCxnSpPr>
              <p:cNvPr id="51" name="Straight Arrow Connector 50"/>
              <p:cNvCxnSpPr>
                <a:stCxn id="50" idx="6"/>
                <a:endCxn id="48" idx="2"/>
              </p:cNvCxnSpPr>
              <p:nvPr/>
            </p:nvCxnSpPr>
            <p:spPr>
              <a:xfrm>
                <a:off x="2113280" y="5242560"/>
                <a:ext cx="81280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8757920" y="2499360"/>
              <a:ext cx="1330960" cy="711200"/>
              <a:chOff x="1280160" y="4886960"/>
              <a:chExt cx="1330960" cy="71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34</a:t>
                </a:r>
              </a:p>
            </p:txBody>
          </p:sp>
          <p:cxnSp>
            <p:nvCxnSpPr>
              <p:cNvPr id="49" name="Straight Arrow Connector 48"/>
              <p:cNvCxnSpPr>
                <a:stCxn id="48" idx="6"/>
              </p:cNvCxnSpPr>
              <p:nvPr/>
            </p:nvCxnSpPr>
            <p:spPr>
              <a:xfrm flipV="1">
                <a:off x="2113280" y="5232400"/>
                <a:ext cx="49784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" name="Group 57"/>
          <p:cNvGrpSpPr/>
          <p:nvPr/>
        </p:nvGrpSpPr>
        <p:grpSpPr>
          <a:xfrm>
            <a:off x="6771640" y="2581386"/>
            <a:ext cx="2260600" cy="1544320"/>
            <a:chOff x="5892800" y="1899920"/>
            <a:chExt cx="2092960" cy="1544320"/>
          </a:xfrm>
          <a:solidFill>
            <a:srgbClr val="FF6600">
              <a:alpha val="24000"/>
            </a:srgbClr>
          </a:solidFill>
        </p:grpSpPr>
        <p:sp>
          <p:nvSpPr>
            <p:cNvPr id="59" name="Rounded Rectangle 58"/>
            <p:cNvSpPr/>
            <p:nvPr/>
          </p:nvSpPr>
          <p:spPr>
            <a:xfrm>
              <a:off x="5892800" y="1899920"/>
              <a:ext cx="2092960" cy="15443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100" dirty="0">
                <a:ln w="18000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38240" y="1950720"/>
              <a:ext cx="1259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read-set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316720" y="2591546"/>
            <a:ext cx="2092960" cy="1544320"/>
            <a:chOff x="5892800" y="1899920"/>
            <a:chExt cx="2092960" cy="1544320"/>
          </a:xfrm>
          <a:solidFill>
            <a:srgbClr val="FF6600">
              <a:alpha val="24000"/>
            </a:srgbClr>
          </a:solidFill>
        </p:grpSpPr>
        <p:sp>
          <p:nvSpPr>
            <p:cNvPr id="62" name="Rounded Rectangle 61"/>
            <p:cNvSpPr/>
            <p:nvPr/>
          </p:nvSpPr>
          <p:spPr>
            <a:xfrm>
              <a:off x="5892800" y="1899920"/>
              <a:ext cx="2092960" cy="15443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100" dirty="0">
                <a:ln w="18000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38240" y="1950720"/>
              <a:ext cx="13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write-set</a:t>
              </a:r>
            </a:p>
          </p:txBody>
        </p:sp>
      </p:grpSp>
      <p:sp>
        <p:nvSpPr>
          <p:cNvPr id="64" name="Hexagon 63"/>
          <p:cNvSpPr/>
          <p:nvPr/>
        </p:nvSpPr>
        <p:spPr>
          <a:xfrm>
            <a:off x="894080" y="4894938"/>
            <a:ext cx="1300480" cy="103632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GVC</a:t>
            </a:r>
          </a:p>
        </p:txBody>
      </p:sp>
      <p:sp>
        <p:nvSpPr>
          <p:cNvPr id="65" name="Oval 64"/>
          <p:cNvSpPr/>
          <p:nvPr/>
        </p:nvSpPr>
        <p:spPr>
          <a:xfrm>
            <a:off x="2052320" y="3130026"/>
            <a:ext cx="833120" cy="711200"/>
          </a:xfrm>
          <a:prstGeom prst="ellipse">
            <a:avLst/>
          </a:prstGeom>
          <a:solidFill>
            <a:srgbClr val="FF66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75197" y="3879421"/>
            <a:ext cx="11114839" cy="749698"/>
            <a:chOff x="375197" y="3737903"/>
            <a:chExt cx="11114839" cy="749698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489188" y="4097944"/>
              <a:ext cx="1100084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375197" y="3737903"/>
              <a:ext cx="2182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Local memory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5197" y="4025936"/>
              <a:ext cx="2182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rgbClr val="0070C0"/>
                  </a:solidFill>
                </a:rPr>
                <a:t>Shared memory</a:t>
              </a:r>
            </a:p>
          </p:txBody>
        </p:sp>
      </p:grpSp>
      <p:sp>
        <p:nvSpPr>
          <p:cNvPr id="72" name="Oval 71"/>
          <p:cNvSpPr/>
          <p:nvPr/>
        </p:nvSpPr>
        <p:spPr>
          <a:xfrm>
            <a:off x="8239029" y="309954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73" name="Oval 72"/>
          <p:cNvSpPr/>
          <p:nvPr/>
        </p:nvSpPr>
        <p:spPr>
          <a:xfrm>
            <a:off x="9519920" y="3099546"/>
            <a:ext cx="589280" cy="5080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0099040" y="3363706"/>
            <a:ext cx="39624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0485120" y="3109706"/>
            <a:ext cx="629920" cy="51816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77" name="Oval 76"/>
          <p:cNvSpPr/>
          <p:nvPr/>
        </p:nvSpPr>
        <p:spPr>
          <a:xfrm>
            <a:off x="6897909" y="307922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8" name="Oval 77"/>
          <p:cNvSpPr/>
          <p:nvPr/>
        </p:nvSpPr>
        <p:spPr>
          <a:xfrm>
            <a:off x="7568469" y="308938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9" name="Oval 78"/>
          <p:cNvSpPr/>
          <p:nvPr/>
        </p:nvSpPr>
        <p:spPr>
          <a:xfrm>
            <a:off x="6921858" y="360754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17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885440" y="3764280"/>
            <a:ext cx="1229360" cy="403174"/>
          </a:xfrm>
          <a:prstGeom prst="wedgeRoundRectCallout">
            <a:avLst>
              <a:gd name="adj1" fmla="val -118246"/>
              <a:gd name="adj2" fmla="val 218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Read</a:t>
            </a:r>
            <a:endParaRPr lang="he-IL" dirty="0"/>
          </a:p>
        </p:txBody>
      </p:sp>
      <p:sp>
        <p:nvSpPr>
          <p:cNvPr id="6" name="Right Brace 5"/>
          <p:cNvSpPr/>
          <p:nvPr/>
        </p:nvSpPr>
        <p:spPr>
          <a:xfrm rot="16200000">
            <a:off x="5646420" y="2403198"/>
            <a:ext cx="391160" cy="5019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0" name="Rounded Rectangular Callout 69"/>
          <p:cNvSpPr/>
          <p:nvPr/>
        </p:nvSpPr>
        <p:spPr>
          <a:xfrm>
            <a:off x="6530069" y="4304549"/>
            <a:ext cx="1229360" cy="403174"/>
          </a:xfrm>
          <a:prstGeom prst="wedgeRoundRectCallout">
            <a:avLst>
              <a:gd name="adj1" fmla="val -98412"/>
              <a:gd name="adj2" fmla="val 78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Validate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009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1"/>
    </mc:Choice>
    <mc:Fallback xmlns="">
      <p:transition spd="slow" advTm="463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Reduce Read-Set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noProof="0" dirty="0"/>
              <a:t>Exploit structure and semantics</a:t>
            </a:r>
          </a:p>
          <a:p>
            <a:pPr algn="l"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9714" y="5724962"/>
            <a:ext cx="2743200" cy="365125"/>
          </a:xfrm>
        </p:spPr>
        <p:txBody>
          <a:bodyPr/>
          <a:lstStyle/>
          <a:p>
            <a:fld id="{3AFCB556-2409-4859-9691-E676E4C958BF}" type="slidenum">
              <a:rPr lang="he-IL" smtClean="0"/>
              <a:pPr/>
              <a:t>24</a:t>
            </a:fld>
            <a:endParaRPr lang="he-IL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2598531"/>
            <a:ext cx="3825240" cy="7245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insert(10):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915920" y="5108298"/>
            <a:ext cx="7995920" cy="731520"/>
            <a:chOff x="2092960" y="2499360"/>
            <a:chExt cx="7995920" cy="731520"/>
          </a:xfrm>
        </p:grpSpPr>
        <p:grpSp>
          <p:nvGrpSpPr>
            <p:cNvPr id="7" name="Group 6"/>
            <p:cNvGrpSpPr/>
            <p:nvPr/>
          </p:nvGrpSpPr>
          <p:grpSpPr>
            <a:xfrm>
              <a:off x="2092960" y="2519680"/>
              <a:ext cx="1818640" cy="711200"/>
              <a:chOff x="1280160" y="4886960"/>
              <a:chExt cx="1818640" cy="711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21" name="Straight Arrow Connector 20"/>
              <p:cNvCxnSpPr>
                <a:stCxn id="20" idx="6"/>
                <a:endCxn id="18" idx="2"/>
              </p:cNvCxnSpPr>
              <p:nvPr/>
            </p:nvCxnSpPr>
            <p:spPr>
              <a:xfrm flipV="1">
                <a:off x="2113280" y="5232400"/>
                <a:ext cx="98552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3911600" y="2509520"/>
              <a:ext cx="1615440" cy="711200"/>
              <a:chOff x="1280160" y="4886960"/>
              <a:chExt cx="1615440" cy="711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cxnSp>
            <p:nvCxnSpPr>
              <p:cNvPr id="19" name="Straight Arrow Connector 18"/>
              <p:cNvCxnSpPr>
                <a:stCxn id="18" idx="6"/>
                <a:endCxn id="16" idx="2"/>
              </p:cNvCxnSpPr>
              <p:nvPr/>
            </p:nvCxnSpPr>
            <p:spPr>
              <a:xfrm>
                <a:off x="2113280" y="5242560"/>
                <a:ext cx="78232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5527040" y="2509520"/>
              <a:ext cx="1584960" cy="711200"/>
              <a:chOff x="1280160" y="4886960"/>
              <a:chExt cx="1330960" cy="7112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1280160" y="4886960"/>
                <a:ext cx="708139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cxnSp>
            <p:nvCxnSpPr>
              <p:cNvPr id="17" name="Straight Arrow Connector 16"/>
              <p:cNvCxnSpPr>
                <a:stCxn id="16" idx="6"/>
              </p:cNvCxnSpPr>
              <p:nvPr/>
            </p:nvCxnSpPr>
            <p:spPr>
              <a:xfrm flipV="1">
                <a:off x="1988299" y="5232400"/>
                <a:ext cx="622821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7112000" y="2499360"/>
              <a:ext cx="1645920" cy="711200"/>
              <a:chOff x="1280160" y="4886960"/>
              <a:chExt cx="1645920" cy="711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17</a:t>
                </a:r>
              </a:p>
            </p:txBody>
          </p:sp>
          <p:cxnSp>
            <p:nvCxnSpPr>
              <p:cNvPr id="15" name="Straight Arrow Connector 14"/>
              <p:cNvCxnSpPr>
                <a:stCxn id="14" idx="6"/>
                <a:endCxn id="12" idx="2"/>
              </p:cNvCxnSpPr>
              <p:nvPr/>
            </p:nvCxnSpPr>
            <p:spPr>
              <a:xfrm>
                <a:off x="2113280" y="5242560"/>
                <a:ext cx="81280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8757920" y="2499360"/>
              <a:ext cx="1330960" cy="711200"/>
              <a:chOff x="1280160" y="4886960"/>
              <a:chExt cx="1330960" cy="7112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34</a:t>
                </a:r>
              </a:p>
            </p:txBody>
          </p:sp>
          <p:cxnSp>
            <p:nvCxnSpPr>
              <p:cNvPr id="13" name="Straight Arrow Connector 12"/>
              <p:cNvCxnSpPr>
                <a:stCxn id="12" idx="6"/>
              </p:cNvCxnSpPr>
              <p:nvPr/>
            </p:nvCxnSpPr>
            <p:spPr>
              <a:xfrm flipV="1">
                <a:off x="2113280" y="5232400"/>
                <a:ext cx="49784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/>
          <p:cNvGrpSpPr/>
          <p:nvPr/>
        </p:nvGrpSpPr>
        <p:grpSpPr>
          <a:xfrm>
            <a:off x="9316720" y="2591546"/>
            <a:ext cx="2092960" cy="1544320"/>
            <a:chOff x="5892800" y="1899920"/>
            <a:chExt cx="2092960" cy="1544320"/>
          </a:xfrm>
          <a:solidFill>
            <a:srgbClr val="FF6600">
              <a:alpha val="24000"/>
            </a:srgbClr>
          </a:solidFill>
        </p:grpSpPr>
        <p:sp>
          <p:nvSpPr>
            <p:cNvPr id="26" name="Rounded Rectangle 25"/>
            <p:cNvSpPr/>
            <p:nvPr/>
          </p:nvSpPr>
          <p:spPr>
            <a:xfrm>
              <a:off x="5892800" y="1899920"/>
              <a:ext cx="2092960" cy="15443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100" dirty="0">
                <a:ln w="18000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38240" y="1950720"/>
              <a:ext cx="13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write-set</a:t>
              </a:r>
            </a:p>
          </p:txBody>
        </p:sp>
      </p:grpSp>
      <p:sp>
        <p:nvSpPr>
          <p:cNvPr id="28" name="Hexagon 27"/>
          <p:cNvSpPr/>
          <p:nvPr/>
        </p:nvSpPr>
        <p:spPr>
          <a:xfrm>
            <a:off x="894080" y="4894938"/>
            <a:ext cx="1300480" cy="103632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GVC</a:t>
            </a:r>
          </a:p>
        </p:txBody>
      </p:sp>
      <p:sp>
        <p:nvSpPr>
          <p:cNvPr id="29" name="Oval 28"/>
          <p:cNvSpPr/>
          <p:nvPr/>
        </p:nvSpPr>
        <p:spPr>
          <a:xfrm>
            <a:off x="2052320" y="3130026"/>
            <a:ext cx="833120" cy="711200"/>
          </a:xfrm>
          <a:prstGeom prst="ellipse">
            <a:avLst/>
          </a:prstGeom>
          <a:solidFill>
            <a:srgbClr val="FF66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75197" y="3879421"/>
            <a:ext cx="11114839" cy="749698"/>
            <a:chOff x="375197" y="3737903"/>
            <a:chExt cx="11114839" cy="749698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89188" y="4097944"/>
              <a:ext cx="1100084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5197" y="3737903"/>
              <a:ext cx="2182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</a:rPr>
                <a:t>Local memory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5197" y="4025936"/>
              <a:ext cx="21829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400" dirty="0">
                  <a:solidFill>
                    <a:srgbClr val="0070C0"/>
                  </a:solidFill>
                </a:rPr>
                <a:t>Shared memory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9519920" y="3099546"/>
            <a:ext cx="589280" cy="50800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0099040" y="3363706"/>
            <a:ext cx="39624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0485120" y="3109706"/>
            <a:ext cx="629920" cy="518160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6771640" y="2581386"/>
            <a:ext cx="2260600" cy="1544320"/>
            <a:chOff x="5892800" y="1899920"/>
            <a:chExt cx="2092960" cy="1544320"/>
          </a:xfrm>
          <a:solidFill>
            <a:srgbClr val="FF6600">
              <a:alpha val="24000"/>
            </a:srgbClr>
          </a:solidFill>
        </p:grpSpPr>
        <p:sp>
          <p:nvSpPr>
            <p:cNvPr id="45" name="Rounded Rectangle 44"/>
            <p:cNvSpPr/>
            <p:nvPr/>
          </p:nvSpPr>
          <p:spPr>
            <a:xfrm>
              <a:off x="5892800" y="1899920"/>
              <a:ext cx="2092960" cy="154432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spc="100" dirty="0">
                <a:ln w="18000">
                  <a:solidFill>
                    <a:srgbClr val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38240" y="1950720"/>
              <a:ext cx="1259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read-set</a:t>
              </a:r>
            </a:p>
          </p:txBody>
        </p:sp>
      </p:grpSp>
      <p:sp>
        <p:nvSpPr>
          <p:cNvPr id="49" name="Oval 48"/>
          <p:cNvSpPr/>
          <p:nvPr/>
        </p:nvSpPr>
        <p:spPr>
          <a:xfrm>
            <a:off x="8239029" y="3099545"/>
            <a:ext cx="646611" cy="502707"/>
          </a:xfrm>
          <a:prstGeom prst="ellipse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40" name="Rounded Rectangular Callout 39"/>
          <p:cNvSpPr/>
          <p:nvPr/>
        </p:nvSpPr>
        <p:spPr>
          <a:xfrm>
            <a:off x="2885440" y="3764280"/>
            <a:ext cx="1229360" cy="403174"/>
          </a:xfrm>
          <a:prstGeom prst="wedgeRoundRectCallout">
            <a:avLst>
              <a:gd name="adj1" fmla="val -118246"/>
              <a:gd name="adj2" fmla="val 2185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Read</a:t>
            </a:r>
            <a:endParaRPr lang="he-IL" dirty="0"/>
          </a:p>
        </p:txBody>
      </p:sp>
      <p:sp>
        <p:nvSpPr>
          <p:cNvPr id="41" name="Right Brace 40"/>
          <p:cNvSpPr/>
          <p:nvPr/>
        </p:nvSpPr>
        <p:spPr>
          <a:xfrm rot="16200000">
            <a:off x="5646420" y="2403198"/>
            <a:ext cx="391160" cy="50190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Rounded Rectangular Callout 41"/>
          <p:cNvSpPr/>
          <p:nvPr/>
        </p:nvSpPr>
        <p:spPr>
          <a:xfrm>
            <a:off x="6530069" y="4304549"/>
            <a:ext cx="1229360" cy="403174"/>
          </a:xfrm>
          <a:prstGeom prst="wedgeRoundRectCallout">
            <a:avLst>
              <a:gd name="adj1" fmla="val -98412"/>
              <a:gd name="adj2" fmla="val 787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Validate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443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9"/>
    </mc:Choice>
    <mc:Fallback xmlns="">
      <p:transition spd="slow" advTm="807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Step 3: Non-Transactional Index 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Imagine we could guess the right node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 So, we could be faster and save aborts during the traversal</a:t>
            </a:r>
          </a:p>
          <a:p>
            <a:pPr lvl="1"/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25</a:t>
            </a:fld>
            <a:endParaRPr lang="he-IL" dirty="0"/>
          </a:p>
        </p:txBody>
      </p:sp>
      <p:grpSp>
        <p:nvGrpSpPr>
          <p:cNvPr id="22" name="Group 21"/>
          <p:cNvGrpSpPr/>
          <p:nvPr/>
        </p:nvGrpSpPr>
        <p:grpSpPr>
          <a:xfrm>
            <a:off x="865254" y="2702709"/>
            <a:ext cx="10017760" cy="1606191"/>
            <a:chOff x="875887" y="2000845"/>
            <a:chExt cx="10017760" cy="1606191"/>
          </a:xfrm>
        </p:grpSpPr>
        <p:pic>
          <p:nvPicPr>
            <p:cNvPr id="1028" name="Picture 4" descr="http://cliparts.co/cliparts/pc5/8yp/pc58yp69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952" y="2000845"/>
              <a:ext cx="760557" cy="984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Hexagon 4"/>
            <p:cNvSpPr/>
            <p:nvPr/>
          </p:nvSpPr>
          <p:spPr>
            <a:xfrm>
              <a:off x="875887" y="2570716"/>
              <a:ext cx="1300480" cy="1036320"/>
            </a:xfrm>
            <a:prstGeom prst="hexago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GVC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887567" y="2773916"/>
              <a:ext cx="8006080" cy="741680"/>
              <a:chOff x="2905760" y="5283200"/>
              <a:chExt cx="8006080" cy="74168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905760" y="5293360"/>
                <a:ext cx="8006080" cy="731520"/>
                <a:chOff x="2905760" y="5293360"/>
                <a:chExt cx="8006080" cy="731520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49040" y="5293360"/>
                  <a:ext cx="7162800" cy="711200"/>
                  <a:chOff x="2926080" y="2499360"/>
                  <a:chExt cx="7162800" cy="711200"/>
                </a:xfrm>
              </p:grpSpPr>
              <p:cxnSp>
                <p:nvCxnSpPr>
                  <p:cNvPr id="12" name="Straight Arrow Connector 11"/>
                  <p:cNvCxnSpPr/>
                  <p:nvPr/>
                </p:nvCxnSpPr>
                <p:spPr>
                  <a:xfrm flipV="1">
                    <a:off x="2926080" y="2865120"/>
                    <a:ext cx="985520" cy="10160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Arrow Connector 12"/>
                  <p:cNvCxnSpPr/>
                  <p:nvPr/>
                </p:nvCxnSpPr>
                <p:spPr>
                  <a:xfrm>
                    <a:off x="4744720" y="2865120"/>
                    <a:ext cx="782320" cy="0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Straight Arrow Connector 13"/>
                  <p:cNvCxnSpPr/>
                  <p:nvPr/>
                </p:nvCxnSpPr>
                <p:spPr>
                  <a:xfrm flipV="1">
                    <a:off x="6370320" y="2854960"/>
                    <a:ext cx="741680" cy="10160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Arrow Connector 19"/>
                  <p:cNvCxnSpPr>
                    <a:endCxn id="17" idx="2"/>
                  </p:cNvCxnSpPr>
                  <p:nvPr/>
                </p:nvCxnSpPr>
                <p:spPr>
                  <a:xfrm>
                    <a:off x="7945120" y="2854960"/>
                    <a:ext cx="812800" cy="0"/>
                  </a:xfrm>
                  <a:prstGeom prst="straightConnector1">
                    <a:avLst/>
                  </a:prstGeom>
                  <a:ln w="38100" cmpd="sng"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8757920" y="2499360"/>
                    <a:ext cx="1330960" cy="711200"/>
                    <a:chOff x="1280160" y="4886960"/>
                    <a:chExt cx="1330960" cy="711200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1280160" y="4886960"/>
                      <a:ext cx="833120" cy="7112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34</a:t>
                      </a:r>
                    </a:p>
                  </p:txBody>
                </p:sp>
                <p:cxnSp>
                  <p:nvCxnSpPr>
                    <p:cNvPr id="18" name="Straight Arrow Connector 17"/>
                    <p:cNvCxnSpPr>
                      <a:stCxn id="17" idx="6"/>
                    </p:cNvCxnSpPr>
                    <p:nvPr/>
                  </p:nvCxnSpPr>
                  <p:spPr>
                    <a:xfrm flipV="1">
                      <a:off x="2113280" y="5232400"/>
                      <a:ext cx="497840" cy="10160"/>
                    </a:xfrm>
                    <a:prstGeom prst="straightConnector1">
                      <a:avLst/>
                    </a:prstGeom>
                    <a:ln w="38100" cmpd="sng"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1" name="Oval 10"/>
                <p:cNvSpPr/>
                <p:nvPr/>
              </p:nvSpPr>
              <p:spPr>
                <a:xfrm>
                  <a:off x="2905760" y="5313680"/>
                  <a:ext cx="843280" cy="7112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4724400" y="5283200"/>
                <a:ext cx="84328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339840" y="5283200"/>
                <a:ext cx="84328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7906607" y="2773916"/>
              <a:ext cx="843280" cy="7112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4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31"/>
    </mc:Choice>
    <mc:Fallback xmlns="">
      <p:transition spd="slow" advTm="6423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Step 3: </a:t>
            </a:r>
            <a:r>
              <a:rPr lang="en-US" dirty="0"/>
              <a:t>Non-Transactional Index 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1890939"/>
            <a:ext cx="5508172" cy="4351338"/>
          </a:xfrm>
        </p:spPr>
        <p:txBody>
          <a:bodyPr/>
          <a:lstStyle/>
          <a:p>
            <a:r>
              <a:rPr lang="en-US" noProof="0" dirty="0" err="1"/>
              <a:t>getSmaller</a:t>
            </a:r>
            <a:r>
              <a:rPr lang="en-US" noProof="0" dirty="0"/>
              <a:t> </a:t>
            </a:r>
            <a:endParaRPr lang="en-US" dirty="0"/>
          </a:p>
          <a:p>
            <a:pPr lvl="1"/>
            <a:r>
              <a:rPr lang="en-US" noProof="0" dirty="0"/>
              <a:t>Returns some node with a smaller key</a:t>
            </a:r>
          </a:p>
          <a:p>
            <a:pPr lvl="1"/>
            <a:r>
              <a:rPr lang="en-US" noProof="0" dirty="0"/>
              <a:t>For performance, not much smaller</a:t>
            </a:r>
          </a:p>
          <a:p>
            <a:r>
              <a:rPr lang="en-US" noProof="0" dirty="0"/>
              <a:t>Implemented as (concurrent) </a:t>
            </a:r>
            <a:r>
              <a:rPr lang="en-US" noProof="0" dirty="0" err="1"/>
              <a:t>skiplist</a:t>
            </a:r>
            <a:endParaRPr lang="en-US" noProof="0" dirty="0"/>
          </a:p>
          <a:p>
            <a:pPr lvl="1"/>
            <a:r>
              <a:rPr lang="en-US" noProof="0" dirty="0"/>
              <a:t>For example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pPr lvl="1"/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26</a:t>
            </a:fld>
            <a:endParaRPr lang="he-IL"/>
          </a:p>
        </p:txBody>
      </p:sp>
      <p:grpSp>
        <p:nvGrpSpPr>
          <p:cNvPr id="52" name="Group 51"/>
          <p:cNvGrpSpPr/>
          <p:nvPr/>
        </p:nvGrpSpPr>
        <p:grpSpPr>
          <a:xfrm>
            <a:off x="6781363" y="2766688"/>
            <a:ext cx="4733708" cy="2416766"/>
            <a:chOff x="6772492" y="2623842"/>
            <a:chExt cx="4253470" cy="2000841"/>
          </a:xfrm>
        </p:grpSpPr>
        <p:sp>
          <p:nvSpPr>
            <p:cNvPr id="46" name="TextBox 45"/>
            <p:cNvSpPr txBox="1"/>
            <p:nvPr/>
          </p:nvSpPr>
          <p:spPr>
            <a:xfrm rot="1759043">
              <a:off x="8091242" y="3302163"/>
              <a:ext cx="1392866" cy="38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/>
                <a:t>remove(n)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772492" y="2623842"/>
              <a:ext cx="1501213" cy="55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sp>
          <p:nvSpPr>
            <p:cNvPr id="15" name="Snip Same Side Corner Rectangle 14"/>
            <p:cNvSpPr/>
            <p:nvPr/>
          </p:nvSpPr>
          <p:spPr>
            <a:xfrm>
              <a:off x="9260957" y="3860098"/>
              <a:ext cx="1765005" cy="764585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Index</a:t>
              </a:r>
            </a:p>
          </p:txBody>
        </p:sp>
        <p:cxnSp>
          <p:nvCxnSpPr>
            <p:cNvPr id="38" name="Straight Arrow Connector 37"/>
            <p:cNvCxnSpPr>
              <a:endCxn id="15" idx="3"/>
            </p:cNvCxnSpPr>
            <p:nvPr/>
          </p:nvCxnSpPr>
          <p:spPr>
            <a:xfrm>
              <a:off x="8273705" y="2903242"/>
              <a:ext cx="1869755" cy="9568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759043">
              <a:off x="8512149" y="3041922"/>
              <a:ext cx="1392866" cy="38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/>
                <a:t>add(n)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962900" y="3182642"/>
              <a:ext cx="1381977" cy="76203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rot="1759043">
              <a:off x="7511126" y="3368525"/>
              <a:ext cx="1525156" cy="687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2400" dirty="0" err="1"/>
                <a:t>getSmaller</a:t>
              </a:r>
              <a:br>
                <a:rPr lang="en-US" sz="2400" dirty="0"/>
              </a:br>
              <a:r>
                <a:rPr lang="en-US" sz="2400" dirty="0"/>
                <a:t>(key)</a:t>
              </a:r>
            </a:p>
          </p:txBody>
        </p:sp>
        <p:cxnSp>
          <p:nvCxnSpPr>
            <p:cNvPr id="48" name="Straight Arrow Connector 47"/>
            <p:cNvCxnSpPr>
              <a:endCxn id="15" idx="2"/>
            </p:cNvCxnSpPr>
            <p:nvPr/>
          </p:nvCxnSpPr>
          <p:spPr>
            <a:xfrm>
              <a:off x="7254240" y="3182642"/>
              <a:ext cx="2006717" cy="105974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04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67"/>
    </mc:Choice>
    <mc:Fallback xmlns="">
      <p:transition spd="slow" advTm="5156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27</a:t>
            </a:fld>
            <a:endParaRPr lang="he-IL"/>
          </a:p>
        </p:txBody>
      </p:sp>
      <p:grpSp>
        <p:nvGrpSpPr>
          <p:cNvPr id="5" name="Group 4"/>
          <p:cNvGrpSpPr/>
          <p:nvPr/>
        </p:nvGrpSpPr>
        <p:grpSpPr>
          <a:xfrm>
            <a:off x="2915920" y="5293360"/>
            <a:ext cx="7995920" cy="731520"/>
            <a:chOff x="2092960" y="2499360"/>
            <a:chExt cx="7995920" cy="731520"/>
          </a:xfrm>
        </p:grpSpPr>
        <p:grpSp>
          <p:nvGrpSpPr>
            <p:cNvPr id="6" name="Group 5"/>
            <p:cNvGrpSpPr/>
            <p:nvPr/>
          </p:nvGrpSpPr>
          <p:grpSpPr>
            <a:xfrm>
              <a:off x="2092960" y="2519680"/>
              <a:ext cx="1818640" cy="711200"/>
              <a:chOff x="1280160" y="4886960"/>
              <a:chExt cx="1818640" cy="711200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cxnSp>
            <p:nvCxnSpPr>
              <p:cNvPr id="20" name="Straight Arrow Connector 19"/>
              <p:cNvCxnSpPr>
                <a:stCxn id="19" idx="6"/>
                <a:endCxn id="17" idx="2"/>
              </p:cNvCxnSpPr>
              <p:nvPr/>
            </p:nvCxnSpPr>
            <p:spPr>
              <a:xfrm flipV="1">
                <a:off x="2113280" y="5232400"/>
                <a:ext cx="98552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3911600" y="2509520"/>
              <a:ext cx="1615440" cy="711200"/>
              <a:chOff x="1280160" y="4886960"/>
              <a:chExt cx="1615440" cy="71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cxnSp>
            <p:nvCxnSpPr>
              <p:cNvPr id="18" name="Straight Arrow Connector 17"/>
              <p:cNvCxnSpPr>
                <a:stCxn id="17" idx="6"/>
                <a:endCxn id="15" idx="2"/>
              </p:cNvCxnSpPr>
              <p:nvPr/>
            </p:nvCxnSpPr>
            <p:spPr>
              <a:xfrm>
                <a:off x="2113280" y="5242560"/>
                <a:ext cx="78232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5527040" y="2509520"/>
              <a:ext cx="1584960" cy="711200"/>
              <a:chOff x="1280160" y="4886960"/>
              <a:chExt cx="1330960" cy="711200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280160" y="4886960"/>
                <a:ext cx="708139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9</a:t>
                </a:r>
              </a:p>
            </p:txBody>
          </p:sp>
          <p:cxnSp>
            <p:nvCxnSpPr>
              <p:cNvPr id="16" name="Straight Arrow Connector 15"/>
              <p:cNvCxnSpPr>
                <a:stCxn id="15" idx="6"/>
              </p:cNvCxnSpPr>
              <p:nvPr/>
            </p:nvCxnSpPr>
            <p:spPr>
              <a:xfrm flipV="1">
                <a:off x="1988299" y="5232400"/>
                <a:ext cx="622821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/>
            <p:cNvGrpSpPr/>
            <p:nvPr/>
          </p:nvGrpSpPr>
          <p:grpSpPr>
            <a:xfrm>
              <a:off x="7112000" y="2499360"/>
              <a:ext cx="1645920" cy="711200"/>
              <a:chOff x="1280160" y="4886960"/>
              <a:chExt cx="1645920" cy="711200"/>
            </a:xfrm>
          </p:grpSpPr>
          <p:sp>
            <p:nvSpPr>
              <p:cNvPr id="13" name="Oval 12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17</a:t>
                </a:r>
              </a:p>
            </p:txBody>
          </p:sp>
          <p:cxnSp>
            <p:nvCxnSpPr>
              <p:cNvPr id="14" name="Straight Arrow Connector 13"/>
              <p:cNvCxnSpPr>
                <a:stCxn id="13" idx="6"/>
                <a:endCxn id="11" idx="2"/>
              </p:cNvCxnSpPr>
              <p:nvPr/>
            </p:nvCxnSpPr>
            <p:spPr>
              <a:xfrm>
                <a:off x="2113280" y="5242560"/>
                <a:ext cx="812800" cy="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8757920" y="2499360"/>
              <a:ext cx="1330960" cy="711200"/>
              <a:chOff x="1280160" y="4886960"/>
              <a:chExt cx="1330960" cy="71120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80160" y="4886960"/>
                <a:ext cx="833120" cy="71120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34</a:t>
                </a:r>
              </a:p>
            </p:txBody>
          </p:sp>
          <p:cxnSp>
            <p:nvCxnSpPr>
              <p:cNvPr id="12" name="Straight Arrow Connector 11"/>
              <p:cNvCxnSpPr>
                <a:stCxn id="11" idx="6"/>
              </p:cNvCxnSpPr>
              <p:nvPr/>
            </p:nvCxnSpPr>
            <p:spPr>
              <a:xfrm flipV="1">
                <a:off x="2113280" y="5232400"/>
                <a:ext cx="497840" cy="10160"/>
              </a:xfrm>
              <a:prstGeom prst="straightConnector1">
                <a:avLst/>
              </a:prstGeom>
              <a:ln w="38100" cmpd="sng"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Hexagon 28"/>
          <p:cNvSpPr/>
          <p:nvPr/>
        </p:nvSpPr>
        <p:spPr>
          <a:xfrm>
            <a:off x="894080" y="5080000"/>
            <a:ext cx="1300480" cy="103632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GVC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Step 3: Non-Transactional Index </a:t>
            </a:r>
            <a:endParaRPr lang="he-IL" noProof="0" dirty="0"/>
          </a:p>
        </p:txBody>
      </p:sp>
      <p:cxnSp>
        <p:nvCxnSpPr>
          <p:cNvPr id="45" name="Straight Arrow Connector 44"/>
          <p:cNvCxnSpPr>
            <a:endCxn id="17" idx="7"/>
          </p:cNvCxnSpPr>
          <p:nvPr/>
        </p:nvCxnSpPr>
        <p:spPr>
          <a:xfrm flipH="1">
            <a:off x="5445672" y="4368887"/>
            <a:ext cx="1937122" cy="1038786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11" idx="1"/>
          </p:cNvCxnSpPr>
          <p:nvPr/>
        </p:nvCxnSpPr>
        <p:spPr>
          <a:xfrm>
            <a:off x="8240486" y="4368887"/>
            <a:ext cx="1462402" cy="1028626"/>
          </a:xfrm>
          <a:prstGeom prst="straightConnector1">
            <a:avLst/>
          </a:prstGeom>
          <a:ln w="38100" cmpd="sng"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16319">
            <a:off x="5289533" y="2888082"/>
            <a:ext cx="182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/>
              <a:t>return 5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5260601" y="2661939"/>
            <a:ext cx="1557861" cy="1090252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2183200">
            <a:off x="5653263" y="2543320"/>
            <a:ext cx="201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err="1"/>
              <a:t>getSmaller</a:t>
            </a:r>
            <a:r>
              <a:rPr lang="en-US" sz="2400" dirty="0"/>
              <a:t>(10)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5705079" y="2289602"/>
            <a:ext cx="1488201" cy="115576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158210" y="1952121"/>
            <a:ext cx="4609883" cy="2416766"/>
            <a:chOff x="6883759" y="2623842"/>
            <a:chExt cx="4142203" cy="2000841"/>
          </a:xfrm>
        </p:grpSpPr>
        <p:sp>
          <p:nvSpPr>
            <p:cNvPr id="48" name="Rectangle 47"/>
            <p:cNvSpPr/>
            <p:nvPr/>
          </p:nvSpPr>
          <p:spPr>
            <a:xfrm>
              <a:off x="6883759" y="2623842"/>
              <a:ext cx="1501213" cy="558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sp>
          <p:nvSpPr>
            <p:cNvPr id="49" name="Snip Same Side Corner Rectangle 48"/>
            <p:cNvSpPr/>
            <p:nvPr/>
          </p:nvSpPr>
          <p:spPr>
            <a:xfrm>
              <a:off x="9260957" y="3860098"/>
              <a:ext cx="1765005" cy="764585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Index</a:t>
              </a:r>
            </a:p>
          </p:txBody>
        </p:sp>
      </p:grpSp>
      <p:sp>
        <p:nvSpPr>
          <p:cNvPr id="50" name="Content Placeholder 2"/>
          <p:cNvSpPr txBox="1">
            <a:spLocks/>
          </p:cNvSpPr>
          <p:nvPr/>
        </p:nvSpPr>
        <p:spPr>
          <a:xfrm>
            <a:off x="838200" y="1727651"/>
            <a:ext cx="3825240" cy="72453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en-US" dirty="0"/>
              <a:t>insert(10):</a:t>
            </a:r>
          </a:p>
        </p:txBody>
      </p:sp>
      <p:sp>
        <p:nvSpPr>
          <p:cNvPr id="51" name="Oval 50"/>
          <p:cNvSpPr/>
          <p:nvPr/>
        </p:nvSpPr>
        <p:spPr>
          <a:xfrm>
            <a:off x="2052320" y="2259146"/>
            <a:ext cx="833120" cy="711200"/>
          </a:xfrm>
          <a:prstGeom prst="ellipse">
            <a:avLst/>
          </a:prstGeom>
          <a:solidFill>
            <a:srgbClr val="FF6600">
              <a:alpha val="3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99461" y="3207065"/>
            <a:ext cx="2761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/>
            <a:r>
              <a:rPr lang="en-US" sz="2400" dirty="0"/>
              <a:t>Start traverse from 5</a:t>
            </a:r>
          </a:p>
        </p:txBody>
      </p:sp>
    </p:spTree>
    <p:extLst>
      <p:ext uri="{BB962C8B-B14F-4D97-AF65-F5344CB8AC3E}">
        <p14:creationId xmlns:p14="http://schemas.microsoft.com/office/powerpoint/2010/main" val="314314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27"/>
    </mc:Choice>
    <mc:Fallback xmlns="">
      <p:transition spd="slow" advTm="5092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Non-Transactional Index 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Updated outside the TX (if completes successfully)</a:t>
            </a:r>
          </a:p>
          <a:p>
            <a:pPr lvl="1"/>
            <a:r>
              <a:rPr lang="en-US" dirty="0"/>
              <a:t>Reduces </a:t>
            </a:r>
            <a:r>
              <a:rPr lang="en-US" noProof="0" dirty="0"/>
              <a:t>aborts, </a:t>
            </a:r>
            <a:r>
              <a:rPr lang="en-US" dirty="0"/>
              <a:t>overhead</a:t>
            </a:r>
          </a:p>
          <a:p>
            <a:pPr lvl="1"/>
            <a:endParaRPr lang="en-US" dirty="0"/>
          </a:p>
          <a:p>
            <a:r>
              <a:rPr lang="en-US" dirty="0"/>
              <a:t>But: </a:t>
            </a:r>
            <a:endParaRPr lang="en-US" noProof="0" dirty="0"/>
          </a:p>
          <a:p>
            <a:pPr lvl="1"/>
            <a:r>
              <a:rPr lang="en-US" noProof="0" dirty="0"/>
              <a:t>May return nodes with smaller keys than predecessor </a:t>
            </a:r>
          </a:p>
          <a:p>
            <a:pPr marL="914400" lvl="2" indent="0">
              <a:buNone/>
            </a:pPr>
            <a:r>
              <a:rPr lang="en-US" noProof="0" dirty="0">
                <a:sym typeface="Symbol"/>
              </a:rPr>
              <a:t> </a:t>
            </a:r>
            <a:r>
              <a:rPr lang="en-US" noProof="0" dirty="0"/>
              <a:t>longer traversals</a:t>
            </a:r>
          </a:p>
          <a:p>
            <a:pPr lvl="1"/>
            <a:r>
              <a:rPr lang="en-US" noProof="0" dirty="0"/>
              <a:t>May return removed nodes </a:t>
            </a:r>
          </a:p>
          <a:p>
            <a:endParaRPr lang="en-US" noProof="0" dirty="0"/>
          </a:p>
          <a:p>
            <a:endParaRPr lang="en-US" noProof="0" dirty="0"/>
          </a:p>
          <a:p>
            <a:pPr lvl="1"/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74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75"/>
    </mc:Choice>
    <mc:Fallback xmlns="">
      <p:transition spd="slow" advTm="54775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Removed Nodes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i="1" dirty="0"/>
              <a:t>deleted </a:t>
            </a:r>
            <a:r>
              <a:rPr lang="en-US" dirty="0"/>
              <a:t>bit per node</a:t>
            </a:r>
          </a:p>
          <a:p>
            <a:r>
              <a:rPr lang="en-US" dirty="0"/>
              <a:t>Commit sets this bit instead of removing the node</a:t>
            </a:r>
          </a:p>
          <a:p>
            <a:pPr lvl="1"/>
            <a:r>
              <a:rPr lang="en-US" dirty="0"/>
              <a:t>Use epoch-based memory reclamation</a:t>
            </a:r>
          </a:p>
          <a:p>
            <a:r>
              <a:rPr lang="en-US" dirty="0"/>
              <a:t>Check deleted bit of node returned from index</a:t>
            </a:r>
          </a:p>
          <a:p>
            <a:pPr lvl="1"/>
            <a:r>
              <a:rPr lang="en-US" dirty="0"/>
              <a:t>If true, call </a:t>
            </a:r>
            <a:r>
              <a:rPr lang="en-US" dirty="0" err="1"/>
              <a:t>getSmaller</a:t>
            </a:r>
            <a:r>
              <a:rPr lang="en-US" dirty="0"/>
              <a:t> with returned node’s key</a:t>
            </a:r>
          </a:p>
          <a:p>
            <a:pPr lvl="1"/>
            <a:r>
              <a:rPr lang="en-US" dirty="0"/>
              <a:t>Eventually converges</a:t>
            </a:r>
          </a:p>
          <a:p>
            <a:r>
              <a:rPr lang="en-US" dirty="0"/>
              <a:t>After adding a node to the index, check if it is deleted, and if yes, remove it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29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29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412" y="1797645"/>
            <a:ext cx="8017884" cy="451005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132797" y="777402"/>
            <a:ext cx="1946316" cy="1505508"/>
            <a:chOff x="9207694" y="2959809"/>
            <a:chExt cx="1946316" cy="15055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41150" y="3328505"/>
              <a:ext cx="1818899" cy="113681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07694" y="2959809"/>
              <a:ext cx="1946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/>
              <a:endParaRPr lang="en-US" dirty="0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</a:t>
            </a:fld>
            <a:endParaRPr lang="he-IL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55592" y="349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dirty="0"/>
              <a:t>Multi-Threading is Everywhere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192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87"/>
    </mc:Choice>
    <mc:Fallback xmlns="">
      <p:transition spd="slow" advTm="1648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Concurrent Data Structure Libraries (CDSLs) vs Transactional Memory</a:t>
            </a:r>
          </a:p>
          <a:p>
            <a:r>
              <a:rPr lang="en-US" dirty="0"/>
              <a:t>Introducing: Transactional Data Structure Libraries (TDSL)</a:t>
            </a:r>
          </a:p>
          <a:p>
            <a:r>
              <a:rPr lang="en-US" dirty="0">
                <a:solidFill>
                  <a:srgbClr val="0070C0"/>
                </a:solidFill>
              </a:rPr>
              <a:t>Example TDSL algorithm</a:t>
            </a:r>
          </a:p>
          <a:p>
            <a:pPr lvl="1"/>
            <a:r>
              <a:rPr lang="en-US" dirty="0" err="1"/>
              <a:t>Skiplist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Additional objects</a:t>
            </a:r>
          </a:p>
          <a:p>
            <a:pPr lvl="1"/>
            <a:r>
              <a:rPr lang="en-US" dirty="0"/>
              <a:t>Fast abort-free singletons</a:t>
            </a:r>
          </a:p>
          <a:p>
            <a:r>
              <a:rPr lang="en-US" dirty="0"/>
              <a:t>Library composition &amp; nesting</a:t>
            </a:r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96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"/>
    </mc:Choice>
    <mc:Fallback xmlns="">
      <p:transition spd="slow" advTm="189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Optimistic dequeue likely to lead to aborts</a:t>
            </a:r>
          </a:p>
          <a:p>
            <a:pPr lvl="1"/>
            <a:r>
              <a:rPr lang="en-US" dirty="0"/>
              <a:t>Instead, use single lock and version per queue</a:t>
            </a:r>
          </a:p>
          <a:p>
            <a:r>
              <a:rPr lang="en-US" dirty="0"/>
              <a:t>Pessimistic coarse-grain dequeue </a:t>
            </a:r>
          </a:p>
          <a:p>
            <a:pPr lvl="1"/>
            <a:r>
              <a:rPr lang="en-US" dirty="0"/>
              <a:t>Lock queue on first dequeue, release at commit time </a:t>
            </a:r>
          </a:p>
          <a:p>
            <a:pPr lvl="1"/>
            <a:r>
              <a:rPr lang="en-US" dirty="0"/>
              <a:t>Read from shared queue, track locally (write-set)</a:t>
            </a:r>
          </a:p>
          <a:p>
            <a:r>
              <a:rPr lang="en-US" dirty="0"/>
              <a:t>Optimistic enqueue</a:t>
            </a:r>
          </a:p>
          <a:p>
            <a:pPr lvl="1"/>
            <a:r>
              <a:rPr lang="en-US" dirty="0"/>
              <a:t>Enqueue locally (in write-set)</a:t>
            </a:r>
          </a:p>
          <a:p>
            <a:r>
              <a:rPr lang="en-US" dirty="0"/>
              <a:t>Commit</a:t>
            </a:r>
          </a:p>
          <a:p>
            <a:pPr lvl="1"/>
            <a:r>
              <a:rPr lang="en-US" dirty="0"/>
              <a:t>Lock queue (if needed) and update based on write-set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374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98"/>
    </mc:Choice>
    <mc:Fallback xmlns="">
      <p:transition spd="slow" advTm="9169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EE9E-9B81-4EAB-8C8B-00CE7263C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297C-4496-4346-80AD-F9FA0FEE4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Optimistic while </a:t>
            </a:r>
            <a:r>
              <a:rPr lang="en-US" dirty="0" err="1"/>
              <a:t>tx</a:t>
            </a:r>
            <a:r>
              <a:rPr lang="en-US" dirty="0"/>
              <a:t> has pushed more than it popped</a:t>
            </a:r>
          </a:p>
          <a:p>
            <a:pPr lvl="1"/>
            <a:r>
              <a:rPr lang="en-US" dirty="0"/>
              <a:t>Push to write-set</a:t>
            </a:r>
          </a:p>
          <a:p>
            <a:pPr lvl="1"/>
            <a:r>
              <a:rPr lang="en-US" dirty="0"/>
              <a:t>Pop from write-set</a:t>
            </a:r>
          </a:p>
          <a:p>
            <a:r>
              <a:rPr lang="en-US" dirty="0"/>
              <a:t>Pessimistic if at any time </a:t>
            </a:r>
            <a:r>
              <a:rPr lang="en-US" dirty="0" err="1"/>
              <a:t>tx</a:t>
            </a:r>
            <a:r>
              <a:rPr lang="en-US" dirty="0"/>
              <a:t> has popped more than it pushed</a:t>
            </a:r>
          </a:p>
          <a:p>
            <a:pPr lvl="1"/>
            <a:r>
              <a:rPr lang="en-US" dirty="0"/>
              <a:t>Lock stack</a:t>
            </a:r>
          </a:p>
          <a:p>
            <a:pPr lvl="1"/>
            <a:r>
              <a:rPr lang="en-US" dirty="0"/>
              <a:t>Push to write-set</a:t>
            </a:r>
          </a:p>
          <a:p>
            <a:pPr lvl="1"/>
            <a:r>
              <a:rPr lang="en-US" dirty="0"/>
              <a:t>Pop – read from shared stack, track locally</a:t>
            </a:r>
          </a:p>
          <a:p>
            <a:r>
              <a:rPr lang="en-US" dirty="0"/>
              <a:t>Coarse-grain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4DC90-E850-4A01-B8B9-0B7711B3C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586433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BEF6-9AC4-4C2E-84C7-B3C1D45F9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CDD2-0167-4665-90B0-C5494D1BE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Optimistic read(pos), </a:t>
            </a:r>
            <a:r>
              <a:rPr lang="en-US" dirty="0" err="1"/>
              <a:t>hasNext</a:t>
            </a:r>
            <a:r>
              <a:rPr lang="en-US" dirty="0"/>
              <a:t>(pos)</a:t>
            </a:r>
          </a:p>
          <a:p>
            <a:pPr lvl="1"/>
            <a:r>
              <a:rPr lang="en-US" dirty="0"/>
              <a:t>If </a:t>
            </a:r>
            <a:r>
              <a:rPr lang="en-US" dirty="0" err="1"/>
              <a:t>hasNext</a:t>
            </a:r>
            <a:r>
              <a:rPr lang="en-US" dirty="0"/>
              <a:t>(pos) returns false - track in read-set “last = pos”</a:t>
            </a:r>
          </a:p>
          <a:p>
            <a:pPr lvl="1"/>
            <a:r>
              <a:rPr lang="en-US" dirty="0"/>
              <a:t>No other tracking </a:t>
            </a:r>
          </a:p>
          <a:p>
            <a:r>
              <a:rPr lang="en-US" dirty="0"/>
              <a:t>Pessimistic append(</a:t>
            </a:r>
            <a:r>
              <a:rPr lang="en-US" dirty="0" err="1"/>
              <a:t>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Lock the entire log</a:t>
            </a:r>
          </a:p>
          <a:p>
            <a:pPr lvl="1"/>
            <a:r>
              <a:rPr lang="en-US" dirty="0"/>
              <a:t>Track appends in write-set until commit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64090-4A81-437E-9361-0978360BD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3460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1F7F-397C-460E-9969-98AA3558D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Producer-Consumer Pools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203EF-353C-45FD-AFD8-CD7BECCF3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Fine-grain: multiple </a:t>
            </a:r>
            <a:r>
              <a:rPr lang="en-US" dirty="0">
                <a:solidFill>
                  <a:srgbClr val="0070C0"/>
                </a:solidFill>
              </a:rPr>
              <a:t>slots</a:t>
            </a:r>
          </a:p>
          <a:p>
            <a:r>
              <a:rPr lang="en-US" dirty="0"/>
              <a:t>Each with its own lock</a:t>
            </a:r>
          </a:p>
          <a:p>
            <a:r>
              <a:rPr lang="en-US" dirty="0"/>
              <a:t>Pessimistic produce/consume </a:t>
            </a:r>
          </a:p>
          <a:p>
            <a:pPr lvl="1"/>
            <a:r>
              <a:rPr lang="en-US" dirty="0"/>
              <a:t>Lock only the affected slot</a:t>
            </a:r>
          </a:p>
          <a:p>
            <a:pPr lvl="1"/>
            <a:r>
              <a:rPr lang="en-US" dirty="0"/>
              <a:t>Track locally until commit</a:t>
            </a:r>
          </a:p>
          <a:p>
            <a:r>
              <a:rPr lang="en-US" dirty="0"/>
              <a:t>Optimistic consume from earlier produce</a:t>
            </a:r>
          </a:p>
          <a:p>
            <a:pPr lvl="1"/>
            <a:r>
              <a:rPr lang="en-US" dirty="0"/>
              <a:t>Produce and consume cancel each other out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7521E-515C-4EBF-BFA6-4CCDA3262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53086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One GVC shared among all objects</a:t>
            </a:r>
          </a:p>
          <a:p>
            <a:pPr lvl="1"/>
            <a:r>
              <a:rPr lang="en-US" dirty="0"/>
              <a:t>Any number of </a:t>
            </a:r>
            <a:r>
              <a:rPr lang="en-US" dirty="0" err="1"/>
              <a:t>skiplists</a:t>
            </a:r>
            <a:r>
              <a:rPr lang="en-US" dirty="0"/>
              <a:t>, queues, stacks, logs, pools</a:t>
            </a:r>
            <a:endParaRPr lang="en-US" noProof="0" dirty="0"/>
          </a:p>
          <a:p>
            <a:pPr lvl="1"/>
            <a:endParaRPr lang="en-US" noProof="0" dirty="0"/>
          </a:p>
          <a:p>
            <a:r>
              <a:rPr lang="en-US" noProof="0" dirty="0"/>
              <a:t>Commit:</a:t>
            </a:r>
          </a:p>
          <a:p>
            <a:pPr lvl="1"/>
            <a:r>
              <a:rPr lang="en-US" noProof="0" dirty="0"/>
              <a:t>Lock all write sets or respective objects </a:t>
            </a:r>
          </a:p>
          <a:p>
            <a:pPr lvl="1"/>
            <a:r>
              <a:rPr lang="en-US" noProof="0" dirty="0"/>
              <a:t>Validate all read sets </a:t>
            </a:r>
          </a:p>
          <a:p>
            <a:pPr lvl="1"/>
            <a:r>
              <a:rPr lang="en-US" noProof="0" dirty="0"/>
              <a:t>Increase GVC</a:t>
            </a:r>
          </a:p>
          <a:p>
            <a:pPr lvl="1"/>
            <a:r>
              <a:rPr lang="en-US" noProof="0" dirty="0"/>
              <a:t>Update objects and release locks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35</a:t>
            </a:fld>
            <a:endParaRPr lang="he-I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0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5"/>
    </mc:Choice>
    <mc:Fallback xmlns="">
      <p:transition spd="slow" advTm="22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Concurrent Data Structure Libraries (CDSLs) vs Transactional Memory</a:t>
            </a:r>
          </a:p>
          <a:p>
            <a:r>
              <a:rPr lang="en-US" dirty="0"/>
              <a:t>Introducing: Transactional Data Structure Libraries (TDSL)</a:t>
            </a:r>
          </a:p>
          <a:p>
            <a:r>
              <a:rPr lang="en-US" dirty="0">
                <a:solidFill>
                  <a:srgbClr val="0070C0"/>
                </a:solidFill>
              </a:rPr>
              <a:t>Example TDSL algorithm</a:t>
            </a:r>
          </a:p>
          <a:p>
            <a:pPr lvl="1"/>
            <a:r>
              <a:rPr lang="en-US" dirty="0" err="1"/>
              <a:t>Skiplist</a:t>
            </a:r>
            <a:endParaRPr lang="en-US" dirty="0"/>
          </a:p>
          <a:p>
            <a:pPr lvl="1"/>
            <a:r>
              <a:rPr lang="en-US" dirty="0"/>
              <a:t>Additional objects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Fast abort-free singletons</a:t>
            </a:r>
          </a:p>
          <a:p>
            <a:r>
              <a:rPr lang="en-US" dirty="0"/>
              <a:t>Library composition &amp; nesting</a:t>
            </a:r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96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1"/>
    </mc:Choice>
    <mc:Fallback xmlns="">
      <p:transition spd="slow" advTm="1644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Fast </a:t>
            </a:r>
            <a:r>
              <a:rPr lang="en-US" dirty="0"/>
              <a:t>Singletons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67" y="1709058"/>
            <a:ext cx="11070773" cy="4539342"/>
          </a:xfrm>
        </p:spPr>
        <p:txBody>
          <a:bodyPr>
            <a:noAutofit/>
          </a:bodyPr>
          <a:lstStyle/>
          <a:p>
            <a:pPr algn="l" rtl="0"/>
            <a:r>
              <a:rPr lang="en-US" noProof="0" dirty="0"/>
              <a:t>Challenges:</a:t>
            </a:r>
          </a:p>
          <a:p>
            <a:pPr lvl="1"/>
            <a:r>
              <a:rPr lang="en-US" dirty="0"/>
              <a:t>TDSL transactions are faster than general transactions</a:t>
            </a:r>
            <a:br>
              <a:rPr lang="en-US" dirty="0"/>
            </a:br>
            <a:r>
              <a:rPr lang="en-US" dirty="0"/>
              <a:t>but slower than custom-tailored CDSLs</a:t>
            </a:r>
          </a:p>
          <a:p>
            <a:pPr lvl="1"/>
            <a:r>
              <a:rPr lang="en-US" noProof="0" dirty="0"/>
              <a:t>GVC a </a:t>
            </a:r>
            <a:r>
              <a:rPr lang="en-US" dirty="0"/>
              <a:t>contention point</a:t>
            </a:r>
          </a:p>
          <a:p>
            <a:pPr lvl="1"/>
            <a:r>
              <a:rPr lang="en-US" dirty="0"/>
              <a:t>Legacy code might not be compatible with aborts</a:t>
            </a:r>
          </a:p>
          <a:p>
            <a:pPr lvl="1"/>
            <a:endParaRPr lang="en-US" dirty="0"/>
          </a:p>
          <a:p>
            <a:r>
              <a:rPr lang="en-US" dirty="0"/>
              <a:t>Goal: make TDSL singletons just like CDSL operations</a:t>
            </a:r>
          </a:p>
          <a:p>
            <a:pPr lvl="1"/>
            <a:r>
              <a:rPr lang="en-US" dirty="0"/>
              <a:t>Fast, abort-free, avoid global contention point</a:t>
            </a:r>
          </a:p>
          <a:p>
            <a:pPr lvl="1"/>
            <a:r>
              <a:rPr lang="en-US" dirty="0"/>
              <a:t>Yet preserve transaction semantics – </a:t>
            </a:r>
            <a:r>
              <a:rPr lang="en-US" dirty="0" err="1"/>
              <a:t>linearizability</a:t>
            </a:r>
            <a:r>
              <a:rPr lang="en-US" dirty="0"/>
              <a:t>, opacity </a:t>
            </a:r>
          </a:p>
          <a:p>
            <a:pPr algn="l"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37</a:t>
            </a:fld>
            <a:endParaRPr lang="he-I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867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5"/>
    </mc:Choice>
    <mc:Fallback xmlns="">
      <p:transition spd="slow" advTm="50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Singletons: Avoiding GVC Contention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GVC is needed for opacity – </a:t>
            </a:r>
          </a:p>
          <a:p>
            <a:pPr lvl="1"/>
            <a:r>
              <a:rPr lang="en-US" dirty="0"/>
              <a:t>All of a transaction’s writes have the same version</a:t>
            </a:r>
          </a:p>
          <a:p>
            <a:pPr lvl="1"/>
            <a:r>
              <a:rPr lang="en-US" dirty="0"/>
              <a:t>All reads see a consistent snapshot as of some version</a:t>
            </a:r>
          </a:p>
          <a:p>
            <a:pPr lvl="1"/>
            <a:endParaRPr lang="en-US" dirty="0"/>
          </a:p>
          <a:p>
            <a:r>
              <a:rPr lang="en-US" dirty="0"/>
              <a:t>Singletons read/write at a unique point in time</a:t>
            </a:r>
          </a:p>
          <a:p>
            <a:pPr lvl="1"/>
            <a:r>
              <a:rPr lang="en-US" dirty="0"/>
              <a:t>GVC gratuitous</a:t>
            </a:r>
          </a:p>
          <a:p>
            <a:pPr lvl="1"/>
            <a:r>
              <a:rPr lang="en-US" dirty="0"/>
              <a:t>But must make concurrent transactions aware of singleton updates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875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89"/>
    </mc:Choice>
    <mc:Fallback xmlns="">
      <p:transition spd="slow" advTm="63889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Singleton Updates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</a:t>
            </a:r>
            <a:r>
              <a:rPr lang="en-US" i="1" dirty="0"/>
              <a:t>singleton </a:t>
            </a:r>
            <a:r>
              <a:rPr lang="en-US" dirty="0"/>
              <a:t>bit per node</a:t>
            </a:r>
          </a:p>
          <a:p>
            <a:pPr lvl="1"/>
            <a:r>
              <a:rPr lang="en-US" dirty="0"/>
              <a:t>Last update by singleton?</a:t>
            </a:r>
          </a:p>
          <a:p>
            <a:r>
              <a:rPr lang="en-US" dirty="0"/>
              <a:t>Read version from GVC without incrementing it </a:t>
            </a:r>
          </a:p>
          <a:p>
            <a:r>
              <a:rPr lang="en-US" dirty="0"/>
              <a:t>Use index</a:t>
            </a:r>
          </a:p>
          <a:p>
            <a:r>
              <a:rPr lang="en-US" dirty="0"/>
              <a:t>Do not defer work to “commit time”</a:t>
            </a:r>
          </a:p>
          <a:p>
            <a:pPr lvl="1"/>
            <a:r>
              <a:rPr lang="en-US" dirty="0"/>
              <a:t>No read- and write- sets</a:t>
            </a:r>
          </a:p>
          <a:p>
            <a:pPr lvl="1"/>
            <a:r>
              <a:rPr lang="en-US" dirty="0"/>
              <a:t>Lock, validate unchanged/unlocked/undeleted, update, unlock</a:t>
            </a:r>
          </a:p>
          <a:p>
            <a:pPr lvl="1"/>
            <a:r>
              <a:rPr lang="en-US" dirty="0"/>
              <a:t>In case of failure, restart (do not abort)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39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017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88"/>
    </mc:Choice>
    <mc:Fallback xmlns="">
      <p:transition spd="slow" advTm="6528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(DS)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5" y="1890939"/>
            <a:ext cx="10515600" cy="1353004"/>
          </a:xfrm>
        </p:spPr>
        <p:txBody>
          <a:bodyPr/>
          <a:lstStyle/>
          <a:p>
            <a:r>
              <a:rPr lang="en-US" dirty="0"/>
              <a:t>Essential building blocks in modern SW</a:t>
            </a:r>
            <a:endParaRPr lang="he-IL" dirty="0"/>
          </a:p>
          <a:p>
            <a:pPr lvl="1"/>
            <a:r>
              <a:rPr lang="en-US" dirty="0"/>
              <a:t>Map, </a:t>
            </a:r>
            <a:r>
              <a:rPr lang="en-US" dirty="0" err="1"/>
              <a:t>skiplist</a:t>
            </a:r>
            <a:r>
              <a:rPr lang="en-US" dirty="0"/>
              <a:t>, queue, etc.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</a:t>
            </a:fld>
            <a:endParaRPr lang="he-I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592" y="3720028"/>
            <a:ext cx="6234858" cy="145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3975" y="4387067"/>
            <a:ext cx="3579306" cy="2342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49435" y="2324318"/>
            <a:ext cx="2561665" cy="21786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55592" y="3490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321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1"/>
    </mc:Choice>
    <mc:Fallback xmlns="">
      <p:transition spd="slow" advTm="923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Adjustments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Transactions validate that no node in read-set has</a:t>
            </a:r>
          </a:p>
          <a:p>
            <a:pPr lvl="1"/>
            <a:r>
              <a:rPr lang="en-US" dirty="0"/>
              <a:t>a version equal to the transaction’s snapshot version &amp;</a:t>
            </a:r>
          </a:p>
          <a:p>
            <a:pPr lvl="1"/>
            <a:r>
              <a:rPr lang="en-US" dirty="0"/>
              <a:t>a true singleton bit</a:t>
            </a:r>
          </a:p>
          <a:p>
            <a:r>
              <a:rPr lang="en-US" dirty="0"/>
              <a:t>If yes, abort and increment GVC before retrying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40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3368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68"/>
    </mc:Choice>
    <mc:Fallback xmlns="">
      <p:transition spd="slow" advTm="3146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Fast Abort-Free </a:t>
            </a:r>
            <a:r>
              <a:rPr lang="en-US" dirty="0"/>
              <a:t>Singletons: Summary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67" y="1709058"/>
            <a:ext cx="11070773" cy="4539342"/>
          </a:xfrm>
        </p:spPr>
        <p:txBody>
          <a:bodyPr>
            <a:noAutofit/>
          </a:bodyPr>
          <a:lstStyle/>
          <a:p>
            <a:pPr algn="l" rtl="0"/>
            <a:r>
              <a:rPr lang="en-US" noProof="0" dirty="0"/>
              <a:t>Use the index</a:t>
            </a:r>
          </a:p>
          <a:p>
            <a:pPr algn="l" rtl="0"/>
            <a:r>
              <a:rPr lang="en-US" noProof="0" dirty="0"/>
              <a:t>Do not increment GVC</a:t>
            </a:r>
          </a:p>
          <a:p>
            <a:pPr lvl="1"/>
            <a:r>
              <a:rPr lang="en-US" dirty="0"/>
              <a:t>No contention </a:t>
            </a:r>
          </a:p>
          <a:p>
            <a:pPr lvl="1"/>
            <a:r>
              <a:rPr lang="en-US" dirty="0"/>
              <a:t>As fast as in CDSL</a:t>
            </a:r>
          </a:p>
          <a:p>
            <a:pPr lvl="1"/>
            <a:r>
              <a:rPr lang="en-US" dirty="0"/>
              <a:t>Make transactions aware of singletons using designated fields</a:t>
            </a:r>
          </a:p>
          <a:p>
            <a:pPr marL="457200" lvl="1" indent="0" algn="l" rtl="0">
              <a:buNone/>
            </a:pPr>
            <a:endParaRPr lang="en-US" noProof="0" dirty="0"/>
          </a:p>
          <a:p>
            <a:pPr algn="l" rtl="0"/>
            <a:endParaRPr lang="en-US" dirty="0"/>
          </a:p>
          <a:p>
            <a:pPr algn="l"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896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50"/>
    </mc:Choice>
    <mc:Fallback xmlns="">
      <p:transition spd="slow" advTm="144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Concurrent Data Structure Libraries (CDSLs) vs Transactional Memory</a:t>
            </a:r>
          </a:p>
          <a:p>
            <a:r>
              <a:rPr lang="en-US" dirty="0"/>
              <a:t>Introducing: Transactional Data Structure Libraries (TDSL)</a:t>
            </a:r>
          </a:p>
          <a:p>
            <a:r>
              <a:rPr lang="en-US" dirty="0"/>
              <a:t>Example TDSL algorithm</a:t>
            </a:r>
          </a:p>
          <a:p>
            <a:pPr lvl="1"/>
            <a:r>
              <a:rPr lang="en-US" dirty="0" err="1"/>
              <a:t>Skiplist</a:t>
            </a:r>
            <a:endParaRPr lang="en-US" dirty="0"/>
          </a:p>
          <a:p>
            <a:pPr lvl="1"/>
            <a:r>
              <a:rPr lang="en-US" dirty="0"/>
              <a:t>Additional objects</a:t>
            </a:r>
          </a:p>
          <a:p>
            <a:pPr lvl="1"/>
            <a:r>
              <a:rPr lang="en-US" dirty="0"/>
              <a:t>Fast abort-free singletons</a:t>
            </a:r>
          </a:p>
          <a:p>
            <a:r>
              <a:rPr lang="en-US" dirty="0">
                <a:solidFill>
                  <a:srgbClr val="0070C0"/>
                </a:solidFill>
              </a:rPr>
              <a:t>Library composition &amp; nesting</a:t>
            </a:r>
          </a:p>
          <a:p>
            <a:r>
              <a:rPr lang="en-US" dirty="0"/>
              <a:t>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9961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5"/>
    </mc:Choice>
    <mc:Fallback xmlns="">
      <p:transition spd="slow" advTm="389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Composing TDSLs – Revised 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4" y="1890939"/>
            <a:ext cx="11038116" cy="4351338"/>
          </a:xfrm>
        </p:spPr>
        <p:txBody>
          <a:bodyPr>
            <a:noAutofit/>
          </a:bodyPr>
          <a:lstStyle/>
          <a:p>
            <a:r>
              <a:rPr lang="en-US" noProof="0" dirty="0"/>
              <a:t>TX-begin</a:t>
            </a:r>
          </a:p>
          <a:p>
            <a:r>
              <a:rPr lang="en-US" noProof="0" dirty="0"/>
              <a:t>Divide TX-commit into </a:t>
            </a:r>
          </a:p>
          <a:p>
            <a:pPr lvl="1"/>
            <a:r>
              <a:rPr lang="en-US" noProof="0" dirty="0"/>
              <a:t>TX-lock </a:t>
            </a:r>
          </a:p>
          <a:p>
            <a:pPr lvl="1"/>
            <a:r>
              <a:rPr lang="en-US" noProof="0" dirty="0"/>
              <a:t>TX-verify</a:t>
            </a:r>
          </a:p>
          <a:p>
            <a:pPr lvl="1"/>
            <a:r>
              <a:rPr lang="en-US" noProof="0" dirty="0"/>
              <a:t>TX-finalize</a:t>
            </a:r>
          </a:p>
          <a:p>
            <a:r>
              <a:rPr lang="en-US" noProof="0" dirty="0"/>
              <a:t>TX-abort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8874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E8EF-6F4E-4FA0-A9B4-F2642722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Composition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EBFB-EE56-4DEA-ACC7-88EE8407F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L1.BeginTX</a:t>
            </a:r>
          </a:p>
          <a:p>
            <a:pPr marL="0" indent="0">
              <a:buNone/>
            </a:pPr>
            <a:r>
              <a:rPr lang="en-US" dirty="0"/>
              <a:t>L2.BeginTX</a:t>
            </a:r>
          </a:p>
          <a:p>
            <a:pPr marL="0" indent="0">
              <a:buNone/>
            </a:pPr>
            <a:r>
              <a:rPr lang="en-US" dirty="0"/>
              <a:t>	Operations in L1 and L2</a:t>
            </a:r>
          </a:p>
          <a:p>
            <a:pPr marL="0" indent="0">
              <a:buNone/>
            </a:pPr>
            <a:r>
              <a:rPr lang="en-US" dirty="0"/>
              <a:t>L1.lock</a:t>
            </a:r>
          </a:p>
          <a:p>
            <a:pPr marL="0" indent="0">
              <a:buNone/>
            </a:pPr>
            <a:r>
              <a:rPr lang="en-US" dirty="0"/>
              <a:t>L2.lock</a:t>
            </a:r>
          </a:p>
          <a:p>
            <a:pPr marL="0" indent="0">
              <a:buNone/>
            </a:pPr>
            <a:r>
              <a:rPr lang="en-US" dirty="0"/>
              <a:t>L1.verify</a:t>
            </a:r>
          </a:p>
          <a:p>
            <a:pPr marL="0" indent="0">
              <a:buNone/>
            </a:pPr>
            <a:r>
              <a:rPr lang="en-US" dirty="0"/>
              <a:t>L2.verify</a:t>
            </a:r>
          </a:p>
          <a:p>
            <a:pPr marL="0" indent="0">
              <a:buNone/>
            </a:pPr>
            <a:r>
              <a:rPr lang="en-US" dirty="0"/>
              <a:t>L1.finalize</a:t>
            </a:r>
          </a:p>
          <a:p>
            <a:pPr marL="0" indent="0">
              <a:buNone/>
            </a:pPr>
            <a:r>
              <a:rPr lang="en-US" dirty="0"/>
              <a:t>L2.finalize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7093-A1BA-46D8-A771-CBBAA206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3990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B286E42-4686-4488-BCAF-134BACF9279E}"/>
              </a:ext>
            </a:extLst>
          </p:cNvPr>
          <p:cNvSpPr/>
          <p:nvPr/>
        </p:nvSpPr>
        <p:spPr>
          <a:xfrm>
            <a:off x="1741253" y="2675102"/>
            <a:ext cx="2091447" cy="7441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38E8EF-6F4E-4FA0-A9B4-F2642722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Composition Requires Validation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1EBFB-EE56-4DEA-ACC7-88EE8407F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L1.BeginTX</a:t>
            </a:r>
          </a:p>
          <a:p>
            <a:pPr marL="0" indent="0">
              <a:buNone/>
            </a:pPr>
            <a:r>
              <a:rPr lang="en-US" dirty="0"/>
              <a:t>	Operations in L1</a:t>
            </a:r>
          </a:p>
          <a:p>
            <a:pPr marL="0" indent="0">
              <a:buNone/>
            </a:pPr>
            <a:r>
              <a:rPr lang="en-US" dirty="0"/>
              <a:t>	L2.BeginTX</a:t>
            </a:r>
          </a:p>
          <a:p>
            <a:pPr marL="0" indent="0">
              <a:buNone/>
            </a:pPr>
            <a:r>
              <a:rPr lang="en-US" dirty="0"/>
              <a:t>	L1.verify</a:t>
            </a:r>
          </a:p>
          <a:p>
            <a:pPr marL="0" indent="0">
              <a:buNone/>
            </a:pPr>
            <a:r>
              <a:rPr lang="en-US" dirty="0"/>
              <a:t>		Operations in L1, L2</a:t>
            </a:r>
          </a:p>
          <a:p>
            <a:pPr marL="0" indent="0">
              <a:buNone/>
            </a:pPr>
            <a:r>
              <a:rPr lang="en-US" dirty="0"/>
              <a:t>L1.lock</a:t>
            </a:r>
          </a:p>
          <a:p>
            <a:pPr marL="0" indent="0">
              <a:buNone/>
            </a:pPr>
            <a:r>
              <a:rPr lang="en-US" dirty="0"/>
              <a:t>L2.lock</a:t>
            </a:r>
          </a:p>
          <a:p>
            <a:pPr marL="0" indent="0">
              <a:buNone/>
            </a:pPr>
            <a:r>
              <a:rPr lang="en-US" dirty="0"/>
              <a:t>L1.verify</a:t>
            </a:r>
          </a:p>
          <a:p>
            <a:pPr marL="0" indent="0">
              <a:buNone/>
            </a:pPr>
            <a:r>
              <a:rPr lang="en-US" dirty="0"/>
              <a:t>L2.verify</a:t>
            </a:r>
          </a:p>
          <a:p>
            <a:pPr marL="0" indent="0">
              <a:buNone/>
            </a:pPr>
            <a:r>
              <a:rPr lang="en-US" dirty="0"/>
              <a:t>L1.finalize</a:t>
            </a:r>
          </a:p>
          <a:p>
            <a:pPr marL="0" indent="0">
              <a:buNone/>
            </a:pPr>
            <a:r>
              <a:rPr lang="en-US" dirty="0"/>
              <a:t>L2.finalize</a:t>
            </a:r>
          </a:p>
          <a:p>
            <a:pPr marL="0" indent="0">
              <a:buNone/>
            </a:pPr>
            <a:endParaRPr lang="en-US" dirty="0"/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27093-A1BA-46D8-A771-CBBAA206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595449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546D-5A8E-46B3-A521-5E822AD8A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– Limit Scope of Abort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0459-E60B-4684-9302-0AD1DF207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TXbegin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fr-FR" dirty="0"/>
              <a:t>	[Parent code]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nTXbegin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		[Child code]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nTXend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fr-FR" dirty="0"/>
              <a:t>	[Parent code]</a:t>
            </a:r>
          </a:p>
          <a:p>
            <a:pPr marL="0" indent="0">
              <a:buNone/>
            </a:pPr>
            <a:r>
              <a:rPr lang="en-US" dirty="0" err="1"/>
              <a:t>TXend</a:t>
            </a:r>
            <a:r>
              <a:rPr lang="en-US" dirty="0"/>
              <a:t>()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27BF56-40B0-4821-ABE6-8896910F4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46</a:t>
            </a:fld>
            <a:endParaRPr lang="he-IL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ED24E04-B03D-4C50-90C0-797764106CC9}"/>
              </a:ext>
            </a:extLst>
          </p:cNvPr>
          <p:cNvSpPr/>
          <p:nvPr/>
        </p:nvSpPr>
        <p:spPr>
          <a:xfrm>
            <a:off x="6106885" y="1890939"/>
            <a:ext cx="2111188" cy="951886"/>
          </a:xfrm>
          <a:prstGeom prst="wedgeRoundRectCallout">
            <a:avLst>
              <a:gd name="adj1" fmla="val -138030"/>
              <a:gd name="adj2" fmla="val 2814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On </a:t>
            </a:r>
            <a:r>
              <a:rPr lang="fr-FR" sz="2400" dirty="0" err="1"/>
              <a:t>abort</a:t>
            </a:r>
            <a:r>
              <a:rPr lang="fr-FR" sz="2400" dirty="0"/>
              <a:t> – </a:t>
            </a:r>
            <a:r>
              <a:rPr lang="fr-FR" sz="2400" dirty="0" err="1"/>
              <a:t>retry</a:t>
            </a:r>
            <a:r>
              <a:rPr lang="fr-FR" sz="2400" dirty="0"/>
              <a:t> parent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4DFFDDE4-280C-443D-A902-C44640F3C934}"/>
              </a:ext>
            </a:extLst>
          </p:cNvPr>
          <p:cNvSpPr/>
          <p:nvPr/>
        </p:nvSpPr>
        <p:spPr>
          <a:xfrm>
            <a:off x="6106885" y="1890939"/>
            <a:ext cx="2111188" cy="951886"/>
          </a:xfrm>
          <a:prstGeom prst="wedgeRoundRectCallout">
            <a:avLst>
              <a:gd name="adj1" fmla="val -138667"/>
              <a:gd name="adj2" fmla="val 356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On </a:t>
            </a:r>
            <a:r>
              <a:rPr lang="fr-FR" sz="2400" dirty="0" err="1"/>
              <a:t>abort</a:t>
            </a:r>
            <a:r>
              <a:rPr lang="fr-FR" sz="2400" dirty="0"/>
              <a:t> – </a:t>
            </a:r>
            <a:r>
              <a:rPr lang="fr-FR" sz="2400" dirty="0" err="1"/>
              <a:t>retry</a:t>
            </a:r>
            <a:r>
              <a:rPr lang="fr-FR" sz="2400" dirty="0"/>
              <a:t> parent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A40A53E-DB50-49FA-B544-B98D8B433890}"/>
              </a:ext>
            </a:extLst>
          </p:cNvPr>
          <p:cNvSpPr/>
          <p:nvPr/>
        </p:nvSpPr>
        <p:spPr>
          <a:xfrm>
            <a:off x="3303086" y="5357633"/>
            <a:ext cx="5888182" cy="744481"/>
          </a:xfrm>
          <a:prstGeom prst="wedgeRoundRectCallout">
            <a:avLst>
              <a:gd name="adj1" fmla="val -66739"/>
              <a:gd name="adj2" fmla="val -208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 commit – apply changes to shared state</a:t>
            </a:r>
            <a:endParaRPr lang="fr-FR" sz="2400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E08A60E-5D70-474F-83BC-473CFE15B165}"/>
              </a:ext>
            </a:extLst>
          </p:cNvPr>
          <p:cNvSpPr/>
          <p:nvPr/>
        </p:nvSpPr>
        <p:spPr>
          <a:xfrm>
            <a:off x="8218073" y="2956898"/>
            <a:ext cx="2379810" cy="951886"/>
          </a:xfrm>
          <a:prstGeom prst="wedgeRoundRectCallout">
            <a:avLst>
              <a:gd name="adj1" fmla="val -190022"/>
              <a:gd name="adj2" fmla="val 370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On </a:t>
            </a:r>
            <a:r>
              <a:rPr lang="fr-FR" sz="2400" dirty="0" err="1"/>
              <a:t>abort</a:t>
            </a:r>
            <a:r>
              <a:rPr lang="fr-FR" sz="2400" dirty="0"/>
              <a:t> – </a:t>
            </a:r>
            <a:r>
              <a:rPr lang="fr-FR" sz="2400" dirty="0" err="1"/>
              <a:t>retry</a:t>
            </a:r>
            <a:r>
              <a:rPr lang="fr-FR" sz="2400" dirty="0"/>
              <a:t> </a:t>
            </a:r>
            <a:r>
              <a:rPr lang="fr-FR" sz="2400" dirty="0" err="1"/>
              <a:t>child</a:t>
            </a:r>
            <a:r>
              <a:rPr lang="fr-FR" sz="2400" dirty="0"/>
              <a:t> or parent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118E895-0E85-4327-A582-B746A0232199}"/>
              </a:ext>
            </a:extLst>
          </p:cNvPr>
          <p:cNvSpPr/>
          <p:nvPr/>
        </p:nvSpPr>
        <p:spPr>
          <a:xfrm>
            <a:off x="4504357" y="4066608"/>
            <a:ext cx="5888182" cy="744481"/>
          </a:xfrm>
          <a:prstGeom prst="wedgeRoundRectCallout">
            <a:avLst>
              <a:gd name="adj1" fmla="val -68794"/>
              <a:gd name="adj2" fmla="val 44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 commit – migrate changes to parent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726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D1E6-2AFE-4A5A-8ADC-EDC7649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Nested Queue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E572-BF4D-473F-B3E0-C2A7AFF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47</a:t>
            </a:fld>
            <a:endParaRPr lang="he-IL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535234-C351-4BE3-A962-7BD3664D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915199"/>
              </p:ext>
            </p:extLst>
          </p:nvPr>
        </p:nvGraphicFramePr>
        <p:xfrm>
          <a:off x="1532963" y="3715381"/>
          <a:ext cx="857093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675101146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53478497"/>
                    </a:ext>
                  </a:extLst>
                </a:gridCol>
                <a:gridCol w="1718820">
                  <a:extLst>
                    <a:ext uri="{9D8B030D-6E8A-4147-A177-3AD203B41FA5}">
                      <a16:colId xmlns:a16="http://schemas.microsoft.com/office/drawing/2014/main" val="1478930040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988043783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1476637645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1347362442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93499846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3353159867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048371759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379887135"/>
                    </a:ext>
                  </a:extLst>
                </a:gridCol>
              </a:tblGrid>
              <a:tr h="276360">
                <a:tc>
                  <a:txBody>
                    <a:bodyPr/>
                    <a:lstStyle/>
                    <a:p>
                      <a:pPr algn="ctr"/>
                      <a:endParaRPr lang="LID4096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. . . </a:t>
                      </a:r>
                      <a:endParaRPr lang="LID4096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1291"/>
                  </a:ext>
                </a:extLst>
              </a:tr>
            </a:tbl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C7DA5E09-C39A-4A0B-A53F-4CCA3F315D19}"/>
              </a:ext>
            </a:extLst>
          </p:cNvPr>
          <p:cNvSpPr/>
          <p:nvPr/>
        </p:nvSpPr>
        <p:spPr>
          <a:xfrm rot="5400000">
            <a:off x="3507226" y="2243752"/>
            <a:ext cx="259333" cy="4207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0A4404D-BEB6-48AD-853A-8615CBF6A0BD}"/>
              </a:ext>
            </a:extLst>
          </p:cNvPr>
          <p:cNvSpPr/>
          <p:nvPr/>
        </p:nvSpPr>
        <p:spPr>
          <a:xfrm rot="5400000">
            <a:off x="6968813" y="3483001"/>
            <a:ext cx="259335" cy="17243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D6ACD-F613-4F5D-B62F-B3BEDDCFDB80}"/>
              </a:ext>
            </a:extLst>
          </p:cNvPr>
          <p:cNvSpPr/>
          <p:nvPr/>
        </p:nvSpPr>
        <p:spPr>
          <a:xfrm>
            <a:off x="2391843" y="4488475"/>
            <a:ext cx="24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shared queue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9829F1-F67A-4B05-9094-3270A64A15F8}"/>
              </a:ext>
            </a:extLst>
          </p:cNvPr>
          <p:cNvSpPr/>
          <p:nvPr/>
        </p:nvSpPr>
        <p:spPr>
          <a:xfrm rot="5400000">
            <a:off x="9095496" y="3539097"/>
            <a:ext cx="331988" cy="1684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EAD00-F8C0-4102-AC80-3EC8B928C51B}"/>
              </a:ext>
            </a:extLst>
          </p:cNvPr>
          <p:cNvSpPr/>
          <p:nvPr/>
        </p:nvSpPr>
        <p:spPr>
          <a:xfrm>
            <a:off x="6482798" y="4547499"/>
            <a:ext cx="12313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parent 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4C149-D585-4908-9683-092F15DD72DA}"/>
              </a:ext>
            </a:extLst>
          </p:cNvPr>
          <p:cNvSpPr/>
          <p:nvPr/>
        </p:nvSpPr>
        <p:spPr>
          <a:xfrm>
            <a:off x="8707492" y="4534641"/>
            <a:ext cx="1107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child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D39EB3D-34E9-48F0-9B55-C51AA215CB8F}"/>
              </a:ext>
            </a:extLst>
          </p:cNvPr>
          <p:cNvSpPr/>
          <p:nvPr/>
        </p:nvSpPr>
        <p:spPr>
          <a:xfrm>
            <a:off x="1075764" y="3111312"/>
            <a:ext cx="940159" cy="91440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23D0F6-5FB9-4720-8D51-265B796CAD54}"/>
              </a:ext>
            </a:extLst>
          </p:cNvPr>
          <p:cNvSpPr/>
          <p:nvPr/>
        </p:nvSpPr>
        <p:spPr>
          <a:xfrm>
            <a:off x="708251" y="2187433"/>
            <a:ext cx="162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return from </a:t>
            </a:r>
            <a:r>
              <a:rPr lang="en-US" sz="2800" dirty="0" err="1"/>
              <a:t>deq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F82C-28E6-426C-BA07-DBE93EDD45B7}"/>
              </a:ext>
            </a:extLst>
          </p:cNvPr>
          <p:cNvSpPr/>
          <p:nvPr/>
        </p:nvSpPr>
        <p:spPr>
          <a:xfrm>
            <a:off x="1076747" y="3291268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head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5D00-5945-4FA8-87D8-186F3663C32C}"/>
              </a:ext>
            </a:extLst>
          </p:cNvPr>
          <p:cNvSpPr/>
          <p:nvPr/>
        </p:nvSpPr>
        <p:spPr>
          <a:xfrm>
            <a:off x="5500650" y="3292242"/>
            <a:ext cx="635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tail</a:t>
            </a:r>
            <a:endParaRPr lang="LID4096" dirty="0"/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B53ED5F0-4326-4B02-9F9C-7DD1098E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1" y="4872949"/>
            <a:ext cx="1231364" cy="523220"/>
          </a:xfrm>
          <a:prstGeom prst="wedgeRoundRectCallout">
            <a:avLst>
              <a:gd name="adj1" fmla="val 39479"/>
              <a:gd name="adj2" fmla="val -175750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LID4096" sz="2800" dirty="0" err="1">
                <a:latin typeface="+mn-lt"/>
                <a:cs typeface="+mn-cs"/>
              </a:rPr>
              <a:t>deq</a:t>
            </a:r>
            <a:r>
              <a:rPr lang="en-US" altLang="LID4096" sz="2800" dirty="0">
                <a:latin typeface="+mn-lt"/>
                <a:cs typeface="+mn-cs"/>
              </a:rPr>
              <a:t>()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A2D4F882-ACE5-4719-8706-A8FBD7C26D67}"/>
              </a:ext>
            </a:extLst>
          </p:cNvPr>
          <p:cNvGrpSpPr>
            <a:grpSpLocks/>
          </p:cNvGrpSpPr>
          <p:nvPr/>
        </p:nvGrpSpPr>
        <p:grpSpPr bwMode="auto">
          <a:xfrm>
            <a:off x="1743186" y="3780550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12318EB5-0FAB-4BBE-A1E2-068E169A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F07EAC3B-17D4-4406-B9BF-7C026B3C2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36" name="Group 38">
            <a:extLst>
              <a:ext uri="{FF2B5EF4-FFF2-40B4-BE49-F238E27FC236}">
                <a16:creationId xmlns:a16="http://schemas.microsoft.com/office/drawing/2014/main" id="{1463C91B-CFA4-4CEC-9EAC-938C88A84F9D}"/>
              </a:ext>
            </a:extLst>
          </p:cNvPr>
          <p:cNvGrpSpPr>
            <a:grpSpLocks/>
          </p:cNvGrpSpPr>
          <p:nvPr/>
        </p:nvGrpSpPr>
        <p:grpSpPr bwMode="auto">
          <a:xfrm>
            <a:off x="1885267" y="5060385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37" name="Oval 39">
              <a:extLst>
                <a:ext uri="{FF2B5EF4-FFF2-40B4-BE49-F238E27FC236}">
                  <a16:creationId xmlns:a16="http://schemas.microsoft.com/office/drawing/2014/main" id="{B9DD14DC-BEF1-4B52-8672-9FD52ACA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38" name="Oval 40">
              <a:extLst>
                <a:ext uri="{FF2B5EF4-FFF2-40B4-BE49-F238E27FC236}">
                  <a16:creationId xmlns:a16="http://schemas.microsoft.com/office/drawing/2014/main" id="{B9E810A8-0B28-4D14-8E7C-E32826B01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34C74-7B63-4CB8-91C0-2B12F2965915}"/>
              </a:ext>
            </a:extLst>
          </p:cNvPr>
          <p:cNvGrpSpPr>
            <a:grpSpLocks/>
          </p:cNvGrpSpPr>
          <p:nvPr/>
        </p:nvGrpSpPr>
        <p:grpSpPr bwMode="auto">
          <a:xfrm>
            <a:off x="2556590" y="3773324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744277-528A-4AC3-B317-43A4AAB5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BCBBF1-D61D-4186-90D1-C275203E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8AF1F-1D8D-48D6-BE49-A3C8DDC1F6D2}"/>
              </a:ext>
            </a:extLst>
          </p:cNvPr>
          <p:cNvGrpSpPr>
            <a:grpSpLocks/>
          </p:cNvGrpSpPr>
          <p:nvPr/>
        </p:nvGrpSpPr>
        <p:grpSpPr bwMode="auto">
          <a:xfrm>
            <a:off x="7392426" y="3765467"/>
            <a:ext cx="430213" cy="341313"/>
            <a:chOff x="2928" y="1465"/>
            <a:chExt cx="271" cy="215"/>
          </a:xfrm>
          <a:solidFill>
            <a:schemeClr val="accent6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C0B920-8546-464F-9648-A2AA94D3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BBE921-09A2-4B2E-A454-88A1DBE6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6B069-B062-4944-B5E5-8007A887B4E4}"/>
              </a:ext>
            </a:extLst>
          </p:cNvPr>
          <p:cNvGrpSpPr>
            <a:grpSpLocks/>
          </p:cNvGrpSpPr>
          <p:nvPr/>
        </p:nvGrpSpPr>
        <p:grpSpPr bwMode="auto">
          <a:xfrm>
            <a:off x="8533055" y="3773323"/>
            <a:ext cx="430213" cy="341313"/>
            <a:chOff x="2928" y="1465"/>
            <a:chExt cx="271" cy="2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BB5A79-38CB-491C-A9E5-A80F384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BD54DB-B7C3-44C5-A204-A6608645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B77FA4-A0A9-4903-989F-2208841003A2}"/>
              </a:ext>
            </a:extLst>
          </p:cNvPr>
          <p:cNvGrpSpPr>
            <a:grpSpLocks/>
          </p:cNvGrpSpPr>
          <p:nvPr/>
        </p:nvGrpSpPr>
        <p:grpSpPr bwMode="auto">
          <a:xfrm>
            <a:off x="5268822" y="3752824"/>
            <a:ext cx="430213" cy="341313"/>
            <a:chOff x="2928" y="1465"/>
            <a:chExt cx="271" cy="2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832A55-8DD9-4367-B199-65E6E904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CF0DC-489B-4C0F-9334-1F5C0AA1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6A2DC9-AA06-48DE-A832-42F8244CABFA}"/>
              </a:ext>
            </a:extLst>
          </p:cNvPr>
          <p:cNvGrpSpPr>
            <a:grpSpLocks/>
          </p:cNvGrpSpPr>
          <p:nvPr/>
        </p:nvGrpSpPr>
        <p:grpSpPr bwMode="auto">
          <a:xfrm>
            <a:off x="6492967" y="3780549"/>
            <a:ext cx="430213" cy="341313"/>
            <a:chOff x="2928" y="1465"/>
            <a:chExt cx="271" cy="215"/>
          </a:xfrm>
          <a:solidFill>
            <a:srgbClr val="FFFF0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A0790E-244D-415B-B234-A24977D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410D21-31B9-44CB-A13C-6400AAA2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594D0C-3A1E-4DFC-A993-87FBAC20AF53}"/>
              </a:ext>
            </a:extLst>
          </p:cNvPr>
          <p:cNvGrpSpPr>
            <a:grpSpLocks/>
          </p:cNvGrpSpPr>
          <p:nvPr/>
        </p:nvGrpSpPr>
        <p:grpSpPr bwMode="auto">
          <a:xfrm>
            <a:off x="9495091" y="3764068"/>
            <a:ext cx="430213" cy="341313"/>
            <a:chOff x="2928" y="1465"/>
            <a:chExt cx="271" cy="215"/>
          </a:xfrm>
          <a:solidFill>
            <a:schemeClr val="bg2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EA24A3-0BA6-4B02-AC5D-7408C791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3E4603-7A76-4EA5-BB1F-95FDE9BB2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</p:spTree>
    <p:extLst>
      <p:ext uri="{BB962C8B-B14F-4D97-AF65-F5344CB8AC3E}">
        <p14:creationId xmlns:p14="http://schemas.microsoft.com/office/powerpoint/2010/main" val="336191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06862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0.07708 -0.00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D1E6-2AFE-4A5A-8ADC-EDC7649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Nested Queue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E572-BF4D-473F-B3E0-C2A7AFF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48</a:t>
            </a:fld>
            <a:endParaRPr lang="he-IL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535234-C351-4BE3-A962-7BD3664D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952149"/>
              </p:ext>
            </p:extLst>
          </p:nvPr>
        </p:nvGraphicFramePr>
        <p:xfrm>
          <a:off x="1532963" y="3715381"/>
          <a:ext cx="857093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675101146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53478497"/>
                    </a:ext>
                  </a:extLst>
                </a:gridCol>
                <a:gridCol w="1718820">
                  <a:extLst>
                    <a:ext uri="{9D8B030D-6E8A-4147-A177-3AD203B41FA5}">
                      <a16:colId xmlns:a16="http://schemas.microsoft.com/office/drawing/2014/main" val="1478930040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988043783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1476637645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1347362442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93499846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3353159867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048371759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379887135"/>
                    </a:ext>
                  </a:extLst>
                </a:gridCol>
              </a:tblGrid>
              <a:tr h="276360">
                <a:tc>
                  <a:txBody>
                    <a:bodyPr/>
                    <a:lstStyle/>
                    <a:p>
                      <a:pPr algn="ctr"/>
                      <a:endParaRPr lang="LID4096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. . . </a:t>
                      </a:r>
                      <a:endParaRPr lang="LID4096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1291"/>
                  </a:ext>
                </a:extLst>
              </a:tr>
            </a:tbl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C7DA5E09-C39A-4A0B-A53F-4CCA3F315D19}"/>
              </a:ext>
            </a:extLst>
          </p:cNvPr>
          <p:cNvSpPr/>
          <p:nvPr/>
        </p:nvSpPr>
        <p:spPr>
          <a:xfrm rot="5400000">
            <a:off x="3507226" y="2243752"/>
            <a:ext cx="259333" cy="4207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0A4404D-BEB6-48AD-853A-8615CBF6A0BD}"/>
              </a:ext>
            </a:extLst>
          </p:cNvPr>
          <p:cNvSpPr/>
          <p:nvPr/>
        </p:nvSpPr>
        <p:spPr>
          <a:xfrm rot="5400000">
            <a:off x="6968813" y="3483001"/>
            <a:ext cx="259335" cy="17243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D6ACD-F613-4F5D-B62F-B3BEDDCFDB80}"/>
              </a:ext>
            </a:extLst>
          </p:cNvPr>
          <p:cNvSpPr/>
          <p:nvPr/>
        </p:nvSpPr>
        <p:spPr>
          <a:xfrm>
            <a:off x="2391843" y="4488475"/>
            <a:ext cx="24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shared queue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9829F1-F67A-4B05-9094-3270A64A15F8}"/>
              </a:ext>
            </a:extLst>
          </p:cNvPr>
          <p:cNvSpPr/>
          <p:nvPr/>
        </p:nvSpPr>
        <p:spPr>
          <a:xfrm rot="5400000">
            <a:off x="9095496" y="3539097"/>
            <a:ext cx="331988" cy="1684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EAD00-F8C0-4102-AC80-3EC8B928C51B}"/>
              </a:ext>
            </a:extLst>
          </p:cNvPr>
          <p:cNvSpPr/>
          <p:nvPr/>
        </p:nvSpPr>
        <p:spPr>
          <a:xfrm>
            <a:off x="6482798" y="4547499"/>
            <a:ext cx="12313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parent 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4C149-D585-4908-9683-092F15DD72DA}"/>
              </a:ext>
            </a:extLst>
          </p:cNvPr>
          <p:cNvSpPr/>
          <p:nvPr/>
        </p:nvSpPr>
        <p:spPr>
          <a:xfrm>
            <a:off x="8707492" y="4534641"/>
            <a:ext cx="1107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child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D39EB3D-34E9-48F0-9B55-C51AA215CB8F}"/>
              </a:ext>
            </a:extLst>
          </p:cNvPr>
          <p:cNvSpPr/>
          <p:nvPr/>
        </p:nvSpPr>
        <p:spPr>
          <a:xfrm>
            <a:off x="1863702" y="3111312"/>
            <a:ext cx="940159" cy="91440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23D0F6-5FB9-4720-8D51-265B796CAD54}"/>
              </a:ext>
            </a:extLst>
          </p:cNvPr>
          <p:cNvSpPr/>
          <p:nvPr/>
        </p:nvSpPr>
        <p:spPr>
          <a:xfrm>
            <a:off x="1496189" y="2187433"/>
            <a:ext cx="162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return from </a:t>
            </a:r>
            <a:r>
              <a:rPr lang="en-US" sz="2800" dirty="0" err="1"/>
              <a:t>deq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F82C-28E6-426C-BA07-DBE93EDD45B7}"/>
              </a:ext>
            </a:extLst>
          </p:cNvPr>
          <p:cNvSpPr/>
          <p:nvPr/>
        </p:nvSpPr>
        <p:spPr>
          <a:xfrm>
            <a:off x="1076747" y="3291268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head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5D00-5945-4FA8-87D8-186F3663C32C}"/>
              </a:ext>
            </a:extLst>
          </p:cNvPr>
          <p:cNvSpPr/>
          <p:nvPr/>
        </p:nvSpPr>
        <p:spPr>
          <a:xfrm>
            <a:off x="5500650" y="3292242"/>
            <a:ext cx="635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tail</a:t>
            </a:r>
            <a:endParaRPr lang="LID4096" dirty="0"/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B53ED5F0-4326-4B02-9F9C-7DD1098E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232" y="4892405"/>
            <a:ext cx="1231364" cy="523220"/>
          </a:xfrm>
          <a:prstGeom prst="wedgeRoundRectCallout">
            <a:avLst>
              <a:gd name="adj1" fmla="val 39479"/>
              <a:gd name="adj2" fmla="val -175750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LID4096" sz="2800" dirty="0" err="1">
                <a:latin typeface="+mn-lt"/>
                <a:cs typeface="+mn-cs"/>
              </a:rPr>
              <a:t>deq</a:t>
            </a:r>
            <a:r>
              <a:rPr lang="en-US" altLang="LID4096" sz="2800" dirty="0">
                <a:latin typeface="+mn-lt"/>
                <a:cs typeface="+mn-cs"/>
              </a:rPr>
              <a:t>()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A2D4F882-ACE5-4719-8706-A8FBD7C26D67}"/>
              </a:ext>
            </a:extLst>
          </p:cNvPr>
          <p:cNvGrpSpPr>
            <a:grpSpLocks/>
          </p:cNvGrpSpPr>
          <p:nvPr/>
        </p:nvGrpSpPr>
        <p:grpSpPr bwMode="auto">
          <a:xfrm>
            <a:off x="1743186" y="3780550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12318EB5-0FAB-4BBE-A1E2-068E169A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F07EAC3B-17D4-4406-B9BF-7C026B3C2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34C74-7B63-4CB8-91C0-2B12F2965915}"/>
              </a:ext>
            </a:extLst>
          </p:cNvPr>
          <p:cNvGrpSpPr>
            <a:grpSpLocks/>
          </p:cNvGrpSpPr>
          <p:nvPr/>
        </p:nvGrpSpPr>
        <p:grpSpPr bwMode="auto">
          <a:xfrm>
            <a:off x="2556590" y="3773324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744277-528A-4AC3-B317-43A4AAB5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BCBBF1-D61D-4186-90D1-C275203E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8AF1F-1D8D-48D6-BE49-A3C8DDC1F6D2}"/>
              </a:ext>
            </a:extLst>
          </p:cNvPr>
          <p:cNvGrpSpPr>
            <a:grpSpLocks/>
          </p:cNvGrpSpPr>
          <p:nvPr/>
        </p:nvGrpSpPr>
        <p:grpSpPr bwMode="auto">
          <a:xfrm>
            <a:off x="7392426" y="3765467"/>
            <a:ext cx="430213" cy="341313"/>
            <a:chOff x="2928" y="1465"/>
            <a:chExt cx="271" cy="215"/>
          </a:xfrm>
          <a:solidFill>
            <a:schemeClr val="accent6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C0B920-8546-464F-9648-A2AA94D3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BBE921-09A2-4B2E-A454-88A1DBE6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6B069-B062-4944-B5E5-8007A887B4E4}"/>
              </a:ext>
            </a:extLst>
          </p:cNvPr>
          <p:cNvGrpSpPr>
            <a:grpSpLocks/>
          </p:cNvGrpSpPr>
          <p:nvPr/>
        </p:nvGrpSpPr>
        <p:grpSpPr bwMode="auto">
          <a:xfrm>
            <a:off x="8533055" y="3773323"/>
            <a:ext cx="430213" cy="341313"/>
            <a:chOff x="2928" y="1465"/>
            <a:chExt cx="271" cy="2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BB5A79-38CB-491C-A9E5-A80F384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BD54DB-B7C3-44C5-A204-A6608645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B77FA4-A0A9-4903-989F-2208841003A2}"/>
              </a:ext>
            </a:extLst>
          </p:cNvPr>
          <p:cNvGrpSpPr>
            <a:grpSpLocks/>
          </p:cNvGrpSpPr>
          <p:nvPr/>
        </p:nvGrpSpPr>
        <p:grpSpPr bwMode="auto">
          <a:xfrm>
            <a:off x="5268822" y="3752824"/>
            <a:ext cx="430213" cy="341313"/>
            <a:chOff x="2928" y="1465"/>
            <a:chExt cx="271" cy="2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832A55-8DD9-4367-B199-65E6E904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CF0DC-489B-4C0F-9334-1F5C0AA1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6A2DC9-AA06-48DE-A832-42F8244CABFA}"/>
              </a:ext>
            </a:extLst>
          </p:cNvPr>
          <p:cNvGrpSpPr>
            <a:grpSpLocks/>
          </p:cNvGrpSpPr>
          <p:nvPr/>
        </p:nvGrpSpPr>
        <p:grpSpPr bwMode="auto">
          <a:xfrm>
            <a:off x="6492967" y="3780549"/>
            <a:ext cx="430213" cy="341313"/>
            <a:chOff x="2928" y="1465"/>
            <a:chExt cx="271" cy="215"/>
          </a:xfrm>
          <a:solidFill>
            <a:srgbClr val="FFFF0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A0790E-244D-415B-B234-A24977D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410D21-31B9-44CB-A13C-6400AAA2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594D0C-3A1E-4DFC-A993-87FBAC20AF53}"/>
              </a:ext>
            </a:extLst>
          </p:cNvPr>
          <p:cNvGrpSpPr>
            <a:grpSpLocks/>
          </p:cNvGrpSpPr>
          <p:nvPr/>
        </p:nvGrpSpPr>
        <p:grpSpPr bwMode="auto">
          <a:xfrm>
            <a:off x="9495091" y="3764068"/>
            <a:ext cx="430213" cy="341313"/>
            <a:chOff x="2928" y="1465"/>
            <a:chExt cx="271" cy="215"/>
          </a:xfrm>
          <a:solidFill>
            <a:schemeClr val="bg2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EA24A3-0BA6-4B02-AC5D-7408C791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3E4603-7A76-4EA5-BB1F-95FDE9BB2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A5AA90-632F-4B66-AAAF-13B78BA5409D}"/>
              </a:ext>
            </a:extLst>
          </p:cNvPr>
          <p:cNvGrpSpPr>
            <a:grpSpLocks/>
          </p:cNvGrpSpPr>
          <p:nvPr/>
        </p:nvGrpSpPr>
        <p:grpSpPr bwMode="auto">
          <a:xfrm>
            <a:off x="2638294" y="5064759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735F5A2-9DFC-4826-86C8-FE74FEBBD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C74E6AC-B2F4-43C4-812A-E76C9574D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6171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20898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2112 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1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D1E6-2AFE-4A5A-8ADC-EDC7649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Nested Queue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E572-BF4D-473F-B3E0-C2A7AFF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49</a:t>
            </a:fld>
            <a:endParaRPr lang="he-IL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535234-C351-4BE3-A962-7BD3664DDB8B}"/>
              </a:ext>
            </a:extLst>
          </p:cNvPr>
          <p:cNvGraphicFramePr>
            <a:graphicFrameLocks noGrp="1"/>
          </p:cNvGraphicFramePr>
          <p:nvPr/>
        </p:nvGraphicFramePr>
        <p:xfrm>
          <a:off x="1532963" y="3715381"/>
          <a:ext cx="857093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675101146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53478497"/>
                    </a:ext>
                  </a:extLst>
                </a:gridCol>
                <a:gridCol w="1718820">
                  <a:extLst>
                    <a:ext uri="{9D8B030D-6E8A-4147-A177-3AD203B41FA5}">
                      <a16:colId xmlns:a16="http://schemas.microsoft.com/office/drawing/2014/main" val="1478930040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988043783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1476637645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1347362442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93499846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3353159867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048371759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379887135"/>
                    </a:ext>
                  </a:extLst>
                </a:gridCol>
              </a:tblGrid>
              <a:tr h="276360">
                <a:tc>
                  <a:txBody>
                    <a:bodyPr/>
                    <a:lstStyle/>
                    <a:p>
                      <a:pPr algn="ctr"/>
                      <a:endParaRPr lang="LID4096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. . . </a:t>
                      </a:r>
                      <a:endParaRPr lang="LID4096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1291"/>
                  </a:ext>
                </a:extLst>
              </a:tr>
            </a:tbl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C7DA5E09-C39A-4A0B-A53F-4CCA3F315D19}"/>
              </a:ext>
            </a:extLst>
          </p:cNvPr>
          <p:cNvSpPr/>
          <p:nvPr/>
        </p:nvSpPr>
        <p:spPr>
          <a:xfrm rot="5400000">
            <a:off x="3507226" y="2243752"/>
            <a:ext cx="259333" cy="4207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0A4404D-BEB6-48AD-853A-8615CBF6A0BD}"/>
              </a:ext>
            </a:extLst>
          </p:cNvPr>
          <p:cNvSpPr/>
          <p:nvPr/>
        </p:nvSpPr>
        <p:spPr>
          <a:xfrm rot="5400000">
            <a:off x="6968813" y="3483001"/>
            <a:ext cx="259335" cy="17243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D6ACD-F613-4F5D-B62F-B3BEDDCFDB80}"/>
              </a:ext>
            </a:extLst>
          </p:cNvPr>
          <p:cNvSpPr/>
          <p:nvPr/>
        </p:nvSpPr>
        <p:spPr>
          <a:xfrm>
            <a:off x="2391843" y="4488475"/>
            <a:ext cx="24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shared queue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9829F1-F67A-4B05-9094-3270A64A15F8}"/>
              </a:ext>
            </a:extLst>
          </p:cNvPr>
          <p:cNvSpPr/>
          <p:nvPr/>
        </p:nvSpPr>
        <p:spPr>
          <a:xfrm rot="5400000">
            <a:off x="9095496" y="3539097"/>
            <a:ext cx="331988" cy="1684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EAD00-F8C0-4102-AC80-3EC8B928C51B}"/>
              </a:ext>
            </a:extLst>
          </p:cNvPr>
          <p:cNvSpPr/>
          <p:nvPr/>
        </p:nvSpPr>
        <p:spPr>
          <a:xfrm>
            <a:off x="6482798" y="4547499"/>
            <a:ext cx="12313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parent 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4C149-D585-4908-9683-092F15DD72DA}"/>
              </a:ext>
            </a:extLst>
          </p:cNvPr>
          <p:cNvSpPr/>
          <p:nvPr/>
        </p:nvSpPr>
        <p:spPr>
          <a:xfrm>
            <a:off x="8707492" y="4534641"/>
            <a:ext cx="1107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child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F82C-28E6-426C-BA07-DBE93EDD45B7}"/>
              </a:ext>
            </a:extLst>
          </p:cNvPr>
          <p:cNvSpPr/>
          <p:nvPr/>
        </p:nvSpPr>
        <p:spPr>
          <a:xfrm>
            <a:off x="1076747" y="3291268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head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5D00-5945-4FA8-87D8-186F3663C32C}"/>
              </a:ext>
            </a:extLst>
          </p:cNvPr>
          <p:cNvSpPr/>
          <p:nvPr/>
        </p:nvSpPr>
        <p:spPr>
          <a:xfrm>
            <a:off x="5500650" y="3292242"/>
            <a:ext cx="635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tail</a:t>
            </a:r>
            <a:endParaRPr lang="LID4096" dirty="0"/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B53ED5F0-4326-4B02-9F9C-7DD1098E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049" y="4807382"/>
            <a:ext cx="1231364" cy="523220"/>
          </a:xfrm>
          <a:prstGeom prst="wedgeRoundRectCallout">
            <a:avLst>
              <a:gd name="adj1" fmla="val 39479"/>
              <a:gd name="adj2" fmla="val -175750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LID4096" sz="2800" dirty="0" err="1">
                <a:latin typeface="+mn-lt"/>
                <a:cs typeface="+mn-cs"/>
              </a:rPr>
              <a:t>deq</a:t>
            </a:r>
            <a:r>
              <a:rPr lang="en-US" altLang="LID4096" sz="2800" dirty="0">
                <a:latin typeface="+mn-lt"/>
                <a:cs typeface="+mn-cs"/>
              </a:rPr>
              <a:t>()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A2D4F882-ACE5-4719-8706-A8FBD7C26D67}"/>
              </a:ext>
            </a:extLst>
          </p:cNvPr>
          <p:cNvGrpSpPr>
            <a:grpSpLocks/>
          </p:cNvGrpSpPr>
          <p:nvPr/>
        </p:nvGrpSpPr>
        <p:grpSpPr bwMode="auto">
          <a:xfrm>
            <a:off x="1743186" y="3780550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12318EB5-0FAB-4BBE-A1E2-068E169A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F07EAC3B-17D4-4406-B9BF-7C026B3C2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34C74-7B63-4CB8-91C0-2B12F2965915}"/>
              </a:ext>
            </a:extLst>
          </p:cNvPr>
          <p:cNvGrpSpPr>
            <a:grpSpLocks/>
          </p:cNvGrpSpPr>
          <p:nvPr/>
        </p:nvGrpSpPr>
        <p:grpSpPr bwMode="auto">
          <a:xfrm>
            <a:off x="2556590" y="3773324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744277-528A-4AC3-B317-43A4AAB5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BCBBF1-D61D-4186-90D1-C275203E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8AF1F-1D8D-48D6-BE49-A3C8DDC1F6D2}"/>
              </a:ext>
            </a:extLst>
          </p:cNvPr>
          <p:cNvGrpSpPr>
            <a:grpSpLocks/>
          </p:cNvGrpSpPr>
          <p:nvPr/>
        </p:nvGrpSpPr>
        <p:grpSpPr bwMode="auto">
          <a:xfrm>
            <a:off x="7392426" y="3765467"/>
            <a:ext cx="430213" cy="341313"/>
            <a:chOff x="2928" y="1465"/>
            <a:chExt cx="271" cy="215"/>
          </a:xfrm>
          <a:solidFill>
            <a:schemeClr val="accent6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C0B920-8546-464F-9648-A2AA94D3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BBE921-09A2-4B2E-A454-88A1DBE6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6B069-B062-4944-B5E5-8007A887B4E4}"/>
              </a:ext>
            </a:extLst>
          </p:cNvPr>
          <p:cNvGrpSpPr>
            <a:grpSpLocks/>
          </p:cNvGrpSpPr>
          <p:nvPr/>
        </p:nvGrpSpPr>
        <p:grpSpPr bwMode="auto">
          <a:xfrm>
            <a:off x="8533055" y="3773323"/>
            <a:ext cx="430213" cy="341313"/>
            <a:chOff x="2928" y="1465"/>
            <a:chExt cx="271" cy="2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BB5A79-38CB-491C-A9E5-A80F384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BD54DB-B7C3-44C5-A204-A6608645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B77FA4-A0A9-4903-989F-2208841003A2}"/>
              </a:ext>
            </a:extLst>
          </p:cNvPr>
          <p:cNvGrpSpPr>
            <a:grpSpLocks/>
          </p:cNvGrpSpPr>
          <p:nvPr/>
        </p:nvGrpSpPr>
        <p:grpSpPr bwMode="auto">
          <a:xfrm>
            <a:off x="5268822" y="3752824"/>
            <a:ext cx="430213" cy="341313"/>
            <a:chOff x="2928" y="1465"/>
            <a:chExt cx="271" cy="2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832A55-8DD9-4367-B199-65E6E904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CF0DC-489B-4C0F-9334-1F5C0AA1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6A2DC9-AA06-48DE-A832-42F8244CABFA}"/>
              </a:ext>
            </a:extLst>
          </p:cNvPr>
          <p:cNvGrpSpPr>
            <a:grpSpLocks/>
          </p:cNvGrpSpPr>
          <p:nvPr/>
        </p:nvGrpSpPr>
        <p:grpSpPr bwMode="auto">
          <a:xfrm>
            <a:off x="6492967" y="3780549"/>
            <a:ext cx="430213" cy="341313"/>
            <a:chOff x="2928" y="1465"/>
            <a:chExt cx="271" cy="215"/>
          </a:xfrm>
          <a:solidFill>
            <a:srgbClr val="FFFF0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A0790E-244D-415B-B234-A24977D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410D21-31B9-44CB-A13C-6400AAA2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594D0C-3A1E-4DFC-A993-87FBAC20AF53}"/>
              </a:ext>
            </a:extLst>
          </p:cNvPr>
          <p:cNvGrpSpPr>
            <a:grpSpLocks/>
          </p:cNvGrpSpPr>
          <p:nvPr/>
        </p:nvGrpSpPr>
        <p:grpSpPr bwMode="auto">
          <a:xfrm>
            <a:off x="9495091" y="3764068"/>
            <a:ext cx="430213" cy="341313"/>
            <a:chOff x="2928" y="1465"/>
            <a:chExt cx="271" cy="215"/>
          </a:xfrm>
          <a:solidFill>
            <a:schemeClr val="bg2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EA24A3-0BA6-4B02-AC5D-7408C791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3E4603-7A76-4EA5-BB1F-95FDE9BB2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E370377-904B-4245-8B98-3330A64E18F8}"/>
              </a:ext>
            </a:extLst>
          </p:cNvPr>
          <p:cNvGrpSpPr>
            <a:grpSpLocks/>
          </p:cNvGrpSpPr>
          <p:nvPr/>
        </p:nvGrpSpPr>
        <p:grpSpPr bwMode="auto">
          <a:xfrm>
            <a:off x="5385643" y="5066709"/>
            <a:ext cx="430213" cy="341313"/>
            <a:chOff x="2928" y="1465"/>
            <a:chExt cx="271" cy="2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F2172DF-844C-4380-A8B4-9B8A51E0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FFDE328-C1E7-4D8B-859C-484A68023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sp>
        <p:nvSpPr>
          <p:cNvPr id="63" name="Arc 62">
            <a:extLst>
              <a:ext uri="{FF2B5EF4-FFF2-40B4-BE49-F238E27FC236}">
                <a16:creationId xmlns:a16="http://schemas.microsoft.com/office/drawing/2014/main" id="{1870DAE3-041D-4CEA-B9DA-1149937EBE09}"/>
              </a:ext>
            </a:extLst>
          </p:cNvPr>
          <p:cNvSpPr/>
          <p:nvPr/>
        </p:nvSpPr>
        <p:spPr>
          <a:xfrm>
            <a:off x="4518211" y="3111312"/>
            <a:ext cx="940159" cy="91440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9811D74-9DCA-4A8B-AE9F-747E55F5C272}"/>
              </a:ext>
            </a:extLst>
          </p:cNvPr>
          <p:cNvSpPr/>
          <p:nvPr/>
        </p:nvSpPr>
        <p:spPr>
          <a:xfrm>
            <a:off x="4150698" y="2187433"/>
            <a:ext cx="162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return from </a:t>
            </a:r>
            <a:r>
              <a:rPr lang="en-US" sz="2800" dirty="0" err="1"/>
              <a:t>deq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10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686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07708 -0.007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231550" y="3336837"/>
            <a:ext cx="4092328" cy="2817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/>
              <a:t>But Are They “Thread Safe”?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200" dirty="0"/>
              <a:t>Correct under concurrency?</a:t>
            </a:r>
            <a:endParaRPr lang="he-IL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6199" y="3369675"/>
            <a:ext cx="4191671" cy="27900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03487" y="4322929"/>
            <a:ext cx="133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OR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1339923" y="4322928"/>
            <a:ext cx="3978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dirty="0">
                <a:solidFill>
                  <a:prstClr val="black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21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99"/>
    </mc:Choice>
    <mc:Fallback xmlns="">
      <p:transition spd="slow" advTm="11399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D1E6-2AFE-4A5A-8ADC-EDC7649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Nested Queue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E572-BF4D-473F-B3E0-C2A7AFF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50</a:t>
            </a:fld>
            <a:endParaRPr lang="he-IL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535234-C351-4BE3-A962-7BD3664DDB8B}"/>
              </a:ext>
            </a:extLst>
          </p:cNvPr>
          <p:cNvGraphicFramePr>
            <a:graphicFrameLocks noGrp="1"/>
          </p:cNvGraphicFramePr>
          <p:nvPr/>
        </p:nvGraphicFramePr>
        <p:xfrm>
          <a:off x="1532963" y="3715381"/>
          <a:ext cx="857093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675101146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53478497"/>
                    </a:ext>
                  </a:extLst>
                </a:gridCol>
                <a:gridCol w="1718820">
                  <a:extLst>
                    <a:ext uri="{9D8B030D-6E8A-4147-A177-3AD203B41FA5}">
                      <a16:colId xmlns:a16="http://schemas.microsoft.com/office/drawing/2014/main" val="1478930040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988043783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1476637645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1347362442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93499846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3353159867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048371759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379887135"/>
                    </a:ext>
                  </a:extLst>
                </a:gridCol>
              </a:tblGrid>
              <a:tr h="276360">
                <a:tc>
                  <a:txBody>
                    <a:bodyPr/>
                    <a:lstStyle/>
                    <a:p>
                      <a:pPr algn="ctr"/>
                      <a:endParaRPr lang="LID4096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. . . </a:t>
                      </a:r>
                      <a:endParaRPr lang="LID4096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1291"/>
                  </a:ext>
                </a:extLst>
              </a:tr>
            </a:tbl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C7DA5E09-C39A-4A0B-A53F-4CCA3F315D19}"/>
              </a:ext>
            </a:extLst>
          </p:cNvPr>
          <p:cNvSpPr/>
          <p:nvPr/>
        </p:nvSpPr>
        <p:spPr>
          <a:xfrm rot="5400000">
            <a:off x="3507226" y="2243752"/>
            <a:ext cx="259333" cy="4207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0A4404D-BEB6-48AD-853A-8615CBF6A0BD}"/>
              </a:ext>
            </a:extLst>
          </p:cNvPr>
          <p:cNvSpPr/>
          <p:nvPr/>
        </p:nvSpPr>
        <p:spPr>
          <a:xfrm rot="5400000">
            <a:off x="6968813" y="3483001"/>
            <a:ext cx="259335" cy="17243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D6ACD-F613-4F5D-B62F-B3BEDDCFDB80}"/>
              </a:ext>
            </a:extLst>
          </p:cNvPr>
          <p:cNvSpPr/>
          <p:nvPr/>
        </p:nvSpPr>
        <p:spPr>
          <a:xfrm>
            <a:off x="2391843" y="4488475"/>
            <a:ext cx="24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shared queue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9829F1-F67A-4B05-9094-3270A64A15F8}"/>
              </a:ext>
            </a:extLst>
          </p:cNvPr>
          <p:cNvSpPr/>
          <p:nvPr/>
        </p:nvSpPr>
        <p:spPr>
          <a:xfrm rot="5400000">
            <a:off x="9095496" y="3539097"/>
            <a:ext cx="331988" cy="1684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EAD00-F8C0-4102-AC80-3EC8B928C51B}"/>
              </a:ext>
            </a:extLst>
          </p:cNvPr>
          <p:cNvSpPr/>
          <p:nvPr/>
        </p:nvSpPr>
        <p:spPr>
          <a:xfrm>
            <a:off x="6482798" y="4547499"/>
            <a:ext cx="12313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parent 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4C149-D585-4908-9683-092F15DD72DA}"/>
              </a:ext>
            </a:extLst>
          </p:cNvPr>
          <p:cNvSpPr/>
          <p:nvPr/>
        </p:nvSpPr>
        <p:spPr>
          <a:xfrm>
            <a:off x="8707492" y="4534641"/>
            <a:ext cx="1107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child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D39EB3D-34E9-48F0-9B55-C51AA215CB8F}"/>
              </a:ext>
            </a:extLst>
          </p:cNvPr>
          <p:cNvSpPr/>
          <p:nvPr/>
        </p:nvSpPr>
        <p:spPr>
          <a:xfrm>
            <a:off x="6725897" y="3111293"/>
            <a:ext cx="940159" cy="91440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23D0F6-5FB9-4720-8D51-265B796CAD54}"/>
              </a:ext>
            </a:extLst>
          </p:cNvPr>
          <p:cNvSpPr/>
          <p:nvPr/>
        </p:nvSpPr>
        <p:spPr>
          <a:xfrm>
            <a:off x="6039016" y="2187433"/>
            <a:ext cx="162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return from </a:t>
            </a:r>
            <a:r>
              <a:rPr lang="en-US" sz="2800" dirty="0" err="1"/>
              <a:t>deq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F82C-28E6-426C-BA07-DBE93EDD45B7}"/>
              </a:ext>
            </a:extLst>
          </p:cNvPr>
          <p:cNvSpPr/>
          <p:nvPr/>
        </p:nvSpPr>
        <p:spPr>
          <a:xfrm>
            <a:off x="1076747" y="3291268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head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5D00-5945-4FA8-87D8-186F3663C32C}"/>
              </a:ext>
            </a:extLst>
          </p:cNvPr>
          <p:cNvSpPr/>
          <p:nvPr/>
        </p:nvSpPr>
        <p:spPr>
          <a:xfrm>
            <a:off x="5500650" y="3292242"/>
            <a:ext cx="635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tail</a:t>
            </a:r>
            <a:endParaRPr lang="LID4096" dirty="0"/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B53ED5F0-4326-4B02-9F9C-7DD1098E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8968" y="5415101"/>
            <a:ext cx="1231364" cy="523220"/>
          </a:xfrm>
          <a:prstGeom prst="wedgeRoundRectCallout">
            <a:avLst>
              <a:gd name="adj1" fmla="val -33200"/>
              <a:gd name="adj2" fmla="val -261273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LID4096" sz="2800" dirty="0" err="1">
                <a:latin typeface="+mn-lt"/>
                <a:cs typeface="+mn-cs"/>
              </a:rPr>
              <a:t>deq</a:t>
            </a:r>
            <a:r>
              <a:rPr lang="en-US" altLang="LID4096" sz="2800" dirty="0">
                <a:latin typeface="+mn-lt"/>
                <a:cs typeface="+mn-cs"/>
              </a:rPr>
              <a:t>()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A2D4F882-ACE5-4719-8706-A8FBD7C26D67}"/>
              </a:ext>
            </a:extLst>
          </p:cNvPr>
          <p:cNvGrpSpPr>
            <a:grpSpLocks/>
          </p:cNvGrpSpPr>
          <p:nvPr/>
        </p:nvGrpSpPr>
        <p:grpSpPr bwMode="auto">
          <a:xfrm>
            <a:off x="1743186" y="3780550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12318EB5-0FAB-4BBE-A1E2-068E169A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F07EAC3B-17D4-4406-B9BF-7C026B3C2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34C74-7B63-4CB8-91C0-2B12F2965915}"/>
              </a:ext>
            </a:extLst>
          </p:cNvPr>
          <p:cNvGrpSpPr>
            <a:grpSpLocks/>
          </p:cNvGrpSpPr>
          <p:nvPr/>
        </p:nvGrpSpPr>
        <p:grpSpPr bwMode="auto">
          <a:xfrm>
            <a:off x="2556590" y="3773324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744277-528A-4AC3-B317-43A4AAB5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BCBBF1-D61D-4186-90D1-C275203E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8AF1F-1D8D-48D6-BE49-A3C8DDC1F6D2}"/>
              </a:ext>
            </a:extLst>
          </p:cNvPr>
          <p:cNvGrpSpPr>
            <a:grpSpLocks/>
          </p:cNvGrpSpPr>
          <p:nvPr/>
        </p:nvGrpSpPr>
        <p:grpSpPr bwMode="auto">
          <a:xfrm>
            <a:off x="7392426" y="3765467"/>
            <a:ext cx="430213" cy="341313"/>
            <a:chOff x="2928" y="1465"/>
            <a:chExt cx="271" cy="215"/>
          </a:xfrm>
          <a:solidFill>
            <a:schemeClr val="accent6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C0B920-8546-464F-9648-A2AA94D3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BBE921-09A2-4B2E-A454-88A1DBE6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6B069-B062-4944-B5E5-8007A887B4E4}"/>
              </a:ext>
            </a:extLst>
          </p:cNvPr>
          <p:cNvGrpSpPr>
            <a:grpSpLocks/>
          </p:cNvGrpSpPr>
          <p:nvPr/>
        </p:nvGrpSpPr>
        <p:grpSpPr bwMode="auto">
          <a:xfrm>
            <a:off x="8533055" y="3773323"/>
            <a:ext cx="430213" cy="341313"/>
            <a:chOff x="2928" y="1465"/>
            <a:chExt cx="271" cy="2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BB5A79-38CB-491C-A9E5-A80F384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BD54DB-B7C3-44C5-A204-A6608645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B77FA4-A0A9-4903-989F-2208841003A2}"/>
              </a:ext>
            </a:extLst>
          </p:cNvPr>
          <p:cNvGrpSpPr>
            <a:grpSpLocks/>
          </p:cNvGrpSpPr>
          <p:nvPr/>
        </p:nvGrpSpPr>
        <p:grpSpPr bwMode="auto">
          <a:xfrm>
            <a:off x="5268822" y="3752824"/>
            <a:ext cx="430213" cy="341313"/>
            <a:chOff x="2928" y="1465"/>
            <a:chExt cx="271" cy="2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832A55-8DD9-4367-B199-65E6E904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CF0DC-489B-4C0F-9334-1F5C0AA1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6A2DC9-AA06-48DE-A832-42F8244CABFA}"/>
              </a:ext>
            </a:extLst>
          </p:cNvPr>
          <p:cNvGrpSpPr>
            <a:grpSpLocks/>
          </p:cNvGrpSpPr>
          <p:nvPr/>
        </p:nvGrpSpPr>
        <p:grpSpPr bwMode="auto">
          <a:xfrm>
            <a:off x="6492967" y="3780549"/>
            <a:ext cx="430213" cy="341313"/>
            <a:chOff x="2928" y="1465"/>
            <a:chExt cx="271" cy="215"/>
          </a:xfrm>
          <a:solidFill>
            <a:srgbClr val="FFFF0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A0790E-244D-415B-B234-A24977D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410D21-31B9-44CB-A13C-6400AAA2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594D0C-3A1E-4DFC-A993-87FBAC20AF53}"/>
              </a:ext>
            </a:extLst>
          </p:cNvPr>
          <p:cNvGrpSpPr>
            <a:grpSpLocks/>
          </p:cNvGrpSpPr>
          <p:nvPr/>
        </p:nvGrpSpPr>
        <p:grpSpPr bwMode="auto">
          <a:xfrm>
            <a:off x="9495091" y="3764068"/>
            <a:ext cx="430213" cy="341313"/>
            <a:chOff x="2928" y="1465"/>
            <a:chExt cx="271" cy="215"/>
          </a:xfrm>
          <a:solidFill>
            <a:schemeClr val="bg2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EA24A3-0BA6-4B02-AC5D-7408C791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3E4603-7A76-4EA5-BB1F-95FDE9BB2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DCDEB9E-8CFF-4AA3-A0F4-B1B48534970D}"/>
              </a:ext>
            </a:extLst>
          </p:cNvPr>
          <p:cNvGrpSpPr>
            <a:grpSpLocks/>
          </p:cNvGrpSpPr>
          <p:nvPr/>
        </p:nvGrpSpPr>
        <p:grpSpPr bwMode="auto">
          <a:xfrm>
            <a:off x="8492385" y="5581235"/>
            <a:ext cx="430213" cy="341313"/>
            <a:chOff x="2928" y="1465"/>
            <a:chExt cx="271" cy="215"/>
          </a:xfrm>
          <a:solidFill>
            <a:schemeClr val="accent6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24976D8-5F0B-4FAD-A029-2DCF73B18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E0ADCF6-1B03-44B5-AA8F-D5B793E89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</p:spTree>
    <p:extLst>
      <p:ext uri="{BB962C8B-B14F-4D97-AF65-F5344CB8AC3E}">
        <p14:creationId xmlns:p14="http://schemas.microsoft.com/office/powerpoint/2010/main" val="20129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06862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07407E-6 L 0.07708 -0.007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D1E6-2AFE-4A5A-8ADC-EDC7649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Nested Queue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E572-BF4D-473F-B3E0-C2A7AFF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51</a:t>
            </a:fld>
            <a:endParaRPr lang="he-IL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535234-C351-4BE3-A962-7BD3664DDB8B}"/>
              </a:ext>
            </a:extLst>
          </p:cNvPr>
          <p:cNvGraphicFramePr>
            <a:graphicFrameLocks noGrp="1"/>
          </p:cNvGraphicFramePr>
          <p:nvPr/>
        </p:nvGraphicFramePr>
        <p:xfrm>
          <a:off x="1532963" y="3715381"/>
          <a:ext cx="857093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675101146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53478497"/>
                    </a:ext>
                  </a:extLst>
                </a:gridCol>
                <a:gridCol w="1718820">
                  <a:extLst>
                    <a:ext uri="{9D8B030D-6E8A-4147-A177-3AD203B41FA5}">
                      <a16:colId xmlns:a16="http://schemas.microsoft.com/office/drawing/2014/main" val="1478930040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988043783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1476637645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1347362442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93499846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3353159867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048371759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379887135"/>
                    </a:ext>
                  </a:extLst>
                </a:gridCol>
              </a:tblGrid>
              <a:tr h="276360">
                <a:tc>
                  <a:txBody>
                    <a:bodyPr/>
                    <a:lstStyle/>
                    <a:p>
                      <a:pPr algn="ctr"/>
                      <a:endParaRPr lang="LID4096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. . . </a:t>
                      </a:r>
                      <a:endParaRPr lang="LID4096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1291"/>
                  </a:ext>
                </a:extLst>
              </a:tr>
            </a:tbl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C7DA5E09-C39A-4A0B-A53F-4CCA3F315D19}"/>
              </a:ext>
            </a:extLst>
          </p:cNvPr>
          <p:cNvSpPr/>
          <p:nvPr/>
        </p:nvSpPr>
        <p:spPr>
          <a:xfrm rot="5400000">
            <a:off x="3507226" y="2243752"/>
            <a:ext cx="259333" cy="4207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0A4404D-BEB6-48AD-853A-8615CBF6A0BD}"/>
              </a:ext>
            </a:extLst>
          </p:cNvPr>
          <p:cNvSpPr/>
          <p:nvPr/>
        </p:nvSpPr>
        <p:spPr>
          <a:xfrm rot="5400000">
            <a:off x="6968813" y="3483001"/>
            <a:ext cx="259335" cy="17243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D6ACD-F613-4F5D-B62F-B3BEDDCFDB80}"/>
              </a:ext>
            </a:extLst>
          </p:cNvPr>
          <p:cNvSpPr/>
          <p:nvPr/>
        </p:nvSpPr>
        <p:spPr>
          <a:xfrm>
            <a:off x="2391843" y="4488475"/>
            <a:ext cx="24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shared queue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9829F1-F67A-4B05-9094-3270A64A15F8}"/>
              </a:ext>
            </a:extLst>
          </p:cNvPr>
          <p:cNvSpPr/>
          <p:nvPr/>
        </p:nvSpPr>
        <p:spPr>
          <a:xfrm rot="5400000">
            <a:off x="9095496" y="3539097"/>
            <a:ext cx="331988" cy="1684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EAD00-F8C0-4102-AC80-3EC8B928C51B}"/>
              </a:ext>
            </a:extLst>
          </p:cNvPr>
          <p:cNvSpPr/>
          <p:nvPr/>
        </p:nvSpPr>
        <p:spPr>
          <a:xfrm>
            <a:off x="6482798" y="4547499"/>
            <a:ext cx="12313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parent 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4C149-D585-4908-9683-092F15DD72DA}"/>
              </a:ext>
            </a:extLst>
          </p:cNvPr>
          <p:cNvSpPr/>
          <p:nvPr/>
        </p:nvSpPr>
        <p:spPr>
          <a:xfrm>
            <a:off x="8707492" y="4534641"/>
            <a:ext cx="1107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child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D39EB3D-34E9-48F0-9B55-C51AA215CB8F}"/>
              </a:ext>
            </a:extLst>
          </p:cNvPr>
          <p:cNvSpPr/>
          <p:nvPr/>
        </p:nvSpPr>
        <p:spPr>
          <a:xfrm>
            <a:off x="7961311" y="3111293"/>
            <a:ext cx="940159" cy="91440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23D0F6-5FB9-4720-8D51-265B796CAD54}"/>
              </a:ext>
            </a:extLst>
          </p:cNvPr>
          <p:cNvSpPr/>
          <p:nvPr/>
        </p:nvSpPr>
        <p:spPr>
          <a:xfrm>
            <a:off x="7274430" y="2187433"/>
            <a:ext cx="162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return from </a:t>
            </a:r>
            <a:r>
              <a:rPr lang="en-US" sz="2800" dirty="0" err="1"/>
              <a:t>deq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F82C-28E6-426C-BA07-DBE93EDD45B7}"/>
              </a:ext>
            </a:extLst>
          </p:cNvPr>
          <p:cNvSpPr/>
          <p:nvPr/>
        </p:nvSpPr>
        <p:spPr>
          <a:xfrm>
            <a:off x="1076747" y="3291268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head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5D00-5945-4FA8-87D8-186F3663C32C}"/>
              </a:ext>
            </a:extLst>
          </p:cNvPr>
          <p:cNvSpPr/>
          <p:nvPr/>
        </p:nvSpPr>
        <p:spPr>
          <a:xfrm>
            <a:off x="5500650" y="3292242"/>
            <a:ext cx="635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tail</a:t>
            </a:r>
            <a:endParaRPr lang="LID4096" dirty="0"/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B53ED5F0-4326-4B02-9F9C-7DD1098E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032" y="5535009"/>
            <a:ext cx="1231364" cy="523220"/>
          </a:xfrm>
          <a:prstGeom prst="wedgeRoundRectCallout">
            <a:avLst>
              <a:gd name="adj1" fmla="val -3970"/>
              <a:gd name="adj2" fmla="val -278006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LID4096" sz="2800" dirty="0" err="1">
                <a:latin typeface="+mn-lt"/>
                <a:cs typeface="+mn-cs"/>
              </a:rPr>
              <a:t>deq</a:t>
            </a:r>
            <a:r>
              <a:rPr lang="en-US" altLang="LID4096" sz="2800" dirty="0">
                <a:latin typeface="+mn-lt"/>
                <a:cs typeface="+mn-cs"/>
              </a:rPr>
              <a:t>()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A2D4F882-ACE5-4719-8706-A8FBD7C26D67}"/>
              </a:ext>
            </a:extLst>
          </p:cNvPr>
          <p:cNvGrpSpPr>
            <a:grpSpLocks/>
          </p:cNvGrpSpPr>
          <p:nvPr/>
        </p:nvGrpSpPr>
        <p:grpSpPr bwMode="auto">
          <a:xfrm>
            <a:off x="1743186" y="3780550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12318EB5-0FAB-4BBE-A1E2-068E169A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F07EAC3B-17D4-4406-B9BF-7C026B3C2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34C74-7B63-4CB8-91C0-2B12F2965915}"/>
              </a:ext>
            </a:extLst>
          </p:cNvPr>
          <p:cNvGrpSpPr>
            <a:grpSpLocks/>
          </p:cNvGrpSpPr>
          <p:nvPr/>
        </p:nvGrpSpPr>
        <p:grpSpPr bwMode="auto">
          <a:xfrm>
            <a:off x="2556590" y="3773324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744277-528A-4AC3-B317-43A4AAB5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BCBBF1-D61D-4186-90D1-C275203E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8AF1F-1D8D-48D6-BE49-A3C8DDC1F6D2}"/>
              </a:ext>
            </a:extLst>
          </p:cNvPr>
          <p:cNvGrpSpPr>
            <a:grpSpLocks/>
          </p:cNvGrpSpPr>
          <p:nvPr/>
        </p:nvGrpSpPr>
        <p:grpSpPr bwMode="auto">
          <a:xfrm>
            <a:off x="7392426" y="3765467"/>
            <a:ext cx="430213" cy="341313"/>
            <a:chOff x="2928" y="1465"/>
            <a:chExt cx="271" cy="215"/>
          </a:xfrm>
          <a:solidFill>
            <a:schemeClr val="accent6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C0B920-8546-464F-9648-A2AA94D3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BBE921-09A2-4B2E-A454-88A1DBE6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556B069-B062-4944-B5E5-8007A887B4E4}"/>
              </a:ext>
            </a:extLst>
          </p:cNvPr>
          <p:cNvGrpSpPr>
            <a:grpSpLocks/>
          </p:cNvGrpSpPr>
          <p:nvPr/>
        </p:nvGrpSpPr>
        <p:grpSpPr bwMode="auto">
          <a:xfrm>
            <a:off x="8416875" y="4062884"/>
            <a:ext cx="430213" cy="341313"/>
            <a:chOff x="2928" y="1465"/>
            <a:chExt cx="271" cy="2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3BB5A79-38CB-491C-A9E5-A80F3845C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BBD54DB-B7C3-44C5-A204-A66086451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B77FA4-A0A9-4903-989F-2208841003A2}"/>
              </a:ext>
            </a:extLst>
          </p:cNvPr>
          <p:cNvGrpSpPr>
            <a:grpSpLocks/>
          </p:cNvGrpSpPr>
          <p:nvPr/>
        </p:nvGrpSpPr>
        <p:grpSpPr bwMode="auto">
          <a:xfrm>
            <a:off x="5268822" y="3752824"/>
            <a:ext cx="430213" cy="341313"/>
            <a:chOff x="2928" y="1465"/>
            <a:chExt cx="271" cy="2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832A55-8DD9-4367-B199-65E6E904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CF0DC-489B-4C0F-9334-1F5C0AA1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6A2DC9-AA06-48DE-A832-42F8244CABFA}"/>
              </a:ext>
            </a:extLst>
          </p:cNvPr>
          <p:cNvGrpSpPr>
            <a:grpSpLocks/>
          </p:cNvGrpSpPr>
          <p:nvPr/>
        </p:nvGrpSpPr>
        <p:grpSpPr bwMode="auto">
          <a:xfrm>
            <a:off x="6492967" y="3780549"/>
            <a:ext cx="430213" cy="341313"/>
            <a:chOff x="2928" y="1465"/>
            <a:chExt cx="271" cy="215"/>
          </a:xfrm>
          <a:solidFill>
            <a:srgbClr val="FFFF0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A0790E-244D-415B-B234-A24977D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410D21-31B9-44CB-A13C-6400AAA2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594D0C-3A1E-4DFC-A993-87FBAC20AF53}"/>
              </a:ext>
            </a:extLst>
          </p:cNvPr>
          <p:cNvGrpSpPr>
            <a:grpSpLocks/>
          </p:cNvGrpSpPr>
          <p:nvPr/>
        </p:nvGrpSpPr>
        <p:grpSpPr bwMode="auto">
          <a:xfrm>
            <a:off x="9116326" y="3773324"/>
            <a:ext cx="430213" cy="341313"/>
            <a:chOff x="2928" y="1465"/>
            <a:chExt cx="271" cy="215"/>
          </a:xfrm>
          <a:solidFill>
            <a:schemeClr val="bg2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EA24A3-0BA6-4B02-AC5D-7408C791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3E4603-7A76-4EA5-BB1F-95FDE9BB2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63CF27-32B9-4729-B0DF-A4A47EBDCC1B}"/>
              </a:ext>
            </a:extLst>
          </p:cNvPr>
          <p:cNvGrpSpPr>
            <a:grpSpLocks/>
          </p:cNvGrpSpPr>
          <p:nvPr/>
        </p:nvGrpSpPr>
        <p:grpSpPr bwMode="auto">
          <a:xfrm>
            <a:off x="9067449" y="5701143"/>
            <a:ext cx="430213" cy="341313"/>
            <a:chOff x="2928" y="1465"/>
            <a:chExt cx="271" cy="2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A971355-A098-4BD7-8F2B-9D9F88E9F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2959F6-0A67-46F0-8234-BBF68FA58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63" name="Group 6">
            <a:extLst>
              <a:ext uri="{FF2B5EF4-FFF2-40B4-BE49-F238E27FC236}">
                <a16:creationId xmlns:a16="http://schemas.microsoft.com/office/drawing/2014/main" id="{F0C1F0D4-74FB-4E7C-AB30-F99BA56656B5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9688367" y="3725065"/>
            <a:ext cx="169863" cy="457200"/>
            <a:chOff x="3120" y="2928"/>
            <a:chExt cx="107" cy="288"/>
          </a:xfrm>
        </p:grpSpPr>
        <p:sp>
          <p:nvSpPr>
            <p:cNvPr id="64" name="Line 7">
              <a:extLst>
                <a:ext uri="{FF2B5EF4-FFF2-40B4-BE49-F238E27FC236}">
                  <a16:creationId xmlns:a16="http://schemas.microsoft.com/office/drawing/2014/main" id="{12B95ED0-DB74-4A92-BE62-0FF634B492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292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LID4096"/>
            </a:p>
          </p:txBody>
        </p:sp>
        <p:sp>
          <p:nvSpPr>
            <p:cNvPr id="65" name="Line 8">
              <a:extLst>
                <a:ext uri="{FF2B5EF4-FFF2-40B4-BE49-F238E27FC236}">
                  <a16:creationId xmlns:a16="http://schemas.microsoft.com/office/drawing/2014/main" id="{05C2D1BB-4972-44AC-846E-AB21C5FF96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8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LID4096"/>
            </a:p>
          </p:txBody>
        </p:sp>
        <p:sp>
          <p:nvSpPr>
            <p:cNvPr id="66" name="Line 9">
              <a:extLst>
                <a:ext uri="{FF2B5EF4-FFF2-40B4-BE49-F238E27FC236}">
                  <a16:creationId xmlns:a16="http://schemas.microsoft.com/office/drawing/2014/main" id="{2B444874-24EE-4B12-BAF4-FBD8EEFC3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7" y="292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38355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D1E6-2AFE-4A5A-8ADC-EDC7649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Nested Queue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E572-BF4D-473F-B3E0-C2A7AFF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52</a:t>
            </a:fld>
            <a:endParaRPr lang="he-IL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535234-C351-4BE3-A962-7BD3664DD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93361"/>
              </p:ext>
            </p:extLst>
          </p:nvPr>
        </p:nvGraphicFramePr>
        <p:xfrm>
          <a:off x="1532963" y="3715381"/>
          <a:ext cx="771152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675101146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53478497"/>
                    </a:ext>
                  </a:extLst>
                </a:gridCol>
                <a:gridCol w="1718820">
                  <a:extLst>
                    <a:ext uri="{9D8B030D-6E8A-4147-A177-3AD203B41FA5}">
                      <a16:colId xmlns:a16="http://schemas.microsoft.com/office/drawing/2014/main" val="1478930040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988043783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1476637645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1347362442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93499846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3353159867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048371759"/>
                    </a:ext>
                  </a:extLst>
                </a:gridCol>
              </a:tblGrid>
              <a:tr h="276360">
                <a:tc>
                  <a:txBody>
                    <a:bodyPr/>
                    <a:lstStyle/>
                    <a:p>
                      <a:pPr algn="ctr"/>
                      <a:endParaRPr lang="LID4096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. . . </a:t>
                      </a:r>
                      <a:endParaRPr lang="LID4096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1291"/>
                  </a:ext>
                </a:extLst>
              </a:tr>
            </a:tbl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C7DA5E09-C39A-4A0B-A53F-4CCA3F315D19}"/>
              </a:ext>
            </a:extLst>
          </p:cNvPr>
          <p:cNvSpPr/>
          <p:nvPr/>
        </p:nvSpPr>
        <p:spPr>
          <a:xfrm rot="5400000">
            <a:off x="3507226" y="2243752"/>
            <a:ext cx="259333" cy="4207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0A4404D-BEB6-48AD-853A-8615CBF6A0BD}"/>
              </a:ext>
            </a:extLst>
          </p:cNvPr>
          <p:cNvSpPr/>
          <p:nvPr/>
        </p:nvSpPr>
        <p:spPr>
          <a:xfrm rot="5400000">
            <a:off x="6968813" y="3483001"/>
            <a:ext cx="259335" cy="17243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D6ACD-F613-4F5D-B62F-B3BEDDCFDB80}"/>
              </a:ext>
            </a:extLst>
          </p:cNvPr>
          <p:cNvSpPr/>
          <p:nvPr/>
        </p:nvSpPr>
        <p:spPr>
          <a:xfrm>
            <a:off x="2391843" y="4488475"/>
            <a:ext cx="24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shared queue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9829F1-F67A-4B05-9094-3270A64A15F8}"/>
              </a:ext>
            </a:extLst>
          </p:cNvPr>
          <p:cNvSpPr/>
          <p:nvPr/>
        </p:nvSpPr>
        <p:spPr>
          <a:xfrm rot="5400000">
            <a:off x="8639773" y="3994819"/>
            <a:ext cx="384023" cy="8254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EAD00-F8C0-4102-AC80-3EC8B928C51B}"/>
              </a:ext>
            </a:extLst>
          </p:cNvPr>
          <p:cNvSpPr/>
          <p:nvPr/>
        </p:nvSpPr>
        <p:spPr>
          <a:xfrm>
            <a:off x="6482798" y="4547499"/>
            <a:ext cx="12313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parent 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4C149-D585-4908-9683-092F15DD72DA}"/>
              </a:ext>
            </a:extLst>
          </p:cNvPr>
          <p:cNvSpPr/>
          <p:nvPr/>
        </p:nvSpPr>
        <p:spPr>
          <a:xfrm>
            <a:off x="8262056" y="4614766"/>
            <a:ext cx="1107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child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D39EB3D-34E9-48F0-9B55-C51AA215CB8F}"/>
              </a:ext>
            </a:extLst>
          </p:cNvPr>
          <p:cNvSpPr/>
          <p:nvPr/>
        </p:nvSpPr>
        <p:spPr>
          <a:xfrm>
            <a:off x="7961311" y="3111293"/>
            <a:ext cx="940159" cy="91440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23D0F6-5FB9-4720-8D51-265B796CAD54}"/>
              </a:ext>
            </a:extLst>
          </p:cNvPr>
          <p:cNvSpPr/>
          <p:nvPr/>
        </p:nvSpPr>
        <p:spPr>
          <a:xfrm>
            <a:off x="7274430" y="2187433"/>
            <a:ext cx="162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return from </a:t>
            </a:r>
            <a:r>
              <a:rPr lang="en-US" sz="2800" dirty="0" err="1"/>
              <a:t>deq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F82C-28E6-426C-BA07-DBE93EDD45B7}"/>
              </a:ext>
            </a:extLst>
          </p:cNvPr>
          <p:cNvSpPr/>
          <p:nvPr/>
        </p:nvSpPr>
        <p:spPr>
          <a:xfrm>
            <a:off x="1076747" y="3291268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head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5D00-5945-4FA8-87D8-186F3663C32C}"/>
              </a:ext>
            </a:extLst>
          </p:cNvPr>
          <p:cNvSpPr/>
          <p:nvPr/>
        </p:nvSpPr>
        <p:spPr>
          <a:xfrm>
            <a:off x="5500650" y="3292242"/>
            <a:ext cx="635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tail</a:t>
            </a:r>
            <a:endParaRPr lang="LID4096" dirty="0"/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B53ED5F0-4326-4B02-9F9C-7DD1098E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5488" y="2229368"/>
            <a:ext cx="1527426" cy="523220"/>
          </a:xfrm>
          <a:prstGeom prst="wedgeRoundRectCallout">
            <a:avLst>
              <a:gd name="adj1" fmla="val -62130"/>
              <a:gd name="adj2" fmla="val 197948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LID4096" sz="2800" dirty="0" err="1">
                <a:latin typeface="+mn-lt"/>
                <a:cs typeface="+mn-cs"/>
              </a:rPr>
              <a:t>enq</a:t>
            </a:r>
            <a:r>
              <a:rPr lang="en-US" altLang="LID4096" sz="2800" dirty="0">
                <a:latin typeface="+mn-lt"/>
                <a:cs typeface="+mn-cs"/>
              </a:rPr>
              <a:t>(      )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A2D4F882-ACE5-4719-8706-A8FBD7C26D67}"/>
              </a:ext>
            </a:extLst>
          </p:cNvPr>
          <p:cNvGrpSpPr>
            <a:grpSpLocks/>
          </p:cNvGrpSpPr>
          <p:nvPr/>
        </p:nvGrpSpPr>
        <p:grpSpPr bwMode="auto">
          <a:xfrm>
            <a:off x="1743186" y="3780550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12318EB5-0FAB-4BBE-A1E2-068E169A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F07EAC3B-17D4-4406-B9BF-7C026B3C2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34C74-7B63-4CB8-91C0-2B12F2965915}"/>
              </a:ext>
            </a:extLst>
          </p:cNvPr>
          <p:cNvGrpSpPr>
            <a:grpSpLocks/>
          </p:cNvGrpSpPr>
          <p:nvPr/>
        </p:nvGrpSpPr>
        <p:grpSpPr bwMode="auto">
          <a:xfrm>
            <a:off x="2556590" y="3773324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744277-528A-4AC3-B317-43A4AAB5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BCBBF1-D61D-4186-90D1-C275203E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8AF1F-1D8D-48D6-BE49-A3C8DDC1F6D2}"/>
              </a:ext>
            </a:extLst>
          </p:cNvPr>
          <p:cNvGrpSpPr>
            <a:grpSpLocks/>
          </p:cNvGrpSpPr>
          <p:nvPr/>
        </p:nvGrpSpPr>
        <p:grpSpPr bwMode="auto">
          <a:xfrm>
            <a:off x="7392426" y="3765467"/>
            <a:ext cx="430213" cy="341313"/>
            <a:chOff x="2928" y="1465"/>
            <a:chExt cx="271" cy="215"/>
          </a:xfrm>
          <a:solidFill>
            <a:schemeClr val="accent6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C0B920-8546-464F-9648-A2AA94D3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BBE921-09A2-4B2E-A454-88A1DBE6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B77FA4-A0A9-4903-989F-2208841003A2}"/>
              </a:ext>
            </a:extLst>
          </p:cNvPr>
          <p:cNvGrpSpPr>
            <a:grpSpLocks/>
          </p:cNvGrpSpPr>
          <p:nvPr/>
        </p:nvGrpSpPr>
        <p:grpSpPr bwMode="auto">
          <a:xfrm>
            <a:off x="5268822" y="3752824"/>
            <a:ext cx="430213" cy="341313"/>
            <a:chOff x="2928" y="1465"/>
            <a:chExt cx="271" cy="2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832A55-8DD9-4367-B199-65E6E904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CF0DC-489B-4C0F-9334-1F5C0AA1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6A2DC9-AA06-48DE-A832-42F8244CABFA}"/>
              </a:ext>
            </a:extLst>
          </p:cNvPr>
          <p:cNvGrpSpPr>
            <a:grpSpLocks/>
          </p:cNvGrpSpPr>
          <p:nvPr/>
        </p:nvGrpSpPr>
        <p:grpSpPr bwMode="auto">
          <a:xfrm>
            <a:off x="6492967" y="3780549"/>
            <a:ext cx="430213" cy="341313"/>
            <a:chOff x="2928" y="1465"/>
            <a:chExt cx="271" cy="215"/>
          </a:xfrm>
          <a:solidFill>
            <a:srgbClr val="FFFF0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A0790E-244D-415B-B234-A24977D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410D21-31B9-44CB-A13C-6400AAA2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594D0C-3A1E-4DFC-A993-87FBAC20AF53}"/>
              </a:ext>
            </a:extLst>
          </p:cNvPr>
          <p:cNvGrpSpPr>
            <a:grpSpLocks/>
          </p:cNvGrpSpPr>
          <p:nvPr/>
        </p:nvGrpSpPr>
        <p:grpSpPr bwMode="auto">
          <a:xfrm>
            <a:off x="8571579" y="3773324"/>
            <a:ext cx="430213" cy="341313"/>
            <a:chOff x="2928" y="1465"/>
            <a:chExt cx="271" cy="215"/>
          </a:xfrm>
          <a:solidFill>
            <a:schemeClr val="bg2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EA24A3-0BA6-4B02-AC5D-7408C791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3E4603-7A76-4EA5-BB1F-95FDE9BB2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63CF27-32B9-4729-B0DF-A4A47EBDCC1B}"/>
              </a:ext>
            </a:extLst>
          </p:cNvPr>
          <p:cNvGrpSpPr>
            <a:grpSpLocks/>
          </p:cNvGrpSpPr>
          <p:nvPr/>
        </p:nvGrpSpPr>
        <p:grpSpPr bwMode="auto">
          <a:xfrm>
            <a:off x="10637789" y="2320321"/>
            <a:ext cx="430213" cy="341313"/>
            <a:chOff x="2928" y="1465"/>
            <a:chExt cx="271" cy="215"/>
          </a:xfrm>
          <a:solidFill>
            <a:schemeClr val="accent2">
              <a:lumMod val="50000"/>
            </a:schemeClr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A971355-A098-4BD7-8F2B-9D9F88E9F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2959F6-0A67-46F0-8234-BBF68FA58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</p:spTree>
    <p:extLst>
      <p:ext uri="{BB962C8B-B14F-4D97-AF65-F5344CB8AC3E}">
        <p14:creationId xmlns:p14="http://schemas.microsoft.com/office/powerpoint/2010/main" val="73392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CD1E6-2AFE-4A5A-8ADC-EDC76491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Example: Nested Queue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5E572-BF4D-473F-B3E0-C2A7AFF4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53</a:t>
            </a:fld>
            <a:endParaRPr lang="he-IL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9E535234-C351-4BE3-A962-7BD3664DDB8B}"/>
              </a:ext>
            </a:extLst>
          </p:cNvPr>
          <p:cNvGraphicFramePr>
            <a:graphicFrameLocks noGrp="1"/>
          </p:cNvGraphicFramePr>
          <p:nvPr/>
        </p:nvGraphicFramePr>
        <p:xfrm>
          <a:off x="1532963" y="3715381"/>
          <a:ext cx="8570935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247">
                  <a:extLst>
                    <a:ext uri="{9D8B030D-6E8A-4147-A177-3AD203B41FA5}">
                      <a16:colId xmlns:a16="http://schemas.microsoft.com/office/drawing/2014/main" val="1675101146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53478497"/>
                    </a:ext>
                  </a:extLst>
                </a:gridCol>
                <a:gridCol w="1718820">
                  <a:extLst>
                    <a:ext uri="{9D8B030D-6E8A-4147-A177-3AD203B41FA5}">
                      <a16:colId xmlns:a16="http://schemas.microsoft.com/office/drawing/2014/main" val="1478930040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988043783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1476637645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1347362442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193499846"/>
                    </a:ext>
                  </a:extLst>
                </a:gridCol>
                <a:gridCol w="429704">
                  <a:extLst>
                    <a:ext uri="{9D8B030D-6E8A-4147-A177-3AD203B41FA5}">
                      <a16:colId xmlns:a16="http://schemas.microsoft.com/office/drawing/2014/main" val="3353159867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4048371759"/>
                    </a:ext>
                  </a:extLst>
                </a:gridCol>
                <a:gridCol w="859410">
                  <a:extLst>
                    <a:ext uri="{9D8B030D-6E8A-4147-A177-3AD203B41FA5}">
                      <a16:colId xmlns:a16="http://schemas.microsoft.com/office/drawing/2014/main" val="3379887135"/>
                    </a:ext>
                  </a:extLst>
                </a:gridCol>
              </a:tblGrid>
              <a:tr h="276360">
                <a:tc>
                  <a:txBody>
                    <a:bodyPr/>
                    <a:lstStyle/>
                    <a:p>
                      <a:pPr algn="ctr"/>
                      <a:endParaRPr lang="LID4096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4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/>
                        <a:t>. . . </a:t>
                      </a:r>
                      <a:endParaRPr lang="LID4096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Up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LID4096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51291"/>
                  </a:ext>
                </a:extLst>
              </a:tr>
            </a:tbl>
          </a:graphicData>
        </a:graphic>
      </p:graphicFrame>
      <p:sp>
        <p:nvSpPr>
          <p:cNvPr id="23" name="Right Brace 22">
            <a:extLst>
              <a:ext uri="{FF2B5EF4-FFF2-40B4-BE49-F238E27FC236}">
                <a16:creationId xmlns:a16="http://schemas.microsoft.com/office/drawing/2014/main" id="{C7DA5E09-C39A-4A0B-A53F-4CCA3F315D19}"/>
              </a:ext>
            </a:extLst>
          </p:cNvPr>
          <p:cNvSpPr/>
          <p:nvPr/>
        </p:nvSpPr>
        <p:spPr>
          <a:xfrm rot="5400000">
            <a:off x="3507226" y="2243752"/>
            <a:ext cx="259333" cy="4207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60A4404D-BEB6-48AD-853A-8615CBF6A0BD}"/>
              </a:ext>
            </a:extLst>
          </p:cNvPr>
          <p:cNvSpPr/>
          <p:nvPr/>
        </p:nvSpPr>
        <p:spPr>
          <a:xfrm rot="5400000">
            <a:off x="6968813" y="3483001"/>
            <a:ext cx="259335" cy="17243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99D6ACD-F613-4F5D-B62F-B3BEDDCFDB80}"/>
              </a:ext>
            </a:extLst>
          </p:cNvPr>
          <p:cNvSpPr/>
          <p:nvPr/>
        </p:nvSpPr>
        <p:spPr>
          <a:xfrm>
            <a:off x="2391843" y="4488475"/>
            <a:ext cx="2490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shared queue</a:t>
            </a:r>
          </a:p>
        </p:txBody>
      </p:sp>
      <p:sp>
        <p:nvSpPr>
          <p:cNvPr id="28" name="Right Brace 27">
            <a:extLst>
              <a:ext uri="{FF2B5EF4-FFF2-40B4-BE49-F238E27FC236}">
                <a16:creationId xmlns:a16="http://schemas.microsoft.com/office/drawing/2014/main" id="{6D9829F1-F67A-4B05-9094-3270A64A15F8}"/>
              </a:ext>
            </a:extLst>
          </p:cNvPr>
          <p:cNvSpPr/>
          <p:nvPr/>
        </p:nvSpPr>
        <p:spPr>
          <a:xfrm rot="5400000">
            <a:off x="9095496" y="3539097"/>
            <a:ext cx="331988" cy="16848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CEAD00-F8C0-4102-AC80-3EC8B928C51B}"/>
              </a:ext>
            </a:extLst>
          </p:cNvPr>
          <p:cNvSpPr/>
          <p:nvPr/>
        </p:nvSpPr>
        <p:spPr>
          <a:xfrm>
            <a:off x="6482798" y="4547499"/>
            <a:ext cx="123136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parent 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F4C149-D585-4908-9683-092F15DD72DA}"/>
              </a:ext>
            </a:extLst>
          </p:cNvPr>
          <p:cNvSpPr/>
          <p:nvPr/>
        </p:nvSpPr>
        <p:spPr>
          <a:xfrm>
            <a:off x="8707492" y="4534641"/>
            <a:ext cx="11079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child</a:t>
            </a:r>
          </a:p>
          <a:p>
            <a:pPr algn="ctr"/>
            <a:r>
              <a:rPr lang="en-US" sz="2800" dirty="0"/>
              <a:t>queue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D39EB3D-34E9-48F0-9B55-C51AA215CB8F}"/>
              </a:ext>
            </a:extLst>
          </p:cNvPr>
          <p:cNvSpPr/>
          <p:nvPr/>
        </p:nvSpPr>
        <p:spPr>
          <a:xfrm>
            <a:off x="7961311" y="3111293"/>
            <a:ext cx="940159" cy="914400"/>
          </a:xfrm>
          <a:prstGeom prst="arc">
            <a:avLst/>
          </a:prstGeom>
          <a:ln w="127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ID4096" sz="28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23D0F6-5FB9-4720-8D51-265B796CAD54}"/>
              </a:ext>
            </a:extLst>
          </p:cNvPr>
          <p:cNvSpPr/>
          <p:nvPr/>
        </p:nvSpPr>
        <p:spPr>
          <a:xfrm>
            <a:off x="7274430" y="2187433"/>
            <a:ext cx="1622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return from </a:t>
            </a:r>
            <a:r>
              <a:rPr lang="en-US" sz="2800" dirty="0" err="1"/>
              <a:t>deq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98F82C-28E6-426C-BA07-DBE93EDD45B7}"/>
              </a:ext>
            </a:extLst>
          </p:cNvPr>
          <p:cNvSpPr/>
          <p:nvPr/>
        </p:nvSpPr>
        <p:spPr>
          <a:xfrm>
            <a:off x="1076747" y="3291268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head</a:t>
            </a:r>
            <a:endParaRPr lang="LID4096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485D00-5945-4FA8-87D8-186F3663C32C}"/>
              </a:ext>
            </a:extLst>
          </p:cNvPr>
          <p:cNvSpPr/>
          <p:nvPr/>
        </p:nvSpPr>
        <p:spPr>
          <a:xfrm>
            <a:off x="5500650" y="3292242"/>
            <a:ext cx="635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tail</a:t>
            </a:r>
            <a:endParaRPr lang="LID4096" dirty="0"/>
          </a:p>
        </p:txBody>
      </p:sp>
      <p:sp>
        <p:nvSpPr>
          <p:cNvPr id="19" name="AutoShape 33">
            <a:extLst>
              <a:ext uri="{FF2B5EF4-FFF2-40B4-BE49-F238E27FC236}">
                <a16:creationId xmlns:a16="http://schemas.microsoft.com/office/drawing/2014/main" id="{B53ED5F0-4326-4B02-9F9C-7DD1098E2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5488" y="2229368"/>
            <a:ext cx="1527426" cy="523220"/>
          </a:xfrm>
          <a:prstGeom prst="wedgeRoundRectCallout">
            <a:avLst>
              <a:gd name="adj1" fmla="val -62130"/>
              <a:gd name="adj2" fmla="val 197948"/>
              <a:gd name="adj3" fmla="val 16667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LID4096" sz="2800" dirty="0" err="1">
                <a:latin typeface="+mn-lt"/>
                <a:cs typeface="+mn-cs"/>
              </a:rPr>
              <a:t>enq</a:t>
            </a:r>
            <a:r>
              <a:rPr lang="en-US" altLang="LID4096" sz="2800" dirty="0">
                <a:latin typeface="+mn-lt"/>
                <a:cs typeface="+mn-cs"/>
              </a:rPr>
              <a:t>(      )</a:t>
            </a:r>
          </a:p>
        </p:txBody>
      </p:sp>
      <p:grpSp>
        <p:nvGrpSpPr>
          <p:cNvPr id="20" name="Group 38">
            <a:extLst>
              <a:ext uri="{FF2B5EF4-FFF2-40B4-BE49-F238E27FC236}">
                <a16:creationId xmlns:a16="http://schemas.microsoft.com/office/drawing/2014/main" id="{A2D4F882-ACE5-4719-8706-A8FBD7C26D67}"/>
              </a:ext>
            </a:extLst>
          </p:cNvPr>
          <p:cNvGrpSpPr>
            <a:grpSpLocks/>
          </p:cNvGrpSpPr>
          <p:nvPr/>
        </p:nvGrpSpPr>
        <p:grpSpPr bwMode="auto">
          <a:xfrm>
            <a:off x="1743186" y="3780550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21" name="Oval 39">
              <a:extLst>
                <a:ext uri="{FF2B5EF4-FFF2-40B4-BE49-F238E27FC236}">
                  <a16:creationId xmlns:a16="http://schemas.microsoft.com/office/drawing/2014/main" id="{12318EB5-0FAB-4BBE-A1E2-068E169A4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Oval 40">
              <a:extLst>
                <a:ext uri="{FF2B5EF4-FFF2-40B4-BE49-F238E27FC236}">
                  <a16:creationId xmlns:a16="http://schemas.microsoft.com/office/drawing/2014/main" id="{F07EAC3B-17D4-4406-B9BF-7C026B3C2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8034C74-7B63-4CB8-91C0-2B12F2965915}"/>
              </a:ext>
            </a:extLst>
          </p:cNvPr>
          <p:cNvGrpSpPr>
            <a:grpSpLocks/>
          </p:cNvGrpSpPr>
          <p:nvPr/>
        </p:nvGrpSpPr>
        <p:grpSpPr bwMode="auto">
          <a:xfrm>
            <a:off x="2556590" y="3773324"/>
            <a:ext cx="430213" cy="341313"/>
            <a:chOff x="2928" y="1465"/>
            <a:chExt cx="271" cy="215"/>
          </a:xfrm>
          <a:solidFill>
            <a:srgbClr val="FFC000"/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744277-528A-4AC3-B317-43A4AAB5E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DBCBBF1-D61D-4186-90D1-C275203E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BE8AF1F-1D8D-48D6-BE49-A3C8DDC1F6D2}"/>
              </a:ext>
            </a:extLst>
          </p:cNvPr>
          <p:cNvGrpSpPr>
            <a:grpSpLocks/>
          </p:cNvGrpSpPr>
          <p:nvPr/>
        </p:nvGrpSpPr>
        <p:grpSpPr bwMode="auto">
          <a:xfrm>
            <a:off x="7392426" y="3765467"/>
            <a:ext cx="430213" cy="341313"/>
            <a:chOff x="2928" y="1465"/>
            <a:chExt cx="271" cy="215"/>
          </a:xfrm>
          <a:solidFill>
            <a:schemeClr val="accent6"/>
          </a:solidFill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AC0B920-8546-464F-9648-A2AA94D3F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BBBE921-09A2-4B2E-A454-88A1DBE64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3B77FA4-A0A9-4903-989F-2208841003A2}"/>
              </a:ext>
            </a:extLst>
          </p:cNvPr>
          <p:cNvGrpSpPr>
            <a:grpSpLocks/>
          </p:cNvGrpSpPr>
          <p:nvPr/>
        </p:nvGrpSpPr>
        <p:grpSpPr bwMode="auto">
          <a:xfrm>
            <a:off x="5268822" y="3752824"/>
            <a:ext cx="430213" cy="341313"/>
            <a:chOff x="2928" y="1465"/>
            <a:chExt cx="271" cy="21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73832A55-8DD9-4367-B199-65E6E904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F7CF0DC-489B-4C0F-9334-1F5C0AA13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6A2DC9-AA06-48DE-A832-42F8244CABFA}"/>
              </a:ext>
            </a:extLst>
          </p:cNvPr>
          <p:cNvGrpSpPr>
            <a:grpSpLocks/>
          </p:cNvGrpSpPr>
          <p:nvPr/>
        </p:nvGrpSpPr>
        <p:grpSpPr bwMode="auto">
          <a:xfrm>
            <a:off x="6492967" y="3780549"/>
            <a:ext cx="430213" cy="341313"/>
            <a:chOff x="2928" y="1465"/>
            <a:chExt cx="271" cy="215"/>
          </a:xfrm>
          <a:solidFill>
            <a:srgbClr val="FFFF00"/>
          </a:solidFill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A0790E-244D-415B-B234-A24977DA1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C410D21-31B9-44CB-A13C-6400AAA27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3594D0C-3A1E-4DFC-A993-87FBAC20AF53}"/>
              </a:ext>
            </a:extLst>
          </p:cNvPr>
          <p:cNvGrpSpPr>
            <a:grpSpLocks/>
          </p:cNvGrpSpPr>
          <p:nvPr/>
        </p:nvGrpSpPr>
        <p:grpSpPr bwMode="auto">
          <a:xfrm>
            <a:off x="8571579" y="3773324"/>
            <a:ext cx="430213" cy="341313"/>
            <a:chOff x="2928" y="1465"/>
            <a:chExt cx="271" cy="215"/>
          </a:xfrm>
          <a:solidFill>
            <a:schemeClr val="bg2"/>
          </a:solidFill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1EA24A3-0BA6-4B02-AC5D-7408C7918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53E4603-7A76-4EA5-BB1F-95FDE9BB2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63CF27-32B9-4729-B0DF-A4A47EBDCC1B}"/>
              </a:ext>
            </a:extLst>
          </p:cNvPr>
          <p:cNvGrpSpPr>
            <a:grpSpLocks/>
          </p:cNvGrpSpPr>
          <p:nvPr/>
        </p:nvGrpSpPr>
        <p:grpSpPr bwMode="auto">
          <a:xfrm>
            <a:off x="10637789" y="2320321"/>
            <a:ext cx="430213" cy="341313"/>
            <a:chOff x="2928" y="1465"/>
            <a:chExt cx="271" cy="215"/>
          </a:xfrm>
          <a:solidFill>
            <a:schemeClr val="accent2">
              <a:lumMod val="50000"/>
            </a:schemeClr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A971355-A098-4BD7-8F2B-9D9F88E9F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2959F6-0A67-46F0-8234-BBF68FA58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F32A629-4640-4469-A848-4F1C875F8867}"/>
              </a:ext>
            </a:extLst>
          </p:cNvPr>
          <p:cNvGrpSpPr>
            <a:grpSpLocks/>
          </p:cNvGrpSpPr>
          <p:nvPr/>
        </p:nvGrpSpPr>
        <p:grpSpPr bwMode="auto">
          <a:xfrm>
            <a:off x="9458008" y="3776654"/>
            <a:ext cx="430213" cy="341313"/>
            <a:chOff x="2928" y="1465"/>
            <a:chExt cx="271" cy="215"/>
          </a:xfrm>
          <a:solidFill>
            <a:schemeClr val="accent2">
              <a:lumMod val="50000"/>
            </a:schemeClr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1E83DBD-F7D3-4A71-8B55-4FFD1A03D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465"/>
              <a:ext cx="271" cy="215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r"/>
              <a:endParaRPr lang="LID4096" altLang="LID4096" sz="4400" u="sng">
                <a:solidFill>
                  <a:srgbClr val="0000FF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78BC5ED-DCC8-4FCF-BD96-3E5D88558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2" y="1503"/>
              <a:ext cx="71" cy="6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LID4096" alt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8790541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Concurrent Data Structure Libraries (CDSLs) vs Transactional Memory</a:t>
            </a:r>
          </a:p>
          <a:p>
            <a:r>
              <a:rPr lang="en-US" dirty="0"/>
              <a:t>Introducing: Transactional Data Structure Libraries (TDSL)</a:t>
            </a:r>
          </a:p>
          <a:p>
            <a:r>
              <a:rPr lang="en-US" dirty="0"/>
              <a:t>Example TDSL algorithm</a:t>
            </a:r>
          </a:p>
          <a:p>
            <a:pPr lvl="1"/>
            <a:r>
              <a:rPr lang="en-US" dirty="0" err="1"/>
              <a:t>Skiplist</a:t>
            </a:r>
            <a:endParaRPr lang="en-US" dirty="0"/>
          </a:p>
          <a:p>
            <a:pPr lvl="1"/>
            <a:r>
              <a:rPr lang="en-US" dirty="0"/>
              <a:t>Composition of multiple objects</a:t>
            </a:r>
          </a:p>
          <a:p>
            <a:pPr lvl="1"/>
            <a:r>
              <a:rPr lang="en-US" dirty="0"/>
              <a:t>Fast abort-free singletons</a:t>
            </a:r>
          </a:p>
          <a:p>
            <a:r>
              <a:rPr lang="en-US" dirty="0"/>
              <a:t>Library composition &amp; nesting</a:t>
            </a:r>
          </a:p>
          <a:p>
            <a:r>
              <a:rPr lang="en-US" dirty="0">
                <a:solidFill>
                  <a:srgbClr val="0070C0"/>
                </a:solidFill>
              </a:rPr>
              <a:t>Evaluation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54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77333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/>
              <a:t>Singletons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55</a:t>
            </a:fld>
            <a:endParaRPr lang="he-IL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89535574"/>
              </p:ext>
            </p:extLst>
          </p:nvPr>
        </p:nvGraphicFramePr>
        <p:xfrm>
          <a:off x="1446251" y="1644076"/>
          <a:ext cx="4616861" cy="328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92149163"/>
              </p:ext>
            </p:extLst>
          </p:nvPr>
        </p:nvGraphicFramePr>
        <p:xfrm>
          <a:off x="6088417" y="1736435"/>
          <a:ext cx="4653477" cy="3251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042746" y="5022041"/>
            <a:ext cx="10043877" cy="407035"/>
            <a:chOff x="733137" y="6029440"/>
            <a:chExt cx="10043877" cy="40703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9345" y="6134849"/>
              <a:ext cx="470716" cy="2381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5120" y="6118656"/>
              <a:ext cx="470716" cy="228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37" y="6091724"/>
              <a:ext cx="434507" cy="2724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297" y="6096749"/>
              <a:ext cx="458647" cy="2762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83" y="6080556"/>
              <a:ext cx="434507" cy="3048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241" y="6149944"/>
              <a:ext cx="446577" cy="228600"/>
            </a:xfrm>
            <a:prstGeom prst="rect">
              <a:avLst/>
            </a:prstGeom>
          </p:spPr>
        </p:pic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093753" y="6029440"/>
              <a:ext cx="9683261" cy="40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our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skiplist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   rotating              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nohotspot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 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fraser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  optimistic           baseline</a:t>
              </a:r>
            </a:p>
          </p:txBody>
        </p:sp>
      </p:grpSp>
      <p:sp>
        <p:nvSpPr>
          <p:cNvPr id="17" name="Rounded Rectangular Callout 16"/>
          <p:cNvSpPr/>
          <p:nvPr/>
        </p:nvSpPr>
        <p:spPr>
          <a:xfrm>
            <a:off x="2635329" y="4932220"/>
            <a:ext cx="8451293" cy="674254"/>
          </a:xfrm>
          <a:prstGeom prst="wedgeRoundRectCallout">
            <a:avLst>
              <a:gd name="adj1" fmla="val -13183"/>
              <a:gd name="adj2" fmla="val 83048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87265" y="5855855"/>
            <a:ext cx="510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Do not support transactions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9222242" y="2854036"/>
            <a:ext cx="1722851" cy="517238"/>
          </a:xfrm>
          <a:prstGeom prst="wedgeRoundRectCallout">
            <a:avLst>
              <a:gd name="adj1" fmla="val 39711"/>
              <a:gd name="adj2" fmla="val -249164"/>
              <a:gd name="adj3" fmla="val 16667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902220" y="1172758"/>
            <a:ext cx="310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70C0"/>
                </a:solidFill>
              </a:rPr>
              <a:t>As good as baseline</a:t>
            </a:r>
          </a:p>
        </p:txBody>
      </p:sp>
    </p:spTree>
    <p:extLst>
      <p:ext uri="{BB962C8B-B14F-4D97-AF65-F5344CB8AC3E}">
        <p14:creationId xmlns:p14="http://schemas.microsoft.com/office/powerpoint/2010/main" val="276715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/>
              <a:t>Singletons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56</a:t>
            </a:fld>
            <a:endParaRPr lang="he-IL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6381930"/>
              </p:ext>
            </p:extLst>
          </p:nvPr>
        </p:nvGraphicFramePr>
        <p:xfrm>
          <a:off x="925286" y="1534886"/>
          <a:ext cx="10417628" cy="470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5369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/>
              <a:t>Transactions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57</a:t>
            </a:fld>
            <a:endParaRPr lang="he-IL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4511585"/>
              </p:ext>
            </p:extLst>
          </p:nvPr>
        </p:nvGraphicFramePr>
        <p:xfrm>
          <a:off x="709221" y="2335069"/>
          <a:ext cx="5202052" cy="3362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72406311"/>
              </p:ext>
            </p:extLst>
          </p:nvPr>
        </p:nvGraphicFramePr>
        <p:xfrm>
          <a:off x="6161976" y="2352221"/>
          <a:ext cx="5060206" cy="3354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16725" y="5854812"/>
            <a:ext cx="4972266" cy="407035"/>
            <a:chOff x="3416750" y="6083412"/>
            <a:chExt cx="4972266" cy="407035"/>
          </a:xfrm>
        </p:grpSpPr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3654073" y="6083412"/>
              <a:ext cx="4734943" cy="40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our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skiplist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SeqTL2          FriendlyTL2     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750" y="6236644"/>
              <a:ext cx="336424" cy="18946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94" y="6168473"/>
              <a:ext cx="345049" cy="2583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94" y="6207228"/>
              <a:ext cx="353676" cy="18085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704850" y="904875"/>
            <a:ext cx="3124200" cy="1077218"/>
            <a:chOff x="704850" y="904875"/>
            <a:chExt cx="3124200" cy="1077218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04850" y="904875"/>
              <a:ext cx="3124200" cy="1028700"/>
            </a:xfrm>
            <a:prstGeom prst="wedgeRoundRectCallout">
              <a:avLst>
                <a:gd name="adj1" fmla="val -1931"/>
                <a:gd name="adj2" fmla="val 98611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6762" y="904875"/>
              <a:ext cx="30003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3200" dirty="0"/>
                <a:t>We have less overhead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093741" y="1008757"/>
            <a:ext cx="3124200" cy="1077218"/>
            <a:chOff x="8093741" y="1008757"/>
            <a:chExt cx="3124200" cy="1077218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8093741" y="1008757"/>
              <a:ext cx="3124200" cy="1028700"/>
            </a:xfrm>
            <a:prstGeom prst="wedgeRoundRectCallout">
              <a:avLst>
                <a:gd name="adj1" fmla="val 813"/>
                <a:gd name="adj2" fmla="val 90278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155653" y="1008757"/>
              <a:ext cx="300037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en-US" sz="3200" dirty="0"/>
                <a:t>We have less aborts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60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/>
              <a:t>Transactions</a:t>
            </a:r>
            <a:endParaRPr lang="he-I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58</a:t>
            </a:fld>
            <a:endParaRPr lang="he-IL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79251642"/>
              </p:ext>
            </p:extLst>
          </p:nvPr>
        </p:nvGraphicFramePr>
        <p:xfrm>
          <a:off x="1045029" y="1698171"/>
          <a:ext cx="10112829" cy="412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94253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/>
              <a:t>Transactions (Aborts)</a:t>
            </a:r>
            <a:endParaRPr lang="he-I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59</a:t>
            </a:fld>
            <a:endParaRPr lang="he-IL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02175979"/>
              </p:ext>
            </p:extLst>
          </p:nvPr>
        </p:nvGraphicFramePr>
        <p:xfrm>
          <a:off x="6357257" y="1847850"/>
          <a:ext cx="5215618" cy="339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70705346"/>
              </p:ext>
            </p:extLst>
          </p:nvPr>
        </p:nvGraphicFramePr>
        <p:xfrm>
          <a:off x="542925" y="1695450"/>
          <a:ext cx="5543550" cy="3399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ounded Rectangular Callout 2"/>
          <p:cNvSpPr/>
          <p:nvPr/>
        </p:nvSpPr>
        <p:spPr>
          <a:xfrm>
            <a:off x="1152525" y="4257674"/>
            <a:ext cx="4962525" cy="390525"/>
          </a:xfrm>
          <a:prstGeom prst="wedgeRoundRectCallout">
            <a:avLst>
              <a:gd name="adj1" fmla="val 59167"/>
              <a:gd name="adj2" fmla="val -234146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40600" y="5304238"/>
            <a:ext cx="4972266" cy="407035"/>
            <a:chOff x="3416750" y="6083412"/>
            <a:chExt cx="4972266" cy="407035"/>
          </a:xfrm>
        </p:grpSpPr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3654073" y="6083412"/>
              <a:ext cx="4734943" cy="40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our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skiplist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SeqTL2          FriendlyTL2     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750" y="6236644"/>
              <a:ext cx="336424" cy="1894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94" y="6168473"/>
              <a:ext cx="345049" cy="2583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94" y="6207228"/>
              <a:ext cx="353676" cy="180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9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“Thread-Safe” Concurrent DS Libraries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Widely used in real life software</a:t>
            </a:r>
          </a:p>
          <a:p>
            <a:r>
              <a:rPr lang="en-US" dirty="0"/>
              <a:t>Numerous research papers</a:t>
            </a:r>
          </a:p>
          <a:p>
            <a:pPr lvl="1"/>
            <a:r>
              <a:rPr lang="en-US" dirty="0"/>
              <a:t>Concurrent </a:t>
            </a:r>
            <a:r>
              <a:rPr lang="en-US" dirty="0" err="1"/>
              <a:t>Skipklist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Herlihy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Lev,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Luchangco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Shavit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A simple optimistic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skiplist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algorithm] [Fraser: Practical lock freedom] … </a:t>
            </a:r>
          </a:p>
          <a:p>
            <a:pPr lvl="1"/>
            <a:r>
              <a:rPr lang="en-US" dirty="0"/>
              <a:t>Concurrent queue 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[Michael, Scott: Simple, fast, and practical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nonblocking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and blocking concurrent queue algorithms]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Gramoli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Guerraoui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Reusable concurrent data types]</a:t>
            </a:r>
          </a:p>
          <a:p>
            <a:pPr lvl="1"/>
            <a:r>
              <a:rPr lang="en-US" dirty="0"/>
              <a:t>Concurrent binary tree</a:t>
            </a:r>
            <a:br>
              <a:rPr lang="en-US" dirty="0"/>
            </a:b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[Bronson, Casper,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Chafi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Olukotun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A practical concurrent binary search tree]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Drachsler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Vechev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Yahav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: Practical concurrent binary search trees via logical ordering]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4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95"/>
    </mc:Choice>
    <mc:Fallback xmlns="">
      <p:transition spd="slow" advTm="27095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Intruder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3" y="1499054"/>
            <a:ext cx="10515600" cy="667204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noProof="0" dirty="0"/>
              <a:t>Testing multiple </a:t>
            </a:r>
            <a:r>
              <a:rPr lang="en-US" noProof="0" dirty="0" err="1"/>
              <a:t>skiplists</a:t>
            </a:r>
            <a:r>
              <a:rPr lang="en-US" noProof="0" dirty="0"/>
              <a:t> and queues in a real application  </a:t>
            </a:r>
          </a:p>
          <a:p>
            <a:pPr algn="l" rt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60</a:t>
            </a:fld>
            <a:endParaRPr lang="he-IL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762764882"/>
              </p:ext>
            </p:extLst>
          </p:nvPr>
        </p:nvGraphicFramePr>
        <p:xfrm>
          <a:off x="805544" y="2340428"/>
          <a:ext cx="5138056" cy="3505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49109750"/>
              </p:ext>
            </p:extLst>
          </p:nvPr>
        </p:nvGraphicFramePr>
        <p:xfrm>
          <a:off x="6306050" y="2364920"/>
          <a:ext cx="5131298" cy="349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3635825" y="5913838"/>
            <a:ext cx="4972266" cy="407035"/>
            <a:chOff x="3416750" y="6083412"/>
            <a:chExt cx="4972266" cy="407035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654073" y="6083412"/>
              <a:ext cx="4734943" cy="40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l" rt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our </a:t>
              </a:r>
              <a:r>
                <a:rPr lang="en-US" sz="2000" dirty="0" err="1">
                  <a:effectLst/>
                  <a:latin typeface="Calibri"/>
                  <a:ea typeface="Calibri"/>
                  <a:cs typeface="Arial"/>
                </a:rPr>
                <a:t>skiplist</a:t>
              </a:r>
              <a:r>
                <a:rPr lang="en-US" sz="2000" dirty="0">
                  <a:effectLst/>
                  <a:latin typeface="Calibri"/>
                  <a:ea typeface="Calibri"/>
                  <a:cs typeface="Arial"/>
                </a:rPr>
                <a:t>          SeqTL2          FriendlyTL2    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6750" y="6236644"/>
              <a:ext cx="336424" cy="1894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7594" y="6168473"/>
              <a:ext cx="345049" cy="2583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894" y="6207228"/>
              <a:ext cx="353676" cy="180857"/>
            </a:xfrm>
            <a:prstGeom prst="rect">
              <a:avLst/>
            </a:prstGeom>
          </p:spPr>
        </p:pic>
      </p:grpSp>
      <p:sp>
        <p:nvSpPr>
          <p:cNvPr id="5" name="Rounded Rectangular Callout 4"/>
          <p:cNvSpPr/>
          <p:nvPr/>
        </p:nvSpPr>
        <p:spPr>
          <a:xfrm flipH="1">
            <a:off x="8886824" y="5712585"/>
            <a:ext cx="2276475" cy="745366"/>
          </a:xfrm>
          <a:prstGeom prst="wedgeRoundRectCallout">
            <a:avLst>
              <a:gd name="adj1" fmla="val 75954"/>
              <a:gd name="adj2" fmla="val -6385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20150" y="5651055"/>
            <a:ext cx="2452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cannot support intruder</a:t>
            </a:r>
          </a:p>
        </p:txBody>
      </p:sp>
    </p:spTree>
    <p:extLst>
      <p:ext uri="{BB962C8B-B14F-4D97-AF65-F5344CB8AC3E}">
        <p14:creationId xmlns:p14="http://schemas.microsoft.com/office/powerpoint/2010/main" val="2415726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5AC1-B04E-489D-A455-1CDC267E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Nesting in NIDS Benchmark</a:t>
            </a:r>
            <a:endParaRPr lang="LID4096" dirty="0"/>
          </a:p>
        </p:txBody>
      </p:sp>
      <p:sp>
        <p:nvSpPr>
          <p:cNvPr id="100" name="Content Placeholder 99">
            <a:extLst>
              <a:ext uri="{FF2B5EF4-FFF2-40B4-BE49-F238E27FC236}">
                <a16:creationId xmlns:a16="http://schemas.microsoft.com/office/drawing/2014/main" id="{B7D18E69-8F3C-41C3-8CFE-308997CB5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Intrusion Detection System</a:t>
            </a:r>
          </a:p>
          <a:p>
            <a:pPr lvl="1"/>
            <a:r>
              <a:rPr lang="en-US" dirty="0"/>
              <a:t>Producers model network-interfacing processes (stubs)</a:t>
            </a:r>
          </a:p>
          <a:p>
            <a:pPr lvl="1"/>
            <a:r>
              <a:rPr lang="en-US" dirty="0"/>
              <a:t>Consumers require CPU and DRAM resources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B46EA5-C574-4B99-9504-5C82D34B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61</a:t>
            </a:fld>
            <a:endParaRPr lang="he-IL" dirty="0"/>
          </a:p>
        </p:txBody>
      </p:sp>
      <p:sp>
        <p:nvSpPr>
          <p:cNvPr id="73" name="Double Wave 72">
            <a:extLst>
              <a:ext uri="{FF2B5EF4-FFF2-40B4-BE49-F238E27FC236}">
                <a16:creationId xmlns:a16="http://schemas.microsoft.com/office/drawing/2014/main" id="{37DF494E-CDE0-4B9F-972C-579348AC0E69}"/>
              </a:ext>
            </a:extLst>
          </p:cNvPr>
          <p:cNvSpPr/>
          <p:nvPr/>
        </p:nvSpPr>
        <p:spPr>
          <a:xfrm>
            <a:off x="6503252" y="5190107"/>
            <a:ext cx="1595535" cy="727788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processed fragments map</a:t>
            </a:r>
          </a:p>
        </p:txBody>
      </p:sp>
      <p:sp>
        <p:nvSpPr>
          <p:cNvPr id="74" name="Double Wave 73">
            <a:extLst>
              <a:ext uri="{FF2B5EF4-FFF2-40B4-BE49-F238E27FC236}">
                <a16:creationId xmlns:a16="http://schemas.microsoft.com/office/drawing/2014/main" id="{AB98B9AE-0AB6-4991-91EE-DDE6E7319AB8}"/>
              </a:ext>
            </a:extLst>
          </p:cNvPr>
          <p:cNvSpPr/>
          <p:nvPr/>
        </p:nvSpPr>
        <p:spPr>
          <a:xfrm>
            <a:off x="6434442" y="5265775"/>
            <a:ext cx="1595535" cy="727788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processed fragments map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42707C3-1CC8-474B-8C39-5041E59011C1}"/>
              </a:ext>
            </a:extLst>
          </p:cNvPr>
          <p:cNvSpPr/>
          <p:nvPr/>
        </p:nvSpPr>
        <p:spPr>
          <a:xfrm>
            <a:off x="2039394" y="3837179"/>
            <a:ext cx="1502955" cy="12270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producer task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4BBDD51-864A-410C-837B-600221447332}"/>
              </a:ext>
            </a:extLst>
          </p:cNvPr>
          <p:cNvSpPr/>
          <p:nvPr/>
        </p:nvSpPr>
        <p:spPr>
          <a:xfrm>
            <a:off x="4437434" y="3804561"/>
            <a:ext cx="4838802" cy="1236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consumer task (atomic)</a:t>
            </a:r>
          </a:p>
        </p:txBody>
      </p:sp>
      <p:sp>
        <p:nvSpPr>
          <p:cNvPr id="77" name="Chevron 5">
            <a:extLst>
              <a:ext uri="{FF2B5EF4-FFF2-40B4-BE49-F238E27FC236}">
                <a16:creationId xmlns:a16="http://schemas.microsoft.com/office/drawing/2014/main" id="{B57818E8-5171-4749-80BE-9B8FFAF030A6}"/>
              </a:ext>
            </a:extLst>
          </p:cNvPr>
          <p:cNvSpPr/>
          <p:nvPr/>
        </p:nvSpPr>
        <p:spPr>
          <a:xfrm>
            <a:off x="5477133" y="4175661"/>
            <a:ext cx="1431978" cy="71901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</a:rPr>
              <a:t>stateful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 IDS</a:t>
            </a:r>
          </a:p>
        </p:txBody>
      </p:sp>
      <p:sp>
        <p:nvSpPr>
          <p:cNvPr id="78" name="Chevron 6">
            <a:extLst>
              <a:ext uri="{FF2B5EF4-FFF2-40B4-BE49-F238E27FC236}">
                <a16:creationId xmlns:a16="http://schemas.microsoft.com/office/drawing/2014/main" id="{81C15395-D59E-4ED3-83C2-7798BCDEC001}"/>
              </a:ext>
            </a:extLst>
          </p:cNvPr>
          <p:cNvSpPr/>
          <p:nvPr/>
        </p:nvSpPr>
        <p:spPr>
          <a:xfrm>
            <a:off x="6562587" y="4178768"/>
            <a:ext cx="1584384" cy="71901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match signature</a:t>
            </a:r>
          </a:p>
        </p:txBody>
      </p:sp>
      <p:sp>
        <p:nvSpPr>
          <p:cNvPr id="79" name="Chevron 7">
            <a:extLst>
              <a:ext uri="{FF2B5EF4-FFF2-40B4-BE49-F238E27FC236}">
                <a16:creationId xmlns:a16="http://schemas.microsoft.com/office/drawing/2014/main" id="{D13FE302-FF73-4D57-8240-6FF306296FA0}"/>
              </a:ext>
            </a:extLst>
          </p:cNvPr>
          <p:cNvSpPr/>
          <p:nvPr/>
        </p:nvSpPr>
        <p:spPr>
          <a:xfrm>
            <a:off x="7800447" y="4175661"/>
            <a:ext cx="1431978" cy="719014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create output</a:t>
            </a:r>
          </a:p>
        </p:txBody>
      </p:sp>
      <p:sp>
        <p:nvSpPr>
          <p:cNvPr id="80" name="Horizontal Scroll 17">
            <a:extLst>
              <a:ext uri="{FF2B5EF4-FFF2-40B4-BE49-F238E27FC236}">
                <a16:creationId xmlns:a16="http://schemas.microsoft.com/office/drawing/2014/main" id="{B31F105A-B903-4173-A6D2-0066546A056A}"/>
              </a:ext>
            </a:extLst>
          </p:cNvPr>
          <p:cNvSpPr/>
          <p:nvPr/>
        </p:nvSpPr>
        <p:spPr>
          <a:xfrm>
            <a:off x="8276561" y="5341443"/>
            <a:ext cx="999675" cy="734899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 log</a:t>
            </a:r>
          </a:p>
        </p:txBody>
      </p:sp>
      <p:sp>
        <p:nvSpPr>
          <p:cNvPr id="81" name="Double Wave 80">
            <a:extLst>
              <a:ext uri="{FF2B5EF4-FFF2-40B4-BE49-F238E27FC236}">
                <a16:creationId xmlns:a16="http://schemas.microsoft.com/office/drawing/2014/main" id="{0FE0CD73-3F41-428A-8915-AE82ABB463B4}"/>
              </a:ext>
            </a:extLst>
          </p:cNvPr>
          <p:cNvSpPr/>
          <p:nvPr/>
        </p:nvSpPr>
        <p:spPr>
          <a:xfrm>
            <a:off x="4436651" y="5334332"/>
            <a:ext cx="1595535" cy="727788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packet map</a:t>
            </a:r>
          </a:p>
        </p:txBody>
      </p:sp>
      <p:sp>
        <p:nvSpPr>
          <p:cNvPr id="82" name="Cloud 81">
            <a:extLst>
              <a:ext uri="{FF2B5EF4-FFF2-40B4-BE49-F238E27FC236}">
                <a16:creationId xmlns:a16="http://schemas.microsoft.com/office/drawing/2014/main" id="{2C9652FC-D284-48AC-A6A3-D558CBAB626B}"/>
              </a:ext>
            </a:extLst>
          </p:cNvPr>
          <p:cNvSpPr/>
          <p:nvPr/>
        </p:nvSpPr>
        <p:spPr>
          <a:xfrm>
            <a:off x="2828494" y="5334332"/>
            <a:ext cx="1334214" cy="734899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fragment pool</a:t>
            </a: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2DE248B-545F-4B60-A3F4-7DEEB4975DDE}"/>
              </a:ext>
            </a:extLst>
          </p:cNvPr>
          <p:cNvCxnSpPr>
            <a:endCxn id="92" idx="1"/>
          </p:cNvCxnSpPr>
          <p:nvPr/>
        </p:nvCxnSpPr>
        <p:spPr>
          <a:xfrm flipV="1">
            <a:off x="3826632" y="4535042"/>
            <a:ext cx="780316" cy="8217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6FAA813-67C1-4DE6-A4EA-A3C3CFAF415D}"/>
              </a:ext>
            </a:extLst>
          </p:cNvPr>
          <p:cNvSpPr/>
          <p:nvPr/>
        </p:nvSpPr>
        <p:spPr>
          <a:xfrm rot="18883494">
            <a:off x="3551152" y="4749889"/>
            <a:ext cx="103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consume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2741C45-9A8E-46C9-8CD4-08DF94F6B0B0}"/>
              </a:ext>
            </a:extLst>
          </p:cNvPr>
          <p:cNvCxnSpPr/>
          <p:nvPr/>
        </p:nvCxnSpPr>
        <p:spPr>
          <a:xfrm>
            <a:off x="2822283" y="4746503"/>
            <a:ext cx="620376" cy="5878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6E6687F-9A90-4E4E-8496-3B70A678E283}"/>
              </a:ext>
            </a:extLst>
          </p:cNvPr>
          <p:cNvCxnSpPr/>
          <p:nvPr/>
        </p:nvCxnSpPr>
        <p:spPr>
          <a:xfrm flipH="1">
            <a:off x="5499616" y="4905536"/>
            <a:ext cx="228789" cy="438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FD0689F-F9C2-429A-B1F2-EBF1DB2983CE}"/>
              </a:ext>
            </a:extLst>
          </p:cNvPr>
          <p:cNvCxnSpPr/>
          <p:nvPr/>
        </p:nvCxnSpPr>
        <p:spPr>
          <a:xfrm flipV="1">
            <a:off x="5582988" y="4894675"/>
            <a:ext cx="236988" cy="473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51D4472D-DA07-46AC-9A9B-A6A1E6446654}"/>
              </a:ext>
            </a:extLst>
          </p:cNvPr>
          <p:cNvSpPr/>
          <p:nvPr/>
        </p:nvSpPr>
        <p:spPr>
          <a:xfrm>
            <a:off x="5643572" y="4940376"/>
            <a:ext cx="999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put / get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646DFD7-65F1-45A8-8317-2D8E0776C5CD}"/>
              </a:ext>
            </a:extLst>
          </p:cNvPr>
          <p:cNvCxnSpPr/>
          <p:nvPr/>
        </p:nvCxnSpPr>
        <p:spPr>
          <a:xfrm>
            <a:off x="8138052" y="4899511"/>
            <a:ext cx="616044" cy="511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Double Wave 89">
            <a:extLst>
              <a:ext uri="{FF2B5EF4-FFF2-40B4-BE49-F238E27FC236}">
                <a16:creationId xmlns:a16="http://schemas.microsoft.com/office/drawing/2014/main" id="{C8F5AFB9-4203-455B-909A-708F057ACF89}"/>
              </a:ext>
            </a:extLst>
          </p:cNvPr>
          <p:cNvSpPr/>
          <p:nvPr/>
        </p:nvSpPr>
        <p:spPr>
          <a:xfrm>
            <a:off x="6382136" y="5341443"/>
            <a:ext cx="1595535" cy="727788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processed fragments map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EAE8B95-68A3-42C3-BB99-66CE2A87FAAC}"/>
              </a:ext>
            </a:extLst>
          </p:cNvPr>
          <p:cNvCxnSpPr>
            <a:stCxn id="81" idx="3"/>
            <a:endCxn id="90" idx="1"/>
          </p:cNvCxnSpPr>
          <p:nvPr/>
        </p:nvCxnSpPr>
        <p:spPr>
          <a:xfrm>
            <a:off x="6032186" y="5698226"/>
            <a:ext cx="349950" cy="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Pentagon 35">
            <a:extLst>
              <a:ext uri="{FF2B5EF4-FFF2-40B4-BE49-F238E27FC236}">
                <a16:creationId xmlns:a16="http://schemas.microsoft.com/office/drawing/2014/main" id="{EB548915-A9D6-40B9-B86C-8A1847C2E407}"/>
              </a:ext>
            </a:extLst>
          </p:cNvPr>
          <p:cNvSpPr/>
          <p:nvPr/>
        </p:nvSpPr>
        <p:spPr>
          <a:xfrm>
            <a:off x="4606948" y="4175660"/>
            <a:ext cx="1220606" cy="718763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extract header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0750926B-958B-409D-A4CF-5BCCC09C2598}"/>
              </a:ext>
            </a:extLst>
          </p:cNvPr>
          <p:cNvCxnSpPr/>
          <p:nvPr/>
        </p:nvCxnSpPr>
        <p:spPr>
          <a:xfrm>
            <a:off x="6292632" y="4905536"/>
            <a:ext cx="774128" cy="505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FCE025B-BADD-4950-800D-6F9A32C8E6D7}"/>
              </a:ext>
            </a:extLst>
          </p:cNvPr>
          <p:cNvCxnSpPr>
            <a:stCxn id="90" idx="0"/>
          </p:cNvCxnSpPr>
          <p:nvPr/>
        </p:nvCxnSpPr>
        <p:spPr>
          <a:xfrm flipH="1" flipV="1">
            <a:off x="6381931" y="4894677"/>
            <a:ext cx="797973" cy="4922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EC89A2EC-BFB1-41D1-A691-81D509DF7EB7}"/>
              </a:ext>
            </a:extLst>
          </p:cNvPr>
          <p:cNvSpPr/>
          <p:nvPr/>
        </p:nvSpPr>
        <p:spPr>
          <a:xfrm rot="2391471">
            <a:off x="8204377" y="4970229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append</a:t>
            </a:r>
          </a:p>
        </p:txBody>
      </p:sp>
      <p:sp>
        <p:nvSpPr>
          <p:cNvPr id="96" name="Pentagon 36">
            <a:extLst>
              <a:ext uri="{FF2B5EF4-FFF2-40B4-BE49-F238E27FC236}">
                <a16:creationId xmlns:a16="http://schemas.microsoft.com/office/drawing/2014/main" id="{C52E6720-3561-4980-9EB2-51A521474DEE}"/>
              </a:ext>
            </a:extLst>
          </p:cNvPr>
          <p:cNvSpPr/>
          <p:nvPr/>
        </p:nvSpPr>
        <p:spPr>
          <a:xfrm>
            <a:off x="2171248" y="4173984"/>
            <a:ext cx="1044701" cy="718763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r>
              <a:rPr lang="en-US" dirty="0">
                <a:solidFill>
                  <a:schemeClr val="tx1"/>
                </a:solidFill>
                <a:latin typeface="+mj-lt"/>
              </a:rPr>
              <a:t>capture packet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99653CE-A15A-45D6-B9B2-1859DE43EAB6}"/>
              </a:ext>
            </a:extLst>
          </p:cNvPr>
          <p:cNvSpPr/>
          <p:nvPr/>
        </p:nvSpPr>
        <p:spPr>
          <a:xfrm rot="2682157">
            <a:off x="2835670" y="4819607"/>
            <a:ext cx="961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produce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B702BC8-706F-429F-A54F-46DEAD4F1D45}"/>
              </a:ext>
            </a:extLst>
          </p:cNvPr>
          <p:cNvCxnSpPr/>
          <p:nvPr/>
        </p:nvCxnSpPr>
        <p:spPr>
          <a:xfrm>
            <a:off x="6030645" y="5632846"/>
            <a:ext cx="349950" cy="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23652B7F-BE94-484F-B982-83F790CC541D}"/>
              </a:ext>
            </a:extLst>
          </p:cNvPr>
          <p:cNvCxnSpPr/>
          <p:nvPr/>
        </p:nvCxnSpPr>
        <p:spPr>
          <a:xfrm>
            <a:off x="6021773" y="5552630"/>
            <a:ext cx="349950" cy="7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304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D11B-1C68-4BA2-B6B7-0A527A27B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Nesting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49B4D7-FB75-43F8-BB79-4B30B8ED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62</a:t>
            </a:fld>
            <a:endParaRPr lang="he-IL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9565483-92AC-4406-99E9-250CC21C1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093997"/>
              </p:ext>
            </p:extLst>
          </p:nvPr>
        </p:nvGraphicFramePr>
        <p:xfrm>
          <a:off x="206506" y="2396778"/>
          <a:ext cx="5900379" cy="366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4" imgW="4648171" imgH="2885977" progId="Acrobat.Document.2017">
                  <p:embed/>
                </p:oleObj>
              </mc:Choice>
              <mc:Fallback>
                <p:oleObj name="Acrobat Document" r:id="rId4" imgW="4648171" imgH="2885977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6506" y="2396778"/>
                        <a:ext cx="5900379" cy="366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943C6DD-339A-41D2-97E0-CEA104BB46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279611"/>
              </p:ext>
            </p:extLst>
          </p:nvPr>
        </p:nvGraphicFramePr>
        <p:xfrm>
          <a:off x="5994408" y="2396777"/>
          <a:ext cx="5903770" cy="366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Acrobat Document" r:id="rId6" imgW="4543217" imgH="2819270" progId="Acrobat.Document.2017">
                  <p:embed/>
                </p:oleObj>
              </mc:Choice>
              <mc:Fallback>
                <p:oleObj name="Acrobat Document" r:id="rId6" imgW="4543217" imgH="2819270" progId="Acrobat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94408" y="2396777"/>
                        <a:ext cx="5903770" cy="366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6C61155-F993-4B87-9B8B-926002AE9666}"/>
              </a:ext>
            </a:extLst>
          </p:cNvPr>
          <p:cNvSpPr/>
          <p:nvPr/>
        </p:nvSpPr>
        <p:spPr>
          <a:xfrm>
            <a:off x="9474739" y="1197028"/>
            <a:ext cx="2579081" cy="987319"/>
          </a:xfrm>
          <a:prstGeom prst="wedgeEllipseCallout">
            <a:avLst>
              <a:gd name="adj1" fmla="val -35684"/>
              <a:gd name="adj2" fmla="val 9949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No nesting –many aborts</a:t>
            </a:r>
            <a:endParaRPr lang="LID4096" sz="2400" dirty="0">
              <a:solidFill>
                <a:schemeClr val="tx1"/>
              </a:solidFill>
            </a:endParaRP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6D2F5D1C-B130-4C5B-BE79-FE9057AF8438}"/>
              </a:ext>
            </a:extLst>
          </p:cNvPr>
          <p:cNvSpPr/>
          <p:nvPr/>
        </p:nvSpPr>
        <p:spPr>
          <a:xfrm>
            <a:off x="0" y="1003436"/>
            <a:ext cx="3998068" cy="987319"/>
          </a:xfrm>
          <a:prstGeom prst="wedgeEllipseCallout">
            <a:avLst>
              <a:gd name="adj1" fmla="val 10143"/>
              <a:gd name="adj2" fmla="val 129496"/>
            </a:avLst>
          </a:prstGeom>
          <a:solidFill>
            <a:schemeClr val="bg1"/>
          </a:solidFill>
          <a:ln>
            <a:solidFill>
              <a:srgbClr val="69BE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Nesting logging reduces wasted work</a:t>
            </a:r>
            <a:endParaRPr lang="LID4096" sz="2400" dirty="0">
              <a:solidFill>
                <a:schemeClr val="tx1"/>
              </a:solidFill>
            </a:endParaRP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6C391C0-CF41-47A7-922F-71D79DBBAAB8}"/>
              </a:ext>
            </a:extLst>
          </p:cNvPr>
          <p:cNvSpPr/>
          <p:nvPr/>
        </p:nvSpPr>
        <p:spPr>
          <a:xfrm>
            <a:off x="6188961" y="1413675"/>
            <a:ext cx="3375497" cy="1663181"/>
          </a:xfrm>
          <a:prstGeom prst="wedgeEllipseCallout">
            <a:avLst>
              <a:gd name="adj1" fmla="val 14612"/>
              <a:gd name="adj2" fmla="val 101476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Nesting packet map insertion helps when contended</a:t>
            </a:r>
            <a:endParaRPr lang="LID4096" sz="2400" dirty="0">
              <a:solidFill>
                <a:schemeClr val="tx1"/>
              </a:solidFill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30A29E3-7FA3-4ECA-9D95-2BC531D14096}"/>
              </a:ext>
            </a:extLst>
          </p:cNvPr>
          <p:cNvSpPr/>
          <p:nvPr/>
        </p:nvSpPr>
        <p:spPr>
          <a:xfrm>
            <a:off x="3397138" y="1342417"/>
            <a:ext cx="3535581" cy="1696888"/>
          </a:xfrm>
          <a:prstGeom prst="wedgeEllipseCallout">
            <a:avLst>
              <a:gd name="adj1" fmla="val -41582"/>
              <a:gd name="adj2" fmla="val 712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Nesting both reduces aborts but induces overhead</a:t>
            </a:r>
            <a:endParaRPr lang="LID4096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1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noProof="0" dirty="0"/>
              <a:t>Conclusion 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79426" cy="4351338"/>
          </a:xfrm>
        </p:spPr>
        <p:txBody>
          <a:bodyPr>
            <a:noAutofit/>
          </a:bodyPr>
          <a:lstStyle/>
          <a:p>
            <a:pPr algn="l" rtl="0"/>
            <a:r>
              <a:rPr lang="en-US" sz="3600" noProof="0" dirty="0"/>
              <a:t>New concept for concurrent programing</a:t>
            </a:r>
          </a:p>
          <a:p>
            <a:pPr lvl="1"/>
            <a:r>
              <a:rPr lang="en-US" sz="3200" dirty="0" err="1"/>
              <a:t>Composable</a:t>
            </a:r>
            <a:r>
              <a:rPr lang="en-US" sz="3200" dirty="0"/>
              <a:t> DSs </a:t>
            </a:r>
            <a:r>
              <a:rPr lang="en-US" sz="3200" noProof="0" dirty="0"/>
              <a:t>supporting TX as well as fast singletons</a:t>
            </a:r>
          </a:p>
          <a:p>
            <a:r>
              <a:rPr lang="en-US" sz="3600" noProof="0" dirty="0"/>
              <a:t>Support for nesting</a:t>
            </a:r>
          </a:p>
          <a:p>
            <a:pPr algn="l" rtl="0"/>
            <a:r>
              <a:rPr lang="en-US" sz="3600" noProof="0" dirty="0"/>
              <a:t>A prototype library with a host of DSs </a:t>
            </a:r>
          </a:p>
          <a:p>
            <a:pPr lvl="1" algn="l" rtl="0"/>
            <a:r>
              <a:rPr lang="en-US" sz="3200" noProof="0" dirty="0"/>
              <a:t>Map (based on </a:t>
            </a:r>
            <a:r>
              <a:rPr lang="en-US" sz="3200" noProof="0" dirty="0" err="1"/>
              <a:t>skiplist</a:t>
            </a:r>
            <a:r>
              <a:rPr lang="en-US" sz="3200" noProof="0" dirty="0"/>
              <a:t>), queue, stack, log, pool</a:t>
            </a:r>
            <a:endParaRPr lang="en-US" sz="3600" noProof="0" dirty="0"/>
          </a:p>
          <a:p>
            <a:pPr algn="l" rtl="0"/>
            <a:r>
              <a:rPr lang="en-US" sz="3600" noProof="0" dirty="0"/>
              <a:t>We hope that the community will adopt this concept </a:t>
            </a:r>
          </a:p>
          <a:p>
            <a:pPr lvl="1" algn="l" rtl="0"/>
            <a:r>
              <a:rPr lang="en-US" sz="3200" noProof="0" dirty="0"/>
              <a:t>Build and use more such libraries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63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478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Concurrent Data Structure Libraries (CDSLs)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operation executes atomically </a:t>
            </a:r>
          </a:p>
          <a:p>
            <a:r>
              <a:rPr lang="en-US" dirty="0"/>
              <a:t>Custom-tailored implementation preserves semantics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7</a:t>
            </a:fld>
            <a:endParaRPr lang="he-IL"/>
          </a:p>
        </p:txBody>
      </p:sp>
      <p:sp>
        <p:nvSpPr>
          <p:cNvPr id="18" name="TextBox 17"/>
          <p:cNvSpPr txBox="1"/>
          <p:nvPr/>
        </p:nvSpPr>
        <p:spPr>
          <a:xfrm>
            <a:off x="972475" y="3477579"/>
            <a:ext cx="486391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l" rtl="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balance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map.get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(key=Yoni)</a:t>
            </a:r>
          </a:p>
          <a:p>
            <a:pPr lvl="1" algn="l" rtl="0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 algn="l" rtl="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newBalance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balance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+ deposit</a:t>
            </a:r>
          </a:p>
          <a:p>
            <a:pPr lvl="1" algn="l" rtl="0"/>
            <a:endParaRPr lang="en-US" sz="24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algn="l" rtl="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key=Yoni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newBalance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endParaRPr lang="en-US" sz="2400" dirty="0">
              <a:solidFill>
                <a:schemeClr val="accent2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algn="l" rtl="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(“Yoni’s balance=new”)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466891" y="3513296"/>
            <a:ext cx="4287520" cy="2214880"/>
            <a:chOff x="7396480" y="3566160"/>
            <a:chExt cx="4287520" cy="2214880"/>
          </a:xfrm>
        </p:grpSpPr>
        <p:sp>
          <p:nvSpPr>
            <p:cNvPr id="21" name="Rectangle 20"/>
            <p:cNvSpPr/>
            <p:nvPr/>
          </p:nvSpPr>
          <p:spPr>
            <a:xfrm>
              <a:off x="9956800" y="522224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queue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32800" y="521208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map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6480" y="3586480"/>
              <a:ext cx="12090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30" name="Straight Arrow Connector 29"/>
            <p:cNvCxnSpPr>
              <a:stCxn id="23" idx="2"/>
            </p:cNvCxnSpPr>
            <p:nvPr/>
          </p:nvCxnSpPr>
          <p:spPr>
            <a:xfrm>
              <a:off x="8001000" y="4145280"/>
              <a:ext cx="817880" cy="107696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9204960" y="4145280"/>
              <a:ext cx="29464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940800" y="3576320"/>
              <a:ext cx="1209040" cy="558800"/>
            </a:xfrm>
            <a:prstGeom prst="rect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474960" y="3566160"/>
              <a:ext cx="1209040" cy="5588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10749280" y="4124960"/>
              <a:ext cx="406400" cy="11074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9743440" y="4124960"/>
              <a:ext cx="609600" cy="10871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1559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30"/>
    </mc:Choice>
    <mc:Fallback xmlns="">
      <p:transition spd="slow" advTm="9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noProof="0" dirty="0"/>
              <a:t>Are They </a:t>
            </a:r>
            <a:r>
              <a:rPr lang="en-US" dirty="0"/>
              <a:t>Really Thread </a:t>
            </a:r>
            <a:r>
              <a:rPr lang="en-US" noProof="0" dirty="0"/>
              <a:t>Safe??</a:t>
            </a:r>
            <a:endParaRPr lang="he-I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040" y="1856105"/>
            <a:ext cx="10515600" cy="4300146"/>
          </a:xfrm>
        </p:spPr>
        <p:txBody>
          <a:bodyPr>
            <a:normAutofit/>
          </a:bodyPr>
          <a:lstStyle/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algn="l" rtl="0"/>
            <a:endParaRPr lang="en-US" sz="3600" dirty="0"/>
          </a:p>
          <a:p>
            <a:pPr lvl="1"/>
            <a:r>
              <a:rPr lang="en-US" dirty="0"/>
              <a:t>Oops! Atomic operations are not enough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8</a:t>
            </a:fld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241318" y="1845667"/>
            <a:ext cx="946475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l" rtl="0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balance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map.get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key=Yoni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1" algn="l" rtl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		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balance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map.get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 rtl="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newBalance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balance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+ deposit</a:t>
            </a:r>
          </a:p>
          <a:p>
            <a:pPr lvl="1" algn="l" rtl="0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				  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newBalance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balance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+ deposit</a:t>
            </a:r>
          </a:p>
          <a:p>
            <a:pPr lvl="1" algn="l" rtl="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key=Yoni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newBalance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		  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newBalance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(“Yoni’s balance=new”)</a:t>
            </a:r>
          </a:p>
          <a:p>
            <a:pPr lvl="1" algn="l" rtl="0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					  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(“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Yoni’s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balance=new”)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lvl="1" algn="l" rtl="0"/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5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6"/>
    </mc:Choice>
    <mc:Fallback xmlns="">
      <p:transition spd="slow" advTm="10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645"/>
            <a:ext cx="10515600" cy="1325563"/>
          </a:xfrm>
        </p:spPr>
        <p:txBody>
          <a:bodyPr/>
          <a:lstStyle/>
          <a:p>
            <a:pPr algn="ctr" rtl="0"/>
            <a:r>
              <a:rPr lang="en-US" noProof="0"/>
              <a:t>Software Transactional Memory (STM)</a:t>
            </a:r>
            <a:endParaRPr lang="he-I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67815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TL2, </a:t>
            </a:r>
            <a:r>
              <a:rPr lang="en-US" dirty="0" err="1"/>
              <a:t>TinySTM</a:t>
            </a:r>
            <a:r>
              <a:rPr lang="en-US" dirty="0"/>
              <a:t>, </a:t>
            </a:r>
            <a:r>
              <a:rPr lang="en-US" dirty="0" err="1"/>
              <a:t>SwissTM</a:t>
            </a:r>
            <a:r>
              <a:rPr lang="en-US" dirty="0"/>
              <a:t>,… </a:t>
            </a:r>
          </a:p>
          <a:p>
            <a:pPr algn="l" rtl="0"/>
            <a:r>
              <a:rPr lang="en-US" dirty="0"/>
              <a:t>Transactions (TXs) = atomic sections including multiple DS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B556-2409-4859-9691-E676E4C958BF}" type="slidenum">
              <a:rPr lang="he-IL" smtClean="0"/>
              <a:pPr/>
              <a:t>9</a:t>
            </a:fld>
            <a:endParaRPr lang="he-IL"/>
          </a:p>
        </p:txBody>
      </p:sp>
      <p:grpSp>
        <p:nvGrpSpPr>
          <p:cNvPr id="36" name="Group 35"/>
          <p:cNvGrpSpPr/>
          <p:nvPr/>
        </p:nvGrpSpPr>
        <p:grpSpPr>
          <a:xfrm>
            <a:off x="7457440" y="3556000"/>
            <a:ext cx="3992880" cy="2418080"/>
            <a:chOff x="7457440" y="3728720"/>
            <a:chExt cx="3992880" cy="2418080"/>
          </a:xfrm>
        </p:grpSpPr>
        <p:sp>
          <p:nvSpPr>
            <p:cNvPr id="5" name="Rectangle 4"/>
            <p:cNvSpPr/>
            <p:nvPr/>
          </p:nvSpPr>
          <p:spPr>
            <a:xfrm>
              <a:off x="7457440" y="5588000"/>
              <a:ext cx="399288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STM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29040" y="469392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map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099040" y="4704080"/>
              <a:ext cx="1137920" cy="558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queue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711440" y="3728720"/>
              <a:ext cx="3291840" cy="558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App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8503920" y="4297680"/>
              <a:ext cx="10160" cy="13106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8249920" y="4297680"/>
              <a:ext cx="10160" cy="13106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7884160" y="4267200"/>
              <a:ext cx="10160" cy="131064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5400000">
              <a:off x="8210172" y="4758621"/>
              <a:ext cx="912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begin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8006080" y="4617274"/>
              <a:ext cx="7315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end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7585332" y="4753541"/>
              <a:ext cx="922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abort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9398000" y="4277360"/>
              <a:ext cx="0" cy="4267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0647680" y="4287520"/>
              <a:ext cx="0" cy="4267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9387840" y="5191760"/>
              <a:ext cx="0" cy="4267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0708640" y="5232400"/>
              <a:ext cx="0" cy="426720"/>
            </a:xfrm>
            <a:prstGeom prst="straightConnector1">
              <a:avLst/>
            </a:prstGeom>
            <a:ln w="38100" cmpd="sng">
              <a:solidFill>
                <a:srgbClr val="3366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472438" y="3406329"/>
            <a:ext cx="698500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algn="l" rtl="0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Begin_TX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		  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balancemap.get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newBalance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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balance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+ deposit</a:t>
            </a:r>
          </a:p>
          <a:p>
            <a:pPr lvl="1"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map.set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key=Yoni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,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newBalance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lvl="1" algn="l" rtl="0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 	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repQ.enq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(“Yoni’s balance=new”)</a:t>
            </a:r>
          </a:p>
          <a:p>
            <a:pPr lvl="1" algn="l" rtl="0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End_TX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7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16"/>
    </mc:Choice>
    <mc:Fallback xmlns="">
      <p:transition spd="slow" advTm="7861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3.6|27.5|11.8|3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9|6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2324</Words>
  <Application>Microsoft Office PowerPoint</Application>
  <PresentationFormat>Widescreen</PresentationFormat>
  <Paragraphs>783</Paragraphs>
  <Slides>63</Slides>
  <Notes>38</Notes>
  <HiddenSlides>3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Acrobat Document</vt:lpstr>
      <vt:lpstr>Transactional Libraries Idit Keidar, Technion</vt:lpstr>
      <vt:lpstr>Agenda</vt:lpstr>
      <vt:lpstr>PowerPoint Presentation</vt:lpstr>
      <vt:lpstr>Data Structures (DS)</vt:lpstr>
      <vt:lpstr>But Are They “Thread Safe”?</vt:lpstr>
      <vt:lpstr>“Thread-Safe” Concurrent DS Libraries</vt:lpstr>
      <vt:lpstr>Concurrent Data Structure Libraries (CDSLs)</vt:lpstr>
      <vt:lpstr>Are They Really Thread Safe??</vt:lpstr>
      <vt:lpstr>Software Transactional Memory (STM)</vt:lpstr>
      <vt:lpstr>CDSL vs STM</vt:lpstr>
      <vt:lpstr>STM Overhead Explained</vt:lpstr>
      <vt:lpstr>Agenda</vt:lpstr>
      <vt:lpstr>TDSL: Bringing Transactions into CDSL</vt:lpstr>
      <vt:lpstr>Why TDSL?</vt:lpstr>
      <vt:lpstr>TDSL Benefit 1: Programmability</vt:lpstr>
      <vt:lpstr>TDSL Benefit 2: Semantic Optimization</vt:lpstr>
      <vt:lpstr>Example of Abort Reduction</vt:lpstr>
      <vt:lpstr>Example of Abort Reduction</vt:lpstr>
      <vt:lpstr>TDSL Benefit 3: Mix &amp; Match</vt:lpstr>
      <vt:lpstr>Agenda</vt:lpstr>
      <vt:lpstr>Skiplist Roadmap</vt:lpstr>
      <vt:lpstr>Step 1: Standard STM</vt:lpstr>
      <vt:lpstr>Step 1: Standard STM</vt:lpstr>
      <vt:lpstr>Step 2: Reduce Read-Set</vt:lpstr>
      <vt:lpstr>Step 3: Non-Transactional Index </vt:lpstr>
      <vt:lpstr>Step 3: Non-Transactional Index </vt:lpstr>
      <vt:lpstr>Step 3: Non-Transactional Index </vt:lpstr>
      <vt:lpstr>Step 3: Non-Transactional Index </vt:lpstr>
      <vt:lpstr>Handling Removed Nodes</vt:lpstr>
      <vt:lpstr>Agenda</vt:lpstr>
      <vt:lpstr>Queues</vt:lpstr>
      <vt:lpstr>Stacks</vt:lpstr>
      <vt:lpstr>Logs</vt:lpstr>
      <vt:lpstr>Producer-Consumer Pools</vt:lpstr>
      <vt:lpstr>Composition</vt:lpstr>
      <vt:lpstr>Agenda</vt:lpstr>
      <vt:lpstr>Fast Singletons</vt:lpstr>
      <vt:lpstr>Singletons: Avoiding GVC Contention</vt:lpstr>
      <vt:lpstr>Singleton Updates</vt:lpstr>
      <vt:lpstr>Transaction Adjustments</vt:lpstr>
      <vt:lpstr>Fast Abort-Free Singletons: Summary</vt:lpstr>
      <vt:lpstr>Agenda</vt:lpstr>
      <vt:lpstr>Composing TDSLs – Revised API</vt:lpstr>
      <vt:lpstr>Static Composition</vt:lpstr>
      <vt:lpstr>Dynamic Composition Requires Validation</vt:lpstr>
      <vt:lpstr>Nesting – Limit Scope of Abort</vt:lpstr>
      <vt:lpstr>Example: Nested Queue</vt:lpstr>
      <vt:lpstr>Example: Nested Queue</vt:lpstr>
      <vt:lpstr>Example: Nested Queue</vt:lpstr>
      <vt:lpstr>Example: Nested Queue</vt:lpstr>
      <vt:lpstr>Example: Nested Queue</vt:lpstr>
      <vt:lpstr>Example: Nested Queue</vt:lpstr>
      <vt:lpstr>Example: Nested Queue</vt:lpstr>
      <vt:lpstr>Agenda</vt:lpstr>
      <vt:lpstr>Singletons</vt:lpstr>
      <vt:lpstr>Singletons</vt:lpstr>
      <vt:lpstr>Transactions</vt:lpstr>
      <vt:lpstr>Transactions</vt:lpstr>
      <vt:lpstr>Transactions (Aborts)</vt:lpstr>
      <vt:lpstr>Intruder</vt:lpstr>
      <vt:lpstr>Nesting in NIDS Benchmark</vt:lpstr>
      <vt:lpstr>The Impact of Nesting</vt:lpstr>
      <vt:lpstr>Conclusion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Transactional Libraries </dc:title>
  <dc:creator>Idit Keidar</dc:creator>
  <cp:lastModifiedBy>Idit Keidar</cp:lastModifiedBy>
  <cp:revision>6</cp:revision>
  <dcterms:created xsi:type="dcterms:W3CDTF">2019-10-07T18:44:03Z</dcterms:created>
  <dcterms:modified xsi:type="dcterms:W3CDTF">2019-10-08T16:45:46Z</dcterms:modified>
</cp:coreProperties>
</file>