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31"/>
  </p:notesMasterIdLst>
  <p:sldIdLst>
    <p:sldId id="256" r:id="rId2"/>
    <p:sldId id="347" r:id="rId3"/>
    <p:sldId id="348" r:id="rId4"/>
    <p:sldId id="334" r:id="rId5"/>
    <p:sldId id="337" r:id="rId6"/>
    <p:sldId id="339" r:id="rId7"/>
    <p:sldId id="310" r:id="rId8"/>
    <p:sldId id="307" r:id="rId9"/>
    <p:sldId id="309" r:id="rId10"/>
    <p:sldId id="311" r:id="rId11"/>
    <p:sldId id="312" r:id="rId12"/>
    <p:sldId id="321" r:id="rId13"/>
    <p:sldId id="367" r:id="rId14"/>
    <p:sldId id="368" r:id="rId15"/>
    <p:sldId id="349" r:id="rId16"/>
    <p:sldId id="341" r:id="rId17"/>
    <p:sldId id="323" r:id="rId18"/>
    <p:sldId id="350" r:id="rId19"/>
    <p:sldId id="352" r:id="rId20"/>
    <p:sldId id="354" r:id="rId21"/>
    <p:sldId id="370" r:id="rId22"/>
    <p:sldId id="369" r:id="rId23"/>
    <p:sldId id="355" r:id="rId24"/>
    <p:sldId id="356" r:id="rId25"/>
    <p:sldId id="357" r:id="rId26"/>
    <p:sldId id="358" r:id="rId27"/>
    <p:sldId id="364" r:id="rId28"/>
    <p:sldId id="365" r:id="rId29"/>
    <p:sldId id="363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>
        <p:scale>
          <a:sx n="110" d="100"/>
          <a:sy n="110" d="100"/>
        </p:scale>
        <p:origin x="12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61C2-774E-4103-9D5E-622EF1286220}" type="datetimeFigureOut">
              <a:rPr lang="de-DE" smtClean="0"/>
              <a:pPr/>
              <a:t>10/03/15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950D8-8ECD-4E0A-8A87-6B4B22CC76F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75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9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0B443-479D-4423-8955-DEB5CEDE4840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24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0B443-479D-4423-8955-DEB5CEDE4840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28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1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56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98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891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5263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909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50D8-8ECD-4E0A-8A87-6B4B22CC76FB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283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ight Triangle 11"/>
          <p:cNvSpPr/>
          <p:nvPr userDrawn="1"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10/03/15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10/03/15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94C92D-0306-4E69-9CD3-20855E849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10/03/15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AB02A5-4FE5-49D9-9E24-09F23B90C450}" type="datetimeFigureOut">
              <a:rPr lang="en-US" smtClean="0"/>
              <a:pPr/>
              <a:t>10/03/15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94C92D-0306-4E69-9CD3-20855E8496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10/03/15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3322"/>
            <a:ext cx="8208912" cy="5255918"/>
          </a:xfrm>
        </p:spPr>
        <p:txBody>
          <a:bodyPr>
            <a:noAutofit/>
          </a:bodyPr>
          <a:lstStyle/>
          <a:p>
            <a:pPr algn="l"/>
            <a:r>
              <a:rPr lang="en-US" sz="5400" i="1" dirty="0" smtClean="0"/>
              <a:t>Towards Practical (generic)</a:t>
            </a:r>
            <a:br>
              <a:rPr lang="en-US" sz="5400" i="1" dirty="0" smtClean="0"/>
            </a:br>
            <a:r>
              <a:rPr lang="en-US" sz="5400" i="1" dirty="0" smtClean="0"/>
              <a:t>Zero-knowledge</a:t>
            </a:r>
            <a:endParaRPr lang="de-DE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dirty="0"/>
              <a:t>Claudio </a:t>
            </a:r>
            <a:r>
              <a:rPr lang="de-DE" sz="3200" dirty="0" smtClean="0"/>
              <a:t>Orlandi – </a:t>
            </a:r>
            <a:r>
              <a:rPr lang="de-DE" sz="3200" dirty="0" err="1" smtClean="0"/>
              <a:t>Aarhus</a:t>
            </a:r>
            <a:r>
              <a:rPr lang="de-DE" sz="3200" dirty="0" smtClean="0"/>
              <a:t> University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200" dirty="0" smtClean="0"/>
              <a:t>2PC </a:t>
            </a:r>
            <a:r>
              <a:rPr lang="da-DK" sz="3200" dirty="0" err="1" smtClean="0"/>
              <a:t>secure</a:t>
            </a:r>
            <a:r>
              <a:rPr lang="da-DK" sz="3200" dirty="0" smtClean="0"/>
              <a:t> </a:t>
            </a:r>
            <a:r>
              <a:rPr lang="da-DK" sz="3200" dirty="0" err="1" smtClean="0"/>
              <a:t>against</a:t>
            </a:r>
            <a:r>
              <a:rPr lang="da-DK" sz="3200" dirty="0"/>
              <a:t> </a:t>
            </a:r>
            <a:r>
              <a:rPr lang="da-DK" sz="3200" dirty="0" err="1" smtClean="0"/>
              <a:t>active</a:t>
            </a:r>
            <a:r>
              <a:rPr lang="da-DK" sz="3200" dirty="0"/>
              <a:t> </a:t>
            </a:r>
            <a:r>
              <a:rPr lang="da-DK" sz="3200" dirty="0" err="1" smtClean="0"/>
              <a:t>adversaries</a:t>
            </a:r>
            <a:r>
              <a:rPr lang="da-DK" sz="3200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da-DK" sz="2800" i="1" dirty="0" smtClean="0"/>
              <a:t>How </a:t>
            </a:r>
            <a:r>
              <a:rPr lang="da-DK" sz="2800" i="1" dirty="0" err="1" smtClean="0"/>
              <a:t>can</a:t>
            </a:r>
            <a:r>
              <a:rPr lang="da-DK" sz="2800" i="1" dirty="0" smtClean="0"/>
              <a:t> Bob </a:t>
            </a:r>
            <a:r>
              <a:rPr lang="da-DK" sz="2800" i="1" dirty="0" err="1" smtClean="0"/>
              <a:t>prove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that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he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garbled</a:t>
            </a:r>
            <a:r>
              <a:rPr lang="da-DK" sz="2800" i="1" dirty="0" smtClean="0"/>
              <a:t> f</a:t>
            </a:r>
            <a:br>
              <a:rPr lang="da-DK" sz="2800" i="1" dirty="0" smtClean="0"/>
            </a:br>
            <a:r>
              <a:rPr lang="da-DK" sz="2800" i="1" dirty="0" err="1" smtClean="0"/>
              <a:t>without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revealing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any</a:t>
            </a:r>
            <a:r>
              <a:rPr lang="da-DK" sz="2800" i="1" dirty="0" smtClean="0"/>
              <a:t> </a:t>
            </a:r>
            <a:r>
              <a:rPr lang="da-DK" sz="2800" i="1" dirty="0" err="1" smtClean="0"/>
              <a:t>extra</a:t>
            </a:r>
            <a:r>
              <a:rPr lang="da-DK" sz="2800" i="1" dirty="0" smtClean="0"/>
              <a:t> information?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Plenty of (costly) solutions are known for 2PC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Zero-Knowledge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Cut-and-choose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Etc.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Can we do better for ZK?</a:t>
            </a:r>
          </a:p>
        </p:txBody>
      </p:sp>
    </p:spTree>
    <p:extLst>
      <p:ext uri="{BB962C8B-B14F-4D97-AF65-F5344CB8AC3E}">
        <p14:creationId xmlns:p14="http://schemas.microsoft.com/office/powerpoint/2010/main" val="69313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ZK </a:t>
            </a:r>
            <a:r>
              <a:rPr lang="da-DK" dirty="0" err="1" smtClean="0"/>
              <a:t>based</a:t>
            </a:r>
            <a:r>
              <a:rPr lang="da-DK" dirty="0" smtClean="0"/>
              <a:t> on GC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508787"/>
            <a:ext cx="8640960" cy="4882548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da-DK" b="1" dirty="0" smtClean="0">
                <a:solidFill>
                  <a:schemeClr val="tx1"/>
                </a:solidFill>
              </a:rPr>
              <a:t>The </a:t>
            </a:r>
            <a:r>
              <a:rPr lang="da-DK" b="1" dirty="0" err="1" smtClean="0">
                <a:solidFill>
                  <a:schemeClr val="tx1"/>
                </a:solidFill>
              </a:rPr>
              <a:t>main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idea</a:t>
            </a:r>
            <a:r>
              <a:rPr lang="da-DK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60000"/>
              </a:lnSpc>
            </a:pPr>
            <a:r>
              <a:rPr lang="da-DK" dirty="0" smtClean="0">
                <a:solidFill>
                  <a:schemeClr val="tx1"/>
                </a:solidFill>
              </a:rPr>
              <a:t>In ZK the </a:t>
            </a:r>
            <a:r>
              <a:rPr lang="da-DK" dirty="0" err="1" smtClean="0">
                <a:solidFill>
                  <a:schemeClr val="tx1"/>
                </a:solidFill>
              </a:rPr>
              <a:t>verifier</a:t>
            </a:r>
            <a:r>
              <a:rPr lang="da-DK" dirty="0" smtClean="0">
                <a:solidFill>
                  <a:schemeClr val="tx1"/>
                </a:solidFill>
              </a:rPr>
              <a:t> (Bob) has </a:t>
            </a:r>
            <a:r>
              <a:rPr lang="da-DK" dirty="0" err="1" smtClean="0">
                <a:solidFill>
                  <a:schemeClr val="tx1"/>
                </a:solidFill>
              </a:rPr>
              <a:t>no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secrets</a:t>
            </a:r>
            <a:r>
              <a:rPr lang="da-DK" dirty="0">
                <a:solidFill>
                  <a:schemeClr val="tx1"/>
                </a:solidFill>
              </a:rPr>
              <a:t>!</a:t>
            </a:r>
          </a:p>
          <a:p>
            <a:pPr lvl="1">
              <a:lnSpc>
                <a:spcPct val="160000"/>
              </a:lnSpc>
            </a:pPr>
            <a:r>
              <a:rPr lang="da-DK" dirty="0" err="1" smtClean="0">
                <a:solidFill>
                  <a:schemeClr val="tx1"/>
                </a:solidFill>
              </a:rPr>
              <a:t>After</a:t>
            </a:r>
            <a:r>
              <a:rPr lang="da-DK" dirty="0" smtClean="0">
                <a:solidFill>
                  <a:schemeClr val="tx1"/>
                </a:solidFill>
              </a:rPr>
              <a:t> the </a:t>
            </a:r>
            <a:r>
              <a:rPr lang="da-DK" dirty="0" err="1" smtClean="0">
                <a:solidFill>
                  <a:schemeClr val="tx1"/>
                </a:solidFill>
              </a:rPr>
              <a:t>protocol</a:t>
            </a:r>
            <a:r>
              <a:rPr lang="da-DK" dirty="0" smtClean="0">
                <a:solidFill>
                  <a:schemeClr val="tx1"/>
                </a:solidFill>
              </a:rPr>
              <a:t>, Bob </a:t>
            </a:r>
            <a:r>
              <a:rPr lang="da-DK" dirty="0" err="1" smtClean="0">
                <a:solidFill>
                  <a:schemeClr val="tx1"/>
                </a:solidFill>
              </a:rPr>
              <a:t>can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reveal</a:t>
            </a:r>
            <a:r>
              <a:rPr lang="da-DK" dirty="0" smtClean="0">
                <a:solidFill>
                  <a:schemeClr val="tx1"/>
                </a:solidFill>
              </a:rPr>
              <a:t> all his </a:t>
            </a:r>
            <a:r>
              <a:rPr lang="da-DK" dirty="0" err="1" smtClean="0">
                <a:solidFill>
                  <a:schemeClr val="tx1"/>
                </a:solidFill>
              </a:rPr>
              <a:t>randomness</a:t>
            </a:r>
            <a:r>
              <a:rPr lang="da-DK" dirty="0" smtClean="0">
                <a:solidFill>
                  <a:schemeClr val="tx1"/>
                </a:solidFill>
              </a:rPr>
              <a:t>.</a:t>
            </a:r>
            <a:endParaRPr lang="da-DK" dirty="0">
              <a:solidFill>
                <a:schemeClr val="tx1"/>
              </a:solidFill>
            </a:endParaRPr>
          </a:p>
          <a:p>
            <a:pPr lvl="1">
              <a:lnSpc>
                <a:spcPct val="160000"/>
              </a:lnSpc>
            </a:pPr>
            <a:r>
              <a:rPr lang="it-IT" dirty="0" smtClean="0">
                <a:solidFill>
                  <a:schemeClr val="tx1"/>
                </a:solidFill>
              </a:rPr>
              <a:t>Alice can simply check that Bob behaved honestly 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by </a:t>
            </a:r>
            <a:r>
              <a:rPr lang="it-IT" i="1" dirty="0" smtClean="0">
                <a:solidFill>
                  <a:schemeClr val="tx1"/>
                </a:solidFill>
              </a:rPr>
              <a:t>redoing his entire computation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da-DK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4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047656" y="68627"/>
            <a:ext cx="2880000" cy="6720000"/>
          </a:xfrm>
          <a:prstGeom prst="round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Rounded Rectangle 1"/>
          <p:cNvSpPr/>
          <p:nvPr/>
        </p:nvSpPr>
        <p:spPr>
          <a:xfrm>
            <a:off x="107296" y="68627"/>
            <a:ext cx="2700000" cy="6720000"/>
          </a:xfrm>
          <a:prstGeom prst="round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07656" y="2660915"/>
            <a:ext cx="324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87552" y="554487"/>
            <a:ext cx="1080000" cy="144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OT</a:t>
            </a:r>
            <a:endParaRPr lang="da-DK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189656" y="2073236"/>
            <a:ext cx="489236" cy="400110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a-DK" sz="2000" dirty="0" smtClean="0"/>
              <a:t>[F]</a:t>
            </a:r>
            <a:endParaRPr lang="da-DK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07296" y="944337"/>
            <a:ext cx="108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10044" y="495253"/>
            <a:ext cx="381836" cy="400110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/>
              <a:t>w</a:t>
            </a:r>
            <a:endParaRPr lang="da-DK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67536" y="1003061"/>
            <a:ext cx="108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9584" y="495253"/>
            <a:ext cx="327334" cy="400110"/>
          </a:xfrm>
          <a:prstGeom prst="rect">
            <a:avLst/>
          </a:prstGeom>
          <a:ln cmpd="sng">
            <a:noFill/>
          </a:ln>
        </p:spPr>
        <p:txBody>
          <a:bodyPr wrap="none">
            <a:spAutoFit/>
          </a:bodyPr>
          <a:lstStyle/>
          <a:p>
            <a:r>
              <a:rPr lang="da-DK" sz="2000" dirty="0" smtClean="0"/>
              <a:t>e</a:t>
            </a:r>
            <a:endParaRPr lang="da-DK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07416" y="1700808"/>
            <a:ext cx="108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87824" y="1124744"/>
            <a:ext cx="570990" cy="400110"/>
          </a:xfrm>
          <a:prstGeom prst="rect">
            <a:avLst/>
          </a:prstGeom>
          <a:ln cmpd="sng">
            <a:noFill/>
          </a:ln>
        </p:spPr>
        <p:txBody>
          <a:bodyPr wrap="none">
            <a:spAutoFit/>
          </a:bodyPr>
          <a:lstStyle/>
          <a:p>
            <a:r>
              <a:rPr lang="da-DK" sz="2000" dirty="0" smtClean="0"/>
              <a:t>[W]</a:t>
            </a:r>
            <a:endParaRPr lang="da-DK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5" y="3044958"/>
            <a:ext cx="1883849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a-DK" sz="3200" dirty="0" err="1" smtClean="0"/>
              <a:t>Com</a:t>
            </a:r>
            <a:r>
              <a:rPr lang="da-DK" sz="3200" dirty="0" smtClean="0"/>
              <a:t>([Z])</a:t>
            </a:r>
            <a:endParaRPr lang="da-DK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07296" y="3824657"/>
            <a:ext cx="3240000" cy="0"/>
          </a:xfrm>
          <a:prstGeom prst="straightConnector1">
            <a:avLst/>
          </a:prstGeom>
          <a:ln cmpd="sng">
            <a:headEnd type="arrow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47656" y="932723"/>
            <a:ext cx="2880000" cy="830997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([F],</a:t>
            </a:r>
            <a:r>
              <a:rPr lang="da-DK" sz="2400" dirty="0" err="1" smtClean="0">
                <a:solidFill>
                  <a:schemeClr val="bg1"/>
                </a:solidFill>
              </a:rPr>
              <a:t>e,d</a:t>
            </a:r>
            <a:r>
              <a:rPr lang="da-DK" sz="2400" dirty="0" smtClean="0">
                <a:solidFill>
                  <a:schemeClr val="bg1"/>
                </a:solidFill>
              </a:rPr>
              <a:t>) </a:t>
            </a:r>
            <a:r>
              <a:rPr lang="da-DK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  <a:r>
              <a:rPr lang="da-DK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Gb</a:t>
            </a:r>
            <a:r>
              <a:rPr lang="da-DK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( </a:t>
            </a:r>
            <a:r>
              <a:rPr lang="da-DK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f,r</a:t>
            </a:r>
            <a:r>
              <a:rPr lang="da-DK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)</a:t>
            </a:r>
            <a:endParaRPr lang="da-DK" sz="2400" dirty="0" smtClean="0">
              <a:solidFill>
                <a:schemeClr val="bg1"/>
              </a:solidFill>
            </a:endParaRPr>
          </a:p>
          <a:p>
            <a:endParaRPr lang="da-DK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1998" y="5693768"/>
            <a:ext cx="1939955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solidFill>
                  <a:schemeClr val="bg1"/>
                </a:solidFill>
              </a:rPr>
              <a:t>z</a:t>
            </a:r>
            <a:r>
              <a:rPr lang="da-DK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De</a:t>
            </a:r>
            <a:r>
              <a:rPr lang="da-DK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([Z],d)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342" y="3044957"/>
            <a:ext cx="1970411" cy="400110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a-DK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[Z]</a:t>
            </a:r>
            <a:r>
              <a:rPr lang="da-DK" sz="20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Ev</a:t>
            </a:r>
            <a:r>
              <a:rPr lang="da-DK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([F],[W])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5088" y="68628"/>
            <a:ext cx="1127232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Prover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5" y="164638"/>
            <a:ext cx="1276311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Verifier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9446" y="4851157"/>
            <a:ext cx="2451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smtClean="0">
                <a:solidFill>
                  <a:schemeClr val="bg1"/>
                </a:solidFill>
              </a:rPr>
              <a:t>If [F]=</a:t>
            </a:r>
            <a:r>
              <a:rPr lang="da-DK" sz="2800" dirty="0" err="1" smtClean="0">
                <a:solidFill>
                  <a:schemeClr val="bg1"/>
                </a:solidFill>
              </a:rPr>
              <a:t>Gb</a:t>
            </a:r>
            <a:r>
              <a:rPr lang="da-DK" sz="2800" dirty="0" smtClean="0">
                <a:solidFill>
                  <a:schemeClr val="bg1"/>
                </a:solidFill>
              </a:rPr>
              <a:t>(</a:t>
            </a:r>
            <a:r>
              <a:rPr lang="da-DK" sz="2800" dirty="0" err="1" smtClean="0">
                <a:solidFill>
                  <a:schemeClr val="bg1"/>
                </a:solidFill>
              </a:rPr>
              <a:t>f,r</a:t>
            </a:r>
            <a:r>
              <a:rPr lang="da-DK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da-DK" sz="2800" dirty="0">
                <a:solidFill>
                  <a:schemeClr val="bg1"/>
                </a:solidFill>
              </a:rPr>
              <a:t>(</a:t>
            </a:r>
            <a:r>
              <a:rPr lang="da-DK" sz="2800" dirty="0" smtClean="0">
                <a:solidFill>
                  <a:schemeClr val="bg1"/>
                </a:solidFill>
              </a:rPr>
              <a:t>and check </a:t>
            </a:r>
            <a:r>
              <a:rPr lang="da-DK" sz="2800" dirty="0" err="1" smtClean="0">
                <a:solidFill>
                  <a:schemeClr val="bg1"/>
                </a:solidFill>
              </a:rPr>
              <a:t>OTs</a:t>
            </a:r>
            <a:r>
              <a:rPr lang="da-DK" sz="2800" dirty="0">
                <a:solidFill>
                  <a:schemeClr val="bg1"/>
                </a:solidFill>
              </a:rPr>
              <a:t>)</a:t>
            </a:r>
            <a:r>
              <a:rPr lang="da-DK" sz="2800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771800" y="4773149"/>
            <a:ext cx="324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6786" y="5145578"/>
            <a:ext cx="699230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a-DK" sz="3200" dirty="0" smtClean="0"/>
              <a:t>[Z]</a:t>
            </a:r>
            <a:endParaRPr lang="da-DK" sz="32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844168" y="5925277"/>
            <a:ext cx="3240000" cy="0"/>
          </a:xfrm>
          <a:prstGeom prst="straightConnector1">
            <a:avLst/>
          </a:prstGeom>
          <a:ln cmpd="sng">
            <a:headEnd type="arrow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Callout 36"/>
          <p:cNvSpPr/>
          <p:nvPr/>
        </p:nvSpPr>
        <p:spPr>
          <a:xfrm>
            <a:off x="1763688" y="494677"/>
            <a:ext cx="4968552" cy="3202035"/>
          </a:xfrm>
          <a:prstGeom prst="wedgeEllipseCallout">
            <a:avLst>
              <a:gd name="adj1" fmla="val -39457"/>
              <a:gd name="adj2" fmla="val 48520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Prover work</a:t>
            </a:r>
          </a:p>
          <a:p>
            <a:pPr algn="ctr"/>
            <a:r>
              <a:rPr lang="it-IT" sz="3200" b="1" dirty="0" smtClean="0"/>
              <a:t>~</a:t>
            </a:r>
          </a:p>
          <a:p>
            <a:pPr algn="ctr"/>
            <a:r>
              <a:rPr lang="it-IT" sz="3200" b="1" dirty="0" smtClean="0"/>
              <a:t>2x passive Yao</a:t>
            </a:r>
            <a:endParaRPr lang="da-DK" sz="3200" dirty="0"/>
          </a:p>
        </p:txBody>
      </p:sp>
      <p:sp>
        <p:nvSpPr>
          <p:cNvPr id="13" name="Rectangle 12"/>
          <p:cNvSpPr/>
          <p:nvPr/>
        </p:nvSpPr>
        <p:spPr>
          <a:xfrm>
            <a:off x="3736761" y="6063099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i="1" dirty="0"/>
              <a:t>(</a:t>
            </a:r>
            <a:r>
              <a:rPr lang="da-DK" i="1" dirty="0" err="1"/>
              <a:t>else</a:t>
            </a:r>
            <a:r>
              <a:rPr lang="da-DK" i="1" dirty="0"/>
              <a:t> abort)</a:t>
            </a:r>
            <a:endParaRPr lang="da-DK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75856" y="4005064"/>
            <a:ext cx="2664296" cy="584776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3200" i="1" dirty="0" err="1" smtClean="0"/>
              <a:t>reveal</a:t>
            </a:r>
            <a:r>
              <a:rPr lang="da-DK" sz="3200" dirty="0" smtClean="0"/>
              <a:t> r, e</a:t>
            </a:r>
            <a:endParaRPr lang="da-DK" sz="3200" dirty="0"/>
          </a:p>
        </p:txBody>
      </p:sp>
      <p:sp>
        <p:nvSpPr>
          <p:cNvPr id="36" name="Oval Callout 35"/>
          <p:cNvSpPr/>
          <p:nvPr/>
        </p:nvSpPr>
        <p:spPr>
          <a:xfrm>
            <a:off x="3743400" y="1486720"/>
            <a:ext cx="4968552" cy="3202035"/>
          </a:xfrm>
          <a:prstGeom prst="wedgeEllipseCallout">
            <a:avLst>
              <a:gd name="adj1" fmla="val 30125"/>
              <a:gd name="adj2" fmla="val 6103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Verifier work </a:t>
            </a:r>
          </a:p>
          <a:p>
            <a:pPr algn="ctr"/>
            <a:r>
              <a:rPr lang="it-IT" sz="3200" b="1" dirty="0" smtClean="0"/>
              <a:t> </a:t>
            </a:r>
            <a:r>
              <a:rPr lang="it-IT" sz="3200" b="1" dirty="0"/>
              <a:t>~ </a:t>
            </a:r>
            <a:endParaRPr lang="it-IT" sz="3200" b="1" dirty="0" smtClean="0"/>
          </a:p>
          <a:p>
            <a:pPr algn="ctr"/>
            <a:r>
              <a:rPr lang="it-IT" sz="3200" b="1" dirty="0" smtClean="0"/>
              <a:t>Passive Yao</a:t>
            </a:r>
            <a:endParaRPr lang="da-DK" sz="3200" dirty="0"/>
          </a:p>
        </p:txBody>
      </p:sp>
      <p:sp>
        <p:nvSpPr>
          <p:cNvPr id="38" name="Oval Callout 37"/>
          <p:cNvSpPr/>
          <p:nvPr/>
        </p:nvSpPr>
        <p:spPr>
          <a:xfrm>
            <a:off x="2576808" y="1067711"/>
            <a:ext cx="4968552" cy="3202035"/>
          </a:xfrm>
          <a:prstGeom prst="wedgeEllipseCallout">
            <a:avLst>
              <a:gd name="adj1" fmla="val -8447"/>
              <a:gd name="adj2" fmla="val 6781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Communication</a:t>
            </a:r>
          </a:p>
          <a:p>
            <a:pPr algn="ctr"/>
            <a:r>
              <a:rPr lang="it-IT" sz="3200" b="1" dirty="0"/>
              <a:t>~</a:t>
            </a:r>
            <a:endParaRPr lang="it-IT" sz="3200" b="1" dirty="0" smtClean="0"/>
          </a:p>
          <a:p>
            <a:pPr algn="ctr"/>
            <a:r>
              <a:rPr lang="it-IT" sz="3200" b="1" dirty="0" smtClean="0"/>
              <a:t>Passive Yao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120734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4" grpId="0"/>
      <p:bldP spid="37" grpId="0" animBg="1"/>
      <p:bldP spid="37" grpId="1" animBg="1"/>
      <p:bldP spid="33" grpId="0"/>
      <p:bldP spid="36" grpId="0" animBg="1"/>
      <p:bldP spid="36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trike="sngStrike" dirty="0" smtClean="0"/>
              <a:t>CCS </a:t>
            </a:r>
            <a:r>
              <a:rPr lang="da-DK" strike="sngStrike" dirty="0" err="1" smtClean="0"/>
              <a:t>Implementations</a:t>
            </a:r>
            <a:endParaRPr lang="da-DK" strike="sngStrik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400" strike="sngStrike" dirty="0" smtClean="0"/>
              <a:t>Code not open-source, but </a:t>
            </a:r>
            <a:r>
              <a:rPr lang="da-DK" sz="2400" strike="sngStrike" dirty="0" err="1" smtClean="0"/>
              <a:t>easily</a:t>
            </a:r>
            <a:r>
              <a:rPr lang="da-DK" sz="2400" strike="sngStrike" dirty="0" smtClean="0"/>
              <a:t> </a:t>
            </a:r>
            <a:r>
              <a:rPr lang="da-DK" sz="2400" strike="sngStrike" dirty="0" err="1" smtClean="0"/>
              <a:t>reproducible</a:t>
            </a:r>
            <a:endParaRPr lang="da-DK" strike="sngStrike" dirty="0" smtClean="0"/>
          </a:p>
          <a:p>
            <a:pPr lvl="1">
              <a:lnSpc>
                <a:spcPct val="150000"/>
              </a:lnSpc>
            </a:pPr>
            <a:r>
              <a:rPr lang="da-DK" strike="sngStrike" dirty="0" err="1" smtClean="0"/>
              <a:t>FastGC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garbled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circuits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implementation</a:t>
            </a:r>
            <a:endParaRPr lang="da-DK" strike="sngStrike" dirty="0" smtClean="0"/>
          </a:p>
          <a:p>
            <a:pPr lvl="1">
              <a:lnSpc>
                <a:spcPct val="150000"/>
              </a:lnSpc>
            </a:pPr>
            <a:r>
              <a:rPr lang="da-DK" strike="sngStrike" dirty="0" smtClean="0"/>
              <a:t>Smart-</a:t>
            </a:r>
            <a:r>
              <a:rPr lang="da-DK" strike="sngStrike" dirty="0" err="1" smtClean="0"/>
              <a:t>Tillich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optimized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circuits</a:t>
            </a:r>
            <a:r>
              <a:rPr lang="da-DK" strike="sngStrike" dirty="0" smtClean="0"/>
              <a:t>: AES, MD5, SHA…</a:t>
            </a:r>
          </a:p>
          <a:p>
            <a:pPr lvl="1">
              <a:lnSpc>
                <a:spcPct val="150000"/>
              </a:lnSpc>
            </a:pPr>
            <a:r>
              <a:rPr lang="da-DK" strike="sngStrike" dirty="0" err="1" smtClean="0"/>
              <a:t>GCParser</a:t>
            </a:r>
            <a:r>
              <a:rPr lang="da-DK" strike="sngStrike" dirty="0" smtClean="0"/>
              <a:t> to </a:t>
            </a:r>
            <a:r>
              <a:rPr lang="da-DK" strike="sngStrike" dirty="0" err="1" smtClean="0"/>
              <a:t>combine</a:t>
            </a:r>
            <a:r>
              <a:rPr lang="da-DK" strike="sngStrike" dirty="0" smtClean="0"/>
              <a:t> the </a:t>
            </a:r>
            <a:r>
              <a:rPr lang="da-DK" strike="sngStrike" dirty="0" err="1" smtClean="0"/>
              <a:t>two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above</a:t>
            </a:r>
            <a:endParaRPr lang="da-DK" strike="sngStrike" dirty="0" smtClean="0"/>
          </a:p>
          <a:p>
            <a:pPr lvl="1">
              <a:lnSpc>
                <a:spcPct val="150000"/>
              </a:lnSpc>
            </a:pPr>
            <a:r>
              <a:rPr lang="da-DK" strike="sngStrike" dirty="0" smtClean="0"/>
              <a:t>SCAPI for </a:t>
            </a:r>
            <a:r>
              <a:rPr lang="da-DK" strike="sngStrike" dirty="0" err="1" smtClean="0"/>
              <a:t>implementing</a:t>
            </a:r>
            <a:r>
              <a:rPr lang="da-DK" strike="sngStrike" dirty="0" smtClean="0"/>
              <a:t> OT (</a:t>
            </a:r>
            <a:r>
              <a:rPr lang="da-DK" strike="sngStrike" dirty="0" err="1" smtClean="0"/>
              <a:t>using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elliptic</a:t>
            </a:r>
            <a:r>
              <a:rPr lang="da-DK" strike="sngStrike" dirty="0" smtClean="0"/>
              <a:t> </a:t>
            </a:r>
            <a:r>
              <a:rPr lang="da-DK" strike="sngStrike" dirty="0" err="1" smtClean="0"/>
              <a:t>curves</a:t>
            </a:r>
            <a:r>
              <a:rPr lang="da-DK" strike="sngStrik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992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Runtime (rough </a:t>
            </a:r>
            <a:r>
              <a:rPr lang="da-DK" dirty="0" err="1" smtClean="0"/>
              <a:t>estimates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“c=AES(</a:t>
            </a:r>
            <a:r>
              <a:rPr lang="en-US" dirty="0" err="1" smtClean="0"/>
              <a:t>k,m</a:t>
            </a:r>
            <a:r>
              <a:rPr lang="en-US" dirty="0" smtClean="0"/>
              <a:t>)” for secret k and public </a:t>
            </a:r>
            <a:r>
              <a:rPr lang="en-US" dirty="0"/>
              <a:t>(</a:t>
            </a:r>
            <a:r>
              <a:rPr lang="en-US" dirty="0" err="1" smtClean="0"/>
              <a:t>c,m</a:t>
            </a:r>
            <a:r>
              <a:rPr lang="en-US" dirty="0" smtClean="0"/>
              <a:t>)</a:t>
            </a:r>
          </a:p>
          <a:p>
            <a:r>
              <a:rPr lang="en-US" dirty="0" smtClean="0"/>
              <a:t>AES: 35k gates (7k ANDs/28k XORs)</a:t>
            </a:r>
          </a:p>
          <a:p>
            <a:r>
              <a:rPr lang="en-US" dirty="0" smtClean="0"/>
              <a:t>Communication</a:t>
            </a:r>
            <a:r>
              <a:rPr lang="en-US" dirty="0"/>
              <a:t>: </a:t>
            </a:r>
            <a:r>
              <a:rPr lang="en-US" dirty="0" smtClean="0"/>
              <a:t>204kB (98% GC)</a:t>
            </a:r>
            <a:endParaRPr lang="en-US" dirty="0"/>
          </a:p>
          <a:p>
            <a:r>
              <a:rPr lang="en-US" dirty="0" smtClean="0"/>
              <a:t>Runtime:</a:t>
            </a:r>
          </a:p>
          <a:p>
            <a:pPr lvl="1"/>
            <a:r>
              <a:rPr lang="en-US" dirty="0" smtClean="0"/>
              <a:t>OT: 29.4ms (Using Chou-Orlandi OT) (|w|=128)</a:t>
            </a:r>
          </a:p>
          <a:p>
            <a:pPr lvl="1"/>
            <a:r>
              <a:rPr lang="en-US" dirty="0" smtClean="0"/>
              <a:t>Garbling: 721µs (Using </a:t>
            </a:r>
            <a:r>
              <a:rPr lang="en-US" dirty="0" err="1" smtClean="0"/>
              <a:t>JustGarble</a:t>
            </a:r>
            <a:r>
              <a:rPr lang="en-US" dirty="0" smtClean="0"/>
              <a:t> </a:t>
            </a:r>
            <a:r>
              <a:rPr lang="en-US" dirty="0" err="1" smtClean="0"/>
              <a:t>GaXR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: 273 µs</a:t>
            </a:r>
          </a:p>
          <a:p>
            <a:pPr lvl="1"/>
            <a:r>
              <a:rPr lang="en-US" dirty="0" smtClean="0"/>
              <a:t>Total (</a:t>
            </a:r>
            <a:r>
              <a:rPr lang="en-US" dirty="0" err="1" smtClean="0"/>
              <a:t>Garble+OT+Eval+Garble</a:t>
            </a:r>
            <a:r>
              <a:rPr lang="en-US" dirty="0" smtClean="0"/>
              <a:t>) ~ 31.2ms (+network)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6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Frederiksen, Nielsen, Orlandi</a:t>
            </a:r>
          </a:p>
          <a:p>
            <a:r>
              <a:rPr lang="da-DK" dirty="0" smtClean="0"/>
              <a:t>EUROCRYPT 2015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err="1" smtClean="0"/>
              <a:t>Privacy-Free</a:t>
            </a:r>
            <a:r>
              <a:rPr lang="da-DK" sz="3600" dirty="0" smtClean="0"/>
              <a:t> </a:t>
            </a:r>
            <a:r>
              <a:rPr lang="da-DK" sz="3600" dirty="0" err="1" smtClean="0"/>
              <a:t>Garbled</a:t>
            </a:r>
            <a:r>
              <a:rPr lang="da-DK" sz="3600" dirty="0" smtClean="0"/>
              <a:t> Circuits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75989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cmpd="sng">
            <a:noFill/>
          </a:ln>
        </p:spPr>
        <p:txBody>
          <a:bodyPr/>
          <a:lstStyle/>
          <a:p>
            <a:r>
              <a:rPr lang="de-DE" dirty="0" err="1" smtClean="0"/>
              <a:t>Garbled</a:t>
            </a:r>
            <a:r>
              <a:rPr lang="de-DE" dirty="0" smtClean="0"/>
              <a:t> </a:t>
            </a:r>
            <a:r>
              <a:rPr lang="de-DE" dirty="0" err="1" smtClean="0"/>
              <a:t>Circuits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5076056" y="2492896"/>
            <a:ext cx="990000" cy="216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 smtClean="0"/>
              <a:t>Ev</a:t>
            </a:r>
            <a:endParaRPr lang="de-DE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957320" y="1628800"/>
            <a:ext cx="990000" cy="288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De</a:t>
            </a:r>
            <a:endParaRPr lang="de-DE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84784" y="1737656"/>
            <a:ext cx="990000" cy="288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 smtClean="0"/>
              <a:t>Gb</a:t>
            </a:r>
            <a:endParaRPr lang="de-DE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005936" y="3356992"/>
            <a:ext cx="990000" cy="1584176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En</a:t>
            </a:r>
            <a:endParaRPr lang="de-DE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2505285"/>
            <a:ext cx="792088" cy="779699"/>
            <a:chOff x="323528" y="1991127"/>
            <a:chExt cx="792088" cy="77969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23528" y="2770826"/>
              <a:ext cx="792088" cy="0"/>
            </a:xfrm>
            <a:prstGeom prst="straightConnector1">
              <a:avLst/>
            </a:prstGeom>
            <a:ln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9552" y="1991127"/>
              <a:ext cx="335348" cy="584775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3200" dirty="0"/>
                <a:t>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97" y="4072716"/>
            <a:ext cx="2945451" cy="724436"/>
            <a:chOff x="-1764704" y="1768460"/>
            <a:chExt cx="2945451" cy="72443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-1764704" y="2492896"/>
              <a:ext cx="2945451" cy="0"/>
            </a:xfrm>
            <a:prstGeom prst="straightConnector1">
              <a:avLst/>
            </a:prstGeom>
            <a:ln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1548680" y="1768460"/>
              <a:ext cx="436338" cy="584775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3200" dirty="0"/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17648" y="2276872"/>
            <a:ext cx="670376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[F]</a:t>
            </a:r>
            <a:endParaRPr lang="de-DE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3356992"/>
            <a:ext cx="413896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e</a:t>
            </a:r>
            <a:endParaRPr lang="de-DE" sz="32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07704" y="2164973"/>
            <a:ext cx="5040560" cy="23808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17482" y="1497173"/>
            <a:ext cx="442750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d</a:t>
            </a:r>
            <a:endParaRPr lang="de-DE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3284984"/>
            <a:ext cx="707245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[X]</a:t>
            </a:r>
            <a:endParaRPr lang="de-DE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156176" y="3140968"/>
            <a:ext cx="699230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[Z]</a:t>
            </a:r>
            <a:endParaRPr lang="de-DE" sz="32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947320" y="2996952"/>
            <a:ext cx="68407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79204" y="2397957"/>
            <a:ext cx="420308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z</a:t>
            </a:r>
            <a:endParaRPr lang="de-DE" sz="3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00947" y="4005064"/>
            <a:ext cx="1104989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996056" y="3933055"/>
            <a:ext cx="1080000" cy="1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909226" y="2924944"/>
            <a:ext cx="3094822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05470" y="3717032"/>
            <a:ext cx="842794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36096" y="5871077"/>
            <a:ext cx="3409908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Correct if z=f(x)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56797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idea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2PC GC ensure that evaluator </a:t>
            </a:r>
            <a:r>
              <a:rPr lang="en-US" dirty="0"/>
              <a:t>d</a:t>
            </a:r>
            <a:r>
              <a:rPr lang="en-US" dirty="0" smtClean="0"/>
              <a:t>oes not learn internal values</a:t>
            </a:r>
          </a:p>
          <a:p>
            <a:pPr lvl="1"/>
            <a:r>
              <a:rPr lang="en-US" dirty="0" smtClean="0"/>
              <a:t>In Yao garbled </a:t>
            </a:r>
            <a:r>
              <a:rPr lang="en-US" dirty="0"/>
              <a:t>circuits </a:t>
            </a:r>
            <a:r>
              <a:rPr lang="en-US" dirty="0" smtClean="0"/>
              <a:t>evaluation must be oblivious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But in ZK the </a:t>
            </a:r>
            <a:r>
              <a:rPr lang="en-US" dirty="0" err="1" smtClean="0"/>
              <a:t>prover</a:t>
            </a:r>
            <a:r>
              <a:rPr lang="en-US" dirty="0" smtClean="0"/>
              <a:t> knows all the input bits!</a:t>
            </a:r>
          </a:p>
          <a:p>
            <a:pPr lvl="1"/>
            <a:r>
              <a:rPr lang="en-US" dirty="0" smtClean="0"/>
              <a:t>He also knows all internal wires values</a:t>
            </a:r>
          </a:p>
          <a:p>
            <a:endParaRPr lang="en-US" dirty="0" smtClean="0"/>
          </a:p>
          <a:p>
            <a:r>
              <a:rPr lang="en-US" dirty="0" smtClean="0"/>
              <a:t>Can we optimize?</a:t>
            </a:r>
          </a:p>
          <a:p>
            <a:pPr lvl="1"/>
            <a:r>
              <a:rPr lang="en-US" dirty="0" smtClean="0"/>
              <a:t>Yes!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479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Garbling</a:t>
            </a:r>
            <a:r>
              <a:rPr lang="da-DK" dirty="0" smtClean="0"/>
              <a:t> </a:t>
            </a:r>
            <a:r>
              <a:rPr lang="da-DK" dirty="0" err="1" smtClean="0"/>
              <a:t>Schemes</a:t>
            </a:r>
            <a:r>
              <a:rPr lang="da-DK" dirty="0" smtClean="0"/>
              <a:t> </a:t>
            </a:r>
            <a:r>
              <a:rPr lang="da-DK" dirty="0" err="1" smtClean="0"/>
              <a:t>without</a:t>
            </a:r>
            <a:r>
              <a:rPr lang="da-DK" dirty="0" smtClean="0"/>
              <a:t> </a:t>
            </a:r>
            <a:r>
              <a:rPr lang="da-DK" dirty="0" err="1" smtClean="0"/>
              <a:t>Privacy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b="1" dirty="0" smtClean="0"/>
          </a:p>
          <a:p>
            <a:r>
              <a:rPr lang="da-DK" b="1" dirty="0" err="1" smtClean="0"/>
              <a:t>Conceptual</a:t>
            </a:r>
            <a:r>
              <a:rPr lang="da-DK" b="1" dirty="0" smtClean="0"/>
              <a:t> </a:t>
            </a:r>
            <a:r>
              <a:rPr lang="da-DK" b="1" dirty="0" err="1" smtClean="0"/>
              <a:t>contribution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Natural separation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b="1" dirty="0" err="1" smtClean="0"/>
              <a:t>privacy</a:t>
            </a:r>
            <a:r>
              <a:rPr lang="da-DK" dirty="0" smtClean="0"/>
              <a:t> and </a:t>
            </a:r>
            <a:r>
              <a:rPr lang="da-DK" b="1" dirty="0" err="1" smtClean="0"/>
              <a:t>authenticity</a:t>
            </a:r>
            <a:endParaRPr lang="da-DK" b="1" dirty="0" smtClean="0"/>
          </a:p>
          <a:p>
            <a:endParaRPr lang="en-US" b="1" dirty="0"/>
          </a:p>
          <a:p>
            <a:r>
              <a:rPr lang="en-US" b="1" dirty="0" smtClean="0"/>
              <a:t>Concrete efficiency:</a:t>
            </a:r>
          </a:p>
          <a:p>
            <a:pPr lvl="1"/>
            <a:r>
              <a:rPr lang="en-US" dirty="0" smtClean="0"/>
              <a:t>Better constants in garbled circuit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Can </a:t>
            </a:r>
            <a:r>
              <a:rPr lang="en-US" i="1" dirty="0"/>
              <a:t>we construct garbling schemes tailored to specific applications, which are more efficient than Yao’s original construction?</a:t>
            </a: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7803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-48725" b="-48725"/>
          <a:stretch>
            <a:fillRect/>
          </a:stretch>
        </p:blipFill>
        <p:spPr>
          <a:xfrm>
            <a:off x="-1044624" y="-1539552"/>
            <a:ext cx="11055350" cy="60960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2508"/>
            <a:ext cx="9144000" cy="25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talk: 3 simple ideas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Jawurek</a:t>
            </a:r>
            <a:r>
              <a:rPr lang="en-US" dirty="0" smtClean="0"/>
              <a:t>, </a:t>
            </a:r>
            <a:r>
              <a:rPr lang="en-US" dirty="0" err="1" smtClean="0"/>
              <a:t>Kerschbaum</a:t>
            </a:r>
            <a:r>
              <a:rPr lang="en-US" dirty="0" smtClean="0"/>
              <a:t>, Orlandi</a:t>
            </a:r>
          </a:p>
          <a:p>
            <a:pPr lvl="1"/>
            <a:r>
              <a:rPr lang="en-US" b="1" i="1" dirty="0" smtClean="0"/>
              <a:t>Zero-Knowledge from Garbled Circuits, CCS 2013</a:t>
            </a:r>
          </a:p>
          <a:p>
            <a:pPr lvl="1"/>
            <a:endParaRPr lang="en-US" dirty="0"/>
          </a:p>
          <a:p>
            <a:r>
              <a:rPr lang="en-US" dirty="0" err="1" smtClean="0"/>
              <a:t>Frederiksen</a:t>
            </a:r>
            <a:r>
              <a:rPr lang="en-US" dirty="0" smtClean="0"/>
              <a:t>, Nielsen, Orlandi</a:t>
            </a:r>
          </a:p>
          <a:p>
            <a:pPr lvl="1"/>
            <a:r>
              <a:rPr lang="en-US" b="1" i="1" dirty="0" smtClean="0"/>
              <a:t>Privacy-Free Garbled Circuits, EUROCRYPT 2015</a:t>
            </a:r>
          </a:p>
          <a:p>
            <a:endParaRPr lang="en-US" dirty="0"/>
          </a:p>
          <a:p>
            <a:r>
              <a:rPr lang="en-US" dirty="0" smtClean="0"/>
              <a:t>Chuo, Orlandi</a:t>
            </a:r>
          </a:p>
          <a:p>
            <a:pPr lvl="1"/>
            <a:r>
              <a:rPr lang="en-US" b="1" i="1" dirty="0" smtClean="0"/>
              <a:t>The Simplest OT Protocol, </a:t>
            </a:r>
            <a:r>
              <a:rPr lang="en-US" b="1" i="1" dirty="0" err="1" smtClean="0"/>
              <a:t>ePrint</a:t>
            </a:r>
            <a:r>
              <a:rPr lang="en-US" b="1" i="1" dirty="0" smtClean="0"/>
              <a:t> (next week?)</a:t>
            </a:r>
          </a:p>
        </p:txBody>
      </p:sp>
    </p:spTree>
    <p:extLst>
      <p:ext uri="{BB962C8B-B14F-4D97-AF65-F5344CB8AC3E}">
        <p14:creationId xmlns:p14="http://schemas.microsoft.com/office/powerpoint/2010/main" val="92214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Garbling a Circuit ([F],</a:t>
            </a:r>
            <a:r>
              <a:rPr lang="en-US" dirty="0" err="1" smtClean="0"/>
              <a:t>e,d</a:t>
            </a:r>
            <a:r>
              <a:rPr lang="en-US" dirty="0" smtClean="0"/>
              <a:t>)</a:t>
            </a:r>
            <a:r>
              <a:rPr lang="en-US" dirty="0" smtClean="0">
                <a:sym typeface="Wingdings"/>
              </a:rPr>
              <a:t> Gb(f)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12776"/>
            <a:ext cx="104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,K</a:t>
            </a:r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sz="quarter" idx="1"/>
          </p:nvPr>
        </p:nvSpPr>
        <p:spPr>
          <a:xfrm>
            <a:off x="3707904" y="1600200"/>
            <a:ext cx="5436096" cy="5257800"/>
          </a:xfrm>
        </p:spPr>
        <p:txBody>
          <a:bodyPr>
            <a:normAutofit/>
          </a:bodyPr>
          <a:lstStyle/>
          <a:p>
            <a:r>
              <a:rPr lang="da-DK" dirty="0" err="1" smtClean="0"/>
              <a:t>Choose</a:t>
            </a:r>
            <a:r>
              <a:rPr lang="da-DK" dirty="0" smtClean="0"/>
              <a:t> 2 </a:t>
            </a:r>
            <a:r>
              <a:rPr lang="da-DK" dirty="0" err="1" smtClean="0"/>
              <a:t>random</a:t>
            </a:r>
            <a:r>
              <a:rPr lang="da-DK" dirty="0" smtClean="0"/>
              <a:t> </a:t>
            </a:r>
            <a:r>
              <a:rPr lang="da-DK" dirty="0" err="1" smtClean="0"/>
              <a:t>keys</a:t>
            </a:r>
            <a:r>
              <a:rPr lang="da-DK" dirty="0" smtClean="0"/>
              <a:t> K</a:t>
            </a:r>
            <a:r>
              <a:rPr lang="da-DK" baseline="30000" dirty="0" smtClean="0"/>
              <a:t>i</a:t>
            </a:r>
            <a:r>
              <a:rPr lang="da-DK" baseline="-25000" dirty="0" smtClean="0"/>
              <a:t>0</a:t>
            </a:r>
            <a:r>
              <a:rPr lang="da-DK" dirty="0" smtClean="0"/>
              <a:t>,K</a:t>
            </a:r>
            <a:r>
              <a:rPr lang="da-DK" baseline="30000" dirty="0" smtClean="0"/>
              <a:t>i</a:t>
            </a:r>
            <a:r>
              <a:rPr lang="da-DK" baseline="-25000" dirty="0" smtClean="0"/>
              <a:t>1</a:t>
            </a:r>
            <a:r>
              <a:rPr lang="da-DK" dirty="0" smtClean="0"/>
              <a:t> for </a:t>
            </a:r>
            <a:r>
              <a:rPr lang="da-DK" dirty="0" err="1" smtClean="0"/>
              <a:t>each</a:t>
            </a:r>
            <a:r>
              <a:rPr lang="da-DK" dirty="0" smtClean="0"/>
              <a:t> input wire</a:t>
            </a:r>
            <a:endParaRPr lang="da-DK" i="1" dirty="0" smtClean="0"/>
          </a:p>
          <a:p>
            <a:endParaRPr lang="da-DK" dirty="0" smtClean="0"/>
          </a:p>
          <a:p>
            <a:r>
              <a:rPr lang="da-DK" dirty="0" smtClean="0"/>
              <a:t>For </a:t>
            </a:r>
            <a:r>
              <a:rPr lang="da-DK" dirty="0" err="1" smtClean="0"/>
              <a:t>each</a:t>
            </a:r>
            <a:r>
              <a:rPr lang="da-DK" dirty="0" smtClean="0"/>
              <a:t> gate </a:t>
            </a:r>
            <a:r>
              <a:rPr lang="da-DK" dirty="0" err="1" smtClean="0"/>
              <a:t>compute</a:t>
            </a:r>
            <a:endParaRPr lang="da-DK" dirty="0"/>
          </a:p>
          <a:p>
            <a:pPr lvl="1"/>
            <a:r>
              <a:rPr lang="da-DK" dirty="0" smtClean="0"/>
              <a:t>(Z</a:t>
            </a:r>
            <a:r>
              <a:rPr lang="da-DK" baseline="-25000" dirty="0" smtClean="0"/>
              <a:t>0</a:t>
            </a:r>
            <a:r>
              <a:rPr lang="da-DK" dirty="0" smtClean="0"/>
              <a:t>,Z</a:t>
            </a:r>
            <a:r>
              <a:rPr lang="da-DK" baseline="-25000" dirty="0" smtClean="0"/>
              <a:t>1</a:t>
            </a:r>
            <a:r>
              <a:rPr lang="da-DK" dirty="0" smtClean="0"/>
              <a:t>,gg) </a:t>
            </a:r>
            <a:r>
              <a:rPr lang="da-DK" dirty="0" smtClean="0">
                <a:sym typeface="Wingdings"/>
              </a:rPr>
              <a:t> </a:t>
            </a:r>
            <a:r>
              <a:rPr lang="da-DK" dirty="0" err="1" smtClean="0"/>
              <a:t>Gb</a:t>
            </a:r>
            <a:r>
              <a:rPr lang="da-DK" dirty="0" smtClean="0"/>
              <a:t>(L</a:t>
            </a:r>
            <a:r>
              <a:rPr lang="da-DK" baseline="-25000" dirty="0" smtClean="0"/>
              <a:t>0</a:t>
            </a:r>
            <a:r>
              <a:rPr lang="da-DK" dirty="0" smtClean="0"/>
              <a:t>,L</a:t>
            </a:r>
            <a:r>
              <a:rPr lang="da-DK" baseline="-25000" dirty="0" smtClean="0"/>
              <a:t>1</a:t>
            </a:r>
            <a:r>
              <a:rPr lang="da-DK" dirty="0" smtClean="0"/>
              <a:t>,R</a:t>
            </a:r>
            <a:r>
              <a:rPr lang="da-DK" baseline="-25000" dirty="0" smtClean="0"/>
              <a:t>0</a:t>
            </a:r>
            <a:r>
              <a:rPr lang="da-DK" dirty="0" smtClean="0"/>
              <a:t>,R</a:t>
            </a:r>
            <a:r>
              <a:rPr lang="da-DK" baseline="-25000" dirty="0" smtClean="0"/>
              <a:t>1</a:t>
            </a:r>
            <a:r>
              <a:rPr lang="da-DK" dirty="0" smtClean="0"/>
              <a:t>)</a:t>
            </a:r>
            <a:endParaRPr lang="en-US" dirty="0"/>
          </a:p>
          <a:p>
            <a:endParaRPr lang="da-DK" dirty="0" smtClean="0"/>
          </a:p>
          <a:p>
            <a:r>
              <a:rPr lang="da-DK" dirty="0" smtClean="0"/>
              <a:t>Output</a:t>
            </a:r>
          </a:p>
          <a:p>
            <a:pPr lvl="1"/>
            <a:r>
              <a:rPr lang="da-DK" dirty="0" smtClean="0"/>
              <a:t>e=(</a:t>
            </a:r>
            <a:r>
              <a:rPr lang="da-DK" dirty="0"/>
              <a:t>K</a:t>
            </a:r>
            <a:r>
              <a:rPr lang="da-DK" baseline="30000" dirty="0"/>
              <a:t>i</a:t>
            </a:r>
            <a:r>
              <a:rPr lang="da-DK" baseline="-25000" dirty="0"/>
              <a:t>0</a:t>
            </a:r>
            <a:r>
              <a:rPr lang="da-DK" dirty="0"/>
              <a:t>,K</a:t>
            </a:r>
            <a:r>
              <a:rPr lang="da-DK" baseline="30000" dirty="0"/>
              <a:t>i</a:t>
            </a:r>
            <a:r>
              <a:rPr lang="da-DK" baseline="-25000" dirty="0"/>
              <a:t>1</a:t>
            </a:r>
            <a:r>
              <a:rPr lang="da-DK" dirty="0" smtClean="0"/>
              <a:t>) for all input wires</a:t>
            </a:r>
          </a:p>
          <a:p>
            <a:pPr lvl="1"/>
            <a:r>
              <a:rPr lang="da-DK" dirty="0" smtClean="0"/>
              <a:t>d=</a:t>
            </a:r>
            <a:r>
              <a:rPr lang="da-DK" dirty="0"/>
              <a:t>(Z</a:t>
            </a:r>
            <a:r>
              <a:rPr lang="da-DK" baseline="-25000" dirty="0"/>
              <a:t>0</a:t>
            </a:r>
            <a:r>
              <a:rPr lang="da-DK" dirty="0"/>
              <a:t>,</a:t>
            </a:r>
            <a:r>
              <a:rPr lang="da-DK" dirty="0" smtClean="0"/>
              <a:t>Z</a:t>
            </a:r>
            <a:r>
              <a:rPr lang="da-DK" baseline="-25000" dirty="0" smtClean="0"/>
              <a:t>1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[F]=(</a:t>
            </a:r>
            <a:r>
              <a:rPr lang="da-DK" dirty="0" err="1" smtClean="0"/>
              <a:t>gg</a:t>
            </a:r>
            <a:r>
              <a:rPr lang="da-DK" baseline="30000" dirty="0" err="1" smtClean="0"/>
              <a:t>i</a:t>
            </a:r>
            <a:r>
              <a:rPr lang="da-DK" dirty="0" smtClean="0"/>
              <a:t>) for all gates i </a:t>
            </a:r>
            <a:endParaRPr lang="da-DK" dirty="0"/>
          </a:p>
        </p:txBody>
      </p:sp>
      <p:sp>
        <p:nvSpPr>
          <p:cNvPr id="12" name="Flowchart: Summing Junction 7"/>
          <p:cNvSpPr/>
          <p:nvPr/>
        </p:nvSpPr>
        <p:spPr>
          <a:xfrm>
            <a:off x="467544" y="2708921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Flowchart: Or 8"/>
          <p:cNvSpPr/>
          <p:nvPr/>
        </p:nvSpPr>
        <p:spPr>
          <a:xfrm>
            <a:off x="1115616" y="2708921"/>
            <a:ext cx="432048" cy="432048"/>
          </a:xfrm>
          <a:prstGeom prst="flowChar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5" name="Elbow Connector 14"/>
          <p:cNvCxnSpPr>
            <a:endCxn id="12" idx="1"/>
          </p:cNvCxnSpPr>
          <p:nvPr/>
        </p:nvCxnSpPr>
        <p:spPr>
          <a:xfrm rot="16200000" flipH="1">
            <a:off x="-508" y="2240868"/>
            <a:ext cx="855361" cy="2072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lowchart: Summing Junction 14"/>
          <p:cNvSpPr/>
          <p:nvPr/>
        </p:nvSpPr>
        <p:spPr>
          <a:xfrm>
            <a:off x="1763688" y="2708921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Flowchart: Or 15"/>
          <p:cNvSpPr/>
          <p:nvPr/>
        </p:nvSpPr>
        <p:spPr>
          <a:xfrm>
            <a:off x="2411760" y="2708921"/>
            <a:ext cx="432048" cy="432048"/>
          </a:xfrm>
          <a:prstGeom prst="flowChar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Flowchart: Summing Junction 16"/>
          <p:cNvSpPr/>
          <p:nvPr/>
        </p:nvSpPr>
        <p:spPr>
          <a:xfrm>
            <a:off x="827584" y="3573017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Flowchart: Summing Junction 18"/>
          <p:cNvSpPr/>
          <p:nvPr/>
        </p:nvSpPr>
        <p:spPr>
          <a:xfrm>
            <a:off x="2123728" y="5301209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Flowchart: Summing Junction 19"/>
          <p:cNvSpPr/>
          <p:nvPr/>
        </p:nvSpPr>
        <p:spPr>
          <a:xfrm>
            <a:off x="3059832" y="2708921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Flowchart: Summing Junction 20"/>
          <p:cNvSpPr/>
          <p:nvPr/>
        </p:nvSpPr>
        <p:spPr>
          <a:xfrm>
            <a:off x="1475656" y="4437113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Flowchart: Or 22"/>
          <p:cNvSpPr/>
          <p:nvPr/>
        </p:nvSpPr>
        <p:spPr>
          <a:xfrm>
            <a:off x="2123728" y="3573017"/>
            <a:ext cx="432048" cy="432048"/>
          </a:xfrm>
          <a:prstGeom prst="flowChar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Elbow Connector 22"/>
          <p:cNvCxnSpPr>
            <a:stCxn id="12" idx="4"/>
            <a:endCxn id="18" idx="1"/>
          </p:cNvCxnSpPr>
          <p:nvPr/>
        </p:nvCxnSpPr>
        <p:spPr>
          <a:xfrm rot="16200000" flipH="1">
            <a:off x="539552" y="3284985"/>
            <a:ext cx="495320" cy="2072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4"/>
            <a:endCxn id="18" idx="7"/>
          </p:cNvCxnSpPr>
          <p:nvPr/>
        </p:nvCxnSpPr>
        <p:spPr>
          <a:xfrm rot="5400000">
            <a:off x="1016340" y="3320989"/>
            <a:ext cx="495320" cy="135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4"/>
            <a:endCxn id="22" idx="1"/>
          </p:cNvCxnSpPr>
          <p:nvPr/>
        </p:nvCxnSpPr>
        <p:spPr>
          <a:xfrm rot="16200000" flipH="1">
            <a:off x="1835696" y="3284985"/>
            <a:ext cx="495320" cy="2072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4"/>
            <a:endCxn id="22" idx="7"/>
          </p:cNvCxnSpPr>
          <p:nvPr/>
        </p:nvCxnSpPr>
        <p:spPr>
          <a:xfrm rot="5400000">
            <a:off x="2312484" y="3320989"/>
            <a:ext cx="495320" cy="135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0" idx="4"/>
            <a:endCxn id="40" idx="7"/>
          </p:cNvCxnSpPr>
          <p:nvPr/>
        </p:nvCxnSpPr>
        <p:spPr>
          <a:xfrm rot="5400000">
            <a:off x="2996560" y="3356993"/>
            <a:ext cx="495320" cy="6327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8" idx="4"/>
            <a:endCxn id="21" idx="1"/>
          </p:cNvCxnSpPr>
          <p:nvPr/>
        </p:nvCxnSpPr>
        <p:spPr>
          <a:xfrm rot="16200000" flipH="1">
            <a:off x="1043608" y="4005065"/>
            <a:ext cx="495320" cy="4953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2" idx="4"/>
            <a:endCxn id="21" idx="7"/>
          </p:cNvCxnSpPr>
          <p:nvPr/>
        </p:nvCxnSpPr>
        <p:spPr>
          <a:xfrm rot="5400000">
            <a:off x="1844432" y="4005065"/>
            <a:ext cx="495320" cy="4953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hape 41"/>
          <p:cNvCxnSpPr>
            <a:stCxn id="21" idx="4"/>
            <a:endCxn id="19" idx="1"/>
          </p:cNvCxnSpPr>
          <p:nvPr/>
        </p:nvCxnSpPr>
        <p:spPr>
          <a:xfrm rot="16200000" flipH="1">
            <a:off x="1691680" y="4869161"/>
            <a:ext cx="495320" cy="4953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10"/>
          <p:cNvCxnSpPr>
            <a:endCxn id="14" idx="1"/>
          </p:cNvCxnSpPr>
          <p:nvPr/>
        </p:nvCxnSpPr>
        <p:spPr>
          <a:xfrm rot="5400000">
            <a:off x="899592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10"/>
          <p:cNvCxnSpPr>
            <a:endCxn id="16" idx="1"/>
          </p:cNvCxnSpPr>
          <p:nvPr/>
        </p:nvCxnSpPr>
        <p:spPr>
          <a:xfrm rot="5400000">
            <a:off x="1547664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10"/>
          <p:cNvCxnSpPr>
            <a:endCxn id="17" idx="1"/>
          </p:cNvCxnSpPr>
          <p:nvPr/>
        </p:nvCxnSpPr>
        <p:spPr>
          <a:xfrm rot="5400000">
            <a:off x="2195736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10"/>
          <p:cNvCxnSpPr>
            <a:endCxn id="20" idx="1"/>
          </p:cNvCxnSpPr>
          <p:nvPr/>
        </p:nvCxnSpPr>
        <p:spPr>
          <a:xfrm rot="5400000">
            <a:off x="2843808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hape 62"/>
          <p:cNvCxnSpPr>
            <a:endCxn id="14" idx="7"/>
          </p:cNvCxnSpPr>
          <p:nvPr/>
        </p:nvCxnSpPr>
        <p:spPr>
          <a:xfrm rot="16200000" flipH="1">
            <a:off x="1196360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hape 63"/>
          <p:cNvCxnSpPr>
            <a:stCxn id="47" idx="2"/>
            <a:endCxn id="12" idx="7"/>
          </p:cNvCxnSpPr>
          <p:nvPr/>
        </p:nvCxnSpPr>
        <p:spPr>
          <a:xfrm rot="5400000">
            <a:off x="647172" y="2394013"/>
            <a:ext cx="567329" cy="18903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hape 68"/>
          <p:cNvCxnSpPr>
            <a:endCxn id="16" idx="7"/>
          </p:cNvCxnSpPr>
          <p:nvPr/>
        </p:nvCxnSpPr>
        <p:spPr>
          <a:xfrm rot="16200000" flipH="1">
            <a:off x="1844432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hape 74"/>
          <p:cNvCxnSpPr>
            <a:endCxn id="17" idx="7"/>
          </p:cNvCxnSpPr>
          <p:nvPr/>
        </p:nvCxnSpPr>
        <p:spPr>
          <a:xfrm rot="16200000" flipH="1">
            <a:off x="2492504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hape 79"/>
          <p:cNvCxnSpPr>
            <a:endCxn id="20" idx="7"/>
          </p:cNvCxnSpPr>
          <p:nvPr/>
        </p:nvCxnSpPr>
        <p:spPr>
          <a:xfrm rot="16200000" flipH="1">
            <a:off x="3140576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Flowchart: Summing Junction 77"/>
          <p:cNvSpPr/>
          <p:nvPr/>
        </p:nvSpPr>
        <p:spPr>
          <a:xfrm>
            <a:off x="2843808" y="3573017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Flowchart: Summing Junction 78"/>
          <p:cNvSpPr/>
          <p:nvPr/>
        </p:nvSpPr>
        <p:spPr>
          <a:xfrm>
            <a:off x="2555776" y="4437113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Elbow Connector 41"/>
          <p:cNvCxnSpPr>
            <a:stCxn id="17" idx="4"/>
            <a:endCxn id="40" idx="1"/>
          </p:cNvCxnSpPr>
          <p:nvPr/>
        </p:nvCxnSpPr>
        <p:spPr>
          <a:xfrm rot="16200000" flipH="1">
            <a:off x="2519772" y="3248981"/>
            <a:ext cx="495320" cy="2792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0" idx="4"/>
            <a:endCxn id="41" idx="7"/>
          </p:cNvCxnSpPr>
          <p:nvPr/>
        </p:nvCxnSpPr>
        <p:spPr>
          <a:xfrm rot="5400000">
            <a:off x="2744532" y="4185085"/>
            <a:ext cx="495320" cy="135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2" idx="4"/>
            <a:endCxn id="41" idx="1"/>
          </p:cNvCxnSpPr>
          <p:nvPr/>
        </p:nvCxnSpPr>
        <p:spPr>
          <a:xfrm rot="16200000" flipH="1">
            <a:off x="2231740" y="4113077"/>
            <a:ext cx="495320" cy="2792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hape 41"/>
          <p:cNvCxnSpPr>
            <a:stCxn id="41" idx="4"/>
            <a:endCxn id="19" idx="7"/>
          </p:cNvCxnSpPr>
          <p:nvPr/>
        </p:nvCxnSpPr>
        <p:spPr>
          <a:xfrm rot="5400000">
            <a:off x="2384492" y="4977173"/>
            <a:ext cx="495320" cy="2792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4"/>
          </p:cNvCxnSpPr>
          <p:nvPr/>
        </p:nvCxnSpPr>
        <p:spPr>
          <a:xfrm>
            <a:off x="2339752" y="573325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3037" y="1743199"/>
            <a:ext cx="104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,K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5457" y="6063679"/>
            <a:ext cx="78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,Z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4005064"/>
            <a:ext cx="864096" cy="1512168"/>
          </a:xfrm>
          <a:prstGeom prst="line">
            <a:avLst/>
          </a:prstGeom>
          <a:ln>
            <a:solidFill>
              <a:srgbClr val="94B6D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36512" y="3327375"/>
            <a:ext cx="90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K</a:t>
            </a:r>
            <a:r>
              <a:rPr lang="en-US" sz="2400" baseline="30000" dirty="0">
                <a:solidFill>
                  <a:srgbClr val="008000"/>
                </a:solidFill>
              </a:rPr>
              <a:t>i</a:t>
            </a:r>
            <a:r>
              <a:rPr lang="en-US" sz="2400" baseline="-25000" dirty="0" smtClean="0">
                <a:solidFill>
                  <a:srgbClr val="008000"/>
                </a:solidFill>
              </a:rPr>
              <a:t>0</a:t>
            </a:r>
            <a:r>
              <a:rPr lang="en-US" sz="2400" dirty="0" smtClean="0">
                <a:solidFill>
                  <a:srgbClr val="008000"/>
                </a:solidFill>
              </a:rPr>
              <a:t>,K</a:t>
            </a:r>
            <a:r>
              <a:rPr lang="en-US" sz="2400" baseline="30000" dirty="0" smtClean="0">
                <a:solidFill>
                  <a:srgbClr val="008000"/>
                </a:solidFill>
              </a:rPr>
              <a:t>i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547664" y="1844824"/>
            <a:ext cx="1800200" cy="0"/>
          </a:xfrm>
          <a:prstGeom prst="line">
            <a:avLst/>
          </a:prstGeom>
          <a:ln>
            <a:solidFill>
              <a:srgbClr val="94B6D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1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 GC [Z] </a:t>
            </a:r>
            <a:r>
              <a:rPr lang="en-US" dirty="0" smtClean="0">
                <a:sym typeface="Wingdings"/>
              </a:rPr>
              <a:t> </a:t>
            </a:r>
            <a:r>
              <a:rPr lang="en-US" dirty="0" err="1" smtClean="0">
                <a:sym typeface="Wingdings"/>
              </a:rPr>
              <a:t>Ev</a:t>
            </a:r>
            <a:r>
              <a:rPr lang="en-US" dirty="0" smtClean="0">
                <a:sym typeface="Wingdings"/>
              </a:rPr>
              <a:t>([F],</a:t>
            </a:r>
            <a:r>
              <a:rPr lang="en-US" dirty="0" smtClean="0">
                <a:sym typeface="Wingdings"/>
              </a:rPr>
              <a:t>[X]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12776"/>
            <a:ext cx="58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  <a:r>
              <a:rPr lang="en-US" sz="2400" baseline="30000" dirty="0" smtClean="0">
                <a:solidFill>
                  <a:srgbClr val="FF0000"/>
                </a:solidFill>
              </a:rPr>
              <a:t>1</a:t>
            </a:r>
            <a:r>
              <a:rPr lang="en-US" sz="2400" baseline="-25000" dirty="0" smtClean="0">
                <a:solidFill>
                  <a:srgbClr val="FF0000"/>
                </a:solidFill>
              </a:rPr>
              <a:t>a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sz="quarter" idx="1"/>
          </p:nvPr>
        </p:nvSpPr>
        <p:spPr>
          <a:xfrm>
            <a:off x="3707904" y="1600200"/>
            <a:ext cx="5436096" cy="5257800"/>
          </a:xfrm>
        </p:spPr>
        <p:txBody>
          <a:bodyPr>
            <a:normAutofit/>
          </a:bodyPr>
          <a:lstStyle/>
          <a:p>
            <a:r>
              <a:rPr lang="da-DK" dirty="0" smtClean="0"/>
              <a:t>Parse [X] as (K</a:t>
            </a:r>
            <a:r>
              <a:rPr lang="da-DK" baseline="30000" dirty="0" smtClean="0"/>
              <a:t>1</a:t>
            </a:r>
            <a:r>
              <a:rPr lang="da-DK" baseline="-25000" dirty="0" smtClean="0"/>
              <a:t>x1</a:t>
            </a:r>
            <a:r>
              <a:rPr lang="da-DK" dirty="0" smtClean="0"/>
              <a:t>,K</a:t>
            </a:r>
            <a:r>
              <a:rPr lang="da-DK" baseline="30000" dirty="0" smtClean="0"/>
              <a:t>2</a:t>
            </a:r>
            <a:r>
              <a:rPr lang="da-DK" baseline="-25000" dirty="0" smtClean="0"/>
              <a:t>x2</a:t>
            </a:r>
            <a:r>
              <a:rPr lang="da-DK" dirty="0" smtClean="0"/>
              <a:t> ,…) for all input wires</a:t>
            </a:r>
          </a:p>
          <a:p>
            <a:r>
              <a:rPr lang="da-DK" dirty="0" smtClean="0"/>
              <a:t>Parse [F] as (gg</a:t>
            </a:r>
            <a:r>
              <a:rPr lang="da-DK" baseline="30000" dirty="0" smtClean="0"/>
              <a:t>1</a:t>
            </a:r>
            <a:r>
              <a:rPr lang="da-DK" dirty="0" smtClean="0"/>
              <a:t>,gg</a:t>
            </a:r>
            <a:r>
              <a:rPr lang="da-DK" baseline="30000" dirty="0" smtClean="0"/>
              <a:t>2</a:t>
            </a:r>
            <a:r>
              <a:rPr lang="da-DK" dirty="0" smtClean="0"/>
              <a:t>, …) for all gates</a:t>
            </a:r>
          </a:p>
          <a:p>
            <a:endParaRPr lang="da-DK" dirty="0" smtClean="0"/>
          </a:p>
          <a:p>
            <a:r>
              <a:rPr lang="da-DK" dirty="0" smtClean="0"/>
              <a:t>For </a:t>
            </a:r>
            <a:r>
              <a:rPr lang="da-DK" dirty="0" err="1" smtClean="0"/>
              <a:t>each</a:t>
            </a:r>
            <a:r>
              <a:rPr lang="da-DK" dirty="0" smtClean="0"/>
              <a:t> gate </a:t>
            </a:r>
            <a:r>
              <a:rPr lang="da-DK" dirty="0" err="1" smtClean="0"/>
              <a:t>compute</a:t>
            </a:r>
            <a:endParaRPr lang="da-DK" dirty="0"/>
          </a:p>
          <a:p>
            <a:pPr lvl="1"/>
            <a:r>
              <a:rPr lang="da-DK" dirty="0" err="1"/>
              <a:t>Z</a:t>
            </a:r>
            <a:r>
              <a:rPr lang="da-DK" baseline="-25000" dirty="0" err="1"/>
              <a:t>g</a:t>
            </a:r>
            <a:r>
              <a:rPr lang="da-DK" baseline="-25000" dirty="0"/>
              <a:t>(</a:t>
            </a:r>
            <a:r>
              <a:rPr lang="da-DK" baseline="-25000" dirty="0" err="1"/>
              <a:t>a,b</a:t>
            </a:r>
            <a:r>
              <a:rPr lang="da-DK" baseline="-25000" dirty="0"/>
              <a:t>)</a:t>
            </a:r>
            <a:r>
              <a:rPr lang="da-DK" dirty="0"/>
              <a:t> </a:t>
            </a:r>
            <a:r>
              <a:rPr lang="da-DK" dirty="0">
                <a:sym typeface="Wingdings"/>
              </a:rPr>
              <a:t> </a:t>
            </a:r>
            <a:r>
              <a:rPr lang="da-DK" dirty="0" err="1">
                <a:sym typeface="Wingdings"/>
              </a:rPr>
              <a:t>Ev</a:t>
            </a:r>
            <a:r>
              <a:rPr lang="da-DK" dirty="0"/>
              <a:t>(</a:t>
            </a:r>
            <a:r>
              <a:rPr lang="da-DK" dirty="0" err="1"/>
              <a:t>L</a:t>
            </a:r>
            <a:r>
              <a:rPr lang="da-DK" baseline="-25000" dirty="0" err="1"/>
              <a:t>a</a:t>
            </a:r>
            <a:r>
              <a:rPr lang="da-DK" dirty="0" err="1"/>
              <a:t>,R</a:t>
            </a:r>
            <a:r>
              <a:rPr lang="da-DK" baseline="-25000" dirty="0" err="1"/>
              <a:t>b</a:t>
            </a:r>
            <a:r>
              <a:rPr lang="da-DK" dirty="0" err="1"/>
              <a:t>,gg</a:t>
            </a:r>
            <a:r>
              <a:rPr lang="da-DK" dirty="0"/>
              <a:t>)</a:t>
            </a:r>
          </a:p>
          <a:p>
            <a:endParaRPr lang="da-DK" dirty="0" smtClean="0"/>
          </a:p>
          <a:p>
            <a:r>
              <a:rPr lang="da-DK" dirty="0" smtClean="0"/>
              <a:t>Output</a:t>
            </a:r>
          </a:p>
          <a:p>
            <a:pPr lvl="1"/>
            <a:r>
              <a:rPr lang="da-DK" dirty="0" smtClean="0"/>
              <a:t>[Z]=Z’</a:t>
            </a:r>
          </a:p>
        </p:txBody>
      </p:sp>
      <p:sp>
        <p:nvSpPr>
          <p:cNvPr id="12" name="Flowchart: Summing Junction 7"/>
          <p:cNvSpPr/>
          <p:nvPr/>
        </p:nvSpPr>
        <p:spPr>
          <a:xfrm>
            <a:off x="467544" y="2708921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Flowchart: Or 8"/>
          <p:cNvSpPr/>
          <p:nvPr/>
        </p:nvSpPr>
        <p:spPr>
          <a:xfrm>
            <a:off x="1115616" y="2708921"/>
            <a:ext cx="432048" cy="432048"/>
          </a:xfrm>
          <a:prstGeom prst="flowChar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5" name="Elbow Connector 14"/>
          <p:cNvCxnSpPr>
            <a:endCxn id="12" idx="1"/>
          </p:cNvCxnSpPr>
          <p:nvPr/>
        </p:nvCxnSpPr>
        <p:spPr>
          <a:xfrm rot="16200000" flipH="1">
            <a:off x="-508" y="2240868"/>
            <a:ext cx="855361" cy="2072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lowchart: Summing Junction 14"/>
          <p:cNvSpPr/>
          <p:nvPr/>
        </p:nvSpPr>
        <p:spPr>
          <a:xfrm>
            <a:off x="1763688" y="2708921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Flowchart: Or 15"/>
          <p:cNvSpPr/>
          <p:nvPr/>
        </p:nvSpPr>
        <p:spPr>
          <a:xfrm>
            <a:off x="2411760" y="2708921"/>
            <a:ext cx="432048" cy="432048"/>
          </a:xfrm>
          <a:prstGeom prst="flowChar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Flowchart: Summing Junction 16"/>
          <p:cNvSpPr/>
          <p:nvPr/>
        </p:nvSpPr>
        <p:spPr>
          <a:xfrm>
            <a:off x="827584" y="3573017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Flowchart: Summing Junction 18"/>
          <p:cNvSpPr/>
          <p:nvPr/>
        </p:nvSpPr>
        <p:spPr>
          <a:xfrm>
            <a:off x="2123728" y="5301209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Flowchart: Summing Junction 19"/>
          <p:cNvSpPr/>
          <p:nvPr/>
        </p:nvSpPr>
        <p:spPr>
          <a:xfrm>
            <a:off x="3059832" y="2708921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1" name="Flowchart: Summing Junction 20"/>
          <p:cNvSpPr/>
          <p:nvPr/>
        </p:nvSpPr>
        <p:spPr>
          <a:xfrm>
            <a:off x="1475656" y="4437113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Flowchart: Or 22"/>
          <p:cNvSpPr/>
          <p:nvPr/>
        </p:nvSpPr>
        <p:spPr>
          <a:xfrm>
            <a:off x="2123728" y="3573017"/>
            <a:ext cx="432048" cy="432048"/>
          </a:xfrm>
          <a:prstGeom prst="flowChar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Elbow Connector 22"/>
          <p:cNvCxnSpPr>
            <a:stCxn id="12" idx="4"/>
            <a:endCxn id="18" idx="1"/>
          </p:cNvCxnSpPr>
          <p:nvPr/>
        </p:nvCxnSpPr>
        <p:spPr>
          <a:xfrm rot="16200000" flipH="1">
            <a:off x="539552" y="3284985"/>
            <a:ext cx="495320" cy="2072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4"/>
            <a:endCxn id="18" idx="7"/>
          </p:cNvCxnSpPr>
          <p:nvPr/>
        </p:nvCxnSpPr>
        <p:spPr>
          <a:xfrm rot="5400000">
            <a:off x="1016340" y="3320989"/>
            <a:ext cx="495320" cy="135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6" idx="4"/>
            <a:endCxn id="22" idx="1"/>
          </p:cNvCxnSpPr>
          <p:nvPr/>
        </p:nvCxnSpPr>
        <p:spPr>
          <a:xfrm rot="16200000" flipH="1">
            <a:off x="1835696" y="3284985"/>
            <a:ext cx="495320" cy="2072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7" idx="4"/>
            <a:endCxn id="22" idx="7"/>
          </p:cNvCxnSpPr>
          <p:nvPr/>
        </p:nvCxnSpPr>
        <p:spPr>
          <a:xfrm rot="5400000">
            <a:off x="2312484" y="3320989"/>
            <a:ext cx="495320" cy="135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0" idx="4"/>
            <a:endCxn id="40" idx="7"/>
          </p:cNvCxnSpPr>
          <p:nvPr/>
        </p:nvCxnSpPr>
        <p:spPr>
          <a:xfrm rot="5400000">
            <a:off x="2996560" y="3356993"/>
            <a:ext cx="495320" cy="6327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8" idx="4"/>
            <a:endCxn id="21" idx="1"/>
          </p:cNvCxnSpPr>
          <p:nvPr/>
        </p:nvCxnSpPr>
        <p:spPr>
          <a:xfrm rot="16200000" flipH="1">
            <a:off x="1043608" y="4005065"/>
            <a:ext cx="495320" cy="4953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2" idx="4"/>
            <a:endCxn id="21" idx="7"/>
          </p:cNvCxnSpPr>
          <p:nvPr/>
        </p:nvCxnSpPr>
        <p:spPr>
          <a:xfrm rot="5400000">
            <a:off x="1844432" y="4005065"/>
            <a:ext cx="495320" cy="4953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hape 41"/>
          <p:cNvCxnSpPr>
            <a:stCxn id="21" idx="4"/>
            <a:endCxn id="19" idx="1"/>
          </p:cNvCxnSpPr>
          <p:nvPr/>
        </p:nvCxnSpPr>
        <p:spPr>
          <a:xfrm rot="16200000" flipH="1">
            <a:off x="1691680" y="4869161"/>
            <a:ext cx="495320" cy="49532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10"/>
          <p:cNvCxnSpPr>
            <a:endCxn id="14" idx="1"/>
          </p:cNvCxnSpPr>
          <p:nvPr/>
        </p:nvCxnSpPr>
        <p:spPr>
          <a:xfrm rot="5400000">
            <a:off x="899592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10"/>
          <p:cNvCxnSpPr>
            <a:endCxn id="16" idx="1"/>
          </p:cNvCxnSpPr>
          <p:nvPr/>
        </p:nvCxnSpPr>
        <p:spPr>
          <a:xfrm rot="5400000">
            <a:off x="1547664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10"/>
          <p:cNvCxnSpPr>
            <a:endCxn id="17" idx="1"/>
          </p:cNvCxnSpPr>
          <p:nvPr/>
        </p:nvCxnSpPr>
        <p:spPr>
          <a:xfrm rot="5400000">
            <a:off x="2195736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10"/>
          <p:cNvCxnSpPr>
            <a:endCxn id="20" idx="1"/>
          </p:cNvCxnSpPr>
          <p:nvPr/>
        </p:nvCxnSpPr>
        <p:spPr>
          <a:xfrm rot="5400000">
            <a:off x="2843808" y="2484161"/>
            <a:ext cx="567328" cy="873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hape 62"/>
          <p:cNvCxnSpPr>
            <a:endCxn id="14" idx="7"/>
          </p:cNvCxnSpPr>
          <p:nvPr/>
        </p:nvCxnSpPr>
        <p:spPr>
          <a:xfrm rot="16200000" flipH="1">
            <a:off x="1196360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hape 63"/>
          <p:cNvCxnSpPr>
            <a:stCxn id="47" idx="2"/>
            <a:endCxn id="12" idx="7"/>
          </p:cNvCxnSpPr>
          <p:nvPr/>
        </p:nvCxnSpPr>
        <p:spPr>
          <a:xfrm rot="16200000" flipH="1">
            <a:off x="547077" y="2482949"/>
            <a:ext cx="567329" cy="1115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hape 68"/>
          <p:cNvCxnSpPr>
            <a:endCxn id="16" idx="7"/>
          </p:cNvCxnSpPr>
          <p:nvPr/>
        </p:nvCxnSpPr>
        <p:spPr>
          <a:xfrm rot="16200000" flipH="1">
            <a:off x="1844432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hape 74"/>
          <p:cNvCxnSpPr>
            <a:endCxn id="17" idx="7"/>
          </p:cNvCxnSpPr>
          <p:nvPr/>
        </p:nvCxnSpPr>
        <p:spPr>
          <a:xfrm rot="16200000" flipH="1">
            <a:off x="2492504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hape 79"/>
          <p:cNvCxnSpPr>
            <a:endCxn id="20" idx="7"/>
          </p:cNvCxnSpPr>
          <p:nvPr/>
        </p:nvCxnSpPr>
        <p:spPr>
          <a:xfrm rot="16200000" flipH="1">
            <a:off x="3140576" y="2484161"/>
            <a:ext cx="567328" cy="8736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Flowchart: Summing Junction 77"/>
          <p:cNvSpPr/>
          <p:nvPr/>
        </p:nvSpPr>
        <p:spPr>
          <a:xfrm>
            <a:off x="2843808" y="3573017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1" name="Flowchart: Summing Junction 78"/>
          <p:cNvSpPr/>
          <p:nvPr/>
        </p:nvSpPr>
        <p:spPr>
          <a:xfrm>
            <a:off x="2555776" y="4437113"/>
            <a:ext cx="432048" cy="432048"/>
          </a:xfrm>
          <a:prstGeom prst="flowChartSummingJunct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Elbow Connector 41"/>
          <p:cNvCxnSpPr>
            <a:stCxn id="17" idx="4"/>
            <a:endCxn id="40" idx="1"/>
          </p:cNvCxnSpPr>
          <p:nvPr/>
        </p:nvCxnSpPr>
        <p:spPr>
          <a:xfrm rot="16200000" flipH="1">
            <a:off x="2519772" y="3248981"/>
            <a:ext cx="495320" cy="2792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40" idx="4"/>
            <a:endCxn id="41" idx="7"/>
          </p:cNvCxnSpPr>
          <p:nvPr/>
        </p:nvCxnSpPr>
        <p:spPr>
          <a:xfrm rot="5400000">
            <a:off x="2744532" y="4185085"/>
            <a:ext cx="495320" cy="135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2" idx="4"/>
            <a:endCxn id="41" idx="1"/>
          </p:cNvCxnSpPr>
          <p:nvPr/>
        </p:nvCxnSpPr>
        <p:spPr>
          <a:xfrm rot="16200000" flipH="1">
            <a:off x="2231740" y="4113077"/>
            <a:ext cx="495320" cy="2792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hape 41"/>
          <p:cNvCxnSpPr>
            <a:stCxn id="41" idx="4"/>
            <a:endCxn id="19" idx="7"/>
          </p:cNvCxnSpPr>
          <p:nvPr/>
        </p:nvCxnSpPr>
        <p:spPr>
          <a:xfrm rot="5400000">
            <a:off x="2384492" y="4977173"/>
            <a:ext cx="495320" cy="279296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9" idx="4"/>
          </p:cNvCxnSpPr>
          <p:nvPr/>
        </p:nvCxnSpPr>
        <p:spPr>
          <a:xfrm>
            <a:off x="2339752" y="5733257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4708" y="1743199"/>
            <a:ext cx="58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aseline="-25000" dirty="0" smtClean="0">
                <a:solidFill>
                  <a:srgbClr val="0000FF"/>
                </a:solidFill>
              </a:rPr>
              <a:t>b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45214" y="6135687"/>
            <a:ext cx="406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Z’</a:t>
            </a:r>
            <a:endParaRPr lang="en-US" sz="2400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4005064"/>
            <a:ext cx="864096" cy="1512168"/>
          </a:xfrm>
          <a:prstGeom prst="line">
            <a:avLst/>
          </a:prstGeom>
          <a:ln>
            <a:solidFill>
              <a:srgbClr val="94B6D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152" y="3212976"/>
            <a:ext cx="47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K</a:t>
            </a:r>
            <a:r>
              <a:rPr lang="en-US" sz="2400" baseline="30000" dirty="0" err="1" smtClean="0">
                <a:solidFill>
                  <a:srgbClr val="008000"/>
                </a:solidFill>
              </a:rPr>
              <a:t>i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c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51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Garbling a Gate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3068960"/>
            <a:ext cx="2160240" cy="216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AND/XOR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87624" y="1844824"/>
            <a:ext cx="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11760" y="1844824"/>
            <a:ext cx="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3688" y="5373216"/>
            <a:ext cx="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772" y="2132856"/>
            <a:ext cx="892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,L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714068" y="2204864"/>
            <a:ext cx="986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,R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5733256"/>
            <a:ext cx="986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,Z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1"/>
          </p:nvPr>
        </p:nvSpPr>
        <p:spPr>
          <a:xfrm>
            <a:off x="3707904" y="1600200"/>
            <a:ext cx="5436096" cy="5257800"/>
          </a:xfrm>
        </p:spPr>
        <p:txBody>
          <a:bodyPr>
            <a:normAutofit/>
          </a:bodyPr>
          <a:lstStyle/>
          <a:p>
            <a:r>
              <a:rPr lang="da-DK" dirty="0" smtClean="0"/>
              <a:t>A </a:t>
            </a:r>
            <a:r>
              <a:rPr lang="da-DK" i="1" dirty="0" smtClean="0"/>
              <a:t>(</a:t>
            </a:r>
            <a:r>
              <a:rPr lang="da-DK" i="1" dirty="0" err="1" smtClean="0"/>
              <a:t>privacy-free</a:t>
            </a:r>
            <a:r>
              <a:rPr lang="da-DK" i="1" dirty="0" smtClean="0"/>
              <a:t>)</a:t>
            </a:r>
            <a:r>
              <a:rPr lang="da-DK" dirty="0" smtClean="0"/>
              <a:t> </a:t>
            </a:r>
            <a:r>
              <a:rPr lang="da-DK" dirty="0" err="1"/>
              <a:t>g</a:t>
            </a:r>
            <a:r>
              <a:rPr lang="da-DK" dirty="0" err="1" smtClean="0"/>
              <a:t>arbled</a:t>
            </a:r>
            <a:r>
              <a:rPr lang="da-DK" dirty="0" smtClean="0"/>
              <a:t> gate is a </a:t>
            </a:r>
            <a:r>
              <a:rPr lang="da-DK" dirty="0" err="1" smtClean="0"/>
              <a:t>gadget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given </a:t>
            </a:r>
            <a:r>
              <a:rPr lang="da-DK" dirty="0" err="1" smtClean="0"/>
              <a:t>two</a:t>
            </a:r>
            <a:r>
              <a:rPr lang="da-DK" dirty="0" smtClean="0"/>
              <a:t> inputs </a:t>
            </a:r>
            <a:r>
              <a:rPr lang="da-DK" dirty="0" err="1" smtClean="0"/>
              <a:t>keys</a:t>
            </a:r>
            <a:r>
              <a:rPr lang="da-DK" dirty="0" smtClean="0"/>
              <a:t> gives </a:t>
            </a:r>
            <a:r>
              <a:rPr lang="da-DK" dirty="0" err="1" smtClean="0"/>
              <a:t>you</a:t>
            </a:r>
            <a:r>
              <a:rPr lang="da-DK" dirty="0" smtClean="0"/>
              <a:t> the right output </a:t>
            </a:r>
            <a:r>
              <a:rPr lang="da-DK" dirty="0" err="1" smtClean="0"/>
              <a:t>key</a:t>
            </a:r>
            <a:r>
              <a:rPr lang="da-DK" dirty="0" smtClean="0"/>
              <a:t> </a:t>
            </a:r>
            <a:r>
              <a:rPr lang="da-DK" i="1" dirty="0" smtClean="0"/>
              <a:t>(and </a:t>
            </a:r>
            <a:r>
              <a:rPr lang="da-DK" i="1" dirty="0" err="1" smtClean="0"/>
              <a:t>nothing</a:t>
            </a:r>
            <a:r>
              <a:rPr lang="da-DK" i="1" dirty="0" smtClean="0"/>
              <a:t> </a:t>
            </a:r>
            <a:r>
              <a:rPr lang="da-DK" i="1" dirty="0" err="1" smtClean="0"/>
              <a:t>else</a:t>
            </a:r>
            <a:r>
              <a:rPr lang="da-DK" i="1" dirty="0" smtClean="0"/>
              <a:t>)</a:t>
            </a:r>
          </a:p>
          <a:p>
            <a:endParaRPr lang="da-DK" dirty="0"/>
          </a:p>
          <a:p>
            <a:r>
              <a:rPr lang="da-DK" dirty="0" smtClean="0"/>
              <a:t>(Z</a:t>
            </a:r>
            <a:r>
              <a:rPr lang="da-DK" baseline="-25000" dirty="0" smtClean="0"/>
              <a:t>0</a:t>
            </a:r>
            <a:r>
              <a:rPr lang="da-DK" dirty="0" smtClean="0"/>
              <a:t>,Z</a:t>
            </a:r>
            <a:r>
              <a:rPr lang="da-DK" baseline="-25000" dirty="0" smtClean="0"/>
              <a:t>1</a:t>
            </a:r>
            <a:r>
              <a:rPr lang="da-DK" dirty="0" smtClean="0"/>
              <a:t>,gg) </a:t>
            </a:r>
            <a:r>
              <a:rPr lang="da-DK" dirty="0" smtClean="0">
                <a:sym typeface="Wingdings"/>
              </a:rPr>
              <a:t> </a:t>
            </a:r>
            <a:r>
              <a:rPr lang="da-DK" dirty="0" err="1" smtClean="0"/>
              <a:t>Gb</a:t>
            </a:r>
            <a:r>
              <a:rPr lang="da-DK" dirty="0" smtClean="0"/>
              <a:t>(L</a:t>
            </a:r>
            <a:r>
              <a:rPr lang="da-DK" baseline="-25000" dirty="0" smtClean="0"/>
              <a:t>0</a:t>
            </a:r>
            <a:r>
              <a:rPr lang="da-DK" dirty="0" smtClean="0"/>
              <a:t>,L</a:t>
            </a:r>
            <a:r>
              <a:rPr lang="da-DK" baseline="-25000" dirty="0" smtClean="0"/>
              <a:t>1</a:t>
            </a:r>
            <a:r>
              <a:rPr lang="da-DK" dirty="0" smtClean="0"/>
              <a:t>,R</a:t>
            </a:r>
            <a:r>
              <a:rPr lang="da-DK" baseline="-25000" dirty="0" smtClean="0"/>
              <a:t>0</a:t>
            </a:r>
            <a:r>
              <a:rPr lang="da-DK" dirty="0" smtClean="0"/>
              <a:t>,R</a:t>
            </a:r>
            <a:r>
              <a:rPr lang="da-DK" baseline="-25000" dirty="0" smtClean="0"/>
              <a:t>1</a:t>
            </a:r>
            <a:r>
              <a:rPr lang="da-DK" dirty="0" smtClean="0"/>
              <a:t>)</a:t>
            </a:r>
            <a:endParaRPr lang="en-US" dirty="0"/>
          </a:p>
          <a:p>
            <a:r>
              <a:rPr lang="da-DK" dirty="0" err="1" smtClean="0"/>
              <a:t>Z</a:t>
            </a:r>
            <a:r>
              <a:rPr lang="da-DK" baseline="-25000" dirty="0" err="1" smtClean="0"/>
              <a:t>g</a:t>
            </a:r>
            <a:r>
              <a:rPr lang="da-DK" baseline="-25000" dirty="0" smtClean="0"/>
              <a:t>(</a:t>
            </a:r>
            <a:r>
              <a:rPr lang="da-DK" baseline="-25000" dirty="0" err="1" smtClean="0"/>
              <a:t>a,b</a:t>
            </a:r>
            <a:r>
              <a:rPr lang="da-DK" baseline="-25000" dirty="0" smtClean="0"/>
              <a:t>)</a:t>
            </a:r>
            <a:r>
              <a:rPr lang="da-DK" dirty="0" smtClean="0"/>
              <a:t> </a:t>
            </a:r>
            <a:r>
              <a:rPr lang="da-DK" dirty="0">
                <a:sym typeface="Wingdings"/>
              </a:rPr>
              <a:t> </a:t>
            </a:r>
            <a:r>
              <a:rPr lang="da-DK" dirty="0" err="1" smtClean="0">
                <a:sym typeface="Wingdings"/>
              </a:rPr>
              <a:t>Ev</a:t>
            </a:r>
            <a:r>
              <a:rPr lang="da-DK" dirty="0" smtClean="0"/>
              <a:t>(</a:t>
            </a:r>
            <a:r>
              <a:rPr lang="da-DK" dirty="0" err="1" smtClean="0"/>
              <a:t>L</a:t>
            </a:r>
            <a:r>
              <a:rPr lang="da-DK" baseline="-25000" dirty="0" err="1" smtClean="0"/>
              <a:t>a</a:t>
            </a:r>
            <a:r>
              <a:rPr lang="da-DK" dirty="0" err="1" smtClean="0"/>
              <a:t>,R</a:t>
            </a:r>
            <a:r>
              <a:rPr lang="da-DK" baseline="-25000" dirty="0" err="1" smtClean="0"/>
              <a:t>b</a:t>
            </a:r>
            <a:r>
              <a:rPr lang="da-DK" dirty="0" err="1" smtClean="0"/>
              <a:t>,gg</a:t>
            </a:r>
            <a:r>
              <a:rPr lang="da-DK" dirty="0" smtClean="0"/>
              <a:t>)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//and </a:t>
            </a:r>
            <a:r>
              <a:rPr lang="da-DK" dirty="0">
                <a:solidFill>
                  <a:srgbClr val="FF0000"/>
                </a:solidFill>
              </a:rPr>
              <a:t>not </a:t>
            </a:r>
            <a:r>
              <a:rPr lang="da-DK" dirty="0" smtClean="0">
                <a:solidFill>
                  <a:srgbClr val="FF0000"/>
                </a:solidFill>
              </a:rPr>
              <a:t>Z</a:t>
            </a:r>
            <a:r>
              <a:rPr lang="da-DK" baseline="-25000" dirty="0" smtClean="0">
                <a:solidFill>
                  <a:srgbClr val="FF0000"/>
                </a:solidFill>
              </a:rPr>
              <a:t>1-g(</a:t>
            </a:r>
            <a:r>
              <a:rPr lang="da-DK" baseline="-25000" dirty="0" err="1">
                <a:solidFill>
                  <a:srgbClr val="FF0000"/>
                </a:solidFill>
              </a:rPr>
              <a:t>a,b</a:t>
            </a:r>
            <a:r>
              <a:rPr lang="da-DK" baseline="-25000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97678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Garbling w</a:t>
            </a:r>
            <a:r>
              <a:rPr lang="da-DK" dirty="0" smtClean="0"/>
              <a:t>/o </a:t>
            </a:r>
            <a:r>
              <a:rPr lang="da-DK" dirty="0" err="1" smtClean="0"/>
              <a:t>free</a:t>
            </a:r>
            <a:r>
              <a:rPr lang="da-DK" dirty="0" smtClean="0"/>
              <a:t>-XOR (GRR1)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 smtClean="0"/>
              <a:t>Gb_AND</a:t>
            </a:r>
            <a:r>
              <a:rPr lang="da-DK" dirty="0" smtClean="0"/>
              <a:t>(L</a:t>
            </a:r>
            <a:r>
              <a:rPr lang="da-DK" baseline="-25000" dirty="0" smtClean="0"/>
              <a:t>0</a:t>
            </a:r>
            <a:r>
              <a:rPr lang="da-DK" dirty="0" smtClean="0"/>
              <a:t>,L</a:t>
            </a:r>
            <a:r>
              <a:rPr lang="da-DK" baseline="-25000" dirty="0" smtClean="0"/>
              <a:t>1</a:t>
            </a:r>
            <a:r>
              <a:rPr lang="da-DK" dirty="0" smtClean="0"/>
              <a:t>,R</a:t>
            </a:r>
            <a:r>
              <a:rPr lang="da-DK" baseline="-25000" dirty="0" smtClean="0"/>
              <a:t>0</a:t>
            </a:r>
            <a:r>
              <a:rPr lang="da-DK" dirty="0" smtClean="0"/>
              <a:t>,R</a:t>
            </a:r>
            <a:r>
              <a:rPr lang="da-DK" baseline="-25000" dirty="0" smtClean="0"/>
              <a:t>1</a:t>
            </a:r>
            <a:r>
              <a:rPr lang="da-DK" dirty="0" smtClean="0"/>
              <a:t>)</a:t>
            </a:r>
          </a:p>
          <a:p>
            <a:r>
              <a:rPr lang="da-DK" dirty="0" smtClean="0"/>
              <a:t>Output </a:t>
            </a:r>
            <a:r>
              <a:rPr lang="da-DK" dirty="0" err="1" smtClean="0"/>
              <a:t>keys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Z</a:t>
            </a:r>
            <a:r>
              <a:rPr lang="da-DK" baseline="-25000" dirty="0" smtClean="0"/>
              <a:t>1</a:t>
            </a:r>
            <a:r>
              <a:rPr lang="da-DK" dirty="0" smtClean="0"/>
              <a:t> = H(L</a:t>
            </a:r>
            <a:r>
              <a:rPr lang="da-DK" baseline="-25000" dirty="0" smtClean="0"/>
              <a:t>1</a:t>
            </a:r>
            <a:r>
              <a:rPr lang="da-DK" dirty="0" smtClean="0"/>
              <a:t>,R</a:t>
            </a:r>
            <a:r>
              <a:rPr lang="da-DK" baseline="-25000" dirty="0" smtClean="0"/>
              <a:t>1</a:t>
            </a:r>
            <a:r>
              <a:rPr lang="da-DK" dirty="0" smtClean="0"/>
              <a:t>)</a:t>
            </a:r>
          </a:p>
          <a:p>
            <a:pPr lvl="1"/>
            <a:r>
              <a:rPr lang="da-DK" dirty="0"/>
              <a:t>Z</a:t>
            </a:r>
            <a:r>
              <a:rPr lang="da-DK" baseline="-25000" dirty="0"/>
              <a:t>0</a:t>
            </a:r>
            <a:r>
              <a:rPr lang="da-DK" dirty="0"/>
              <a:t> = </a:t>
            </a:r>
            <a:r>
              <a:rPr lang="da-DK" dirty="0" smtClean="0"/>
              <a:t>H(L</a:t>
            </a:r>
            <a:r>
              <a:rPr lang="da-DK" baseline="-25000" dirty="0" smtClean="0"/>
              <a:t>0</a:t>
            </a:r>
            <a:r>
              <a:rPr lang="da-DK" dirty="0" smtClean="0"/>
              <a:t>)</a:t>
            </a:r>
          </a:p>
          <a:p>
            <a:r>
              <a:rPr lang="da-DK" dirty="0" smtClean="0"/>
              <a:t>Send:</a:t>
            </a:r>
          </a:p>
          <a:p>
            <a:pPr lvl="1"/>
            <a:r>
              <a:rPr lang="da-DK" dirty="0" smtClean="0"/>
              <a:t>C = Z</a:t>
            </a:r>
            <a:r>
              <a:rPr lang="da-DK" baseline="-25000" dirty="0" smtClean="0"/>
              <a:t>0</a:t>
            </a:r>
            <a:r>
              <a:rPr lang="da-DK" dirty="0" smtClean="0"/>
              <a:t> </a:t>
            </a:r>
            <a:r>
              <a:rPr lang="da-DK" dirty="0"/>
              <a:t>⊕ </a:t>
            </a:r>
            <a:r>
              <a:rPr lang="da-DK" dirty="0" smtClean="0"/>
              <a:t>H(R</a:t>
            </a:r>
            <a:r>
              <a:rPr lang="da-DK" baseline="-25000" dirty="0" smtClean="0"/>
              <a:t>0</a:t>
            </a:r>
            <a:r>
              <a:rPr lang="da-DK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 smtClean="0"/>
              <a:t>Ev_AND</a:t>
            </a:r>
            <a:r>
              <a:rPr lang="da-DK" dirty="0" smtClean="0"/>
              <a:t>(L</a:t>
            </a:r>
            <a:r>
              <a:rPr lang="da-DK" baseline="-25000" dirty="0" smtClean="0"/>
              <a:t>x</a:t>
            </a:r>
            <a:r>
              <a:rPr lang="da-DK" dirty="0"/>
              <a:t>, R</a:t>
            </a:r>
            <a:r>
              <a:rPr lang="da-DK" baseline="-25000" dirty="0"/>
              <a:t>y</a:t>
            </a:r>
            <a:r>
              <a:rPr lang="da-DK" dirty="0"/>
              <a:t>, </a:t>
            </a:r>
            <a:r>
              <a:rPr lang="da-DK" dirty="0" smtClean="0"/>
              <a:t>C)</a:t>
            </a:r>
            <a:endParaRPr lang="da-DK" dirty="0"/>
          </a:p>
          <a:p>
            <a:r>
              <a:rPr lang="da-DK" dirty="0"/>
              <a:t>If(x = y = 1) </a:t>
            </a:r>
          </a:p>
          <a:p>
            <a:pPr marL="365760" lvl="1" indent="0">
              <a:buNone/>
            </a:pPr>
            <a:r>
              <a:rPr lang="da-DK" dirty="0"/>
              <a:t>output Z</a:t>
            </a:r>
            <a:r>
              <a:rPr lang="da-DK" baseline="-25000" dirty="0"/>
              <a:t>1</a:t>
            </a:r>
            <a:r>
              <a:rPr lang="da-DK" dirty="0"/>
              <a:t> = </a:t>
            </a:r>
            <a:r>
              <a:rPr lang="da-DK" dirty="0" smtClean="0"/>
              <a:t>H(L</a:t>
            </a:r>
            <a:r>
              <a:rPr lang="da-DK" baseline="-25000" dirty="0" smtClean="0"/>
              <a:t>x</a:t>
            </a:r>
            <a:r>
              <a:rPr lang="da-DK" dirty="0" smtClean="0"/>
              <a:t>, R</a:t>
            </a:r>
            <a:r>
              <a:rPr lang="da-DK" baseline="-25000" dirty="0" smtClean="0"/>
              <a:t>y</a:t>
            </a:r>
            <a:r>
              <a:rPr lang="da-DK" dirty="0"/>
              <a:t>)</a:t>
            </a:r>
          </a:p>
          <a:p>
            <a:r>
              <a:rPr lang="da-DK" dirty="0"/>
              <a:t>If(x = 0) </a:t>
            </a:r>
          </a:p>
          <a:p>
            <a:pPr marL="365760" lvl="1" indent="0">
              <a:buNone/>
            </a:pPr>
            <a:r>
              <a:rPr lang="da-DK" dirty="0"/>
              <a:t>output Z</a:t>
            </a:r>
            <a:r>
              <a:rPr lang="da-DK" baseline="-25000" dirty="0"/>
              <a:t>0</a:t>
            </a:r>
            <a:r>
              <a:rPr lang="da-DK" dirty="0"/>
              <a:t> = </a:t>
            </a:r>
            <a:r>
              <a:rPr lang="da-DK" dirty="0" smtClean="0"/>
              <a:t>H(L</a:t>
            </a:r>
            <a:r>
              <a:rPr lang="da-DK" baseline="-25000" dirty="0" smtClean="0"/>
              <a:t>x</a:t>
            </a:r>
            <a:r>
              <a:rPr lang="da-DK" dirty="0"/>
              <a:t>)</a:t>
            </a:r>
          </a:p>
          <a:p>
            <a:r>
              <a:rPr lang="da-DK" dirty="0"/>
              <a:t>If(y = 0) </a:t>
            </a:r>
          </a:p>
          <a:p>
            <a:pPr marL="365760" lvl="1" indent="0">
              <a:buNone/>
            </a:pPr>
            <a:r>
              <a:rPr lang="da-DK" dirty="0"/>
              <a:t>output Z</a:t>
            </a:r>
            <a:r>
              <a:rPr lang="da-DK" baseline="-25000" dirty="0"/>
              <a:t>0</a:t>
            </a:r>
            <a:r>
              <a:rPr lang="da-DK" dirty="0"/>
              <a:t> = </a:t>
            </a:r>
            <a:r>
              <a:rPr lang="da-DK" dirty="0" smtClean="0"/>
              <a:t>C </a:t>
            </a:r>
            <a:r>
              <a:rPr lang="da-DK" dirty="0"/>
              <a:t>⊕ </a:t>
            </a:r>
            <a:r>
              <a:rPr lang="da-DK" dirty="0" smtClean="0"/>
              <a:t>H(R</a:t>
            </a:r>
            <a:r>
              <a:rPr lang="da-DK" baseline="-25000" dirty="0" smtClean="0"/>
              <a:t>y</a:t>
            </a:r>
            <a:r>
              <a:rPr lang="da-DK" dirty="0"/>
              <a:t>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43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Garbling w</a:t>
            </a:r>
            <a:r>
              <a:rPr lang="da-DK" dirty="0" smtClean="0"/>
              <a:t>/o </a:t>
            </a:r>
            <a:r>
              <a:rPr lang="da-DK" dirty="0" err="1" smtClean="0"/>
              <a:t>free</a:t>
            </a:r>
            <a:r>
              <a:rPr lang="da-DK" dirty="0" smtClean="0"/>
              <a:t>-XOR (GRR1)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 smtClean="0"/>
              <a:t>Gb_XOR</a:t>
            </a:r>
            <a:r>
              <a:rPr lang="da-DK" dirty="0" smtClean="0"/>
              <a:t>(L</a:t>
            </a:r>
            <a:r>
              <a:rPr lang="da-DK" baseline="-25000" dirty="0" smtClean="0"/>
              <a:t>0</a:t>
            </a:r>
            <a:r>
              <a:rPr lang="da-DK" dirty="0" smtClean="0"/>
              <a:t>,L</a:t>
            </a:r>
            <a:r>
              <a:rPr lang="da-DK" baseline="-25000" dirty="0" smtClean="0"/>
              <a:t>1</a:t>
            </a:r>
            <a:r>
              <a:rPr lang="da-DK" dirty="0" smtClean="0"/>
              <a:t>,R</a:t>
            </a:r>
            <a:r>
              <a:rPr lang="da-DK" baseline="-25000" dirty="0" smtClean="0"/>
              <a:t>0</a:t>
            </a:r>
            <a:r>
              <a:rPr lang="da-DK" dirty="0" smtClean="0"/>
              <a:t>,R</a:t>
            </a:r>
            <a:r>
              <a:rPr lang="da-DK" baseline="-25000" dirty="0" smtClean="0"/>
              <a:t>1</a:t>
            </a:r>
            <a:r>
              <a:rPr lang="da-DK" dirty="0" smtClean="0"/>
              <a:t>)</a:t>
            </a:r>
          </a:p>
          <a:p>
            <a:r>
              <a:rPr lang="da-DK" dirty="0" smtClean="0"/>
              <a:t>Output </a:t>
            </a:r>
            <a:r>
              <a:rPr lang="da-DK" dirty="0" err="1" smtClean="0"/>
              <a:t>keys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Z</a:t>
            </a:r>
            <a:r>
              <a:rPr lang="da-DK" baseline="-25000" dirty="0" smtClean="0"/>
              <a:t>0</a:t>
            </a:r>
            <a:r>
              <a:rPr lang="da-DK" dirty="0" smtClean="0"/>
              <a:t> = </a:t>
            </a:r>
            <a:r>
              <a:rPr lang="da-DK" dirty="0"/>
              <a:t>L</a:t>
            </a:r>
            <a:r>
              <a:rPr lang="da-DK" baseline="-25000" dirty="0"/>
              <a:t>0</a:t>
            </a:r>
            <a:r>
              <a:rPr lang="da-DK" dirty="0"/>
              <a:t> ⊕ </a:t>
            </a:r>
            <a:r>
              <a:rPr lang="da-DK" dirty="0" smtClean="0"/>
              <a:t>R</a:t>
            </a:r>
            <a:r>
              <a:rPr lang="da-DK" baseline="-25000" dirty="0" smtClean="0"/>
              <a:t>0</a:t>
            </a:r>
          </a:p>
          <a:p>
            <a:pPr lvl="1"/>
            <a:r>
              <a:rPr lang="da-DK" dirty="0"/>
              <a:t>Z</a:t>
            </a:r>
            <a:r>
              <a:rPr lang="da-DK" baseline="-25000" dirty="0"/>
              <a:t>1</a:t>
            </a:r>
            <a:r>
              <a:rPr lang="da-DK" dirty="0"/>
              <a:t> = </a:t>
            </a:r>
            <a:r>
              <a:rPr lang="da-DK" dirty="0" smtClean="0"/>
              <a:t>L</a:t>
            </a:r>
            <a:r>
              <a:rPr lang="da-DK" baseline="-25000" dirty="0"/>
              <a:t>0</a:t>
            </a:r>
            <a:r>
              <a:rPr lang="da-DK" dirty="0" smtClean="0"/>
              <a:t> </a:t>
            </a:r>
            <a:r>
              <a:rPr lang="da-DK" dirty="0"/>
              <a:t>⊕ </a:t>
            </a:r>
            <a:r>
              <a:rPr lang="da-DK" dirty="0" smtClean="0"/>
              <a:t>R</a:t>
            </a:r>
            <a:r>
              <a:rPr lang="da-DK" baseline="-25000" dirty="0" smtClean="0"/>
              <a:t>1</a:t>
            </a:r>
          </a:p>
          <a:p>
            <a:r>
              <a:rPr lang="da-DK" dirty="0" smtClean="0"/>
              <a:t>Send:</a:t>
            </a:r>
          </a:p>
          <a:p>
            <a:pPr lvl="1"/>
            <a:r>
              <a:rPr lang="da-DK" dirty="0" smtClean="0"/>
              <a:t>C = L</a:t>
            </a:r>
            <a:r>
              <a:rPr lang="da-DK" baseline="-25000" dirty="0" smtClean="0"/>
              <a:t>0</a:t>
            </a:r>
            <a:r>
              <a:rPr lang="da-DK" dirty="0"/>
              <a:t>⊕</a:t>
            </a:r>
            <a:r>
              <a:rPr lang="da-DK" dirty="0" smtClean="0"/>
              <a:t>R</a:t>
            </a:r>
            <a:r>
              <a:rPr lang="da-DK" baseline="-25000" dirty="0" smtClean="0"/>
              <a:t>0</a:t>
            </a:r>
            <a:r>
              <a:rPr lang="da-DK" dirty="0"/>
              <a:t>⊕</a:t>
            </a:r>
            <a:r>
              <a:rPr lang="da-DK" dirty="0" smtClean="0"/>
              <a:t>L</a:t>
            </a:r>
            <a:r>
              <a:rPr lang="da-DK" baseline="-25000" dirty="0" smtClean="0"/>
              <a:t>1</a:t>
            </a:r>
            <a:r>
              <a:rPr lang="da-DK" dirty="0"/>
              <a:t>⊕R</a:t>
            </a:r>
            <a:r>
              <a:rPr lang="da-DK" baseline="-25000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 smtClean="0"/>
              <a:t>Ev_XOR</a:t>
            </a:r>
            <a:r>
              <a:rPr lang="da-DK" dirty="0" smtClean="0"/>
              <a:t>(L</a:t>
            </a:r>
            <a:r>
              <a:rPr lang="da-DK" baseline="-25000" dirty="0" smtClean="0"/>
              <a:t>a</a:t>
            </a:r>
            <a:r>
              <a:rPr lang="da-DK" dirty="0" smtClean="0"/>
              <a:t>, </a:t>
            </a:r>
            <a:r>
              <a:rPr lang="da-DK" dirty="0" err="1" smtClean="0"/>
              <a:t>R</a:t>
            </a:r>
            <a:r>
              <a:rPr lang="da-DK" baseline="-25000" dirty="0" err="1" smtClean="0"/>
              <a:t>b</a:t>
            </a:r>
            <a:r>
              <a:rPr lang="da-DK" dirty="0" smtClean="0"/>
              <a:t>, C)</a:t>
            </a:r>
            <a:endParaRPr lang="da-DK" dirty="0"/>
          </a:p>
          <a:p>
            <a:r>
              <a:rPr lang="da-DK" dirty="0" smtClean="0"/>
              <a:t>If(</a:t>
            </a:r>
            <a:r>
              <a:rPr lang="da-DK" dirty="0"/>
              <a:t>a</a:t>
            </a:r>
            <a:r>
              <a:rPr lang="da-DK" dirty="0" smtClean="0"/>
              <a:t> = 0) output </a:t>
            </a:r>
            <a:br>
              <a:rPr lang="da-DK" dirty="0" smtClean="0"/>
            </a:br>
            <a:r>
              <a:rPr lang="da-DK" dirty="0" smtClean="0"/>
              <a:t>Z</a:t>
            </a:r>
            <a:r>
              <a:rPr lang="da-DK" baseline="-25000" dirty="0" smtClean="0"/>
              <a:t>(</a:t>
            </a:r>
            <a:r>
              <a:rPr lang="da-DK" baseline="-25000" dirty="0" err="1" smtClean="0"/>
              <a:t>a</a:t>
            </a:r>
            <a:r>
              <a:rPr lang="da-DK" baseline="-25000" dirty="0" err="1"/>
              <a:t>⊕</a:t>
            </a:r>
            <a:r>
              <a:rPr lang="da-DK" baseline="-25000" dirty="0" err="1" smtClean="0"/>
              <a:t>b</a:t>
            </a:r>
            <a:r>
              <a:rPr lang="da-DK" baseline="-25000" dirty="0" smtClean="0"/>
              <a:t>)</a:t>
            </a:r>
            <a:r>
              <a:rPr lang="da-DK" dirty="0" smtClean="0"/>
              <a:t> = </a:t>
            </a:r>
            <a:r>
              <a:rPr lang="da-DK" dirty="0"/>
              <a:t>L</a:t>
            </a:r>
            <a:r>
              <a:rPr lang="da-DK" baseline="-25000" dirty="0"/>
              <a:t>a</a:t>
            </a:r>
            <a:r>
              <a:rPr lang="da-DK" dirty="0"/>
              <a:t> ⊕ </a:t>
            </a:r>
            <a:r>
              <a:rPr lang="da-DK" dirty="0" err="1" smtClean="0"/>
              <a:t>R</a:t>
            </a:r>
            <a:r>
              <a:rPr lang="da-DK" baseline="-25000" dirty="0" err="1" smtClean="0"/>
              <a:t>b</a:t>
            </a:r>
            <a:endParaRPr lang="da-DK" baseline="-25000" dirty="0"/>
          </a:p>
          <a:p>
            <a:endParaRPr lang="da-DK" dirty="0" smtClean="0"/>
          </a:p>
          <a:p>
            <a:r>
              <a:rPr lang="da-DK" dirty="0" smtClean="0"/>
              <a:t>If(a = 1) </a:t>
            </a:r>
            <a:r>
              <a:rPr lang="da-DK" dirty="0"/>
              <a:t>output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Z</a:t>
            </a:r>
            <a:r>
              <a:rPr lang="da-DK" baseline="-25000" dirty="0" smtClean="0"/>
              <a:t>(</a:t>
            </a:r>
            <a:r>
              <a:rPr lang="da-DK" baseline="-25000" dirty="0" err="1" smtClean="0"/>
              <a:t>a⊕b</a:t>
            </a:r>
            <a:r>
              <a:rPr lang="da-DK" baseline="-25000" dirty="0" smtClean="0"/>
              <a:t>)</a:t>
            </a:r>
            <a:r>
              <a:rPr lang="da-DK" dirty="0" smtClean="0"/>
              <a:t> = </a:t>
            </a:r>
            <a:r>
              <a:rPr lang="da-DK" dirty="0" err="1"/>
              <a:t>C⊕</a:t>
            </a:r>
            <a:r>
              <a:rPr lang="da-DK" dirty="0" err="1" smtClean="0"/>
              <a:t>L</a:t>
            </a:r>
            <a:r>
              <a:rPr lang="da-DK" baseline="-25000" dirty="0" err="1" smtClean="0"/>
              <a:t>a</a:t>
            </a:r>
            <a:r>
              <a:rPr lang="da-DK" dirty="0" err="1"/>
              <a:t>⊕R</a:t>
            </a:r>
            <a:r>
              <a:rPr lang="da-DK" baseline="-25000" dirty="0" err="1"/>
              <a:t>b</a:t>
            </a:r>
            <a:endParaRPr lang="da-DK" baseline="-250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490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Conclusions</a:t>
            </a:r>
            <a:r>
              <a:rPr lang="da-DK" dirty="0" smtClean="0"/>
              <a:t> &amp; Open Problems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Still a </a:t>
            </a:r>
            <a:r>
              <a:rPr lang="da-DK" dirty="0" err="1" smtClean="0"/>
              <a:t>lot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done with </a:t>
            </a:r>
            <a:r>
              <a:rPr lang="da-DK" dirty="0" err="1" smtClean="0"/>
              <a:t>garbling</a:t>
            </a:r>
            <a:r>
              <a:rPr lang="da-DK" dirty="0" smtClean="0"/>
              <a:t> </a:t>
            </a:r>
            <a:r>
              <a:rPr lang="da-DK" dirty="0" err="1" smtClean="0"/>
              <a:t>schemes</a:t>
            </a:r>
            <a:r>
              <a:rPr lang="da-DK" dirty="0" smtClean="0"/>
              <a:t>!</a:t>
            </a:r>
          </a:p>
          <a:p>
            <a:endParaRPr lang="da-DK" dirty="0"/>
          </a:p>
          <a:p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specific</a:t>
            </a:r>
            <a:r>
              <a:rPr lang="da-DK" dirty="0" smtClean="0"/>
              <a:t> purpose </a:t>
            </a:r>
            <a:r>
              <a:rPr lang="da-DK" dirty="0" err="1" smtClean="0"/>
              <a:t>garbling</a:t>
            </a:r>
            <a:r>
              <a:rPr lang="da-DK" dirty="0" smtClean="0"/>
              <a:t> </a:t>
            </a:r>
            <a:r>
              <a:rPr lang="da-DK" dirty="0" err="1" smtClean="0"/>
              <a:t>schemes</a:t>
            </a:r>
            <a:r>
              <a:rPr lang="da-DK" dirty="0" smtClean="0"/>
              <a:t>?</a:t>
            </a:r>
            <a:endParaRPr lang="da-DK" dirty="0"/>
          </a:p>
          <a:p>
            <a:pPr lvl="1"/>
            <a:endParaRPr lang="da-DK" dirty="0" smtClean="0"/>
          </a:p>
          <a:p>
            <a:r>
              <a:rPr lang="da-DK" dirty="0" smtClean="0"/>
              <a:t>Non-</a:t>
            </a:r>
            <a:r>
              <a:rPr lang="da-DK" dirty="0" err="1" smtClean="0"/>
              <a:t>interactive</a:t>
            </a:r>
            <a:r>
              <a:rPr lang="da-DK" dirty="0" smtClean="0"/>
              <a:t> ZK (w/o PKE/gate)?</a:t>
            </a:r>
          </a:p>
        </p:txBody>
      </p:sp>
    </p:spTree>
    <p:extLst>
      <p:ext uri="{BB962C8B-B14F-4D97-AF65-F5344CB8AC3E}">
        <p14:creationId xmlns:p14="http://schemas.microsoft.com/office/powerpoint/2010/main" val="357760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Chou</a:t>
            </a:r>
            <a:r>
              <a:rPr lang="da-DK" dirty="0" smtClean="0"/>
              <a:t>, Orlandi</a:t>
            </a:r>
          </a:p>
          <a:p>
            <a:r>
              <a:rPr lang="da-DK" dirty="0" err="1"/>
              <a:t>c</a:t>
            </a:r>
            <a:r>
              <a:rPr lang="da-DK" dirty="0" err="1" smtClean="0"/>
              <a:t>oming</a:t>
            </a:r>
            <a:r>
              <a:rPr lang="da-DK" dirty="0" smtClean="0"/>
              <a:t> </a:t>
            </a:r>
            <a:r>
              <a:rPr lang="da-DK" dirty="0" err="1" smtClean="0"/>
              <a:t>soon</a:t>
            </a:r>
            <a:r>
              <a:rPr lang="da-DK" dirty="0" smtClean="0"/>
              <a:t> on </a:t>
            </a:r>
            <a:r>
              <a:rPr lang="da-DK" dirty="0" err="1" smtClean="0"/>
              <a:t>ePrint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The Simplest </a:t>
            </a:r>
            <a:r>
              <a:rPr lang="da-DK" sz="3600" dirty="0" err="1" smtClean="0"/>
              <a:t>Oblivious</a:t>
            </a:r>
            <a:r>
              <a:rPr lang="da-DK" sz="3600" dirty="0" smtClean="0"/>
              <a:t> Transfer Protocol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97517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 dirty="0" err="1" smtClean="0"/>
              <a:t>Diffie</a:t>
            </a:r>
            <a:r>
              <a:rPr lang="da-DK" dirty="0" smtClean="0"/>
              <a:t> Hellman </a:t>
            </a:r>
            <a:br>
              <a:rPr lang="da-DK" dirty="0" smtClean="0"/>
            </a:br>
            <a:r>
              <a:rPr lang="da-DK" dirty="0" err="1" smtClean="0"/>
              <a:t>Key</a:t>
            </a:r>
            <a:r>
              <a:rPr lang="da-DK" dirty="0" smtClean="0"/>
              <a:t> Exchange</a:t>
            </a:r>
            <a:endParaRPr lang="da-DK" dirty="0"/>
          </a:p>
        </p:txBody>
      </p:sp>
      <p:grpSp>
        <p:nvGrpSpPr>
          <p:cNvPr id="5" name="Group 4"/>
          <p:cNvGrpSpPr/>
          <p:nvPr/>
        </p:nvGrpSpPr>
        <p:grpSpPr>
          <a:xfrm>
            <a:off x="3258886" y="1556792"/>
            <a:ext cx="2700228" cy="593488"/>
            <a:chOff x="3258886" y="1827400"/>
            <a:chExt cx="2700228" cy="593488"/>
          </a:xfrm>
        </p:grpSpPr>
        <p:sp>
          <p:nvSpPr>
            <p:cNvPr id="9" name="Text Box 62"/>
            <p:cNvSpPr txBox="1">
              <a:spLocks noChangeArrowheads="1"/>
            </p:cNvSpPr>
            <p:nvPr/>
          </p:nvSpPr>
          <p:spPr bwMode="auto">
            <a:xfrm>
              <a:off x="4017639" y="1827400"/>
              <a:ext cx="1274441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X = </a:t>
              </a:r>
              <a:r>
                <a:rPr lang="en-US" sz="3200" dirty="0" err="1" smtClean="0">
                  <a:sym typeface="Wingdings" panose="05000000000000000000" pitchFamily="2" charset="2"/>
                </a:rPr>
                <a:t>g</a:t>
              </a:r>
              <a:r>
                <a:rPr lang="en-US" sz="3200" baseline="30000" dirty="0" err="1" smtClean="0">
                  <a:sym typeface="Wingdings" panose="05000000000000000000" pitchFamily="2" charset="2"/>
                </a:rPr>
                <a:t>x</a:t>
              </a:r>
              <a:endParaRPr lang="it-IT" altLang="da-DK" sz="32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>
              <a:off x="3258886" y="2420888"/>
              <a:ext cx="270022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da-DK">
                <a:latin typeface="Tw Cen MT" panose="020B0602020104020603" pitchFamily="34" charset="0"/>
              </a:endParaRPr>
            </a:p>
          </p:txBody>
        </p:sp>
      </p:grp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251520" y="3636312"/>
            <a:ext cx="174472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a-DK" sz="3200" dirty="0" smtClean="0">
                <a:latin typeface="+mj-lt"/>
              </a:rPr>
              <a:t>K = H(</a:t>
            </a:r>
            <a:r>
              <a:rPr lang="en-US" sz="3200" dirty="0" err="1" smtClean="0">
                <a:sym typeface="Wingdings" panose="05000000000000000000" pitchFamily="2" charset="2"/>
              </a:rPr>
              <a:t>Y</a:t>
            </a:r>
            <a:r>
              <a:rPr lang="en-US" sz="3200" baseline="30000" dirty="0" err="1" smtClean="0">
                <a:sym typeface="Wingdings" panose="05000000000000000000" pitchFamily="2" charset="2"/>
              </a:rPr>
              <a:t>x</a:t>
            </a:r>
            <a:r>
              <a:rPr lang="en-US" sz="3200" dirty="0">
                <a:sym typeface="Wingdings" panose="05000000000000000000" pitchFamily="2" charset="2"/>
              </a:rPr>
              <a:t>)</a:t>
            </a:r>
            <a:endParaRPr lang="it-IT" altLang="da-DK" sz="32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04" y="1628800"/>
            <a:ext cx="45837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m</a:t>
            </a:r>
            <a:endParaRPr lang="da-DK" sz="1400" baseline="-25000" dirty="0"/>
          </a:p>
        </p:txBody>
      </p:sp>
      <p:pic>
        <p:nvPicPr>
          <p:cNvPr id="13" name="Picture 2" descr="C:\Users\orlandi\Desktop\alice2.png"/>
          <p:cNvPicPr>
            <a:picLocks noChangeAspect="1" noChangeArrowheads="1"/>
          </p:cNvPicPr>
          <p:nvPr/>
        </p:nvPicPr>
        <p:blipFill>
          <a:blip r:embed="rId3" cstate="print"/>
          <a:srcRect l="11111" t="6375" r="14815"/>
          <a:stretch>
            <a:fillRect/>
          </a:stretch>
        </p:blipFill>
        <p:spPr bwMode="auto">
          <a:xfrm>
            <a:off x="107504" y="99791"/>
            <a:ext cx="1029650" cy="1512168"/>
          </a:xfrm>
          <a:prstGeom prst="rect">
            <a:avLst/>
          </a:prstGeom>
          <a:noFill/>
        </p:spPr>
      </p:pic>
      <p:pic>
        <p:nvPicPr>
          <p:cNvPr id="16" name="Picture 15" descr="C:\Documents and Settings\daimi\Desktop\legoppl\103294209_71a9a988f7.jpg"/>
          <p:cNvPicPr>
            <a:picLocks noChangeAspect="1" noChangeArrowheads="1"/>
          </p:cNvPicPr>
          <p:nvPr/>
        </p:nvPicPr>
        <p:blipFill>
          <a:blip r:embed="rId4" cstate="print"/>
          <a:srcRect l="24883" r="25117" b="3333"/>
          <a:stretch>
            <a:fillRect/>
          </a:stretch>
        </p:blipFill>
        <p:spPr bwMode="auto">
          <a:xfrm>
            <a:off x="7705590" y="130194"/>
            <a:ext cx="1042874" cy="151216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311932" y="2916232"/>
            <a:ext cx="2700228" cy="656784"/>
            <a:chOff x="3311932" y="2700208"/>
            <a:chExt cx="2700228" cy="656784"/>
          </a:xfrm>
        </p:grpSpPr>
        <p:sp>
          <p:nvSpPr>
            <p:cNvPr id="12" name="Line 61"/>
            <p:cNvSpPr>
              <a:spLocks noChangeShapeType="1"/>
            </p:cNvSpPr>
            <p:nvPr/>
          </p:nvSpPr>
          <p:spPr bwMode="auto">
            <a:xfrm>
              <a:off x="3311932" y="3356992"/>
              <a:ext cx="2700228" cy="0"/>
            </a:xfrm>
            <a:prstGeom prst="line">
              <a:avLst/>
            </a:prstGeom>
            <a:ln>
              <a:headEnd type="triangle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da-DK">
                <a:latin typeface="Tw Cen MT" panose="020B0602020104020603" pitchFamily="34" charset="0"/>
              </a:endParaRPr>
            </a:p>
          </p:txBody>
        </p:sp>
        <p:sp>
          <p:nvSpPr>
            <p:cNvPr id="14" name="Text Box 62"/>
            <p:cNvSpPr txBox="1">
              <a:spLocks noChangeArrowheads="1"/>
            </p:cNvSpPr>
            <p:nvPr/>
          </p:nvSpPr>
          <p:spPr bwMode="auto">
            <a:xfrm>
              <a:off x="4017639" y="2700208"/>
              <a:ext cx="1274441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Y = </a:t>
              </a:r>
              <a:r>
                <a:rPr lang="en-US" sz="3200" dirty="0" err="1" smtClean="0">
                  <a:sym typeface="Wingdings" panose="05000000000000000000" pitchFamily="2" charset="2"/>
                </a:rPr>
                <a:t>g</a:t>
              </a:r>
              <a:r>
                <a:rPr lang="en-US" sz="3200" baseline="30000" dirty="0" err="1" smtClean="0">
                  <a:sym typeface="Wingdings" panose="05000000000000000000" pitchFamily="2" charset="2"/>
                </a:rPr>
                <a:t>y</a:t>
              </a:r>
              <a:endParaRPr lang="it-IT" altLang="da-DK" sz="32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11932" y="4644424"/>
            <a:ext cx="2700228" cy="584776"/>
            <a:chOff x="3311932" y="4644424"/>
            <a:chExt cx="2700228" cy="584776"/>
          </a:xfrm>
        </p:grpSpPr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3707904" y="4644424"/>
              <a:ext cx="1924926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C = E(</a:t>
              </a:r>
              <a:r>
                <a:rPr lang="en-US" sz="3200" dirty="0" err="1" smtClean="0">
                  <a:sym typeface="Wingdings" panose="05000000000000000000" pitchFamily="2" charset="2"/>
                </a:rPr>
                <a:t>K,m</a:t>
              </a:r>
              <a:r>
                <a:rPr lang="en-US" sz="3200" dirty="0" smtClean="0">
                  <a:sym typeface="Wingdings" panose="05000000000000000000" pitchFamily="2" charset="2"/>
                </a:rPr>
                <a:t>)</a:t>
              </a:r>
              <a:endParaRPr lang="it-IT" altLang="da-DK" sz="32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311932" y="5229200"/>
              <a:ext cx="270022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da-DK">
                <a:latin typeface="Tw Cen MT" panose="020B0602020104020603" pitchFamily="34" charset="0"/>
              </a:endParaRPr>
            </a:p>
          </p:txBody>
        </p:sp>
      </p:grp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7219766" y="3708320"/>
            <a:ext cx="174472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a-DK" sz="3200" dirty="0" smtClean="0">
                <a:latin typeface="+mj-lt"/>
              </a:rPr>
              <a:t>K = H(</a:t>
            </a:r>
            <a:r>
              <a:rPr lang="en-US" sz="3200" dirty="0" err="1" smtClean="0">
                <a:sym typeface="Wingdings" panose="05000000000000000000" pitchFamily="2" charset="2"/>
              </a:rPr>
              <a:t>X</a:t>
            </a:r>
            <a:r>
              <a:rPr lang="en-US" sz="3200" baseline="30000" dirty="0" err="1">
                <a:sym typeface="Wingdings" panose="05000000000000000000" pitchFamily="2" charset="2"/>
              </a:rPr>
              <a:t>y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endParaRPr lang="it-IT" altLang="da-DK" sz="3200" dirty="0">
              <a:latin typeface="+mj-lt"/>
            </a:endParaRP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6971434" y="5724544"/>
            <a:ext cx="19930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m = D(K,C)</a:t>
            </a:r>
            <a:endParaRPr lang="it-IT" altLang="da-DK" sz="3200" baseline="300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293096"/>
            <a:ext cx="3491880" cy="2376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There is another key</a:t>
            </a:r>
          </a:p>
          <a:p>
            <a:pPr algn="ctr"/>
            <a:r>
              <a:rPr lang="en-US" sz="3200" dirty="0" smtClean="0"/>
              <a:t>K’ = H( (X/Y)</a:t>
            </a:r>
            <a:r>
              <a:rPr lang="en-US" sz="3200" baseline="30000" dirty="0" smtClean="0"/>
              <a:t>x</a:t>
            </a:r>
            <a:r>
              <a:rPr lang="en-US" sz="3200" dirty="0" smtClean="0"/>
              <a:t> )</a:t>
            </a:r>
          </a:p>
          <a:p>
            <a:pPr algn="ctr"/>
            <a:r>
              <a:rPr lang="en-US" sz="3200" dirty="0" smtClean="0"/>
              <a:t>which Bob cannot compute!</a:t>
            </a:r>
          </a:p>
        </p:txBody>
      </p:sp>
    </p:spTree>
    <p:extLst>
      <p:ext uri="{BB962C8B-B14F-4D97-AF65-F5344CB8AC3E}">
        <p14:creationId xmlns:p14="http://schemas.microsoft.com/office/powerpoint/2010/main" val="89436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258886" y="1556792"/>
            <a:ext cx="2700228" cy="593488"/>
            <a:chOff x="3258886" y="1827400"/>
            <a:chExt cx="2700228" cy="593488"/>
          </a:xfrm>
        </p:grpSpPr>
        <p:sp>
          <p:nvSpPr>
            <p:cNvPr id="24" name="Text Box 62"/>
            <p:cNvSpPr txBox="1">
              <a:spLocks noChangeArrowheads="1"/>
            </p:cNvSpPr>
            <p:nvPr/>
          </p:nvSpPr>
          <p:spPr bwMode="auto">
            <a:xfrm>
              <a:off x="4017639" y="1827400"/>
              <a:ext cx="1274441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X = </a:t>
              </a:r>
              <a:r>
                <a:rPr lang="en-US" sz="3200" dirty="0" err="1" smtClean="0">
                  <a:sym typeface="Wingdings" panose="05000000000000000000" pitchFamily="2" charset="2"/>
                </a:rPr>
                <a:t>g</a:t>
              </a:r>
              <a:r>
                <a:rPr lang="en-US" sz="3200" baseline="30000" dirty="0" err="1" smtClean="0">
                  <a:sym typeface="Wingdings" panose="05000000000000000000" pitchFamily="2" charset="2"/>
                </a:rPr>
                <a:t>x</a:t>
              </a:r>
              <a:endParaRPr lang="it-IT" altLang="da-DK" sz="32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" name="Line 61"/>
            <p:cNvSpPr>
              <a:spLocks noChangeShapeType="1"/>
            </p:cNvSpPr>
            <p:nvPr/>
          </p:nvSpPr>
          <p:spPr bwMode="auto">
            <a:xfrm>
              <a:off x="3258886" y="2420888"/>
              <a:ext cx="270022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da-DK">
                <a:latin typeface="Tw Cen MT" panose="020B06020201040206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 smtClean="0"/>
              <a:t>The Simplest OT </a:t>
            </a:r>
            <a:r>
              <a:rPr lang="da-DK" dirty="0" err="1" smtClean="0"/>
              <a:t>protocol</a:t>
            </a:r>
            <a:endParaRPr lang="da-DK" dirty="0"/>
          </a:p>
        </p:txBody>
      </p: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150096" y="3429000"/>
            <a:ext cx="254969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a-DK" sz="3200" dirty="0" smtClean="0">
                <a:latin typeface="+mj-lt"/>
              </a:rPr>
              <a:t>K</a:t>
            </a:r>
            <a:r>
              <a:rPr lang="it-IT" altLang="da-DK" sz="3200" baseline="-25000" dirty="0" smtClean="0">
                <a:latin typeface="+mj-lt"/>
              </a:rPr>
              <a:t>0</a:t>
            </a:r>
            <a:r>
              <a:rPr lang="it-IT" altLang="da-DK" sz="3200" dirty="0" smtClean="0">
                <a:latin typeface="+mj-lt"/>
              </a:rPr>
              <a:t> = H(</a:t>
            </a:r>
            <a:r>
              <a:rPr lang="en-US" sz="3200" dirty="0" err="1" smtClean="0">
                <a:sym typeface="Wingdings" panose="05000000000000000000" pitchFamily="2" charset="2"/>
              </a:rPr>
              <a:t>Y</a:t>
            </a:r>
            <a:r>
              <a:rPr lang="en-US" sz="3200" baseline="30000" dirty="0" err="1" smtClean="0">
                <a:sym typeface="Wingdings" panose="05000000000000000000" pitchFamily="2" charset="2"/>
              </a:rPr>
              <a:t>x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</a:p>
          <a:p>
            <a:r>
              <a:rPr lang="it-IT" altLang="da-DK" sz="3200" dirty="0" smtClean="0"/>
              <a:t>K</a:t>
            </a:r>
            <a:r>
              <a:rPr lang="it-IT" altLang="da-DK" sz="3200" baseline="-25000" dirty="0" smtClean="0"/>
              <a:t>1</a:t>
            </a:r>
            <a:r>
              <a:rPr lang="it-IT" altLang="da-DK" sz="3200" dirty="0" smtClean="0"/>
              <a:t> </a:t>
            </a:r>
            <a:r>
              <a:rPr lang="it-IT" altLang="da-DK" sz="3200" dirty="0"/>
              <a:t>= H</a:t>
            </a:r>
            <a:r>
              <a:rPr lang="it-IT" altLang="da-DK" sz="3200" dirty="0" smtClean="0"/>
              <a:t>((X/</a:t>
            </a:r>
            <a:r>
              <a:rPr lang="en-US" sz="3200" dirty="0" smtClean="0">
                <a:sym typeface="Wingdings" panose="05000000000000000000" pitchFamily="2" charset="2"/>
              </a:rPr>
              <a:t>Y)</a:t>
            </a:r>
            <a:r>
              <a:rPr lang="en-US" sz="3200" baseline="30000" dirty="0" smtClean="0">
                <a:sym typeface="Wingdings" panose="05000000000000000000" pitchFamily="2" charset="2"/>
              </a:rPr>
              <a:t>x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endParaRPr lang="it-IT" altLang="da-DK" sz="3200" dirty="0"/>
          </a:p>
        </p:txBody>
      </p:sp>
      <p:sp>
        <p:nvSpPr>
          <p:cNvPr id="26" name="Rectangle 25"/>
          <p:cNvSpPr/>
          <p:nvPr/>
        </p:nvSpPr>
        <p:spPr>
          <a:xfrm>
            <a:off x="90270" y="1486525"/>
            <a:ext cx="1241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m</a:t>
            </a:r>
            <a:r>
              <a:rPr lang="en-US" sz="3600" baseline="-25000" dirty="0" smtClean="0">
                <a:sym typeface="Wingdings" panose="05000000000000000000" pitchFamily="2" charset="2"/>
              </a:rPr>
              <a:t>0</a:t>
            </a:r>
            <a:r>
              <a:rPr lang="en-US" sz="3600" dirty="0" smtClean="0">
                <a:sym typeface="Wingdings" panose="05000000000000000000" pitchFamily="2" charset="2"/>
              </a:rPr>
              <a:t>,m</a:t>
            </a:r>
            <a:r>
              <a:rPr lang="en-US" sz="3200" baseline="-25000" dirty="0" smtClean="0">
                <a:sym typeface="Wingdings" panose="05000000000000000000" pitchFamily="2" charset="2"/>
              </a:rPr>
              <a:t>1</a:t>
            </a:r>
            <a:endParaRPr lang="da-DK" sz="1200" baseline="-25000" dirty="0"/>
          </a:p>
        </p:txBody>
      </p:sp>
      <p:pic>
        <p:nvPicPr>
          <p:cNvPr id="13" name="Picture 2" descr="C:\Users\orlandi\Desktop\alice2.png"/>
          <p:cNvPicPr>
            <a:picLocks noChangeAspect="1" noChangeArrowheads="1"/>
          </p:cNvPicPr>
          <p:nvPr/>
        </p:nvPicPr>
        <p:blipFill>
          <a:blip r:embed="rId3" cstate="print"/>
          <a:srcRect l="11111" t="6375" r="14815"/>
          <a:stretch>
            <a:fillRect/>
          </a:stretch>
        </p:blipFill>
        <p:spPr bwMode="auto">
          <a:xfrm>
            <a:off x="107504" y="99791"/>
            <a:ext cx="1029650" cy="1512168"/>
          </a:xfrm>
          <a:prstGeom prst="rect">
            <a:avLst/>
          </a:prstGeom>
          <a:noFill/>
        </p:spPr>
      </p:pic>
      <p:pic>
        <p:nvPicPr>
          <p:cNvPr id="16" name="Picture 15" descr="C:\Documents and Settings\daimi\Desktop\legoppl\103294209_71a9a988f7.jpg"/>
          <p:cNvPicPr>
            <a:picLocks noChangeAspect="1" noChangeArrowheads="1"/>
          </p:cNvPicPr>
          <p:nvPr/>
        </p:nvPicPr>
        <p:blipFill>
          <a:blip r:embed="rId4" cstate="print"/>
          <a:srcRect l="24883" r="25117" b="3333"/>
          <a:stretch>
            <a:fillRect/>
          </a:stretch>
        </p:blipFill>
        <p:spPr bwMode="auto">
          <a:xfrm>
            <a:off x="7705590" y="130194"/>
            <a:ext cx="1042874" cy="151216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311932" y="4502730"/>
            <a:ext cx="2700228" cy="1446550"/>
            <a:chOff x="3311932" y="4502730"/>
            <a:chExt cx="2700228" cy="1446550"/>
          </a:xfrm>
        </p:grpSpPr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3491880" y="4502730"/>
              <a:ext cx="2377774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C</a:t>
              </a:r>
              <a:r>
                <a:rPr lang="en-US" sz="3200" baseline="-25000" dirty="0" smtClean="0">
                  <a:sym typeface="Wingdings" panose="05000000000000000000" pitchFamily="2" charset="2"/>
                </a:rPr>
                <a:t>0</a:t>
              </a:r>
              <a:r>
                <a:rPr lang="en-US" sz="3200" dirty="0" smtClean="0">
                  <a:sym typeface="Wingdings" panose="05000000000000000000" pitchFamily="2" charset="2"/>
                </a:rPr>
                <a:t> = E(K</a:t>
              </a:r>
              <a:r>
                <a:rPr lang="en-US" sz="3200" baseline="-25000" dirty="0" smtClean="0">
                  <a:sym typeface="Wingdings" panose="05000000000000000000" pitchFamily="2" charset="2"/>
                </a:rPr>
                <a:t>0</a:t>
              </a:r>
              <a:r>
                <a:rPr lang="en-US" sz="3200" dirty="0" smtClean="0">
                  <a:sym typeface="Wingdings" panose="05000000000000000000" pitchFamily="2" charset="2"/>
                </a:rPr>
                <a:t>,m</a:t>
              </a:r>
              <a:r>
                <a:rPr lang="en-US" sz="3200" baseline="-25000" dirty="0" smtClean="0">
                  <a:sym typeface="Wingdings" panose="05000000000000000000" pitchFamily="2" charset="2"/>
                </a:rPr>
                <a:t>0</a:t>
              </a:r>
              <a:r>
                <a:rPr lang="en-US" sz="3200" dirty="0" smtClean="0">
                  <a:sym typeface="Wingdings" panose="05000000000000000000" pitchFamily="2" charset="2"/>
                </a:rPr>
                <a:t>)</a:t>
              </a:r>
            </a:p>
            <a:p>
              <a:r>
                <a:rPr lang="en-US" sz="3200" dirty="0" smtClean="0">
                  <a:sym typeface="Wingdings" panose="05000000000000000000" pitchFamily="2" charset="2"/>
                </a:rPr>
                <a:t>C</a:t>
              </a:r>
              <a:r>
                <a:rPr lang="en-US" sz="3200" baseline="-25000" dirty="0" smtClean="0">
                  <a:sym typeface="Wingdings" panose="05000000000000000000" pitchFamily="2" charset="2"/>
                </a:rPr>
                <a:t>1</a:t>
              </a:r>
              <a:r>
                <a:rPr lang="en-US" sz="3200" dirty="0" smtClean="0">
                  <a:sym typeface="Wingdings" panose="05000000000000000000" pitchFamily="2" charset="2"/>
                </a:rPr>
                <a:t> </a:t>
              </a:r>
              <a:r>
                <a:rPr lang="en-US" sz="3200" dirty="0">
                  <a:sym typeface="Wingdings" panose="05000000000000000000" pitchFamily="2" charset="2"/>
                </a:rPr>
                <a:t>= E</a:t>
              </a:r>
              <a:r>
                <a:rPr lang="en-US" sz="3200" dirty="0" smtClean="0">
                  <a:sym typeface="Wingdings" panose="05000000000000000000" pitchFamily="2" charset="2"/>
                </a:rPr>
                <a:t>(K</a:t>
              </a:r>
              <a:r>
                <a:rPr lang="en-US" sz="3200" baseline="-25000" dirty="0">
                  <a:sym typeface="Wingdings" panose="05000000000000000000" pitchFamily="2" charset="2"/>
                </a:rPr>
                <a:t>1</a:t>
              </a:r>
              <a:r>
                <a:rPr lang="en-US" sz="3200" dirty="0" smtClean="0">
                  <a:sym typeface="Wingdings" panose="05000000000000000000" pitchFamily="2" charset="2"/>
                </a:rPr>
                <a:t>,m</a:t>
              </a:r>
              <a:r>
                <a:rPr lang="en-US" sz="3200" baseline="-25000" dirty="0" smtClean="0">
                  <a:sym typeface="Wingdings" panose="05000000000000000000" pitchFamily="2" charset="2"/>
                </a:rPr>
                <a:t>1</a:t>
              </a:r>
              <a:r>
                <a:rPr lang="en-US" sz="3200" dirty="0" smtClean="0">
                  <a:sym typeface="Wingdings" panose="05000000000000000000" pitchFamily="2" charset="2"/>
                </a:rPr>
                <a:t>)</a:t>
              </a:r>
              <a:endParaRPr lang="it-IT" altLang="da-DK" sz="32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  <a:p>
              <a:endParaRPr lang="it-IT" altLang="da-DK" sz="36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0" name="Line 61"/>
            <p:cNvSpPr>
              <a:spLocks noChangeShapeType="1"/>
            </p:cNvSpPr>
            <p:nvPr/>
          </p:nvSpPr>
          <p:spPr bwMode="auto">
            <a:xfrm>
              <a:off x="3311932" y="5589240"/>
              <a:ext cx="2700228" cy="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da-DK">
                <a:latin typeface="Tw Cen MT" panose="020B0602020104020603" pitchFamily="34" charset="0"/>
              </a:endParaRPr>
            </a:p>
          </p:txBody>
        </p:sp>
      </p:grp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6372200" y="2045166"/>
            <a:ext cx="2409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j-lt"/>
                <a:sym typeface="Wingdings" panose="05000000000000000000" pitchFamily="2" charset="2"/>
              </a:rPr>
              <a:t>b=0 : </a:t>
            </a:r>
            <a:r>
              <a:rPr lang="en-US" sz="2800" dirty="0" smtClean="0">
                <a:sym typeface="Wingdings" panose="05000000000000000000" pitchFamily="2" charset="2"/>
              </a:rPr>
              <a:t>Y </a:t>
            </a:r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 err="1">
                <a:sym typeface="Wingdings" panose="05000000000000000000" pitchFamily="2" charset="2"/>
              </a:rPr>
              <a:t>g</a:t>
            </a:r>
            <a:r>
              <a:rPr lang="en-US" sz="2800" baseline="30000" dirty="0" err="1">
                <a:sym typeface="Wingdings" panose="05000000000000000000" pitchFamily="2" charset="2"/>
              </a:rPr>
              <a:t>y</a:t>
            </a:r>
            <a:endParaRPr lang="it-IT" altLang="da-DK" sz="2800" baseline="300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it-IT" altLang="da-DK" sz="2800" dirty="0" smtClean="0">
                <a:latin typeface="+mj-lt"/>
                <a:sym typeface="Wingdings" panose="05000000000000000000" pitchFamily="2" charset="2"/>
              </a:rPr>
              <a:t>b</a:t>
            </a:r>
            <a:r>
              <a:rPr lang="en-US" altLang="da-DK" sz="2800" dirty="0" smtClean="0">
                <a:latin typeface="+mj-lt"/>
                <a:sym typeface="Wingdings" panose="05000000000000000000" pitchFamily="2" charset="2"/>
              </a:rPr>
              <a:t>=1 :</a:t>
            </a:r>
            <a:r>
              <a:rPr lang="en-US" altLang="da-DK" sz="28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da-DK" sz="2800" dirty="0" smtClean="0">
                <a:latin typeface="+mj-lt"/>
                <a:sym typeface="Wingdings" panose="05000000000000000000" pitchFamily="2" charset="2"/>
              </a:rPr>
              <a:t>Y = X/</a:t>
            </a:r>
            <a:r>
              <a:rPr lang="en-US" sz="2800" dirty="0" err="1" smtClean="0">
                <a:sym typeface="Wingdings" panose="05000000000000000000" pitchFamily="2" charset="2"/>
              </a:rPr>
              <a:t>g</a:t>
            </a:r>
            <a:r>
              <a:rPr lang="en-US" sz="2800" baseline="30000" dirty="0" err="1" smtClean="0">
                <a:sym typeface="Wingdings" panose="05000000000000000000" pitchFamily="2" charset="2"/>
              </a:rPr>
              <a:t>y</a:t>
            </a:r>
            <a:endParaRPr lang="it-IT" altLang="da-DK" sz="28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49342" y="1484784"/>
            <a:ext cx="41109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ym typeface="Wingdings" panose="05000000000000000000" pitchFamily="2" charset="2"/>
              </a:rPr>
              <a:t>b</a:t>
            </a:r>
            <a:endParaRPr lang="da-DK" sz="1400" baseline="-25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311932" y="2916232"/>
            <a:ext cx="2700228" cy="656784"/>
            <a:chOff x="3311932" y="2700208"/>
            <a:chExt cx="2700228" cy="656784"/>
          </a:xfrm>
        </p:grpSpPr>
        <p:sp>
          <p:nvSpPr>
            <p:cNvPr id="29" name="Line 61"/>
            <p:cNvSpPr>
              <a:spLocks noChangeShapeType="1"/>
            </p:cNvSpPr>
            <p:nvPr/>
          </p:nvSpPr>
          <p:spPr bwMode="auto">
            <a:xfrm>
              <a:off x="3311932" y="3356992"/>
              <a:ext cx="2700228" cy="0"/>
            </a:xfrm>
            <a:prstGeom prst="line">
              <a:avLst/>
            </a:prstGeom>
            <a:ln>
              <a:headEnd type="triangle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da-DK">
                <a:latin typeface="Tw Cen MT" panose="020B0602020104020603" pitchFamily="34" charset="0"/>
              </a:endParaRP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4499992" y="2700208"/>
              <a:ext cx="411090" cy="584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ym typeface="Wingdings" panose="05000000000000000000" pitchFamily="2" charset="2"/>
                </a:rPr>
                <a:t>Y</a:t>
              </a:r>
              <a:endParaRPr lang="it-IT" altLang="da-DK" sz="3200" baseline="30000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4" name="Text Box 62"/>
          <p:cNvSpPr txBox="1">
            <a:spLocks noChangeArrowheads="1"/>
          </p:cNvSpPr>
          <p:nvPr/>
        </p:nvSpPr>
        <p:spPr bwMode="auto">
          <a:xfrm>
            <a:off x="6804248" y="3573016"/>
            <a:ext cx="197114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a-DK" sz="3200" dirty="0" smtClean="0">
                <a:latin typeface="+mj-lt"/>
              </a:rPr>
              <a:t>K</a:t>
            </a:r>
            <a:r>
              <a:rPr lang="it-IT" altLang="da-DK" sz="3200" baseline="-25000" dirty="0" smtClean="0">
                <a:latin typeface="+mj-lt"/>
              </a:rPr>
              <a:t>b</a:t>
            </a:r>
            <a:r>
              <a:rPr lang="it-IT" altLang="da-DK" sz="3200" dirty="0" smtClean="0">
                <a:latin typeface="+mj-lt"/>
              </a:rPr>
              <a:t> = H(</a:t>
            </a:r>
            <a:r>
              <a:rPr lang="en-US" sz="3200" dirty="0" err="1" smtClean="0">
                <a:sym typeface="Wingdings" panose="05000000000000000000" pitchFamily="2" charset="2"/>
              </a:rPr>
              <a:t>X</a:t>
            </a:r>
            <a:r>
              <a:rPr lang="en-US" sz="3200" baseline="30000" dirty="0" err="1">
                <a:sym typeface="Wingdings" panose="05000000000000000000" pitchFamily="2" charset="2"/>
              </a:rPr>
              <a:t>y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endParaRPr lang="it-IT" altLang="da-DK" sz="3200" dirty="0">
              <a:latin typeface="+mj-lt"/>
            </a:endParaRP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6452609" y="5724544"/>
            <a:ext cx="252137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 smtClean="0">
                <a:sym typeface="Wingdings" panose="05000000000000000000" pitchFamily="2" charset="2"/>
              </a:rPr>
              <a:t>m</a:t>
            </a:r>
            <a:r>
              <a:rPr lang="en-US" sz="3200" baseline="-25000" dirty="0" err="1" smtClean="0">
                <a:sym typeface="Wingdings" panose="05000000000000000000" pitchFamily="2" charset="2"/>
              </a:rPr>
              <a:t>b</a:t>
            </a:r>
            <a:r>
              <a:rPr lang="en-US" sz="3200" dirty="0" smtClean="0">
                <a:sym typeface="Wingdings" panose="05000000000000000000" pitchFamily="2" charset="2"/>
              </a:rPr>
              <a:t> = D(</a:t>
            </a:r>
            <a:r>
              <a:rPr lang="en-US" sz="3200" dirty="0" err="1" smtClean="0">
                <a:sym typeface="Wingdings" panose="05000000000000000000" pitchFamily="2" charset="2"/>
              </a:rPr>
              <a:t>K</a:t>
            </a:r>
            <a:r>
              <a:rPr lang="en-US" sz="3200" baseline="-25000" dirty="0" err="1" smtClean="0">
                <a:sym typeface="Wingdings" panose="05000000000000000000" pitchFamily="2" charset="2"/>
              </a:rPr>
              <a:t>b</a:t>
            </a:r>
            <a:r>
              <a:rPr lang="en-US" sz="3200" dirty="0" err="1" smtClean="0">
                <a:sym typeface="Wingdings" panose="05000000000000000000" pitchFamily="2" charset="2"/>
              </a:rPr>
              <a:t>,C</a:t>
            </a:r>
            <a:r>
              <a:rPr lang="en-US" sz="3200" baseline="-25000" dirty="0" err="1" smtClean="0">
                <a:sym typeface="Wingdings" panose="05000000000000000000" pitchFamily="2" charset="2"/>
              </a:rPr>
              <a:t>b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endParaRPr lang="it-IT" altLang="da-DK" sz="3200" baseline="300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7504" y="5085184"/>
            <a:ext cx="2952328" cy="1656184"/>
          </a:xfrm>
          <a:prstGeom prst="roundRect">
            <a:avLst>
              <a:gd name="adj" fmla="val 865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700" dirty="0" smtClean="0"/>
              <a:t>E((α,β), m) = </a:t>
            </a:r>
            <a:br>
              <a:rPr lang="en-US" sz="2700" dirty="0" smtClean="0"/>
            </a:br>
            <a:endParaRPr lang="en-US" sz="1200" dirty="0" smtClean="0"/>
          </a:p>
          <a:p>
            <a:pPr algn="ctr"/>
            <a:r>
              <a:rPr lang="en-US" sz="2700" dirty="0" smtClean="0"/>
              <a:t>(α+ m, (α+ m)β)</a:t>
            </a:r>
          </a:p>
        </p:txBody>
      </p:sp>
    </p:spTree>
    <p:extLst>
      <p:ext uri="{BB962C8B-B14F-4D97-AF65-F5344CB8AC3E}">
        <p14:creationId xmlns:p14="http://schemas.microsoft.com/office/powerpoint/2010/main" val="205900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4" grpId="0"/>
      <p:bldP spid="35" grpId="0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</a:t>
            </a:r>
            <a:r>
              <a:rPr lang="en-US" smtClean="0"/>
              <a:t>OT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Complexity:</a:t>
            </a:r>
          </a:p>
          <a:p>
            <a:pPr lvl="1"/>
            <a:r>
              <a:rPr lang="en-US" dirty="0" smtClean="0"/>
              <a:t>Communication: 1ge/OT + 2 </a:t>
            </a:r>
            <a:r>
              <a:rPr lang="en-US" dirty="0" err="1" smtClean="0"/>
              <a:t>ctxt</a:t>
            </a:r>
            <a:r>
              <a:rPr lang="en-US" dirty="0" smtClean="0"/>
              <a:t>/OT + 1ge</a:t>
            </a:r>
          </a:p>
          <a:p>
            <a:pPr lvl="1"/>
            <a:r>
              <a:rPr lang="en-US" dirty="0" smtClean="0"/>
              <a:t>Computation: 3 </a:t>
            </a:r>
            <a:r>
              <a:rPr lang="en-US" dirty="0" err="1" smtClean="0"/>
              <a:t>exp</a:t>
            </a:r>
            <a:r>
              <a:rPr lang="en-US" dirty="0" smtClean="0"/>
              <a:t>/OT + 3 H/OT + 2 </a:t>
            </a:r>
            <a:r>
              <a:rPr lang="en-US" dirty="0" err="1" smtClean="0"/>
              <a:t>exp</a:t>
            </a:r>
            <a:endParaRPr lang="en-US" dirty="0" smtClean="0"/>
          </a:p>
          <a:p>
            <a:r>
              <a:rPr lang="en-US" dirty="0" smtClean="0"/>
              <a:t>Security:</a:t>
            </a:r>
          </a:p>
          <a:p>
            <a:pPr lvl="1"/>
            <a:r>
              <a:rPr lang="en-US" dirty="0" smtClean="0"/>
              <a:t>UC vs. active adversary with programmable RO</a:t>
            </a:r>
          </a:p>
          <a:p>
            <a:r>
              <a:rPr lang="en-US" dirty="0" smtClean="0"/>
              <a:t>Performances: ~5000 OT</a:t>
            </a:r>
            <a:r>
              <a:rPr lang="en-US" smtClean="0"/>
              <a:t>/s</a:t>
            </a:r>
            <a:endParaRPr lang="en-US" dirty="0" smtClean="0"/>
          </a:p>
          <a:p>
            <a:pPr lvl="1"/>
            <a:r>
              <a:rPr lang="en-US" dirty="0" smtClean="0"/>
              <a:t>Implementation based on </a:t>
            </a:r>
            <a:r>
              <a:rPr lang="en-US" dirty="0"/>
              <a:t>Bernstein’s Curve25519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Jawurek</a:t>
            </a:r>
            <a:r>
              <a:rPr lang="da-DK" dirty="0" smtClean="0"/>
              <a:t>, </a:t>
            </a:r>
            <a:r>
              <a:rPr lang="da-DK" dirty="0" err="1" smtClean="0"/>
              <a:t>Ferschbaum</a:t>
            </a:r>
            <a:r>
              <a:rPr lang="da-DK" dirty="0" smtClean="0"/>
              <a:t>, Orlandi</a:t>
            </a:r>
          </a:p>
          <a:p>
            <a:r>
              <a:rPr lang="da-DK" dirty="0" smtClean="0"/>
              <a:t>CCS 2013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 smtClean="0"/>
              <a:t>Zero-Knowledge from </a:t>
            </a:r>
            <a:r>
              <a:rPr lang="da-DK" sz="3600" dirty="0" err="1" smtClean="0"/>
              <a:t>Garbled</a:t>
            </a:r>
            <a:r>
              <a:rPr lang="da-DK" sz="3600" dirty="0" smtClean="0"/>
              <a:t> Circuits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288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Protocols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IP</a:t>
            </a:r>
            <a:r>
              <a:rPr lang="da-DK" dirty="0" smtClean="0"/>
              <a:t>/ZK – GMR85</a:t>
            </a:r>
          </a:p>
          <a:p>
            <a:pPr lvl="1"/>
            <a:r>
              <a:rPr lang="en-US" dirty="0" smtClean="0"/>
              <a:t>Revolutionary idea in cryptography and CS</a:t>
            </a:r>
            <a:endParaRPr lang="en-US" dirty="0"/>
          </a:p>
          <a:p>
            <a:endParaRPr lang="da-DK" dirty="0" smtClean="0"/>
          </a:p>
          <a:p>
            <a:r>
              <a:rPr lang="da-DK" dirty="0" err="1" smtClean="0"/>
              <a:t>Soundness</a:t>
            </a:r>
            <a:r>
              <a:rPr lang="da-DK" dirty="0" smtClean="0"/>
              <a:t>:</a:t>
            </a:r>
          </a:p>
          <a:p>
            <a:pPr lvl="1"/>
            <a:r>
              <a:rPr lang="da-DK" dirty="0" err="1" smtClean="0"/>
              <a:t>even</a:t>
            </a:r>
            <a:r>
              <a:rPr lang="da-DK" dirty="0" smtClean="0"/>
              <a:t> a </a:t>
            </a:r>
            <a:r>
              <a:rPr lang="da-DK" dirty="0" err="1" smtClean="0"/>
              <a:t>corrupted</a:t>
            </a:r>
            <a:r>
              <a:rPr lang="da-DK" dirty="0" smtClean="0"/>
              <a:t> P </a:t>
            </a:r>
            <a:r>
              <a:rPr lang="da-DK" dirty="0" err="1" smtClean="0"/>
              <a:t>cannot</a:t>
            </a:r>
            <a:r>
              <a:rPr lang="da-DK" dirty="0" smtClean="0"/>
              <a:t> </a:t>
            </a:r>
            <a:r>
              <a:rPr lang="da-DK" dirty="0" err="1" smtClean="0"/>
              <a:t>prove</a:t>
            </a:r>
            <a:r>
              <a:rPr lang="da-DK" dirty="0" smtClean="0"/>
              <a:t> false statements</a:t>
            </a:r>
          </a:p>
          <a:p>
            <a:r>
              <a:rPr lang="da-DK" dirty="0" smtClean="0"/>
              <a:t>Zero-Knowledge:</a:t>
            </a:r>
          </a:p>
          <a:p>
            <a:pPr lvl="1"/>
            <a:r>
              <a:rPr lang="da-DK" dirty="0" err="1" smtClean="0"/>
              <a:t>even</a:t>
            </a:r>
            <a:r>
              <a:rPr lang="da-DK" dirty="0" smtClean="0"/>
              <a:t> a </a:t>
            </a:r>
            <a:r>
              <a:rPr lang="da-DK" dirty="0" err="1" smtClean="0"/>
              <a:t>corrupted</a:t>
            </a:r>
            <a:r>
              <a:rPr lang="da-DK" dirty="0" smtClean="0"/>
              <a:t> V </a:t>
            </a:r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learns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the statement is true (and not </a:t>
            </a:r>
            <a:r>
              <a:rPr lang="da-DK" dirty="0" err="1" smtClean="0"/>
              <a:t>why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r>
              <a:rPr lang="da-DK" dirty="0" err="1" smtClean="0"/>
              <a:t>Important</a:t>
            </a:r>
            <a:r>
              <a:rPr lang="da-DK" dirty="0" smtClean="0"/>
              <a:t> in </a:t>
            </a:r>
            <a:r>
              <a:rPr lang="da-DK" dirty="0" err="1" smtClean="0"/>
              <a:t>practice</a:t>
            </a:r>
            <a:endParaRPr lang="da-DK" dirty="0" smtClean="0"/>
          </a:p>
          <a:p>
            <a:pPr lvl="1"/>
            <a:r>
              <a:rPr lang="da-DK" dirty="0" smtClean="0"/>
              <a:t>Authentication</a:t>
            </a:r>
          </a:p>
          <a:p>
            <a:pPr lvl="1"/>
            <a:r>
              <a:rPr lang="da-DK" dirty="0" err="1" smtClean="0"/>
              <a:t>Essential</a:t>
            </a:r>
            <a:r>
              <a:rPr lang="da-DK" dirty="0" smtClean="0"/>
              <a:t> component in </a:t>
            </a:r>
            <a:r>
              <a:rPr lang="da-DK" dirty="0" err="1" smtClean="0"/>
              <a:t>complex</a:t>
            </a:r>
            <a:r>
              <a:rPr lang="da-DK" dirty="0" smtClean="0"/>
              <a:t> </a:t>
            </a:r>
            <a:r>
              <a:rPr lang="da-DK" dirty="0" err="1" smtClean="0"/>
              <a:t>protocols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efficiency</a:t>
            </a:r>
            <a:r>
              <a:rPr lang="da-DK" dirty="0" smtClean="0"/>
              <a:t>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67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Zero-Knowledge Protocols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examples</a:t>
            </a:r>
            <a:r>
              <a:rPr lang="da-DK" dirty="0" smtClean="0"/>
              <a:t> of </a:t>
            </a:r>
            <a:r>
              <a:rPr lang="da-DK" dirty="0" err="1" smtClean="0"/>
              <a:t>efficient</a:t>
            </a:r>
            <a:r>
              <a:rPr lang="da-DK" dirty="0" smtClean="0"/>
              <a:t> ZK for </a:t>
            </a:r>
            <a:r>
              <a:rPr lang="da-DK" dirty="0" err="1" smtClean="0"/>
              <a:t>algebraic</a:t>
            </a:r>
            <a:r>
              <a:rPr lang="da-DK" dirty="0" smtClean="0"/>
              <a:t> </a:t>
            </a:r>
            <a:r>
              <a:rPr lang="da-DK" dirty="0" err="1" smtClean="0"/>
              <a:t>languages</a:t>
            </a:r>
            <a:endParaRPr lang="da-DK" dirty="0"/>
          </a:p>
          <a:p>
            <a:pPr lvl="1"/>
            <a:r>
              <a:rPr lang="da-DK" dirty="0"/>
              <a:t>Discret </a:t>
            </a:r>
            <a:r>
              <a:rPr lang="da-DK" dirty="0" err="1"/>
              <a:t>Logarithm</a:t>
            </a:r>
            <a:endParaRPr lang="da-DK" dirty="0"/>
          </a:p>
          <a:p>
            <a:pPr lvl="1"/>
            <a:r>
              <a:rPr lang="da-DK" dirty="0"/>
              <a:t>RSA</a:t>
            </a:r>
          </a:p>
          <a:p>
            <a:pPr lvl="1"/>
            <a:r>
              <a:rPr lang="da-DK" dirty="0" err="1"/>
              <a:t>Lattice</a:t>
            </a:r>
            <a:endParaRPr lang="da-DK" dirty="0"/>
          </a:p>
          <a:p>
            <a:pPr lvl="1"/>
            <a:r>
              <a:rPr lang="da-DK" dirty="0" smtClean="0"/>
              <a:t>...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non-</a:t>
            </a:r>
            <a:r>
              <a:rPr lang="da-DK" dirty="0" err="1"/>
              <a:t>algebraic</a:t>
            </a:r>
            <a:r>
              <a:rPr lang="da-DK" dirty="0"/>
              <a:t> statements?</a:t>
            </a:r>
          </a:p>
          <a:p>
            <a:pPr lvl="1"/>
            <a:r>
              <a:rPr lang="da-DK" dirty="0"/>
              <a:t>How do I </a:t>
            </a:r>
            <a:r>
              <a:rPr lang="da-DK" dirty="0" err="1"/>
              <a:t>prove</a:t>
            </a:r>
            <a:r>
              <a:rPr lang="da-DK" dirty="0"/>
              <a:t> ”I know x s.t. y=SHA(x</a:t>
            </a:r>
            <a:r>
              <a:rPr lang="da-DK" dirty="0" smtClean="0"/>
              <a:t>)”?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This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  <a:r>
              <a:rPr lang="da-DK" dirty="0" err="1" smtClean="0"/>
              <a:t>tries</a:t>
            </a:r>
            <a:r>
              <a:rPr lang="da-DK" dirty="0" smtClean="0"/>
              <a:t> to </a:t>
            </a:r>
            <a:r>
              <a:rPr lang="da-DK" dirty="0" err="1" smtClean="0"/>
              <a:t>fill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gap</a:t>
            </a:r>
            <a:r>
              <a:rPr lang="da-DK" dirty="0" smtClean="0"/>
              <a:t>!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986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Related</a:t>
            </a:r>
            <a:r>
              <a:rPr lang="da-DK" dirty="0" smtClean="0"/>
              <a:t> Work</a:t>
            </a:r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IKOS’07</a:t>
            </a:r>
          </a:p>
          <a:p>
            <a:pPr lvl="1"/>
            <a:r>
              <a:rPr lang="da-DK" dirty="0" smtClean="0"/>
              <a:t>ZK from (</a:t>
            </a:r>
            <a:r>
              <a:rPr lang="da-DK" dirty="0" err="1" smtClean="0"/>
              <a:t>honest</a:t>
            </a:r>
            <a:r>
              <a:rPr lang="da-DK" dirty="0" smtClean="0"/>
              <a:t> </a:t>
            </a:r>
            <a:r>
              <a:rPr lang="da-DK" dirty="0" err="1" smtClean="0"/>
              <a:t>majority</a:t>
            </a:r>
            <a:r>
              <a:rPr lang="da-DK" dirty="0" smtClean="0"/>
              <a:t>) MPC</a:t>
            </a:r>
          </a:p>
          <a:p>
            <a:pPr lvl="1"/>
            <a:r>
              <a:rPr lang="da-DK" dirty="0" smtClean="0"/>
              <a:t>First step </a:t>
            </a:r>
            <a:r>
              <a:rPr lang="da-DK" dirty="0" err="1" smtClean="0"/>
              <a:t>towards</a:t>
            </a:r>
            <a:r>
              <a:rPr lang="da-DK" dirty="0" smtClean="0"/>
              <a:t> the ”MPC in the head” approach</a:t>
            </a:r>
          </a:p>
          <a:p>
            <a:pPr lvl="1"/>
            <a:endParaRPr lang="da-DK" dirty="0"/>
          </a:p>
          <a:p>
            <a:r>
              <a:rPr lang="da-DK" dirty="0" err="1" smtClean="0"/>
              <a:t>Efficient</a:t>
            </a:r>
            <a:r>
              <a:rPr lang="da-DK" dirty="0" smtClean="0"/>
              <a:t> NIZK/SNARK (GOS06,GGPPR13,…)</a:t>
            </a:r>
          </a:p>
          <a:p>
            <a:pPr lvl="1"/>
            <a:r>
              <a:rPr lang="da-DK" dirty="0" smtClean="0"/>
              <a:t>Non-</a:t>
            </a:r>
            <a:r>
              <a:rPr lang="da-DK" dirty="0" err="1" smtClean="0"/>
              <a:t>interactive</a:t>
            </a:r>
            <a:r>
              <a:rPr lang="da-DK" dirty="0" smtClean="0"/>
              <a:t>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 smtClean="0"/>
          </a:p>
          <a:p>
            <a:pPr lvl="1"/>
            <a:r>
              <a:rPr lang="da-DK" dirty="0" err="1" smtClean="0"/>
              <a:t>Require</a:t>
            </a:r>
            <a:r>
              <a:rPr lang="da-DK" dirty="0" smtClean="0"/>
              <a:t> heavy public </a:t>
            </a:r>
            <a:r>
              <a:rPr lang="da-DK" dirty="0" err="1" smtClean="0"/>
              <a:t>key</a:t>
            </a:r>
            <a:r>
              <a:rPr lang="da-DK" dirty="0" smtClean="0"/>
              <a:t> operations per gate </a:t>
            </a:r>
            <a:r>
              <a:rPr lang="da-DK" dirty="0" smtClean="0">
                <a:sym typeface="Wingdings" panose="05000000000000000000" pitchFamily="2" charset="2"/>
              </a:rPr>
              <a:t>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42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</a:t>
            </a:r>
            <a:r>
              <a:rPr lang="en-US" dirty="0" err="1" smtClean="0"/>
              <a:t>vs</a:t>
            </a:r>
            <a:r>
              <a:rPr lang="en-US" dirty="0" smtClean="0"/>
              <a:t> Secure 2PC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4128" y="2809553"/>
            <a:ext cx="504056" cy="2112235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948264" y="2777349"/>
            <a:ext cx="504056" cy="2112235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de-DE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28184" y="3193596"/>
            <a:ext cx="72008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59996" y="3481628"/>
            <a:ext cx="65645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8184" y="3769660"/>
            <a:ext cx="72008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59996" y="4057692"/>
            <a:ext cx="65645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28184" y="4345724"/>
            <a:ext cx="72008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259996" y="4633756"/>
            <a:ext cx="65645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94584" y="2157903"/>
            <a:ext cx="0" cy="619447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04492" y="2157902"/>
            <a:ext cx="0" cy="619447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00292" y="4921789"/>
            <a:ext cx="0" cy="619447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91846" y="1508787"/>
            <a:ext cx="591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f,x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6933076" y="1508787"/>
            <a:ext cx="591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f,y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6588224" y="5541235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f(</a:t>
            </a:r>
            <a:r>
              <a:rPr lang="en-US" sz="3200" dirty="0" err="1" smtClean="0"/>
              <a:t>x,y</a:t>
            </a:r>
            <a:r>
              <a:rPr lang="en-US" sz="3200" dirty="0" smtClean="0"/>
              <a:t>)</a:t>
            </a:r>
            <a:endParaRPr lang="de-DE" dirty="0"/>
          </a:p>
        </p:txBody>
      </p:sp>
      <p:sp>
        <p:nvSpPr>
          <p:cNvPr id="28" name="Rectangle 27"/>
          <p:cNvSpPr/>
          <p:nvPr/>
        </p:nvSpPr>
        <p:spPr>
          <a:xfrm>
            <a:off x="1413443" y="2893949"/>
            <a:ext cx="504056" cy="2112235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</a:t>
            </a:r>
            <a:endParaRPr lang="de-DE" dirty="0"/>
          </a:p>
        </p:txBody>
      </p:sp>
      <p:sp>
        <p:nvSpPr>
          <p:cNvPr id="29" name="Rectangle 28"/>
          <p:cNvSpPr/>
          <p:nvPr/>
        </p:nvSpPr>
        <p:spPr>
          <a:xfrm>
            <a:off x="2637579" y="2861745"/>
            <a:ext cx="504056" cy="2112235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V</a:t>
            </a:r>
            <a:endParaRPr lang="de-DE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17499" y="3277992"/>
            <a:ext cx="72008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949311" y="3566024"/>
            <a:ext cx="65645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17499" y="3854056"/>
            <a:ext cx="72008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49311" y="4142088"/>
            <a:ext cx="65645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17499" y="4430120"/>
            <a:ext cx="72008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49311" y="4718152"/>
            <a:ext cx="65645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83899" y="2242299"/>
            <a:ext cx="0" cy="619447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89607" y="5006185"/>
            <a:ext cx="0" cy="619447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88460" y="159318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x,w</a:t>
            </a:r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1891128" y="5625631"/>
            <a:ext cx="232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R(</a:t>
            </a:r>
            <a:r>
              <a:rPr lang="en-US" sz="3200" dirty="0" err="1" smtClean="0"/>
              <a:t>x,w</a:t>
            </a:r>
            <a:r>
              <a:rPr lang="en-US" sz="3200" dirty="0" smtClean="0"/>
              <a:t>) = true</a:t>
            </a:r>
            <a:endParaRPr lang="de-DE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884804" y="2242299"/>
            <a:ext cx="0" cy="619447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82066" y="15931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25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cmpd="sng">
            <a:noFill/>
          </a:ln>
        </p:spPr>
        <p:txBody>
          <a:bodyPr/>
          <a:lstStyle/>
          <a:p>
            <a:r>
              <a:rPr lang="de-DE" dirty="0" err="1" smtClean="0"/>
              <a:t>Garbled</a:t>
            </a:r>
            <a:r>
              <a:rPr lang="de-DE" dirty="0" smtClean="0"/>
              <a:t> </a:t>
            </a:r>
            <a:r>
              <a:rPr lang="de-DE" dirty="0" err="1" smtClean="0"/>
              <a:t>Circuits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5076056" y="2492896"/>
            <a:ext cx="990000" cy="216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 smtClean="0"/>
              <a:t>Ev</a:t>
            </a:r>
            <a:endParaRPr lang="de-DE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957320" y="1628800"/>
            <a:ext cx="990000" cy="288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De</a:t>
            </a:r>
            <a:endParaRPr lang="de-DE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84784" y="1737656"/>
            <a:ext cx="990000" cy="2880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err="1" smtClean="0"/>
              <a:t>Gb</a:t>
            </a:r>
            <a:endParaRPr lang="de-DE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005936" y="3356992"/>
            <a:ext cx="990000" cy="1584176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En</a:t>
            </a:r>
            <a:endParaRPr lang="de-DE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2505285"/>
            <a:ext cx="792088" cy="779699"/>
            <a:chOff x="323528" y="1991127"/>
            <a:chExt cx="792088" cy="77969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23528" y="2770826"/>
              <a:ext cx="792088" cy="0"/>
            </a:xfrm>
            <a:prstGeom prst="straightConnector1">
              <a:avLst/>
            </a:prstGeom>
            <a:ln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9552" y="1991127"/>
              <a:ext cx="335348" cy="584775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3200" dirty="0"/>
                <a:t>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97" y="4072716"/>
            <a:ext cx="2945451" cy="724436"/>
            <a:chOff x="-1764704" y="1768460"/>
            <a:chExt cx="2945451" cy="72443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-1764704" y="2492896"/>
              <a:ext cx="2945451" cy="0"/>
            </a:xfrm>
            <a:prstGeom prst="straightConnector1">
              <a:avLst/>
            </a:prstGeom>
            <a:ln cmpd="sng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1548680" y="1768460"/>
              <a:ext cx="436338" cy="584775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3200" dirty="0"/>
                <a:t>x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17648" y="2276872"/>
            <a:ext cx="670376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[F]</a:t>
            </a:r>
            <a:endParaRPr lang="de-DE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3356992"/>
            <a:ext cx="413896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e</a:t>
            </a:r>
            <a:endParaRPr lang="de-DE" sz="32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07704" y="2164973"/>
            <a:ext cx="5040560" cy="23808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17482" y="1497173"/>
            <a:ext cx="442750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d</a:t>
            </a:r>
            <a:endParaRPr lang="de-DE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960" y="3284984"/>
            <a:ext cx="707245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[X]</a:t>
            </a:r>
            <a:endParaRPr lang="de-DE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6156176" y="3140968"/>
            <a:ext cx="699230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[Z]</a:t>
            </a:r>
            <a:endParaRPr lang="de-DE" sz="32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947320" y="2996952"/>
            <a:ext cx="684076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079204" y="2397957"/>
            <a:ext cx="420308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z</a:t>
            </a:r>
            <a:endParaRPr lang="de-DE" sz="3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900947" y="4005064"/>
            <a:ext cx="1104989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996056" y="3933055"/>
            <a:ext cx="1080000" cy="1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909226" y="2924944"/>
            <a:ext cx="3094822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105470" y="3717032"/>
            <a:ext cx="842794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36096" y="5871077"/>
            <a:ext cx="3409908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Correct if z=f(x)</a:t>
            </a:r>
            <a:endParaRPr lang="de-DE" sz="3200" i="1" dirty="0"/>
          </a:p>
        </p:txBody>
      </p:sp>
      <p:sp>
        <p:nvSpPr>
          <p:cNvPr id="2" name="Oval Callout 1"/>
          <p:cNvSpPr/>
          <p:nvPr/>
        </p:nvSpPr>
        <p:spPr>
          <a:xfrm>
            <a:off x="4393056" y="323855"/>
            <a:ext cx="4571433" cy="2433071"/>
          </a:xfrm>
          <a:prstGeom prst="wedgeEllipseCallout">
            <a:avLst>
              <a:gd name="adj1" fmla="val -41995"/>
              <a:gd name="adj2" fmla="val 5897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Values </a:t>
            </a:r>
            <a:r>
              <a:rPr lang="da-DK" sz="3200" i="1" dirty="0" smtClean="0"/>
              <a:t>in a </a:t>
            </a:r>
            <a:r>
              <a:rPr lang="da-DK" sz="3200" i="1" dirty="0" err="1" smtClean="0"/>
              <a:t>box</a:t>
            </a:r>
            <a:r>
              <a:rPr lang="da-DK" sz="3200" i="1" dirty="0" smtClean="0"/>
              <a:t> </a:t>
            </a:r>
            <a:r>
              <a:rPr lang="da-DK" sz="3200" dirty="0" err="1" smtClean="0"/>
              <a:t>are</a:t>
            </a:r>
            <a:r>
              <a:rPr lang="da-DK" sz="3200" dirty="0" smtClean="0"/>
              <a:t> </a:t>
            </a:r>
            <a:r>
              <a:rPr lang="it-IT" sz="3200" dirty="0" smtClean="0"/>
              <a:t>“</a:t>
            </a:r>
            <a:r>
              <a:rPr lang="da-DK" sz="3200" dirty="0" err="1" smtClean="0"/>
              <a:t>garbled</a:t>
            </a:r>
            <a:r>
              <a:rPr lang="da-DK" sz="3200" dirty="0" smtClean="0"/>
              <a:t>”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16314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6" grpId="0" animBg="1"/>
      <p:bldP spid="17" grpId="0"/>
      <p:bldP spid="21" grpId="0"/>
      <p:bldP spid="39" grpId="0"/>
      <p:bldP spid="44" grpId="0"/>
      <p:bldP spid="45" grpId="0"/>
      <p:bldP spid="48" grpId="0"/>
      <p:bldP spid="66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7552" y="1898636"/>
            <a:ext cx="1080000" cy="1637989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 smtClean="0"/>
              <a:t>OT</a:t>
            </a:r>
            <a:endParaRPr lang="de-DE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6047656" y="1316765"/>
            <a:ext cx="2880000" cy="5280587"/>
          </a:xfrm>
          <a:prstGeom prst="round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Rounded Rectangle 1"/>
          <p:cNvSpPr/>
          <p:nvPr/>
        </p:nvSpPr>
        <p:spPr>
          <a:xfrm>
            <a:off x="107296" y="1316765"/>
            <a:ext cx="2700000" cy="5280587"/>
          </a:xfrm>
          <a:prstGeom prst="round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07656" y="4485117"/>
            <a:ext cx="324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82486" y="3705418"/>
            <a:ext cx="813043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[F</a:t>
            </a:r>
            <a:r>
              <a:rPr lang="en-US" sz="3200" baseline="-25000" dirty="0"/>
              <a:t>y</a:t>
            </a:r>
            <a:r>
              <a:rPr lang="it-IT" sz="3200" dirty="0" smtClean="0"/>
              <a:t>]</a:t>
            </a:r>
            <a:endParaRPr lang="de-DE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07296" y="2288487"/>
            <a:ext cx="108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47022" y="1508787"/>
            <a:ext cx="436338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de-DE" sz="3200" dirty="0"/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67536" y="2347211"/>
            <a:ext cx="108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99584" y="1689194"/>
            <a:ext cx="413896" cy="584775"/>
          </a:xfrm>
          <a:prstGeom prst="rect">
            <a:avLst/>
          </a:prstGeom>
          <a:ln cmpd="sng">
            <a:noFill/>
          </a:ln>
        </p:spPr>
        <p:txBody>
          <a:bodyPr wrap="none">
            <a:spAutoFit/>
          </a:bodyPr>
          <a:lstStyle/>
          <a:p>
            <a:r>
              <a:rPr lang="it-IT" sz="3200" dirty="0"/>
              <a:t>e</a:t>
            </a:r>
            <a:endParaRPr lang="de-DE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07416" y="3236979"/>
            <a:ext cx="1080000" cy="0"/>
          </a:xfrm>
          <a:prstGeom prst="straightConnector1">
            <a:avLst/>
          </a:prstGeom>
          <a:ln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0132" y="2372883"/>
            <a:ext cx="707245" cy="584775"/>
          </a:xfrm>
          <a:prstGeom prst="rect">
            <a:avLst/>
          </a:prstGeom>
          <a:ln cmpd="sng">
            <a:noFill/>
          </a:ln>
        </p:spPr>
        <p:txBody>
          <a:bodyPr wrap="none">
            <a:spAutoFit/>
          </a:bodyPr>
          <a:lstStyle/>
          <a:p>
            <a:r>
              <a:rPr lang="it-IT" sz="3200" dirty="0" smtClean="0"/>
              <a:t>[X]</a:t>
            </a:r>
            <a:endParaRPr lang="de-DE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175448" y="4857546"/>
            <a:ext cx="699230" cy="58477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smtClean="0"/>
              <a:t>[</a:t>
            </a:r>
            <a:r>
              <a:rPr lang="en-US" sz="3200" dirty="0" smtClean="0"/>
              <a:t>Z</a:t>
            </a:r>
            <a:r>
              <a:rPr lang="it-IT" sz="3200" dirty="0" smtClean="0"/>
              <a:t>]</a:t>
            </a:r>
            <a:endParaRPr lang="de-DE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07296" y="5637245"/>
            <a:ext cx="3240000" cy="0"/>
          </a:xfrm>
          <a:prstGeom prst="straightConnector1">
            <a:avLst/>
          </a:prstGeom>
          <a:ln cmpd="sng">
            <a:headEnd type="arrow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91672" y="2116594"/>
            <a:ext cx="2542684" cy="1200329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([F</a:t>
            </a:r>
            <a:r>
              <a:rPr lang="en-US" sz="2400" baseline="-25000" dirty="0">
                <a:solidFill>
                  <a:schemeClr val="bg1"/>
                </a:solidFill>
              </a:rPr>
              <a:t>y</a:t>
            </a:r>
            <a:r>
              <a:rPr lang="it-IT" sz="2400" dirty="0" smtClean="0">
                <a:solidFill>
                  <a:schemeClr val="bg1"/>
                </a:solidFill>
              </a:rPr>
              <a:t>],e,d) 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</a:t>
            </a:r>
          </a:p>
          <a:p>
            <a:r>
              <a:rPr lang="it-IT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</a:t>
            </a:r>
            <a:r>
              <a:rPr lang="it-IT" sz="2400" dirty="0">
                <a:solidFill>
                  <a:schemeClr val="bg1"/>
                </a:solidFill>
                <a:sym typeface="Wingdings" panose="05000000000000000000" pitchFamily="2" charset="2"/>
              </a:rPr>
              <a:t>Gb( f(·,y) )</a:t>
            </a:r>
            <a:endParaRPr lang="de-DE" sz="2400" dirty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1998" y="5693768"/>
            <a:ext cx="1939955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De</a:t>
            </a:r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([Z],d)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2652" y="4773150"/>
            <a:ext cx="2355132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[Z]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Ev([F</a:t>
            </a:r>
            <a:r>
              <a:rPr lang="it-IT" sz="2400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y</a:t>
            </a:r>
            <a:r>
              <a:rPr lang="it-IT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],[X])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  <a:ln cmpd="sng">
            <a:noFill/>
          </a:ln>
        </p:spPr>
        <p:txBody>
          <a:bodyPr/>
          <a:lstStyle/>
          <a:p>
            <a:r>
              <a:rPr lang="de-DE" dirty="0" smtClean="0"/>
              <a:t>2PC </a:t>
            </a:r>
            <a:r>
              <a:rPr lang="de-DE" dirty="0" err="1" smtClean="0"/>
              <a:t>from</a:t>
            </a:r>
            <a:r>
              <a:rPr lang="de-DE" dirty="0" smtClean="0"/>
              <a:t> GC (Yao</a:t>
            </a:r>
            <a:r>
              <a:rPr lang="en-US" dirty="0" smtClean="0"/>
              <a:t>’s protocol)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935089" y="1412777"/>
            <a:ext cx="904415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Alice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5137" y="1465663"/>
            <a:ext cx="744114" cy="461665"/>
          </a:xfrm>
          <a:prstGeom prst="rect">
            <a:avLst/>
          </a:prstGeom>
          <a:noFill/>
          <a:ln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Bob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822" y="1796819"/>
            <a:ext cx="4063131" cy="4959364"/>
          </a:xfrm>
          <a:prstGeom prst="round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da-DK" sz="2800" b="1" dirty="0" err="1" smtClean="0"/>
              <a:t>Soundness</a:t>
            </a:r>
            <a:r>
              <a:rPr lang="da-DK" sz="2800" b="1" dirty="0" smtClean="0"/>
              <a:t>:</a:t>
            </a:r>
          </a:p>
          <a:p>
            <a:pPr marL="0" lvl="1" algn="ctr">
              <a:lnSpc>
                <a:spcPct val="150000"/>
              </a:lnSpc>
            </a:pPr>
            <a:r>
              <a:rPr lang="en-US" sz="2400" dirty="0" smtClean="0"/>
              <a:t>If A is corrupted and</a:t>
            </a:r>
            <a:endParaRPr lang="da-DK" sz="2400" dirty="0" smtClean="0"/>
          </a:p>
          <a:p>
            <a:pPr marL="0" lvl="1" algn="ctr">
              <a:lnSpc>
                <a:spcPct val="150000"/>
              </a:lnSpc>
            </a:pPr>
            <a:r>
              <a:rPr lang="da-DK" sz="2800" dirty="0" smtClean="0"/>
              <a:t>[Z*] </a:t>
            </a:r>
            <a:r>
              <a:rPr lang="en-US" sz="2800" dirty="0" smtClean="0">
                <a:sym typeface="Wingdings" panose="05000000000000000000" pitchFamily="2" charset="2"/>
              </a:rPr>
              <a:t> A([F],[X]), </a:t>
            </a:r>
          </a:p>
          <a:p>
            <a:pPr marL="0" lvl="1" algn="ctr">
              <a:lnSpc>
                <a:spcPct val="15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then</a:t>
            </a:r>
          </a:p>
          <a:p>
            <a:pPr marL="0" lvl="1" algn="ctr">
              <a:lnSpc>
                <a:spcPct val="150000"/>
              </a:lnSpc>
            </a:pPr>
            <a:r>
              <a:rPr lang="en-US" sz="2800" dirty="0" smtClean="0">
                <a:sym typeface="Wingdings" panose="05000000000000000000" pitchFamily="2" charset="2"/>
              </a:rPr>
              <a:t>D</a:t>
            </a:r>
            <a:r>
              <a:rPr lang="da-DK" sz="2800" dirty="0" smtClean="0"/>
              <a:t>e([Z*],d) is </a:t>
            </a:r>
            <a:r>
              <a:rPr lang="da-DK" sz="2800" dirty="0" err="1" smtClean="0"/>
              <a:t>either</a:t>
            </a:r>
            <a:endParaRPr lang="da-DK" sz="2800" dirty="0" smtClean="0"/>
          </a:p>
          <a:p>
            <a:pPr marL="0" lvl="1" algn="ctr">
              <a:lnSpc>
                <a:spcPct val="150000"/>
              </a:lnSpc>
            </a:pPr>
            <a:r>
              <a:rPr lang="da-DK" sz="2800" dirty="0" smtClean="0"/>
              <a:t>f(x) or </a:t>
            </a:r>
            <a:r>
              <a:rPr lang="it-IT" sz="2800" dirty="0" smtClean="0"/>
              <a:t>“</a:t>
            </a:r>
            <a:r>
              <a:rPr lang="de-DE" sz="2800" dirty="0" smtClean="0">
                <a:sym typeface="Symbol"/>
              </a:rPr>
              <a:t></a:t>
            </a:r>
            <a:r>
              <a:rPr lang="da-DK" sz="2800" dirty="0" smtClean="0">
                <a:sym typeface="Symbol"/>
              </a:rPr>
              <a:t>”</a:t>
            </a:r>
            <a:endParaRPr lang="da-DK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5508104" y="2660915"/>
            <a:ext cx="3573980" cy="297613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a-DK" sz="2400" dirty="0" smtClean="0"/>
              <a:t>B </a:t>
            </a:r>
            <a:r>
              <a:rPr lang="da-DK" sz="2400" dirty="0" err="1" smtClean="0"/>
              <a:t>could</a:t>
            </a:r>
            <a:r>
              <a:rPr lang="da-DK" sz="2400" dirty="0" smtClean="0"/>
              <a:t> </a:t>
            </a:r>
            <a:r>
              <a:rPr lang="da-DK" sz="2400" dirty="0" err="1" smtClean="0"/>
              <a:t>garble</a:t>
            </a:r>
            <a:r>
              <a:rPr lang="da-DK" sz="2400" dirty="0" smtClean="0"/>
              <a:t> a 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“</a:t>
            </a:r>
            <a:r>
              <a:rPr lang="de-DE" sz="2400" dirty="0" err="1" smtClean="0">
                <a:sym typeface="Symbol"/>
              </a:rPr>
              <a:t>malicious</a:t>
            </a:r>
            <a:r>
              <a:rPr lang="da-DK" sz="2400" dirty="0" smtClean="0">
                <a:sym typeface="Symbol"/>
              </a:rPr>
              <a:t>” </a:t>
            </a:r>
            <a:r>
              <a:rPr lang="da-DK" sz="2400" dirty="0" err="1" smtClean="0"/>
              <a:t>function</a:t>
            </a:r>
            <a:r>
              <a:rPr lang="da-DK" sz="24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da-DK" sz="2400" dirty="0" err="1"/>
              <a:t>g</a:t>
            </a:r>
            <a:r>
              <a:rPr lang="da-DK" sz="2400" dirty="0" err="1" smtClean="0"/>
              <a:t>≠</a:t>
            </a:r>
            <a:r>
              <a:rPr lang="da-DK" sz="2400" dirty="0" err="1"/>
              <a:t>f</a:t>
            </a:r>
            <a:endParaRPr lang="da-DK" sz="2400" dirty="0" smtClean="0"/>
          </a:p>
          <a:p>
            <a:pPr algn="ctr">
              <a:lnSpc>
                <a:spcPct val="150000"/>
              </a:lnSpc>
            </a:pPr>
            <a:r>
              <a:rPr lang="da-DK" sz="2400" dirty="0" err="1" smtClean="0"/>
              <a:t>e.g</a:t>
            </a:r>
            <a:r>
              <a:rPr lang="da-DK" sz="2400" dirty="0" smtClean="0"/>
              <a:t>. g(x)= </a:t>
            </a:r>
            <a:r>
              <a:rPr lang="da-DK" sz="2400" dirty="0" err="1" smtClean="0"/>
              <a:t>lsb</a:t>
            </a:r>
            <a:r>
              <a:rPr lang="da-DK" sz="2400" dirty="0" smtClean="0"/>
              <a:t>(x)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8766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6" grpId="0"/>
      <p:bldP spid="20" grpId="0"/>
      <p:bldP spid="22" grpId="0"/>
      <p:bldP spid="24" grpId="0"/>
      <p:bldP spid="26" grpId="0"/>
      <p:bldP spid="27" grpId="0"/>
      <p:bldP spid="3" grpId="0" animBg="1"/>
      <p:bldP spid="3" grpId="1" animBg="1"/>
      <p:bldP spid="25" grpId="0" animBg="1"/>
      <p:bldP spid="2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937</TotalTime>
  <Words>1503</Words>
  <Application>Microsoft Macintosh PowerPoint</Application>
  <PresentationFormat>On-screen Show (4:3)</PresentationFormat>
  <Paragraphs>300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Towards Practical (generic) Zero-knowledge</vt:lpstr>
      <vt:lpstr>In this talk: 3 simple ideas from</vt:lpstr>
      <vt:lpstr>Zero-Knowledge from Garbled Circuits</vt:lpstr>
      <vt:lpstr>Zero-Knowledge Protocols</vt:lpstr>
      <vt:lpstr>Zero-Knowledge Protocols</vt:lpstr>
      <vt:lpstr>Related Work</vt:lpstr>
      <vt:lpstr>Zero-Knowledge vs Secure 2PC</vt:lpstr>
      <vt:lpstr>Garbled Circuits</vt:lpstr>
      <vt:lpstr>2PC from GC (Yao’s protocol)</vt:lpstr>
      <vt:lpstr>2PC secure against active adversaries?</vt:lpstr>
      <vt:lpstr>ZK based on GC</vt:lpstr>
      <vt:lpstr>PowerPoint Presentation</vt:lpstr>
      <vt:lpstr>CCS Implementations</vt:lpstr>
      <vt:lpstr>Runtime (rough estimates)</vt:lpstr>
      <vt:lpstr>Privacy-Free Garbled Circuits</vt:lpstr>
      <vt:lpstr>Garbled Circuits</vt:lpstr>
      <vt:lpstr>Main idea</vt:lpstr>
      <vt:lpstr>Garbling Schemes without Privacy</vt:lpstr>
      <vt:lpstr>PowerPoint Presentation</vt:lpstr>
      <vt:lpstr>Garbling a Circuit ([F],e,d) Gb(f)</vt:lpstr>
      <vt:lpstr>Evaluating a GC [Z]  Ev([F],[X])</vt:lpstr>
      <vt:lpstr>Garbling a Gate</vt:lpstr>
      <vt:lpstr>Garbling w/o free-XOR (GRR1)</vt:lpstr>
      <vt:lpstr>Garbling w/o free-XOR (GRR1)</vt:lpstr>
      <vt:lpstr>Conclusions &amp; Open Problems</vt:lpstr>
      <vt:lpstr>The Simplest Oblivious Transfer Protocol</vt:lpstr>
      <vt:lpstr>Diffie Hellman  Key Exchange</vt:lpstr>
      <vt:lpstr>The Simplest OT protocol</vt:lpstr>
      <vt:lpstr>The Simplest OT Protocol</vt:lpstr>
    </vt:vector>
  </TitlesOfParts>
  <Company>SAP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Optimizing Compiler for Secure Computations</dc:title>
  <dc:creator>Florian Kerschbaum</dc:creator>
  <cp:lastModifiedBy>Claudio Orlandi</cp:lastModifiedBy>
  <cp:revision>178</cp:revision>
  <dcterms:created xsi:type="dcterms:W3CDTF">2011-08-14T12:40:55Z</dcterms:created>
  <dcterms:modified xsi:type="dcterms:W3CDTF">2015-03-10T13:09:37Z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-1940094400</vt:i4>
  </property>
  <property fmtid="{D5CDD505-2E9C-101B-9397-08002B2CF9AE}" pid="3" name="_NewReviewCycle">
    <vt:lpwstr/>
  </property>
  <property fmtid="{D5CDD505-2E9C-101B-9397-08002B2CF9AE}" pid="4" name="_EmailSubject">
    <vt:lpwstr>CCS Presentation</vt:lpwstr>
  </property>
  <property fmtid="{D5CDD505-2E9C-101B-9397-08002B2CF9AE}" pid="5" name="_AuthorEmail">
    <vt:lpwstr>florian.kerschbaum@sap.com</vt:lpwstr>
  </property>
  <property fmtid="{D5CDD505-2E9C-101B-9397-08002B2CF9AE}" pid="6" name="_AuthorEmailDisplayName">
    <vt:lpwstr>Kerschbaum, Florian</vt:lpwstr>
  </property>
</Properties>
</file>