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7" r:id="rId3"/>
    <p:sldId id="276" r:id="rId4"/>
    <p:sldId id="288" r:id="rId5"/>
    <p:sldId id="285" r:id="rId6"/>
    <p:sldId id="289" r:id="rId7"/>
    <p:sldId id="258" r:id="rId8"/>
    <p:sldId id="263" r:id="rId9"/>
    <p:sldId id="264" r:id="rId10"/>
    <p:sldId id="275" r:id="rId11"/>
    <p:sldId id="265" r:id="rId12"/>
    <p:sldId id="293" r:id="rId13"/>
    <p:sldId id="260" r:id="rId14"/>
    <p:sldId id="261" r:id="rId15"/>
    <p:sldId id="290" r:id="rId16"/>
    <p:sldId id="291" r:id="rId17"/>
    <p:sldId id="292" r:id="rId18"/>
    <p:sldId id="295" r:id="rId19"/>
    <p:sldId id="296" r:id="rId20"/>
    <p:sldId id="298" r:id="rId21"/>
    <p:sldId id="299" r:id="rId22"/>
    <p:sldId id="307" r:id="rId23"/>
    <p:sldId id="300" r:id="rId24"/>
    <p:sldId id="301" r:id="rId25"/>
    <p:sldId id="302" r:id="rId26"/>
    <p:sldId id="303" r:id="rId27"/>
    <p:sldId id="306" r:id="rId28"/>
    <p:sldId id="262" r:id="rId29"/>
    <p:sldId id="270" r:id="rId30"/>
    <p:sldId id="266" r:id="rId31"/>
    <p:sldId id="272" r:id="rId32"/>
    <p:sldId id="273" r:id="rId33"/>
    <p:sldId id="297" r:id="rId34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Klicka här för att ändra format på bakgrundstexten</a:t>
            </a:r>
          </a:p>
          <a:p>
            <a:pPr lvl="1"/>
            <a:r>
              <a:rPr lang="en-US" smtClean="0"/>
              <a:t>Nivå två</a:t>
            </a:r>
          </a:p>
          <a:p>
            <a:pPr lvl="2"/>
            <a:r>
              <a:rPr lang="en-US" smtClean="0"/>
              <a:t>Nivå tre</a:t>
            </a:r>
          </a:p>
          <a:p>
            <a:pPr lvl="3"/>
            <a:r>
              <a:rPr lang="en-US" smtClean="0"/>
              <a:t>Nivå fyra</a:t>
            </a:r>
          </a:p>
          <a:p>
            <a:pPr lvl="4"/>
            <a:r>
              <a:rPr lang="en-US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12C87-8965-7743-A710-54422C19EA21}" type="datetimeFigureOut">
              <a:rPr lang="sv-SE" smtClean="0"/>
              <a:pPr/>
              <a:t>12-09-02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C0D9-CB89-824E-A5EC-E4A0602C6972}" type="slidenum">
              <a:rPr lang="sv-SE" smtClean="0"/>
              <a:pPr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e.chalmers.se/edu/year/2012/course/TDA382_Concurrent_Programming_2012-2013_LP1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roups.google.com/forum/?fromgroups%23!forum/tda381-concurrent-programming-period-1-201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e.chalmers.se/edu/year/2012/course/TDA382_Concurrent_Programming_2012-2013_LP1/info/timetable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Concurrent</a:t>
            </a:r>
            <a:r>
              <a:rPr lang="sv-SE" dirty="0" smtClean="0"/>
              <a:t> </a:t>
            </a:r>
            <a:r>
              <a:rPr lang="sv-SE" dirty="0" err="1" smtClean="0"/>
              <a:t>Programming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K. V. S. Prasad</a:t>
            </a:r>
          </a:p>
          <a:p>
            <a:r>
              <a:rPr lang="sv-SE" dirty="0" smtClean="0"/>
              <a:t>Dept of Computer Science</a:t>
            </a:r>
          </a:p>
          <a:p>
            <a:r>
              <a:rPr lang="sv-SE" dirty="0" smtClean="0"/>
              <a:t>Chalmers University</a:t>
            </a:r>
            <a:endParaRPr lang="sv-SE" dirty="0" smtClean="0"/>
          </a:p>
          <a:p>
            <a:r>
              <a:rPr lang="sv-SE" dirty="0" smtClean="0"/>
              <a:t>September</a:t>
            </a:r>
            <a:r>
              <a:rPr lang="sv-SE" dirty="0" smtClean="0"/>
              <a:t> </a:t>
            </a:r>
            <a:r>
              <a:rPr lang="sv-SE" dirty="0" smtClean="0"/>
              <a:t>– </a:t>
            </a:r>
            <a:r>
              <a:rPr lang="sv-SE" dirty="0" err="1" smtClean="0"/>
              <a:t>October</a:t>
            </a:r>
            <a:r>
              <a:rPr lang="sv-SE" dirty="0" smtClean="0"/>
              <a:t> </a:t>
            </a:r>
            <a:r>
              <a:rPr lang="sv-SE" dirty="0" smtClean="0"/>
              <a:t>2012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Course</a:t>
            </a:r>
            <a:r>
              <a:rPr lang="sv-SE" dirty="0" smtClean="0"/>
              <a:t> still </a:t>
            </a:r>
            <a:r>
              <a:rPr lang="sv-SE" dirty="0" smtClean="0"/>
              <a:t>in </a:t>
            </a:r>
            <a:r>
              <a:rPr lang="sv-SE" dirty="0" err="1" smtClean="0"/>
              <a:t>transition</a:t>
            </a:r>
            <a:r>
              <a:rPr lang="sv-SE" dirty="0" smtClean="0"/>
              <a:t>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Good </a:t>
            </a:r>
            <a:r>
              <a:rPr lang="sv-SE" dirty="0" smtClean="0"/>
              <a:t>text </a:t>
            </a:r>
            <a:r>
              <a:rPr lang="sv-SE" dirty="0" err="1" smtClean="0"/>
              <a:t>book</a:t>
            </a:r>
            <a:endParaRPr lang="sv-SE" dirty="0"/>
          </a:p>
          <a:p>
            <a:pPr lvl="1"/>
            <a:r>
              <a:rPr lang="sv-SE" dirty="0" err="1" smtClean="0"/>
              <a:t>but</a:t>
            </a:r>
            <a:r>
              <a:rPr lang="sv-SE" dirty="0" smtClean="0"/>
              <a:t> still no </a:t>
            </a:r>
            <a:r>
              <a:rPr lang="sv-SE" dirty="0" err="1" smtClean="0"/>
              <a:t>machine-aided</a:t>
            </a:r>
            <a:r>
              <a:rPr lang="sv-SE" dirty="0" smtClean="0"/>
              <a:t> </a:t>
            </a:r>
            <a:r>
              <a:rPr lang="sv-SE" dirty="0" err="1" smtClean="0"/>
              <a:t>proofs</a:t>
            </a:r>
            <a:r>
              <a:rPr lang="sv-SE" dirty="0" smtClean="0"/>
              <a:t> in </a:t>
            </a:r>
            <a:r>
              <a:rPr lang="sv-SE" dirty="0" err="1" smtClean="0"/>
              <a:t>course</a:t>
            </a:r>
            <a:endParaRPr lang="sv-SE" dirty="0" smtClean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now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</a:t>
            </a:r>
            <a:r>
              <a:rPr lang="sv-SE" dirty="0" err="1" smtClean="0"/>
              <a:t>Jave</a:t>
            </a:r>
            <a:r>
              <a:rPr lang="sv-SE" dirty="0" smtClean="0"/>
              <a:t>, JR and </a:t>
            </a:r>
            <a:r>
              <a:rPr lang="sv-SE" dirty="0" err="1" smtClean="0"/>
              <a:t>Erlang</a:t>
            </a:r>
            <a:endParaRPr lang="sv-SE" dirty="0" smtClean="0"/>
          </a:p>
          <a:p>
            <a:pPr lvl="1"/>
            <a:r>
              <a:rPr lang="sv-SE" dirty="0" err="1" smtClean="0"/>
              <a:t>Only</a:t>
            </a:r>
            <a:r>
              <a:rPr lang="sv-SE" dirty="0" smtClean="0"/>
              <a:t> as </a:t>
            </a:r>
            <a:r>
              <a:rPr lang="sv-SE" dirty="0" err="1" smtClean="0"/>
              <a:t>implementation</a:t>
            </a:r>
            <a:r>
              <a:rPr lang="sv-SE" dirty="0" smtClean="0"/>
              <a:t> </a:t>
            </a:r>
            <a:r>
              <a:rPr lang="sv-SE" dirty="0" err="1" smtClean="0"/>
              <a:t>languages</a:t>
            </a:r>
            <a:r>
              <a:rPr lang="sv-SE" dirty="0" smtClean="0"/>
              <a:t> in the </a:t>
            </a:r>
            <a:r>
              <a:rPr lang="sv-SE" dirty="0" err="1" smtClean="0"/>
              <a:t>labs</a:t>
            </a:r>
            <a:endParaRPr lang="sv-SE" dirty="0" smtClean="0"/>
          </a:p>
          <a:p>
            <a:r>
              <a:rPr lang="sv-SE" dirty="0" smtClean="0"/>
              <a:t>For </a:t>
            </a:r>
            <a:r>
              <a:rPr lang="sv-SE" dirty="0" err="1" smtClean="0"/>
              <a:t>discussion</a:t>
            </a:r>
            <a:endParaRPr lang="sv-SE" dirty="0"/>
          </a:p>
          <a:p>
            <a:pPr lvl="1"/>
            <a:r>
              <a:rPr lang="sv-SE" dirty="0" err="1" smtClean="0"/>
              <a:t>pseudo-code</a:t>
            </a:r>
            <a:r>
              <a:rPr lang="sv-SE" dirty="0" smtClean="0"/>
              <a:t> as in </a:t>
            </a:r>
            <a:r>
              <a:rPr lang="sv-SE" dirty="0" err="1" smtClean="0"/>
              <a:t>book</a:t>
            </a:r>
            <a:endParaRPr lang="sv-SE" dirty="0" smtClean="0"/>
          </a:p>
          <a:p>
            <a:r>
              <a:rPr lang="sv-SE" dirty="0" err="1" smtClean="0"/>
              <a:t>Graded</a:t>
            </a:r>
            <a:r>
              <a:rPr lang="sv-SE" dirty="0" smtClean="0"/>
              <a:t> </a:t>
            </a:r>
            <a:r>
              <a:rPr lang="sv-SE" dirty="0" err="1" smtClean="0"/>
              <a:t>labs</a:t>
            </a:r>
            <a:r>
              <a:rPr lang="sv-SE" dirty="0" smtClean="0"/>
              <a:t> new</a:t>
            </a:r>
            <a:endParaRPr lang="sv-SE" dirty="0" smtClean="0"/>
          </a:p>
          <a:p>
            <a:pPr lvl="1"/>
            <a:r>
              <a:rPr lang="sv-SE" dirty="0" smtClean="0"/>
              <a:t>so </a:t>
            </a:r>
            <a:r>
              <a:rPr lang="sv-SE" dirty="0" err="1" smtClean="0"/>
              <a:t>bear</a:t>
            </a:r>
            <a:r>
              <a:rPr lang="sv-SE" dirty="0" smtClean="0"/>
              <a:t> with </a:t>
            </a:r>
            <a:r>
              <a:rPr lang="sv-SE" dirty="0" err="1" smtClean="0"/>
              <a:t>us</a:t>
            </a:r>
            <a:r>
              <a:rPr lang="sv-SE" dirty="0" smtClean="0"/>
              <a:t>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are </a:t>
            </a:r>
            <a:r>
              <a:rPr lang="sv-SE" dirty="0" err="1" smtClean="0"/>
              <a:t>hiccups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To get </a:t>
            </a:r>
            <a:r>
              <a:rPr lang="sv-SE" dirty="0" err="1" smtClean="0"/>
              <a:t>started</a:t>
            </a:r>
            <a:r>
              <a:rPr lang="sv-SE" dirty="0" smtClean="0"/>
              <a:t>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is </a:t>
            </a:r>
            <a:r>
              <a:rPr lang="sv-SE" dirty="0" err="1" smtClean="0"/>
              <a:t>computation</a:t>
            </a:r>
            <a:r>
              <a:rPr lang="sv-SE" dirty="0" smtClean="0"/>
              <a:t>?</a:t>
            </a:r>
          </a:p>
          <a:p>
            <a:pPr lvl="1"/>
            <a:r>
              <a:rPr lang="sv-SE" dirty="0" smtClean="0"/>
              <a:t>States and </a:t>
            </a:r>
            <a:r>
              <a:rPr lang="sv-SE" dirty="0" err="1" smtClean="0"/>
              <a:t>transitions</a:t>
            </a:r>
            <a:endParaRPr lang="sv-SE" dirty="0" smtClean="0"/>
          </a:p>
          <a:p>
            <a:pPr lvl="1"/>
            <a:r>
              <a:rPr lang="sv-SE" dirty="0" err="1" smtClean="0"/>
              <a:t>Moore/Mealy/Turing</a:t>
            </a:r>
            <a:r>
              <a:rPr lang="sv-SE" dirty="0" smtClean="0"/>
              <a:t> </a:t>
            </a:r>
            <a:r>
              <a:rPr lang="sv-SE" dirty="0" err="1" smtClean="0"/>
              <a:t>machines</a:t>
            </a:r>
            <a:endParaRPr lang="sv-SE" dirty="0" smtClean="0"/>
          </a:p>
          <a:p>
            <a:pPr lvl="1"/>
            <a:r>
              <a:rPr lang="sv-SE" dirty="0" err="1" smtClean="0"/>
              <a:t>Discrete</a:t>
            </a:r>
            <a:r>
              <a:rPr lang="sv-SE" dirty="0" smtClean="0"/>
              <a:t> </a:t>
            </a:r>
            <a:r>
              <a:rPr lang="sv-SE" dirty="0" err="1" smtClean="0"/>
              <a:t>states</a:t>
            </a:r>
            <a:r>
              <a:rPr lang="sv-SE" dirty="0" smtClean="0"/>
              <a:t>, </a:t>
            </a:r>
            <a:r>
              <a:rPr lang="sv-SE" dirty="0" err="1" smtClean="0"/>
              <a:t>transitions</a:t>
            </a:r>
            <a:r>
              <a:rPr lang="sv-SE" dirty="0" smtClean="0"/>
              <a:t> </a:t>
            </a:r>
            <a:r>
              <a:rPr lang="sv-SE" dirty="0" err="1" smtClean="0"/>
              <a:t>depend</a:t>
            </a:r>
            <a:r>
              <a:rPr lang="sv-SE" dirty="0" smtClean="0"/>
              <a:t> on </a:t>
            </a:r>
            <a:r>
              <a:rPr lang="sv-SE" dirty="0" err="1" smtClean="0"/>
              <a:t>current</a:t>
            </a:r>
            <a:r>
              <a:rPr lang="sv-SE" dirty="0" smtClean="0"/>
              <a:t> </a:t>
            </a:r>
            <a:r>
              <a:rPr lang="sv-SE" dirty="0" err="1" smtClean="0"/>
              <a:t>state</a:t>
            </a:r>
            <a:r>
              <a:rPr lang="sv-SE" dirty="0" smtClean="0"/>
              <a:t> and input</a:t>
            </a:r>
            <a:endParaRPr lang="sv-SE" dirty="0" smtClean="0"/>
          </a:p>
          <a:p>
            <a:r>
              <a:rPr lang="sv-SE" dirty="0" err="1" smtClean="0"/>
              <a:t>What</a:t>
            </a:r>
            <a:r>
              <a:rPr lang="sv-SE" dirty="0" smtClean="0"/>
              <a:t> is</a:t>
            </a:r>
            <a:r>
              <a:rPr lang="sv-SE" dirty="0" smtClean="0"/>
              <a:t> ”</a:t>
            </a:r>
            <a:r>
              <a:rPr lang="sv-SE" dirty="0" err="1" smtClean="0"/>
              <a:t>ordinary</a:t>
            </a:r>
            <a:r>
              <a:rPr lang="sv-SE" dirty="0" smtClean="0"/>
              <a:t>” </a:t>
            </a:r>
            <a:r>
              <a:rPr lang="sv-SE" dirty="0" err="1" smtClean="0"/>
              <a:t>computation</a:t>
            </a:r>
            <a:r>
              <a:rPr lang="sv-SE" dirty="0" smtClean="0"/>
              <a:t>?</a:t>
            </a:r>
          </a:p>
          <a:p>
            <a:pPr lvl="1"/>
            <a:r>
              <a:rPr lang="sv-SE" dirty="0" err="1" smtClean="0"/>
              <a:t>Sequential</a:t>
            </a:r>
            <a:r>
              <a:rPr lang="sv-SE" dirty="0" smtClean="0"/>
              <a:t>. </a:t>
            </a:r>
            <a:r>
              <a:rPr lang="sv-SE" dirty="0" err="1" smtClean="0"/>
              <a:t>Why</a:t>
            </a:r>
            <a:r>
              <a:rPr lang="sv-SE" dirty="0" smtClean="0"/>
              <a:t>? </a:t>
            </a:r>
            <a:r>
              <a:rPr lang="sv-SE" dirty="0" err="1" smtClean="0"/>
              <a:t>Historical</a:t>
            </a:r>
            <a:r>
              <a:rPr lang="sv-SE" dirty="0" smtClean="0"/>
              <a:t> </a:t>
            </a:r>
            <a:r>
              <a:rPr lang="sv-SE" dirty="0" err="1" smtClean="0"/>
              <a:t>accident</a:t>
            </a:r>
            <a:r>
              <a:rPr lang="sv-SE" dirty="0" smtClean="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Example</a:t>
            </a:r>
            <a:r>
              <a:rPr lang="sv-SE" dirty="0" smtClean="0"/>
              <a:t>: the </a:t>
            </a:r>
            <a:r>
              <a:rPr lang="sv-SE" dirty="0" err="1" smtClean="0"/>
              <a:t>Frogs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Slides</a:t>
            </a:r>
            <a:r>
              <a:rPr lang="sv-SE" dirty="0" smtClean="0"/>
              <a:t> 39 – 42 of Ben-Ari</a:t>
            </a:r>
          </a:p>
          <a:p>
            <a:r>
              <a:rPr lang="sv-SE" dirty="0" smtClean="0"/>
              <a:t>Pages 37 – 39 in </a:t>
            </a:r>
            <a:r>
              <a:rPr lang="sv-SE" dirty="0" err="1" smtClean="0"/>
              <a:t>book</a:t>
            </a:r>
            <a:endParaRPr lang="sv-S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Examples</a:t>
            </a:r>
            <a:r>
              <a:rPr lang="sv-SE" dirty="0" smtClean="0"/>
              <a:t> (make your </a:t>
            </a:r>
            <a:r>
              <a:rPr lang="sv-SE" dirty="0" err="1" smtClean="0"/>
              <a:t>own</a:t>
            </a:r>
            <a:r>
              <a:rPr lang="sv-SE" dirty="0" smtClean="0"/>
              <a:t> </a:t>
            </a:r>
            <a:r>
              <a:rPr lang="sv-SE" dirty="0" err="1" smtClean="0"/>
              <a:t>notes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sv-SE" dirty="0" err="1" smtClean="0"/>
              <a:t>Natural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(</a:t>
            </a:r>
            <a:r>
              <a:rPr lang="sv-SE" dirty="0" err="1" smtClean="0"/>
              <a:t>why</a:t>
            </a:r>
            <a:r>
              <a:rPr lang="sv-SE" dirty="0" smtClean="0"/>
              <a:t> </a:t>
            </a:r>
            <a:r>
              <a:rPr lang="sv-SE" dirty="0" err="1" smtClean="0"/>
              <a:t>don’t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program like this?)</a:t>
            </a:r>
          </a:p>
          <a:p>
            <a:pPr marL="914400" lvl="1" indent="-514350">
              <a:buAutoNum type="arabicPeriod"/>
            </a:pPr>
            <a:r>
              <a:rPr lang="sv-SE" dirty="0" err="1" smtClean="0"/>
              <a:t>Largest</a:t>
            </a:r>
            <a:r>
              <a:rPr lang="sv-SE" dirty="0" smtClean="0"/>
              <a:t> </a:t>
            </a:r>
            <a:r>
              <a:rPr lang="sv-SE" dirty="0" smtClean="0"/>
              <a:t>of multiset by handshake</a:t>
            </a:r>
          </a:p>
          <a:p>
            <a:pPr marL="914400" lvl="1" indent="-514350">
              <a:buFont typeface="Arial"/>
              <a:buAutoNum type="arabicPeriod"/>
            </a:pPr>
            <a:r>
              <a:rPr lang="sv-SE" dirty="0" err="1" smtClean="0"/>
              <a:t>Largest</a:t>
            </a:r>
            <a:r>
              <a:rPr lang="sv-SE" dirty="0" smtClean="0"/>
              <a:t> of multiset by </a:t>
            </a:r>
            <a:r>
              <a:rPr lang="sv-SE" dirty="0" err="1" smtClean="0"/>
              <a:t>broadcast</a:t>
            </a:r>
            <a:endParaRPr lang="sv-SE" dirty="0" smtClean="0"/>
          </a:p>
          <a:p>
            <a:pPr marL="914400" lvl="1" indent="-514350">
              <a:buFont typeface="Arial"/>
              <a:buAutoNum type="arabicPeriod"/>
            </a:pPr>
            <a:r>
              <a:rPr lang="sv-SE" dirty="0" err="1" smtClean="0"/>
              <a:t>Sorting</a:t>
            </a:r>
            <a:r>
              <a:rPr lang="sv-SE" dirty="0" smtClean="0"/>
              <a:t> </a:t>
            </a:r>
            <a:r>
              <a:rPr lang="sv-SE" dirty="0" err="1" smtClean="0"/>
              <a:t>children</a:t>
            </a:r>
            <a:r>
              <a:rPr lang="sv-SE" dirty="0" smtClean="0"/>
              <a:t> by </a:t>
            </a:r>
            <a:r>
              <a:rPr lang="sv-SE" dirty="0" err="1" smtClean="0"/>
              <a:t>height</a:t>
            </a:r>
            <a:endParaRPr lang="sv-SE" dirty="0" smtClean="0"/>
          </a:p>
          <a:p>
            <a:pPr marL="514350" indent="-514350">
              <a:buFont typeface="Arial"/>
              <a:buAutoNum type="arabicPeriod"/>
            </a:pPr>
            <a:r>
              <a:rPr lang="sv-SE" dirty="0" err="1" smtClean="0"/>
              <a:t>Occurring</a:t>
            </a:r>
            <a:r>
              <a:rPr lang="sv-SE" dirty="0" smtClean="0"/>
              <a:t> in </a:t>
            </a:r>
            <a:r>
              <a:rPr lang="sv-SE" dirty="0" err="1" smtClean="0"/>
              <a:t>nature</a:t>
            </a:r>
            <a:r>
              <a:rPr lang="sv-SE" dirty="0" smtClean="0"/>
              <a:t> (</a:t>
            </a:r>
            <a:r>
              <a:rPr lang="sv-SE" dirty="0" err="1" smtClean="0"/>
              <a:t>wow</a:t>
            </a:r>
            <a:r>
              <a:rPr lang="sv-SE" dirty="0" smtClean="0"/>
              <a:t>!) </a:t>
            </a:r>
          </a:p>
          <a:p>
            <a:pPr marL="914400" lvl="1" indent="-514350">
              <a:buFont typeface="Arial"/>
              <a:buAutoNum type="arabicPeriod"/>
            </a:pPr>
            <a:r>
              <a:rPr lang="sv-SE" dirty="0" err="1" smtClean="0"/>
              <a:t>Repressilator</a:t>
            </a:r>
            <a:endParaRPr lang="sv-SE" dirty="0" smtClean="0"/>
          </a:p>
          <a:p>
            <a:pPr marL="514350" indent="-514350">
              <a:buFont typeface="Arial"/>
              <a:buAutoNum type="arabicPeriod"/>
            </a:pP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p</a:t>
            </a:r>
            <a:r>
              <a:rPr lang="sv-SE" dirty="0" err="1" smtClean="0"/>
              <a:t>rogrammed</a:t>
            </a:r>
            <a:r>
              <a:rPr lang="sv-SE" dirty="0" smtClean="0"/>
              <a:t> systems (</a:t>
            </a:r>
            <a:r>
              <a:rPr lang="sv-SE" dirty="0" err="1" smtClean="0"/>
              <a:t>boring</a:t>
            </a:r>
            <a:r>
              <a:rPr lang="sv-SE" dirty="0" smtClean="0"/>
              <a:t>)</a:t>
            </a:r>
            <a:endParaRPr lang="sv-SE" dirty="0" smtClean="0"/>
          </a:p>
          <a:p>
            <a:pPr marL="914400" lvl="1" indent="-514350">
              <a:buFont typeface="Arial"/>
              <a:buAutoNum type="arabicPeriod"/>
            </a:pPr>
            <a:r>
              <a:rPr lang="sv-SE" dirty="0" err="1" smtClean="0"/>
              <a:t>Shared</a:t>
            </a:r>
            <a:r>
              <a:rPr lang="sv-SE" dirty="0" smtClean="0"/>
              <a:t> bank </a:t>
            </a:r>
            <a:r>
              <a:rPr lang="sv-SE" dirty="0" err="1" smtClean="0"/>
              <a:t>account</a:t>
            </a:r>
            <a:endParaRPr lang="sv-SE" dirty="0" smtClean="0"/>
          </a:p>
          <a:p>
            <a:pPr marL="514350" indent="-514350"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Some</a:t>
            </a:r>
            <a:r>
              <a:rPr lang="sv-SE" dirty="0" smtClean="0"/>
              <a:t> observations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sv-SE" sz="4364" dirty="0" err="1" smtClean="0"/>
              <a:t>Concurrency</a:t>
            </a:r>
            <a:r>
              <a:rPr lang="sv-SE" sz="4364" dirty="0" smtClean="0"/>
              <a:t> is </a:t>
            </a:r>
            <a:r>
              <a:rPr lang="sv-SE" sz="4364" dirty="0" err="1" smtClean="0"/>
              <a:t>simpler</a:t>
            </a:r>
            <a:r>
              <a:rPr lang="sv-SE" sz="4364" dirty="0" smtClean="0"/>
              <a:t>!</a:t>
            </a:r>
          </a:p>
          <a:p>
            <a:pPr marL="914400" lvl="1" indent="-514350">
              <a:buAutoNum type="alphaLcPeriod"/>
            </a:pPr>
            <a:r>
              <a:rPr lang="sv-SE" sz="3964" dirty="0" err="1" smtClean="0"/>
              <a:t>Don’t</a:t>
            </a:r>
            <a:r>
              <a:rPr lang="sv-SE" sz="3964" dirty="0" smtClean="0"/>
              <a:t> </a:t>
            </a:r>
            <a:r>
              <a:rPr lang="sv-SE" sz="3964" dirty="0" err="1" smtClean="0"/>
              <a:t>need</a:t>
            </a:r>
            <a:r>
              <a:rPr lang="sv-SE" sz="3964" dirty="0" smtClean="0"/>
              <a:t> </a:t>
            </a:r>
            <a:r>
              <a:rPr lang="sv-SE" sz="3964" dirty="0" smtClean="0"/>
              <a:t>explicit </a:t>
            </a:r>
            <a:r>
              <a:rPr lang="sv-SE" sz="3964" dirty="0" err="1" smtClean="0"/>
              <a:t>ordering</a:t>
            </a:r>
            <a:endParaRPr lang="sv-SE" sz="3964" dirty="0" smtClean="0"/>
          </a:p>
          <a:p>
            <a:pPr marL="1143000" lvl="1" indent="-742950">
              <a:buFont typeface="+mj-lt"/>
              <a:buAutoNum type="alphaLcPeriod"/>
            </a:pPr>
            <a:r>
              <a:rPr lang="sv-SE" sz="3964" dirty="0" smtClean="0"/>
              <a:t>The real world is not </a:t>
            </a:r>
            <a:r>
              <a:rPr lang="sv-SE" sz="3964" dirty="0" err="1" smtClean="0"/>
              <a:t>sequential</a:t>
            </a:r>
            <a:endParaRPr lang="sv-SE" sz="3964" dirty="0" smtClean="0"/>
          </a:p>
          <a:p>
            <a:pPr marL="1143000" lvl="1" indent="-742950">
              <a:buFont typeface="+mj-lt"/>
              <a:buAutoNum type="alphaLcPeriod"/>
            </a:pPr>
            <a:r>
              <a:rPr lang="sv-SE" sz="3964" dirty="0" err="1" smtClean="0"/>
              <a:t>Trying</a:t>
            </a:r>
            <a:r>
              <a:rPr lang="sv-SE" sz="3964" dirty="0" smtClean="0"/>
              <a:t> to make it so is </a:t>
            </a:r>
            <a:r>
              <a:rPr lang="sv-SE" sz="3964" dirty="0" err="1" smtClean="0"/>
              <a:t>unnatural</a:t>
            </a:r>
            <a:r>
              <a:rPr lang="sv-SE" sz="3964" dirty="0" smtClean="0"/>
              <a:t> and </a:t>
            </a:r>
            <a:r>
              <a:rPr lang="sv-SE" sz="3964" dirty="0" err="1" smtClean="0"/>
              <a:t>hard</a:t>
            </a:r>
            <a:endParaRPr lang="sv-SE" sz="3964" dirty="0" smtClean="0"/>
          </a:p>
          <a:p>
            <a:pPr marL="1543050" lvl="2" indent="-742950"/>
            <a:r>
              <a:rPr lang="sv-SE" sz="3564" dirty="0" smtClean="0"/>
              <a:t>Try </a:t>
            </a:r>
            <a:r>
              <a:rPr lang="sv-SE" sz="3564" dirty="0" err="1" smtClean="0"/>
              <a:t>controlling</a:t>
            </a:r>
            <a:r>
              <a:rPr lang="sv-SE" sz="3564" dirty="0" smtClean="0"/>
              <a:t> a </a:t>
            </a:r>
            <a:r>
              <a:rPr lang="sv-SE" sz="3564" dirty="0" err="1" smtClean="0"/>
              <a:t>vehicle</a:t>
            </a:r>
            <a:r>
              <a:rPr lang="sv-SE" sz="3564" dirty="0" smtClean="0"/>
              <a:t>!</a:t>
            </a:r>
          </a:p>
          <a:p>
            <a:pPr marL="514350" indent="-514350">
              <a:buAutoNum type="arabicPeriod"/>
            </a:pPr>
            <a:r>
              <a:rPr lang="sv-SE" sz="4364" dirty="0" err="1" smtClean="0"/>
              <a:t>Concurrency</a:t>
            </a:r>
            <a:r>
              <a:rPr lang="sv-SE" sz="4364" dirty="0" smtClean="0"/>
              <a:t> is </a:t>
            </a:r>
            <a:r>
              <a:rPr lang="sv-SE" sz="4364" dirty="0" err="1" smtClean="0"/>
              <a:t>harder</a:t>
            </a:r>
            <a:r>
              <a:rPr lang="sv-SE" sz="4364" dirty="0" smtClean="0"/>
              <a:t>!</a:t>
            </a:r>
            <a:endParaRPr lang="sv-SE" sz="4364" dirty="0" smtClean="0"/>
          </a:p>
          <a:p>
            <a:pPr marL="914400" lvl="1" indent="-514350">
              <a:buAutoNum type="arabicPeriod"/>
            </a:pPr>
            <a:r>
              <a:rPr lang="sv-SE" sz="3964" dirty="0" err="1" smtClean="0"/>
              <a:t>many</a:t>
            </a:r>
            <a:r>
              <a:rPr lang="sv-SE" sz="3964" dirty="0" smtClean="0"/>
              <a:t> </a:t>
            </a:r>
            <a:r>
              <a:rPr lang="sv-SE" sz="3964" dirty="0" err="1" smtClean="0"/>
              <a:t>paths</a:t>
            </a:r>
            <a:r>
              <a:rPr lang="sv-SE" sz="3964" dirty="0" smtClean="0"/>
              <a:t> of </a:t>
            </a:r>
            <a:r>
              <a:rPr lang="sv-SE" sz="3964" dirty="0" err="1" smtClean="0"/>
              <a:t>computation</a:t>
            </a:r>
            <a:r>
              <a:rPr lang="sv-SE" sz="3964" dirty="0" smtClean="0"/>
              <a:t> (bank </a:t>
            </a:r>
            <a:r>
              <a:rPr lang="sv-SE" sz="3964" dirty="0" err="1" smtClean="0"/>
              <a:t>example</a:t>
            </a:r>
            <a:r>
              <a:rPr lang="sv-SE" sz="3964" dirty="0" smtClean="0"/>
              <a:t>)</a:t>
            </a:r>
          </a:p>
          <a:p>
            <a:pPr marL="914400" lvl="1" indent="-514350">
              <a:buAutoNum type="arabicPeriod"/>
            </a:pPr>
            <a:r>
              <a:rPr lang="sv-SE" sz="3964" dirty="0" smtClean="0"/>
              <a:t>Cannot </a:t>
            </a:r>
            <a:r>
              <a:rPr lang="sv-SE" sz="3964" dirty="0" err="1" smtClean="0"/>
              <a:t>debug</a:t>
            </a:r>
            <a:r>
              <a:rPr lang="sv-SE" sz="3964" dirty="0" smtClean="0"/>
              <a:t> </a:t>
            </a:r>
            <a:r>
              <a:rPr lang="sv-SE" sz="3964" dirty="0" err="1" smtClean="0"/>
              <a:t>because</a:t>
            </a:r>
            <a:r>
              <a:rPr lang="sv-SE" sz="3964" dirty="0" smtClean="0"/>
              <a:t> </a:t>
            </a:r>
            <a:r>
              <a:rPr lang="sv-SE" sz="3964" dirty="0" err="1" smtClean="0"/>
              <a:t>non-deterministic</a:t>
            </a:r>
            <a:endParaRPr lang="sv-SE" sz="3964" dirty="0" smtClean="0"/>
          </a:p>
          <a:p>
            <a:pPr marL="1314450" lvl="2" indent="-514350">
              <a:buNone/>
            </a:pPr>
            <a:r>
              <a:rPr lang="sv-SE" sz="3564" dirty="0" smtClean="0"/>
              <a:t>    so </a:t>
            </a:r>
            <a:r>
              <a:rPr lang="sv-SE" sz="3564" dirty="0" err="1" smtClean="0"/>
              <a:t>proofs</a:t>
            </a:r>
            <a:r>
              <a:rPr lang="sv-SE" sz="3564" dirty="0" smtClean="0"/>
              <a:t> </a:t>
            </a:r>
            <a:r>
              <a:rPr lang="sv-SE" sz="3564" dirty="0" err="1" smtClean="0"/>
              <a:t>needed</a:t>
            </a:r>
            <a:endParaRPr lang="sv-SE" sz="3564" dirty="0" smtClean="0"/>
          </a:p>
          <a:p>
            <a:pPr marL="514350" indent="-514350">
              <a:buAutoNum type="arabicPeriod"/>
            </a:pPr>
            <a:r>
              <a:rPr lang="sv-SE" sz="4364" dirty="0" smtClean="0"/>
              <a:t>Time, </a:t>
            </a:r>
            <a:r>
              <a:rPr lang="sv-SE" sz="4364" dirty="0" err="1" smtClean="0"/>
              <a:t>concurrency</a:t>
            </a:r>
            <a:r>
              <a:rPr lang="sv-SE" sz="4364" dirty="0" smtClean="0"/>
              <a:t>, </a:t>
            </a:r>
            <a:r>
              <a:rPr lang="sv-SE" sz="4364" dirty="0" err="1" smtClean="0"/>
              <a:t>communication</a:t>
            </a:r>
            <a:r>
              <a:rPr lang="sv-SE" sz="4364" dirty="0" smtClean="0"/>
              <a:t> are </a:t>
            </a:r>
            <a:r>
              <a:rPr lang="sv-SE" sz="4364" dirty="0" err="1" smtClean="0"/>
              <a:t>issues</a:t>
            </a:r>
            <a:endParaRPr lang="sv-SE" sz="4364" dirty="0" smtClean="0"/>
          </a:p>
          <a:p>
            <a:pPr marL="514350" indent="-514350">
              <a:buAutoNum type="arabicPeriod"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History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1950’s </a:t>
            </a:r>
            <a:r>
              <a:rPr lang="sv-SE" dirty="0" err="1" smtClean="0"/>
              <a:t>onwards</a:t>
            </a:r>
            <a:endParaRPr lang="sv-SE" dirty="0" smtClean="0"/>
          </a:p>
          <a:p>
            <a:pPr lvl="1"/>
            <a:r>
              <a:rPr lang="sv-SE" dirty="0" err="1" smtClean="0"/>
              <a:t>Read-compute-print</a:t>
            </a:r>
            <a:r>
              <a:rPr lang="sv-SE" dirty="0" smtClean="0"/>
              <a:t> </a:t>
            </a:r>
            <a:r>
              <a:rPr lang="sv-SE" dirty="0" err="1" smtClean="0"/>
              <a:t>records</a:t>
            </a:r>
            <a:r>
              <a:rPr lang="sv-SE" dirty="0" smtClean="0"/>
              <a:t> in </a:t>
            </a:r>
            <a:r>
              <a:rPr lang="sv-SE" dirty="0" err="1" smtClean="0"/>
              <a:t>parallel</a:t>
            </a:r>
            <a:endParaRPr lang="sv-SE" dirty="0" smtClean="0"/>
          </a:p>
          <a:p>
            <a:pPr lvl="1"/>
            <a:r>
              <a:rPr lang="sv-SE" dirty="0" err="1" smtClean="0"/>
              <a:t>Needs</a:t>
            </a:r>
            <a:r>
              <a:rPr lang="sv-SE" dirty="0" smtClean="0"/>
              <a:t> timing</a:t>
            </a:r>
          </a:p>
          <a:p>
            <a:r>
              <a:rPr lang="sv-SE" dirty="0" smtClean="0"/>
              <a:t>1960’s </a:t>
            </a:r>
            <a:r>
              <a:rPr lang="sv-SE" dirty="0" err="1" smtClean="0"/>
              <a:t>onward</a:t>
            </a:r>
            <a:endParaRPr lang="sv-SE" dirty="0" smtClean="0"/>
          </a:p>
          <a:p>
            <a:pPr lvl="1"/>
            <a:r>
              <a:rPr lang="sv-SE" dirty="0" smtClean="0"/>
              <a:t>slow</a:t>
            </a:r>
            <a:r>
              <a:rPr lang="sv-SE" dirty="0" smtClean="0"/>
              <a:t> </a:t>
            </a:r>
            <a:r>
              <a:rPr lang="sv-SE" dirty="0" smtClean="0"/>
              <a:t>i/o </a:t>
            </a:r>
            <a:r>
              <a:rPr lang="sv-SE" dirty="0" err="1" smtClean="0"/>
              <a:t>devices</a:t>
            </a:r>
            <a:r>
              <a:rPr lang="sv-SE" dirty="0" smtClean="0"/>
              <a:t> in </a:t>
            </a:r>
            <a:r>
              <a:rPr lang="sv-SE" dirty="0" err="1" smtClean="0"/>
              <a:t>parallel</a:t>
            </a:r>
            <a:r>
              <a:rPr lang="sv-SE" dirty="0" smtClean="0"/>
              <a:t> with</a:t>
            </a:r>
            <a:r>
              <a:rPr lang="sv-SE" dirty="0" smtClean="0"/>
              <a:t> </a:t>
            </a:r>
            <a:r>
              <a:rPr lang="sv-SE" dirty="0" smtClean="0"/>
              <a:t>fast and </a:t>
            </a:r>
            <a:r>
              <a:rPr lang="sv-SE" dirty="0" err="1" smtClean="0"/>
              <a:t>expensive</a:t>
            </a:r>
            <a:r>
              <a:rPr lang="sv-SE" dirty="0" smtClean="0"/>
              <a:t> </a:t>
            </a:r>
            <a:r>
              <a:rPr lang="sv-SE" dirty="0" smtClean="0"/>
              <a:t>CPU</a:t>
            </a:r>
          </a:p>
          <a:p>
            <a:pPr lvl="1"/>
            <a:r>
              <a:rPr lang="sv-SE" dirty="0" err="1" smtClean="0"/>
              <a:t>Interrupts</a:t>
            </a:r>
            <a:r>
              <a:rPr lang="sv-SE" dirty="0" smtClean="0"/>
              <a:t>, </a:t>
            </a:r>
            <a:r>
              <a:rPr lang="sv-SE" dirty="0" err="1" smtClean="0"/>
              <a:t>synchronisation</a:t>
            </a:r>
            <a:r>
              <a:rPr lang="sv-SE" dirty="0" smtClean="0"/>
              <a:t>, </a:t>
            </a:r>
            <a:r>
              <a:rPr lang="sv-SE" dirty="0" err="1" smtClean="0"/>
              <a:t>shared</a:t>
            </a:r>
            <a:r>
              <a:rPr lang="sv-SE" dirty="0" smtClean="0"/>
              <a:t> </a:t>
            </a:r>
            <a:r>
              <a:rPr lang="sv-SE" dirty="0" err="1" smtClean="0"/>
              <a:t>memory</a:t>
            </a:r>
            <a:endParaRPr lang="sv-SE" dirty="0" smtClean="0"/>
          </a:p>
          <a:p>
            <a:r>
              <a:rPr lang="sv-SE" dirty="0" smtClean="0"/>
              <a:t>Late 1960’s :  </a:t>
            </a:r>
            <a:r>
              <a:rPr lang="sv-SE" dirty="0" err="1" smtClean="0"/>
              <a:t>timesharing</a:t>
            </a:r>
            <a:r>
              <a:rPr lang="sv-SE" dirty="0" smtClean="0"/>
              <a:t> </a:t>
            </a:r>
            <a:r>
              <a:rPr lang="sv-SE" dirty="0" err="1" smtClean="0"/>
              <a:t>expensive</a:t>
            </a:r>
            <a:r>
              <a:rPr lang="sv-SE" dirty="0" smtClean="0"/>
              <a:t> CPU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users</a:t>
            </a:r>
            <a:endParaRPr lang="sv-SE" dirty="0" smtClean="0"/>
          </a:p>
          <a:p>
            <a:r>
              <a:rPr lang="sv-SE" dirty="0" smtClean="0"/>
              <a:t>Modern laptop: </a:t>
            </a:r>
            <a:r>
              <a:rPr lang="sv-SE" dirty="0" err="1" smtClean="0"/>
              <a:t>background</a:t>
            </a:r>
            <a:r>
              <a:rPr lang="sv-SE" dirty="0" smtClean="0"/>
              <a:t> </a:t>
            </a:r>
            <a:r>
              <a:rPr lang="sv-SE" dirty="0" err="1" smtClean="0"/>
              <a:t>computation</a:t>
            </a:r>
            <a:r>
              <a:rPr lang="sv-SE" dirty="0" smtClean="0"/>
              <a:t> from </a:t>
            </a:r>
            <a:r>
              <a:rPr lang="sv-SE" dirty="0" err="1" smtClean="0"/>
              <a:t>which</a:t>
            </a:r>
            <a:r>
              <a:rPr lang="sv-SE" dirty="0" smtClean="0"/>
              <a:t> the </a:t>
            </a:r>
            <a:r>
              <a:rPr lang="sv-SE" dirty="0" err="1" smtClean="0"/>
              <a:t>foreground</a:t>
            </a:r>
            <a:r>
              <a:rPr lang="sv-SE" dirty="0" smtClean="0"/>
              <a:t> process </a:t>
            </a:r>
            <a:r>
              <a:rPr lang="sv-SE" dirty="0" err="1" smtClean="0"/>
              <a:t>steals</a:t>
            </a:r>
            <a:r>
              <a:rPr lang="sv-SE" dirty="0" smtClean="0"/>
              <a:t> </a:t>
            </a:r>
            <a:r>
              <a:rPr lang="sv-SE" dirty="0" smtClean="0"/>
              <a:t>time</a:t>
            </a:r>
            <a:endParaRPr lang="sv-SE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How</a:t>
            </a:r>
            <a:r>
              <a:rPr lang="sv-SE" dirty="0" smtClean="0"/>
              <a:t> to </a:t>
            </a:r>
            <a:r>
              <a:rPr lang="sv-SE" dirty="0" err="1" smtClean="0"/>
              <a:t>structure</a:t>
            </a:r>
            <a:r>
              <a:rPr lang="sv-SE" dirty="0" smtClean="0"/>
              <a:t> all this</a:t>
            </a:r>
            <a:r>
              <a:rPr lang="sv-SE" dirty="0" smtClean="0"/>
              <a:t>?</a:t>
            </a:r>
            <a:br>
              <a:rPr lang="sv-SE" dirty="0" smtClean="0"/>
            </a:br>
            <a:r>
              <a:rPr lang="sv-SE" dirty="0" err="1" smtClean="0"/>
              <a:t>Answers</a:t>
            </a:r>
            <a:r>
              <a:rPr lang="sv-SE" dirty="0" smtClean="0"/>
              <a:t> from the 60’s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smtClean="0"/>
              <a:t>I</a:t>
            </a:r>
            <a:r>
              <a:rPr lang="sv-SE" dirty="0" smtClean="0"/>
              <a:t>/O </a:t>
            </a:r>
            <a:r>
              <a:rPr lang="sv-SE" dirty="0" err="1" smtClean="0"/>
              <a:t>device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a process</a:t>
            </a:r>
          </a:p>
          <a:p>
            <a:pPr lvl="1"/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the CPU?</a:t>
            </a:r>
          </a:p>
          <a:p>
            <a:pPr lvl="2"/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device</a:t>
            </a:r>
            <a:r>
              <a:rPr lang="sv-SE" dirty="0" smtClean="0"/>
              <a:t> at </a:t>
            </a:r>
            <a:r>
              <a:rPr lang="sv-SE" dirty="0" err="1" smtClean="0"/>
              <a:t>least</a:t>
            </a:r>
            <a:r>
              <a:rPr lang="sv-SE" dirty="0" smtClean="0"/>
              <a:t> has a ”</a:t>
            </a:r>
            <a:r>
              <a:rPr lang="sv-SE" dirty="0" err="1" smtClean="0"/>
              <a:t>virtual</a:t>
            </a:r>
            <a:r>
              <a:rPr lang="sv-SE" dirty="0" smtClean="0"/>
              <a:t> process” in the CPU</a:t>
            </a:r>
          </a:p>
          <a:p>
            <a:pPr lvl="1"/>
            <a:r>
              <a:rPr lang="sv-SE" dirty="0" err="1" smtClean="0"/>
              <a:t>Context</a:t>
            </a:r>
            <a:r>
              <a:rPr lang="sv-SE" dirty="0" smtClean="0"/>
              <a:t> </a:t>
            </a:r>
            <a:r>
              <a:rPr lang="sv-SE" dirty="0" err="1" smtClean="0"/>
              <a:t>switching</a:t>
            </a:r>
            <a:r>
              <a:rPr lang="sv-SE" dirty="0" smtClean="0"/>
              <a:t> </a:t>
            </a:r>
          </a:p>
          <a:p>
            <a:pPr lvl="2"/>
            <a:r>
              <a:rPr lang="sv-SE" dirty="0" err="1" smtClean="0"/>
              <a:t>move</a:t>
            </a:r>
            <a:r>
              <a:rPr lang="sv-SE" dirty="0" smtClean="0"/>
              <a:t> </a:t>
            </a:r>
            <a:r>
              <a:rPr lang="sv-SE" dirty="0" err="1" smtClean="0"/>
              <a:t>next</a:t>
            </a:r>
            <a:r>
              <a:rPr lang="sv-SE" dirty="0" smtClean="0"/>
              <a:t> process data </a:t>
            </a:r>
            <a:r>
              <a:rPr lang="sv-SE" dirty="0" err="1" smtClean="0"/>
              <a:t>into</a:t>
            </a:r>
            <a:r>
              <a:rPr lang="sv-SE" dirty="0" smtClean="0"/>
              <a:t> CPU</a:t>
            </a:r>
          </a:p>
          <a:p>
            <a:pPr lvl="2"/>
            <a:r>
              <a:rPr lang="sv-SE" dirty="0" err="1" smtClean="0"/>
              <a:t>When</a:t>
            </a:r>
            <a:r>
              <a:rPr lang="sv-SE" dirty="0" smtClean="0"/>
              <a:t>?  On time signal or ”</a:t>
            </a:r>
            <a:r>
              <a:rPr lang="sv-SE" dirty="0" err="1" smtClean="0"/>
              <a:t>interrupt</a:t>
            </a:r>
            <a:r>
              <a:rPr lang="sv-SE" dirty="0" smtClean="0"/>
              <a:t>”</a:t>
            </a:r>
          </a:p>
          <a:p>
            <a:pPr lvl="2"/>
            <a:r>
              <a:rPr lang="sv-SE" dirty="0" err="1" smtClean="0"/>
              <a:t>How</a:t>
            </a:r>
            <a:r>
              <a:rPr lang="sv-SE" dirty="0" smtClean="0"/>
              <a:t>?  CPU checks </a:t>
            </a:r>
            <a:r>
              <a:rPr lang="sv-SE" dirty="0" err="1" smtClean="0"/>
              <a:t>before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instruction</a:t>
            </a:r>
            <a:endParaRPr lang="sv-SE" dirty="0" smtClean="0"/>
          </a:p>
          <a:p>
            <a:pPr lvl="1"/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does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process </a:t>
            </a:r>
            <a:r>
              <a:rPr lang="sv-SE" dirty="0" err="1" smtClean="0"/>
              <a:t>need</a:t>
            </a:r>
            <a:r>
              <a:rPr lang="sv-SE" dirty="0" smtClean="0"/>
              <a:t> to </a:t>
            </a:r>
            <a:r>
              <a:rPr lang="sv-SE" dirty="0" err="1" smtClean="0"/>
              <a:t>know</a:t>
            </a:r>
            <a:r>
              <a:rPr lang="sv-SE" dirty="0" smtClean="0"/>
              <a:t>?</a:t>
            </a:r>
          </a:p>
          <a:p>
            <a:pPr lvl="1"/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does</a:t>
            </a:r>
            <a:r>
              <a:rPr lang="sv-SE" dirty="0" smtClean="0"/>
              <a:t> the system </a:t>
            </a:r>
            <a:r>
              <a:rPr lang="sv-SE" dirty="0" err="1" smtClean="0"/>
              <a:t>need</a:t>
            </a:r>
            <a:r>
              <a:rPr lang="sv-SE" dirty="0" smtClean="0"/>
              <a:t> to </a:t>
            </a:r>
            <a:r>
              <a:rPr lang="sv-SE" dirty="0" err="1" smtClean="0"/>
              <a:t>know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process?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Operating </a:t>
            </a:r>
            <a:r>
              <a:rPr lang="sv-SE" dirty="0" smtClean="0"/>
              <a:t>Systems (60’s </a:t>
            </a:r>
            <a:r>
              <a:rPr lang="sv-SE" dirty="0" err="1" smtClean="0"/>
              <a:t>thru</a:t>
            </a:r>
            <a:r>
              <a:rPr lang="sv-SE" dirty="0" smtClean="0"/>
              <a:t> 70’s)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Divided</a:t>
            </a:r>
            <a:r>
              <a:rPr lang="sv-SE" dirty="0" smtClean="0"/>
              <a:t> </a:t>
            </a:r>
            <a:r>
              <a:rPr lang="sv-SE" dirty="0" err="1" smtClean="0"/>
              <a:t>into</a:t>
            </a:r>
            <a:r>
              <a:rPr lang="sv-SE" dirty="0" smtClean="0"/>
              <a:t> </a:t>
            </a:r>
            <a:r>
              <a:rPr lang="sv-SE" dirty="0" err="1" smtClean="0"/>
              <a:t>kernel</a:t>
            </a:r>
            <a:r>
              <a:rPr lang="sv-SE" dirty="0" smtClean="0"/>
              <a:t> and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smtClean="0"/>
              <a:t>services</a:t>
            </a:r>
            <a:endParaRPr lang="sv-SE" dirty="0" smtClean="0"/>
          </a:p>
          <a:p>
            <a:pPr lvl="1"/>
            <a:r>
              <a:rPr lang="sv-SE" dirty="0" err="1" smtClean="0"/>
              <a:t>which</a:t>
            </a:r>
            <a:r>
              <a:rPr lang="sv-SE" dirty="0" smtClean="0"/>
              <a:t> </a:t>
            </a:r>
            <a:r>
              <a:rPr lang="sv-SE" dirty="0" err="1" smtClean="0"/>
              <a:t>run</a:t>
            </a:r>
            <a:r>
              <a:rPr lang="sv-SE" dirty="0" smtClean="0"/>
              <a:t> as </a:t>
            </a:r>
            <a:r>
              <a:rPr lang="sv-SE" dirty="0" err="1" smtClean="0"/>
              <a:t>processes</a:t>
            </a:r>
            <a:endParaRPr lang="sv-SE" dirty="0" smtClean="0"/>
          </a:p>
          <a:p>
            <a:r>
              <a:rPr lang="sv-SE" dirty="0" smtClean="0"/>
              <a:t>The </a:t>
            </a:r>
            <a:r>
              <a:rPr lang="sv-SE" dirty="0" err="1" smtClean="0"/>
              <a:t>kernel</a:t>
            </a:r>
            <a:r>
              <a:rPr lang="sv-SE" dirty="0" smtClean="0"/>
              <a:t> provides</a:t>
            </a:r>
          </a:p>
          <a:p>
            <a:pPr lvl="1"/>
            <a:r>
              <a:rPr lang="sv-SE" dirty="0" err="1" smtClean="0"/>
              <a:t>Handles</a:t>
            </a:r>
            <a:r>
              <a:rPr lang="sv-SE" dirty="0" smtClean="0"/>
              <a:t> the </a:t>
            </a:r>
            <a:r>
              <a:rPr lang="sv-SE" dirty="0" err="1" smtClean="0"/>
              <a:t>actual</a:t>
            </a:r>
            <a:r>
              <a:rPr lang="sv-SE" dirty="0" smtClean="0"/>
              <a:t> hardware </a:t>
            </a:r>
          </a:p>
          <a:p>
            <a:pPr lvl="1"/>
            <a:r>
              <a:rPr lang="sv-SE" dirty="0" err="1" smtClean="0"/>
              <a:t>Implements</a:t>
            </a:r>
            <a:r>
              <a:rPr lang="sv-SE" dirty="0" smtClean="0"/>
              <a:t> </a:t>
            </a:r>
            <a:r>
              <a:rPr lang="sv-SE" dirty="0" err="1" smtClean="0"/>
              <a:t>abstractions</a:t>
            </a:r>
            <a:endParaRPr lang="sv-SE" dirty="0" smtClean="0"/>
          </a:p>
          <a:p>
            <a:pPr lvl="2"/>
            <a:r>
              <a:rPr lang="sv-SE" dirty="0" err="1" smtClean="0"/>
              <a:t>Processes</a:t>
            </a:r>
            <a:r>
              <a:rPr lang="sv-SE" dirty="0" smtClean="0"/>
              <a:t>, with </a:t>
            </a:r>
            <a:r>
              <a:rPr lang="sv-SE" dirty="0" err="1" smtClean="0"/>
              <a:t>priorities</a:t>
            </a:r>
            <a:r>
              <a:rPr lang="sv-SE" dirty="0" smtClean="0"/>
              <a:t> and </a:t>
            </a:r>
            <a:r>
              <a:rPr lang="sv-SE" dirty="0" err="1" smtClean="0"/>
              <a:t>communication</a:t>
            </a:r>
            <a:endParaRPr lang="sv-SE" dirty="0" smtClean="0"/>
          </a:p>
          <a:p>
            <a:pPr lvl="1"/>
            <a:r>
              <a:rPr lang="sv-SE" dirty="0" smtClean="0"/>
              <a:t>Schedules the </a:t>
            </a:r>
            <a:r>
              <a:rPr lang="sv-SE" dirty="0" err="1" smtClean="0"/>
              <a:t>processes</a:t>
            </a:r>
            <a:r>
              <a:rPr lang="sv-SE" dirty="0" smtClean="0"/>
              <a:t> (</a:t>
            </a:r>
            <a:r>
              <a:rPr lang="sv-SE" dirty="0" err="1" smtClean="0"/>
              <a:t>using</a:t>
            </a:r>
            <a:r>
              <a:rPr lang="sv-SE" dirty="0" smtClean="0"/>
              <a:t> </a:t>
            </a:r>
            <a:r>
              <a:rPr lang="sv-SE" dirty="0" err="1" smtClean="0"/>
              <a:t>time-slicing</a:t>
            </a:r>
            <a:r>
              <a:rPr lang="sv-SE" dirty="0" smtClean="0"/>
              <a:t> or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interrupts</a:t>
            </a:r>
            <a:r>
              <a:rPr lang="sv-SE" dirty="0" smtClean="0"/>
              <a:t>)</a:t>
            </a:r>
            <a:endParaRPr lang="sv-SE" dirty="0" smtClean="0"/>
          </a:p>
          <a:p>
            <a:r>
              <a:rPr lang="sv-SE" dirty="0" smtClean="0"/>
              <a:t>A 90’s </a:t>
            </a:r>
            <a:r>
              <a:rPr lang="sv-SE" dirty="0" err="1" smtClean="0"/>
              <a:t>terminology</a:t>
            </a:r>
            <a:r>
              <a:rPr lang="sv-SE" dirty="0" smtClean="0"/>
              <a:t> </a:t>
            </a:r>
            <a:r>
              <a:rPr lang="sv-SE" dirty="0" err="1" smtClean="0"/>
              <a:t>footnote</a:t>
            </a:r>
            <a:r>
              <a:rPr lang="sv-SE" dirty="0" smtClean="0"/>
              <a:t> </a:t>
            </a:r>
          </a:p>
          <a:p>
            <a:pPr lvl="1"/>
            <a:r>
              <a:rPr lang="sv-SE" dirty="0" err="1" smtClean="0"/>
              <a:t>When</a:t>
            </a:r>
            <a:r>
              <a:rPr lang="sv-SE" dirty="0" smtClean="0"/>
              <a:t> </a:t>
            </a:r>
            <a:r>
              <a:rPr lang="sv-SE" dirty="0" smtClean="0"/>
              <a:t>a </a:t>
            </a:r>
            <a:r>
              <a:rPr lang="sv-SE" dirty="0" err="1" smtClean="0"/>
              <a:t>single</a:t>
            </a:r>
            <a:r>
              <a:rPr lang="sv-SE" dirty="0" smtClean="0"/>
              <a:t> OS </a:t>
            </a:r>
            <a:r>
              <a:rPr lang="sv-SE" dirty="0" smtClean="0"/>
              <a:t>process </a:t>
            </a:r>
            <a:r>
              <a:rPr lang="sv-SE" dirty="0" err="1" smtClean="0"/>
              <a:t>structures</a:t>
            </a:r>
            <a:r>
              <a:rPr lang="sv-SE" dirty="0" smtClean="0"/>
              <a:t> </a:t>
            </a:r>
            <a:r>
              <a:rPr lang="sv-SE" dirty="0" err="1" smtClean="0"/>
              <a:t>itself</a:t>
            </a:r>
            <a:r>
              <a:rPr lang="sv-SE" dirty="0" smtClean="0"/>
              <a:t> as </a:t>
            </a:r>
            <a:r>
              <a:rPr lang="sv-SE" dirty="0" err="1" smtClean="0"/>
              <a:t>several</a:t>
            </a:r>
            <a:r>
              <a:rPr lang="sv-SE" dirty="0" smtClean="0"/>
              <a:t> </a:t>
            </a:r>
            <a:r>
              <a:rPr lang="sv-SE" dirty="0" err="1" smtClean="0"/>
              <a:t>processes</a:t>
            </a:r>
            <a:r>
              <a:rPr lang="sv-SE" dirty="0" smtClean="0"/>
              <a:t>, </a:t>
            </a:r>
            <a:r>
              <a:rPr lang="sv-SE" dirty="0" err="1" smtClean="0"/>
              <a:t>these</a:t>
            </a:r>
            <a:r>
              <a:rPr lang="sv-SE" dirty="0" smtClean="0"/>
              <a:t> are </a:t>
            </a:r>
            <a:r>
              <a:rPr lang="sv-SE" dirty="0" err="1" smtClean="0"/>
              <a:t>called</a:t>
            </a:r>
            <a:r>
              <a:rPr lang="sv-SE" dirty="0" smtClean="0"/>
              <a:t> ”</a:t>
            </a:r>
            <a:r>
              <a:rPr lang="sv-SE" dirty="0" err="1" smtClean="0"/>
              <a:t>threads</a:t>
            </a:r>
            <a:r>
              <a:rPr lang="sv-SE" dirty="0" smtClean="0"/>
              <a:t>”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Interleaving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Each</a:t>
            </a:r>
            <a:r>
              <a:rPr lang="sv-SE" dirty="0" smtClean="0"/>
              <a:t> process </a:t>
            </a:r>
            <a:r>
              <a:rPr lang="sv-SE" dirty="0" err="1" smtClean="0"/>
              <a:t>executes</a:t>
            </a:r>
            <a:r>
              <a:rPr lang="sv-SE" dirty="0" smtClean="0"/>
              <a:t> a </a:t>
            </a:r>
            <a:r>
              <a:rPr lang="sv-SE" dirty="0" err="1" smtClean="0"/>
              <a:t>sequence</a:t>
            </a:r>
            <a:r>
              <a:rPr lang="sv-SE" dirty="0" smtClean="0"/>
              <a:t> of </a:t>
            </a:r>
            <a:r>
              <a:rPr lang="sv-SE" dirty="0" err="1" smtClean="0"/>
              <a:t>atomic</a:t>
            </a:r>
            <a:r>
              <a:rPr lang="sv-SE" dirty="0" smtClean="0"/>
              <a:t> </a:t>
            </a:r>
            <a:r>
              <a:rPr lang="sv-SE" dirty="0" err="1" smtClean="0"/>
              <a:t>commands</a:t>
            </a:r>
            <a:r>
              <a:rPr lang="sv-SE" dirty="0" smtClean="0"/>
              <a:t> (</a:t>
            </a:r>
            <a:r>
              <a:rPr lang="sv-SE" dirty="0" err="1" smtClean="0"/>
              <a:t>usually</a:t>
            </a:r>
            <a:r>
              <a:rPr lang="sv-SE" dirty="0" smtClean="0"/>
              <a:t> </a:t>
            </a:r>
            <a:r>
              <a:rPr lang="sv-SE" dirty="0" err="1" smtClean="0"/>
              <a:t>called</a:t>
            </a:r>
            <a:r>
              <a:rPr lang="sv-SE" dirty="0" smtClean="0"/>
              <a:t> ”</a:t>
            </a:r>
            <a:r>
              <a:rPr lang="sv-SE" dirty="0" err="1" smtClean="0"/>
              <a:t>statements</a:t>
            </a:r>
            <a:r>
              <a:rPr lang="sv-SE" dirty="0" smtClean="0"/>
              <a:t>”, </a:t>
            </a:r>
            <a:r>
              <a:rPr lang="sv-SE" dirty="0" err="1" smtClean="0"/>
              <a:t>though</a:t>
            </a:r>
            <a:r>
              <a:rPr lang="sv-SE" dirty="0" smtClean="0"/>
              <a:t> I </a:t>
            </a:r>
            <a:r>
              <a:rPr lang="sv-SE" dirty="0" err="1" smtClean="0"/>
              <a:t>don’t</a:t>
            </a:r>
            <a:r>
              <a:rPr lang="sv-SE" dirty="0" smtClean="0"/>
              <a:t> like that term).</a:t>
            </a:r>
          </a:p>
          <a:p>
            <a:r>
              <a:rPr lang="sv-SE" dirty="0" err="1" smtClean="0"/>
              <a:t>Each</a:t>
            </a:r>
            <a:r>
              <a:rPr lang="sv-SE" dirty="0" smtClean="0"/>
              <a:t> process has </a:t>
            </a:r>
            <a:r>
              <a:rPr lang="sv-SE" dirty="0" err="1" smtClean="0"/>
              <a:t>its</a:t>
            </a:r>
            <a:r>
              <a:rPr lang="sv-SE" dirty="0" smtClean="0"/>
              <a:t> </a:t>
            </a:r>
            <a:r>
              <a:rPr lang="sv-SE" dirty="0" err="1" smtClean="0"/>
              <a:t>own</a:t>
            </a:r>
            <a:r>
              <a:rPr lang="sv-SE" dirty="0" smtClean="0"/>
              <a:t> </a:t>
            </a:r>
            <a:r>
              <a:rPr lang="sv-SE" dirty="0" err="1" smtClean="0"/>
              <a:t>control</a:t>
            </a:r>
            <a:r>
              <a:rPr lang="sv-SE" dirty="0" smtClean="0"/>
              <a:t> pointer, </a:t>
            </a:r>
            <a:r>
              <a:rPr lang="sv-SE" dirty="0" err="1" smtClean="0"/>
              <a:t>see</a:t>
            </a:r>
            <a:r>
              <a:rPr lang="sv-SE" dirty="0" smtClean="0"/>
              <a:t> 2.1 of Ben-Ari</a:t>
            </a:r>
          </a:p>
          <a:p>
            <a:r>
              <a:rPr lang="sv-SE" dirty="0" smtClean="0"/>
              <a:t>For 2.2, </a:t>
            </a:r>
            <a:r>
              <a:rPr lang="sv-SE" dirty="0" err="1" smtClean="0"/>
              <a:t>see</a:t>
            </a:r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interleavings</a:t>
            </a:r>
            <a:r>
              <a:rPr lang="sv-SE" dirty="0" smtClean="0"/>
              <a:t> are  </a:t>
            </a:r>
            <a:r>
              <a:rPr lang="sv-SE" dirty="0" err="1" smtClean="0"/>
              <a:t>impossible</a:t>
            </a:r>
            <a:endParaRPr lang="sv-S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State diagrams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 </a:t>
            </a:r>
            <a:r>
              <a:rPr lang="sv-SE" dirty="0" err="1" smtClean="0"/>
              <a:t>slides</a:t>
            </a:r>
            <a:r>
              <a:rPr lang="sv-SE" dirty="0" smtClean="0"/>
              <a:t> 2.4 and 2.5, </a:t>
            </a:r>
            <a:r>
              <a:rPr lang="sv-SE" dirty="0" err="1" smtClean="0"/>
              <a:t>note</a:t>
            </a:r>
            <a:r>
              <a:rPr lang="sv-SE" dirty="0" smtClean="0"/>
              <a:t> that the </a:t>
            </a:r>
            <a:r>
              <a:rPr lang="sv-SE" dirty="0" err="1" smtClean="0"/>
              <a:t>state</a:t>
            </a:r>
            <a:r>
              <a:rPr lang="sv-SE" dirty="0" smtClean="0"/>
              <a:t> </a:t>
            </a:r>
            <a:r>
              <a:rPr lang="sv-SE" dirty="0" err="1" smtClean="0"/>
              <a:t>describes</a:t>
            </a:r>
            <a:r>
              <a:rPr lang="sv-SE" dirty="0" smtClean="0"/>
              <a:t> variable </a:t>
            </a:r>
            <a:r>
              <a:rPr lang="sv-SE" dirty="0" err="1" smtClean="0"/>
              <a:t>values</a:t>
            </a:r>
            <a:r>
              <a:rPr lang="sv-SE" dirty="0" smtClean="0"/>
              <a:t> </a:t>
            </a:r>
            <a:r>
              <a:rPr lang="sv-SE" dirty="0" err="1" smtClean="0"/>
              <a:t>before</a:t>
            </a:r>
            <a:r>
              <a:rPr lang="sv-SE" dirty="0" smtClean="0"/>
              <a:t> the </a:t>
            </a:r>
            <a:r>
              <a:rPr lang="sv-SE" dirty="0" err="1" smtClean="0"/>
              <a:t>current</a:t>
            </a:r>
            <a:r>
              <a:rPr lang="sv-SE" dirty="0" smtClean="0"/>
              <a:t> </a:t>
            </a:r>
            <a:r>
              <a:rPr lang="sv-SE" dirty="0" err="1" smtClean="0"/>
              <a:t>command</a:t>
            </a:r>
            <a:r>
              <a:rPr lang="sv-SE" dirty="0" smtClean="0"/>
              <a:t> is </a:t>
            </a:r>
            <a:r>
              <a:rPr lang="sv-SE" dirty="0" err="1" smtClean="0"/>
              <a:t>executed</a:t>
            </a:r>
            <a:r>
              <a:rPr lang="sv-SE" dirty="0" smtClean="0"/>
              <a:t>.</a:t>
            </a:r>
          </a:p>
          <a:p>
            <a:r>
              <a:rPr lang="sv-SE" dirty="0" smtClean="0"/>
              <a:t>In 2.6, </a:t>
            </a:r>
            <a:r>
              <a:rPr lang="sv-SE" dirty="0" err="1" smtClean="0"/>
              <a:t>note</a:t>
            </a:r>
            <a:r>
              <a:rPr lang="sv-SE" dirty="0" smtClean="0"/>
              <a:t> that the ”</a:t>
            </a:r>
            <a:r>
              <a:rPr lang="sv-SE" dirty="0" err="1" smtClean="0"/>
              <a:t>statement</a:t>
            </a:r>
            <a:r>
              <a:rPr lang="sv-SE" dirty="0" smtClean="0"/>
              <a:t>” part is a pair,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statement</a:t>
            </a:r>
            <a:r>
              <a:rPr lang="sv-SE" dirty="0" smtClean="0"/>
              <a:t> for </a:t>
            </a:r>
            <a:r>
              <a:rPr lang="sv-SE" dirty="0" err="1" smtClean="0"/>
              <a:t>each</a:t>
            </a:r>
            <a:r>
              <a:rPr lang="sv-SE" dirty="0" smtClean="0"/>
              <a:t> of the </a:t>
            </a:r>
            <a:r>
              <a:rPr lang="sv-SE" dirty="0" err="1" smtClean="0"/>
              <a:t>processes</a:t>
            </a:r>
            <a:endParaRPr lang="sv-SE" dirty="0" smtClean="0"/>
          </a:p>
          <a:p>
            <a:r>
              <a:rPr lang="sv-SE" dirty="0" smtClean="0"/>
              <a:t>Not all </a:t>
            </a:r>
            <a:r>
              <a:rPr lang="sv-SE" dirty="0" err="1" smtClean="0"/>
              <a:t>thinkable</a:t>
            </a:r>
            <a:r>
              <a:rPr lang="sv-SE" dirty="0" smtClean="0"/>
              <a:t> </a:t>
            </a:r>
            <a:r>
              <a:rPr lang="sv-SE" dirty="0" err="1" smtClean="0"/>
              <a:t>states</a:t>
            </a:r>
            <a:r>
              <a:rPr lang="sv-SE" dirty="0" smtClean="0"/>
              <a:t> are </a:t>
            </a:r>
            <a:r>
              <a:rPr lang="sv-SE" dirty="0" err="1" smtClean="0"/>
              <a:t>reachable</a:t>
            </a:r>
            <a:r>
              <a:rPr lang="sv-SE" dirty="0" smtClean="0"/>
              <a:t> from the start </a:t>
            </a:r>
            <a:r>
              <a:rPr lang="sv-SE" dirty="0" err="1" smtClean="0"/>
              <a:t>state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Website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>
                <a:hlinkClick r:id="rId2"/>
              </a:rPr>
              <a:t>http</a:t>
            </a:r>
            <a:r>
              <a:rPr lang="sv-SE" sz="2800" dirty="0" smtClean="0">
                <a:hlinkClick r:id="rId2"/>
              </a:rPr>
              <a:t>://www.cse.chalmers.se/edu/year/2012/course/TDA382_Concurrent_Programming_2012-2013_LP1</a:t>
            </a:r>
            <a:r>
              <a:rPr lang="sv-SE" sz="2800" dirty="0" smtClean="0">
                <a:hlinkClick r:id="rId2"/>
              </a:rPr>
              <a:t>/</a:t>
            </a:r>
            <a:endParaRPr lang="sv-SE" sz="2800" dirty="0" smtClean="0"/>
          </a:p>
          <a:p>
            <a:r>
              <a:rPr lang="sv-SE" sz="2800" dirty="0" err="1" smtClean="0"/>
              <a:t>Should</a:t>
            </a:r>
            <a:r>
              <a:rPr lang="sv-SE" sz="2800" dirty="0" smtClean="0"/>
              <a:t> be </a:t>
            </a:r>
            <a:r>
              <a:rPr lang="sv-SE" sz="2800" dirty="0" err="1" smtClean="0"/>
              <a:t>reachable</a:t>
            </a:r>
            <a:r>
              <a:rPr lang="sv-SE" sz="2800" dirty="0" smtClean="0"/>
              <a:t> from student portal</a:t>
            </a:r>
          </a:p>
          <a:p>
            <a:pPr lvl="1"/>
            <a:r>
              <a:rPr lang="sv-SE" sz="2400" dirty="0" err="1" smtClean="0"/>
              <a:t>Search</a:t>
            </a:r>
            <a:r>
              <a:rPr lang="sv-SE" sz="2400" dirty="0" smtClean="0"/>
              <a:t> on ”</a:t>
            </a:r>
            <a:r>
              <a:rPr lang="sv-SE" sz="2400" dirty="0" err="1" smtClean="0"/>
              <a:t>concurrent</a:t>
            </a:r>
            <a:r>
              <a:rPr lang="sv-SE" sz="2400" dirty="0" smtClean="0"/>
              <a:t>”</a:t>
            </a:r>
          </a:p>
          <a:p>
            <a:pPr lvl="1"/>
            <a:r>
              <a:rPr lang="sv-SE" sz="2400" dirty="0" smtClean="0"/>
              <a:t>Go to </a:t>
            </a:r>
            <a:r>
              <a:rPr lang="sv-SE" sz="2400" dirty="0" err="1" smtClean="0"/>
              <a:t>their</a:t>
            </a:r>
            <a:r>
              <a:rPr lang="sv-SE" sz="2400" dirty="0" smtClean="0"/>
              <a:t> </a:t>
            </a:r>
            <a:r>
              <a:rPr lang="sv-SE" sz="2400" dirty="0" err="1" smtClean="0"/>
              <a:t>course</a:t>
            </a:r>
            <a:r>
              <a:rPr lang="sv-SE" sz="2400" dirty="0" smtClean="0"/>
              <a:t> plan</a:t>
            </a:r>
          </a:p>
          <a:p>
            <a:pPr lvl="1"/>
            <a:r>
              <a:rPr lang="sv-SE" sz="2400" dirty="0" smtClean="0"/>
              <a:t>From </a:t>
            </a:r>
            <a:r>
              <a:rPr lang="sv-SE" sz="2400" dirty="0" err="1" smtClean="0"/>
              <a:t>there</a:t>
            </a:r>
            <a:r>
              <a:rPr lang="sv-SE" sz="2400" dirty="0" smtClean="0"/>
              <a:t> to </a:t>
            </a:r>
            <a:r>
              <a:rPr lang="sv-SE" sz="2400" dirty="0" err="1" smtClean="0"/>
              <a:t>our</a:t>
            </a:r>
            <a:r>
              <a:rPr lang="sv-SE" sz="2400" dirty="0" smtClean="0"/>
              <a:t> </a:t>
            </a:r>
            <a:r>
              <a:rPr lang="sv-SE" sz="2400" dirty="0" err="1" smtClean="0"/>
              <a:t>home</a:t>
            </a:r>
            <a:r>
              <a:rPr lang="sv-SE" sz="2400" dirty="0" smtClean="0"/>
              <a:t> page</a:t>
            </a:r>
            <a:endParaRPr lang="sv-S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Scenarios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scenario is a </a:t>
            </a:r>
            <a:r>
              <a:rPr lang="sv-SE" dirty="0" err="1" smtClean="0"/>
              <a:t>sequence</a:t>
            </a:r>
            <a:r>
              <a:rPr lang="sv-SE" dirty="0" smtClean="0"/>
              <a:t> of </a:t>
            </a:r>
            <a:r>
              <a:rPr lang="sv-SE" dirty="0" err="1" smtClean="0"/>
              <a:t>states</a:t>
            </a:r>
            <a:endParaRPr lang="sv-SE" dirty="0" smtClean="0"/>
          </a:p>
          <a:p>
            <a:pPr lvl="1"/>
            <a:r>
              <a:rPr lang="sv-SE" dirty="0" smtClean="0"/>
              <a:t>A </a:t>
            </a:r>
            <a:r>
              <a:rPr lang="sv-SE" dirty="0" err="1" smtClean="0"/>
              <a:t>path</a:t>
            </a:r>
            <a:r>
              <a:rPr lang="sv-SE" dirty="0" smtClean="0"/>
              <a:t> </a:t>
            </a:r>
            <a:r>
              <a:rPr lang="sv-SE" dirty="0" err="1" smtClean="0"/>
              <a:t>through</a:t>
            </a:r>
            <a:r>
              <a:rPr lang="sv-SE" dirty="0" smtClean="0"/>
              <a:t> the </a:t>
            </a:r>
            <a:r>
              <a:rPr lang="sv-SE" dirty="0" err="1" smtClean="0"/>
              <a:t>state</a:t>
            </a:r>
            <a:r>
              <a:rPr lang="sv-SE" dirty="0" smtClean="0"/>
              <a:t> diagram</a:t>
            </a:r>
          </a:p>
          <a:p>
            <a:pPr lvl="1"/>
            <a:r>
              <a:rPr lang="sv-SE" dirty="0" err="1" smtClean="0"/>
              <a:t>See</a:t>
            </a:r>
            <a:r>
              <a:rPr lang="sv-SE" dirty="0" smtClean="0"/>
              <a:t> 2.7 for an </a:t>
            </a:r>
            <a:r>
              <a:rPr lang="sv-SE" dirty="0" err="1" smtClean="0"/>
              <a:t>example</a:t>
            </a:r>
            <a:endParaRPr lang="sv-SE" dirty="0" smtClean="0"/>
          </a:p>
          <a:p>
            <a:pPr lvl="1"/>
            <a:r>
              <a:rPr lang="sv-SE" dirty="0" err="1" smtClean="0"/>
              <a:t>Each</a:t>
            </a:r>
            <a:r>
              <a:rPr lang="sv-SE" dirty="0" smtClean="0"/>
              <a:t> </a:t>
            </a:r>
            <a:r>
              <a:rPr lang="sv-SE" dirty="0" err="1" smtClean="0"/>
              <a:t>row</a:t>
            </a:r>
            <a:r>
              <a:rPr lang="sv-SE" dirty="0" smtClean="0"/>
              <a:t> is a </a:t>
            </a:r>
            <a:r>
              <a:rPr lang="sv-SE" dirty="0" err="1" smtClean="0"/>
              <a:t>state</a:t>
            </a:r>
            <a:endParaRPr lang="sv-SE" dirty="0" smtClean="0"/>
          </a:p>
          <a:p>
            <a:pPr lvl="2"/>
            <a:r>
              <a:rPr lang="sv-SE" dirty="0" smtClean="0"/>
              <a:t>The </a:t>
            </a:r>
            <a:r>
              <a:rPr lang="sv-SE" dirty="0" err="1" smtClean="0"/>
              <a:t>statement</a:t>
            </a:r>
            <a:r>
              <a:rPr lang="sv-SE" dirty="0" smtClean="0"/>
              <a:t> to be </a:t>
            </a:r>
            <a:r>
              <a:rPr lang="sv-SE" dirty="0" err="1" smtClean="0"/>
              <a:t>executed</a:t>
            </a:r>
            <a:r>
              <a:rPr lang="sv-SE" dirty="0" smtClean="0"/>
              <a:t> is in </a:t>
            </a:r>
            <a:r>
              <a:rPr lang="sv-SE" dirty="0" err="1" smtClean="0"/>
              <a:t>bold</a:t>
            </a:r>
            <a:endParaRPr lang="sv-S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Why</a:t>
            </a:r>
            <a:r>
              <a:rPr lang="sv-SE" dirty="0" smtClean="0"/>
              <a:t> </a:t>
            </a:r>
            <a:r>
              <a:rPr lang="sv-SE" dirty="0" err="1" smtClean="0"/>
              <a:t>arbitrary</a:t>
            </a:r>
            <a:r>
              <a:rPr lang="sv-SE" dirty="0" smtClean="0"/>
              <a:t> </a:t>
            </a:r>
            <a:r>
              <a:rPr lang="sv-SE" dirty="0" err="1" smtClean="0"/>
              <a:t>interleaving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v-SE" dirty="0" err="1" smtClean="0"/>
              <a:t>Multitasking</a:t>
            </a:r>
            <a:r>
              <a:rPr lang="sv-SE" dirty="0" smtClean="0"/>
              <a:t> (2.8 is a </a:t>
            </a:r>
            <a:r>
              <a:rPr lang="sv-SE" dirty="0" err="1" smtClean="0"/>
              <a:t>picture</a:t>
            </a:r>
            <a:r>
              <a:rPr lang="sv-SE" dirty="0" smtClean="0"/>
              <a:t> of a </a:t>
            </a:r>
            <a:r>
              <a:rPr lang="sv-SE" dirty="0" err="1" smtClean="0"/>
              <a:t>context</a:t>
            </a:r>
            <a:r>
              <a:rPr lang="sv-SE" dirty="0" smtClean="0"/>
              <a:t> </a:t>
            </a:r>
            <a:r>
              <a:rPr lang="sv-SE" dirty="0" err="1" smtClean="0"/>
              <a:t>switch</a:t>
            </a:r>
            <a:r>
              <a:rPr lang="sv-SE" dirty="0" smtClean="0"/>
              <a:t>)</a:t>
            </a:r>
          </a:p>
          <a:p>
            <a:pPr lvl="1"/>
            <a:r>
              <a:rPr lang="sv-SE" dirty="0" err="1" smtClean="0"/>
              <a:t>Context</a:t>
            </a:r>
            <a:r>
              <a:rPr lang="sv-SE" dirty="0" smtClean="0"/>
              <a:t> </a:t>
            </a:r>
            <a:r>
              <a:rPr lang="sv-SE" dirty="0" err="1" smtClean="0"/>
              <a:t>switches</a:t>
            </a:r>
            <a:r>
              <a:rPr lang="sv-SE" dirty="0" smtClean="0"/>
              <a:t> are </a:t>
            </a:r>
            <a:r>
              <a:rPr lang="sv-SE" dirty="0" err="1" smtClean="0"/>
              <a:t>quite</a:t>
            </a:r>
            <a:r>
              <a:rPr lang="sv-SE" dirty="0" smtClean="0"/>
              <a:t> </a:t>
            </a:r>
            <a:r>
              <a:rPr lang="sv-SE" dirty="0" err="1" smtClean="0"/>
              <a:t>expensive</a:t>
            </a:r>
            <a:endParaRPr lang="sv-SE" dirty="0" smtClean="0"/>
          </a:p>
          <a:p>
            <a:pPr lvl="1"/>
            <a:r>
              <a:rPr lang="sv-SE" dirty="0" err="1" smtClean="0"/>
              <a:t>Take</a:t>
            </a:r>
            <a:r>
              <a:rPr lang="sv-SE" dirty="0" smtClean="0"/>
              <a:t> </a:t>
            </a:r>
            <a:r>
              <a:rPr lang="sv-SE" dirty="0" err="1" smtClean="0"/>
              <a:t>place</a:t>
            </a:r>
            <a:r>
              <a:rPr lang="sv-SE" dirty="0" smtClean="0"/>
              <a:t> on time slice or I/O </a:t>
            </a:r>
            <a:r>
              <a:rPr lang="sv-SE" dirty="0" err="1" smtClean="0"/>
              <a:t>interrupt</a:t>
            </a:r>
            <a:endParaRPr lang="sv-SE" dirty="0" smtClean="0"/>
          </a:p>
          <a:p>
            <a:pPr lvl="1"/>
            <a:r>
              <a:rPr lang="sv-SE" dirty="0" err="1"/>
              <a:t>T</a:t>
            </a:r>
            <a:r>
              <a:rPr lang="sv-SE" dirty="0" err="1" smtClean="0"/>
              <a:t>housands</a:t>
            </a:r>
            <a:r>
              <a:rPr lang="sv-SE" dirty="0" smtClean="0"/>
              <a:t> of process </a:t>
            </a:r>
            <a:r>
              <a:rPr lang="sv-SE" dirty="0" err="1" smtClean="0"/>
              <a:t>instructions</a:t>
            </a:r>
            <a:r>
              <a:rPr lang="sv-SE" dirty="0" smtClean="0"/>
              <a:t> 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switches</a:t>
            </a:r>
            <a:endParaRPr lang="sv-SE" dirty="0" smtClean="0"/>
          </a:p>
          <a:p>
            <a:pPr lvl="1"/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where</a:t>
            </a:r>
            <a:r>
              <a:rPr lang="sv-SE" dirty="0" smtClean="0"/>
              <a:t> the </a:t>
            </a:r>
            <a:r>
              <a:rPr lang="sv-SE" dirty="0" err="1" smtClean="0"/>
              <a:t>cut</a:t>
            </a:r>
            <a:r>
              <a:rPr lang="sv-SE" dirty="0" smtClean="0"/>
              <a:t> falls </a:t>
            </a:r>
            <a:r>
              <a:rPr lang="sv-SE" dirty="0" err="1" smtClean="0"/>
              <a:t>depends</a:t>
            </a:r>
            <a:r>
              <a:rPr lang="sv-SE" dirty="0" smtClean="0"/>
              <a:t> on the  </a:t>
            </a:r>
            <a:r>
              <a:rPr lang="sv-SE" dirty="0" err="1" smtClean="0"/>
              <a:t>run</a:t>
            </a:r>
            <a:endParaRPr lang="sv-SE" dirty="0" smtClean="0"/>
          </a:p>
          <a:p>
            <a:r>
              <a:rPr lang="sv-SE" dirty="0" err="1" smtClean="0"/>
              <a:t>Runs</a:t>
            </a:r>
            <a:r>
              <a:rPr lang="sv-SE" dirty="0" smtClean="0"/>
              <a:t> of </a:t>
            </a:r>
            <a:r>
              <a:rPr lang="sv-SE" dirty="0" err="1" smtClean="0"/>
              <a:t>concurrent</a:t>
            </a:r>
            <a:r>
              <a:rPr lang="sv-SE" dirty="0" smtClean="0"/>
              <a:t> programs</a:t>
            </a:r>
          </a:p>
          <a:p>
            <a:pPr lvl="1"/>
            <a:r>
              <a:rPr lang="sv-SE" dirty="0" err="1"/>
              <a:t>D</a:t>
            </a:r>
            <a:r>
              <a:rPr lang="sv-SE" dirty="0" err="1" smtClean="0"/>
              <a:t>epend</a:t>
            </a:r>
            <a:r>
              <a:rPr lang="sv-SE" dirty="0" smtClean="0"/>
              <a:t> on </a:t>
            </a:r>
            <a:r>
              <a:rPr lang="sv-SE" dirty="0" err="1" smtClean="0"/>
              <a:t>exact</a:t>
            </a:r>
            <a:r>
              <a:rPr lang="sv-SE" dirty="0" smtClean="0"/>
              <a:t> timing of </a:t>
            </a:r>
            <a:r>
              <a:rPr lang="sv-SE" dirty="0" err="1" smtClean="0"/>
              <a:t>external</a:t>
            </a:r>
            <a:r>
              <a:rPr lang="sv-SE" dirty="0" smtClean="0"/>
              <a:t> events</a:t>
            </a:r>
          </a:p>
          <a:p>
            <a:pPr lvl="1"/>
            <a:r>
              <a:rPr lang="sv-SE" dirty="0" err="1" smtClean="0"/>
              <a:t>Non-deterministic</a:t>
            </a:r>
            <a:r>
              <a:rPr lang="sv-SE" dirty="0" smtClean="0"/>
              <a:t>!  Can’t </a:t>
            </a:r>
            <a:r>
              <a:rPr lang="sv-SE" dirty="0" err="1" smtClean="0"/>
              <a:t>debug</a:t>
            </a:r>
            <a:r>
              <a:rPr lang="sv-SE" dirty="0" smtClean="0"/>
              <a:t> the </a:t>
            </a:r>
            <a:r>
              <a:rPr lang="sv-SE" dirty="0" err="1" smtClean="0"/>
              <a:t>usual</a:t>
            </a:r>
            <a:r>
              <a:rPr lang="sv-SE" dirty="0" smtClean="0"/>
              <a:t> </a:t>
            </a:r>
            <a:r>
              <a:rPr lang="sv-SE" dirty="0" err="1" smtClean="0"/>
              <a:t>way</a:t>
            </a:r>
            <a:r>
              <a:rPr lang="sv-SE" dirty="0" smtClean="0"/>
              <a:t>!</a:t>
            </a:r>
          </a:p>
          <a:p>
            <a:pPr lvl="1"/>
            <a:r>
              <a:rPr lang="sv-SE" dirty="0" smtClean="0"/>
              <a:t>Does different </a:t>
            </a:r>
            <a:r>
              <a:rPr lang="sv-SE" dirty="0" err="1" smtClean="0"/>
              <a:t>things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time! </a:t>
            </a:r>
            <a:endParaRPr lang="sv-S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</a:t>
            </a:r>
            <a:r>
              <a:rPr lang="sv-SE" dirty="0" err="1" smtClean="0"/>
              <a:t>counting</a:t>
            </a:r>
            <a:r>
              <a:rPr lang="sv-SE" dirty="0" smtClean="0"/>
              <a:t> </a:t>
            </a:r>
            <a:r>
              <a:rPr lang="sv-SE" dirty="0" err="1" smtClean="0"/>
              <a:t>example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See</a:t>
            </a:r>
            <a:r>
              <a:rPr lang="sv-SE" dirty="0" smtClean="0"/>
              <a:t> </a:t>
            </a:r>
            <a:r>
              <a:rPr lang="sv-SE" dirty="0" err="1" smtClean="0"/>
              <a:t>algorithm</a:t>
            </a:r>
            <a:r>
              <a:rPr lang="sv-SE" dirty="0" smtClean="0"/>
              <a:t> 2.9 on </a:t>
            </a:r>
            <a:r>
              <a:rPr lang="sv-SE" dirty="0" err="1" smtClean="0"/>
              <a:t>slide</a:t>
            </a:r>
            <a:r>
              <a:rPr lang="sv-SE" dirty="0" smtClean="0"/>
              <a:t> 2.24</a:t>
            </a:r>
          </a:p>
          <a:p>
            <a:pPr lvl="1"/>
            <a:r>
              <a:rPr lang="sv-SE" dirty="0" err="1" smtClean="0"/>
              <a:t>What</a:t>
            </a:r>
            <a:r>
              <a:rPr lang="sv-SE" dirty="0" smtClean="0"/>
              <a:t> are the min and max </a:t>
            </a:r>
            <a:r>
              <a:rPr lang="sv-SE" dirty="0" err="1" smtClean="0"/>
              <a:t>possible</a:t>
            </a:r>
            <a:r>
              <a:rPr lang="sv-SE" dirty="0" smtClean="0"/>
              <a:t> </a:t>
            </a:r>
            <a:r>
              <a:rPr lang="sv-SE" dirty="0" err="1" smtClean="0"/>
              <a:t>values</a:t>
            </a:r>
            <a:r>
              <a:rPr lang="sv-SE" dirty="0" smtClean="0"/>
              <a:t> of n?</a:t>
            </a:r>
          </a:p>
          <a:p>
            <a:r>
              <a:rPr lang="sv-SE" dirty="0" err="1" smtClean="0"/>
              <a:t>How</a:t>
            </a:r>
            <a:r>
              <a:rPr lang="sv-SE" dirty="0" smtClean="0"/>
              <a:t> to </a:t>
            </a:r>
            <a:r>
              <a:rPr lang="sv-SE" dirty="0" err="1" smtClean="0"/>
              <a:t>say</a:t>
            </a:r>
            <a:r>
              <a:rPr lang="sv-SE" dirty="0" smtClean="0"/>
              <a:t> it in C-BACI, Ada and Java</a:t>
            </a:r>
          </a:p>
          <a:p>
            <a:pPr lvl="1"/>
            <a:r>
              <a:rPr lang="sv-SE" dirty="0" smtClean="0"/>
              <a:t>2.27 to 2.32</a:t>
            </a:r>
            <a:endParaRPr lang="sv-S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Arbitrary</a:t>
            </a:r>
            <a:r>
              <a:rPr lang="sv-SE" dirty="0" smtClean="0"/>
              <a:t> </a:t>
            </a:r>
            <a:r>
              <a:rPr lang="sv-SE" dirty="0" err="1" smtClean="0"/>
              <a:t>interleaving</a:t>
            </a:r>
            <a:r>
              <a:rPr lang="sv-SE" dirty="0" smtClean="0"/>
              <a:t> (</a:t>
            </a:r>
            <a:r>
              <a:rPr lang="sv-SE" dirty="0" err="1" smtClean="0"/>
              <a:t>contd</a:t>
            </a:r>
            <a:r>
              <a:rPr lang="sv-SE" dirty="0" smtClean="0"/>
              <a:t>.)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Multiprocessors (</a:t>
            </a:r>
            <a:r>
              <a:rPr lang="sv-SE" dirty="0" err="1" smtClean="0"/>
              <a:t>see</a:t>
            </a:r>
            <a:r>
              <a:rPr lang="sv-SE" dirty="0" smtClean="0"/>
              <a:t> 2.9)</a:t>
            </a:r>
          </a:p>
          <a:p>
            <a:pPr lvl="1"/>
            <a:r>
              <a:rPr lang="sv-SE" dirty="0" err="1" smtClean="0"/>
              <a:t>If</a:t>
            </a:r>
            <a:r>
              <a:rPr lang="sv-SE" dirty="0" smtClean="0"/>
              <a:t> no </a:t>
            </a:r>
            <a:r>
              <a:rPr lang="sv-SE" dirty="0" err="1" smtClean="0"/>
              <a:t>contention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CPU’s</a:t>
            </a:r>
            <a:endParaRPr lang="sv-SE" dirty="0" smtClean="0"/>
          </a:p>
          <a:p>
            <a:pPr lvl="2"/>
            <a:r>
              <a:rPr lang="sv-SE" dirty="0" err="1" smtClean="0"/>
              <a:t>True</a:t>
            </a:r>
            <a:r>
              <a:rPr lang="sv-SE" dirty="0" smtClean="0"/>
              <a:t> </a:t>
            </a:r>
            <a:r>
              <a:rPr lang="sv-SE" dirty="0" err="1" smtClean="0"/>
              <a:t>parallelism</a:t>
            </a:r>
            <a:r>
              <a:rPr lang="sv-SE" dirty="0" smtClean="0"/>
              <a:t> (looks like </a:t>
            </a:r>
            <a:r>
              <a:rPr lang="sv-SE" dirty="0" err="1" smtClean="0"/>
              <a:t>arbitrary</a:t>
            </a:r>
            <a:r>
              <a:rPr lang="sv-SE" dirty="0" smtClean="0"/>
              <a:t> </a:t>
            </a:r>
            <a:r>
              <a:rPr lang="sv-SE" dirty="0" err="1" smtClean="0"/>
              <a:t>interleaving</a:t>
            </a:r>
            <a:r>
              <a:rPr lang="sv-SE" dirty="0" smtClean="0"/>
              <a:t>)</a:t>
            </a:r>
          </a:p>
          <a:p>
            <a:pPr lvl="1"/>
            <a:r>
              <a:rPr lang="sv-SE" dirty="0" err="1" smtClean="0"/>
              <a:t>Contention</a:t>
            </a:r>
            <a:r>
              <a:rPr lang="sv-SE" dirty="0" smtClean="0"/>
              <a:t> </a:t>
            </a:r>
            <a:r>
              <a:rPr lang="sv-SE" dirty="0" err="1" smtClean="0"/>
              <a:t>resolved</a:t>
            </a:r>
            <a:r>
              <a:rPr lang="sv-SE" dirty="0" smtClean="0"/>
              <a:t> </a:t>
            </a:r>
            <a:r>
              <a:rPr lang="sv-SE" dirty="0" err="1" smtClean="0"/>
              <a:t>arbitraril</a:t>
            </a:r>
            <a:endParaRPr lang="sv-SE" dirty="0" smtClean="0"/>
          </a:p>
          <a:p>
            <a:pPr lvl="2"/>
            <a:r>
              <a:rPr lang="sv-SE" dirty="0" err="1" smtClean="0"/>
              <a:t>Again</a:t>
            </a:r>
            <a:r>
              <a:rPr lang="sv-SE" dirty="0" smtClean="0"/>
              <a:t>, </a:t>
            </a:r>
            <a:r>
              <a:rPr lang="sv-SE" dirty="0" err="1" smtClean="0"/>
              <a:t>arbitrary</a:t>
            </a:r>
            <a:r>
              <a:rPr lang="sv-SE" dirty="0" smtClean="0"/>
              <a:t> </a:t>
            </a:r>
            <a:r>
              <a:rPr lang="sv-SE" dirty="0" err="1" smtClean="0"/>
              <a:t>interleaving</a:t>
            </a:r>
            <a:r>
              <a:rPr lang="sv-SE" dirty="0" smtClean="0"/>
              <a:t> is the </a:t>
            </a:r>
            <a:r>
              <a:rPr lang="sv-SE" dirty="0" err="1" smtClean="0"/>
              <a:t>safest</a:t>
            </a:r>
            <a:r>
              <a:rPr lang="sv-SE" dirty="0" smtClean="0"/>
              <a:t> </a:t>
            </a:r>
            <a:r>
              <a:rPr lang="sv-SE" dirty="0" err="1" smtClean="0"/>
              <a:t>assumption</a:t>
            </a:r>
            <a:r>
              <a:rPr lang="sv-SE" dirty="0" smtClean="0"/>
              <a:t> </a:t>
            </a:r>
            <a:endParaRPr lang="sv-S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But</a:t>
            </a:r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is </a:t>
            </a:r>
            <a:r>
              <a:rPr lang="sv-SE" dirty="0" err="1" smtClean="0"/>
              <a:t>being</a:t>
            </a:r>
            <a:r>
              <a:rPr lang="sv-SE" dirty="0" smtClean="0"/>
              <a:t> </a:t>
            </a:r>
            <a:r>
              <a:rPr lang="sv-SE" dirty="0" err="1" smtClean="0"/>
              <a:t>interleaved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err="1" smtClean="0"/>
              <a:t>Unit</a:t>
            </a:r>
            <a:r>
              <a:rPr lang="sv-SE" dirty="0" smtClean="0"/>
              <a:t> of </a:t>
            </a:r>
            <a:r>
              <a:rPr lang="sv-SE" dirty="0" err="1" smtClean="0"/>
              <a:t>interleaving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</a:t>
            </a:r>
          </a:p>
          <a:p>
            <a:pPr lvl="1"/>
            <a:r>
              <a:rPr lang="sv-SE" dirty="0" err="1" smtClean="0"/>
              <a:t>Whole</a:t>
            </a:r>
            <a:r>
              <a:rPr lang="sv-SE" dirty="0" smtClean="0"/>
              <a:t> </a:t>
            </a:r>
            <a:r>
              <a:rPr lang="sv-SE" dirty="0" err="1" smtClean="0"/>
              <a:t>function</a:t>
            </a:r>
            <a:r>
              <a:rPr lang="sv-SE" dirty="0" smtClean="0"/>
              <a:t> </a:t>
            </a:r>
            <a:r>
              <a:rPr lang="sv-SE" dirty="0" err="1" smtClean="0"/>
              <a:t>calls</a:t>
            </a:r>
            <a:r>
              <a:rPr lang="sv-SE" dirty="0" smtClean="0"/>
              <a:t>?</a:t>
            </a:r>
          </a:p>
          <a:p>
            <a:pPr lvl="1"/>
            <a:r>
              <a:rPr lang="sv-SE" dirty="0" smtClean="0"/>
              <a:t>High </a:t>
            </a:r>
            <a:r>
              <a:rPr lang="sv-SE" dirty="0" err="1" smtClean="0"/>
              <a:t>level</a:t>
            </a:r>
            <a:r>
              <a:rPr lang="sv-SE" dirty="0" smtClean="0"/>
              <a:t> </a:t>
            </a:r>
            <a:r>
              <a:rPr lang="sv-SE" dirty="0" err="1" smtClean="0"/>
              <a:t>statements</a:t>
            </a:r>
            <a:r>
              <a:rPr lang="sv-SE" dirty="0" smtClean="0"/>
              <a:t>?</a:t>
            </a:r>
          </a:p>
          <a:p>
            <a:pPr lvl="1"/>
            <a:r>
              <a:rPr lang="sv-SE" dirty="0" err="1" smtClean="0"/>
              <a:t>Machine</a:t>
            </a:r>
            <a:r>
              <a:rPr lang="sv-SE" dirty="0" smtClean="0"/>
              <a:t> </a:t>
            </a:r>
            <a:r>
              <a:rPr lang="sv-SE" dirty="0" err="1" smtClean="0"/>
              <a:t>instructions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Larger</a:t>
            </a:r>
            <a:r>
              <a:rPr lang="sv-SE" dirty="0" smtClean="0"/>
              <a:t> </a:t>
            </a:r>
            <a:r>
              <a:rPr lang="sv-SE" dirty="0" err="1" smtClean="0"/>
              <a:t>units</a:t>
            </a:r>
            <a:r>
              <a:rPr lang="sv-SE" dirty="0" smtClean="0"/>
              <a:t> </a:t>
            </a:r>
            <a:r>
              <a:rPr lang="sv-SE" dirty="0" err="1" smtClean="0"/>
              <a:t>lead</a:t>
            </a:r>
            <a:r>
              <a:rPr lang="sv-SE" dirty="0" smtClean="0"/>
              <a:t> to </a:t>
            </a:r>
            <a:r>
              <a:rPr lang="sv-SE" dirty="0" err="1" smtClean="0"/>
              <a:t>easier</a:t>
            </a:r>
            <a:r>
              <a:rPr lang="sv-SE" dirty="0" smtClean="0"/>
              <a:t> </a:t>
            </a:r>
            <a:r>
              <a:rPr lang="sv-SE" dirty="0" err="1" smtClean="0"/>
              <a:t>proofs</a:t>
            </a:r>
            <a:r>
              <a:rPr lang="sv-SE" dirty="0" smtClean="0"/>
              <a:t> </a:t>
            </a:r>
            <a:r>
              <a:rPr lang="sv-SE" dirty="0" err="1" smtClean="0"/>
              <a:t>but</a:t>
            </a:r>
            <a:r>
              <a:rPr lang="sv-SE" dirty="0" smtClean="0"/>
              <a:t> make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processes</a:t>
            </a:r>
            <a:r>
              <a:rPr lang="sv-SE" dirty="0" smtClean="0"/>
              <a:t> </a:t>
            </a:r>
            <a:r>
              <a:rPr lang="sv-SE" dirty="0" err="1" smtClean="0"/>
              <a:t>wait</a:t>
            </a:r>
            <a:r>
              <a:rPr lang="sv-SE" dirty="0" smtClean="0"/>
              <a:t> </a:t>
            </a:r>
            <a:r>
              <a:rPr lang="sv-SE" dirty="0" err="1" smtClean="0"/>
              <a:t>unnecessarily</a:t>
            </a:r>
            <a:endParaRPr lang="sv-SE" dirty="0" smtClean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might</a:t>
            </a:r>
            <a:r>
              <a:rPr lang="sv-SE" dirty="0" smtClean="0"/>
              <a:t> </a:t>
            </a:r>
            <a:r>
              <a:rPr lang="sv-SE" dirty="0" err="1" smtClean="0"/>
              <a:t>want</a:t>
            </a:r>
            <a:r>
              <a:rPr lang="sv-SE" dirty="0" smtClean="0"/>
              <a:t> to </a:t>
            </a:r>
            <a:r>
              <a:rPr lang="sv-SE" dirty="0" err="1" smtClean="0"/>
              <a:t>change</a:t>
            </a:r>
            <a:r>
              <a:rPr lang="sv-SE" dirty="0" smtClean="0"/>
              <a:t> the </a:t>
            </a:r>
            <a:r>
              <a:rPr lang="sv-SE" dirty="0" err="1" smtClean="0"/>
              <a:t>units</a:t>
            </a:r>
            <a:r>
              <a:rPr lang="sv-SE" dirty="0" smtClean="0"/>
              <a:t> as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maintain</a:t>
            </a:r>
            <a:r>
              <a:rPr lang="sv-SE" dirty="0" smtClean="0"/>
              <a:t> the program</a:t>
            </a:r>
          </a:p>
          <a:p>
            <a:r>
              <a:rPr lang="sv-SE" dirty="0" err="1" smtClean="0"/>
              <a:t>Hence</a:t>
            </a:r>
            <a:r>
              <a:rPr lang="sv-SE" dirty="0" smtClean="0"/>
              <a:t> best to </a:t>
            </a:r>
            <a:r>
              <a:rPr lang="sv-SE" dirty="0" err="1" smtClean="0"/>
              <a:t>leave</a:t>
            </a:r>
            <a:r>
              <a:rPr lang="sv-SE" dirty="0" smtClean="0"/>
              <a:t> </a:t>
            </a:r>
            <a:r>
              <a:rPr lang="sv-SE" dirty="0" err="1" smtClean="0"/>
              <a:t>things</a:t>
            </a:r>
            <a:r>
              <a:rPr lang="sv-SE" dirty="0" smtClean="0"/>
              <a:t> </a:t>
            </a:r>
            <a:r>
              <a:rPr lang="sv-SE" dirty="0" err="1" smtClean="0"/>
              <a:t>unspecified</a:t>
            </a:r>
            <a:endParaRPr lang="sv-S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Why</a:t>
            </a:r>
            <a:r>
              <a:rPr lang="sv-SE" dirty="0" smtClean="0"/>
              <a:t> not </a:t>
            </a:r>
            <a:r>
              <a:rPr lang="sv-SE" dirty="0" err="1" smtClean="0"/>
              <a:t>rely</a:t>
            </a:r>
            <a:r>
              <a:rPr lang="sv-SE" dirty="0" smtClean="0"/>
              <a:t> on speed </a:t>
            </a:r>
            <a:r>
              <a:rPr lang="sv-SE" dirty="0" err="1" smtClean="0"/>
              <a:t>throughout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Don’t</a:t>
            </a:r>
            <a:r>
              <a:rPr lang="sv-SE" dirty="0" smtClean="0"/>
              <a:t> get </a:t>
            </a:r>
            <a:r>
              <a:rPr lang="sv-SE" dirty="0" err="1" smtClean="0"/>
              <a:t>into</a:t>
            </a:r>
            <a:r>
              <a:rPr lang="sv-SE" dirty="0" smtClean="0"/>
              <a:t> the </a:t>
            </a:r>
            <a:r>
              <a:rPr lang="sv-SE" dirty="0" err="1" smtClean="0"/>
              <a:t>train</a:t>
            </a:r>
            <a:r>
              <a:rPr lang="sv-SE" dirty="0" smtClean="0"/>
              <a:t> </a:t>
            </a:r>
            <a:r>
              <a:rPr lang="sv-SE" dirty="0" err="1" smtClean="0"/>
              <a:t>crash</a:t>
            </a:r>
            <a:r>
              <a:rPr lang="sv-SE" dirty="0" smtClean="0"/>
              <a:t> scenario</a:t>
            </a:r>
          </a:p>
          <a:p>
            <a:pPr lvl="1"/>
            <a:r>
              <a:rPr lang="sv-SE" dirty="0" err="1" smtClean="0"/>
              <a:t>use</a:t>
            </a:r>
            <a:r>
              <a:rPr lang="sv-SE" dirty="0" smtClean="0"/>
              <a:t> speed and time </a:t>
            </a:r>
            <a:r>
              <a:rPr lang="sv-SE" dirty="0" err="1" smtClean="0"/>
              <a:t>throughout</a:t>
            </a:r>
            <a:r>
              <a:rPr lang="sv-SE" dirty="0" smtClean="0"/>
              <a:t> to design</a:t>
            </a:r>
          </a:p>
          <a:p>
            <a:pPr lvl="1"/>
            <a:r>
              <a:rPr lang="sv-SE" dirty="0" err="1" smtClean="0"/>
              <a:t>everyday</a:t>
            </a:r>
            <a:r>
              <a:rPr lang="sv-SE" dirty="0" smtClean="0"/>
              <a:t> </a:t>
            </a:r>
            <a:r>
              <a:rPr lang="sv-SE" dirty="0" err="1" smtClean="0"/>
              <a:t>planning</a:t>
            </a:r>
            <a:r>
              <a:rPr lang="sv-SE" dirty="0" smtClean="0"/>
              <a:t> is </a:t>
            </a:r>
            <a:r>
              <a:rPr lang="sv-SE" dirty="0" err="1" smtClean="0"/>
              <a:t>often</a:t>
            </a:r>
            <a:r>
              <a:rPr lang="sv-SE" dirty="0" smtClean="0"/>
              <a:t> like this</a:t>
            </a:r>
          </a:p>
          <a:p>
            <a:pPr lvl="2"/>
            <a:r>
              <a:rPr lang="sv-SE" dirty="0" err="1" smtClean="0"/>
              <a:t>Particularly</a:t>
            </a:r>
            <a:r>
              <a:rPr lang="sv-SE" dirty="0" smtClean="0"/>
              <a:t> in </a:t>
            </a:r>
            <a:r>
              <a:rPr lang="sv-SE" dirty="0" err="1" smtClean="0"/>
              <a:t>older</a:t>
            </a:r>
            <a:r>
              <a:rPr lang="sv-SE" dirty="0" smtClean="0"/>
              <a:t>, </a:t>
            </a:r>
            <a:r>
              <a:rPr lang="sv-SE" dirty="0" err="1" smtClean="0"/>
              <a:t>simpler</a:t>
            </a:r>
            <a:r>
              <a:rPr lang="sv-SE" dirty="0" smtClean="0"/>
              <a:t> </a:t>
            </a:r>
            <a:r>
              <a:rPr lang="sv-SE" dirty="0" err="1" smtClean="0"/>
              <a:t>machines</a:t>
            </a:r>
            <a:r>
              <a:rPr lang="sv-SE" dirty="0" smtClean="0"/>
              <a:t> </a:t>
            </a:r>
            <a:r>
              <a:rPr lang="sv-SE" dirty="0" err="1" smtClean="0"/>
              <a:t>without</a:t>
            </a:r>
            <a:r>
              <a:rPr lang="sv-SE" dirty="0" smtClean="0"/>
              <a:t> sensors</a:t>
            </a:r>
          </a:p>
          <a:p>
            <a:pPr lvl="2"/>
            <a:r>
              <a:rPr lang="sv-SE" dirty="0" smtClean="0"/>
              <a:t>For </a:t>
            </a:r>
            <a:r>
              <a:rPr lang="sv-SE" dirty="0" err="1" smtClean="0"/>
              <a:t>people</a:t>
            </a:r>
            <a:r>
              <a:rPr lang="sv-SE" dirty="0" smtClean="0"/>
              <a:t>,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also</a:t>
            </a:r>
            <a:r>
              <a:rPr lang="sv-SE" dirty="0" smtClean="0"/>
              <a:t> </a:t>
            </a:r>
            <a:r>
              <a:rPr lang="sv-SE" dirty="0" err="1" smtClean="0"/>
              <a:t>add</a:t>
            </a:r>
            <a:r>
              <a:rPr lang="sv-SE" dirty="0" smtClean="0"/>
              <a:t> explicit </a:t>
            </a:r>
            <a:r>
              <a:rPr lang="sv-SE" dirty="0" err="1" smtClean="0"/>
              <a:t>synchronisation</a:t>
            </a:r>
            <a:endParaRPr lang="sv-SE" dirty="0" smtClean="0"/>
          </a:p>
          <a:p>
            <a:r>
              <a:rPr lang="sv-SE" dirty="0" smtClean="0"/>
              <a:t>For </a:t>
            </a:r>
            <a:r>
              <a:rPr lang="sv-SE" dirty="0" err="1" smtClean="0"/>
              <a:t>our</a:t>
            </a:r>
            <a:r>
              <a:rPr lang="sv-SE" dirty="0" smtClean="0"/>
              <a:t> programs, the input </a:t>
            </a:r>
            <a:r>
              <a:rPr lang="sv-SE" dirty="0" err="1" smtClean="0"/>
              <a:t>can</a:t>
            </a:r>
            <a:r>
              <a:rPr lang="sv-SE" dirty="0" smtClean="0"/>
              <a:t> come from the keyboard or </a:t>
            </a:r>
            <a:r>
              <a:rPr lang="sv-SE" dirty="0" err="1" smtClean="0"/>
              <a:t>broadband</a:t>
            </a:r>
            <a:endParaRPr lang="sv-SE" dirty="0" smtClean="0"/>
          </a:p>
          <a:p>
            <a:pPr lvl="1"/>
            <a:r>
              <a:rPr lang="sv-SE" dirty="0" smtClean="0"/>
              <a:t>And the </a:t>
            </a:r>
            <a:r>
              <a:rPr lang="sv-SE" dirty="0" err="1" smtClean="0"/>
              <a:t>broadband</a:t>
            </a:r>
            <a:r>
              <a:rPr lang="sv-SE" dirty="0" smtClean="0"/>
              <a:t> gets faster </a:t>
            </a:r>
            <a:r>
              <a:rPr lang="sv-SE" dirty="0" err="1" smtClean="0"/>
              <a:t>every</a:t>
            </a:r>
            <a:r>
              <a:rPr lang="sv-SE" dirty="0" smtClean="0"/>
              <a:t> </a:t>
            </a:r>
            <a:r>
              <a:rPr lang="sv-SE" dirty="0" err="1" smtClean="0"/>
              <a:t>few</a:t>
            </a:r>
            <a:r>
              <a:rPr lang="sv-SE" dirty="0" smtClean="0"/>
              <a:t> </a:t>
            </a:r>
            <a:r>
              <a:rPr lang="sv-SE" dirty="0" err="1" smtClean="0"/>
              <a:t>months</a:t>
            </a:r>
            <a:endParaRPr lang="sv-SE" dirty="0" smtClean="0"/>
          </a:p>
          <a:p>
            <a:r>
              <a:rPr lang="sv-SE" dirty="0" smtClean="0"/>
              <a:t>So </a:t>
            </a:r>
            <a:r>
              <a:rPr lang="sv-SE" dirty="0" err="1" smtClean="0"/>
              <a:t>allow</a:t>
            </a:r>
            <a:r>
              <a:rPr lang="sv-SE" dirty="0" smtClean="0"/>
              <a:t> </a:t>
            </a:r>
            <a:r>
              <a:rPr lang="sv-SE" dirty="0" err="1" smtClean="0"/>
              <a:t>arbitrary</a:t>
            </a:r>
            <a:r>
              <a:rPr lang="sv-SE" dirty="0" smtClean="0"/>
              <a:t> speeds</a:t>
            </a:r>
            <a:endParaRPr lang="sv-SE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Atomic </a:t>
            </a:r>
            <a:r>
              <a:rPr lang="sv-SE" dirty="0" err="1" smtClean="0"/>
              <a:t>statements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The </a:t>
            </a:r>
            <a:r>
              <a:rPr lang="sv-SE" dirty="0" err="1" smtClean="0"/>
              <a:t>thing</a:t>
            </a:r>
            <a:r>
              <a:rPr lang="sv-SE" dirty="0" smtClean="0"/>
              <a:t> that </a:t>
            </a:r>
            <a:r>
              <a:rPr lang="sv-SE" dirty="0" err="1" smtClean="0"/>
              <a:t>happens</a:t>
            </a:r>
            <a:r>
              <a:rPr lang="sv-SE" dirty="0" smtClean="0"/>
              <a:t> </a:t>
            </a:r>
            <a:r>
              <a:rPr lang="sv-SE" dirty="0" err="1" smtClean="0"/>
              <a:t>without</a:t>
            </a:r>
            <a:r>
              <a:rPr lang="sv-SE" dirty="0" smtClean="0"/>
              <a:t> </a:t>
            </a:r>
            <a:r>
              <a:rPr lang="sv-SE" dirty="0" err="1" smtClean="0"/>
              <a:t>interruption</a:t>
            </a:r>
            <a:endParaRPr lang="sv-SE" dirty="0" smtClean="0"/>
          </a:p>
          <a:p>
            <a:pPr lvl="1"/>
            <a:r>
              <a:rPr lang="sv-SE" dirty="0" smtClean="0"/>
              <a:t>Can be </a:t>
            </a:r>
            <a:r>
              <a:rPr lang="sv-SE" dirty="0" err="1" smtClean="0"/>
              <a:t>implemented</a:t>
            </a:r>
            <a:r>
              <a:rPr lang="sv-SE" dirty="0" smtClean="0"/>
              <a:t> as high </a:t>
            </a:r>
            <a:r>
              <a:rPr lang="sv-SE" dirty="0" err="1" smtClean="0"/>
              <a:t>priority</a:t>
            </a:r>
            <a:endParaRPr lang="sv-SE" dirty="0" smtClean="0"/>
          </a:p>
          <a:p>
            <a:r>
              <a:rPr lang="sv-SE" dirty="0" err="1" smtClean="0"/>
              <a:t>Compare</a:t>
            </a:r>
            <a:r>
              <a:rPr lang="sv-SE" dirty="0" smtClean="0"/>
              <a:t> </a:t>
            </a:r>
            <a:r>
              <a:rPr lang="sv-SE" dirty="0" err="1" smtClean="0"/>
              <a:t>algorithms</a:t>
            </a:r>
            <a:r>
              <a:rPr lang="sv-SE" dirty="0" smtClean="0"/>
              <a:t> 2.3 and 2.4</a:t>
            </a:r>
          </a:p>
          <a:p>
            <a:pPr lvl="2"/>
            <a:r>
              <a:rPr lang="sv-SE" dirty="0" err="1" smtClean="0"/>
              <a:t>Slides</a:t>
            </a:r>
            <a:r>
              <a:rPr lang="sv-SE" dirty="0" smtClean="0"/>
              <a:t> 2.12 to 2.17</a:t>
            </a:r>
          </a:p>
          <a:p>
            <a:pPr lvl="1"/>
            <a:r>
              <a:rPr lang="sv-SE" dirty="0" smtClean="0"/>
              <a:t>2.3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guarantee</a:t>
            </a:r>
            <a:r>
              <a:rPr lang="sv-SE" dirty="0" smtClean="0"/>
              <a:t> n=2 at the </a:t>
            </a:r>
            <a:r>
              <a:rPr lang="sv-SE" dirty="0" err="1" smtClean="0"/>
              <a:t>end</a:t>
            </a:r>
            <a:endParaRPr lang="sv-SE" dirty="0" smtClean="0"/>
          </a:p>
          <a:p>
            <a:pPr lvl="1"/>
            <a:r>
              <a:rPr lang="sv-SE" dirty="0" smtClean="0"/>
              <a:t>2.4 </a:t>
            </a:r>
            <a:r>
              <a:rPr lang="sv-SE" dirty="0" err="1" smtClean="0"/>
              <a:t>cannot</a:t>
            </a:r>
            <a:endParaRPr lang="sv-SE" dirty="0"/>
          </a:p>
          <a:p>
            <a:pPr lvl="2"/>
            <a:r>
              <a:rPr lang="sv-SE" dirty="0" smtClean="0"/>
              <a:t>hardware folk </a:t>
            </a:r>
            <a:r>
              <a:rPr lang="sv-SE" dirty="0" err="1" smtClean="0"/>
              <a:t>say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is a ”race </a:t>
            </a:r>
            <a:r>
              <a:rPr lang="sv-SE" dirty="0" err="1" smtClean="0"/>
              <a:t>condition</a:t>
            </a:r>
            <a:r>
              <a:rPr lang="sv-SE" dirty="0" smtClean="0"/>
              <a:t>”</a:t>
            </a:r>
          </a:p>
          <a:p>
            <a:r>
              <a:rPr lang="sv-SE" dirty="0" err="1"/>
              <a:t>W</a:t>
            </a:r>
            <a:r>
              <a:rPr lang="sv-SE" dirty="0" err="1" smtClean="0"/>
              <a:t>e</a:t>
            </a:r>
            <a:r>
              <a:rPr lang="sv-SE" dirty="0" smtClean="0"/>
              <a:t> must </a:t>
            </a:r>
            <a:r>
              <a:rPr lang="sv-SE" dirty="0" err="1" smtClean="0"/>
              <a:t>say</a:t>
            </a:r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the </a:t>
            </a:r>
            <a:r>
              <a:rPr lang="sv-SE" dirty="0" err="1" smtClean="0"/>
              <a:t>atomic</a:t>
            </a:r>
            <a:r>
              <a:rPr lang="sv-SE" dirty="0" smtClean="0"/>
              <a:t> </a:t>
            </a:r>
            <a:r>
              <a:rPr lang="sv-SE" dirty="0" err="1" smtClean="0"/>
              <a:t>statements</a:t>
            </a:r>
            <a:r>
              <a:rPr lang="sv-SE" dirty="0" smtClean="0"/>
              <a:t> are</a:t>
            </a:r>
          </a:p>
          <a:p>
            <a:pPr lvl="1"/>
            <a:r>
              <a:rPr lang="sv-SE" dirty="0" smtClean="0"/>
              <a:t>In the </a:t>
            </a:r>
            <a:r>
              <a:rPr lang="sv-SE" dirty="0" err="1" smtClean="0"/>
              <a:t>book</a:t>
            </a:r>
            <a:r>
              <a:rPr lang="sv-SE" dirty="0" smtClean="0"/>
              <a:t>, </a:t>
            </a:r>
            <a:r>
              <a:rPr lang="sv-SE" dirty="0" err="1"/>
              <a:t>a</a:t>
            </a:r>
            <a:r>
              <a:rPr lang="sv-SE" dirty="0" err="1" smtClean="0"/>
              <a:t>ssignments</a:t>
            </a:r>
            <a:r>
              <a:rPr lang="sv-SE" dirty="0" smtClean="0"/>
              <a:t> and </a:t>
            </a:r>
            <a:r>
              <a:rPr lang="sv-SE" dirty="0" err="1" smtClean="0"/>
              <a:t>boolean</a:t>
            </a:r>
            <a:r>
              <a:rPr lang="sv-SE" dirty="0" smtClean="0"/>
              <a:t> </a:t>
            </a:r>
            <a:r>
              <a:rPr lang="sv-SE" dirty="0" err="1" smtClean="0"/>
              <a:t>conditions</a:t>
            </a:r>
            <a:endParaRPr lang="sv-SE" dirty="0" smtClean="0"/>
          </a:p>
          <a:p>
            <a:pPr lvl="1"/>
            <a:r>
              <a:rPr lang="sv-SE" dirty="0" err="1" smtClean="0"/>
              <a:t>How</a:t>
            </a:r>
            <a:r>
              <a:rPr lang="sv-SE" dirty="0" smtClean="0"/>
              <a:t> to </a:t>
            </a:r>
            <a:r>
              <a:rPr lang="sv-SE" dirty="0" err="1" smtClean="0"/>
              <a:t>implement</a:t>
            </a:r>
            <a:r>
              <a:rPr lang="sv-SE" dirty="0" smtClean="0"/>
              <a:t> </a:t>
            </a:r>
            <a:r>
              <a:rPr lang="sv-SE" dirty="0" err="1" smtClean="0"/>
              <a:t>these</a:t>
            </a:r>
            <a:r>
              <a:rPr lang="sv-SE" dirty="0" smtClean="0"/>
              <a:t> as </a:t>
            </a:r>
            <a:r>
              <a:rPr lang="sv-SE" dirty="0" err="1" smtClean="0"/>
              <a:t>atomic</a:t>
            </a:r>
            <a:r>
              <a:rPr lang="sv-SE" dirty="0" smtClean="0"/>
              <a:t>?</a:t>
            </a:r>
            <a:endParaRPr lang="sv-SE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What</a:t>
            </a:r>
            <a:r>
              <a:rPr lang="sv-SE" dirty="0" smtClean="0"/>
              <a:t>  are hardware </a:t>
            </a:r>
            <a:r>
              <a:rPr lang="sv-SE" dirty="0" err="1" smtClean="0"/>
              <a:t>atomic</a:t>
            </a:r>
            <a:r>
              <a:rPr lang="sv-SE" dirty="0" smtClean="0"/>
              <a:t> </a:t>
            </a:r>
            <a:r>
              <a:rPr lang="sv-SE" dirty="0" err="1" smtClean="0"/>
              <a:t>actions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Setting a register</a:t>
            </a:r>
          </a:p>
          <a:p>
            <a:r>
              <a:rPr lang="sv-SE" dirty="0" smtClean="0"/>
              <a:t>Testing a register</a:t>
            </a:r>
          </a:p>
          <a:p>
            <a:r>
              <a:rPr lang="sv-SE" dirty="0" smtClean="0"/>
              <a:t>Is that </a:t>
            </a:r>
            <a:r>
              <a:rPr lang="sv-SE" dirty="0" err="1" smtClean="0"/>
              <a:t>enough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Think</a:t>
            </a:r>
            <a:r>
              <a:rPr lang="sv-SE" dirty="0" smtClean="0"/>
              <a:t> </a:t>
            </a:r>
            <a:r>
              <a:rPr lang="sv-SE" dirty="0" err="1" smtClean="0"/>
              <a:t>about</a:t>
            </a:r>
            <a:r>
              <a:rPr lang="sv-SE" dirty="0" smtClean="0"/>
              <a:t> it (or </a:t>
            </a:r>
            <a:r>
              <a:rPr lang="sv-SE" dirty="0" err="1" smtClean="0"/>
              <a:t>cheat</a:t>
            </a:r>
            <a:r>
              <a:rPr lang="sv-SE" dirty="0" smtClean="0"/>
              <a:t>, and read </a:t>
            </a:r>
            <a:r>
              <a:rPr lang="sv-SE" dirty="0" err="1" smtClean="0"/>
              <a:t>Chap</a:t>
            </a:r>
            <a:r>
              <a:rPr lang="sv-SE" dirty="0" smtClean="0"/>
              <a:t>. 3)</a:t>
            </a:r>
            <a:endParaRPr lang="sv-SE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standard </a:t>
            </a:r>
            <a:r>
              <a:rPr lang="sv-SE" dirty="0" err="1" smtClean="0"/>
              <a:t>Concurrency</a:t>
            </a:r>
            <a:r>
              <a:rPr lang="sv-SE" dirty="0" smtClean="0"/>
              <a:t> </a:t>
            </a:r>
            <a:r>
              <a:rPr lang="sv-SE" dirty="0" err="1" smtClean="0"/>
              <a:t>model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AutoNum type="arabicPeriod"/>
            </a:pPr>
            <a:r>
              <a:rPr lang="sv-SE" sz="4364" dirty="0" err="1" smtClean="0"/>
              <a:t>What</a:t>
            </a:r>
            <a:r>
              <a:rPr lang="sv-SE" sz="4364" dirty="0" smtClean="0"/>
              <a:t> world are </a:t>
            </a:r>
            <a:r>
              <a:rPr lang="sv-SE" sz="4364" dirty="0" err="1" smtClean="0"/>
              <a:t>we</a:t>
            </a:r>
            <a:r>
              <a:rPr lang="sv-SE" sz="4364" dirty="0" smtClean="0"/>
              <a:t> </a:t>
            </a:r>
            <a:r>
              <a:rPr lang="sv-SE" sz="4364" dirty="0" err="1" smtClean="0"/>
              <a:t>living</a:t>
            </a:r>
            <a:r>
              <a:rPr lang="sv-SE" sz="4364" dirty="0" smtClean="0"/>
              <a:t> in, or </a:t>
            </a:r>
            <a:r>
              <a:rPr lang="sv-SE" sz="4364" dirty="0" err="1" smtClean="0"/>
              <a:t>choose</a:t>
            </a:r>
            <a:r>
              <a:rPr lang="sv-SE" sz="4364" dirty="0" smtClean="0"/>
              <a:t> to?</a:t>
            </a:r>
          </a:p>
          <a:p>
            <a:pPr marL="914400" lvl="1" indent="-514350">
              <a:buAutoNum type="alphaLcPeriod"/>
            </a:pPr>
            <a:r>
              <a:rPr lang="sv-SE" sz="3964" dirty="0" err="1" smtClean="0"/>
              <a:t>Synchronous</a:t>
            </a:r>
            <a:r>
              <a:rPr lang="sv-SE" sz="3964" dirty="0" smtClean="0"/>
              <a:t> or </a:t>
            </a:r>
            <a:r>
              <a:rPr lang="sv-SE" sz="3964" dirty="0" err="1" smtClean="0"/>
              <a:t>asynchronous</a:t>
            </a:r>
            <a:r>
              <a:rPr lang="sv-SE" sz="3964" dirty="0" smtClean="0"/>
              <a:t>?</a:t>
            </a:r>
          </a:p>
          <a:p>
            <a:pPr marL="914400" lvl="1" indent="-514350">
              <a:buAutoNum type="alphaLcPeriod"/>
            </a:pPr>
            <a:r>
              <a:rPr lang="sv-SE" sz="3964" dirty="0" err="1" smtClean="0"/>
              <a:t>Real-time</a:t>
            </a:r>
            <a:r>
              <a:rPr lang="sv-SE" sz="3964" dirty="0" smtClean="0"/>
              <a:t>?</a:t>
            </a:r>
            <a:endParaRPr lang="sv-SE" sz="3964" dirty="0"/>
          </a:p>
          <a:p>
            <a:pPr marL="914400" lvl="1" indent="-514350">
              <a:buAutoNum type="alphaLcPeriod"/>
            </a:pPr>
            <a:r>
              <a:rPr lang="sv-SE" sz="4364" dirty="0" err="1" smtClean="0"/>
              <a:t>Distributed</a:t>
            </a:r>
            <a:r>
              <a:rPr lang="sv-SE" sz="4364" dirty="0" smtClean="0"/>
              <a:t>?</a:t>
            </a:r>
          </a:p>
          <a:p>
            <a:pPr marL="514350" indent="-514350">
              <a:buAutoNum type="arabicPeriod"/>
            </a:pPr>
            <a:r>
              <a:rPr lang="sv-SE" sz="4764" dirty="0" err="1" smtClean="0"/>
              <a:t>We</a:t>
            </a:r>
            <a:r>
              <a:rPr lang="sv-SE" sz="4764" dirty="0" smtClean="0"/>
              <a:t> </a:t>
            </a:r>
            <a:r>
              <a:rPr lang="sv-SE" sz="4764" dirty="0" err="1" smtClean="0"/>
              <a:t>choose</a:t>
            </a:r>
            <a:r>
              <a:rPr lang="sv-SE" sz="4764" dirty="0" smtClean="0"/>
              <a:t> an </a:t>
            </a:r>
            <a:r>
              <a:rPr lang="sv-SE" sz="4764" dirty="0" err="1" smtClean="0"/>
              <a:t>abstraction</a:t>
            </a:r>
            <a:r>
              <a:rPr lang="sv-SE" sz="4764" dirty="0" smtClean="0"/>
              <a:t> that</a:t>
            </a:r>
          </a:p>
          <a:p>
            <a:pPr marL="1143000" lvl="1" indent="-742950">
              <a:buFont typeface="+mj-lt"/>
              <a:buAutoNum type="alphaLcPeriod"/>
            </a:pPr>
            <a:r>
              <a:rPr lang="sv-SE" sz="3964" dirty="0" err="1" smtClean="0"/>
              <a:t>Mimics</a:t>
            </a:r>
            <a:r>
              <a:rPr lang="sv-SE" sz="3964" dirty="0" smtClean="0"/>
              <a:t> </a:t>
            </a:r>
            <a:r>
              <a:rPr lang="sv-SE" sz="3964" dirty="0" err="1" smtClean="0"/>
              <a:t>enough</a:t>
            </a:r>
            <a:r>
              <a:rPr lang="sv-SE" sz="3964" dirty="0" smtClean="0"/>
              <a:t> of the real world to be </a:t>
            </a:r>
            <a:r>
              <a:rPr lang="sv-SE" sz="3964" dirty="0" err="1" smtClean="0"/>
              <a:t>useful</a:t>
            </a:r>
            <a:endParaRPr lang="sv-SE" sz="3964" dirty="0" smtClean="0"/>
          </a:p>
          <a:p>
            <a:pPr marL="1143000" lvl="1" indent="-742950">
              <a:buFont typeface="+mj-lt"/>
              <a:buAutoNum type="alphaLcPeriod"/>
            </a:pPr>
            <a:r>
              <a:rPr lang="sv-SE" sz="3964" dirty="0" smtClean="0"/>
              <a:t>Has </a:t>
            </a:r>
            <a:r>
              <a:rPr lang="sv-SE" sz="3964" dirty="0" err="1" smtClean="0"/>
              <a:t>nice</a:t>
            </a:r>
            <a:r>
              <a:rPr lang="sv-SE" sz="3964" dirty="0" smtClean="0"/>
              <a:t> </a:t>
            </a:r>
            <a:r>
              <a:rPr lang="sv-SE" sz="3964" dirty="0" err="1" smtClean="0"/>
              <a:t>properties</a:t>
            </a:r>
            <a:r>
              <a:rPr lang="sv-SE" sz="3964" dirty="0" smtClean="0"/>
              <a:t> (</a:t>
            </a:r>
            <a:r>
              <a:rPr lang="sv-SE" sz="3964" dirty="0" err="1" smtClean="0"/>
              <a:t>can</a:t>
            </a:r>
            <a:r>
              <a:rPr lang="sv-SE" sz="3964" dirty="0" smtClean="0"/>
              <a:t> </a:t>
            </a:r>
            <a:r>
              <a:rPr lang="sv-SE" sz="3964" dirty="0" err="1" smtClean="0"/>
              <a:t>build</a:t>
            </a:r>
            <a:r>
              <a:rPr lang="sv-SE" sz="3964" dirty="0" smtClean="0"/>
              <a:t> </a:t>
            </a:r>
            <a:r>
              <a:rPr lang="sv-SE" sz="3964" dirty="0" err="1" smtClean="0"/>
              <a:t>useful</a:t>
            </a:r>
            <a:r>
              <a:rPr lang="sv-SE" sz="3964" dirty="0" smtClean="0"/>
              <a:t> and </a:t>
            </a:r>
            <a:r>
              <a:rPr lang="sv-SE" sz="3964" dirty="0" err="1" smtClean="0"/>
              <a:t>good</a:t>
            </a:r>
            <a:r>
              <a:rPr lang="sv-SE" sz="3964" dirty="0" smtClean="0"/>
              <a:t> programs)</a:t>
            </a:r>
          </a:p>
          <a:p>
            <a:pPr marL="1143000" lvl="1" indent="-742950">
              <a:buFont typeface="+mj-lt"/>
              <a:buAutoNum type="alphaLcPeriod"/>
            </a:pPr>
            <a:r>
              <a:rPr lang="sv-SE" sz="3964" dirty="0" smtClean="0"/>
              <a:t>Can be </a:t>
            </a:r>
            <a:r>
              <a:rPr lang="sv-SE" sz="3964" dirty="0" err="1" smtClean="0"/>
              <a:t>implemented</a:t>
            </a:r>
            <a:r>
              <a:rPr lang="sv-SE" sz="3964" dirty="0" smtClean="0"/>
              <a:t> </a:t>
            </a:r>
            <a:r>
              <a:rPr lang="sv-SE" sz="3964" dirty="0" err="1" smtClean="0"/>
              <a:t>correctly</a:t>
            </a:r>
            <a:r>
              <a:rPr lang="sv-SE" sz="3964" dirty="0" smtClean="0"/>
              <a:t>, </a:t>
            </a:r>
            <a:r>
              <a:rPr lang="sv-SE" sz="3964" dirty="0" err="1" smtClean="0"/>
              <a:t>preferably</a:t>
            </a:r>
            <a:r>
              <a:rPr lang="sv-SE" sz="3964" dirty="0" smtClean="0"/>
              <a:t> </a:t>
            </a:r>
            <a:r>
              <a:rPr lang="sv-SE" sz="3964" dirty="0" err="1" smtClean="0"/>
              <a:t>easily</a:t>
            </a:r>
            <a:endParaRPr lang="sv-SE" sz="3964" dirty="0" smtClean="0"/>
          </a:p>
          <a:p>
            <a:pPr marL="914400" lvl="1" indent="-514350">
              <a:buNone/>
            </a:pPr>
            <a:r>
              <a:rPr lang="sv-SE" dirty="0" smtClean="0"/>
              <a:t>		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Obey</a:t>
            </a:r>
            <a:r>
              <a:rPr lang="sv-SE" dirty="0" smtClean="0"/>
              <a:t> the </a:t>
            </a:r>
            <a:r>
              <a:rPr lang="sv-SE" dirty="0" err="1" smtClean="0"/>
              <a:t>rules</a:t>
            </a:r>
            <a:r>
              <a:rPr lang="sv-SE" dirty="0" smtClean="0"/>
              <a:t> you make!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charset="2"/>
              <a:buAutoNum type="arabicPlain"/>
            </a:pPr>
            <a:r>
              <a:rPr lang="sv-SE" dirty="0" smtClean="0"/>
              <a:t>For almost all of this </a:t>
            </a:r>
            <a:r>
              <a:rPr lang="sv-SE" dirty="0" err="1" smtClean="0"/>
              <a:t>course</a:t>
            </a:r>
            <a:r>
              <a:rPr lang="sv-SE" dirty="0" smtClean="0"/>
              <a:t>,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assume</a:t>
            </a:r>
            <a:r>
              <a:rPr lang="sv-SE" dirty="0" smtClean="0"/>
              <a:t> </a:t>
            </a:r>
            <a:r>
              <a:rPr lang="sv-SE" dirty="0" err="1" smtClean="0"/>
              <a:t>single</a:t>
            </a:r>
            <a:r>
              <a:rPr lang="sv-SE" dirty="0" smtClean="0"/>
              <a:t> processor </a:t>
            </a:r>
            <a:r>
              <a:rPr lang="sv-SE" dirty="0" err="1" smtClean="0"/>
              <a:t>without</a:t>
            </a:r>
            <a:r>
              <a:rPr lang="sv-SE" dirty="0" smtClean="0"/>
              <a:t> </a:t>
            </a:r>
            <a:r>
              <a:rPr lang="sv-SE" dirty="0" err="1" smtClean="0"/>
              <a:t>real-time</a:t>
            </a:r>
            <a:r>
              <a:rPr lang="sv-SE" dirty="0" smtClean="0"/>
              <a:t> (so </a:t>
            </a:r>
            <a:r>
              <a:rPr lang="sv-SE" dirty="0" err="1" smtClean="0"/>
              <a:t>parallelism</a:t>
            </a:r>
            <a:r>
              <a:rPr lang="sv-SE" dirty="0" smtClean="0"/>
              <a:t> is </a:t>
            </a:r>
            <a:r>
              <a:rPr lang="sv-SE" dirty="0" err="1" smtClean="0"/>
              <a:t>only</a:t>
            </a:r>
            <a:r>
              <a:rPr lang="sv-SE" dirty="0" smtClean="0"/>
              <a:t> potential).</a:t>
            </a:r>
          </a:p>
          <a:p>
            <a:pPr marL="514350" indent="-514350">
              <a:buFont typeface="Wingdings" charset="2"/>
              <a:buAutoNum type="arabicPlain"/>
            </a:pPr>
            <a:r>
              <a:rPr lang="sv-SE" dirty="0" smtClean="0"/>
              <a:t>Real life </a:t>
            </a:r>
            <a:r>
              <a:rPr lang="sv-SE" dirty="0" err="1" smtClean="0"/>
              <a:t>example</a:t>
            </a:r>
            <a:r>
              <a:rPr lang="sv-SE" dirty="0" smtClean="0"/>
              <a:t> </a:t>
            </a:r>
            <a:r>
              <a:rPr lang="sv-SE" dirty="0" err="1" smtClean="0"/>
              <a:t>where</a:t>
            </a:r>
            <a:r>
              <a:rPr lang="sv-SE" dirty="0" smtClean="0"/>
              <a:t> it is </a:t>
            </a:r>
            <a:r>
              <a:rPr lang="sv-SE" dirty="0" err="1" smtClean="0"/>
              <a:t>dangerous</a:t>
            </a:r>
            <a:r>
              <a:rPr lang="sv-SE" dirty="0" smtClean="0"/>
              <a:t> to make time </a:t>
            </a:r>
            <a:r>
              <a:rPr lang="sv-SE" dirty="0" err="1" smtClean="0"/>
              <a:t>assumptions</a:t>
            </a:r>
            <a:r>
              <a:rPr lang="sv-SE" dirty="0" smtClean="0"/>
              <a:t> </a:t>
            </a:r>
            <a:r>
              <a:rPr lang="sv-SE" dirty="0" err="1" smtClean="0"/>
              <a:t>when</a:t>
            </a:r>
            <a:r>
              <a:rPr lang="sv-SE" dirty="0" smtClean="0"/>
              <a:t> the system is </a:t>
            </a:r>
            <a:r>
              <a:rPr lang="sv-SE" dirty="0" err="1" smtClean="0"/>
              <a:t>designed</a:t>
            </a:r>
            <a:r>
              <a:rPr lang="sv-SE" dirty="0" smtClean="0"/>
              <a:t> on explicit </a:t>
            </a:r>
            <a:r>
              <a:rPr lang="sv-SE" dirty="0" err="1" smtClean="0"/>
              <a:t>synchronisation</a:t>
            </a:r>
            <a:r>
              <a:rPr lang="sv-SE" dirty="0" smtClean="0"/>
              <a:t> – the </a:t>
            </a:r>
            <a:r>
              <a:rPr lang="sv-SE" dirty="0" err="1" smtClean="0"/>
              <a:t>train</a:t>
            </a:r>
            <a:endParaRPr lang="sv-SE" dirty="0" smtClean="0"/>
          </a:p>
          <a:p>
            <a:pPr marL="514350" indent="-514350">
              <a:buFont typeface="Wingdings" charset="2"/>
              <a:buAutoNum type="arabicPlain"/>
            </a:pPr>
            <a:r>
              <a:rPr lang="sv-SE" dirty="0" smtClean="0"/>
              <a:t>And at </a:t>
            </a:r>
            <a:r>
              <a:rPr lang="sv-SE" dirty="0" err="1" smtClean="0"/>
              <a:t>least</a:t>
            </a:r>
            <a:r>
              <a:rPr lang="sv-SE" dirty="0" smtClean="0"/>
              <a:t> </a:t>
            </a:r>
            <a:r>
              <a:rPr lang="sv-SE" dirty="0" err="1" smtClean="0"/>
              <a:t>know</a:t>
            </a:r>
            <a:r>
              <a:rPr lang="sv-SE" dirty="0" smtClean="0"/>
              <a:t> the </a:t>
            </a:r>
            <a:r>
              <a:rPr lang="sv-SE" dirty="0" err="1" smtClean="0"/>
              <a:t>rules</a:t>
            </a:r>
            <a:r>
              <a:rPr lang="sv-SE" dirty="0" smtClean="0"/>
              <a:t>! (</a:t>
            </a:r>
            <a:r>
              <a:rPr lang="sv-SE" dirty="0" err="1" smtClean="0"/>
              <a:t>Therac</a:t>
            </a:r>
            <a:r>
              <a:rPr lang="sv-SE" dirty="0" smtClean="0"/>
              <a:t>).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Teaching</a:t>
            </a:r>
            <a:r>
              <a:rPr lang="sv-SE" dirty="0" smtClean="0"/>
              <a:t> Team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K. V. S. Prasad</a:t>
            </a:r>
            <a:endParaRPr lang="sv-SE" dirty="0" smtClean="0"/>
          </a:p>
          <a:p>
            <a:r>
              <a:rPr lang="sv-SE" dirty="0" smtClean="0"/>
              <a:t>Michal </a:t>
            </a:r>
            <a:r>
              <a:rPr lang="sv-SE" dirty="0" err="1" smtClean="0"/>
              <a:t>Palka</a:t>
            </a:r>
            <a:endParaRPr lang="sv-SE" dirty="0" smtClean="0"/>
          </a:p>
          <a:p>
            <a:r>
              <a:rPr lang="sv-SE" dirty="0" smtClean="0"/>
              <a:t>Ann Lillieström</a:t>
            </a:r>
          </a:p>
          <a:p>
            <a:r>
              <a:rPr lang="sv-SE" dirty="0" smtClean="0"/>
              <a:t>Staffan Björnesjö</a:t>
            </a:r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Terminology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A ”process” is a </a:t>
            </a:r>
            <a:r>
              <a:rPr lang="sv-SE" dirty="0" err="1" smtClean="0"/>
              <a:t>sequential</a:t>
            </a:r>
            <a:r>
              <a:rPr lang="sv-SE" dirty="0" smtClean="0"/>
              <a:t> </a:t>
            </a:r>
            <a:r>
              <a:rPr lang="sv-SE" dirty="0" err="1" smtClean="0"/>
              <a:t>component</a:t>
            </a:r>
            <a:r>
              <a:rPr lang="sv-SE" dirty="0" smtClean="0"/>
              <a:t> that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interact</a:t>
            </a:r>
            <a:r>
              <a:rPr lang="sv-SE" dirty="0" smtClean="0"/>
              <a:t> or </a:t>
            </a:r>
            <a:r>
              <a:rPr lang="sv-SE" dirty="0" err="1" smtClean="0"/>
              <a:t>communicate</a:t>
            </a:r>
            <a:r>
              <a:rPr lang="sv-SE" dirty="0" smtClean="0"/>
              <a:t> with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processes</a:t>
            </a:r>
            <a:r>
              <a:rPr lang="sv-SE" dirty="0" smtClean="0"/>
              <a:t>.</a:t>
            </a:r>
          </a:p>
          <a:p>
            <a:r>
              <a:rPr lang="sv-SE" dirty="0" smtClean="0"/>
              <a:t>A (</a:t>
            </a:r>
            <a:r>
              <a:rPr lang="sv-SE" dirty="0" err="1" smtClean="0"/>
              <a:t>concurrent</a:t>
            </a:r>
            <a:r>
              <a:rPr lang="sv-SE" dirty="0" smtClean="0"/>
              <a:t>) ”program” is </a:t>
            </a:r>
            <a:r>
              <a:rPr lang="sv-SE" dirty="0" err="1" smtClean="0"/>
              <a:t>built</a:t>
            </a:r>
            <a:r>
              <a:rPr lang="sv-SE" dirty="0" smtClean="0"/>
              <a:t> </a:t>
            </a:r>
            <a:r>
              <a:rPr lang="sv-SE" dirty="0" err="1" smtClean="0"/>
              <a:t>out</a:t>
            </a:r>
            <a:r>
              <a:rPr lang="sv-SE" dirty="0" smtClean="0"/>
              <a:t> of </a:t>
            </a:r>
            <a:r>
              <a:rPr lang="sv-SE" dirty="0" err="1" smtClean="0"/>
              <a:t>component</a:t>
            </a:r>
            <a:r>
              <a:rPr lang="sv-SE" dirty="0" smtClean="0"/>
              <a:t> </a:t>
            </a:r>
            <a:r>
              <a:rPr lang="sv-SE" dirty="0" err="1" smtClean="0"/>
              <a:t>processes</a:t>
            </a:r>
            <a:endParaRPr lang="sv-SE" dirty="0" smtClean="0"/>
          </a:p>
          <a:p>
            <a:r>
              <a:rPr lang="sv-SE" dirty="0" smtClean="0"/>
              <a:t>The </a:t>
            </a:r>
            <a:r>
              <a:rPr lang="sv-SE" dirty="0" err="1" smtClean="0"/>
              <a:t>components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potentially</a:t>
            </a:r>
            <a:r>
              <a:rPr lang="sv-SE" dirty="0" smtClean="0"/>
              <a:t> </a:t>
            </a:r>
            <a:r>
              <a:rPr lang="sv-SE" dirty="0" err="1" smtClean="0"/>
              <a:t>run</a:t>
            </a:r>
            <a:r>
              <a:rPr lang="sv-SE" dirty="0" smtClean="0"/>
              <a:t> in </a:t>
            </a:r>
            <a:r>
              <a:rPr lang="sv-SE" dirty="0" err="1" smtClean="0"/>
              <a:t>parallel</a:t>
            </a:r>
            <a:r>
              <a:rPr lang="sv-SE" dirty="0" smtClean="0"/>
              <a:t>, or </a:t>
            </a:r>
            <a:r>
              <a:rPr lang="sv-SE" dirty="0" err="1" smtClean="0"/>
              <a:t>may</a:t>
            </a:r>
            <a:r>
              <a:rPr lang="sv-SE" dirty="0" smtClean="0"/>
              <a:t> be </a:t>
            </a:r>
            <a:r>
              <a:rPr lang="sv-SE" dirty="0" err="1" smtClean="0"/>
              <a:t>interleaved</a:t>
            </a:r>
            <a:r>
              <a:rPr lang="sv-SE" dirty="0" smtClean="0"/>
              <a:t> on a </a:t>
            </a:r>
            <a:r>
              <a:rPr lang="sv-SE" dirty="0" err="1" smtClean="0"/>
              <a:t>single</a:t>
            </a:r>
            <a:r>
              <a:rPr lang="sv-SE" dirty="0" smtClean="0"/>
              <a:t> processor.  Multiple processors </a:t>
            </a:r>
            <a:r>
              <a:rPr lang="sv-SE" dirty="0" err="1" smtClean="0"/>
              <a:t>may</a:t>
            </a:r>
            <a:r>
              <a:rPr lang="sv-SE" dirty="0" smtClean="0"/>
              <a:t> </a:t>
            </a:r>
            <a:r>
              <a:rPr lang="sv-SE" dirty="0" err="1" smtClean="0"/>
              <a:t>allow</a:t>
            </a:r>
            <a:r>
              <a:rPr lang="sv-SE" dirty="0" smtClean="0"/>
              <a:t> </a:t>
            </a:r>
            <a:r>
              <a:rPr lang="sv-SE" dirty="0" err="1" smtClean="0"/>
              <a:t>actual</a:t>
            </a:r>
            <a:r>
              <a:rPr lang="sv-SE" dirty="0" smtClean="0"/>
              <a:t> </a:t>
            </a:r>
            <a:r>
              <a:rPr lang="sv-SE" dirty="0" err="1" smtClean="0"/>
              <a:t>parallelism</a:t>
            </a:r>
            <a:r>
              <a:rPr lang="sv-SE" dirty="0" smtClean="0"/>
              <a:t>.  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Goals</a:t>
            </a:r>
            <a:r>
              <a:rPr lang="sv-SE" dirty="0" smtClean="0"/>
              <a:t> of the </a:t>
            </a:r>
            <a:r>
              <a:rPr lang="sv-SE" dirty="0" err="1" smtClean="0"/>
              <a:t>course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covers </a:t>
            </a:r>
            <a:r>
              <a:rPr lang="sv-SE" dirty="0" err="1"/>
              <a:t>parallel</a:t>
            </a:r>
            <a:r>
              <a:rPr lang="sv-SE" dirty="0"/>
              <a:t> </a:t>
            </a:r>
            <a:r>
              <a:rPr lang="sv-SE" dirty="0" err="1"/>
              <a:t>programming</a:t>
            </a:r>
            <a:r>
              <a:rPr lang="sv-SE" dirty="0"/>
              <a:t> </a:t>
            </a:r>
            <a:r>
              <a:rPr lang="sv-SE" dirty="0" err="1"/>
              <a:t>too</a:t>
            </a:r>
            <a:r>
              <a:rPr lang="sv-SE" dirty="0"/>
              <a:t>  – </a:t>
            </a:r>
            <a:r>
              <a:rPr lang="sv-SE" dirty="0" err="1"/>
              <a:t>but</a:t>
            </a:r>
            <a:r>
              <a:rPr lang="sv-SE" dirty="0"/>
              <a:t> it </a:t>
            </a:r>
            <a:r>
              <a:rPr lang="sv-SE" dirty="0" err="1"/>
              <a:t>will</a:t>
            </a:r>
            <a:r>
              <a:rPr lang="sv-SE" dirty="0"/>
              <a:t> not be the </a:t>
            </a:r>
            <a:r>
              <a:rPr lang="sv-SE" dirty="0" err="1"/>
              <a:t>focus</a:t>
            </a:r>
            <a:r>
              <a:rPr lang="sv-SE" dirty="0"/>
              <a:t> of this </a:t>
            </a:r>
            <a:r>
              <a:rPr lang="sv-SE" dirty="0" err="1" smtClean="0"/>
              <a:t>course</a:t>
            </a:r>
            <a:endParaRPr lang="sv-SE" dirty="0" smtClean="0"/>
          </a:p>
          <a:p>
            <a:r>
              <a:rPr lang="sv-SE" dirty="0" err="1"/>
              <a:t>Understanding</a:t>
            </a:r>
            <a:r>
              <a:rPr lang="sv-SE" dirty="0"/>
              <a:t> of a </a:t>
            </a:r>
            <a:r>
              <a:rPr lang="sv-SE" dirty="0" err="1"/>
              <a:t>range</a:t>
            </a:r>
            <a:r>
              <a:rPr lang="sv-SE" dirty="0"/>
              <a:t> of </a:t>
            </a:r>
            <a:r>
              <a:rPr lang="sv-SE" dirty="0" err="1"/>
              <a:t>programming</a:t>
            </a:r>
            <a:r>
              <a:rPr lang="sv-SE" dirty="0"/>
              <a:t> </a:t>
            </a:r>
            <a:r>
              <a:rPr lang="sv-SE" dirty="0" err="1"/>
              <a:t>language</a:t>
            </a:r>
            <a:r>
              <a:rPr lang="sv-SE" dirty="0"/>
              <a:t> </a:t>
            </a:r>
            <a:r>
              <a:rPr lang="sv-SE" dirty="0" err="1"/>
              <a:t>constructs</a:t>
            </a:r>
            <a:r>
              <a:rPr lang="sv-SE" dirty="0"/>
              <a:t> for </a:t>
            </a:r>
            <a:r>
              <a:rPr lang="sv-SE" dirty="0" err="1"/>
              <a:t>concurrent</a:t>
            </a:r>
            <a:r>
              <a:rPr lang="sv-SE" dirty="0"/>
              <a:t> </a:t>
            </a:r>
            <a:r>
              <a:rPr lang="sv-SE" dirty="0" err="1"/>
              <a:t>programming</a:t>
            </a:r>
            <a:endParaRPr lang="sv-SE" dirty="0"/>
          </a:p>
          <a:p>
            <a:r>
              <a:rPr lang="sv-SE" dirty="0" err="1"/>
              <a:t>Ability</a:t>
            </a:r>
            <a:r>
              <a:rPr lang="sv-SE" dirty="0"/>
              <a:t> to </a:t>
            </a:r>
            <a:r>
              <a:rPr lang="sv-SE" dirty="0" err="1"/>
              <a:t>apply</a:t>
            </a:r>
            <a:r>
              <a:rPr lang="sv-SE" dirty="0"/>
              <a:t> </a:t>
            </a:r>
            <a:r>
              <a:rPr lang="sv-SE" dirty="0" err="1"/>
              <a:t>these</a:t>
            </a:r>
            <a:r>
              <a:rPr lang="sv-SE" dirty="0"/>
              <a:t> in </a:t>
            </a:r>
            <a:r>
              <a:rPr lang="sv-SE" dirty="0" err="1"/>
              <a:t>practice</a:t>
            </a:r>
            <a:r>
              <a:rPr lang="sv-SE" dirty="0"/>
              <a:t> to </a:t>
            </a:r>
            <a:r>
              <a:rPr lang="sv-SE" dirty="0" err="1"/>
              <a:t>synchronisation</a:t>
            </a:r>
            <a:r>
              <a:rPr lang="sv-SE" dirty="0"/>
              <a:t> problems in </a:t>
            </a:r>
            <a:r>
              <a:rPr lang="sv-SE" dirty="0" err="1"/>
              <a:t>concurrent</a:t>
            </a:r>
            <a:r>
              <a:rPr lang="sv-SE" dirty="0"/>
              <a:t> </a:t>
            </a:r>
            <a:r>
              <a:rPr lang="sv-SE" dirty="0" err="1"/>
              <a:t>programming</a:t>
            </a:r>
            <a:endParaRPr lang="sv-SE" dirty="0"/>
          </a:p>
          <a:p>
            <a:r>
              <a:rPr lang="sv-SE" dirty="0" err="1"/>
              <a:t>Practical</a:t>
            </a:r>
            <a:r>
              <a:rPr lang="sv-SE" dirty="0"/>
              <a:t> </a:t>
            </a:r>
            <a:r>
              <a:rPr lang="sv-SE" dirty="0" err="1"/>
              <a:t>knowledge</a:t>
            </a:r>
            <a:r>
              <a:rPr lang="sv-SE" dirty="0"/>
              <a:t> of the </a:t>
            </a:r>
            <a:r>
              <a:rPr lang="sv-SE" dirty="0" err="1"/>
              <a:t>programming</a:t>
            </a:r>
            <a:r>
              <a:rPr lang="sv-SE" dirty="0"/>
              <a:t> </a:t>
            </a:r>
            <a:r>
              <a:rPr lang="sv-SE" dirty="0" err="1"/>
              <a:t>techniques</a:t>
            </a:r>
            <a:r>
              <a:rPr lang="sv-SE" dirty="0"/>
              <a:t> of modern </a:t>
            </a:r>
            <a:r>
              <a:rPr lang="sv-SE" dirty="0" err="1"/>
              <a:t>concurrent</a:t>
            </a:r>
            <a:r>
              <a:rPr lang="sv-SE" dirty="0"/>
              <a:t> </a:t>
            </a:r>
            <a:r>
              <a:rPr lang="sv-SE" dirty="0" err="1"/>
              <a:t>programming</a:t>
            </a:r>
            <a:r>
              <a:rPr lang="sv-SE" dirty="0"/>
              <a:t> </a:t>
            </a:r>
            <a:r>
              <a:rPr lang="sv-SE" dirty="0" err="1"/>
              <a:t>languages</a:t>
            </a:r>
            <a:endParaRPr lang="sv-SE" dirty="0"/>
          </a:p>
          <a:p>
            <a:endParaRPr lang="sv-SE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Theoretical</a:t>
            </a:r>
            <a:r>
              <a:rPr lang="sv-SE" dirty="0" smtClean="0"/>
              <a:t> </a:t>
            </a:r>
            <a:r>
              <a:rPr lang="sv-SE" dirty="0" err="1" smtClean="0"/>
              <a:t>component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Introduction</a:t>
            </a:r>
            <a:r>
              <a:rPr lang="sv-SE" dirty="0"/>
              <a:t> to the problems </a:t>
            </a:r>
            <a:r>
              <a:rPr lang="sv-SE" dirty="0" err="1"/>
              <a:t>common</a:t>
            </a:r>
            <a:r>
              <a:rPr lang="sv-SE" dirty="0"/>
              <a:t> to </a:t>
            </a:r>
            <a:r>
              <a:rPr lang="sv-SE" dirty="0" err="1"/>
              <a:t>many</a:t>
            </a:r>
            <a:r>
              <a:rPr lang="sv-SE" dirty="0"/>
              <a:t> </a:t>
            </a:r>
            <a:r>
              <a:rPr lang="sv-SE" dirty="0" err="1"/>
              <a:t>computing</a:t>
            </a:r>
            <a:r>
              <a:rPr lang="sv-SE" dirty="0"/>
              <a:t> </a:t>
            </a:r>
            <a:r>
              <a:rPr lang="sv-SE" dirty="0" err="1" smtClean="0"/>
              <a:t>disciplines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Operating systems</a:t>
            </a:r>
          </a:p>
          <a:p>
            <a:pPr lvl="1"/>
            <a:r>
              <a:rPr lang="sv-SE" dirty="0" err="1"/>
              <a:t>Distributed</a:t>
            </a:r>
            <a:r>
              <a:rPr lang="sv-SE" dirty="0"/>
              <a:t> systems</a:t>
            </a:r>
          </a:p>
          <a:p>
            <a:pPr lvl="1"/>
            <a:r>
              <a:rPr lang="sv-SE" dirty="0" err="1"/>
              <a:t>Real-time</a:t>
            </a:r>
            <a:r>
              <a:rPr lang="sv-SE" dirty="0"/>
              <a:t> systems</a:t>
            </a:r>
          </a:p>
          <a:p>
            <a:r>
              <a:rPr lang="sv-SE" dirty="0" err="1"/>
              <a:t>Appreciation</a:t>
            </a:r>
            <a:r>
              <a:rPr lang="sv-SE" dirty="0"/>
              <a:t> of the problems of </a:t>
            </a:r>
            <a:r>
              <a:rPr lang="sv-SE" dirty="0" err="1"/>
              <a:t>concurrent</a:t>
            </a:r>
            <a:r>
              <a:rPr lang="sv-SE" dirty="0"/>
              <a:t> </a:t>
            </a:r>
            <a:r>
              <a:rPr lang="sv-SE" dirty="0" err="1"/>
              <a:t>programming</a:t>
            </a:r>
            <a:endParaRPr lang="sv-SE" dirty="0"/>
          </a:p>
          <a:p>
            <a:pPr lvl="1"/>
            <a:r>
              <a:rPr lang="sv-SE" dirty="0"/>
              <a:t>Classic </a:t>
            </a:r>
            <a:r>
              <a:rPr lang="sv-SE" dirty="0" err="1"/>
              <a:t>synchronisation</a:t>
            </a:r>
            <a:r>
              <a:rPr lang="sv-SE" dirty="0"/>
              <a:t> problems</a:t>
            </a:r>
          </a:p>
          <a:p>
            <a:endParaRPr lang="sv-SE" dirty="0"/>
          </a:p>
          <a:p>
            <a:endParaRPr lang="sv-SE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Semantics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you </a:t>
            </a:r>
            <a:r>
              <a:rPr lang="sv-SE" dirty="0" err="1" smtClean="0"/>
              <a:t>want</a:t>
            </a:r>
            <a:r>
              <a:rPr lang="sv-SE" dirty="0" smtClean="0"/>
              <a:t> the system to </a:t>
            </a:r>
            <a:r>
              <a:rPr lang="sv-SE" dirty="0" err="1" smtClean="0"/>
              <a:t>do</a:t>
            </a:r>
            <a:r>
              <a:rPr lang="sv-SE" dirty="0" smtClean="0"/>
              <a:t>?</a:t>
            </a:r>
          </a:p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you </a:t>
            </a:r>
            <a:r>
              <a:rPr lang="sv-SE" dirty="0" err="1" smtClean="0"/>
              <a:t>know</a:t>
            </a:r>
            <a:r>
              <a:rPr lang="sv-SE" dirty="0" smtClean="0"/>
              <a:t> it </a:t>
            </a:r>
            <a:r>
              <a:rPr lang="sv-SE" dirty="0" err="1" smtClean="0"/>
              <a:t>does</a:t>
            </a:r>
            <a:r>
              <a:rPr lang="sv-SE" dirty="0" smtClean="0"/>
              <a:t> it?</a:t>
            </a:r>
          </a:p>
          <a:p>
            <a:r>
              <a:rPr lang="sv-SE" dirty="0" err="1" smtClean="0"/>
              <a:t>How</a:t>
            </a:r>
            <a:r>
              <a:rPr lang="sv-SE" dirty="0" smtClean="0"/>
              <a:t> </a:t>
            </a:r>
            <a:r>
              <a:rPr lang="sv-SE" dirty="0" err="1" smtClean="0"/>
              <a:t>do</a:t>
            </a:r>
            <a:r>
              <a:rPr lang="sv-SE" dirty="0" smtClean="0"/>
              <a:t> you </a:t>
            </a:r>
            <a:r>
              <a:rPr lang="sv-SE" dirty="0" err="1" smtClean="0"/>
              <a:t>even</a:t>
            </a:r>
            <a:r>
              <a:rPr lang="sv-SE" dirty="0" smtClean="0"/>
              <a:t> </a:t>
            </a:r>
            <a:r>
              <a:rPr lang="sv-SE" dirty="0" err="1" smtClean="0"/>
              <a:t>say</a:t>
            </a:r>
            <a:r>
              <a:rPr lang="sv-SE" dirty="0" smtClean="0"/>
              <a:t> </a:t>
            </a:r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things</a:t>
            </a:r>
            <a:r>
              <a:rPr lang="sv-SE" dirty="0" smtClean="0"/>
              <a:t>?</a:t>
            </a:r>
          </a:p>
          <a:p>
            <a:pPr lvl="1"/>
            <a:r>
              <a:rPr lang="sv-SE" dirty="0" err="1" smtClean="0"/>
              <a:t>Various</a:t>
            </a:r>
            <a:r>
              <a:rPr lang="sv-SE" dirty="0" smtClean="0"/>
              <a:t> kinds of </a:t>
            </a:r>
            <a:r>
              <a:rPr lang="sv-SE" dirty="0" err="1" smtClean="0"/>
              <a:t>logic</a:t>
            </a:r>
            <a:endParaRPr lang="sv-SE" dirty="0" smtClean="0"/>
          </a:p>
          <a:p>
            <a:r>
              <a:rPr lang="sv-SE" dirty="0" err="1" smtClean="0"/>
              <a:t>Build</a:t>
            </a:r>
            <a:r>
              <a:rPr lang="sv-SE" dirty="0" smtClean="0"/>
              <a:t> the right system (</a:t>
            </a:r>
            <a:r>
              <a:rPr lang="sv-SE" dirty="0" err="1" smtClean="0"/>
              <a:t>Validate</a:t>
            </a:r>
            <a:r>
              <a:rPr lang="sv-SE" dirty="0" smtClean="0"/>
              <a:t> the </a:t>
            </a:r>
            <a:r>
              <a:rPr lang="sv-SE" dirty="0" err="1" smtClean="0"/>
              <a:t>spec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Build</a:t>
            </a:r>
            <a:r>
              <a:rPr lang="sv-SE" dirty="0" smtClean="0"/>
              <a:t> it right (</a:t>
            </a:r>
            <a:r>
              <a:rPr lang="sv-SE" dirty="0" err="1" smtClean="0"/>
              <a:t>verify</a:t>
            </a:r>
            <a:r>
              <a:rPr lang="sv-SE" dirty="0" smtClean="0"/>
              <a:t> that system </a:t>
            </a:r>
            <a:r>
              <a:rPr lang="sv-SE" dirty="0" err="1" smtClean="0"/>
              <a:t>meets</a:t>
            </a:r>
            <a:r>
              <a:rPr lang="sv-SE" dirty="0" smtClean="0"/>
              <a:t> </a:t>
            </a:r>
            <a:r>
              <a:rPr lang="sv-SE" dirty="0" err="1" smtClean="0"/>
              <a:t>spec</a:t>
            </a:r>
            <a:r>
              <a:rPr lang="sv-SE" dirty="0" smtClean="0"/>
              <a:t>)</a:t>
            </a:r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Contact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Join</a:t>
            </a:r>
            <a:r>
              <a:rPr lang="sv-SE" dirty="0" smtClean="0"/>
              <a:t> the Google group</a:t>
            </a:r>
          </a:p>
          <a:p>
            <a:pPr lvl="1"/>
            <a:r>
              <a:rPr lang="sv-SE" dirty="0" smtClean="0">
                <a:hlinkClick r:id="rId2"/>
              </a:rPr>
              <a:t>https://groups.google.com/forum/?fromgroups#!forum/tda381-concurrent-programming-period-1-</a:t>
            </a:r>
            <a:r>
              <a:rPr lang="sv-SE" dirty="0" smtClean="0">
                <a:hlinkClick r:id="rId2"/>
              </a:rPr>
              <a:t>2012</a:t>
            </a:r>
            <a:endParaRPr lang="sv-SE" dirty="0" smtClean="0"/>
          </a:p>
          <a:p>
            <a:r>
              <a:rPr lang="sv-SE" dirty="0" smtClean="0"/>
              <a:t>From you to </a:t>
            </a:r>
            <a:r>
              <a:rPr lang="sv-SE" dirty="0" err="1" smtClean="0"/>
              <a:t>us</a:t>
            </a:r>
            <a:r>
              <a:rPr lang="sv-SE" dirty="0" smtClean="0"/>
              <a:t>: </a:t>
            </a:r>
            <a:r>
              <a:rPr lang="sv-SE" dirty="0" err="1" smtClean="0"/>
              <a:t>mail</a:t>
            </a:r>
            <a:r>
              <a:rPr lang="sv-SE" dirty="0" smtClean="0"/>
              <a:t> Google group</a:t>
            </a:r>
          </a:p>
          <a:p>
            <a:pPr lvl="1"/>
            <a:r>
              <a:rPr lang="sv-SE" dirty="0" smtClean="0"/>
              <a:t>Or via your </a:t>
            </a:r>
            <a:r>
              <a:rPr lang="sv-SE" dirty="0" err="1" smtClean="0"/>
              <a:t>course</a:t>
            </a:r>
            <a:r>
              <a:rPr lang="sv-SE" dirty="0" smtClean="0"/>
              <a:t> rep (</a:t>
            </a:r>
            <a:r>
              <a:rPr lang="sv-SE" dirty="0" err="1" smtClean="0"/>
              <a:t>next</a:t>
            </a:r>
            <a:r>
              <a:rPr lang="sv-SE" dirty="0" smtClean="0"/>
              <a:t> </a:t>
            </a:r>
            <a:r>
              <a:rPr lang="sv-SE" dirty="0" err="1" smtClean="0"/>
              <a:t>slide</a:t>
            </a:r>
            <a:r>
              <a:rPr lang="sv-SE" dirty="0" smtClean="0"/>
              <a:t>)</a:t>
            </a:r>
          </a:p>
          <a:p>
            <a:r>
              <a:rPr lang="sv-SE" dirty="0" smtClean="0"/>
              <a:t>From </a:t>
            </a:r>
            <a:r>
              <a:rPr lang="sv-SE" dirty="0" err="1" smtClean="0"/>
              <a:t>us</a:t>
            </a:r>
            <a:r>
              <a:rPr lang="sv-SE" dirty="0" smtClean="0"/>
              <a:t> to you</a:t>
            </a:r>
          </a:p>
          <a:p>
            <a:pPr lvl="1"/>
            <a:r>
              <a:rPr lang="sv-SE" dirty="0" smtClean="0"/>
              <a:t>Via Google group </a:t>
            </a:r>
            <a:r>
              <a:rPr lang="sv-SE" dirty="0" err="1" smtClean="0"/>
              <a:t>if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person or small group</a:t>
            </a:r>
          </a:p>
          <a:p>
            <a:pPr lvl="1"/>
            <a:r>
              <a:rPr lang="sv-SE" dirty="0" smtClean="0"/>
              <a:t>News </a:t>
            </a:r>
            <a:r>
              <a:rPr lang="sv-SE" dirty="0" err="1" smtClean="0"/>
              <a:t>section</a:t>
            </a:r>
            <a:r>
              <a:rPr lang="sv-SE" dirty="0" smtClean="0"/>
              <a:t> of Course </a:t>
            </a:r>
            <a:r>
              <a:rPr lang="sv-SE" dirty="0" err="1" smtClean="0"/>
              <a:t>web</a:t>
            </a:r>
            <a:r>
              <a:rPr lang="sv-SE" dirty="0" smtClean="0"/>
              <a:t> page </a:t>
            </a:r>
            <a:r>
              <a:rPr lang="sv-SE" dirty="0" err="1" smtClean="0"/>
              <a:t>otherwise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Course representatives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 smtClean="0"/>
              <a:t>Need</a:t>
            </a:r>
            <a:r>
              <a:rPr lang="sv-SE" dirty="0" smtClean="0"/>
              <a:t>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each</a:t>
            </a:r>
            <a:r>
              <a:rPr lang="sv-SE" dirty="0" smtClean="0"/>
              <a:t> for</a:t>
            </a:r>
          </a:p>
          <a:p>
            <a:pPr lvl="1"/>
            <a:r>
              <a:rPr lang="sv-SE" dirty="0" smtClean="0"/>
              <a:t>CTH</a:t>
            </a:r>
          </a:p>
          <a:p>
            <a:pPr lvl="1"/>
            <a:r>
              <a:rPr lang="sv-SE" dirty="0" smtClean="0"/>
              <a:t>GU</a:t>
            </a:r>
          </a:p>
          <a:p>
            <a:pPr lvl="1"/>
            <a:r>
              <a:rPr lang="sv-SE" dirty="0" smtClean="0"/>
              <a:t>Masters (students from </a:t>
            </a:r>
            <a:r>
              <a:rPr lang="sv-SE" dirty="0" err="1" smtClean="0"/>
              <a:t>abroad</a:t>
            </a:r>
            <a:r>
              <a:rPr lang="sv-SE" dirty="0" smtClean="0"/>
              <a:t>)</a:t>
            </a:r>
          </a:p>
          <a:p>
            <a:r>
              <a:rPr lang="sv-SE" dirty="0" err="1" smtClean="0"/>
              <a:t>Choose</a:t>
            </a:r>
            <a:r>
              <a:rPr lang="sv-SE" dirty="0" smtClean="0"/>
              <a:t> </a:t>
            </a:r>
            <a:r>
              <a:rPr lang="sv-SE" dirty="0" err="1" smtClean="0"/>
              <a:t>during</a:t>
            </a:r>
            <a:r>
              <a:rPr lang="sv-SE" dirty="0" smtClean="0"/>
              <a:t> first break</a:t>
            </a:r>
          </a:p>
          <a:p>
            <a:pPr lvl="1"/>
            <a:r>
              <a:rPr lang="sv-SE" dirty="0" smtClean="0"/>
              <a:t>Reps </a:t>
            </a:r>
            <a:r>
              <a:rPr lang="sv-SE" dirty="0" err="1" smtClean="0"/>
              <a:t>then</a:t>
            </a:r>
            <a:r>
              <a:rPr lang="sv-SE" dirty="0" smtClean="0"/>
              <a:t> </a:t>
            </a:r>
            <a:r>
              <a:rPr lang="sv-SE" dirty="0" err="1" smtClean="0"/>
              <a:t>mail</a:t>
            </a:r>
            <a:r>
              <a:rPr lang="sv-SE" dirty="0" smtClean="0"/>
              <a:t> Google group</a:t>
            </a:r>
          </a:p>
          <a:p>
            <a:pPr lvl="1"/>
            <a:r>
              <a:rPr lang="sv-SE" dirty="0" err="1" smtClean="0"/>
              <a:t>Meet</a:t>
            </a:r>
            <a:r>
              <a:rPr lang="sv-SE" dirty="0" smtClean="0"/>
              <a:t> at </a:t>
            </a:r>
            <a:r>
              <a:rPr lang="sv-SE" dirty="0" err="1" smtClean="0"/>
              <a:t>end</a:t>
            </a:r>
            <a:r>
              <a:rPr lang="sv-SE" dirty="0" smtClean="0"/>
              <a:t> of </a:t>
            </a:r>
            <a:r>
              <a:rPr lang="sv-SE" dirty="0" err="1" smtClean="0"/>
              <a:t>weeks</a:t>
            </a:r>
            <a:r>
              <a:rPr lang="sv-SE" dirty="0" smtClean="0"/>
              <a:t> 2, 4 and 6</a:t>
            </a:r>
          </a:p>
          <a:p>
            <a:pPr lvl="2"/>
            <a:r>
              <a:rPr lang="sv-SE" dirty="0" err="1" smtClean="0"/>
              <a:t>Exact</a:t>
            </a:r>
            <a:r>
              <a:rPr lang="sv-SE" dirty="0" smtClean="0"/>
              <a:t> dates to be </a:t>
            </a:r>
            <a:r>
              <a:rPr lang="sv-SE" dirty="0" err="1" smtClean="0"/>
              <a:t>announced</a:t>
            </a:r>
            <a:endParaRPr lang="sv-SE" dirty="0" smtClean="0"/>
          </a:p>
          <a:p>
            <a:pPr lvl="2"/>
            <a:r>
              <a:rPr lang="sv-SE" dirty="0" smtClean="0"/>
              <a:t>Contact your reps for </a:t>
            </a:r>
            <a:r>
              <a:rPr lang="sv-SE" dirty="0" err="1" smtClean="0"/>
              <a:t>anonymous</a:t>
            </a:r>
            <a:r>
              <a:rPr lang="sv-SE" dirty="0" smtClean="0"/>
              <a:t> feedback</a:t>
            </a:r>
          </a:p>
          <a:p>
            <a:pPr lvl="2"/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Practicalities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An </a:t>
            </a:r>
            <a:r>
              <a:rPr lang="sv-SE" dirty="0" err="1" smtClean="0"/>
              <a:t>average</a:t>
            </a:r>
            <a:r>
              <a:rPr lang="sv-SE" dirty="0" smtClean="0"/>
              <a:t> of </a:t>
            </a:r>
            <a:r>
              <a:rPr lang="sv-SE" dirty="0" err="1" smtClean="0"/>
              <a:t>two</a:t>
            </a:r>
            <a:r>
              <a:rPr lang="sv-SE" dirty="0" smtClean="0"/>
              <a:t> </a:t>
            </a:r>
            <a:r>
              <a:rPr lang="sv-SE" dirty="0" err="1"/>
              <a:t>lectures</a:t>
            </a:r>
            <a:r>
              <a:rPr lang="sv-SE" dirty="0"/>
              <a:t> per </a:t>
            </a:r>
            <a:r>
              <a:rPr lang="sv-SE" dirty="0" err="1" smtClean="0"/>
              <a:t>week</a:t>
            </a:r>
            <a:r>
              <a:rPr lang="sv-SE" dirty="0" smtClean="0"/>
              <a:t>:  for </a:t>
            </a:r>
            <a:r>
              <a:rPr lang="sv-SE" dirty="0" err="1" smtClean="0"/>
              <a:t>schedule</a:t>
            </a:r>
            <a:r>
              <a:rPr lang="sv-SE" dirty="0" smtClean="0"/>
              <a:t>, </a:t>
            </a:r>
            <a:r>
              <a:rPr lang="sv-SE" dirty="0" err="1" smtClean="0"/>
              <a:t>see</a:t>
            </a:r>
            <a:endParaRPr lang="sv-SE" dirty="0" smtClean="0"/>
          </a:p>
          <a:p>
            <a:pPr lvl="1"/>
            <a:r>
              <a:rPr lang="sv-SE" sz="2581" dirty="0" smtClean="0">
                <a:hlinkClick r:id="rId2"/>
              </a:rPr>
              <a:t>http</a:t>
            </a:r>
            <a:r>
              <a:rPr lang="sv-SE" sz="2581" dirty="0" smtClean="0">
                <a:hlinkClick r:id="rId2"/>
              </a:rPr>
              <a:t>://www.cse.chalmers.se/edu/year/2012/course/TDA382_Concurrent_Programming_2012-2013_LP1/info/timetable</a:t>
            </a:r>
            <a:r>
              <a:rPr lang="sv-SE" sz="2581" dirty="0" smtClean="0">
                <a:hlinkClick r:id="rId2"/>
              </a:rPr>
              <a:t>/</a:t>
            </a:r>
            <a:endParaRPr lang="sv-SE" sz="2581" dirty="0" smtClean="0"/>
          </a:p>
          <a:p>
            <a:r>
              <a:rPr lang="sv-SE" sz="3097" dirty="0" smtClean="0"/>
              <a:t>Pass</a:t>
            </a:r>
            <a:r>
              <a:rPr lang="sv-SE" sz="3097" dirty="0" smtClean="0"/>
              <a:t> = &gt;40 </a:t>
            </a:r>
            <a:r>
              <a:rPr lang="sv-SE" sz="3097" dirty="0" smtClean="0"/>
              <a:t>points, </a:t>
            </a:r>
            <a:r>
              <a:rPr lang="sv-SE" sz="3097" dirty="0" err="1" smtClean="0"/>
              <a:t>Grade</a:t>
            </a:r>
            <a:r>
              <a:rPr lang="sv-SE" sz="3097" dirty="0" smtClean="0"/>
              <a:t> 4</a:t>
            </a:r>
            <a:r>
              <a:rPr lang="sv-SE" sz="3097" dirty="0" smtClean="0"/>
              <a:t> = &gt;60p, </a:t>
            </a:r>
            <a:r>
              <a:rPr lang="sv-SE" sz="3097" dirty="0" err="1" smtClean="0"/>
              <a:t>Grade</a:t>
            </a:r>
            <a:r>
              <a:rPr lang="sv-SE" sz="3097" dirty="0" smtClean="0"/>
              <a:t> 5</a:t>
            </a:r>
            <a:r>
              <a:rPr lang="sv-SE" sz="3097" dirty="0" smtClean="0"/>
              <a:t> = &gt;80p </a:t>
            </a:r>
            <a:r>
              <a:rPr lang="sv-SE" sz="3097" dirty="0" err="1" smtClean="0"/>
              <a:t>out</a:t>
            </a:r>
            <a:r>
              <a:rPr lang="sv-SE" sz="3097" dirty="0" smtClean="0"/>
              <a:t> of 100</a:t>
            </a:r>
          </a:p>
          <a:p>
            <a:r>
              <a:rPr lang="sv-SE" dirty="0" err="1" smtClean="0"/>
              <a:t>Written</a:t>
            </a:r>
            <a:r>
              <a:rPr lang="sv-SE" dirty="0" smtClean="0"/>
              <a:t> </a:t>
            </a:r>
            <a:r>
              <a:rPr lang="sv-SE" dirty="0" err="1" smtClean="0"/>
              <a:t>Exam</a:t>
            </a:r>
            <a:r>
              <a:rPr lang="sv-SE" dirty="0" smtClean="0"/>
              <a:t> 68 points (4 </a:t>
            </a:r>
            <a:r>
              <a:rPr lang="sv-SE" dirty="0" err="1" smtClean="0"/>
              <a:t>hours</a:t>
            </a:r>
            <a:r>
              <a:rPr lang="sv-SE" dirty="0" smtClean="0"/>
              <a:t>, </a:t>
            </a:r>
            <a:r>
              <a:rPr lang="sv-SE" dirty="0" err="1" smtClean="0"/>
              <a:t>closed</a:t>
            </a:r>
            <a:r>
              <a:rPr lang="sv-SE" dirty="0" smtClean="0"/>
              <a:t> </a:t>
            </a:r>
            <a:r>
              <a:rPr lang="sv-SE" dirty="0" err="1" smtClean="0"/>
              <a:t>book</a:t>
            </a:r>
            <a:r>
              <a:rPr lang="sv-SE" dirty="0" smtClean="0"/>
              <a:t>)</a:t>
            </a:r>
          </a:p>
          <a:p>
            <a:r>
              <a:rPr lang="sv-SE" dirty="0" smtClean="0"/>
              <a:t>Four</a:t>
            </a:r>
            <a:r>
              <a:rPr lang="sv-SE" dirty="0" smtClean="0"/>
              <a:t> </a:t>
            </a:r>
            <a:r>
              <a:rPr lang="sv-SE" dirty="0" err="1"/>
              <a:t>programming</a:t>
            </a:r>
            <a:r>
              <a:rPr lang="sv-SE" dirty="0"/>
              <a:t> </a:t>
            </a:r>
            <a:r>
              <a:rPr lang="sv-SE" dirty="0" err="1"/>
              <a:t>assignments</a:t>
            </a:r>
            <a:r>
              <a:rPr lang="sv-SE" dirty="0"/>
              <a:t>  – </a:t>
            </a:r>
            <a:r>
              <a:rPr lang="sv-SE" dirty="0" smtClean="0"/>
              <a:t> </a:t>
            </a:r>
            <a:r>
              <a:rPr lang="sv-SE" dirty="0" err="1" smtClean="0"/>
              <a:t>labs</a:t>
            </a:r>
            <a:r>
              <a:rPr lang="sv-SE" dirty="0" smtClean="0"/>
              <a:t> – 32 points</a:t>
            </a:r>
          </a:p>
          <a:p>
            <a:pPr lvl="1"/>
            <a:r>
              <a:rPr lang="sv-SE" dirty="0" smtClean="0"/>
              <a:t>To be </a:t>
            </a:r>
            <a:r>
              <a:rPr lang="sv-SE" dirty="0" err="1" smtClean="0"/>
              <a:t>done</a:t>
            </a:r>
            <a:r>
              <a:rPr lang="sv-SE" dirty="0" smtClean="0"/>
              <a:t> in pairs</a:t>
            </a:r>
          </a:p>
          <a:p>
            <a:pPr lvl="1"/>
            <a:r>
              <a:rPr lang="sv-SE" dirty="0" smtClean="0"/>
              <a:t>Must pass all </a:t>
            </a:r>
            <a:r>
              <a:rPr lang="sv-SE" dirty="0" err="1" smtClean="0"/>
              <a:t>four</a:t>
            </a:r>
            <a:r>
              <a:rPr lang="sv-SE" dirty="0" smtClean="0"/>
              <a:t> to pass </a:t>
            </a:r>
            <a:r>
              <a:rPr lang="sv-SE" dirty="0" err="1" smtClean="0"/>
              <a:t>course</a:t>
            </a:r>
            <a:r>
              <a:rPr lang="sv-SE" dirty="0" smtClean="0"/>
              <a:t> </a:t>
            </a:r>
          </a:p>
          <a:p>
            <a:pPr lvl="1"/>
            <a:r>
              <a:rPr lang="sv-SE" dirty="0" err="1" smtClean="0"/>
              <a:t>S</a:t>
            </a:r>
            <a:r>
              <a:rPr lang="sv-SE" dirty="0" err="1" smtClean="0"/>
              <a:t>ee</a:t>
            </a:r>
            <a:r>
              <a:rPr lang="sv-SE" dirty="0" smtClean="0"/>
              <a:t> </a:t>
            </a:r>
            <a:r>
              <a:rPr lang="sv-SE" dirty="0" err="1" smtClean="0"/>
              <a:t>schedule</a:t>
            </a:r>
            <a:r>
              <a:rPr lang="sv-SE" dirty="0" smtClean="0"/>
              <a:t> for submission deadlines</a:t>
            </a:r>
          </a:p>
          <a:p>
            <a:pPr lvl="2"/>
            <a:r>
              <a:rPr lang="sv-SE" dirty="0" smtClean="0"/>
              <a:t>(8 points on first deadline, 6 on second, 4 on </a:t>
            </a:r>
            <a:r>
              <a:rPr lang="sv-SE" dirty="0" err="1" smtClean="0"/>
              <a:t>third</a:t>
            </a:r>
            <a:r>
              <a:rPr lang="sv-SE" dirty="0" smtClean="0"/>
              <a:t>) </a:t>
            </a:r>
            <a:endParaRPr lang="sv-SE" dirty="0" smtClean="0"/>
          </a:p>
          <a:p>
            <a:pPr lvl="1"/>
            <a:r>
              <a:rPr lang="sv-SE" dirty="0" smtClean="0"/>
              <a:t>Supervision </a:t>
            </a:r>
            <a:r>
              <a:rPr lang="sv-SE" dirty="0" err="1" smtClean="0"/>
              <a:t>available</a:t>
            </a:r>
            <a:r>
              <a:rPr lang="sv-SE" dirty="0" smtClean="0"/>
              <a:t> at </a:t>
            </a:r>
            <a:r>
              <a:rPr lang="sv-SE" dirty="0" err="1" smtClean="0"/>
              <a:t>announced</a:t>
            </a:r>
            <a:r>
              <a:rPr lang="sv-SE" dirty="0" smtClean="0"/>
              <a:t> </a:t>
            </a:r>
            <a:r>
              <a:rPr lang="sv-SE" dirty="0" err="1" smtClean="0"/>
              <a:t>times</a:t>
            </a:r>
            <a:endParaRPr lang="sv-SE" dirty="0" smtClean="0"/>
          </a:p>
          <a:p>
            <a:r>
              <a:rPr lang="sv-SE" dirty="0" err="1" smtClean="0"/>
              <a:t>Optional</a:t>
            </a:r>
            <a:r>
              <a:rPr lang="sv-SE" dirty="0" smtClean="0"/>
              <a:t> </a:t>
            </a:r>
            <a:r>
              <a:rPr lang="sv-SE" dirty="0" err="1" smtClean="0"/>
              <a:t>exercise</a:t>
            </a:r>
            <a:r>
              <a:rPr lang="sv-SE" dirty="0" smtClean="0"/>
              <a:t> </a:t>
            </a:r>
            <a:r>
              <a:rPr lang="sv-SE" dirty="0" err="1" smtClean="0"/>
              <a:t>classes</a:t>
            </a:r>
            <a:r>
              <a:rPr lang="sv-SE" dirty="0" smtClean="0"/>
              <a:t> 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Textbook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M. Ben-Ari, ”</a:t>
            </a:r>
            <a:r>
              <a:rPr lang="sv-SE" dirty="0" err="1" smtClean="0"/>
              <a:t>Principles</a:t>
            </a:r>
            <a:r>
              <a:rPr lang="sv-SE" dirty="0" smtClean="0"/>
              <a:t> of </a:t>
            </a:r>
            <a:r>
              <a:rPr lang="sv-SE" dirty="0" err="1" smtClean="0"/>
              <a:t>Concurrent</a:t>
            </a:r>
            <a:r>
              <a:rPr lang="sv-SE" dirty="0" smtClean="0"/>
              <a:t> and </a:t>
            </a:r>
            <a:r>
              <a:rPr lang="sv-SE" dirty="0" err="1" smtClean="0"/>
              <a:t>Distributed</a:t>
            </a:r>
            <a:r>
              <a:rPr lang="sv-SE" dirty="0" smtClean="0"/>
              <a:t> </a:t>
            </a:r>
            <a:r>
              <a:rPr lang="sv-SE" dirty="0" err="1" smtClean="0"/>
              <a:t>Programming</a:t>
            </a:r>
            <a:r>
              <a:rPr lang="sv-SE" dirty="0" smtClean="0"/>
              <a:t>”, 2nd ed</a:t>
            </a:r>
          </a:p>
          <a:p>
            <a:pPr>
              <a:buNone/>
            </a:pPr>
            <a:r>
              <a:rPr lang="sv-SE" dirty="0"/>
              <a:t>	</a:t>
            </a:r>
            <a:r>
              <a:rPr lang="sv-SE" dirty="0" err="1" smtClean="0"/>
              <a:t>Addison-Wesley</a:t>
            </a:r>
            <a:r>
              <a:rPr lang="sv-SE" dirty="0" smtClean="0"/>
              <a:t> 2006 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Last </a:t>
            </a:r>
            <a:r>
              <a:rPr lang="sv-SE" dirty="0" err="1" smtClean="0"/>
              <a:t>year’s</a:t>
            </a:r>
            <a:r>
              <a:rPr lang="sv-SE" dirty="0" smtClean="0"/>
              <a:t> </a:t>
            </a:r>
            <a:r>
              <a:rPr lang="sv-SE" dirty="0" err="1" smtClean="0"/>
              <a:t>slides</a:t>
            </a:r>
            <a:endParaRPr lang="sv-SE" dirty="0" smtClean="0"/>
          </a:p>
          <a:p>
            <a:r>
              <a:rPr lang="sv-SE" dirty="0" err="1" smtClean="0"/>
              <a:t>Ben-Ari’s</a:t>
            </a:r>
            <a:r>
              <a:rPr lang="sv-SE" dirty="0" smtClean="0"/>
              <a:t> </a:t>
            </a:r>
            <a:r>
              <a:rPr lang="sv-SE" dirty="0" err="1" smtClean="0"/>
              <a:t>slides</a:t>
            </a:r>
            <a:r>
              <a:rPr lang="sv-SE" dirty="0" smtClean="0"/>
              <a:t> with </a:t>
            </a:r>
            <a:r>
              <a:rPr lang="sv-SE" dirty="0" err="1" smtClean="0"/>
              <a:t>reference</a:t>
            </a:r>
            <a:r>
              <a:rPr lang="sv-SE" dirty="0" smtClean="0"/>
              <a:t> to the text</a:t>
            </a:r>
          </a:p>
          <a:p>
            <a:r>
              <a:rPr lang="sv-SE" dirty="0" smtClean="0"/>
              <a:t>Language </a:t>
            </a:r>
            <a:r>
              <a:rPr lang="sv-SE" dirty="0" err="1" smtClean="0"/>
              <a:t>resources</a:t>
            </a:r>
            <a:r>
              <a:rPr lang="sv-SE" dirty="0" smtClean="0"/>
              <a:t> – Java, JR, </a:t>
            </a:r>
            <a:r>
              <a:rPr lang="sv-SE" dirty="0" err="1" smtClean="0"/>
              <a:t>Erlang</a:t>
            </a:r>
            <a:endParaRPr lang="sv-SE" dirty="0" smtClean="0"/>
          </a:p>
          <a:p>
            <a:r>
              <a:rPr lang="sv-SE" dirty="0"/>
              <a:t>Gregory R. Andrews</a:t>
            </a:r>
          </a:p>
          <a:p>
            <a:pPr lvl="1"/>
            <a:r>
              <a:rPr lang="sv-SE" i="1" dirty="0"/>
              <a:t>Foundations of </a:t>
            </a:r>
            <a:r>
              <a:rPr lang="sv-SE" i="1" dirty="0" err="1"/>
              <a:t>Multithreaded</a:t>
            </a:r>
            <a:r>
              <a:rPr lang="sv-SE" i="1" dirty="0"/>
              <a:t>, </a:t>
            </a:r>
            <a:r>
              <a:rPr lang="sv-SE" i="1" dirty="0" err="1"/>
              <a:t>Parallel</a:t>
            </a:r>
            <a:r>
              <a:rPr lang="sv-SE" i="1" dirty="0"/>
              <a:t>, and </a:t>
            </a:r>
            <a:r>
              <a:rPr lang="sv-SE" i="1" dirty="0" err="1"/>
              <a:t>Distributed</a:t>
            </a:r>
            <a:r>
              <a:rPr lang="sv-SE" i="1" dirty="0"/>
              <a:t> </a:t>
            </a:r>
            <a:r>
              <a:rPr lang="sv-SE" i="1" dirty="0" err="1"/>
              <a:t>Programming</a:t>
            </a:r>
            <a:endParaRPr lang="sv-SE" i="1" dirty="0" smtClean="0"/>
          </a:p>
          <a:p>
            <a:pPr lvl="2"/>
            <a:r>
              <a:rPr lang="sv-SE" dirty="0" err="1" smtClean="0"/>
              <a:t>Recommended</a:t>
            </a:r>
            <a:r>
              <a:rPr lang="sv-SE" dirty="0" smtClean="0"/>
              <a:t> </a:t>
            </a:r>
            <a:r>
              <a:rPr lang="sv-SE" dirty="0" err="1"/>
              <a:t>reading</a:t>
            </a:r>
            <a:endParaRPr lang="sv-SE" dirty="0"/>
          </a:p>
          <a:p>
            <a:r>
              <a:rPr lang="sv-SE" dirty="0"/>
              <a:t>Joe Armstrong</a:t>
            </a:r>
          </a:p>
          <a:p>
            <a:pPr lvl="1"/>
            <a:r>
              <a:rPr lang="sv-SE" i="1" dirty="0" err="1"/>
              <a:t>Programming</a:t>
            </a:r>
            <a:r>
              <a:rPr lang="sv-SE" i="1" dirty="0"/>
              <a:t> in </a:t>
            </a:r>
            <a:r>
              <a:rPr lang="sv-SE" i="1" dirty="0" err="1"/>
              <a:t>Erlang</a:t>
            </a:r>
            <a:endParaRPr lang="sv-SE" i="1" dirty="0"/>
          </a:p>
          <a:p>
            <a:pPr lvl="2"/>
            <a:r>
              <a:rPr lang="sv-SE" dirty="0" err="1"/>
              <a:t>Recommended</a:t>
            </a:r>
            <a:r>
              <a:rPr lang="sv-SE" dirty="0"/>
              <a:t> </a:t>
            </a:r>
            <a:r>
              <a:rPr lang="sv-SE" dirty="0" err="1"/>
              <a:t>reading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Course</a:t>
            </a:r>
            <a:r>
              <a:rPr lang="sv-SE" dirty="0" smtClean="0"/>
              <a:t> material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err="1" smtClean="0"/>
              <a:t>Shared</a:t>
            </a:r>
            <a:r>
              <a:rPr lang="sv-SE" dirty="0" smtClean="0"/>
              <a:t> </a:t>
            </a:r>
            <a:r>
              <a:rPr lang="sv-SE" dirty="0" err="1" smtClean="0"/>
              <a:t>memory</a:t>
            </a:r>
            <a:r>
              <a:rPr lang="sv-SE" dirty="0" smtClean="0"/>
              <a:t> </a:t>
            </a:r>
            <a:r>
              <a:rPr lang="sv-SE" dirty="0" smtClean="0"/>
              <a:t>from </a:t>
            </a:r>
            <a:r>
              <a:rPr lang="sv-SE" dirty="0" smtClean="0"/>
              <a:t>1965 – 1975 (</a:t>
            </a:r>
            <a:r>
              <a:rPr lang="sv-SE" dirty="0" err="1" smtClean="0"/>
              <a:t>semaphores</a:t>
            </a:r>
            <a:r>
              <a:rPr lang="sv-SE" dirty="0" smtClean="0"/>
              <a:t>, </a:t>
            </a:r>
            <a:r>
              <a:rPr lang="sv-SE" dirty="0" err="1" smtClean="0"/>
              <a:t>critical</a:t>
            </a:r>
            <a:r>
              <a:rPr lang="sv-SE" dirty="0" smtClean="0"/>
              <a:t> </a:t>
            </a:r>
            <a:r>
              <a:rPr lang="sv-SE" dirty="0" err="1" smtClean="0"/>
              <a:t>sections</a:t>
            </a:r>
            <a:r>
              <a:rPr lang="sv-SE" dirty="0" smtClean="0"/>
              <a:t>, monitors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Ada got </a:t>
            </a:r>
            <a:r>
              <a:rPr lang="sv-SE" dirty="0" err="1" smtClean="0"/>
              <a:t>these</a:t>
            </a:r>
            <a:r>
              <a:rPr lang="sv-SE" dirty="0" smtClean="0"/>
              <a:t> right 1980 and 1995</a:t>
            </a:r>
            <a:endParaRPr lang="sv-SE" dirty="0" smtClean="0"/>
          </a:p>
          <a:p>
            <a:pPr lvl="1"/>
            <a:r>
              <a:rPr lang="sv-SE" dirty="0" smtClean="0"/>
              <a:t>And </a:t>
            </a:r>
            <a:r>
              <a:rPr lang="sv-SE" dirty="0" smtClean="0"/>
              <a:t>Java got</a:t>
            </a:r>
            <a:r>
              <a:rPr lang="sv-SE" dirty="0" smtClean="0"/>
              <a:t> </a:t>
            </a:r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wrong</a:t>
            </a:r>
            <a:r>
              <a:rPr lang="sv-SE" dirty="0" smtClean="0"/>
              <a:t> in the 1990’s</a:t>
            </a:r>
            <a:r>
              <a:rPr lang="sv-SE" dirty="0" smtClean="0"/>
              <a:t>!</a:t>
            </a:r>
          </a:p>
          <a:p>
            <a:r>
              <a:rPr lang="sv-SE" dirty="0" err="1" smtClean="0"/>
              <a:t>Message</a:t>
            </a:r>
            <a:r>
              <a:rPr lang="sv-SE" dirty="0" smtClean="0"/>
              <a:t> </a:t>
            </a:r>
            <a:r>
              <a:rPr lang="sv-SE" dirty="0" err="1" smtClean="0"/>
              <a:t>passing</a:t>
            </a:r>
            <a:r>
              <a:rPr lang="sv-SE" dirty="0" smtClean="0"/>
              <a:t> from 1978 – 1995 </a:t>
            </a:r>
            <a:endParaRPr lang="sv-SE" dirty="0" smtClean="0"/>
          </a:p>
          <a:p>
            <a:pPr lvl="1"/>
            <a:r>
              <a:rPr lang="sv-SE" dirty="0" err="1" smtClean="0"/>
              <a:t>Erlang</a:t>
            </a:r>
            <a:r>
              <a:rPr lang="sv-SE" dirty="0" smtClean="0"/>
              <a:t> is from the 1990’</a:t>
            </a:r>
            <a:r>
              <a:rPr lang="sv-SE" dirty="0" smtClean="0"/>
              <a:t>s</a:t>
            </a:r>
            <a:endParaRPr lang="sv-SE" dirty="0" smtClean="0"/>
          </a:p>
          <a:p>
            <a:r>
              <a:rPr lang="sv-SE" dirty="0" err="1" smtClean="0"/>
              <a:t>Blackboard</a:t>
            </a:r>
            <a:r>
              <a:rPr lang="sv-SE" dirty="0" smtClean="0"/>
              <a:t> </a:t>
            </a:r>
            <a:r>
              <a:rPr lang="sv-SE" dirty="0" err="1" smtClean="0"/>
              <a:t>style</a:t>
            </a:r>
            <a:r>
              <a:rPr lang="sv-SE" dirty="0" smtClean="0"/>
              <a:t> (Linda) 1980</a:t>
            </a:r>
            <a:r>
              <a:rPr lang="sv-SE" dirty="0" smtClean="0"/>
              <a:t>’s</a:t>
            </a:r>
            <a:endParaRPr lang="sv-SE" dirty="0" smtClean="0"/>
          </a:p>
          <a:p>
            <a:r>
              <a:rPr lang="sv-SE" dirty="0" smtClean="0"/>
              <a:t>Good, </a:t>
            </a:r>
            <a:r>
              <a:rPr lang="sv-SE" dirty="0" err="1" smtClean="0"/>
              <a:t>stable</a:t>
            </a:r>
            <a:r>
              <a:rPr lang="sv-SE" dirty="0" smtClean="0"/>
              <a:t> stuff. </a:t>
            </a:r>
            <a:r>
              <a:rPr lang="sv-SE" dirty="0" err="1" smtClean="0"/>
              <a:t>What’s</a:t>
            </a:r>
            <a:r>
              <a:rPr lang="sv-SE" dirty="0" smtClean="0"/>
              <a:t> </a:t>
            </a:r>
            <a:r>
              <a:rPr lang="sv-SE" dirty="0" smtClean="0"/>
              <a:t>new?</a:t>
            </a:r>
          </a:p>
          <a:p>
            <a:pPr lvl="1"/>
            <a:r>
              <a:rPr lang="sv-SE" dirty="0" err="1" smtClean="0"/>
              <a:t>Machine-aided</a:t>
            </a:r>
            <a:r>
              <a:rPr lang="sv-SE" dirty="0" smtClean="0"/>
              <a:t> </a:t>
            </a:r>
            <a:r>
              <a:rPr lang="sv-SE" dirty="0" err="1" smtClean="0"/>
              <a:t>proofs</a:t>
            </a:r>
            <a:r>
              <a:rPr lang="sv-SE" dirty="0" smtClean="0"/>
              <a:t> </a:t>
            </a:r>
            <a:r>
              <a:rPr lang="sv-SE" dirty="0" err="1" smtClean="0"/>
              <a:t>since</a:t>
            </a:r>
            <a:r>
              <a:rPr lang="sv-SE" dirty="0" smtClean="0"/>
              <a:t> the 1980’s</a:t>
            </a:r>
          </a:p>
          <a:p>
            <a:pPr lvl="1"/>
            <a:r>
              <a:rPr lang="sv-SE" dirty="0" err="1"/>
              <a:t>H</a:t>
            </a:r>
            <a:r>
              <a:rPr lang="sv-SE" dirty="0" err="1" smtClean="0"/>
              <a:t>ave</a:t>
            </a:r>
            <a:r>
              <a:rPr lang="sv-SE" dirty="0" smtClean="0"/>
              <a:t> </a:t>
            </a:r>
            <a:r>
              <a:rPr lang="sv-SE" dirty="0" err="1" smtClean="0"/>
              <a:t>become</a:t>
            </a:r>
            <a:r>
              <a:rPr lang="sv-SE" dirty="0" smtClean="0"/>
              <a:t> </a:t>
            </a:r>
            <a:r>
              <a:rPr lang="sv-SE" dirty="0" err="1" smtClean="0"/>
              <a:t>easy-to-do</a:t>
            </a:r>
            <a:r>
              <a:rPr lang="sv-SE" dirty="0" smtClean="0"/>
              <a:t> </a:t>
            </a:r>
            <a:r>
              <a:rPr lang="sv-SE" dirty="0" err="1" smtClean="0"/>
              <a:t>since</a:t>
            </a:r>
            <a:r>
              <a:rPr lang="sv-SE" dirty="0" smtClean="0"/>
              <a:t> 2000 or </a:t>
            </a:r>
            <a:r>
              <a:rPr lang="sv-SE" dirty="0" smtClean="0"/>
              <a:t>so</a:t>
            </a:r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4119</TotalTime>
  <Words>1681</Words>
  <Application>Microsoft Macintosh PowerPoint</Application>
  <PresentationFormat>Bildspel på skärmen (4:3)</PresentationFormat>
  <Paragraphs>242</Paragraphs>
  <Slides>33</Slides>
  <Notes>0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33</vt:i4>
      </vt:variant>
    </vt:vector>
  </HeadingPairs>
  <TitlesOfParts>
    <vt:vector size="34" baseType="lpstr">
      <vt:lpstr>Office-tema</vt:lpstr>
      <vt:lpstr>Concurrent Programming</vt:lpstr>
      <vt:lpstr>Website</vt:lpstr>
      <vt:lpstr>Teaching Team</vt:lpstr>
      <vt:lpstr>Contact</vt:lpstr>
      <vt:lpstr>Course representatives</vt:lpstr>
      <vt:lpstr>Practicalities</vt:lpstr>
      <vt:lpstr>Textbook</vt:lpstr>
      <vt:lpstr>Other resources</vt:lpstr>
      <vt:lpstr>Course material</vt:lpstr>
      <vt:lpstr>Course still in transition!</vt:lpstr>
      <vt:lpstr>To get started:</vt:lpstr>
      <vt:lpstr>Example: the Frogs</vt:lpstr>
      <vt:lpstr>Examples (make your own notes)</vt:lpstr>
      <vt:lpstr>Some observations</vt:lpstr>
      <vt:lpstr>History</vt:lpstr>
      <vt:lpstr>How to structure all this? Answers from the 60’s </vt:lpstr>
      <vt:lpstr>Operating Systems (60’s thru 70’s)</vt:lpstr>
      <vt:lpstr>Interleaving</vt:lpstr>
      <vt:lpstr>State diagrams</vt:lpstr>
      <vt:lpstr>Scenarios</vt:lpstr>
      <vt:lpstr>Why arbitrary interleaving?</vt:lpstr>
      <vt:lpstr>The counting example</vt:lpstr>
      <vt:lpstr>Arbitrary interleaving (contd.)</vt:lpstr>
      <vt:lpstr>But what is being interleaved?</vt:lpstr>
      <vt:lpstr>Why not rely on speed throughout?</vt:lpstr>
      <vt:lpstr>Atomic statements</vt:lpstr>
      <vt:lpstr>What  are hardware atomic actions?</vt:lpstr>
      <vt:lpstr>The standard Concurrency model</vt:lpstr>
      <vt:lpstr>Obey the rules you make!</vt:lpstr>
      <vt:lpstr>Terminology</vt:lpstr>
      <vt:lpstr>Goals of the course</vt:lpstr>
      <vt:lpstr>Theoretical component</vt:lpstr>
      <vt:lpstr>Semantics</vt:lpstr>
    </vt:vector>
  </TitlesOfParts>
  <Company>Chalmers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Programming</dc:title>
  <dc:creator>K. V. S. Prasad</dc:creator>
  <cp:lastModifiedBy>K. V. S. Prasad</cp:lastModifiedBy>
  <cp:revision>103</cp:revision>
  <dcterms:created xsi:type="dcterms:W3CDTF">2012-09-02T13:48:21Z</dcterms:created>
  <dcterms:modified xsi:type="dcterms:W3CDTF">2012-09-03T08:57:15Z</dcterms:modified>
</cp:coreProperties>
</file>