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828" r:id="rId1"/>
  </p:sldMasterIdLst>
  <p:notesMasterIdLst>
    <p:notesMasterId r:id="rId40"/>
  </p:notesMasterIdLst>
  <p:handoutMasterIdLst>
    <p:handoutMasterId r:id="rId41"/>
  </p:handoutMasterIdLst>
  <p:sldIdLst>
    <p:sldId id="256" r:id="rId2"/>
    <p:sldId id="303" r:id="rId3"/>
    <p:sldId id="284" r:id="rId4"/>
    <p:sldId id="329" r:id="rId5"/>
    <p:sldId id="333" r:id="rId6"/>
    <p:sldId id="285" r:id="rId7"/>
    <p:sldId id="286" r:id="rId8"/>
    <p:sldId id="304" r:id="rId9"/>
    <p:sldId id="287" r:id="rId10"/>
    <p:sldId id="295" r:id="rId11"/>
    <p:sldId id="289" r:id="rId12"/>
    <p:sldId id="296" r:id="rId13"/>
    <p:sldId id="327" r:id="rId14"/>
    <p:sldId id="328" r:id="rId15"/>
    <p:sldId id="298" r:id="rId16"/>
    <p:sldId id="279" r:id="rId17"/>
    <p:sldId id="335" r:id="rId18"/>
    <p:sldId id="299" r:id="rId19"/>
    <p:sldId id="305" r:id="rId20"/>
    <p:sldId id="280" r:id="rId21"/>
    <p:sldId id="281" r:id="rId22"/>
    <p:sldId id="307" r:id="rId23"/>
    <p:sldId id="306" r:id="rId24"/>
    <p:sldId id="330" r:id="rId25"/>
    <p:sldId id="331" r:id="rId26"/>
    <p:sldId id="297" r:id="rId27"/>
    <p:sldId id="257" r:id="rId28"/>
    <p:sldId id="309" r:id="rId29"/>
    <p:sldId id="276" r:id="rId30"/>
    <p:sldId id="277" r:id="rId31"/>
    <p:sldId id="311" r:id="rId32"/>
    <p:sldId id="261" r:id="rId33"/>
    <p:sldId id="326" r:id="rId34"/>
    <p:sldId id="325" r:id="rId35"/>
    <p:sldId id="324" r:id="rId36"/>
    <p:sldId id="266" r:id="rId37"/>
    <p:sldId id="313" r:id="rId38"/>
    <p:sldId id="314" r:id="rId39"/>
  </p:sldIdLst>
  <p:sldSz cx="9144000" cy="6858000" type="screen4x3"/>
  <p:notesSz cx="9144000" cy="6858000"/>
  <p:embeddedFontLst>
    <p:embeddedFont>
      <p:font typeface="Tw Cen MT" pitchFamily="34" charset="0"/>
      <p:regular r:id="rId42"/>
      <p:bold r:id="rId43"/>
      <p:italic r:id="rId44"/>
      <p:boldItalic r:id="rId45"/>
    </p:embeddedFont>
    <p:embeddedFont>
      <p:font typeface="Wingdings 2" pitchFamily="18" charset="2"/>
      <p:regular r:id="rId46"/>
    </p:embeddedFont>
    <p:embeddedFont>
      <p:font typeface="Verdana" pitchFamily="34" charset="0"/>
      <p:regular r:id="rId47"/>
      <p:bold r:id="rId48"/>
      <p:italic r:id="rId49"/>
      <p:boldItalic r:id="rId50"/>
    </p:embeddedFont>
    <p:embeddedFont>
      <p:font typeface="Calibri" pitchFamily="34" charset="0"/>
      <p:regular r:id="rId51"/>
      <p:bold r:id="rId52"/>
      <p:italic r:id="rId53"/>
      <p:boldItalic r:id="rId54"/>
    </p:embeddedFont>
  </p:embeddedFont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617" autoAdjust="0"/>
  </p:normalViewPr>
  <p:slideViewPr>
    <p:cSldViewPr>
      <p:cViewPr>
        <p:scale>
          <a:sx n="89" d="100"/>
          <a:sy n="89" d="100"/>
        </p:scale>
        <p:origin x="-1020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1.fntdata"/><Relationship Id="rId47" Type="http://schemas.openxmlformats.org/officeDocument/2006/relationships/font" Target="fonts/font6.fntdata"/><Relationship Id="rId50" Type="http://schemas.openxmlformats.org/officeDocument/2006/relationships/font" Target="fonts/font9.fntdata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54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font" Target="fonts/font4.fntdata"/><Relationship Id="rId53" Type="http://schemas.openxmlformats.org/officeDocument/2006/relationships/font" Target="fonts/font12.fntdata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8.fntdata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3.fntdata"/><Relationship Id="rId52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2.fntdata"/><Relationship Id="rId48" Type="http://schemas.openxmlformats.org/officeDocument/2006/relationships/font" Target="fonts/font7.fntdata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font" Target="fonts/font10.fntdata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%20Cederman\Projects\genmoveitem\paper\cf\presentation\presen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%20Cederman\Projects\genmoveitem\paper\cf\presentation\presen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%20Cederman\Projects\genmoveitem\paper\cf\presentation\presen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aniel%20Cederman\Projects\genmoveitem\paper\cf\presentation\prese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lineChart>
        <c:grouping val="standard"/>
        <c:ser>
          <c:idx val="0"/>
          <c:order val="0"/>
          <c:tx>
            <c:strRef>
              <c:f>'queuenomoves-lc-backoff'!$D$1</c:f>
              <c:strCache>
                <c:ptCount val="1"/>
                <c:pt idx="0">
                  <c:v>Blocking</c:v>
                </c:pt>
              </c:strCache>
            </c:strRef>
          </c:tx>
          <c:spPr>
            <a:ln w="63500"/>
          </c:spPr>
          <c:marker>
            <c:symbol val="diamond"/>
            <c:size val="10"/>
          </c:marker>
          <c:cat>
            <c:numRef>
              <c:f>'queuenomoves-lc-backoff'!$C$2:$C$10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</c:numCache>
            </c:numRef>
          </c:cat>
          <c:val>
            <c:numRef>
              <c:f>'queuenomoves-lc-backoff'!$D$2:$D$10</c:f>
              <c:numCache>
                <c:formatCode>General</c:formatCode>
                <c:ptCount val="9"/>
                <c:pt idx="0">
                  <c:v>165.30500000000001</c:v>
                </c:pt>
                <c:pt idx="1">
                  <c:v>251.834</c:v>
                </c:pt>
                <c:pt idx="2">
                  <c:v>331.04300000000001</c:v>
                </c:pt>
                <c:pt idx="3">
                  <c:v>339.18</c:v>
                </c:pt>
                <c:pt idx="4">
                  <c:v>367.32900000000001</c:v>
                </c:pt>
                <c:pt idx="5">
                  <c:v>447.20599999999979</c:v>
                </c:pt>
                <c:pt idx="6">
                  <c:v>533.75</c:v>
                </c:pt>
                <c:pt idx="7">
                  <c:v>597.35799999999927</c:v>
                </c:pt>
                <c:pt idx="8">
                  <c:v>636.9449999999996</c:v>
                </c:pt>
              </c:numCache>
            </c:numRef>
          </c:val>
        </c:ser>
        <c:ser>
          <c:idx val="1"/>
          <c:order val="1"/>
          <c:tx>
            <c:strRef>
              <c:f>'queuenomoves-lc-backoff'!$E$1</c:f>
              <c:strCache>
                <c:ptCount val="1"/>
                <c:pt idx="0">
                  <c:v>Lock-Free</c:v>
                </c:pt>
              </c:strCache>
            </c:strRef>
          </c:tx>
          <c:spPr>
            <a:ln w="63500"/>
          </c:spPr>
          <c:marker>
            <c:symbol val="square"/>
            <c:size val="10"/>
          </c:marker>
          <c:cat>
            <c:numRef>
              <c:f>'queuenomoves-lc-backoff'!$C$2:$C$10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</c:numCache>
            </c:numRef>
          </c:cat>
          <c:val>
            <c:numRef>
              <c:f>'queuenomoves-lc-backoff'!$E$2:$E$10</c:f>
              <c:numCache>
                <c:formatCode>General</c:formatCode>
                <c:ptCount val="9"/>
                <c:pt idx="0">
                  <c:v>212.85600000000011</c:v>
                </c:pt>
                <c:pt idx="1">
                  <c:v>230.77799999999999</c:v>
                </c:pt>
                <c:pt idx="2">
                  <c:v>185.309</c:v>
                </c:pt>
                <c:pt idx="3">
                  <c:v>128.095</c:v>
                </c:pt>
                <c:pt idx="4">
                  <c:v>116.84</c:v>
                </c:pt>
                <c:pt idx="5">
                  <c:v>141.523</c:v>
                </c:pt>
                <c:pt idx="6">
                  <c:v>137.90200000000004</c:v>
                </c:pt>
                <c:pt idx="7">
                  <c:v>124.16</c:v>
                </c:pt>
                <c:pt idx="8">
                  <c:v>113.91900000000005</c:v>
                </c:pt>
              </c:numCache>
            </c:numRef>
          </c:val>
        </c:ser>
        <c:marker val="1"/>
        <c:axId val="43399040"/>
        <c:axId val="43472384"/>
      </c:lineChart>
      <c:catAx>
        <c:axId val="433990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sv-SE" sz="2400"/>
                  <a:t>Threads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3472384"/>
        <c:crosses val="autoZero"/>
        <c:auto val="1"/>
        <c:lblAlgn val="ctr"/>
        <c:lblOffset val="100"/>
      </c:catAx>
      <c:valAx>
        <c:axId val="4347238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2400"/>
                </a:pPr>
                <a:r>
                  <a:rPr lang="sv-SE" sz="2400" b="1" i="0" baseline="0"/>
                  <a:t>Time (ms)</a:t>
                </a:r>
                <a:endParaRPr lang="sv-SE" sz="240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3399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000407996736039"/>
          <c:y val="5.875340726917809E-2"/>
          <c:w val="0.36977560179518582"/>
          <c:h val="0.14260859011120741"/>
        </c:manualLayout>
      </c:layout>
      <c:overlay val="1"/>
      <c:txPr>
        <a:bodyPr/>
        <a:lstStyle/>
        <a:p>
          <a:pPr>
            <a:defRPr sz="2400" b="1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lineChart>
        <c:grouping val="standard"/>
        <c:ser>
          <c:idx val="0"/>
          <c:order val="0"/>
          <c:tx>
            <c:strRef>
              <c:f>'queuejustmoves-lc-backoff'!$D$1</c:f>
              <c:strCache>
                <c:ptCount val="1"/>
                <c:pt idx="0">
                  <c:v>Blocking</c:v>
                </c:pt>
              </c:strCache>
            </c:strRef>
          </c:tx>
          <c:spPr>
            <a:ln w="63500"/>
          </c:spPr>
          <c:marker>
            <c:symbol val="diamond"/>
            <c:size val="10"/>
          </c:marker>
          <c:cat>
            <c:numRef>
              <c:f>'queuejustmoves-lc-backoff'!$C$2:$C$10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</c:numCache>
            </c:numRef>
          </c:cat>
          <c:val>
            <c:numRef>
              <c:f>'queuejustmoves-lc-backoff'!$D$2:$D$10</c:f>
              <c:numCache>
                <c:formatCode>General</c:formatCode>
                <c:ptCount val="9"/>
                <c:pt idx="0">
                  <c:v>268.79199999999958</c:v>
                </c:pt>
                <c:pt idx="1">
                  <c:v>453.99099999999964</c:v>
                </c:pt>
                <c:pt idx="2">
                  <c:v>897.81</c:v>
                </c:pt>
                <c:pt idx="3">
                  <c:v>1087.6499999999999</c:v>
                </c:pt>
                <c:pt idx="4">
                  <c:v>1243.44</c:v>
                </c:pt>
                <c:pt idx="5">
                  <c:v>1304.2</c:v>
                </c:pt>
                <c:pt idx="6">
                  <c:v>1518.5</c:v>
                </c:pt>
                <c:pt idx="7">
                  <c:v>1715.29</c:v>
                </c:pt>
                <c:pt idx="8">
                  <c:v>1934.46</c:v>
                </c:pt>
              </c:numCache>
            </c:numRef>
          </c:val>
        </c:ser>
        <c:ser>
          <c:idx val="1"/>
          <c:order val="1"/>
          <c:tx>
            <c:strRef>
              <c:f>'queuejustmoves-lc-backoff'!$E$1</c:f>
              <c:strCache>
                <c:ptCount val="1"/>
                <c:pt idx="0">
                  <c:v>Lock-Free</c:v>
                </c:pt>
              </c:strCache>
            </c:strRef>
          </c:tx>
          <c:spPr>
            <a:ln w="63500"/>
          </c:spPr>
          <c:marker>
            <c:symbol val="square"/>
            <c:size val="10"/>
          </c:marker>
          <c:cat>
            <c:numRef>
              <c:f>'queuejustmoves-lc-backoff'!$C$2:$C$10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</c:numCache>
            </c:numRef>
          </c:cat>
          <c:val>
            <c:numRef>
              <c:f>'queuejustmoves-lc-backoff'!$E$2:$E$10</c:f>
              <c:numCache>
                <c:formatCode>General</c:formatCode>
                <c:ptCount val="9"/>
                <c:pt idx="0">
                  <c:v>571.12300000000005</c:v>
                </c:pt>
                <c:pt idx="1">
                  <c:v>576.6659999999996</c:v>
                </c:pt>
                <c:pt idx="2">
                  <c:v>550.57000000000005</c:v>
                </c:pt>
                <c:pt idx="3">
                  <c:v>634.18400000000042</c:v>
                </c:pt>
                <c:pt idx="4">
                  <c:v>700.92899999999997</c:v>
                </c:pt>
                <c:pt idx="5">
                  <c:v>675.14</c:v>
                </c:pt>
                <c:pt idx="6">
                  <c:v>655.149</c:v>
                </c:pt>
                <c:pt idx="7">
                  <c:v>688.09900000000005</c:v>
                </c:pt>
                <c:pt idx="8">
                  <c:v>712.77800000000059</c:v>
                </c:pt>
              </c:numCache>
            </c:numRef>
          </c:val>
        </c:ser>
        <c:marker val="1"/>
        <c:axId val="43505920"/>
        <c:axId val="43585920"/>
      </c:lineChart>
      <c:catAx>
        <c:axId val="4350592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sv-SE" sz="2400"/>
                  <a:t>Threads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3585920"/>
        <c:crosses val="autoZero"/>
        <c:auto val="1"/>
        <c:lblAlgn val="ctr"/>
        <c:lblOffset val="100"/>
      </c:catAx>
      <c:valAx>
        <c:axId val="43585920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2400"/>
                </a:pPr>
                <a:r>
                  <a:rPr lang="sv-SE" sz="2400" b="1" i="0" baseline="0"/>
                  <a:t>Time (ms)</a:t>
                </a:r>
                <a:endParaRPr lang="sv-SE" sz="2400"/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3505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9448388412892711"/>
          <c:y val="6.1322450300648867E-2"/>
          <c:w val="0.36977560179518582"/>
          <c:h val="0.14260859011120741"/>
        </c:manualLayout>
      </c:layout>
      <c:overlay val="1"/>
      <c:txPr>
        <a:bodyPr/>
        <a:lstStyle/>
        <a:p>
          <a:pPr>
            <a:defRPr sz="2400" b="1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lineChart>
        <c:grouping val="standard"/>
        <c:ser>
          <c:idx val="0"/>
          <c:order val="0"/>
          <c:tx>
            <c:strRef>
              <c:f>'queueallops-lc-backoff'!$D$1</c:f>
              <c:strCache>
                <c:ptCount val="1"/>
                <c:pt idx="0">
                  <c:v>Blocking</c:v>
                </c:pt>
              </c:strCache>
            </c:strRef>
          </c:tx>
          <c:spPr>
            <a:ln w="63500"/>
          </c:spPr>
          <c:marker>
            <c:symbol val="diamond"/>
            <c:size val="10"/>
          </c:marker>
          <c:cat>
            <c:numRef>
              <c:f>'queueallops-lc-backoff'!$C$2:$C$10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</c:numCache>
            </c:numRef>
          </c:cat>
          <c:val>
            <c:numRef>
              <c:f>'queueallops-lc-backoff'!$D$2:$D$10</c:f>
              <c:numCache>
                <c:formatCode>General</c:formatCode>
                <c:ptCount val="9"/>
                <c:pt idx="0">
                  <c:v>204.66800000000001</c:v>
                </c:pt>
                <c:pt idx="1">
                  <c:v>336.88799999999975</c:v>
                </c:pt>
                <c:pt idx="2">
                  <c:v>601.32399999999996</c:v>
                </c:pt>
                <c:pt idx="3">
                  <c:v>713.71199999999999</c:v>
                </c:pt>
                <c:pt idx="4">
                  <c:v>851.88599999999997</c:v>
                </c:pt>
                <c:pt idx="5">
                  <c:v>932.15300000000002</c:v>
                </c:pt>
                <c:pt idx="6">
                  <c:v>1134.6399999999999</c:v>
                </c:pt>
                <c:pt idx="7">
                  <c:v>1290.3599999999999</c:v>
                </c:pt>
                <c:pt idx="8">
                  <c:v>1482.99</c:v>
                </c:pt>
              </c:numCache>
            </c:numRef>
          </c:val>
        </c:ser>
        <c:ser>
          <c:idx val="1"/>
          <c:order val="1"/>
          <c:tx>
            <c:strRef>
              <c:f>'queueallops-lc-backoff'!$E$1</c:f>
              <c:strCache>
                <c:ptCount val="1"/>
                <c:pt idx="0">
                  <c:v>Lock-Free</c:v>
                </c:pt>
              </c:strCache>
            </c:strRef>
          </c:tx>
          <c:spPr>
            <a:ln w="63500"/>
          </c:spPr>
          <c:marker>
            <c:symbol val="square"/>
            <c:size val="10"/>
          </c:marker>
          <c:cat>
            <c:numRef>
              <c:f>'queueallops-lc-backoff'!$C$2:$C$10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</c:numCache>
            </c:numRef>
          </c:cat>
          <c:val>
            <c:numRef>
              <c:f>'queueallops-lc-backoff'!$E$2:$E$10</c:f>
              <c:numCache>
                <c:formatCode>General</c:formatCode>
                <c:ptCount val="9"/>
                <c:pt idx="0">
                  <c:v>352.18099999999993</c:v>
                </c:pt>
                <c:pt idx="1">
                  <c:v>367.09599999999978</c:v>
                </c:pt>
                <c:pt idx="2">
                  <c:v>329.358</c:v>
                </c:pt>
                <c:pt idx="3">
                  <c:v>312.827</c:v>
                </c:pt>
                <c:pt idx="4">
                  <c:v>337.19099999999975</c:v>
                </c:pt>
                <c:pt idx="5">
                  <c:v>347.1500000000002</c:v>
                </c:pt>
                <c:pt idx="6">
                  <c:v>336.32299999999975</c:v>
                </c:pt>
                <c:pt idx="7">
                  <c:v>334.185</c:v>
                </c:pt>
                <c:pt idx="8">
                  <c:v>339.61399999999975</c:v>
                </c:pt>
              </c:numCache>
            </c:numRef>
          </c:val>
        </c:ser>
        <c:marker val="1"/>
        <c:axId val="43615360"/>
        <c:axId val="43617280"/>
      </c:lineChart>
      <c:catAx>
        <c:axId val="436153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sv-SE" sz="2400"/>
                  <a:t>Threads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3617280"/>
        <c:crosses val="autoZero"/>
        <c:auto val="1"/>
        <c:lblAlgn val="ctr"/>
        <c:lblOffset val="100"/>
      </c:catAx>
      <c:valAx>
        <c:axId val="43617280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2400"/>
                </a:pPr>
                <a:r>
                  <a:rPr lang="sv-SE" sz="2400"/>
                  <a:t>Time (ms)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36153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9448388412892711"/>
          <c:y val="4.3339149080353356E-2"/>
          <c:w val="0.36977560179518582"/>
          <c:h val="0.14260859011120741"/>
        </c:manualLayout>
      </c:layout>
      <c:overlay val="1"/>
      <c:txPr>
        <a:bodyPr/>
        <a:lstStyle/>
        <a:p>
          <a:pPr>
            <a:defRPr sz="2400" b="1"/>
          </a:pPr>
          <a:endParaRPr lang="en-U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lineChart>
        <c:grouping val="standard"/>
        <c:ser>
          <c:idx val="0"/>
          <c:order val="0"/>
          <c:tx>
            <c:strRef>
              <c:f>'queueallops-lc-backoff (2)'!$D$1</c:f>
              <c:strCache>
                <c:ptCount val="1"/>
                <c:pt idx="0">
                  <c:v>Before</c:v>
                </c:pt>
              </c:strCache>
            </c:strRef>
          </c:tx>
          <c:spPr>
            <a:ln w="63500"/>
          </c:spPr>
          <c:marker>
            <c:symbol val="diamond"/>
            <c:size val="10"/>
          </c:marker>
          <c:cat>
            <c:numRef>
              <c:f>'queueallops-lc-backoff (2)'!$C$2:$C$10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</c:numCache>
            </c:numRef>
          </c:cat>
          <c:val>
            <c:numRef>
              <c:f>'queueallops-lc-backoff (2)'!$D$2:$D$10</c:f>
              <c:numCache>
                <c:formatCode>General</c:formatCode>
                <c:ptCount val="9"/>
                <c:pt idx="0">
                  <c:v>208</c:v>
                </c:pt>
                <c:pt idx="1">
                  <c:v>234.93499999999997</c:v>
                </c:pt>
                <c:pt idx="2">
                  <c:v>185.87700000000001</c:v>
                </c:pt>
                <c:pt idx="3">
                  <c:v>134.68700000000001</c:v>
                </c:pt>
                <c:pt idx="4">
                  <c:v>114.20600000000002</c:v>
                </c:pt>
                <c:pt idx="5">
                  <c:v>135.06200000000001</c:v>
                </c:pt>
                <c:pt idx="6">
                  <c:v>138.27299999999997</c:v>
                </c:pt>
                <c:pt idx="7">
                  <c:v>129.05600000000004</c:v>
                </c:pt>
                <c:pt idx="8">
                  <c:v>109.20100000000002</c:v>
                </c:pt>
              </c:numCache>
            </c:numRef>
          </c:val>
        </c:ser>
        <c:ser>
          <c:idx val="1"/>
          <c:order val="1"/>
          <c:tx>
            <c:strRef>
              <c:f>'queueallops-lc-backoff (2)'!$E$1</c:f>
              <c:strCache>
                <c:ptCount val="1"/>
                <c:pt idx="0">
                  <c:v>After</c:v>
                </c:pt>
              </c:strCache>
            </c:strRef>
          </c:tx>
          <c:spPr>
            <a:ln w="63500"/>
          </c:spPr>
          <c:marker>
            <c:symbol val="square"/>
            <c:size val="10"/>
          </c:marker>
          <c:cat>
            <c:numRef>
              <c:f>'queueallops-lc-backoff (2)'!$C$2:$C$10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  <c:pt idx="7">
                  <c:v>14</c:v>
                </c:pt>
                <c:pt idx="8">
                  <c:v>16</c:v>
                </c:pt>
              </c:numCache>
            </c:numRef>
          </c:cat>
          <c:val>
            <c:numRef>
              <c:f>'queueallops-lc-backoff (2)'!$E$2:$E$10</c:f>
              <c:numCache>
                <c:formatCode>General</c:formatCode>
                <c:ptCount val="9"/>
                <c:pt idx="0">
                  <c:v>212.85600000000011</c:v>
                </c:pt>
                <c:pt idx="1">
                  <c:v>230.77799999999999</c:v>
                </c:pt>
                <c:pt idx="2">
                  <c:v>185.309</c:v>
                </c:pt>
                <c:pt idx="3">
                  <c:v>128.095</c:v>
                </c:pt>
                <c:pt idx="4">
                  <c:v>116.84</c:v>
                </c:pt>
                <c:pt idx="5">
                  <c:v>141.523</c:v>
                </c:pt>
                <c:pt idx="6">
                  <c:v>137.90200000000004</c:v>
                </c:pt>
                <c:pt idx="7">
                  <c:v>124.16</c:v>
                </c:pt>
                <c:pt idx="8">
                  <c:v>113.91900000000005</c:v>
                </c:pt>
              </c:numCache>
            </c:numRef>
          </c:val>
        </c:ser>
        <c:marker val="1"/>
        <c:axId val="43645568"/>
        <c:axId val="45433600"/>
      </c:lineChart>
      <c:catAx>
        <c:axId val="436455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400"/>
                </a:pPr>
                <a:r>
                  <a:rPr lang="sv-SE" sz="2400"/>
                  <a:t>Threads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5433600"/>
        <c:crosses val="autoZero"/>
        <c:auto val="1"/>
        <c:lblAlgn val="ctr"/>
        <c:lblOffset val="100"/>
      </c:catAx>
      <c:valAx>
        <c:axId val="45433600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 sz="2400"/>
                </a:pPr>
                <a:r>
                  <a:rPr lang="sv-SE" sz="2400"/>
                  <a:t>Time (ms)</a:t>
                </a:r>
              </a:p>
            </c:rich>
          </c:tx>
          <c:layout/>
        </c:title>
        <c:numFmt formatCode="General" sourceLinked="1"/>
        <c:maj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3645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7816401468788251"/>
          <c:y val="0.56999297053186271"/>
          <c:w val="0.36977560179518582"/>
          <c:h val="0.14260859011120741"/>
        </c:manualLayout>
      </c:layout>
      <c:overlay val="1"/>
      <c:txPr>
        <a:bodyPr/>
        <a:lstStyle/>
        <a:p>
          <a:pPr>
            <a:defRPr sz="2400" b="1"/>
          </a:pPr>
          <a:endParaRPr lang="en-US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FF7106-47C5-4C18-A013-34507AB8FA7E}" type="datetimeFigureOut">
              <a:rPr lang="sv-SE" smtClean="0"/>
              <a:pPr/>
              <a:t>2010-05-25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A0261-E942-4109-BE67-1190BEF0FD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8D155-9FA2-4D1A-8B31-5F76010B6028}" type="datetimeFigureOut">
              <a:rPr lang="sv-SE" smtClean="0"/>
              <a:pPr/>
              <a:t>2010-05-25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1D89A9-E8C0-439D-B5E4-05919AC036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46F94C-DCC8-49D5-B382-D53688A632F9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1D89A9-E8C0-439D-B5E4-05919AC0364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347BD319-C441-4740-BDB2-35E25C52CCE7}" type="datetimeFigureOut">
              <a:rPr lang="sv-SE" smtClean="0"/>
              <a:pPr/>
              <a:t>2010-05-25</a:t>
            </a:fld>
            <a:endParaRPr lang="sv-SE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2010-05-25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347BD319-C441-4740-BDB2-35E25C52CCE7}" type="datetimeFigureOut">
              <a:rPr lang="sv-SE" smtClean="0"/>
              <a:pPr/>
              <a:t>2010-05-25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2010-05-25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2010-05-25</a:t>
            </a:fld>
            <a:endParaRPr lang="sv-S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47BD319-C441-4740-BDB2-35E25C52CCE7}" type="datetimeFigureOut">
              <a:rPr lang="sv-SE" smtClean="0"/>
              <a:pPr/>
              <a:t>2010-05-25</a:t>
            </a:fld>
            <a:endParaRPr lang="sv-S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47BD319-C441-4740-BDB2-35E25C52CCE7}" type="datetimeFigureOut">
              <a:rPr lang="sv-SE" smtClean="0"/>
              <a:pPr/>
              <a:t>2010-05-25</a:t>
            </a:fld>
            <a:endParaRPr lang="sv-SE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v-SE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2010-05-25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2010-05-25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pPr/>
              <a:t>2010-05-25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347BD319-C441-4740-BDB2-35E25C52CCE7}" type="datetimeFigureOut">
              <a:rPr lang="sv-SE" smtClean="0"/>
              <a:pPr/>
              <a:t>2010-05-25</a:t>
            </a:fld>
            <a:endParaRPr lang="sv-SE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47BD319-C441-4740-BDB2-35E25C52CCE7}" type="datetimeFigureOut">
              <a:rPr lang="sv-SE" smtClean="0"/>
              <a:pPr/>
              <a:t>2010-05-25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27F0B53-9592-4779-891F-997228E46E01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3314712"/>
            <a:ext cx="6477000" cy="1828800"/>
          </a:xfrm>
        </p:spPr>
        <p:txBody>
          <a:bodyPr>
            <a:noAutofit/>
          </a:bodyPr>
          <a:lstStyle/>
          <a:p>
            <a:r>
              <a:rPr lang="en-US" sz="3600" b="1" smtClean="0"/>
              <a:t>Supporting Lock-Free Composition of Concurrent Data Objects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Daniel Cederman and Philippas Tsigas</a:t>
            </a:r>
            <a:endParaRPr lang="en-US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3214686"/>
            <a:ext cx="2041369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Lock-free Libraries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Java Concurrency Package</a:t>
            </a:r>
          </a:p>
          <a:p>
            <a:r>
              <a:rPr lang="en-US" smtClean="0"/>
              <a:t>Intel Threading Building Blocks </a:t>
            </a:r>
          </a:p>
          <a:p>
            <a:r>
              <a:rPr lang="en-US" smtClean="0"/>
              <a:t>Parallel Extensions for .NET</a:t>
            </a:r>
          </a:p>
          <a:p>
            <a:r>
              <a:rPr lang="en-US" smtClean="0"/>
              <a:t>NOBLE</a:t>
            </a:r>
          </a:p>
          <a:p>
            <a:r>
              <a:rPr lang="en-US" smtClean="0"/>
              <a:t>…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Challenge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Providing </a:t>
            </a:r>
            <a:r>
              <a:rPr lang="en-US" b="1" smtClean="0"/>
              <a:t>efficiency</a:t>
            </a:r>
            <a:r>
              <a:rPr lang="en-US" smtClean="0"/>
              <a:t> and </a:t>
            </a:r>
            <a:r>
              <a:rPr lang="en-US" b="1" smtClean="0"/>
              <a:t>correctness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mtClean="0"/>
              <a:t>while dealing with</a:t>
            </a:r>
          </a:p>
          <a:p>
            <a:pPr lvl="1"/>
            <a:r>
              <a:rPr lang="en-US" smtClean="0"/>
              <a:t>Specialized designs</a:t>
            </a:r>
          </a:p>
          <a:p>
            <a:pPr lvl="1"/>
            <a:r>
              <a:rPr lang="en-US" smtClean="0"/>
              <a:t>Few common algorithmic components</a:t>
            </a:r>
          </a:p>
          <a:p>
            <a:pPr lvl="1"/>
            <a:r>
              <a:rPr lang="en-US" smtClean="0"/>
              <a:t>Complex proofs of correctness</a:t>
            </a:r>
          </a:p>
          <a:p>
            <a:endParaRPr lang="en-US" smtClean="0"/>
          </a:p>
          <a:p>
            <a:r>
              <a:rPr lang="en-US" smtClean="0"/>
              <a:t>We target a </a:t>
            </a:r>
            <a:r>
              <a:rPr lang="en-US" b="1" smtClean="0"/>
              <a:t>large class</a:t>
            </a:r>
            <a:r>
              <a:rPr lang="en-US" smtClean="0"/>
              <a:t> of concurrent data objects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Concurrent Data Objects</a:t>
            </a:r>
            <a:endParaRPr lang="en-US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2143116"/>
            <a:ext cx="2072144" cy="136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44" y="1928802"/>
            <a:ext cx="2182559" cy="1655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4000504"/>
            <a:ext cx="2872073" cy="792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785786" y="5214950"/>
            <a:ext cx="3286148" cy="78581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/>
              <a:t>Have operations for </a:t>
            </a:r>
            <a:r>
              <a:rPr lang="en-US" sz="2000" b="1" smtClean="0"/>
              <a:t>insertion</a:t>
            </a:r>
            <a:r>
              <a:rPr lang="en-US" sz="2000" smtClean="0"/>
              <a:t> and </a:t>
            </a:r>
            <a:r>
              <a:rPr lang="en-US" sz="2000" b="1" smtClean="0"/>
              <a:t>removal</a:t>
            </a:r>
            <a:r>
              <a:rPr lang="en-US" sz="2000" smtClean="0"/>
              <a:t> of elements</a:t>
            </a:r>
            <a:endParaRPr lang="en-US" sz="2000"/>
          </a:p>
        </p:txBody>
      </p:sp>
      <p:sp>
        <p:nvSpPr>
          <p:cNvPr id="11" name="Rectangle 10"/>
          <p:cNvSpPr/>
          <p:nvPr/>
        </p:nvSpPr>
        <p:spPr>
          <a:xfrm>
            <a:off x="5357818" y="5214950"/>
            <a:ext cx="3071834" cy="78581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/>
              <a:t>Can be </a:t>
            </a:r>
            <a:r>
              <a:rPr lang="en-US" sz="2000" b="1" smtClean="0"/>
              <a:t>composed</a:t>
            </a:r>
            <a:r>
              <a:rPr lang="en-US" sz="2000" smtClean="0"/>
              <a:t> to</a:t>
            </a:r>
          </a:p>
          <a:p>
            <a:pPr algn="ctr"/>
            <a:r>
              <a:rPr lang="en-US" sz="2000" smtClean="0"/>
              <a:t> form </a:t>
            </a:r>
            <a:r>
              <a:rPr lang="en-US" sz="2000" b="1" smtClean="0"/>
              <a:t>move</a:t>
            </a:r>
            <a:r>
              <a:rPr lang="en-US" sz="2000" smtClean="0"/>
              <a:t> operations</a:t>
            </a:r>
            <a:endParaRPr lang="en-US" sz="2000"/>
          </a:p>
        </p:txBody>
      </p:sp>
      <p:sp>
        <p:nvSpPr>
          <p:cNvPr id="12" name="Right Arrow 11"/>
          <p:cNvSpPr/>
          <p:nvPr/>
        </p:nvSpPr>
        <p:spPr>
          <a:xfrm>
            <a:off x="4214810" y="5429264"/>
            <a:ext cx="978408" cy="484632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15074" y="2714620"/>
            <a:ext cx="2357454" cy="1363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285720" y="2285992"/>
            <a:ext cx="9653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/>
              <a:t>Trees</a:t>
            </a:r>
            <a:endParaRPr lang="en-US" sz="2800" b="1"/>
          </a:p>
        </p:txBody>
      </p:sp>
      <p:sp>
        <p:nvSpPr>
          <p:cNvPr id="19" name="TextBox 18"/>
          <p:cNvSpPr txBox="1"/>
          <p:nvPr/>
        </p:nvSpPr>
        <p:spPr>
          <a:xfrm>
            <a:off x="6786578" y="2191400"/>
            <a:ext cx="1398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/>
              <a:t>Skiplists</a:t>
            </a:r>
            <a:endParaRPr lang="en-US" sz="2800" b="1"/>
          </a:p>
        </p:txBody>
      </p:sp>
      <p:sp>
        <p:nvSpPr>
          <p:cNvPr id="21" name="TextBox 20"/>
          <p:cNvSpPr txBox="1"/>
          <p:nvPr/>
        </p:nvSpPr>
        <p:spPr>
          <a:xfrm>
            <a:off x="2099782" y="3500438"/>
            <a:ext cx="13292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/>
              <a:t>Queues</a:t>
            </a:r>
            <a:endParaRPr lang="en-US" sz="2800" b="1"/>
          </a:p>
        </p:txBody>
      </p:sp>
      <p:sp>
        <p:nvSpPr>
          <p:cNvPr id="22" name="TextBox 21"/>
          <p:cNvSpPr txBox="1"/>
          <p:nvPr/>
        </p:nvSpPr>
        <p:spPr>
          <a:xfrm>
            <a:off x="3806208" y="1500174"/>
            <a:ext cx="1837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/>
              <a:t>Hashtables</a:t>
            </a:r>
            <a:endParaRPr lang="en-US" sz="2800" b="1"/>
          </a:p>
        </p:txBody>
      </p:sp>
      <p:sp>
        <p:nvSpPr>
          <p:cNvPr id="23" name="TextBox 22"/>
          <p:cNvSpPr txBox="1"/>
          <p:nvPr/>
        </p:nvSpPr>
        <p:spPr>
          <a:xfrm>
            <a:off x="4857752" y="4429132"/>
            <a:ext cx="23342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/>
              <a:t>and other …</a:t>
            </a:r>
            <a:endParaRPr 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Contributions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17070" cy="4495800"/>
          </a:xfrm>
        </p:spPr>
        <p:txBody>
          <a:bodyPr>
            <a:normAutofit/>
          </a:bodyPr>
          <a:lstStyle/>
          <a:p>
            <a:r>
              <a:rPr lang="en-US" smtClean="0"/>
              <a:t>We provide a framework that consists of three parts</a:t>
            </a:r>
          </a:p>
          <a:p>
            <a:pPr lvl="1"/>
            <a:r>
              <a:rPr lang="en-US" smtClean="0"/>
              <a:t>Properties used to </a:t>
            </a:r>
            <a:r>
              <a:rPr lang="en-US" b="1" smtClean="0"/>
              <a:t>identify</a:t>
            </a:r>
            <a:r>
              <a:rPr lang="en-US" smtClean="0"/>
              <a:t> compatible objects</a:t>
            </a:r>
          </a:p>
          <a:p>
            <a:pPr lvl="1"/>
            <a:r>
              <a:rPr lang="en-US" smtClean="0"/>
              <a:t>Steps needed to </a:t>
            </a:r>
            <a:r>
              <a:rPr lang="en-US" b="1" smtClean="0"/>
              <a:t>adapt</a:t>
            </a:r>
            <a:r>
              <a:rPr lang="en-US" smtClean="0"/>
              <a:t> object</a:t>
            </a:r>
          </a:p>
          <a:p>
            <a:pPr lvl="1"/>
            <a:r>
              <a:rPr lang="en-US" smtClean="0"/>
              <a:t>Algorithmic design of operation for performing</a:t>
            </a:r>
            <a:br>
              <a:rPr lang="en-US" smtClean="0"/>
            </a:br>
            <a:r>
              <a:rPr lang="en-US" b="1" smtClean="0"/>
              <a:t>lock-free</a:t>
            </a:r>
            <a:r>
              <a:rPr lang="en-US" smtClean="0"/>
              <a:t> </a:t>
            </a:r>
            <a:r>
              <a:rPr lang="en-US" b="1" smtClean="0"/>
              <a:t>moves</a:t>
            </a:r>
            <a:r>
              <a:rPr lang="en-US" smtClean="0"/>
              <a:t> between adapted objects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Characterization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US" smtClean="0"/>
              <a:t>Have operations equivalent to </a:t>
            </a:r>
            <a:r>
              <a:rPr lang="en-US" b="1" smtClean="0"/>
              <a:t>insert</a:t>
            </a:r>
            <a:r>
              <a:rPr lang="en-US" smtClean="0"/>
              <a:t> and </a:t>
            </a:r>
            <a:r>
              <a:rPr lang="en-US" b="1" smtClean="0"/>
              <a:t>remove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mtClean="0"/>
              <a:t>These operations are </a:t>
            </a:r>
            <a:r>
              <a:rPr lang="en-US" b="1" smtClean="0"/>
              <a:t>linearizable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mtClean="0"/>
              <a:t>…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285720" y="3500438"/>
            <a:ext cx="82868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85720" y="4500570"/>
            <a:ext cx="82868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Linearizability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57224" y="3286124"/>
            <a:ext cx="2428892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Operation A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72132" y="3286124"/>
            <a:ext cx="2428892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Operation C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28992" y="4286256"/>
            <a:ext cx="1714512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Operation B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00760" y="4286256"/>
            <a:ext cx="2428892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Operation D</a:t>
            </a:r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42910" y="1857364"/>
            <a:ext cx="60337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Linearizable if for any </a:t>
            </a:r>
            <a:r>
              <a:rPr lang="en-US" sz="2400" b="1" smtClean="0"/>
              <a:t>concurrent</a:t>
            </a:r>
            <a:r>
              <a:rPr lang="en-US" sz="2400" smtClean="0"/>
              <a:t> history there </a:t>
            </a:r>
          </a:p>
          <a:p>
            <a:r>
              <a:rPr lang="en-US" sz="2400" smtClean="0"/>
              <a:t>exists a correct </a:t>
            </a:r>
            <a:r>
              <a:rPr lang="en-US" sz="2400" b="1" smtClean="0"/>
              <a:t>sequential</a:t>
            </a:r>
            <a:r>
              <a:rPr lang="en-US" sz="2400" smtClean="0"/>
              <a:t> history where …</a:t>
            </a:r>
            <a:endParaRPr lang="en-US" sz="2400"/>
          </a:p>
        </p:txBody>
      </p:sp>
      <p:sp>
        <p:nvSpPr>
          <p:cNvPr id="22" name="Rectangle 21"/>
          <p:cNvSpPr/>
          <p:nvPr/>
        </p:nvSpPr>
        <p:spPr>
          <a:xfrm>
            <a:off x="428596" y="5214950"/>
            <a:ext cx="3000396" cy="7858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A happens before B, </a:t>
            </a:r>
          </a:p>
          <a:p>
            <a:pPr algn="ctr"/>
            <a:r>
              <a:rPr lang="en-US" smtClean="0"/>
              <a:t>if A </a:t>
            </a:r>
            <a:r>
              <a:rPr lang="en-US" b="1" smtClean="0"/>
              <a:t>finished</a:t>
            </a:r>
            <a:r>
              <a:rPr lang="en-US" smtClean="0"/>
              <a:t> before B </a:t>
            </a:r>
            <a:r>
              <a:rPr lang="en-US" b="1" smtClean="0"/>
              <a:t>started</a:t>
            </a:r>
            <a:endParaRPr lang="en-US" b="1"/>
          </a:p>
        </p:txBody>
      </p:sp>
      <p:sp>
        <p:nvSpPr>
          <p:cNvPr id="23" name="Rectangle 22"/>
          <p:cNvSpPr/>
          <p:nvPr/>
        </p:nvSpPr>
        <p:spPr>
          <a:xfrm>
            <a:off x="5214942" y="5214950"/>
            <a:ext cx="3000396" cy="10001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Either C happens before D</a:t>
            </a:r>
          </a:p>
          <a:p>
            <a:pPr algn="ctr"/>
            <a:r>
              <a:rPr lang="en-US" smtClean="0"/>
              <a:t>or D happens before C,</a:t>
            </a:r>
          </a:p>
          <a:p>
            <a:pPr algn="ctr"/>
            <a:r>
              <a:rPr lang="en-US" smtClean="0"/>
              <a:t>if C and D are </a:t>
            </a:r>
            <a:r>
              <a:rPr lang="en-US" b="1" smtClean="0"/>
              <a:t>concurrent</a:t>
            </a:r>
            <a:endParaRPr lang="en-US" b="1"/>
          </a:p>
        </p:txBody>
      </p:sp>
      <p:cxnSp>
        <p:nvCxnSpPr>
          <p:cNvPr id="25" name="Straight Arrow Connector 24"/>
          <p:cNvCxnSpPr/>
          <p:nvPr/>
        </p:nvCxnSpPr>
        <p:spPr>
          <a:xfrm rot="5400000" flipH="1" flipV="1">
            <a:off x="857224" y="4286256"/>
            <a:ext cx="1285884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2571736" y="4714884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 flipH="1" flipV="1">
            <a:off x="5072066" y="4572008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6215074" y="4786322"/>
            <a:ext cx="428628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285720" y="3500438"/>
            <a:ext cx="82868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85720" y="4500570"/>
            <a:ext cx="82868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Linearization Points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57224" y="3286124"/>
            <a:ext cx="2428892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Operation A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72132" y="3286124"/>
            <a:ext cx="2428892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Operation C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28992" y="4286256"/>
            <a:ext cx="1714512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Operation B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00760" y="4286256"/>
            <a:ext cx="2428892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Operation D</a:t>
            </a:r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50265" y="3536157"/>
            <a:ext cx="9286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036610" y="3536157"/>
            <a:ext cx="9286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5822165" y="4536289"/>
            <a:ext cx="9286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3178959" y="4536289"/>
            <a:ext cx="9286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928794" y="5357826"/>
            <a:ext cx="185760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smtClean="0"/>
              <a:t>Linearization point</a:t>
            </a:r>
            <a:endParaRPr lang="en-US" sz="1600"/>
          </a:p>
        </p:txBody>
      </p:sp>
      <p:cxnSp>
        <p:nvCxnSpPr>
          <p:cNvPr id="34" name="Straight Arrow Connector 33"/>
          <p:cNvCxnSpPr>
            <a:stCxn id="52" idx="3"/>
          </p:cNvCxnSpPr>
          <p:nvPr/>
        </p:nvCxnSpPr>
        <p:spPr>
          <a:xfrm>
            <a:off x="2143108" y="2750339"/>
            <a:ext cx="357190" cy="32147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2928926" y="5000636"/>
            <a:ext cx="571504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5143504" y="2357430"/>
            <a:ext cx="185760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smtClean="0"/>
              <a:t>Linearization point</a:t>
            </a:r>
            <a:endParaRPr lang="en-US" sz="1600"/>
          </a:p>
        </p:txBody>
      </p:sp>
      <p:cxnSp>
        <p:nvCxnSpPr>
          <p:cNvPr id="46" name="Straight Arrow Connector 45"/>
          <p:cNvCxnSpPr>
            <a:stCxn id="45" idx="3"/>
          </p:cNvCxnSpPr>
          <p:nvPr/>
        </p:nvCxnSpPr>
        <p:spPr>
          <a:xfrm>
            <a:off x="7001104" y="2607463"/>
            <a:ext cx="356978" cy="39290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6500826" y="5500702"/>
            <a:ext cx="1857600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smtClean="0"/>
              <a:t>Linearization point</a:t>
            </a:r>
            <a:endParaRPr lang="en-US" sz="1600"/>
          </a:p>
        </p:txBody>
      </p:sp>
      <p:cxnSp>
        <p:nvCxnSpPr>
          <p:cNvPr id="50" name="Straight Arrow Connector 49"/>
          <p:cNvCxnSpPr/>
          <p:nvPr/>
        </p:nvCxnSpPr>
        <p:spPr>
          <a:xfrm rot="16200000" flipV="1">
            <a:off x="6393669" y="5179231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85720" y="2500306"/>
            <a:ext cx="1857388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smtClean="0"/>
              <a:t>Linearization point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285720" y="3500438"/>
            <a:ext cx="82868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85720" y="4500570"/>
            <a:ext cx="82868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Linearization Points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57224" y="3286124"/>
            <a:ext cx="2428892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Operation A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72132" y="3286124"/>
            <a:ext cx="2428892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Operation C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28992" y="4286256"/>
            <a:ext cx="1714512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Operation B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00760" y="4286256"/>
            <a:ext cx="2428892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Operation D</a:t>
            </a:r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50265" y="3536157"/>
            <a:ext cx="9286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7036610" y="3536157"/>
            <a:ext cx="9286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5822165" y="4536289"/>
            <a:ext cx="9286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3178959" y="4536289"/>
            <a:ext cx="9286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716 -2.45663E-6 L 0.06875 -2.45663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58709E-6 L -0.07118 0.0011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58709E-6 L -0.1 0.0011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45663E-6 L 0.08073 -2.45663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Characterization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US" smtClean="0"/>
              <a:t>Have operations equivalent to </a:t>
            </a:r>
            <a:r>
              <a:rPr lang="en-US" b="1" smtClean="0"/>
              <a:t>insert</a:t>
            </a:r>
            <a:r>
              <a:rPr lang="en-US" smtClean="0"/>
              <a:t> and </a:t>
            </a:r>
            <a:r>
              <a:rPr lang="en-US" b="1" smtClean="0"/>
              <a:t>remove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mtClean="0"/>
              <a:t>These operations are </a:t>
            </a:r>
            <a:r>
              <a:rPr lang="en-US" b="1" smtClean="0"/>
              <a:t>linearizable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mtClean="0"/>
              <a:t>…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85720" y="3500438"/>
            <a:ext cx="82868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4857752" y="3286124"/>
            <a:ext cx="3571900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Insert</a:t>
            </a:r>
            <a:r>
              <a:rPr lang="en-US" smtClean="0"/>
              <a:t> Element into </a:t>
            </a:r>
            <a:r>
              <a:rPr lang="en-US" b="1" smtClean="0"/>
              <a:t>B</a:t>
            </a:r>
            <a:endParaRPr lang="en-US" b="1"/>
          </a:p>
        </p:txBody>
      </p:sp>
      <p:sp>
        <p:nvSpPr>
          <p:cNvPr id="13" name="Rectangle 12"/>
          <p:cNvSpPr/>
          <p:nvPr/>
        </p:nvSpPr>
        <p:spPr>
          <a:xfrm>
            <a:off x="500034" y="3286124"/>
            <a:ext cx="3786214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Remove</a:t>
            </a:r>
            <a:r>
              <a:rPr lang="en-US" smtClean="0"/>
              <a:t> Element from </a:t>
            </a:r>
            <a:r>
              <a:rPr lang="en-US" b="1" smtClean="0"/>
              <a:t>A</a:t>
            </a: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</a:t>
            </a:r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1643050"/>
            <a:ext cx="498833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362200" y="3314712"/>
            <a:ext cx="6477000" cy="18288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spc="0" normalizeH="0" baseline="0" noProof="0" smtClean="0">
                <a:ln>
                  <a:noFill/>
                </a:ln>
                <a:effectLst/>
                <a:uLnTx/>
                <a:uFillTx/>
                <a:latin typeface="Tw Cen MT"/>
                <a:ea typeface="+mj-ea"/>
                <a:cs typeface="+mj-cs"/>
              </a:rPr>
              <a:t>Supporting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spc="0" normalizeH="0" baseline="0" noProof="0" smtClean="0">
                <a:ln>
                  <a:noFill/>
                </a:ln>
                <a:effectLst/>
                <a:uLnTx/>
                <a:uFillTx/>
                <a:latin typeface="Tw Cen MT"/>
                <a:ea typeface="+mj-ea"/>
                <a:cs typeface="+mj-cs"/>
              </a:rPr>
              <a:t>                         of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all" spc="0" normalizeH="0" baseline="0" noProof="0" smtClean="0">
              <a:ln>
                <a:noFill/>
              </a:ln>
              <a:effectLst/>
              <a:uLnTx/>
              <a:uFillTx/>
              <a:latin typeface="Tw Cen MT"/>
              <a:ea typeface="+mj-ea"/>
              <a:cs typeface="+mj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357422" y="4572008"/>
            <a:ext cx="6000792" cy="500066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cap="all" smtClean="0">
                <a:solidFill>
                  <a:schemeClr val="tx1"/>
                </a:solidFill>
                <a:latin typeface="Tw Cen MT"/>
                <a:ea typeface="+mj-ea"/>
                <a:cs typeface="+mj-cs"/>
              </a:rPr>
              <a:t>CONCURRENT DATA OBJECTS</a:t>
            </a:r>
            <a:endParaRPr lang="en-US" sz="3600" b="1" cap="all">
              <a:solidFill>
                <a:schemeClr val="tx1"/>
              </a:solidFill>
              <a:latin typeface="Tw Cen MT"/>
              <a:ea typeface="+mj-ea"/>
              <a:cs typeface="+mj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57422" y="4000504"/>
            <a:ext cx="3071834" cy="500066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cap="all" smtClean="0">
                <a:solidFill>
                  <a:schemeClr val="tx1"/>
                </a:solidFill>
                <a:latin typeface="Tw Cen MT"/>
                <a:ea typeface="+mj-ea"/>
                <a:cs typeface="+mj-cs"/>
              </a:rPr>
              <a:t>Composition</a:t>
            </a:r>
            <a:endParaRPr lang="en-US" sz="3600" b="1" cap="all">
              <a:solidFill>
                <a:schemeClr val="tx1"/>
              </a:solidFill>
              <a:latin typeface="Tw Cen M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29200" y="3500438"/>
            <a:ext cx="2357454" cy="428628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cap="all" smtClean="0">
                <a:solidFill>
                  <a:schemeClr val="tx1"/>
                </a:solidFill>
                <a:latin typeface="Tw Cen MT"/>
                <a:ea typeface="+mj-ea"/>
                <a:cs typeface="+mj-cs"/>
              </a:rPr>
              <a:t>LOCK-FREE</a:t>
            </a:r>
            <a:endParaRPr lang="en-US" sz="3600" b="1" cap="all">
              <a:solidFill>
                <a:schemeClr val="tx1"/>
              </a:solidFill>
              <a:latin typeface="Tw Cen MT"/>
              <a:ea typeface="+mj-ea"/>
              <a:cs typeface="+mj-cs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142844" y="1785926"/>
            <a:ext cx="500066" cy="28575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7.70298E-7 L -0.47014 -0.1570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" y="-7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10594E-6 L -0.1776 -0.1300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" y="-6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39718E-6 L -0.18038 -0.4233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" y="-21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4" grpId="0"/>
      <p:bldP spid="15" grpId="0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</a:t>
            </a: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85720" y="3500438"/>
            <a:ext cx="82868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00034" y="3286124"/>
            <a:ext cx="1785950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Remove</a:t>
            </a:r>
            <a:r>
              <a:rPr lang="en-US" smtClean="0"/>
              <a:t> - prolog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57752" y="3286124"/>
            <a:ext cx="1714512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Insert</a:t>
            </a:r>
            <a:r>
              <a:rPr lang="en-US" smtClean="0"/>
              <a:t> - prolog</a:t>
            </a: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893075" y="3536157"/>
            <a:ext cx="9286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6179355" y="3536157"/>
            <a:ext cx="9286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2428860" y="3286124"/>
            <a:ext cx="185738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Remove</a:t>
            </a:r>
            <a:r>
              <a:rPr lang="en-US" smtClean="0"/>
              <a:t> - epilog</a:t>
            </a: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715140" y="3286124"/>
            <a:ext cx="1714512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Insert</a:t>
            </a:r>
            <a:r>
              <a:rPr lang="en-US" smtClean="0"/>
              <a:t> - epilog</a:t>
            </a:r>
            <a:endParaRPr lang="en-US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1643050"/>
            <a:ext cx="498833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</a:t>
            </a: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85720" y="3500438"/>
            <a:ext cx="82868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00034" y="3286124"/>
            <a:ext cx="1785950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Remove</a:t>
            </a:r>
            <a:r>
              <a:rPr lang="en-US" smtClean="0"/>
              <a:t> - prolog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5984" y="3286124"/>
            <a:ext cx="1714512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Insert</a:t>
            </a:r>
            <a:r>
              <a:rPr lang="en-US" smtClean="0"/>
              <a:t> - prolog</a:t>
            </a: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3607586" y="3536157"/>
            <a:ext cx="9286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679025" y="3536157"/>
            <a:ext cx="9286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929322" y="3286124"/>
            <a:ext cx="185738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Remove</a:t>
            </a:r>
            <a:r>
              <a:rPr lang="en-US" smtClean="0"/>
              <a:t> - epilog</a:t>
            </a: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214810" y="3286124"/>
            <a:ext cx="1714512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Insert</a:t>
            </a:r>
            <a:r>
              <a:rPr lang="en-US" smtClean="0"/>
              <a:t> - epilog</a:t>
            </a: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285852" y="4714884"/>
            <a:ext cx="3143272" cy="83099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smtClean="0"/>
              <a:t>Element to remove must be accessible here!</a:t>
            </a:r>
            <a:endParaRPr lang="en-US" sz="2400"/>
          </a:p>
        </p:txBody>
      </p:sp>
      <p:cxnSp>
        <p:nvCxnSpPr>
          <p:cNvPr id="16" name="Straight Arrow Connector 15"/>
          <p:cNvCxnSpPr>
            <a:stCxn id="13" idx="0"/>
          </p:cNvCxnSpPr>
          <p:nvPr/>
        </p:nvCxnSpPr>
        <p:spPr>
          <a:xfrm rot="16200000" flipV="1">
            <a:off x="2143108" y="4000504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1643050"/>
            <a:ext cx="498833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Characterization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US" smtClean="0"/>
              <a:t>Have operations equivalent to </a:t>
            </a:r>
            <a:r>
              <a:rPr lang="en-US" b="1" smtClean="0"/>
              <a:t>insert</a:t>
            </a:r>
            <a:r>
              <a:rPr lang="en-US" smtClean="0"/>
              <a:t> and </a:t>
            </a:r>
            <a:r>
              <a:rPr lang="en-US" b="1" smtClean="0"/>
              <a:t>remove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mtClean="0"/>
              <a:t>These operations are </a:t>
            </a:r>
            <a:r>
              <a:rPr lang="en-US" b="1" smtClean="0"/>
              <a:t>linearizable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mtClean="0"/>
              <a:t>The element to remove is accessible </a:t>
            </a:r>
            <a:r>
              <a:rPr lang="en-US" b="1" smtClean="0"/>
              <a:t>before</a:t>
            </a:r>
            <a:r>
              <a:rPr lang="en-US" smtClean="0"/>
              <a:t> the linearization point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</a:t>
            </a: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85720" y="3500438"/>
            <a:ext cx="82868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00034" y="3286124"/>
            <a:ext cx="1785950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Remove</a:t>
            </a:r>
            <a:r>
              <a:rPr lang="en-US" smtClean="0"/>
              <a:t> - prolog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5984" y="3286124"/>
            <a:ext cx="1714512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Insert</a:t>
            </a:r>
            <a:r>
              <a:rPr lang="en-US" smtClean="0"/>
              <a:t> - prolog</a:t>
            </a: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3607586" y="3536157"/>
            <a:ext cx="9286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679025" y="3536157"/>
            <a:ext cx="9286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929322" y="3286124"/>
            <a:ext cx="185738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Remove</a:t>
            </a:r>
            <a:r>
              <a:rPr lang="en-US" smtClean="0"/>
              <a:t> - epilog</a:t>
            </a: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214810" y="3286124"/>
            <a:ext cx="1714512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Insert</a:t>
            </a:r>
            <a:r>
              <a:rPr lang="en-US" smtClean="0"/>
              <a:t> - epilog</a:t>
            </a: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85786" y="5143512"/>
            <a:ext cx="3000396" cy="85725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Linearization point is often a successful compare-and-swap</a:t>
            </a:r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rot="5400000" flipH="1" flipV="1">
            <a:off x="2786050" y="4000504"/>
            <a:ext cx="1143008" cy="1143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1643050"/>
            <a:ext cx="498833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Straight Connector 57"/>
          <p:cNvCxnSpPr/>
          <p:nvPr/>
        </p:nvCxnSpPr>
        <p:spPr>
          <a:xfrm rot="5400000">
            <a:off x="3536149" y="5464983"/>
            <a:ext cx="1214446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</a:t>
            </a: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85720" y="3500438"/>
            <a:ext cx="82868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00034" y="3286124"/>
            <a:ext cx="1785950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Remove</a:t>
            </a:r>
            <a:r>
              <a:rPr lang="en-US" smtClean="0"/>
              <a:t> - prolog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5984" y="3286124"/>
            <a:ext cx="1714512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Insert</a:t>
            </a:r>
            <a:r>
              <a:rPr lang="en-US" smtClean="0"/>
              <a:t> - prolog</a:t>
            </a: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3607586" y="3536157"/>
            <a:ext cx="9286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679025" y="3536157"/>
            <a:ext cx="9286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929322" y="3286124"/>
            <a:ext cx="185738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Remove</a:t>
            </a:r>
            <a:r>
              <a:rPr lang="en-US" smtClean="0"/>
              <a:t> - epilog</a:t>
            </a: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214810" y="3286124"/>
            <a:ext cx="1714512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Insert</a:t>
            </a:r>
            <a:r>
              <a:rPr lang="en-US" smtClean="0"/>
              <a:t> - epilog</a:t>
            </a:r>
            <a:endParaRPr lang="en-US"/>
          </a:p>
        </p:txBody>
      </p: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1643050"/>
            <a:ext cx="498833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" name="Rectangle 38"/>
          <p:cNvSpPr/>
          <p:nvPr/>
        </p:nvSpPr>
        <p:spPr>
          <a:xfrm>
            <a:off x="3214678" y="4572008"/>
            <a:ext cx="1785950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Prolog</a:t>
            </a: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214678" y="5857892"/>
            <a:ext cx="1785950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Epilog</a:t>
            </a:r>
            <a:endParaRPr lang="en-US" b="1"/>
          </a:p>
        </p:txBody>
      </p:sp>
      <p:cxnSp>
        <p:nvCxnSpPr>
          <p:cNvPr id="41" name="Elbow Connector 40"/>
          <p:cNvCxnSpPr>
            <a:stCxn id="42" idx="1"/>
          </p:cNvCxnSpPr>
          <p:nvPr/>
        </p:nvCxnSpPr>
        <p:spPr>
          <a:xfrm rot="10800000">
            <a:off x="3214678" y="4714884"/>
            <a:ext cx="1588" cy="714380"/>
          </a:xfrm>
          <a:prstGeom prst="bentConnector4">
            <a:avLst>
              <a:gd name="adj1" fmla="val 44541324"/>
              <a:gd name="adj2" fmla="val 99635"/>
            </a:avLst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214678" y="5214950"/>
            <a:ext cx="1785950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if(CAS(…))</a:t>
            </a:r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357158" y="5572140"/>
            <a:ext cx="1928826" cy="107157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/>
              <a:t>Only fails if other process succeeds</a:t>
            </a:r>
            <a:endParaRPr lang="en-US" sz="2000"/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1214414" y="5143512"/>
            <a:ext cx="1214446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6"/>
          <p:cNvGrpSpPr/>
          <p:nvPr/>
        </p:nvGrpSpPr>
        <p:grpSpPr>
          <a:xfrm>
            <a:off x="571472" y="4572008"/>
            <a:ext cx="3643338" cy="1714512"/>
            <a:chOff x="2786050" y="4572008"/>
            <a:chExt cx="3643338" cy="1714512"/>
          </a:xfrm>
        </p:grpSpPr>
        <p:sp>
          <p:nvSpPr>
            <p:cNvPr id="18" name="Rectangle 17"/>
            <p:cNvSpPr/>
            <p:nvPr/>
          </p:nvSpPr>
          <p:spPr>
            <a:xfrm>
              <a:off x="2786050" y="4643422"/>
              <a:ext cx="3571900" cy="1643098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786050" y="5072074"/>
              <a:ext cx="8059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rgbClr val="FF0000"/>
                  </a:solidFill>
                </a:rPr>
                <a:t>Failed!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02625" y="5072074"/>
              <a:ext cx="8059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rgbClr val="FF0000"/>
                  </a:solidFill>
                </a:rPr>
                <a:t>Failed!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786050" y="5345684"/>
              <a:ext cx="898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rgbClr val="00B050"/>
                  </a:solidFill>
                </a:rPr>
                <a:t>Success!</a:t>
              </a:r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02625" y="5345684"/>
              <a:ext cx="8059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rgbClr val="FF0000"/>
                  </a:solidFill>
                </a:rPr>
                <a:t>Failed!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786050" y="5631436"/>
              <a:ext cx="8059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rgbClr val="FF0000"/>
                  </a:solidFill>
                </a:rPr>
                <a:t>Failed!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102625" y="5631436"/>
              <a:ext cx="898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rgbClr val="00B050"/>
                  </a:solidFill>
                </a:rPr>
                <a:t>Success!</a:t>
              </a:r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786050" y="5917188"/>
              <a:ext cx="898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rgbClr val="00B050"/>
                  </a:solidFill>
                </a:rPr>
                <a:t>Success!</a:t>
              </a:r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02625" y="5917188"/>
              <a:ext cx="898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rgbClr val="00B050"/>
                  </a:solidFill>
                </a:rPr>
                <a:t>Success!</a:t>
              </a:r>
              <a:endParaRPr lang="en-US">
                <a:solidFill>
                  <a:srgbClr val="00B05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786050" y="4572008"/>
              <a:ext cx="12084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smtClean="0"/>
                <a:t>Remove</a:t>
              </a:r>
              <a:endParaRPr lang="en-US" b="1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102625" y="4572008"/>
              <a:ext cx="89890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smtClean="0"/>
                <a:t>Insert</a:t>
              </a:r>
              <a:endParaRPr lang="en-US" b="1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500694" y="4572008"/>
              <a:ext cx="9172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smtClean="0"/>
                <a:t>DCAS</a:t>
              </a:r>
              <a:endParaRPr lang="en-US" b="1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531385" y="5072074"/>
              <a:ext cx="8059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rgbClr val="FF0000"/>
                  </a:solidFill>
                </a:rPr>
                <a:t>Failed!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31385" y="5345684"/>
              <a:ext cx="8059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rgbClr val="FF0000"/>
                  </a:solidFill>
                </a:rPr>
                <a:t>Failed!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531385" y="5631436"/>
              <a:ext cx="8059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rgbClr val="FF0000"/>
                  </a:solidFill>
                </a:rPr>
                <a:t>Failed!</a:t>
              </a:r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531385" y="5917188"/>
              <a:ext cx="8980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>
                  <a:solidFill>
                    <a:srgbClr val="00B050"/>
                  </a:solidFill>
                </a:rPr>
                <a:t>Success!</a:t>
              </a:r>
              <a:endParaRPr lang="en-US">
                <a:solidFill>
                  <a:srgbClr val="00B050"/>
                </a:solidFill>
              </a:endParaRPr>
            </a:p>
          </p:txBody>
        </p:sp>
        <p:cxnSp>
          <p:nvCxnSpPr>
            <p:cNvPr id="36" name="Straight Connector 35"/>
            <p:cNvCxnSpPr/>
            <p:nvPr/>
          </p:nvCxnSpPr>
          <p:spPr>
            <a:xfrm flipV="1">
              <a:off x="2786050" y="5000636"/>
              <a:ext cx="3571900" cy="7143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5400000">
              <a:off x="4607719" y="5607859"/>
              <a:ext cx="1285884" cy="7143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</a:t>
            </a:r>
            <a:endParaRPr lang="en-US"/>
          </a:p>
        </p:txBody>
      </p:sp>
      <p:cxnSp>
        <p:nvCxnSpPr>
          <p:cNvPr id="4" name="Straight Connector 3"/>
          <p:cNvCxnSpPr/>
          <p:nvPr/>
        </p:nvCxnSpPr>
        <p:spPr>
          <a:xfrm>
            <a:off x="285720" y="3500438"/>
            <a:ext cx="82868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00034" y="3286124"/>
            <a:ext cx="1785950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Remove</a:t>
            </a:r>
            <a:r>
              <a:rPr lang="en-US" smtClean="0"/>
              <a:t> - prolog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5984" y="3286124"/>
            <a:ext cx="1714512" cy="4286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Insert</a:t>
            </a:r>
            <a:r>
              <a:rPr lang="en-US" smtClean="0"/>
              <a:t> - prolog</a:t>
            </a:r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3607586" y="3536157"/>
            <a:ext cx="9286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3679025" y="3536157"/>
            <a:ext cx="92869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929322" y="3286124"/>
            <a:ext cx="1857388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Remove</a:t>
            </a:r>
            <a:r>
              <a:rPr lang="en-US" smtClean="0"/>
              <a:t> - epilog</a:t>
            </a: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214810" y="3286124"/>
            <a:ext cx="1714512" cy="4286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Insert</a:t>
            </a:r>
            <a:r>
              <a:rPr lang="en-US" smtClean="0"/>
              <a:t> - epilog</a:t>
            </a: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000628" y="5000636"/>
            <a:ext cx="2286016" cy="114300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Combined using a double-word compare-and-swap</a:t>
            </a:r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rot="16200000" flipV="1">
            <a:off x="4071934" y="4429132"/>
            <a:ext cx="1143008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3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1643050"/>
            <a:ext cx="498833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Characterization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US" smtClean="0"/>
              <a:t>Have operations equivalent to </a:t>
            </a:r>
            <a:r>
              <a:rPr lang="en-US" b="1" smtClean="0"/>
              <a:t>insert</a:t>
            </a:r>
            <a:r>
              <a:rPr lang="en-US" smtClean="0"/>
              <a:t> and </a:t>
            </a:r>
            <a:r>
              <a:rPr lang="en-US" b="1" smtClean="0"/>
              <a:t>remove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mtClean="0"/>
              <a:t>These operations are </a:t>
            </a:r>
            <a:r>
              <a:rPr lang="en-US" b="1" smtClean="0"/>
              <a:t>linearizable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mtClean="0"/>
              <a:t>The element to remove is accessible </a:t>
            </a:r>
            <a:r>
              <a:rPr lang="en-US" b="1" smtClean="0"/>
              <a:t>before</a:t>
            </a:r>
            <a:r>
              <a:rPr lang="en-US" smtClean="0"/>
              <a:t> the linearization point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US" smtClean="0"/>
              <a:t>The linearization point for a </a:t>
            </a:r>
            <a:r>
              <a:rPr lang="en-US" b="1" smtClean="0"/>
              <a:t>successful</a:t>
            </a:r>
            <a:r>
              <a:rPr lang="en-US" smtClean="0"/>
              <a:t> operation is a </a:t>
            </a:r>
            <a:r>
              <a:rPr lang="en-US" b="1" smtClean="0"/>
              <a:t>successful</a:t>
            </a:r>
            <a:r>
              <a:rPr lang="en-US" smtClean="0"/>
              <a:t> compare-and-swap</a:t>
            </a:r>
          </a:p>
          <a:p>
            <a:endParaRPr lang="en-US" smtClean="0"/>
          </a:p>
          <a:p>
            <a:r>
              <a:rPr lang="en-US" smtClean="0"/>
              <a:t>Can be composed to move operations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Compatible Concurrent Data Objects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There are a wide variety of commonly used lock-free data structures that supports these requirements</a:t>
            </a:r>
          </a:p>
          <a:p>
            <a:pPr lvl="1"/>
            <a:r>
              <a:rPr lang="en-US" smtClean="0"/>
              <a:t>Queues [PODC ‘96]</a:t>
            </a:r>
          </a:p>
          <a:p>
            <a:pPr lvl="1"/>
            <a:r>
              <a:rPr lang="en-US" smtClean="0"/>
              <a:t>Lists [PODC ‘04]</a:t>
            </a:r>
          </a:p>
          <a:p>
            <a:pPr lvl="1"/>
            <a:r>
              <a:rPr lang="en-US" smtClean="0"/>
              <a:t>Skip-Lists [IPDPS ‘03]</a:t>
            </a:r>
          </a:p>
          <a:p>
            <a:pPr lvl="1"/>
            <a:r>
              <a:rPr lang="en-US" smtClean="0"/>
              <a:t>Priority Queues [JPDC ‘05]</a:t>
            </a:r>
          </a:p>
          <a:p>
            <a:pPr lvl="1"/>
            <a:r>
              <a:rPr lang="en-US" smtClean="0"/>
              <a:t>Hash-tables [SPAA ‘02]</a:t>
            </a:r>
          </a:p>
          <a:p>
            <a:pPr lvl="1"/>
            <a:r>
              <a:rPr lang="en-US" smtClean="0"/>
              <a:t>Dictionaries [SAC ‘04]</a:t>
            </a:r>
          </a:p>
          <a:p>
            <a:pPr lvl="1"/>
            <a:r>
              <a:rPr lang="en-US" smtClean="0"/>
              <a:t>Stacks [Treiber ‘86]</a:t>
            </a:r>
          </a:p>
          <a:p>
            <a:pPr lvl="1"/>
            <a:r>
              <a:rPr lang="en-US" smtClean="0"/>
              <a:t>…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714348" y="3429000"/>
            <a:ext cx="3929090" cy="1271590"/>
            <a:chOff x="714348" y="3429000"/>
            <a:chExt cx="3929090" cy="1271590"/>
          </a:xfrm>
        </p:grpSpPr>
        <p:cxnSp>
          <p:nvCxnSpPr>
            <p:cNvPr id="30" name="Straight Arrow Connector 29"/>
            <p:cNvCxnSpPr/>
            <p:nvPr/>
          </p:nvCxnSpPr>
          <p:spPr>
            <a:xfrm flipV="1">
              <a:off x="2643174" y="3429000"/>
              <a:ext cx="857256" cy="42862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Rectangle 33"/>
            <p:cNvSpPr/>
            <p:nvPr/>
          </p:nvSpPr>
          <p:spPr>
            <a:xfrm>
              <a:off x="714348" y="3857628"/>
              <a:ext cx="3929090" cy="842962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/>
                <a:t>Reverts to normal compare-and-swap if used outside move operation</a:t>
              </a:r>
              <a:endParaRPr lang="en-US" sz="20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Move Operation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428728" y="2714620"/>
            <a:ext cx="150019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Prolog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00430" y="3071810"/>
            <a:ext cx="150019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SCAS</a:t>
            </a:r>
            <a:r>
              <a:rPr lang="en-US" baseline="-25000" smtClean="0"/>
              <a:t>1</a:t>
            </a:r>
            <a:endParaRPr lang="en-US" baseline="-25000"/>
          </a:p>
        </p:txBody>
      </p:sp>
      <p:sp>
        <p:nvSpPr>
          <p:cNvPr id="6" name="Rectangle 5"/>
          <p:cNvSpPr/>
          <p:nvPr/>
        </p:nvSpPr>
        <p:spPr>
          <a:xfrm>
            <a:off x="5572132" y="3429000"/>
            <a:ext cx="150019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Prolog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500430" y="3786190"/>
            <a:ext cx="150019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SCAS</a:t>
            </a:r>
            <a:r>
              <a:rPr lang="en-US" baseline="-25000" smtClean="0"/>
              <a:t>2</a:t>
            </a:r>
            <a:endParaRPr lang="en-US" baseline="-25000"/>
          </a:p>
        </p:txBody>
      </p:sp>
      <p:sp>
        <p:nvSpPr>
          <p:cNvPr id="8" name="Rectangle 7"/>
          <p:cNvSpPr/>
          <p:nvPr/>
        </p:nvSpPr>
        <p:spPr>
          <a:xfrm>
            <a:off x="5572132" y="4143380"/>
            <a:ext cx="150019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Epilog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28728" y="4500570"/>
            <a:ext cx="1500198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Epilog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357290" y="1928802"/>
            <a:ext cx="21334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/>
              <a:t>Remove operation</a:t>
            </a:r>
            <a:endParaRPr lang="en-US" sz="2000" b="1"/>
          </a:p>
        </p:txBody>
      </p:sp>
      <p:sp>
        <p:nvSpPr>
          <p:cNvPr id="11" name="TextBox 10"/>
          <p:cNvSpPr txBox="1"/>
          <p:nvPr/>
        </p:nvSpPr>
        <p:spPr>
          <a:xfrm>
            <a:off x="5572132" y="1928802"/>
            <a:ext cx="18753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/>
              <a:t>Insert operation</a:t>
            </a:r>
            <a:endParaRPr lang="en-US" sz="2000" b="1"/>
          </a:p>
        </p:txBody>
      </p:sp>
      <p:sp>
        <p:nvSpPr>
          <p:cNvPr id="12" name="TextBox 11"/>
          <p:cNvSpPr txBox="1"/>
          <p:nvPr/>
        </p:nvSpPr>
        <p:spPr>
          <a:xfrm>
            <a:off x="3500430" y="1928802"/>
            <a:ext cx="1657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/>
              <a:t>Move support</a:t>
            </a:r>
            <a:endParaRPr lang="en-US" sz="2000" b="1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928926" y="307181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5000628" y="342900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5000628" y="378619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000628" y="414338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2928926" y="4500570"/>
            <a:ext cx="264320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/>
          <p:nvPr/>
        </p:nvCxnSpPr>
        <p:spPr>
          <a:xfrm rot="10800000">
            <a:off x="1428728" y="2714620"/>
            <a:ext cx="2071702" cy="1428760"/>
          </a:xfrm>
          <a:prstGeom prst="bentConnector3">
            <a:avLst>
              <a:gd name="adj1" fmla="val 124774"/>
            </a:avLst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4071934" y="4143380"/>
            <a:ext cx="3214710" cy="1343028"/>
            <a:chOff x="4429124" y="4857760"/>
            <a:chExt cx="3214710" cy="1343028"/>
          </a:xfrm>
        </p:grpSpPr>
        <p:cxnSp>
          <p:nvCxnSpPr>
            <p:cNvPr id="37" name="Straight Arrow Connector 36"/>
            <p:cNvCxnSpPr/>
            <p:nvPr/>
          </p:nvCxnSpPr>
          <p:spPr>
            <a:xfrm rot="10800000">
              <a:off x="5357818" y="4857760"/>
              <a:ext cx="1000132" cy="50006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4429124" y="5357826"/>
              <a:ext cx="3214710" cy="842962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smtClean="0"/>
                <a:t>Performs double-word compare-and-swap</a:t>
              </a:r>
              <a:endParaRPr lang="en-US" sz="2000"/>
            </a:p>
          </p:txBody>
        </p:sp>
      </p:grpSp>
      <p:cxnSp>
        <p:nvCxnSpPr>
          <p:cNvPr id="42" name="Straight Arrow Connector 41"/>
          <p:cNvCxnSpPr/>
          <p:nvPr/>
        </p:nvCxnSpPr>
        <p:spPr>
          <a:xfrm rot="5400000" flipH="1" flipV="1">
            <a:off x="321439" y="4536289"/>
            <a:ext cx="1214446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357158" y="5357826"/>
            <a:ext cx="2857520" cy="84296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smtClean="0"/>
              <a:t>Can only fail if other process succeeds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4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Study - Stack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700" smtClean="0"/>
              <a:t>bool </a:t>
            </a:r>
            <a:r>
              <a:rPr lang="en-US" sz="2700" b="1" smtClean="0"/>
              <a:t>pop</a:t>
            </a:r>
            <a:r>
              <a:rPr lang="en-US" sz="2700" smtClean="0"/>
              <a:t>(value) </a:t>
            </a:r>
          </a:p>
          <a:p>
            <a:pPr>
              <a:buNone/>
            </a:pPr>
            <a:r>
              <a:rPr lang="en-US" sz="2700" smtClean="0"/>
              <a:t>	</a:t>
            </a:r>
            <a:r>
              <a:rPr lang="en-US" sz="2700" b="1" smtClean="0"/>
              <a:t>while</a:t>
            </a:r>
            <a:r>
              <a:rPr lang="en-US" sz="2700" smtClean="0"/>
              <a:t>(true)</a:t>
            </a:r>
          </a:p>
          <a:p>
            <a:pPr>
              <a:buNone/>
            </a:pPr>
            <a:r>
              <a:rPr lang="en-US" sz="2700" smtClean="0"/>
              <a:t>		ltop = top;</a:t>
            </a:r>
            <a:endParaRPr lang="en-US" sz="2700" b="1" smtClean="0"/>
          </a:p>
          <a:p>
            <a:pPr>
              <a:buNone/>
            </a:pPr>
            <a:r>
              <a:rPr lang="en-US" sz="2700" smtClean="0"/>
              <a:t>		</a:t>
            </a:r>
            <a:r>
              <a:rPr lang="en-US" sz="2700" b="1" smtClean="0"/>
              <a:t>if</a:t>
            </a:r>
            <a:r>
              <a:rPr lang="en-US" sz="2700" smtClean="0"/>
              <a:t>(ltop == 0) </a:t>
            </a:r>
            <a:r>
              <a:rPr lang="en-US" sz="2700" b="1" smtClean="0"/>
              <a:t>return </a:t>
            </a:r>
            <a:r>
              <a:rPr lang="en-US" sz="2700" smtClean="0"/>
              <a:t>false;</a:t>
            </a:r>
          </a:p>
          <a:p>
            <a:pPr>
              <a:buNone/>
            </a:pPr>
            <a:r>
              <a:rPr lang="en-US" sz="2700" smtClean="0"/>
              <a:t>		value = ltop.value;</a:t>
            </a:r>
          </a:p>
          <a:p>
            <a:pPr>
              <a:buNone/>
            </a:pPr>
            <a:r>
              <a:rPr lang="en-US" sz="2700" smtClean="0"/>
              <a:t>		</a:t>
            </a:r>
            <a:r>
              <a:rPr lang="en-US" sz="2700" b="1" smtClean="0"/>
              <a:t>if</a:t>
            </a:r>
            <a:r>
              <a:rPr lang="en-US" sz="2700" smtClean="0"/>
              <a:t>(</a:t>
            </a:r>
            <a:r>
              <a:rPr lang="en-US" sz="2700" b="1" smtClean="0"/>
              <a:t>cas</a:t>
            </a:r>
            <a:r>
              <a:rPr lang="en-US" sz="2700" smtClean="0"/>
              <a:t>(top, ltop, ltop.next))</a:t>
            </a:r>
          </a:p>
          <a:p>
            <a:pPr>
              <a:buNone/>
            </a:pPr>
            <a:r>
              <a:rPr lang="en-US" sz="2700" smtClean="0"/>
              <a:t>			</a:t>
            </a:r>
            <a:r>
              <a:rPr lang="en-US" sz="2700" b="1" smtClean="0"/>
              <a:t>return</a:t>
            </a:r>
            <a:r>
              <a:rPr lang="en-US" sz="2700" smtClean="0"/>
              <a:t> true;</a:t>
            </a:r>
          </a:p>
        </p:txBody>
      </p:sp>
      <p:sp>
        <p:nvSpPr>
          <p:cNvPr id="4" name="Rectangle 3"/>
          <p:cNvSpPr/>
          <p:nvPr/>
        </p:nvSpPr>
        <p:spPr>
          <a:xfrm>
            <a:off x="1571604" y="3143248"/>
            <a:ext cx="3714776" cy="428628"/>
          </a:xfrm>
          <a:prstGeom prst="rect">
            <a:avLst/>
          </a:prstGeom>
          <a:noFill/>
          <a:ln w="19050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71604" y="4143380"/>
            <a:ext cx="3571900" cy="428400"/>
          </a:xfrm>
          <a:prstGeom prst="rect">
            <a:avLst/>
          </a:prstGeom>
          <a:noFill/>
          <a:ln w="1905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00760" y="2071678"/>
            <a:ext cx="2714644" cy="50006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Not</a:t>
            </a:r>
            <a:r>
              <a:rPr lang="en-US" smtClean="0"/>
              <a:t> a successful operation</a:t>
            </a: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572132" y="5643578"/>
            <a:ext cx="3214710" cy="7143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smtClean="0"/>
              <a:t>Successful</a:t>
            </a:r>
            <a:r>
              <a:rPr lang="en-US" smtClean="0"/>
              <a:t> operation connected to a </a:t>
            </a:r>
            <a:r>
              <a:rPr lang="en-US" b="1" smtClean="0"/>
              <a:t>successful</a:t>
            </a:r>
            <a:r>
              <a:rPr lang="en-US" smtClean="0"/>
              <a:t> CAS</a:t>
            </a:r>
            <a:endParaRPr lang="en-US"/>
          </a:p>
        </p:txBody>
      </p:sp>
      <p:cxnSp>
        <p:nvCxnSpPr>
          <p:cNvPr id="12" name="Straight Arrow Connector 11"/>
          <p:cNvCxnSpPr>
            <a:stCxn id="8" idx="1"/>
            <a:endCxn id="5" idx="3"/>
          </p:cNvCxnSpPr>
          <p:nvPr/>
        </p:nvCxnSpPr>
        <p:spPr>
          <a:xfrm rot="10800000">
            <a:off x="5143504" y="4357580"/>
            <a:ext cx="428628" cy="16431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6" idx="1"/>
            <a:endCxn id="4" idx="3"/>
          </p:cNvCxnSpPr>
          <p:nvPr/>
        </p:nvCxnSpPr>
        <p:spPr>
          <a:xfrm rot="10800000" flipV="1">
            <a:off x="5286380" y="2321710"/>
            <a:ext cx="714380" cy="103585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571604" y="3643314"/>
            <a:ext cx="3571900" cy="428400"/>
          </a:xfrm>
          <a:prstGeom prst="rect">
            <a:avLst/>
          </a:prstGeom>
          <a:noFill/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29388" y="3500438"/>
            <a:ext cx="2428892" cy="78581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Accessible </a:t>
            </a:r>
            <a:r>
              <a:rPr lang="en-US" b="1" smtClean="0"/>
              <a:t>before</a:t>
            </a:r>
            <a:r>
              <a:rPr lang="en-US" smtClean="0"/>
              <a:t> linearization point</a:t>
            </a:r>
            <a:endParaRPr lang="en-US"/>
          </a:p>
        </p:txBody>
      </p:sp>
      <p:cxnSp>
        <p:nvCxnSpPr>
          <p:cNvPr id="15" name="Straight Arrow Connector 14"/>
          <p:cNvCxnSpPr>
            <a:stCxn id="11" idx="1"/>
            <a:endCxn id="10" idx="3"/>
          </p:cNvCxnSpPr>
          <p:nvPr/>
        </p:nvCxnSpPr>
        <p:spPr>
          <a:xfrm rot="10800000">
            <a:off x="5143504" y="3857515"/>
            <a:ext cx="1285884" cy="358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Concurrent Data Objects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>
              <a:buNone/>
            </a:pPr>
            <a:r>
              <a:rPr lang="en-US" smtClean="0"/>
              <a:t>Data structures </a:t>
            </a:r>
            <a:r>
              <a:rPr lang="en-US" b="1" smtClean="0"/>
              <a:t>shared</a:t>
            </a:r>
            <a:r>
              <a:rPr lang="en-US" smtClean="0"/>
              <a:t> between processes</a:t>
            </a:r>
            <a:endParaRPr lang="en-US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2143116"/>
            <a:ext cx="2072144" cy="136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44" y="1928802"/>
            <a:ext cx="2182559" cy="1655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4000504"/>
            <a:ext cx="2872073" cy="792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15074" y="2714620"/>
            <a:ext cx="2357454" cy="1363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4857752" y="4429132"/>
            <a:ext cx="23342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/>
              <a:t>and other …</a:t>
            </a:r>
            <a:endParaRPr lang="en-US" sz="3200" b="1"/>
          </a:p>
        </p:txBody>
      </p:sp>
      <p:sp>
        <p:nvSpPr>
          <p:cNvPr id="9" name="TextBox 8"/>
          <p:cNvSpPr txBox="1"/>
          <p:nvPr/>
        </p:nvSpPr>
        <p:spPr>
          <a:xfrm>
            <a:off x="285720" y="2285992"/>
            <a:ext cx="9653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/>
              <a:t>Trees</a:t>
            </a:r>
            <a:endParaRPr lang="en-US" sz="2800" b="1"/>
          </a:p>
        </p:txBody>
      </p:sp>
      <p:sp>
        <p:nvSpPr>
          <p:cNvPr id="10" name="TextBox 9"/>
          <p:cNvSpPr txBox="1"/>
          <p:nvPr/>
        </p:nvSpPr>
        <p:spPr>
          <a:xfrm>
            <a:off x="6786578" y="2357430"/>
            <a:ext cx="1398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/>
              <a:t>Skiplists</a:t>
            </a:r>
            <a:endParaRPr lang="en-US" sz="2800" b="1"/>
          </a:p>
        </p:txBody>
      </p:sp>
      <p:sp>
        <p:nvSpPr>
          <p:cNvPr id="11" name="TextBox 10"/>
          <p:cNvSpPr txBox="1"/>
          <p:nvPr/>
        </p:nvSpPr>
        <p:spPr>
          <a:xfrm>
            <a:off x="2099782" y="3500438"/>
            <a:ext cx="13292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/>
              <a:t>Queues</a:t>
            </a:r>
            <a:endParaRPr lang="en-US" sz="2800" b="1"/>
          </a:p>
        </p:txBody>
      </p:sp>
      <p:sp>
        <p:nvSpPr>
          <p:cNvPr id="12" name="TextBox 11"/>
          <p:cNvSpPr txBox="1"/>
          <p:nvPr/>
        </p:nvSpPr>
        <p:spPr>
          <a:xfrm>
            <a:off x="3806208" y="1500174"/>
            <a:ext cx="18373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/>
              <a:t>Hashtables</a:t>
            </a:r>
            <a:endParaRPr lang="en-US" sz="2800" b="1"/>
          </a:p>
        </p:txBody>
      </p:sp>
      <p:sp>
        <p:nvSpPr>
          <p:cNvPr id="13" name="TextBox 12"/>
          <p:cNvSpPr txBox="1"/>
          <p:nvPr/>
        </p:nvSpPr>
        <p:spPr>
          <a:xfrm>
            <a:off x="357158" y="1571612"/>
            <a:ext cx="24831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/>
              <a:t>For example …</a:t>
            </a:r>
            <a:endParaRPr 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Case Study - Stack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700" smtClean="0"/>
              <a:t>bool </a:t>
            </a:r>
            <a:r>
              <a:rPr lang="en-US" sz="2700" b="1" smtClean="0"/>
              <a:t>pop</a:t>
            </a:r>
            <a:r>
              <a:rPr lang="en-US" sz="2700" smtClean="0"/>
              <a:t>(value) </a:t>
            </a:r>
          </a:p>
          <a:p>
            <a:pPr>
              <a:buNone/>
            </a:pPr>
            <a:r>
              <a:rPr lang="en-US" sz="2700" smtClean="0"/>
              <a:t>	</a:t>
            </a:r>
            <a:r>
              <a:rPr lang="en-US" sz="2700" b="1" smtClean="0"/>
              <a:t>while</a:t>
            </a:r>
            <a:r>
              <a:rPr lang="en-US" sz="2700" smtClean="0"/>
              <a:t>(true)</a:t>
            </a:r>
          </a:p>
          <a:p>
            <a:pPr>
              <a:buNone/>
            </a:pPr>
            <a:r>
              <a:rPr lang="en-US" sz="2700" smtClean="0"/>
              <a:t>		ltop = top;</a:t>
            </a:r>
            <a:endParaRPr lang="en-US" sz="2700" b="1" smtClean="0"/>
          </a:p>
          <a:p>
            <a:pPr>
              <a:buNone/>
            </a:pPr>
            <a:r>
              <a:rPr lang="en-US" sz="2700" smtClean="0"/>
              <a:t>		</a:t>
            </a:r>
            <a:r>
              <a:rPr lang="en-US" sz="2700" b="1" smtClean="0"/>
              <a:t>if</a:t>
            </a:r>
            <a:r>
              <a:rPr lang="en-US" sz="2700" smtClean="0"/>
              <a:t>(ltop == 0) </a:t>
            </a:r>
            <a:r>
              <a:rPr lang="en-US" sz="2700" b="1" smtClean="0"/>
              <a:t>return </a:t>
            </a:r>
            <a:r>
              <a:rPr lang="en-US" sz="2700" smtClean="0"/>
              <a:t>false;</a:t>
            </a:r>
          </a:p>
          <a:p>
            <a:pPr>
              <a:buNone/>
            </a:pPr>
            <a:r>
              <a:rPr lang="en-US" sz="2700" smtClean="0"/>
              <a:t>		value = ltop.value;</a:t>
            </a:r>
          </a:p>
          <a:p>
            <a:pPr>
              <a:buNone/>
            </a:pPr>
            <a:r>
              <a:rPr lang="en-US" sz="2700" smtClean="0"/>
              <a:t>		</a:t>
            </a:r>
            <a:r>
              <a:rPr lang="en-US" sz="2700" b="1" smtClean="0"/>
              <a:t>if</a:t>
            </a:r>
            <a:r>
              <a:rPr lang="en-US" sz="2700" smtClean="0"/>
              <a:t>(</a:t>
            </a:r>
            <a:r>
              <a:rPr lang="en-US" sz="2700" b="1" smtClean="0"/>
              <a:t>scas</a:t>
            </a:r>
            <a:r>
              <a:rPr lang="en-US" sz="2700" smtClean="0"/>
              <a:t>(top, ltop, ltop.next, value))</a:t>
            </a:r>
          </a:p>
          <a:p>
            <a:pPr>
              <a:buNone/>
            </a:pPr>
            <a:r>
              <a:rPr lang="en-US" sz="2700" smtClean="0"/>
              <a:t>			</a:t>
            </a:r>
            <a:r>
              <a:rPr lang="en-US" sz="2700" b="1" smtClean="0"/>
              <a:t>return</a:t>
            </a:r>
            <a:r>
              <a:rPr lang="en-US" sz="2700" smtClean="0"/>
              <a:t> true;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928794" y="4143380"/>
            <a:ext cx="571504" cy="428400"/>
          </a:xfrm>
          <a:prstGeom prst="rect">
            <a:avLst/>
          </a:prstGeom>
          <a:noFill/>
          <a:ln w="190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72066" y="4143380"/>
            <a:ext cx="928694" cy="428400"/>
          </a:xfrm>
          <a:prstGeom prst="rect">
            <a:avLst/>
          </a:prstGeom>
          <a:noFill/>
          <a:ln w="1905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500826" y="2500306"/>
            <a:ext cx="2214578" cy="10001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mtClean="0"/>
              <a:t>The </a:t>
            </a:r>
            <a:r>
              <a:rPr lang="en-US" b="1" smtClean="0"/>
              <a:t>scas</a:t>
            </a:r>
            <a:r>
              <a:rPr lang="en-US" smtClean="0"/>
              <a:t> is called with the value to </a:t>
            </a:r>
            <a:r>
              <a:rPr lang="en-US" b="1" smtClean="0"/>
              <a:t>move</a:t>
            </a:r>
            <a:endParaRPr lang="en-US" b="1"/>
          </a:p>
        </p:txBody>
      </p:sp>
      <p:cxnSp>
        <p:nvCxnSpPr>
          <p:cNvPr id="26" name="Straight Arrow Connector 25"/>
          <p:cNvCxnSpPr>
            <a:stCxn id="19" idx="1"/>
            <a:endCxn id="18" idx="0"/>
          </p:cNvCxnSpPr>
          <p:nvPr/>
        </p:nvCxnSpPr>
        <p:spPr>
          <a:xfrm rot="10800000" flipV="1">
            <a:off x="5536414" y="3000372"/>
            <a:ext cx="964413" cy="1143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9" idx="1"/>
            <a:endCxn id="17" idx="0"/>
          </p:cNvCxnSpPr>
          <p:nvPr/>
        </p:nvCxnSpPr>
        <p:spPr>
          <a:xfrm rot="10800000" flipV="1">
            <a:off x="2214546" y="3000372"/>
            <a:ext cx="4286280" cy="1143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Generic Move Operation</a:t>
            </a:r>
            <a:endParaRPr lang="en-US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1785926"/>
            <a:ext cx="1478230" cy="976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13752" y="5072074"/>
            <a:ext cx="1506523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1538" y="3000372"/>
            <a:ext cx="1771398" cy="48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00100" y="3714752"/>
            <a:ext cx="1785950" cy="1032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>
            <a:off x="3071802" y="2285992"/>
            <a:ext cx="3071834" cy="142876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786050" y="3500438"/>
            <a:ext cx="3000396" cy="2071702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0800000">
            <a:off x="2786050" y="5572140"/>
            <a:ext cx="3071834" cy="71438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786050" y="2428868"/>
            <a:ext cx="3357586" cy="3143272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2714612" y="4357694"/>
            <a:ext cx="3071834" cy="1214446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2928926" y="4214818"/>
            <a:ext cx="2928958" cy="1428760"/>
          </a:xfrm>
          <a:prstGeom prst="line">
            <a:avLst/>
          </a:prstGeom>
          <a:ln w="63500"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1928802"/>
            <a:ext cx="1478230" cy="976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4412" y="5214950"/>
            <a:ext cx="1506523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3143248"/>
            <a:ext cx="1771398" cy="48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00760" y="3857628"/>
            <a:ext cx="1785950" cy="1032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7" name="Straight Arrow Connector 36"/>
          <p:cNvCxnSpPr/>
          <p:nvPr/>
        </p:nvCxnSpPr>
        <p:spPr>
          <a:xfrm>
            <a:off x="3071802" y="2285992"/>
            <a:ext cx="2714644" cy="1214446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000364" y="3357562"/>
            <a:ext cx="2714644" cy="1000132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071802" y="2285992"/>
            <a:ext cx="2643206" cy="2143140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6200000" flipH="1">
            <a:off x="2750331" y="2607463"/>
            <a:ext cx="3357586" cy="2714644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071802" y="3357562"/>
            <a:ext cx="2714644" cy="2357454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3071802" y="2428868"/>
            <a:ext cx="3000396" cy="928694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000364" y="3357562"/>
            <a:ext cx="2714644" cy="142876"/>
          </a:xfrm>
          <a:prstGeom prst="straightConnector1">
            <a:avLst/>
          </a:prstGeom>
          <a:ln w="63500"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10800000">
            <a:off x="2928926" y="4214818"/>
            <a:ext cx="2857520" cy="142876"/>
          </a:xfrm>
          <a:prstGeom prst="line">
            <a:avLst/>
          </a:prstGeom>
          <a:ln w="63500"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0800000" flipV="1">
            <a:off x="2928926" y="3500438"/>
            <a:ext cx="2786082" cy="785818"/>
          </a:xfrm>
          <a:prstGeom prst="line">
            <a:avLst/>
          </a:prstGeom>
          <a:ln w="63500"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10800000" flipV="1">
            <a:off x="2928926" y="2428868"/>
            <a:ext cx="3143272" cy="1857388"/>
          </a:xfrm>
          <a:prstGeom prst="line">
            <a:avLst/>
          </a:prstGeom>
          <a:ln w="63500"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Performance Evaluation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The evaluation was performed on a machine with an Intel Core i7 950 3GHz processor and 6GB DDR3-1333 memory</a:t>
            </a:r>
          </a:p>
          <a:p>
            <a:r>
              <a:rPr lang="en-US" smtClean="0"/>
              <a:t>4 Cores with Hyper-Threading</a:t>
            </a:r>
          </a:p>
          <a:p>
            <a:endParaRPr lang="en-US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9" y="4857760"/>
            <a:ext cx="2500330" cy="690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 rot="5400000">
            <a:off x="929456" y="4572008"/>
            <a:ext cx="570710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3071455" y="4571214"/>
            <a:ext cx="570710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85786" y="3929066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Enqueue</a:t>
            </a:r>
            <a:endParaRPr lang="en-US" b="1"/>
          </a:p>
        </p:txBody>
      </p:sp>
      <p:sp>
        <p:nvSpPr>
          <p:cNvPr id="14" name="TextBox 13"/>
          <p:cNvSpPr txBox="1"/>
          <p:nvPr/>
        </p:nvSpPr>
        <p:spPr>
          <a:xfrm>
            <a:off x="2857488" y="3929066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Dequeue</a:t>
            </a:r>
            <a:endParaRPr lang="en-US" b="1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000496" y="5357826"/>
            <a:ext cx="128588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286248" y="5500702"/>
            <a:ext cx="712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Move</a:t>
            </a:r>
            <a:endParaRPr lang="en-US" b="1"/>
          </a:p>
        </p:txBody>
      </p:sp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9" y="4857760"/>
            <a:ext cx="2500330" cy="690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0" name="Straight Arrow Connector 19"/>
          <p:cNvCxnSpPr/>
          <p:nvPr/>
        </p:nvCxnSpPr>
        <p:spPr>
          <a:xfrm rot="5400000">
            <a:off x="5572926" y="4572008"/>
            <a:ext cx="570710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7714925" y="4571214"/>
            <a:ext cx="570710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429256" y="3929066"/>
            <a:ext cx="1003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Enqueue</a:t>
            </a:r>
            <a:endParaRPr lang="en-US" b="1"/>
          </a:p>
        </p:txBody>
      </p:sp>
      <p:sp>
        <p:nvSpPr>
          <p:cNvPr id="23" name="TextBox 22"/>
          <p:cNvSpPr txBox="1"/>
          <p:nvPr/>
        </p:nvSpPr>
        <p:spPr>
          <a:xfrm>
            <a:off x="7500958" y="3929066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Dequeue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Queue – Insert and Remove</a:t>
            </a:r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Queue – Move Operations</a:t>
            </a:r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Queue – Insert/Remove/Move</a:t>
            </a:r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Queue – Before/After Adaptation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We provide a framework that consists of three parts</a:t>
            </a:r>
          </a:p>
          <a:p>
            <a:pPr lvl="1"/>
            <a:r>
              <a:rPr lang="en-US" smtClean="0"/>
              <a:t>Properties used to </a:t>
            </a:r>
            <a:r>
              <a:rPr lang="en-US" b="1" smtClean="0"/>
              <a:t>identify</a:t>
            </a:r>
            <a:r>
              <a:rPr lang="en-US" smtClean="0"/>
              <a:t> compatible objects</a:t>
            </a:r>
          </a:p>
          <a:p>
            <a:pPr lvl="1"/>
            <a:r>
              <a:rPr lang="en-US" smtClean="0"/>
              <a:t>Steps needed to </a:t>
            </a:r>
            <a:r>
              <a:rPr lang="en-US" b="1" smtClean="0"/>
              <a:t>adapt</a:t>
            </a:r>
            <a:r>
              <a:rPr lang="en-US" smtClean="0"/>
              <a:t> object</a:t>
            </a:r>
          </a:p>
          <a:p>
            <a:pPr lvl="1"/>
            <a:r>
              <a:rPr lang="en-US" smtClean="0"/>
              <a:t>Algorithmic design of operation for performing</a:t>
            </a:r>
            <a:br>
              <a:rPr lang="en-US" smtClean="0"/>
            </a:br>
            <a:r>
              <a:rPr lang="en-US" b="1" smtClean="0"/>
              <a:t>lock-free</a:t>
            </a:r>
            <a:r>
              <a:rPr lang="en-US" smtClean="0"/>
              <a:t> </a:t>
            </a:r>
            <a:r>
              <a:rPr lang="en-US" b="1" smtClean="0"/>
              <a:t>moves</a:t>
            </a:r>
            <a:r>
              <a:rPr lang="en-US" smtClean="0"/>
              <a:t> between adapted objects</a:t>
            </a:r>
          </a:p>
          <a:p>
            <a:endParaRPr lang="en-US" smtClean="0"/>
          </a:p>
          <a:p>
            <a:r>
              <a:rPr lang="en-US" smtClean="0"/>
              <a:t>Adaptation does not affect standard operations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357290" y="2743200"/>
            <a:ext cx="7286676" cy="1673225"/>
          </a:xfrm>
        </p:spPr>
        <p:txBody>
          <a:bodyPr>
            <a:normAutofit/>
          </a:bodyPr>
          <a:lstStyle/>
          <a:p>
            <a:r>
              <a:rPr lang="sv-SE" smtClean="0"/>
              <a:t>For more information:</a:t>
            </a:r>
          </a:p>
          <a:p>
            <a:r>
              <a:rPr lang="sv-SE" b="1" smtClean="0"/>
              <a:t>www.cse.chalmers.se/research/group/dcs</a:t>
            </a:r>
            <a:endParaRPr lang="sv-SE" b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mtClean="0"/>
              <a:t>Thank you!</a:t>
            </a:r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Synchronization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74194" cy="4495800"/>
          </a:xfrm>
        </p:spPr>
        <p:txBody>
          <a:bodyPr/>
          <a:lstStyle/>
          <a:p>
            <a:r>
              <a:rPr lang="en-US" b="1" smtClean="0"/>
              <a:t>Synchronization</a:t>
            </a:r>
            <a:r>
              <a:rPr lang="en-US" smtClean="0"/>
              <a:t> is required for concurrency</a:t>
            </a:r>
          </a:p>
          <a:p>
            <a:r>
              <a:rPr lang="en-US" smtClean="0"/>
              <a:t>Mutual exclusion</a:t>
            </a:r>
          </a:p>
          <a:p>
            <a:pPr lvl="1"/>
            <a:r>
              <a:rPr lang="en-US" smtClean="0"/>
              <a:t>Locks limits concurrency</a:t>
            </a:r>
          </a:p>
          <a:p>
            <a:pPr lvl="1"/>
            <a:r>
              <a:rPr lang="en-US" smtClean="0"/>
              <a:t>Busy waiting – repeated checks to see if lock has been released or not</a:t>
            </a:r>
          </a:p>
          <a:p>
            <a:pPr lvl="1"/>
            <a:r>
              <a:rPr lang="en-US" smtClean="0"/>
              <a:t>Convoying – processes stack up before locks</a:t>
            </a:r>
          </a:p>
          <a:p>
            <a:r>
              <a:rPr lang="en-US" smtClean="0"/>
              <a:t>A </a:t>
            </a:r>
            <a:r>
              <a:rPr lang="en-US" b="1" smtClean="0"/>
              <a:t>better</a:t>
            </a:r>
            <a:r>
              <a:rPr lang="en-US" smtClean="0"/>
              <a:t> approach is to use data structures</a:t>
            </a:r>
            <a:br>
              <a:rPr lang="en-US" smtClean="0"/>
            </a:br>
            <a:r>
              <a:rPr lang="en-US" smtClean="0"/>
              <a:t>that are …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14348" y="1643050"/>
            <a:ext cx="6000792" cy="500066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cap="all" smtClean="0">
                <a:solidFill>
                  <a:schemeClr val="tx1"/>
                </a:solidFill>
                <a:latin typeface="Tw Cen MT"/>
                <a:ea typeface="+mj-ea"/>
                <a:cs typeface="+mj-cs"/>
              </a:rPr>
              <a:t>CONCURRENT DATA OBJECTS</a:t>
            </a:r>
            <a:endParaRPr lang="en-US" sz="3600" b="1" cap="all">
              <a:solidFill>
                <a:schemeClr val="tx1"/>
              </a:solidFill>
              <a:latin typeface="Tw Cen MT"/>
              <a:ea typeface="+mj-ea"/>
              <a:cs typeface="+mj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4348" y="3143248"/>
            <a:ext cx="3071834" cy="500066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cap="all" smtClean="0">
                <a:solidFill>
                  <a:schemeClr val="tx1"/>
                </a:solidFill>
                <a:latin typeface="Tw Cen MT"/>
                <a:ea typeface="+mj-ea"/>
                <a:cs typeface="+mj-cs"/>
              </a:rPr>
              <a:t>Composition</a:t>
            </a:r>
            <a:endParaRPr lang="en-US" sz="3600" b="1" cap="all">
              <a:solidFill>
                <a:schemeClr val="tx1"/>
              </a:solidFill>
              <a:latin typeface="Tw Cen M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14348" y="2428868"/>
            <a:ext cx="2357454" cy="428628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cap="all" smtClean="0">
                <a:solidFill>
                  <a:schemeClr val="tx1"/>
                </a:solidFill>
                <a:latin typeface="Tw Cen MT"/>
                <a:ea typeface="+mj-ea"/>
                <a:cs typeface="+mj-cs"/>
              </a:rPr>
              <a:t>LOCK-FREE</a:t>
            </a:r>
            <a:endParaRPr lang="en-US" sz="3600" b="1" cap="all">
              <a:solidFill>
                <a:schemeClr val="tx1"/>
              </a:solidFill>
              <a:latin typeface="Tw Cen MT"/>
              <a:ea typeface="+mj-ea"/>
              <a:cs typeface="+mj-cs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142844" y="2500306"/>
            <a:ext cx="500066" cy="28575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Lock-free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Lock-freedom is a </a:t>
            </a:r>
            <a:r>
              <a:rPr lang="en-US" b="1" smtClean="0"/>
              <a:t>progress guarantee</a:t>
            </a:r>
          </a:p>
          <a:p>
            <a:endParaRPr lang="en-US" b="1" smtClean="0"/>
          </a:p>
          <a:p>
            <a:r>
              <a:rPr lang="en-US" smtClean="0"/>
              <a:t>In practice it means that</a:t>
            </a:r>
          </a:p>
          <a:p>
            <a:pPr lvl="1"/>
            <a:r>
              <a:rPr lang="en-US" smtClean="0"/>
              <a:t>A fast process doesn’t</a:t>
            </a:r>
            <a:br>
              <a:rPr lang="en-US" smtClean="0"/>
            </a:br>
            <a:r>
              <a:rPr lang="en-US" smtClean="0"/>
              <a:t>have to wait for a slow</a:t>
            </a:r>
            <a:br>
              <a:rPr lang="en-US" smtClean="0"/>
            </a:br>
            <a:r>
              <a:rPr lang="en-US" smtClean="0"/>
              <a:t>or dead process</a:t>
            </a:r>
          </a:p>
          <a:p>
            <a:pPr lvl="1"/>
            <a:r>
              <a:rPr lang="en-US" smtClean="0"/>
              <a:t>Can’t be designed with</a:t>
            </a:r>
            <a:br>
              <a:rPr lang="en-US" smtClean="0"/>
            </a:br>
            <a:r>
              <a:rPr lang="en-US" smtClean="0"/>
              <a:t>blocking parts</a:t>
            </a:r>
          </a:p>
          <a:p>
            <a:pPr lvl="1"/>
            <a:r>
              <a:rPr lang="en-US" smtClean="0"/>
              <a:t>No deadlocks</a:t>
            </a:r>
          </a:p>
          <a:p>
            <a:pPr lvl="1"/>
            <a:endParaRPr lang="en-US" smtClean="0"/>
          </a:p>
          <a:p>
            <a:r>
              <a:rPr lang="en-US" smtClean="0"/>
              <a:t>Shown to </a:t>
            </a:r>
            <a:r>
              <a:rPr lang="en-US" b="1" smtClean="0"/>
              <a:t>scale better </a:t>
            </a:r>
            <a:r>
              <a:rPr lang="en-US" smtClean="0"/>
              <a:t>than blocking approaches</a:t>
            </a:r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5143504" y="2643182"/>
            <a:ext cx="3500462" cy="192882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smtClean="0"/>
              <a:t>Definition</a:t>
            </a:r>
          </a:p>
          <a:p>
            <a:pPr algn="ctr"/>
            <a:r>
              <a:rPr lang="en-US" sz="2000" smtClean="0"/>
              <a:t>For all possible executions, </a:t>
            </a:r>
            <a:r>
              <a:rPr lang="en-US" sz="2000" b="1" smtClean="0"/>
              <a:t>at least one</a:t>
            </a:r>
            <a:r>
              <a:rPr lang="en-US" sz="2000" smtClean="0"/>
              <a:t> concurrent operation will </a:t>
            </a:r>
            <a:r>
              <a:rPr lang="en-US" sz="2000" b="1" smtClean="0"/>
              <a:t>succeed</a:t>
            </a:r>
            <a:r>
              <a:rPr lang="en-US" sz="2000" smtClean="0"/>
              <a:t> in a </a:t>
            </a:r>
            <a:r>
              <a:rPr lang="en-US" sz="2000" b="1" smtClean="0"/>
              <a:t>finite</a:t>
            </a:r>
            <a:r>
              <a:rPr lang="en-US" sz="2000" smtClean="0"/>
              <a:t> number of its own steps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Libraries using Lock-free Data Objects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Java Concurrency Package</a:t>
            </a:r>
          </a:p>
          <a:p>
            <a:r>
              <a:rPr lang="en-US" smtClean="0"/>
              <a:t>Threading Building Blocks by Intel</a:t>
            </a:r>
          </a:p>
          <a:p>
            <a:r>
              <a:rPr lang="en-US" smtClean="0"/>
              <a:t>.NET Parallel Extensions</a:t>
            </a:r>
          </a:p>
          <a:p>
            <a:r>
              <a:rPr lang="en-US" smtClean="0"/>
              <a:t>NOBLE Non-Blocking Library</a:t>
            </a:r>
          </a:p>
          <a:p>
            <a:r>
              <a:rPr lang="en-US" smtClean="0"/>
              <a:t>…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14348" y="1643050"/>
            <a:ext cx="6000792" cy="500066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cap="all" smtClean="0">
                <a:solidFill>
                  <a:schemeClr val="tx1"/>
                </a:solidFill>
                <a:latin typeface="Tw Cen MT"/>
                <a:ea typeface="+mj-ea"/>
                <a:cs typeface="+mj-cs"/>
              </a:rPr>
              <a:t>CONCURRENT DATA OBJECTS</a:t>
            </a:r>
            <a:endParaRPr lang="en-US" sz="3600" b="1" cap="all">
              <a:solidFill>
                <a:schemeClr val="tx1"/>
              </a:solidFill>
              <a:latin typeface="Tw Cen MT"/>
              <a:ea typeface="+mj-ea"/>
              <a:cs typeface="+mj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4348" y="3143248"/>
            <a:ext cx="3071834" cy="500066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cap="all" smtClean="0">
                <a:solidFill>
                  <a:schemeClr val="tx1"/>
                </a:solidFill>
                <a:latin typeface="Tw Cen MT"/>
                <a:ea typeface="+mj-ea"/>
                <a:cs typeface="+mj-cs"/>
              </a:rPr>
              <a:t>Composition</a:t>
            </a:r>
            <a:endParaRPr lang="en-US" sz="3600" b="1" cap="all">
              <a:solidFill>
                <a:schemeClr val="tx1"/>
              </a:solidFill>
              <a:latin typeface="Tw Cen M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14348" y="2428868"/>
            <a:ext cx="2357454" cy="428628"/>
          </a:xfrm>
          <a:prstGeom prst="rect">
            <a:avLst/>
          </a:prstGeom>
          <a:noFill/>
          <a:ln w="19050"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cap="all" smtClean="0">
                <a:solidFill>
                  <a:schemeClr val="tx1"/>
                </a:solidFill>
                <a:latin typeface="Tw Cen MT"/>
                <a:ea typeface="+mj-ea"/>
                <a:cs typeface="+mj-cs"/>
              </a:rPr>
              <a:t>LOCK-FREE</a:t>
            </a:r>
            <a:endParaRPr lang="en-US" sz="3600" b="1" cap="all">
              <a:solidFill>
                <a:schemeClr val="tx1"/>
              </a:solidFill>
              <a:latin typeface="Tw Cen MT"/>
              <a:ea typeface="+mj-ea"/>
              <a:cs typeface="+mj-cs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142844" y="3286124"/>
            <a:ext cx="500066" cy="28575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Composition</a:t>
            </a: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643834" y="3214685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F</a:t>
            </a:r>
            <a:endParaRPr lang="en-US" sz="3200" b="1"/>
          </a:p>
        </p:txBody>
      </p:sp>
      <p:cxnSp>
        <p:nvCxnSpPr>
          <p:cNvPr id="29" name="Straight Arrow Connector 28"/>
          <p:cNvCxnSpPr>
            <a:endCxn id="27" idx="0"/>
          </p:cNvCxnSpPr>
          <p:nvPr/>
        </p:nvCxnSpPr>
        <p:spPr>
          <a:xfrm rot="16200000" flipH="1">
            <a:off x="7518817" y="2768197"/>
            <a:ext cx="428628" cy="464347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26" idx="0"/>
          </p:cNvCxnSpPr>
          <p:nvPr/>
        </p:nvCxnSpPr>
        <p:spPr>
          <a:xfrm rot="5400000">
            <a:off x="6554405" y="2768198"/>
            <a:ext cx="428628" cy="464347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215074" y="3214685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C</a:t>
            </a:r>
            <a:endParaRPr lang="en-US" sz="3200" b="1"/>
          </a:p>
        </p:txBody>
      </p:sp>
      <p:sp>
        <p:nvSpPr>
          <p:cNvPr id="24" name="Rectangle 23"/>
          <p:cNvSpPr/>
          <p:nvPr/>
        </p:nvSpPr>
        <p:spPr>
          <a:xfrm>
            <a:off x="6929454" y="2143115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D</a:t>
            </a:r>
            <a:endParaRPr lang="en-US" sz="3200" b="1"/>
          </a:p>
        </p:txBody>
      </p:sp>
      <p:sp>
        <p:nvSpPr>
          <p:cNvPr id="41" name="Rectangle 40"/>
          <p:cNvSpPr/>
          <p:nvPr/>
        </p:nvSpPr>
        <p:spPr>
          <a:xfrm>
            <a:off x="4286248" y="1785926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C</a:t>
            </a:r>
            <a:endParaRPr lang="en-US" sz="3200" b="1"/>
          </a:p>
        </p:txBody>
      </p:sp>
      <p:sp>
        <p:nvSpPr>
          <p:cNvPr id="42" name="Rectangle 41"/>
          <p:cNvSpPr/>
          <p:nvPr/>
        </p:nvSpPr>
        <p:spPr>
          <a:xfrm>
            <a:off x="714348" y="2714620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A</a:t>
            </a:r>
            <a:endParaRPr lang="en-US" sz="3200" b="1"/>
          </a:p>
        </p:txBody>
      </p:sp>
      <p:sp>
        <p:nvSpPr>
          <p:cNvPr id="43" name="Rectangle 42"/>
          <p:cNvSpPr/>
          <p:nvPr/>
        </p:nvSpPr>
        <p:spPr>
          <a:xfrm>
            <a:off x="1643042" y="2714620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B</a:t>
            </a:r>
            <a:endParaRPr lang="en-US" sz="3200" b="1"/>
          </a:p>
        </p:txBody>
      </p:sp>
      <p:sp>
        <p:nvSpPr>
          <p:cNvPr id="44" name="Rectangle 43"/>
          <p:cNvSpPr/>
          <p:nvPr/>
        </p:nvSpPr>
        <p:spPr>
          <a:xfrm>
            <a:off x="2571736" y="2714620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C</a:t>
            </a:r>
            <a:endParaRPr lang="en-US" sz="3200" b="1"/>
          </a:p>
        </p:txBody>
      </p:sp>
      <p:cxnSp>
        <p:nvCxnSpPr>
          <p:cNvPr id="45" name="Straight Arrow Connector 44"/>
          <p:cNvCxnSpPr>
            <a:stCxn id="43" idx="1"/>
            <a:endCxn id="42" idx="3"/>
          </p:cNvCxnSpPr>
          <p:nvPr/>
        </p:nvCxnSpPr>
        <p:spPr>
          <a:xfrm rot="10800000">
            <a:off x="1357290" y="3036091"/>
            <a:ext cx="285752" cy="158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4" idx="1"/>
            <a:endCxn id="43" idx="3"/>
          </p:cNvCxnSpPr>
          <p:nvPr/>
        </p:nvCxnSpPr>
        <p:spPr>
          <a:xfrm rot="10800000">
            <a:off x="2285984" y="3036091"/>
            <a:ext cx="285752" cy="158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5400000">
            <a:off x="3518289" y="2482447"/>
            <a:ext cx="428628" cy="464347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214942" y="2428868"/>
            <a:ext cx="500066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5929322" y="1857364"/>
            <a:ext cx="2571768" cy="22145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571472" y="1857364"/>
            <a:ext cx="2786082" cy="22145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7643834" y="5572139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F</a:t>
            </a:r>
            <a:endParaRPr lang="en-US" sz="3200" b="1"/>
          </a:p>
        </p:txBody>
      </p:sp>
      <p:cxnSp>
        <p:nvCxnSpPr>
          <p:cNvPr id="65" name="Straight Arrow Connector 64"/>
          <p:cNvCxnSpPr>
            <a:endCxn id="64" idx="0"/>
          </p:cNvCxnSpPr>
          <p:nvPr/>
        </p:nvCxnSpPr>
        <p:spPr>
          <a:xfrm rot="16200000" flipH="1">
            <a:off x="7518817" y="5125651"/>
            <a:ext cx="428628" cy="464347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67" idx="0"/>
          </p:cNvCxnSpPr>
          <p:nvPr/>
        </p:nvCxnSpPr>
        <p:spPr>
          <a:xfrm rot="5400000">
            <a:off x="6554405" y="5125652"/>
            <a:ext cx="428628" cy="464347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6215074" y="5572139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C</a:t>
            </a:r>
            <a:endParaRPr lang="en-US" sz="3200" b="1"/>
          </a:p>
        </p:txBody>
      </p:sp>
      <p:sp>
        <p:nvSpPr>
          <p:cNvPr id="68" name="Rectangle 67"/>
          <p:cNvSpPr/>
          <p:nvPr/>
        </p:nvSpPr>
        <p:spPr>
          <a:xfrm>
            <a:off x="6929454" y="4500569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D</a:t>
            </a:r>
            <a:endParaRPr lang="en-US" sz="3200" b="1"/>
          </a:p>
        </p:txBody>
      </p:sp>
      <p:sp>
        <p:nvSpPr>
          <p:cNvPr id="70" name="Rectangle 69"/>
          <p:cNvSpPr/>
          <p:nvPr/>
        </p:nvSpPr>
        <p:spPr>
          <a:xfrm>
            <a:off x="714348" y="5072074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A</a:t>
            </a:r>
            <a:endParaRPr lang="en-US" sz="3200" b="1"/>
          </a:p>
        </p:txBody>
      </p:sp>
      <p:sp>
        <p:nvSpPr>
          <p:cNvPr id="71" name="Rectangle 70"/>
          <p:cNvSpPr/>
          <p:nvPr/>
        </p:nvSpPr>
        <p:spPr>
          <a:xfrm>
            <a:off x="1643042" y="5072074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B</a:t>
            </a:r>
            <a:endParaRPr lang="en-US" sz="3200" b="1"/>
          </a:p>
        </p:txBody>
      </p:sp>
      <p:sp>
        <p:nvSpPr>
          <p:cNvPr id="72" name="Rectangle 71"/>
          <p:cNvSpPr/>
          <p:nvPr/>
        </p:nvSpPr>
        <p:spPr>
          <a:xfrm>
            <a:off x="2571736" y="5072074"/>
            <a:ext cx="642942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smtClean="0"/>
              <a:t>C</a:t>
            </a:r>
            <a:endParaRPr lang="en-US" sz="3200" b="1"/>
          </a:p>
        </p:txBody>
      </p:sp>
      <p:cxnSp>
        <p:nvCxnSpPr>
          <p:cNvPr id="73" name="Straight Arrow Connector 72"/>
          <p:cNvCxnSpPr>
            <a:stCxn id="71" idx="1"/>
            <a:endCxn id="70" idx="3"/>
          </p:cNvCxnSpPr>
          <p:nvPr/>
        </p:nvCxnSpPr>
        <p:spPr>
          <a:xfrm rot="10800000">
            <a:off x="1357290" y="5393545"/>
            <a:ext cx="285752" cy="158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72" idx="1"/>
            <a:endCxn id="71" idx="3"/>
          </p:cNvCxnSpPr>
          <p:nvPr/>
        </p:nvCxnSpPr>
        <p:spPr>
          <a:xfrm rot="10800000">
            <a:off x="2285984" y="5393545"/>
            <a:ext cx="285752" cy="1588"/>
          </a:xfrm>
          <a:prstGeom prst="straightConnector1">
            <a:avLst/>
          </a:prstGeom>
          <a:ln w="38100">
            <a:solidFill>
              <a:schemeClr val="tx1"/>
            </a:solidFill>
            <a:tailEnd type="none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 rot="10800000">
            <a:off x="3500430" y="5286392"/>
            <a:ext cx="2428892" cy="642939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571472" y="4214818"/>
            <a:ext cx="7929618" cy="22145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TextBox 80"/>
          <p:cNvSpPr txBox="1"/>
          <p:nvPr/>
        </p:nvSpPr>
        <p:spPr>
          <a:xfrm>
            <a:off x="3500430" y="3071810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Dequeue</a:t>
            </a:r>
            <a:endParaRPr lang="en-US" b="1"/>
          </a:p>
        </p:txBody>
      </p:sp>
      <p:sp>
        <p:nvSpPr>
          <p:cNvPr id="82" name="TextBox 81"/>
          <p:cNvSpPr txBox="1"/>
          <p:nvPr/>
        </p:nvSpPr>
        <p:spPr>
          <a:xfrm>
            <a:off x="5072066" y="3071810"/>
            <a:ext cx="717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Insert</a:t>
            </a:r>
            <a:endParaRPr lang="en-US" b="1"/>
          </a:p>
        </p:txBody>
      </p:sp>
      <p:sp>
        <p:nvSpPr>
          <p:cNvPr id="83" name="TextBox 82"/>
          <p:cNvSpPr txBox="1"/>
          <p:nvPr/>
        </p:nvSpPr>
        <p:spPr>
          <a:xfrm>
            <a:off x="2928926" y="4643446"/>
            <a:ext cx="1027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Dequeue</a:t>
            </a:r>
            <a:endParaRPr lang="en-US" b="1"/>
          </a:p>
        </p:txBody>
      </p:sp>
      <p:sp>
        <p:nvSpPr>
          <p:cNvPr id="84" name="TextBox 83"/>
          <p:cNvSpPr txBox="1"/>
          <p:nvPr/>
        </p:nvSpPr>
        <p:spPr>
          <a:xfrm>
            <a:off x="5429256" y="5072074"/>
            <a:ext cx="717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Insert</a:t>
            </a:r>
            <a:endParaRPr lang="en-US" b="1"/>
          </a:p>
        </p:txBody>
      </p:sp>
      <p:sp>
        <p:nvSpPr>
          <p:cNvPr id="34" name="TextBox 33"/>
          <p:cNvSpPr txBox="1"/>
          <p:nvPr/>
        </p:nvSpPr>
        <p:spPr>
          <a:xfrm>
            <a:off x="1285852" y="2143116"/>
            <a:ext cx="1175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Queue</a:t>
            </a:r>
            <a:endParaRPr lang="en-US" sz="2800"/>
          </a:p>
        </p:txBody>
      </p:sp>
      <p:sp>
        <p:nvSpPr>
          <p:cNvPr id="35" name="TextBox 34"/>
          <p:cNvSpPr txBox="1"/>
          <p:nvPr/>
        </p:nvSpPr>
        <p:spPr>
          <a:xfrm>
            <a:off x="7643834" y="2000240"/>
            <a:ext cx="811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Tree</a:t>
            </a:r>
            <a:endParaRPr lang="en-US" sz="2800"/>
          </a:p>
        </p:txBody>
      </p:sp>
      <p:sp>
        <p:nvSpPr>
          <p:cNvPr id="36" name="TextBox 35"/>
          <p:cNvSpPr txBox="1"/>
          <p:nvPr/>
        </p:nvSpPr>
        <p:spPr>
          <a:xfrm>
            <a:off x="1285852" y="4559866"/>
            <a:ext cx="1175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Queue</a:t>
            </a:r>
            <a:endParaRPr lang="en-US" sz="2800"/>
          </a:p>
        </p:txBody>
      </p:sp>
      <p:sp>
        <p:nvSpPr>
          <p:cNvPr id="37" name="TextBox 36"/>
          <p:cNvSpPr txBox="1"/>
          <p:nvPr/>
        </p:nvSpPr>
        <p:spPr>
          <a:xfrm>
            <a:off x="7643834" y="4345552"/>
            <a:ext cx="8114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Tree</a:t>
            </a:r>
            <a:endParaRPr lang="en-US" sz="2800"/>
          </a:p>
        </p:txBody>
      </p:sp>
      <p:pic>
        <p:nvPicPr>
          <p:cNvPr id="1028" name="Picture 4" descr="C:\Users\Daniel Cederman\AppData\Local\Microsoft\Windows\Temporary Internet Files\Content.IE5\ZHJWA6GG\MC90029003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3643314"/>
            <a:ext cx="857256" cy="1072048"/>
          </a:xfrm>
          <a:prstGeom prst="rect">
            <a:avLst/>
          </a:prstGeom>
          <a:noFill/>
        </p:spPr>
      </p:pic>
      <p:sp>
        <p:nvSpPr>
          <p:cNvPr id="57" name="TextBox 56"/>
          <p:cNvSpPr txBox="1"/>
          <p:nvPr/>
        </p:nvSpPr>
        <p:spPr>
          <a:xfrm>
            <a:off x="4572000" y="3714751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?</a:t>
            </a:r>
            <a:endParaRPr lang="en-US" sz="4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60" name="Straight Connector 59"/>
          <p:cNvCxnSpPr/>
          <p:nvPr/>
        </p:nvCxnSpPr>
        <p:spPr>
          <a:xfrm>
            <a:off x="3857620" y="3714752"/>
            <a:ext cx="1285884" cy="928694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>
            <a:off x="3750463" y="3607595"/>
            <a:ext cx="1214446" cy="1143008"/>
          </a:xfrm>
          <a:prstGeom prst="line">
            <a:avLst/>
          </a:prstGeom>
          <a:ln w="190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  <p:bldP spid="64" grpId="0" animBg="1"/>
      <p:bldP spid="67" grpId="0" animBg="1"/>
      <p:bldP spid="68" grpId="0" animBg="1"/>
      <p:bldP spid="70" grpId="0" animBg="1"/>
      <p:bldP spid="71" grpId="0" animBg="1"/>
      <p:bldP spid="72" grpId="0" animBg="1"/>
      <p:bldP spid="78" grpId="0" animBg="1"/>
      <p:bldP spid="83" grpId="0"/>
      <p:bldP spid="84" grpId="0"/>
      <p:bldP spid="36" grpId="0"/>
      <p:bldP spid="37" grpId="0"/>
      <p:bldP spid="5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7120</TotalTime>
  <Words>816</Words>
  <Application>Microsoft Office PowerPoint</Application>
  <PresentationFormat>On-screen Show (4:3)</PresentationFormat>
  <Paragraphs>310</Paragraphs>
  <Slides>38</Slides>
  <Notes>33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Arial</vt:lpstr>
      <vt:lpstr>Tw Cen MT</vt:lpstr>
      <vt:lpstr>Wingdings</vt:lpstr>
      <vt:lpstr>Wingdings 2</vt:lpstr>
      <vt:lpstr>Verdana</vt:lpstr>
      <vt:lpstr>Calibri</vt:lpstr>
      <vt:lpstr>Median</vt:lpstr>
      <vt:lpstr>Supporting Lock-Free Composition of Concurrent Data Objects</vt:lpstr>
      <vt:lpstr>Overview</vt:lpstr>
      <vt:lpstr>Concurrent Data Objects</vt:lpstr>
      <vt:lpstr>Synchronization</vt:lpstr>
      <vt:lpstr>Overview</vt:lpstr>
      <vt:lpstr>Lock-free</vt:lpstr>
      <vt:lpstr>Libraries using Lock-free Data Objects</vt:lpstr>
      <vt:lpstr>Overview</vt:lpstr>
      <vt:lpstr>Composition</vt:lpstr>
      <vt:lpstr>Lock-free Libraries</vt:lpstr>
      <vt:lpstr>Challenge</vt:lpstr>
      <vt:lpstr>Concurrent Data Objects</vt:lpstr>
      <vt:lpstr>Contributions</vt:lpstr>
      <vt:lpstr>Characterization</vt:lpstr>
      <vt:lpstr>Linearizability</vt:lpstr>
      <vt:lpstr>Linearization Points</vt:lpstr>
      <vt:lpstr>Linearization Points</vt:lpstr>
      <vt:lpstr>Characterization</vt:lpstr>
      <vt:lpstr>Composition</vt:lpstr>
      <vt:lpstr>Composition</vt:lpstr>
      <vt:lpstr>Composition</vt:lpstr>
      <vt:lpstr>Characterization</vt:lpstr>
      <vt:lpstr>Composition</vt:lpstr>
      <vt:lpstr>Composition</vt:lpstr>
      <vt:lpstr>Composition</vt:lpstr>
      <vt:lpstr>Characterization</vt:lpstr>
      <vt:lpstr>Compatible Concurrent Data Objects</vt:lpstr>
      <vt:lpstr>Move Operation</vt:lpstr>
      <vt:lpstr>Case Study - Stack</vt:lpstr>
      <vt:lpstr>Case Study - Stack</vt:lpstr>
      <vt:lpstr>Generic Move Operation</vt:lpstr>
      <vt:lpstr>Performance Evaluation</vt:lpstr>
      <vt:lpstr>Queue – Insert and Remove</vt:lpstr>
      <vt:lpstr>Queue – Move Operations</vt:lpstr>
      <vt:lpstr>Queue – Insert/Remove/Move</vt:lpstr>
      <vt:lpstr>Queue – Before/After Adaptation</vt:lpstr>
      <vt:lpstr>Summary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Lock-Free Composition of Concurrent Data Objects</dc:title>
  <dc:creator>Daniel Cederman</dc:creator>
  <cp:lastModifiedBy>Daniel Cederman</cp:lastModifiedBy>
  <cp:revision>451</cp:revision>
  <dcterms:created xsi:type="dcterms:W3CDTF">2010-04-19T08:14:24Z</dcterms:created>
  <dcterms:modified xsi:type="dcterms:W3CDTF">2010-05-25T06:59:51Z</dcterms:modified>
</cp:coreProperties>
</file>