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9"/>
  </p:notesMasterIdLst>
  <p:handoutMasterIdLst>
    <p:handoutMasterId r:id="rId40"/>
  </p:handoutMasterIdLst>
  <p:sldIdLst>
    <p:sldId id="256" r:id="rId2"/>
    <p:sldId id="363" r:id="rId3"/>
    <p:sldId id="291" r:id="rId4"/>
    <p:sldId id="364" r:id="rId5"/>
    <p:sldId id="366" r:id="rId6"/>
    <p:sldId id="368" r:id="rId7"/>
    <p:sldId id="370" r:id="rId8"/>
    <p:sldId id="369" r:id="rId9"/>
    <p:sldId id="329" r:id="rId10"/>
    <p:sldId id="382" r:id="rId11"/>
    <p:sldId id="383" r:id="rId12"/>
    <p:sldId id="351" r:id="rId13"/>
    <p:sldId id="278" r:id="rId14"/>
    <p:sldId id="331" r:id="rId15"/>
    <p:sldId id="342" r:id="rId16"/>
    <p:sldId id="356" r:id="rId17"/>
    <p:sldId id="372" r:id="rId18"/>
    <p:sldId id="358" r:id="rId19"/>
    <p:sldId id="359" r:id="rId20"/>
    <p:sldId id="285" r:id="rId21"/>
    <p:sldId id="381" r:id="rId22"/>
    <p:sldId id="275" r:id="rId23"/>
    <p:sldId id="287" r:id="rId24"/>
    <p:sldId id="347" r:id="rId25"/>
    <p:sldId id="333" r:id="rId26"/>
    <p:sldId id="334" r:id="rId27"/>
    <p:sldId id="348" r:id="rId28"/>
    <p:sldId id="376" r:id="rId29"/>
    <p:sldId id="377" r:id="rId30"/>
    <p:sldId id="305" r:id="rId31"/>
    <p:sldId id="373" r:id="rId32"/>
    <p:sldId id="304" r:id="rId33"/>
    <p:sldId id="378" r:id="rId34"/>
    <p:sldId id="302" r:id="rId35"/>
    <p:sldId id="306" r:id="rId36"/>
    <p:sldId id="276" r:id="rId37"/>
    <p:sldId id="277" r:id="rId38"/>
  </p:sldIdLst>
  <p:sldSz cx="9144000" cy="6858000" type="screen4x3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77549" autoAdjust="0"/>
  </p:normalViewPr>
  <p:slideViewPr>
    <p:cSldViewPr>
      <p:cViewPr>
        <p:scale>
          <a:sx n="80" d="100"/>
          <a:sy n="80" d="100"/>
        </p:scale>
        <p:origin x="-85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aniel%20Cederman\Projects\newgpustm\graph2\pres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newgpustm\graph2\pres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2"/>
          <c:order val="0"/>
          <c:tx>
            <c:strRef>
              <c:f>Sheet1!$C$1</c:f>
              <c:strCache>
                <c:ptCount val="1"/>
                <c:pt idx="0">
                  <c:v>Exponential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val>
            <c:numRef>
              <c:f>Sheet1!$C$2:$C$11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Linear</c:v>
                </c:pt>
              </c:strCache>
            </c:strRef>
          </c:tx>
          <c:spPr>
            <a:ln w="63500"/>
          </c:spPr>
          <c:marker>
            <c:symbol val="square"/>
            <c:size val="10"/>
          </c:marker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</c:numCache>
            </c:numRef>
          </c:val>
        </c:ser>
        <c:ser>
          <c:idx val="0"/>
          <c:order val="2"/>
          <c:tx>
            <c:strRef>
              <c:f>Sheet1!$A$1</c:f>
              <c:strCache>
                <c:ptCount val="1"/>
                <c:pt idx="0">
                  <c:v>None/Static</c:v>
                </c:pt>
              </c:strCache>
            </c:strRef>
          </c:tx>
          <c:spPr>
            <a:ln w="63500"/>
          </c:spPr>
          <c:marker>
            <c:symbol val="triangle"/>
            <c:size val="10"/>
          </c:marker>
          <c:val>
            <c:numRef>
              <c:f>Sheet1!$A$2:$A$11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</c:ser>
        <c:marker val="1"/>
        <c:axId val="99796096"/>
        <c:axId val="99798016"/>
      </c:lineChart>
      <c:catAx>
        <c:axId val="9979609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/>
                  <a:t>Attempts</a:t>
                </a:r>
              </a:p>
            </c:rich>
          </c:tx>
          <c:layout/>
        </c:title>
        <c:tickLblPos val="none"/>
        <c:crossAx val="99798016"/>
        <c:crosses val="autoZero"/>
        <c:auto val="1"/>
        <c:lblAlgn val="ctr"/>
        <c:lblOffset val="100"/>
      </c:catAx>
      <c:valAx>
        <c:axId val="9979801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/>
                  <a:t>Time</a:t>
                </a:r>
              </a:p>
            </c:rich>
          </c:tx>
          <c:layout/>
        </c:title>
        <c:numFmt formatCode="General" sourceLinked="1"/>
        <c:tickLblPos val="none"/>
        <c:crossAx val="99796096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28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800" b="1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800" b="1"/>
            </a:pPr>
            <a:endParaRPr lang="en-US"/>
          </a:p>
        </c:txPr>
      </c:legendEntry>
      <c:layout/>
      <c:txPr>
        <a:bodyPr/>
        <a:lstStyle/>
        <a:p>
          <a:pPr>
            <a:defRPr sz="28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Sheet4!$A$5</c:f>
              <c:strCache>
                <c:ptCount val="1"/>
                <c:pt idx="0">
                  <c:v>Non-Blocking</c:v>
                </c:pt>
              </c:strCache>
            </c:strRef>
          </c:tx>
          <c:cat>
            <c:strRef>
              <c:f>Sheet4!$B$3:$D$3</c:f>
              <c:strCache>
                <c:ptCount val="3"/>
                <c:pt idx="0">
                  <c:v>None</c:v>
                </c:pt>
                <c:pt idx="1">
                  <c:v>Linear</c:v>
                </c:pt>
                <c:pt idx="2">
                  <c:v>Exponential</c:v>
                </c:pt>
              </c:strCache>
            </c:strRef>
          </c:cat>
          <c:val>
            <c:numRef>
              <c:f>Sheet4!$B$5:$D$5</c:f>
              <c:numCache>
                <c:formatCode>General</c:formatCode>
                <c:ptCount val="3"/>
                <c:pt idx="0">
                  <c:v>4956</c:v>
                </c:pt>
                <c:pt idx="1">
                  <c:v>1597</c:v>
                </c:pt>
                <c:pt idx="2">
                  <c:v>1460</c:v>
                </c:pt>
              </c:numCache>
            </c:numRef>
          </c:val>
        </c:ser>
        <c:ser>
          <c:idx val="1"/>
          <c:order val="1"/>
          <c:tx>
            <c:strRef>
              <c:f>Sheet4!$A$4</c:f>
              <c:strCache>
                <c:ptCount val="1"/>
                <c:pt idx="0">
                  <c:v>Blocking</c:v>
                </c:pt>
              </c:strCache>
            </c:strRef>
          </c:tx>
          <c:cat>
            <c:strRef>
              <c:f>Sheet4!$B$3:$D$3</c:f>
              <c:strCache>
                <c:ptCount val="3"/>
                <c:pt idx="0">
                  <c:v>None</c:v>
                </c:pt>
                <c:pt idx="1">
                  <c:v>Linear</c:v>
                </c:pt>
                <c:pt idx="2">
                  <c:v>Exponential</c:v>
                </c:pt>
              </c:strCache>
            </c:strRef>
          </c:cat>
          <c:val>
            <c:numRef>
              <c:f>Sheet4!$B$4:$D$4</c:f>
              <c:numCache>
                <c:formatCode>General</c:formatCode>
                <c:ptCount val="3"/>
                <c:pt idx="0">
                  <c:v>14740</c:v>
                </c:pt>
                <c:pt idx="1">
                  <c:v>1570</c:v>
                </c:pt>
                <c:pt idx="2">
                  <c:v>1156</c:v>
                </c:pt>
              </c:numCache>
            </c:numRef>
          </c:val>
        </c:ser>
        <c:axId val="107373696"/>
        <c:axId val="107375232"/>
      </c:barChart>
      <c:catAx>
        <c:axId val="10737369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7375232"/>
        <c:crosses val="autoZero"/>
        <c:auto val="1"/>
        <c:lblAlgn val="ctr"/>
        <c:lblOffset val="100"/>
      </c:catAx>
      <c:valAx>
        <c:axId val="1073752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/>
                  <a:t>Average number of</a:t>
                </a:r>
              </a:p>
              <a:p>
                <a:pPr>
                  <a:defRPr sz="2400"/>
                </a:pPr>
                <a:r>
                  <a:rPr lang="sv-SE" sz="2400"/>
                  <a:t>aborts per transactions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7373696"/>
        <c:crosses val="autoZero"/>
        <c:crossBetween val="between"/>
      </c:valAx>
    </c:plotArea>
    <c:legend>
      <c:legendPos val="tr"/>
      <c:layout/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lineChart>
        <c:grouping val="standard"/>
        <c:ser>
          <c:idx val="0"/>
          <c:order val="0"/>
          <c:tx>
            <c:strRef>
              <c:f>Backoffcompreal!$B$1</c:f>
              <c:strCache>
                <c:ptCount val="1"/>
                <c:pt idx="0">
                  <c:v>No Backoff</c:v>
                </c:pt>
              </c:strCache>
            </c:strRef>
          </c:tx>
          <c:marker>
            <c:symbol val="circle"/>
            <c:size val="15"/>
          </c:marker>
          <c:cat>
            <c:numRef>
              <c:f>Backoffcompreal!$A$2:$A$17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Backoffcompreal!$B$2:$B$17</c:f>
              <c:numCache>
                <c:formatCode>General</c:formatCode>
                <c:ptCount val="16"/>
                <c:pt idx="0">
                  <c:v>24.439609427358999</c:v>
                </c:pt>
                <c:pt idx="1">
                  <c:v>25.886846095426389</c:v>
                </c:pt>
                <c:pt idx="2">
                  <c:v>25.542295298995189</c:v>
                </c:pt>
                <c:pt idx="3">
                  <c:v>25.305699538172252</c:v>
                </c:pt>
                <c:pt idx="4">
                  <c:v>25.157898823353637</c:v>
                </c:pt>
                <c:pt idx="5">
                  <c:v>25.010764660560699</c:v>
                </c:pt>
                <c:pt idx="6">
                  <c:v>24.904096275305356</c:v>
                </c:pt>
                <c:pt idx="7">
                  <c:v>24.82058972908262</c:v>
                </c:pt>
                <c:pt idx="8">
                  <c:v>24.690841903569702</c:v>
                </c:pt>
                <c:pt idx="9">
                  <c:v>24.583983583453588</c:v>
                </c:pt>
                <c:pt idx="10">
                  <c:v>24.477173180758601</c:v>
                </c:pt>
                <c:pt idx="11">
                  <c:v>24.357448480326799</c:v>
                </c:pt>
                <c:pt idx="12">
                  <c:v>24.212685348762289</c:v>
                </c:pt>
                <c:pt idx="13">
                  <c:v>24.05607400450452</c:v>
                </c:pt>
                <c:pt idx="14">
                  <c:v>23.762800408279187</c:v>
                </c:pt>
                <c:pt idx="15">
                  <c:v>23.408663261033972</c:v>
                </c:pt>
              </c:numCache>
            </c:numRef>
          </c:val>
        </c:ser>
        <c:ser>
          <c:idx val="1"/>
          <c:order val="1"/>
          <c:tx>
            <c:strRef>
              <c:f>Backoffcompreal!$C$1</c:f>
              <c:strCache>
                <c:ptCount val="1"/>
                <c:pt idx="0">
                  <c:v>Linear Backoff</c:v>
                </c:pt>
              </c:strCache>
            </c:strRef>
          </c:tx>
          <c:marker>
            <c:symbol val="triangle"/>
            <c:size val="15"/>
          </c:marker>
          <c:cat>
            <c:numRef>
              <c:f>Backoffcompreal!$A$2:$A$17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Backoffcompreal!$C$2:$C$17</c:f>
              <c:numCache>
                <c:formatCode>General</c:formatCode>
                <c:ptCount val="16"/>
                <c:pt idx="0">
                  <c:v>24.424353012694421</c:v>
                </c:pt>
                <c:pt idx="1">
                  <c:v>25.135794720922988</c:v>
                </c:pt>
                <c:pt idx="2">
                  <c:v>25.347097997829401</c:v>
                </c:pt>
                <c:pt idx="3">
                  <c:v>25.644797989740699</c:v>
                </c:pt>
                <c:pt idx="4">
                  <c:v>25.849917051519299</c:v>
                </c:pt>
                <c:pt idx="5">
                  <c:v>25.953949442358986</c:v>
                </c:pt>
                <c:pt idx="6">
                  <c:v>26.027296993076199</c:v>
                </c:pt>
                <c:pt idx="7">
                  <c:v>26.102957887610021</c:v>
                </c:pt>
                <c:pt idx="8">
                  <c:v>26.112760999164902</c:v>
                </c:pt>
                <c:pt idx="9">
                  <c:v>26.165425168163978</c:v>
                </c:pt>
                <c:pt idx="10">
                  <c:v>26.1940358889543</c:v>
                </c:pt>
                <c:pt idx="11">
                  <c:v>26.237062550614105</c:v>
                </c:pt>
                <c:pt idx="12">
                  <c:v>26.274442556592174</c:v>
                </c:pt>
                <c:pt idx="13">
                  <c:v>26.3098438234355</c:v>
                </c:pt>
                <c:pt idx="14">
                  <c:v>26.322633478420073</c:v>
                </c:pt>
                <c:pt idx="15">
                  <c:v>26.365844730383774</c:v>
                </c:pt>
              </c:numCache>
            </c:numRef>
          </c:val>
        </c:ser>
        <c:ser>
          <c:idx val="2"/>
          <c:order val="2"/>
          <c:tx>
            <c:strRef>
              <c:f>Backoffcompreal!$D$1</c:f>
              <c:strCache>
                <c:ptCount val="1"/>
                <c:pt idx="0">
                  <c:v>Exponential Backoff</c:v>
                </c:pt>
              </c:strCache>
            </c:strRef>
          </c:tx>
          <c:marker>
            <c:symbol val="diamond"/>
            <c:size val="15"/>
          </c:marker>
          <c:cat>
            <c:numRef>
              <c:f>Backoffcompreal!$A$2:$A$17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Backoffcompreal!$D$2:$D$17</c:f>
              <c:numCache>
                <c:formatCode>General</c:formatCode>
                <c:ptCount val="16"/>
                <c:pt idx="0">
                  <c:v>24.419780971265375</c:v>
                </c:pt>
                <c:pt idx="1">
                  <c:v>24.701216431902189</c:v>
                </c:pt>
                <c:pt idx="2">
                  <c:v>25.092355499321499</c:v>
                </c:pt>
                <c:pt idx="3">
                  <c:v>25.270394777841286</c:v>
                </c:pt>
                <c:pt idx="4">
                  <c:v>25.426196081849689</c:v>
                </c:pt>
                <c:pt idx="5">
                  <c:v>25.537290460923288</c:v>
                </c:pt>
                <c:pt idx="6">
                  <c:v>25.638793010307086</c:v>
                </c:pt>
                <c:pt idx="7">
                  <c:v>25.710632947456986</c:v>
                </c:pt>
                <c:pt idx="8">
                  <c:v>25.756936332083086</c:v>
                </c:pt>
                <c:pt idx="9">
                  <c:v>25.821749802140356</c:v>
                </c:pt>
                <c:pt idx="10">
                  <c:v>25.863685710574501</c:v>
                </c:pt>
                <c:pt idx="11">
                  <c:v>25.919610275001968</c:v>
                </c:pt>
                <c:pt idx="12">
                  <c:v>25.963177175245278</c:v>
                </c:pt>
                <c:pt idx="13">
                  <c:v>26.006845356482621</c:v>
                </c:pt>
                <c:pt idx="14">
                  <c:v>26.0221657074602</c:v>
                </c:pt>
                <c:pt idx="15">
                  <c:v>26.066573994367957</c:v>
                </c:pt>
              </c:numCache>
            </c:numRef>
          </c:val>
        </c:ser>
        <c:marker val="1"/>
        <c:axId val="108872064"/>
        <c:axId val="108873984"/>
      </c:lineChart>
      <c:catAx>
        <c:axId val="1088720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 Blocks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8873984"/>
        <c:crosses val="autoZero"/>
        <c:auto val="1"/>
        <c:lblAlgn val="ctr"/>
        <c:lblOffset val="100"/>
      </c:catAx>
      <c:valAx>
        <c:axId val="10887398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 b="1" i="0" baseline="0" smtClean="0"/>
                  <a:t>Total number of</a:t>
                </a:r>
                <a:endParaRPr lang="sv-SE" sz="2400" smtClean="0"/>
              </a:p>
              <a:p>
                <a:pPr>
                  <a:defRPr sz="2400"/>
                </a:pPr>
                <a:r>
                  <a:rPr lang="sv-SE" sz="2400" b="1" i="0" baseline="0" smtClean="0"/>
                  <a:t>operations per millisecond</a:t>
                </a:r>
                <a:endParaRPr lang="sv-SE" sz="2400" b="1" i="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887206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8520629430666974"/>
          <c:y val="0.37420281151296791"/>
          <c:w val="0.46555645497583836"/>
          <c:h val="0.29215712442724334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lineChart>
        <c:grouping val="standard"/>
        <c:ser>
          <c:idx val="0"/>
          <c:order val="0"/>
          <c:tx>
            <c:strRef>
              <c:f>FullQueue!$B$1</c:f>
              <c:strCache>
                <c:ptCount val="1"/>
                <c:pt idx="0">
                  <c:v>Non-Blocking</c:v>
                </c:pt>
              </c:strCache>
            </c:strRef>
          </c:tx>
          <c:marker>
            <c:symbol val="circle"/>
            <c:size val="15"/>
          </c:marker>
          <c:cat>
            <c:numRef>
              <c:f>FullQueue!$A$2:$A$17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FullQueue!$B$2:$B$17</c:f>
              <c:numCache>
                <c:formatCode>General</c:formatCode>
                <c:ptCount val="16"/>
                <c:pt idx="0">
                  <c:v>21.536086634184286</c:v>
                </c:pt>
                <c:pt idx="1">
                  <c:v>32.261825963284799</c:v>
                </c:pt>
                <c:pt idx="2">
                  <c:v>35.190919364693201</c:v>
                </c:pt>
                <c:pt idx="3">
                  <c:v>36.894190488577102</c:v>
                </c:pt>
                <c:pt idx="4">
                  <c:v>38.103077506930397</c:v>
                </c:pt>
                <c:pt idx="5">
                  <c:v>38.757828517126804</c:v>
                </c:pt>
                <c:pt idx="6">
                  <c:v>39.345682947972811</c:v>
                </c:pt>
                <c:pt idx="7">
                  <c:v>39.581140997761494</c:v>
                </c:pt>
                <c:pt idx="8">
                  <c:v>39.918961254284795</c:v>
                </c:pt>
                <c:pt idx="9">
                  <c:v>40.263285987290196</c:v>
                </c:pt>
                <c:pt idx="10">
                  <c:v>40.576563744801312</c:v>
                </c:pt>
                <c:pt idx="11">
                  <c:v>40.745858733597402</c:v>
                </c:pt>
                <c:pt idx="12">
                  <c:v>40.865185070465202</c:v>
                </c:pt>
                <c:pt idx="13">
                  <c:v>41.004915389056599</c:v>
                </c:pt>
                <c:pt idx="14">
                  <c:v>41.3052022954694</c:v>
                </c:pt>
                <c:pt idx="15">
                  <c:v>41.423438875690557</c:v>
                </c:pt>
              </c:numCache>
            </c:numRef>
          </c:val>
        </c:ser>
        <c:ser>
          <c:idx val="1"/>
          <c:order val="1"/>
          <c:tx>
            <c:strRef>
              <c:f>FullQueue!$C$1</c:f>
              <c:strCache>
                <c:ptCount val="1"/>
                <c:pt idx="0">
                  <c:v>Blocking</c:v>
                </c:pt>
              </c:strCache>
            </c:strRef>
          </c:tx>
          <c:marker>
            <c:symbol val="triangle"/>
            <c:size val="15"/>
          </c:marker>
          <c:cat>
            <c:numRef>
              <c:f>FullQueue!$A$2:$A$17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FullQueue!$C$2:$C$17</c:f>
              <c:numCache>
                <c:formatCode>General</c:formatCode>
                <c:ptCount val="16"/>
                <c:pt idx="0">
                  <c:v>24.419780971265375</c:v>
                </c:pt>
                <c:pt idx="1">
                  <c:v>24.701216431902189</c:v>
                </c:pt>
                <c:pt idx="2">
                  <c:v>25.092355499321499</c:v>
                </c:pt>
                <c:pt idx="3">
                  <c:v>25.270394777841286</c:v>
                </c:pt>
                <c:pt idx="4">
                  <c:v>25.426196081849689</c:v>
                </c:pt>
                <c:pt idx="5">
                  <c:v>25.537290460923288</c:v>
                </c:pt>
                <c:pt idx="6">
                  <c:v>25.638793010307086</c:v>
                </c:pt>
                <c:pt idx="7">
                  <c:v>25.710632947456986</c:v>
                </c:pt>
                <c:pt idx="8">
                  <c:v>25.756936332083086</c:v>
                </c:pt>
                <c:pt idx="9">
                  <c:v>25.821749802140356</c:v>
                </c:pt>
                <c:pt idx="10">
                  <c:v>25.863685710574501</c:v>
                </c:pt>
                <c:pt idx="11">
                  <c:v>25.919610275001968</c:v>
                </c:pt>
                <c:pt idx="12">
                  <c:v>25.963177175245278</c:v>
                </c:pt>
                <c:pt idx="13">
                  <c:v>26.006845356482621</c:v>
                </c:pt>
                <c:pt idx="14">
                  <c:v>26.0221657074602</c:v>
                </c:pt>
                <c:pt idx="15">
                  <c:v>26.066573994367957</c:v>
                </c:pt>
              </c:numCache>
            </c:numRef>
          </c:val>
        </c:ser>
        <c:marker val="1"/>
        <c:axId val="108895232"/>
        <c:axId val="108803200"/>
      </c:lineChart>
      <c:catAx>
        <c:axId val="1088952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 Blocks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8803200"/>
        <c:crosses val="autoZero"/>
        <c:auto val="1"/>
        <c:lblAlgn val="ctr"/>
        <c:lblOffset val="100"/>
      </c:catAx>
      <c:valAx>
        <c:axId val="10880320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 b="1" i="0" baseline="0" smtClean="0"/>
                  <a:t>Total number of</a:t>
                </a:r>
                <a:endParaRPr lang="sv-SE" sz="2400" smtClean="0"/>
              </a:p>
              <a:p>
                <a:pPr>
                  <a:defRPr sz="2400"/>
                </a:pPr>
                <a:r>
                  <a:rPr lang="sv-SE" sz="2400" b="1" i="0" baseline="0" smtClean="0"/>
                  <a:t>operations per millisecond</a:t>
                </a:r>
                <a:endParaRPr lang="sv-SE" sz="2400" b="1" i="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8895232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22782873954388419"/>
          <c:y val="0.56964673945498689"/>
          <c:w val="0.58252053479956256"/>
          <c:h val="0.1712638067348009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lineChart>
        <c:grouping val="standard"/>
        <c:ser>
          <c:idx val="0"/>
          <c:order val="0"/>
          <c:tx>
            <c:strRef>
              <c:f>FullTree!$B$20</c:f>
              <c:strCache>
                <c:ptCount val="1"/>
                <c:pt idx="0">
                  <c:v>Non-Blocking</c:v>
                </c:pt>
              </c:strCache>
            </c:strRef>
          </c:tx>
          <c:marker>
            <c:symbol val="circle"/>
            <c:size val="15"/>
          </c:marker>
          <c:cat>
            <c:numRef>
              <c:f>FullTree!$A$21:$A$36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FullTree!$B$21:$B$36</c:f>
              <c:numCache>
                <c:formatCode>General</c:formatCode>
                <c:ptCount val="16"/>
                <c:pt idx="0">
                  <c:v>4.0707646690074055</c:v>
                </c:pt>
                <c:pt idx="1">
                  <c:v>18.560324626994799</c:v>
                </c:pt>
                <c:pt idx="2">
                  <c:v>34.748075192587542</c:v>
                </c:pt>
                <c:pt idx="3">
                  <c:v>56.029401135799901</c:v>
                </c:pt>
                <c:pt idx="4">
                  <c:v>71.812803794426188</c:v>
                </c:pt>
                <c:pt idx="5">
                  <c:v>89.832244309086278</c:v>
                </c:pt>
                <c:pt idx="6">
                  <c:v>106.32153980273684</c:v>
                </c:pt>
                <c:pt idx="7">
                  <c:v>125.70795605526899</c:v>
                </c:pt>
                <c:pt idx="8">
                  <c:v>141.74592239564498</c:v>
                </c:pt>
                <c:pt idx="9">
                  <c:v>158.894445416162</c:v>
                </c:pt>
                <c:pt idx="10">
                  <c:v>173.62043497546017</c:v>
                </c:pt>
                <c:pt idx="11">
                  <c:v>188.31728534765116</c:v>
                </c:pt>
                <c:pt idx="12">
                  <c:v>202.06454862448783</c:v>
                </c:pt>
                <c:pt idx="13">
                  <c:v>213.96844080183624</c:v>
                </c:pt>
                <c:pt idx="14">
                  <c:v>229.14377299911058</c:v>
                </c:pt>
                <c:pt idx="15">
                  <c:v>242.498310232356</c:v>
                </c:pt>
              </c:numCache>
            </c:numRef>
          </c:val>
        </c:ser>
        <c:ser>
          <c:idx val="1"/>
          <c:order val="1"/>
          <c:tx>
            <c:strRef>
              <c:f>FullTree!$C$20</c:f>
              <c:strCache>
                <c:ptCount val="1"/>
                <c:pt idx="0">
                  <c:v>Blocking</c:v>
                </c:pt>
              </c:strCache>
            </c:strRef>
          </c:tx>
          <c:marker>
            <c:symbol val="triangle"/>
            <c:size val="15"/>
          </c:marker>
          <c:cat>
            <c:numRef>
              <c:f>FullTree!$A$21:$A$36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FullTree!$C$21:$C$36</c:f>
              <c:numCache>
                <c:formatCode>General</c:formatCode>
                <c:ptCount val="16"/>
                <c:pt idx="0">
                  <c:v>3.6522169002638165</c:v>
                </c:pt>
                <c:pt idx="1">
                  <c:v>14.439437821189719</c:v>
                </c:pt>
                <c:pt idx="2">
                  <c:v>26.105319393042187</c:v>
                </c:pt>
                <c:pt idx="3">
                  <c:v>38.976873948822103</c:v>
                </c:pt>
                <c:pt idx="4">
                  <c:v>43.635246384421968</c:v>
                </c:pt>
                <c:pt idx="5">
                  <c:v>50.732533240541485</c:v>
                </c:pt>
                <c:pt idx="6">
                  <c:v>60.345990176471211</c:v>
                </c:pt>
                <c:pt idx="7">
                  <c:v>66.096892883767481</c:v>
                </c:pt>
                <c:pt idx="8">
                  <c:v>74.128982560723728</c:v>
                </c:pt>
                <c:pt idx="9">
                  <c:v>81.820474945844282</c:v>
                </c:pt>
                <c:pt idx="10">
                  <c:v>84.090829520544304</c:v>
                </c:pt>
                <c:pt idx="11">
                  <c:v>86.977215249699896</c:v>
                </c:pt>
                <c:pt idx="12">
                  <c:v>93.100892950634844</c:v>
                </c:pt>
                <c:pt idx="13">
                  <c:v>98.412769484137286</c:v>
                </c:pt>
                <c:pt idx="14">
                  <c:v>104.26047209679184</c:v>
                </c:pt>
                <c:pt idx="15">
                  <c:v>107.91380334118713</c:v>
                </c:pt>
              </c:numCache>
            </c:numRef>
          </c:val>
        </c:ser>
        <c:ser>
          <c:idx val="2"/>
          <c:order val="2"/>
          <c:tx>
            <c:strRef>
              <c:f>FullTree!$D$20</c:f>
              <c:strCache>
                <c:ptCount val="1"/>
                <c:pt idx="0">
                  <c:v>Linear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FullTree!$D$21:$D$36</c:f>
              <c:numCache>
                <c:formatCode>General</c:formatCode>
                <c:ptCount val="16"/>
                <c:pt idx="0">
                  <c:v>4.0707646690074055</c:v>
                </c:pt>
                <c:pt idx="1">
                  <c:v>16.283058676029629</c:v>
                </c:pt>
                <c:pt idx="2">
                  <c:v>32.566117352059329</c:v>
                </c:pt>
                <c:pt idx="3">
                  <c:v>48.849176028088962</c:v>
                </c:pt>
                <c:pt idx="4">
                  <c:v>65.132234704118574</c:v>
                </c:pt>
                <c:pt idx="5">
                  <c:v>81.41529338014837</c:v>
                </c:pt>
                <c:pt idx="6">
                  <c:v>97.698352056177725</c:v>
                </c:pt>
                <c:pt idx="7">
                  <c:v>113.98141073220749</c:v>
                </c:pt>
                <c:pt idx="8">
                  <c:v>130.2644694082372</c:v>
                </c:pt>
                <c:pt idx="9">
                  <c:v>146.54752808426676</c:v>
                </c:pt>
                <c:pt idx="10">
                  <c:v>162.8305867602964</c:v>
                </c:pt>
                <c:pt idx="11">
                  <c:v>179.11364543632581</c:v>
                </c:pt>
                <c:pt idx="12">
                  <c:v>195.39670411235568</c:v>
                </c:pt>
                <c:pt idx="13">
                  <c:v>211.67976278838509</c:v>
                </c:pt>
                <c:pt idx="14">
                  <c:v>227.96282146441501</c:v>
                </c:pt>
                <c:pt idx="15">
                  <c:v>244.24588014044443</c:v>
                </c:pt>
              </c:numCache>
            </c:numRef>
          </c:val>
        </c:ser>
        <c:marker val="1"/>
        <c:axId val="108833408"/>
        <c:axId val="108851968"/>
      </c:lineChart>
      <c:catAx>
        <c:axId val="1088334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 Blocks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8851968"/>
        <c:crosses val="autoZero"/>
        <c:auto val="1"/>
        <c:lblAlgn val="ctr"/>
        <c:lblOffset val="100"/>
      </c:catAx>
      <c:valAx>
        <c:axId val="1088519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 b="1" i="0" baseline="0" smtClean="0"/>
                  <a:t>Total number of</a:t>
                </a:r>
                <a:endParaRPr lang="sv-SE" sz="2400" smtClean="0"/>
              </a:p>
              <a:p>
                <a:pPr>
                  <a:defRPr sz="2400"/>
                </a:pPr>
                <a:r>
                  <a:rPr lang="sv-SE" sz="2400" b="1" i="0" baseline="0" smtClean="0"/>
                  <a:t>operations per millisecond</a:t>
                </a:r>
                <a:endParaRPr lang="sv-SE" sz="2400" b="1" i="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883340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20329285942060984"/>
          <c:y val="5.812981004493082E-2"/>
          <c:w val="0.30973822482414182"/>
          <c:h val="0.26183375244600049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lineChart>
        <c:grouping val="standard"/>
        <c:ser>
          <c:idx val="0"/>
          <c:order val="0"/>
          <c:tx>
            <c:strRef>
              <c:f>FullHash!$B$1</c:f>
              <c:strCache>
                <c:ptCount val="1"/>
                <c:pt idx="0">
                  <c:v>Non-Blocking</c:v>
                </c:pt>
              </c:strCache>
            </c:strRef>
          </c:tx>
          <c:marker>
            <c:symbol val="circle"/>
            <c:size val="15"/>
          </c:marker>
          <c:cat>
            <c:numRef>
              <c:f>FullHash!$A$2:$A$17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FullHash!$B$2:$B$17</c:f>
              <c:numCache>
                <c:formatCode>General</c:formatCode>
                <c:ptCount val="16"/>
                <c:pt idx="0">
                  <c:v>16.800446863038989</c:v>
                </c:pt>
                <c:pt idx="1">
                  <c:v>39.213604240288703</c:v>
                </c:pt>
                <c:pt idx="2">
                  <c:v>59.874070226881102</c:v>
                </c:pt>
                <c:pt idx="3">
                  <c:v>76.133405858469544</c:v>
                </c:pt>
                <c:pt idx="4">
                  <c:v>80.149451446811881</c:v>
                </c:pt>
                <c:pt idx="5">
                  <c:v>91.713152686034903</c:v>
                </c:pt>
                <c:pt idx="6">
                  <c:v>94.728005465898306</c:v>
                </c:pt>
                <c:pt idx="7">
                  <c:v>109.779726883338</c:v>
                </c:pt>
                <c:pt idx="8">
                  <c:v>110.30537663168684</c:v>
                </c:pt>
                <c:pt idx="9">
                  <c:v>122.48124766976814</c:v>
                </c:pt>
                <c:pt idx="10">
                  <c:v>128.60657261394076</c:v>
                </c:pt>
                <c:pt idx="11">
                  <c:v>122.78419260385202</c:v>
                </c:pt>
                <c:pt idx="12">
                  <c:v>123.84079118065387</c:v>
                </c:pt>
                <c:pt idx="13">
                  <c:v>128.80238273996198</c:v>
                </c:pt>
                <c:pt idx="14">
                  <c:v>129.03465851145683</c:v>
                </c:pt>
                <c:pt idx="15">
                  <c:v>131.99284979349801</c:v>
                </c:pt>
              </c:numCache>
            </c:numRef>
          </c:val>
        </c:ser>
        <c:ser>
          <c:idx val="1"/>
          <c:order val="1"/>
          <c:tx>
            <c:strRef>
              <c:f>FullHash!$C$1</c:f>
              <c:strCache>
                <c:ptCount val="1"/>
                <c:pt idx="0">
                  <c:v>Blocking</c:v>
                </c:pt>
              </c:strCache>
            </c:strRef>
          </c:tx>
          <c:marker>
            <c:symbol val="triangle"/>
            <c:size val="15"/>
          </c:marker>
          <c:cat>
            <c:numRef>
              <c:f>FullHash!$A$2:$A$17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FullHash!$C$2:$C$17</c:f>
              <c:numCache>
                <c:formatCode>General</c:formatCode>
                <c:ptCount val="16"/>
                <c:pt idx="0">
                  <c:v>14.98469793529941</c:v>
                </c:pt>
                <c:pt idx="1">
                  <c:v>27.185627480449874</c:v>
                </c:pt>
                <c:pt idx="2">
                  <c:v>31.2138962042863</c:v>
                </c:pt>
                <c:pt idx="3">
                  <c:v>29.5493017861967</c:v>
                </c:pt>
                <c:pt idx="4">
                  <c:v>26.073770385639499</c:v>
                </c:pt>
                <c:pt idx="5">
                  <c:v>25.428544848290674</c:v>
                </c:pt>
                <c:pt idx="6">
                  <c:v>23.15814842727292</c:v>
                </c:pt>
                <c:pt idx="7">
                  <c:v>23.363546658260972</c:v>
                </c:pt>
                <c:pt idx="8">
                  <c:v>21.152897284866501</c:v>
                </c:pt>
                <c:pt idx="9">
                  <c:v>21.256258228250122</c:v>
                </c:pt>
                <c:pt idx="10">
                  <c:v>20.72190550600482</c:v>
                </c:pt>
                <c:pt idx="11">
                  <c:v>17.818633365702187</c:v>
                </c:pt>
                <c:pt idx="12">
                  <c:v>16.852968804823899</c:v>
                </c:pt>
                <c:pt idx="13">
                  <c:v>16.650901281952098</c:v>
                </c:pt>
                <c:pt idx="14">
                  <c:v>15.751513623434301</c:v>
                </c:pt>
                <c:pt idx="15">
                  <c:v>15.2519323728394</c:v>
                </c:pt>
              </c:numCache>
            </c:numRef>
          </c:val>
        </c:ser>
        <c:marker val="1"/>
        <c:axId val="107447808"/>
        <c:axId val="107449728"/>
      </c:lineChart>
      <c:catAx>
        <c:axId val="1074478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 Blocks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7449728"/>
        <c:crosses val="autoZero"/>
        <c:auto val="1"/>
        <c:lblAlgn val="ctr"/>
        <c:lblOffset val="100"/>
      </c:catAx>
      <c:valAx>
        <c:axId val="1074497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 b="1" i="0" baseline="0" smtClean="0"/>
                  <a:t>Total number of</a:t>
                </a:r>
                <a:endParaRPr lang="sv-SE" sz="2400" smtClean="0"/>
              </a:p>
              <a:p>
                <a:pPr>
                  <a:defRPr sz="2400"/>
                </a:pPr>
                <a:r>
                  <a:rPr lang="sv-SE" sz="2400" b="1" i="0" baseline="0" smtClean="0"/>
                  <a:t>operations per millisecond</a:t>
                </a:r>
                <a:endParaRPr lang="sv-SE" sz="2400" b="1" i="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744780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51157523446883413"/>
          <c:y val="0.35680274375925536"/>
          <c:w val="0.45579879920201338"/>
          <c:h val="0.1712638067348009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Sheet5!$A$2</c:f>
              <c:strCache>
                <c:ptCount val="1"/>
                <c:pt idx="0">
                  <c:v>Non-Blocking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val>
            <c:numRef>
              <c:f>Sheet5!$B$2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Sheet5!$A$3</c:f>
              <c:strCache>
                <c:ptCount val="1"/>
                <c:pt idx="0">
                  <c:v>Blocking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val>
            <c:numRef>
              <c:f>Sheet5!$B$3</c:f>
              <c:numCache>
                <c:formatCode>General</c:formatCode>
                <c:ptCount val="1"/>
                <c:pt idx="0">
                  <c:v>1121</c:v>
                </c:pt>
              </c:numCache>
            </c:numRef>
          </c:val>
        </c:ser>
        <c:axId val="113718400"/>
        <c:axId val="113719936"/>
      </c:barChart>
      <c:catAx>
        <c:axId val="113718400"/>
        <c:scaling>
          <c:orientation val="minMax"/>
        </c:scaling>
        <c:delete val="1"/>
        <c:axPos val="b"/>
        <c:tickLblPos val="none"/>
        <c:crossAx val="113719936"/>
        <c:crosses val="autoZero"/>
        <c:auto val="1"/>
        <c:lblAlgn val="ctr"/>
        <c:lblOffset val="100"/>
      </c:catAx>
      <c:valAx>
        <c:axId val="1137199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 sz="2400"/>
                  <a:t>Average number of</a:t>
                </a:r>
              </a:p>
              <a:p>
                <a:pPr>
                  <a:defRPr/>
                </a:pPr>
                <a:r>
                  <a:rPr lang="sv-SE" sz="2400"/>
                  <a:t>aborts per transactions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13718400"/>
        <c:crosses val="autoZero"/>
        <c:crossBetween val="between"/>
      </c:valAx>
      <c:spPr>
        <a:noFill/>
        <a:ln w="25400">
          <a:noFill/>
        </a:ln>
      </c:spPr>
    </c:plotArea>
    <c:legend>
      <c:legendPos val="tr"/>
      <c:layout>
        <c:manualLayout>
          <c:xMode val="edge"/>
          <c:yMode val="edge"/>
          <c:x val="0.22813284527760538"/>
          <c:y val="6.3047273871915332E-2"/>
          <c:w val="0.31736502563347851"/>
          <c:h val="0.34425641710040517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lineChart>
        <c:grouping val="standard"/>
        <c:ser>
          <c:idx val="0"/>
          <c:order val="0"/>
          <c:tx>
            <c:strRef>
              <c:f>FullSkip!$B$1</c:f>
              <c:strCache>
                <c:ptCount val="1"/>
                <c:pt idx="0">
                  <c:v>Non-Blocking</c:v>
                </c:pt>
              </c:strCache>
            </c:strRef>
          </c:tx>
          <c:marker>
            <c:symbol val="circle"/>
            <c:size val="15"/>
          </c:marker>
          <c:cat>
            <c:numRef>
              <c:f>FullSkip!$A$2:$A$17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FullSkip!$B$2:$B$17</c:f>
              <c:numCache>
                <c:formatCode>General</c:formatCode>
                <c:ptCount val="16"/>
                <c:pt idx="0">
                  <c:v>6.9439934999121711</c:v>
                </c:pt>
                <c:pt idx="1">
                  <c:v>20.853298035147802</c:v>
                </c:pt>
                <c:pt idx="2">
                  <c:v>33.377870351029998</c:v>
                </c:pt>
                <c:pt idx="3">
                  <c:v>46.471228750114996</c:v>
                </c:pt>
                <c:pt idx="4">
                  <c:v>53.268198216294536</c:v>
                </c:pt>
                <c:pt idx="5">
                  <c:v>56.025655231254412</c:v>
                </c:pt>
                <c:pt idx="6">
                  <c:v>58.450711304742164</c:v>
                </c:pt>
                <c:pt idx="7">
                  <c:v>63.851611710045063</c:v>
                </c:pt>
                <c:pt idx="8">
                  <c:v>69.851140267151578</c:v>
                </c:pt>
                <c:pt idx="9">
                  <c:v>70.794282219413006</c:v>
                </c:pt>
                <c:pt idx="10">
                  <c:v>75.73471948287731</c:v>
                </c:pt>
                <c:pt idx="11">
                  <c:v>78.593946937877007</c:v>
                </c:pt>
                <c:pt idx="12">
                  <c:v>79.607369649236887</c:v>
                </c:pt>
                <c:pt idx="13">
                  <c:v>78.385370562560823</c:v>
                </c:pt>
                <c:pt idx="14">
                  <c:v>81.184957279480528</c:v>
                </c:pt>
                <c:pt idx="15">
                  <c:v>80.351645343472782</c:v>
                </c:pt>
              </c:numCache>
            </c:numRef>
          </c:val>
        </c:ser>
        <c:ser>
          <c:idx val="1"/>
          <c:order val="1"/>
          <c:tx>
            <c:strRef>
              <c:f>FullSkip!$C$1</c:f>
              <c:strCache>
                <c:ptCount val="1"/>
                <c:pt idx="0">
                  <c:v>Blocking</c:v>
                </c:pt>
              </c:strCache>
            </c:strRef>
          </c:tx>
          <c:marker>
            <c:symbol val="triangle"/>
            <c:size val="15"/>
          </c:marker>
          <c:cat>
            <c:numRef>
              <c:f>FullSkip!$A$2:$A$17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FullSkip!$C$2:$C$17</c:f>
              <c:numCache>
                <c:formatCode>General</c:formatCode>
                <c:ptCount val="16"/>
                <c:pt idx="0">
                  <c:v>4.7111731836190947</c:v>
                </c:pt>
                <c:pt idx="1">
                  <c:v>12.640439072048808</c:v>
                </c:pt>
                <c:pt idx="2">
                  <c:v>24.044692764960377</c:v>
                </c:pt>
                <c:pt idx="3">
                  <c:v>32.417677164814329</c:v>
                </c:pt>
                <c:pt idx="4">
                  <c:v>37.433338702999762</c:v>
                </c:pt>
                <c:pt idx="5">
                  <c:v>44.578683201876594</c:v>
                </c:pt>
                <c:pt idx="6">
                  <c:v>49.160569105640796</c:v>
                </c:pt>
                <c:pt idx="7">
                  <c:v>52.017534297387996</c:v>
                </c:pt>
                <c:pt idx="8">
                  <c:v>54.1864351159726</c:v>
                </c:pt>
                <c:pt idx="9">
                  <c:v>55.260242207644396</c:v>
                </c:pt>
                <c:pt idx="10">
                  <c:v>57.582212742647812</c:v>
                </c:pt>
                <c:pt idx="11">
                  <c:v>59.285752106222311</c:v>
                </c:pt>
                <c:pt idx="12">
                  <c:v>60.477461343624796</c:v>
                </c:pt>
                <c:pt idx="13">
                  <c:v>62.506834076885802</c:v>
                </c:pt>
                <c:pt idx="14">
                  <c:v>62.939440306472498</c:v>
                </c:pt>
                <c:pt idx="15">
                  <c:v>63.956297122465564</c:v>
                </c:pt>
              </c:numCache>
            </c:numRef>
          </c:val>
        </c:ser>
        <c:marker val="1"/>
        <c:axId val="113765760"/>
        <c:axId val="113640960"/>
      </c:lineChart>
      <c:catAx>
        <c:axId val="113765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 Blocks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13640960"/>
        <c:crosses val="autoZero"/>
        <c:auto val="1"/>
        <c:lblAlgn val="ctr"/>
        <c:lblOffset val="100"/>
      </c:catAx>
      <c:valAx>
        <c:axId val="1136409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 b="1" i="0" baseline="0" smtClean="0"/>
                  <a:t>Total number of</a:t>
                </a:r>
                <a:endParaRPr lang="sv-SE" sz="2400" smtClean="0"/>
              </a:p>
              <a:p>
                <a:pPr>
                  <a:defRPr sz="2400"/>
                </a:pPr>
                <a:r>
                  <a:rPr lang="sv-SE" sz="2400" b="1" i="0" baseline="0" smtClean="0"/>
                  <a:t>operations per millisecond</a:t>
                </a:r>
                <a:endParaRPr lang="sv-SE" sz="2400" b="1" i="0" baseline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1376576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51027509995829967"/>
          <c:y val="0.43990546732505958"/>
          <c:w val="0.47361505629553313"/>
          <c:h val="0.30120734908136476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lineChart>
        <c:grouping val="standard"/>
        <c:ser>
          <c:idx val="0"/>
          <c:order val="0"/>
          <c:tx>
            <c:strRef>
              <c:f>LFSkip!$B$1</c:f>
              <c:strCache>
                <c:ptCount val="1"/>
                <c:pt idx="0">
                  <c:v>Non-Blocking</c:v>
                </c:pt>
              </c:strCache>
            </c:strRef>
          </c:tx>
          <c:marker>
            <c:symbol val="circle"/>
            <c:size val="15"/>
          </c:marker>
          <c:cat>
            <c:numRef>
              <c:f>LFSkip!$A$2:$A$17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LFSkip!$B$2:$B$17</c:f>
              <c:numCache>
                <c:formatCode>General</c:formatCode>
                <c:ptCount val="16"/>
                <c:pt idx="0">
                  <c:v>6.9439934999121711</c:v>
                </c:pt>
                <c:pt idx="1">
                  <c:v>20.853298035147802</c:v>
                </c:pt>
                <c:pt idx="2">
                  <c:v>33.377870351029998</c:v>
                </c:pt>
                <c:pt idx="3">
                  <c:v>46.471228750114996</c:v>
                </c:pt>
                <c:pt idx="4">
                  <c:v>53.268198216294536</c:v>
                </c:pt>
                <c:pt idx="5">
                  <c:v>56.025655231254412</c:v>
                </c:pt>
                <c:pt idx="6">
                  <c:v>58.450711304742164</c:v>
                </c:pt>
                <c:pt idx="7">
                  <c:v>63.851611710045063</c:v>
                </c:pt>
                <c:pt idx="8">
                  <c:v>69.851140267151578</c:v>
                </c:pt>
                <c:pt idx="9">
                  <c:v>70.794282219413006</c:v>
                </c:pt>
                <c:pt idx="10">
                  <c:v>75.73471948287731</c:v>
                </c:pt>
                <c:pt idx="11">
                  <c:v>78.593946937877007</c:v>
                </c:pt>
                <c:pt idx="12">
                  <c:v>79.607369649236887</c:v>
                </c:pt>
                <c:pt idx="13">
                  <c:v>78.385370562560823</c:v>
                </c:pt>
                <c:pt idx="14">
                  <c:v>81.184957279480528</c:v>
                </c:pt>
                <c:pt idx="15">
                  <c:v>80.351645343472782</c:v>
                </c:pt>
              </c:numCache>
            </c:numRef>
          </c:val>
        </c:ser>
        <c:ser>
          <c:idx val="1"/>
          <c:order val="1"/>
          <c:tx>
            <c:strRef>
              <c:f>LFSkip!$C$1</c:f>
              <c:strCache>
                <c:ptCount val="1"/>
                <c:pt idx="0">
                  <c:v>Blocking</c:v>
                </c:pt>
              </c:strCache>
            </c:strRef>
          </c:tx>
          <c:marker>
            <c:symbol val="triangle"/>
            <c:size val="15"/>
          </c:marker>
          <c:cat>
            <c:numRef>
              <c:f>LFSkip!$A$2:$A$17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LFSkip!$C$2:$C$17</c:f>
              <c:numCache>
                <c:formatCode>General</c:formatCode>
                <c:ptCount val="16"/>
                <c:pt idx="0">
                  <c:v>4.7111731836190947</c:v>
                </c:pt>
                <c:pt idx="1">
                  <c:v>12.640439072048808</c:v>
                </c:pt>
                <c:pt idx="2">
                  <c:v>24.044692764960377</c:v>
                </c:pt>
                <c:pt idx="3">
                  <c:v>32.417677164814329</c:v>
                </c:pt>
                <c:pt idx="4">
                  <c:v>37.433338702999762</c:v>
                </c:pt>
                <c:pt idx="5">
                  <c:v>44.578683201876594</c:v>
                </c:pt>
                <c:pt idx="6">
                  <c:v>49.160569105640796</c:v>
                </c:pt>
                <c:pt idx="7">
                  <c:v>52.017534297387996</c:v>
                </c:pt>
                <c:pt idx="8">
                  <c:v>54.1864351159726</c:v>
                </c:pt>
                <c:pt idx="9">
                  <c:v>55.260242207644396</c:v>
                </c:pt>
                <c:pt idx="10">
                  <c:v>57.582212742647812</c:v>
                </c:pt>
                <c:pt idx="11">
                  <c:v>59.285752106222311</c:v>
                </c:pt>
                <c:pt idx="12">
                  <c:v>60.477461343624796</c:v>
                </c:pt>
                <c:pt idx="13">
                  <c:v>62.506834076885802</c:v>
                </c:pt>
                <c:pt idx="14">
                  <c:v>62.939440306472498</c:v>
                </c:pt>
                <c:pt idx="15">
                  <c:v>63.956297122465564</c:v>
                </c:pt>
              </c:numCache>
            </c:numRef>
          </c:val>
        </c:ser>
        <c:ser>
          <c:idx val="2"/>
          <c:order val="2"/>
          <c:tx>
            <c:strRef>
              <c:f>LFSkip!$D$1</c:f>
              <c:strCache>
                <c:ptCount val="1"/>
                <c:pt idx="0">
                  <c:v>Lock-Free</c:v>
                </c:pt>
              </c:strCache>
            </c:strRef>
          </c:tx>
          <c:marker>
            <c:symbol val="diamond"/>
            <c:size val="15"/>
          </c:marker>
          <c:cat>
            <c:numRef>
              <c:f>LFSkip!$A$2:$A$17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LFSkip!$D$2:$D$17</c:f>
              <c:numCache>
                <c:formatCode>General</c:formatCode>
                <c:ptCount val="16"/>
                <c:pt idx="0">
                  <c:v>31.446349972480959</c:v>
                </c:pt>
                <c:pt idx="1">
                  <c:v>115.169553935564</c:v>
                </c:pt>
                <c:pt idx="2">
                  <c:v>221.10756490218498</c:v>
                </c:pt>
                <c:pt idx="3">
                  <c:v>331.437080898543</c:v>
                </c:pt>
                <c:pt idx="4">
                  <c:v>441.362236128012</c:v>
                </c:pt>
                <c:pt idx="5">
                  <c:v>532.68544813696894</c:v>
                </c:pt>
                <c:pt idx="6">
                  <c:v>642.85109448930746</c:v>
                </c:pt>
                <c:pt idx="7">
                  <c:v>756.66702631356804</c:v>
                </c:pt>
                <c:pt idx="8">
                  <c:v>862.36030969647197</c:v>
                </c:pt>
                <c:pt idx="9">
                  <c:v>974.22766941364432</c:v>
                </c:pt>
                <c:pt idx="10">
                  <c:v>1076.6572826556499</c:v>
                </c:pt>
                <c:pt idx="11">
                  <c:v>1166.8332887984498</c:v>
                </c:pt>
                <c:pt idx="12">
                  <c:v>1257.2825310181299</c:v>
                </c:pt>
                <c:pt idx="13">
                  <c:v>1356.0372950072501</c:v>
                </c:pt>
                <c:pt idx="14">
                  <c:v>1451.1174267035299</c:v>
                </c:pt>
                <c:pt idx="15">
                  <c:v>1557.6030774825001</c:v>
                </c:pt>
              </c:numCache>
            </c:numRef>
          </c:val>
        </c:ser>
        <c:ser>
          <c:idx val="3"/>
          <c:order val="3"/>
          <c:tx>
            <c:strRef>
              <c:f>LFSkip!$E$1</c:f>
              <c:strCache>
                <c:ptCount val="1"/>
                <c:pt idx="0">
                  <c:v>Linear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LFSkip!$A$2:$A$17</c:f>
              <c:numCache>
                <c:formatCode>General</c:formatCode>
                <c:ptCount val="16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cat>
          <c:val>
            <c:numRef>
              <c:f>LFSkip!$E$2:$E$17</c:f>
              <c:numCache>
                <c:formatCode>General</c:formatCode>
                <c:ptCount val="16"/>
                <c:pt idx="0">
                  <c:v>31.446349972480959</c:v>
                </c:pt>
                <c:pt idx="1">
                  <c:v>125.78539988992398</c:v>
                </c:pt>
                <c:pt idx="2">
                  <c:v>251.57079977984768</c:v>
                </c:pt>
                <c:pt idx="3">
                  <c:v>377.35619966977197</c:v>
                </c:pt>
                <c:pt idx="4">
                  <c:v>503.14159955969569</c:v>
                </c:pt>
                <c:pt idx="5">
                  <c:v>628.92699944961998</c:v>
                </c:pt>
                <c:pt idx="6">
                  <c:v>754.71239933954394</c:v>
                </c:pt>
                <c:pt idx="7">
                  <c:v>880.497799229468</c:v>
                </c:pt>
                <c:pt idx="8">
                  <c:v>1006.2831991193929</c:v>
                </c:pt>
                <c:pt idx="9">
                  <c:v>1132.0685990093159</c:v>
                </c:pt>
                <c:pt idx="10">
                  <c:v>1257.8539988992388</c:v>
                </c:pt>
                <c:pt idx="11">
                  <c:v>1383.639398789164</c:v>
                </c:pt>
                <c:pt idx="12">
                  <c:v>1509.4247986790879</c:v>
                </c:pt>
                <c:pt idx="13">
                  <c:v>1635.2101985690108</c:v>
                </c:pt>
                <c:pt idx="14">
                  <c:v>1760.995598458936</c:v>
                </c:pt>
                <c:pt idx="15">
                  <c:v>1886.7809983488598</c:v>
                </c:pt>
              </c:numCache>
            </c:numRef>
          </c:val>
        </c:ser>
        <c:marker val="1"/>
        <c:axId val="113770496"/>
        <c:axId val="113772416"/>
      </c:lineChart>
      <c:catAx>
        <c:axId val="113770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 Blocks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13772416"/>
        <c:crosses val="autoZero"/>
        <c:auto val="1"/>
        <c:lblAlgn val="ctr"/>
        <c:lblOffset val="100"/>
      </c:catAx>
      <c:valAx>
        <c:axId val="1137724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sv-SE" sz="2400" b="1" i="0" u="none" strike="noStrike" baseline="0" smtClean="0"/>
                  <a:t>Total number of</a:t>
                </a:r>
              </a:p>
              <a:p>
                <a:pPr>
                  <a:defRPr sz="2400"/>
                </a:pPr>
                <a:r>
                  <a:rPr lang="sv-SE" sz="2400" smtClean="0"/>
                  <a:t>operations </a:t>
                </a:r>
                <a:r>
                  <a:rPr lang="sv-SE" sz="2400"/>
                  <a:t>per </a:t>
                </a:r>
                <a:r>
                  <a:rPr lang="sv-SE" sz="2400" smtClean="0"/>
                  <a:t>millisecond</a:t>
                </a:r>
                <a:endParaRPr lang="sv-SE" sz="24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1377049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6309046157557094"/>
          <c:y val="6.8117784079985824E-2"/>
          <c:w val="0.32096708121765233"/>
          <c:h val="0.52896837047911383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0.45054</cdr:x>
      <cdr:y>0.39089</cdr:y>
    </cdr:from>
    <cdr:to>
      <cdr:x>0.57321</cdr:x>
      <cdr:y>0.54979</cdr:y>
    </cdr:to>
    <cdr:sp macro="" textlink="">
      <cdr:nvSpPr>
        <cdr:cNvPr id="3" name="Straight Arrow Connector 2"/>
        <cdr:cNvSpPr/>
      </cdr:nvSpPr>
      <cdr:spPr>
        <a:xfrm xmlns:a="http://schemas.openxmlformats.org/drawingml/2006/main" flipV="1">
          <a:off x="3673473" y="1757362"/>
          <a:ext cx="1000132" cy="71438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v-SE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C5554-CD49-4C22-9636-7B177130338F}" type="datetimeFigureOut">
              <a:rPr lang="sv-SE" smtClean="0"/>
              <a:pPr/>
              <a:t>2010-05-24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18669-E279-417C-85CB-C40A4AEC9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9CE4E-391E-4FFC-B1A0-432842511602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6F94C-DCC8-49D5-B382-D53688A63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sv-S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Two implementation</a:t>
            </a:r>
            <a:r>
              <a:rPr lang="en-US" baseline="0" smtClean="0"/>
              <a:t>s that mainly differ in the progress guarantees they make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Should have the highest amount of aborted</a:t>
            </a:r>
            <a:r>
              <a:rPr lang="en-US" baseline="0" smtClean="0"/>
              <a:t>. Other less extreme, but expo is best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Didn’t make much change in the actual result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High number of aborts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hard to predict. often too coarse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v-SE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2010-05-24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a Software Transactional Memory for Graphics Processors</a:t>
            </a:r>
            <a:br>
              <a:rPr lang="en-US" dirty="0" smtClean="0"/>
            </a:b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4853006" cy="685800"/>
          </a:xfrm>
        </p:spPr>
        <p:txBody>
          <a:bodyPr>
            <a:noAutofit/>
          </a:bodyPr>
          <a:lstStyle/>
          <a:p>
            <a:r>
              <a:rPr lang="sv-SE" sz="2400" dirty="0" smtClean="0"/>
              <a:t>Daniel Cederman, Philippas </a:t>
            </a:r>
            <a:r>
              <a:rPr lang="sv-SE" sz="2400" dirty="0" err="1" smtClean="0"/>
              <a:t>Tsigas</a:t>
            </a:r>
            <a:r>
              <a:rPr lang="sv-SE" sz="2400" smtClean="0"/>
              <a:t> and Muhammad Tayyab Chaudhry</a:t>
            </a:r>
            <a:endParaRPr lang="sv-SE" sz="240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214686"/>
            <a:ext cx="204136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 with Transactions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53357" y="257174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8" name="Rectangle 7"/>
          <p:cNvSpPr/>
          <p:nvPr/>
        </p:nvSpPr>
        <p:spPr>
          <a:xfrm>
            <a:off x="2310613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13" name="Straight Arrow Connector 12"/>
          <p:cNvCxnSpPr>
            <a:stCxn id="34" idx="2"/>
          </p:cNvCxnSpPr>
          <p:nvPr/>
        </p:nvCxnSpPr>
        <p:spPr>
          <a:xfrm rot="5400000">
            <a:off x="1167606" y="3071811"/>
            <a:ext cx="214315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3" idx="2"/>
            <a:endCxn id="8" idx="0"/>
          </p:cNvCxnSpPr>
          <p:nvPr/>
        </p:nvCxnSpPr>
        <p:spPr>
          <a:xfrm rot="16200000" flipH="1">
            <a:off x="2185596" y="3053950"/>
            <a:ext cx="285752" cy="60722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9" idx="2"/>
            <a:endCxn id="10" idx="0"/>
          </p:cNvCxnSpPr>
          <p:nvPr/>
        </p:nvCxnSpPr>
        <p:spPr>
          <a:xfrm rot="5400000">
            <a:off x="5875744" y="4018364"/>
            <a:ext cx="500066" cy="6072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1" idx="2"/>
          </p:cNvCxnSpPr>
          <p:nvPr/>
        </p:nvCxnSpPr>
        <p:spPr>
          <a:xfrm rot="5400000">
            <a:off x="1899846" y="4018365"/>
            <a:ext cx="357190" cy="607221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olid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500694" y="2500306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24" name="Rectangle 23"/>
          <p:cNvSpPr/>
          <p:nvPr/>
        </p:nvSpPr>
        <p:spPr>
          <a:xfrm>
            <a:off x="6357950" y="342900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28" name="Straight Arrow Connector 27"/>
          <p:cNvCxnSpPr>
            <a:stCxn id="48" idx="2"/>
          </p:cNvCxnSpPr>
          <p:nvPr/>
        </p:nvCxnSpPr>
        <p:spPr>
          <a:xfrm rot="5400000">
            <a:off x="5214943" y="3000373"/>
            <a:ext cx="214315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5" idx="2"/>
            <a:endCxn id="24" idx="0"/>
          </p:cNvCxnSpPr>
          <p:nvPr/>
        </p:nvCxnSpPr>
        <p:spPr>
          <a:xfrm rot="16200000" flipH="1">
            <a:off x="6232933" y="2982512"/>
            <a:ext cx="285752" cy="60722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24728" y="2285992"/>
            <a:ext cx="3261519" cy="314327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072066" y="2285992"/>
            <a:ext cx="3261600" cy="314327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Brace 51"/>
          <p:cNvSpPr/>
          <p:nvPr/>
        </p:nvSpPr>
        <p:spPr>
          <a:xfrm rot="5400000">
            <a:off x="4464843" y="2107397"/>
            <a:ext cx="357190" cy="728667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357554" y="5997379"/>
            <a:ext cx="2269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Concurrent</a:t>
            </a:r>
            <a:endParaRPr lang="en-US" sz="3600" b="1"/>
          </a:p>
        </p:txBody>
      </p:sp>
      <p:sp>
        <p:nvSpPr>
          <p:cNvPr id="55" name="TextBox 54"/>
          <p:cNvSpPr txBox="1"/>
          <p:nvPr/>
        </p:nvSpPr>
        <p:spPr>
          <a:xfrm>
            <a:off x="1024729" y="1643050"/>
            <a:ext cx="2257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92D050"/>
                </a:solidFill>
              </a:rPr>
              <a:t>Committed</a:t>
            </a:r>
            <a:endParaRPr lang="en-US" sz="3600" b="1"/>
          </a:p>
        </p:txBody>
      </p:sp>
      <p:sp>
        <p:nvSpPr>
          <p:cNvPr id="56" name="TextBox 55"/>
          <p:cNvSpPr txBox="1"/>
          <p:nvPr/>
        </p:nvSpPr>
        <p:spPr>
          <a:xfrm>
            <a:off x="5072066" y="1643050"/>
            <a:ext cx="2760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Transaction B</a:t>
            </a:r>
            <a:endParaRPr lang="en-US" sz="3600" b="1"/>
          </a:p>
        </p:txBody>
      </p:sp>
      <p:sp>
        <p:nvSpPr>
          <p:cNvPr id="30" name="Rectangle 29"/>
          <p:cNvSpPr/>
          <p:nvPr/>
        </p:nvSpPr>
        <p:spPr>
          <a:xfrm>
            <a:off x="2810679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310613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953423" y="307181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53357" y="307181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58016" y="392906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357950" y="392906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00760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500694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59"/>
          <p:cNvGrpSpPr/>
          <p:nvPr/>
        </p:nvGrpSpPr>
        <p:grpSpPr>
          <a:xfrm>
            <a:off x="1453357" y="4500570"/>
            <a:ext cx="642942" cy="642942"/>
            <a:chOff x="642910" y="4500570"/>
            <a:chExt cx="642942" cy="642942"/>
          </a:xfrm>
        </p:grpSpPr>
        <p:sp>
          <p:nvSpPr>
            <p:cNvPr id="11" name="Rectangle 10"/>
            <p:cNvSpPr/>
            <p:nvPr/>
          </p:nvSpPr>
          <p:spPr>
            <a:xfrm>
              <a:off x="642910" y="450057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142976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42910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58"/>
          <p:cNvGrpSpPr/>
          <p:nvPr/>
        </p:nvGrpSpPr>
        <p:grpSpPr>
          <a:xfrm>
            <a:off x="5500694" y="4572008"/>
            <a:ext cx="642942" cy="642942"/>
            <a:chOff x="5143504" y="4572008"/>
            <a:chExt cx="642942" cy="642942"/>
          </a:xfrm>
        </p:grpSpPr>
        <p:sp>
          <p:nvSpPr>
            <p:cNvPr id="10" name="Rectangle 9"/>
            <p:cNvSpPr/>
            <p:nvPr/>
          </p:nvSpPr>
          <p:spPr>
            <a:xfrm>
              <a:off x="5143504" y="4572008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643570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43504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 with Transactions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53357" y="257174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8" name="Rectangle 7"/>
          <p:cNvSpPr/>
          <p:nvPr/>
        </p:nvSpPr>
        <p:spPr>
          <a:xfrm>
            <a:off x="2310613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13" name="Straight Arrow Connector 12"/>
          <p:cNvCxnSpPr>
            <a:stCxn id="34" idx="2"/>
          </p:cNvCxnSpPr>
          <p:nvPr/>
        </p:nvCxnSpPr>
        <p:spPr>
          <a:xfrm rot="5400000">
            <a:off x="1167606" y="3071811"/>
            <a:ext cx="214315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3" idx="2"/>
            <a:endCxn id="8" idx="0"/>
          </p:cNvCxnSpPr>
          <p:nvPr/>
        </p:nvCxnSpPr>
        <p:spPr>
          <a:xfrm rot="16200000" flipH="1">
            <a:off x="2185596" y="3053950"/>
            <a:ext cx="285752" cy="60722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9" idx="2"/>
            <a:endCxn id="10" idx="0"/>
          </p:cNvCxnSpPr>
          <p:nvPr/>
        </p:nvCxnSpPr>
        <p:spPr>
          <a:xfrm rot="5400000">
            <a:off x="5875744" y="4018364"/>
            <a:ext cx="500066" cy="6072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1" idx="2"/>
          </p:cNvCxnSpPr>
          <p:nvPr/>
        </p:nvCxnSpPr>
        <p:spPr>
          <a:xfrm rot="5400000">
            <a:off x="1899846" y="4018365"/>
            <a:ext cx="357190" cy="607221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olid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500694" y="2500306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24" name="Rectangle 23"/>
          <p:cNvSpPr/>
          <p:nvPr/>
        </p:nvSpPr>
        <p:spPr>
          <a:xfrm>
            <a:off x="6357950" y="342900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28" name="Straight Arrow Connector 27"/>
          <p:cNvCxnSpPr>
            <a:stCxn id="48" idx="2"/>
          </p:cNvCxnSpPr>
          <p:nvPr/>
        </p:nvCxnSpPr>
        <p:spPr>
          <a:xfrm rot="5400000">
            <a:off x="5214943" y="3000373"/>
            <a:ext cx="214315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5" idx="2"/>
            <a:endCxn id="24" idx="0"/>
          </p:cNvCxnSpPr>
          <p:nvPr/>
        </p:nvCxnSpPr>
        <p:spPr>
          <a:xfrm rot="16200000" flipH="1">
            <a:off x="6232933" y="2982512"/>
            <a:ext cx="285752" cy="60722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24728" y="2285992"/>
            <a:ext cx="3261519" cy="314327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072066" y="2285992"/>
            <a:ext cx="3261600" cy="314327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Brace 51"/>
          <p:cNvSpPr/>
          <p:nvPr/>
        </p:nvSpPr>
        <p:spPr>
          <a:xfrm rot="5400000">
            <a:off x="4464843" y="2107397"/>
            <a:ext cx="357190" cy="728667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357554" y="5997379"/>
            <a:ext cx="2269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Concurrent</a:t>
            </a:r>
            <a:endParaRPr lang="en-US" sz="3600" b="1"/>
          </a:p>
        </p:txBody>
      </p:sp>
      <p:sp>
        <p:nvSpPr>
          <p:cNvPr id="55" name="TextBox 54"/>
          <p:cNvSpPr txBox="1"/>
          <p:nvPr/>
        </p:nvSpPr>
        <p:spPr>
          <a:xfrm>
            <a:off x="1024729" y="1643050"/>
            <a:ext cx="2257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92D050"/>
                </a:solidFill>
              </a:rPr>
              <a:t>Committed</a:t>
            </a:r>
            <a:endParaRPr lang="en-US" sz="3600" b="1"/>
          </a:p>
        </p:txBody>
      </p:sp>
      <p:sp>
        <p:nvSpPr>
          <p:cNvPr id="56" name="TextBox 55"/>
          <p:cNvSpPr txBox="1"/>
          <p:nvPr/>
        </p:nvSpPr>
        <p:spPr>
          <a:xfrm>
            <a:off x="5072066" y="1643050"/>
            <a:ext cx="1746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Aborted</a:t>
            </a:r>
            <a:endParaRPr lang="en-US" sz="3600" b="1"/>
          </a:p>
        </p:txBody>
      </p:sp>
      <p:sp>
        <p:nvSpPr>
          <p:cNvPr id="30" name="Rectangle 29"/>
          <p:cNvSpPr/>
          <p:nvPr/>
        </p:nvSpPr>
        <p:spPr>
          <a:xfrm>
            <a:off x="2810679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310613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953423" y="307181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53357" y="307181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58016" y="392906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357950" y="392906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00760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500694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59"/>
          <p:cNvGrpSpPr/>
          <p:nvPr/>
        </p:nvGrpSpPr>
        <p:grpSpPr>
          <a:xfrm>
            <a:off x="1453357" y="4500570"/>
            <a:ext cx="642942" cy="642942"/>
            <a:chOff x="642910" y="4500570"/>
            <a:chExt cx="642942" cy="642942"/>
          </a:xfrm>
        </p:grpSpPr>
        <p:sp>
          <p:nvSpPr>
            <p:cNvPr id="11" name="Rectangle 10"/>
            <p:cNvSpPr/>
            <p:nvPr/>
          </p:nvSpPr>
          <p:spPr>
            <a:xfrm>
              <a:off x="642910" y="450057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142976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42910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58"/>
          <p:cNvGrpSpPr/>
          <p:nvPr/>
        </p:nvGrpSpPr>
        <p:grpSpPr>
          <a:xfrm>
            <a:off x="5500694" y="4572008"/>
            <a:ext cx="642942" cy="642942"/>
            <a:chOff x="5143504" y="4572008"/>
            <a:chExt cx="642942" cy="642942"/>
          </a:xfrm>
        </p:grpSpPr>
        <p:sp>
          <p:nvSpPr>
            <p:cNvPr id="10" name="Rectangle 9"/>
            <p:cNvSpPr/>
            <p:nvPr/>
          </p:nvSpPr>
          <p:spPr>
            <a:xfrm>
              <a:off x="5143504" y="4572008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643570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43504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Multiply 34"/>
          <p:cNvSpPr/>
          <p:nvPr/>
        </p:nvSpPr>
        <p:spPr>
          <a:xfrm>
            <a:off x="5929322" y="4143380"/>
            <a:ext cx="357190" cy="428628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57290" y="2714620"/>
            <a:ext cx="7123113" cy="3714776"/>
          </a:xfrm>
        </p:spPr>
        <p:txBody>
          <a:bodyPr>
            <a:normAutofit/>
          </a:bodyPr>
          <a:lstStyle/>
          <a:p>
            <a:r>
              <a:rPr lang="en-US" smtClean="0"/>
              <a:t>Progress Guarantees</a:t>
            </a:r>
          </a:p>
          <a:p>
            <a:r>
              <a:rPr lang="en-US" smtClean="0"/>
              <a:t>Lock Scheme</a:t>
            </a:r>
          </a:p>
          <a:p>
            <a:r>
              <a:rPr lang="en-US" smtClean="0"/>
              <a:t>Lock Granularity</a:t>
            </a:r>
          </a:p>
          <a:p>
            <a:r>
              <a:rPr lang="en-US" smtClean="0"/>
              <a:t>Log or Undo-Log</a:t>
            </a:r>
          </a:p>
          <a:p>
            <a:r>
              <a:rPr lang="en-US" smtClean="0"/>
              <a:t>Conflict  Detection Time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STM Design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6982" y="2247900"/>
            <a:ext cx="306705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One 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wrap="square">
            <a:normAutofit/>
          </a:bodyPr>
          <a:lstStyle/>
          <a:p>
            <a:r>
              <a:rPr lang="sv-SE" smtClean="0"/>
              <a:t>No concurrency</a:t>
            </a:r>
          </a:p>
          <a:p>
            <a:r>
              <a:rPr lang="sv-SE" smtClean="0"/>
              <a:t>Busy waiting</a:t>
            </a:r>
          </a:p>
          <a:p>
            <a:r>
              <a:rPr lang="sv-SE" smtClean="0"/>
              <a:t>Convoying</a:t>
            </a:r>
          </a:p>
        </p:txBody>
      </p:sp>
      <p:sp>
        <p:nvSpPr>
          <p:cNvPr id="7" name="Oval Callout 6"/>
          <p:cNvSpPr/>
          <p:nvPr/>
        </p:nvSpPr>
        <p:spPr>
          <a:xfrm flipH="1">
            <a:off x="6500826" y="1714488"/>
            <a:ext cx="1428760" cy="957269"/>
          </a:xfrm>
          <a:prstGeom prst="wedgeEllipse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Done</a:t>
            </a:r>
          </a:p>
          <a:p>
            <a:pPr algn="ctr"/>
            <a:r>
              <a:rPr lang="en-US" sz="2400" smtClean="0"/>
              <a:t>yet?</a:t>
            </a:r>
            <a:endParaRPr lang="en-US" sz="2400"/>
          </a:p>
        </p:txBody>
      </p:sp>
      <p:sp>
        <p:nvSpPr>
          <p:cNvPr id="8" name="Oval Callout 7"/>
          <p:cNvSpPr/>
          <p:nvPr/>
        </p:nvSpPr>
        <p:spPr>
          <a:xfrm flipH="1">
            <a:off x="7715240" y="1643050"/>
            <a:ext cx="1428760" cy="957269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Done</a:t>
            </a:r>
          </a:p>
          <a:p>
            <a:pPr algn="ctr"/>
            <a:r>
              <a:rPr lang="en-US" sz="2400" smtClean="0"/>
              <a:t>yet?</a:t>
            </a:r>
            <a:endParaRPr lang="en-US" sz="2400"/>
          </a:p>
        </p:txBody>
      </p:sp>
      <p:sp>
        <p:nvSpPr>
          <p:cNvPr id="9" name="Oval Callout 8"/>
          <p:cNvSpPr/>
          <p:nvPr/>
        </p:nvSpPr>
        <p:spPr>
          <a:xfrm flipH="1">
            <a:off x="5357818" y="2071678"/>
            <a:ext cx="1428760" cy="957269"/>
          </a:xfrm>
          <a:prstGeom prst="wedgeEllipse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Done</a:t>
            </a:r>
          </a:p>
          <a:p>
            <a:pPr algn="ctr"/>
            <a:r>
              <a:rPr lang="en-US" sz="2400" smtClean="0"/>
              <a:t>yet?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Multiple Locks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smtClean="0"/>
              <a:t>Better concurrency</a:t>
            </a:r>
          </a:p>
          <a:p>
            <a:r>
              <a:rPr lang="sv-SE" smtClean="0"/>
              <a:t>Difficult</a:t>
            </a:r>
          </a:p>
          <a:p>
            <a:r>
              <a:rPr lang="sv-SE" smtClean="0"/>
              <a:t>Deadlocks</a:t>
            </a:r>
          </a:p>
          <a:p>
            <a:pPr lvl="1"/>
            <a:endParaRPr lang="sv-SE" smtClean="0"/>
          </a:p>
          <a:p>
            <a:pPr lvl="1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29124" y="3840817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29190" y="3555065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72066" y="3993217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81524" y="4340883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</a:t>
            </a: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72066" y="4698073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72198" y="407194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</a:t>
            </a: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29322" y="3340751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X</a:t>
            </a: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786578" y="421481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Q</a:t>
            </a: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72000" y="5341015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U</a:t>
            </a: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15074" y="4555197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715008" y="5269577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500958" y="3483627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Z</a:t>
            </a: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00892" y="5055263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</a:t>
            </a: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715272" y="4269445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86578" y="2912123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Y</a:t>
            </a: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966882" y="3183638"/>
            <a:ext cx="2298063" cy="2852405"/>
          </a:xfrm>
          <a:custGeom>
            <a:avLst/>
            <a:gdLst>
              <a:gd name="connsiteX0" fmla="*/ 80683 w 2298063"/>
              <a:gd name="connsiteY0" fmla="*/ 1117735 h 2852405"/>
              <a:gd name="connsiteX1" fmla="*/ 80683 w 2298063"/>
              <a:gd name="connsiteY1" fmla="*/ 1117735 h 2852405"/>
              <a:gd name="connsiteX2" fmla="*/ 94130 w 2298063"/>
              <a:gd name="connsiteY2" fmla="*/ 579852 h 2852405"/>
              <a:gd name="connsiteX3" fmla="*/ 107577 w 2298063"/>
              <a:gd name="connsiteY3" fmla="*/ 539511 h 2852405"/>
              <a:gd name="connsiteX4" fmla="*/ 201706 w 2298063"/>
              <a:gd name="connsiteY4" fmla="*/ 418488 h 2852405"/>
              <a:gd name="connsiteX5" fmla="*/ 309283 w 2298063"/>
              <a:gd name="connsiteY5" fmla="*/ 284017 h 2852405"/>
              <a:gd name="connsiteX6" fmla="*/ 336177 w 2298063"/>
              <a:gd name="connsiteY6" fmla="*/ 230229 h 2852405"/>
              <a:gd name="connsiteX7" fmla="*/ 389965 w 2298063"/>
              <a:gd name="connsiteY7" fmla="*/ 203335 h 2852405"/>
              <a:gd name="connsiteX8" fmla="*/ 430306 w 2298063"/>
              <a:gd name="connsiteY8" fmla="*/ 176441 h 2852405"/>
              <a:gd name="connsiteX9" fmla="*/ 497542 w 2298063"/>
              <a:gd name="connsiteY9" fmla="*/ 122652 h 2852405"/>
              <a:gd name="connsiteX10" fmla="*/ 537883 w 2298063"/>
              <a:gd name="connsiteY10" fmla="*/ 109205 h 2852405"/>
              <a:gd name="connsiteX11" fmla="*/ 591671 w 2298063"/>
              <a:gd name="connsiteY11" fmla="*/ 82311 h 2852405"/>
              <a:gd name="connsiteX12" fmla="*/ 658906 w 2298063"/>
              <a:gd name="connsiteY12" fmla="*/ 68864 h 2852405"/>
              <a:gd name="connsiteX13" fmla="*/ 712694 w 2298063"/>
              <a:gd name="connsiteY13" fmla="*/ 55417 h 2852405"/>
              <a:gd name="connsiteX14" fmla="*/ 753036 w 2298063"/>
              <a:gd name="connsiteY14" fmla="*/ 41970 h 2852405"/>
              <a:gd name="connsiteX15" fmla="*/ 914400 w 2298063"/>
              <a:gd name="connsiteY15" fmla="*/ 15076 h 2852405"/>
              <a:gd name="connsiteX16" fmla="*/ 1290918 w 2298063"/>
              <a:gd name="connsiteY16" fmla="*/ 41970 h 2852405"/>
              <a:gd name="connsiteX17" fmla="*/ 1304365 w 2298063"/>
              <a:gd name="connsiteY17" fmla="*/ 122652 h 2852405"/>
              <a:gd name="connsiteX18" fmla="*/ 1358153 w 2298063"/>
              <a:gd name="connsiteY18" fmla="*/ 257123 h 2852405"/>
              <a:gd name="connsiteX19" fmla="*/ 1371600 w 2298063"/>
              <a:gd name="connsiteY19" fmla="*/ 297464 h 2852405"/>
              <a:gd name="connsiteX20" fmla="*/ 1411942 w 2298063"/>
              <a:gd name="connsiteY20" fmla="*/ 337805 h 2852405"/>
              <a:gd name="connsiteX21" fmla="*/ 1479177 w 2298063"/>
              <a:gd name="connsiteY21" fmla="*/ 472276 h 2852405"/>
              <a:gd name="connsiteX22" fmla="*/ 1506071 w 2298063"/>
              <a:gd name="connsiteY22" fmla="*/ 512617 h 2852405"/>
              <a:gd name="connsiteX23" fmla="*/ 1559859 w 2298063"/>
              <a:gd name="connsiteY23" fmla="*/ 539511 h 2852405"/>
              <a:gd name="connsiteX24" fmla="*/ 1573306 w 2298063"/>
              <a:gd name="connsiteY24" fmla="*/ 579852 h 2852405"/>
              <a:gd name="connsiteX25" fmla="*/ 1640542 w 2298063"/>
              <a:gd name="connsiteY25" fmla="*/ 647088 h 2852405"/>
              <a:gd name="connsiteX26" fmla="*/ 1667436 w 2298063"/>
              <a:gd name="connsiteY26" fmla="*/ 700876 h 2852405"/>
              <a:gd name="connsiteX27" fmla="*/ 1707777 w 2298063"/>
              <a:gd name="connsiteY27" fmla="*/ 808452 h 2852405"/>
              <a:gd name="connsiteX28" fmla="*/ 1721224 w 2298063"/>
              <a:gd name="connsiteY28" fmla="*/ 1305994 h 2852405"/>
              <a:gd name="connsiteX29" fmla="*/ 1761565 w 2298063"/>
              <a:gd name="connsiteY29" fmla="*/ 1400123 h 2852405"/>
              <a:gd name="connsiteX30" fmla="*/ 1801906 w 2298063"/>
              <a:gd name="connsiteY30" fmla="*/ 1413570 h 2852405"/>
              <a:gd name="connsiteX31" fmla="*/ 1869142 w 2298063"/>
              <a:gd name="connsiteY31" fmla="*/ 1494252 h 2852405"/>
              <a:gd name="connsiteX32" fmla="*/ 1896036 w 2298063"/>
              <a:gd name="connsiteY32" fmla="*/ 1548041 h 2852405"/>
              <a:gd name="connsiteX33" fmla="*/ 1949824 w 2298063"/>
              <a:gd name="connsiteY33" fmla="*/ 1601829 h 2852405"/>
              <a:gd name="connsiteX34" fmla="*/ 2030506 w 2298063"/>
              <a:gd name="connsiteY34" fmla="*/ 1763194 h 2852405"/>
              <a:gd name="connsiteX35" fmla="*/ 2057400 w 2298063"/>
              <a:gd name="connsiteY35" fmla="*/ 1830429 h 2852405"/>
              <a:gd name="connsiteX36" fmla="*/ 2097742 w 2298063"/>
              <a:gd name="connsiteY36" fmla="*/ 1897664 h 2852405"/>
              <a:gd name="connsiteX37" fmla="*/ 2111189 w 2298063"/>
              <a:gd name="connsiteY37" fmla="*/ 1938005 h 2852405"/>
              <a:gd name="connsiteX38" fmla="*/ 2164977 w 2298063"/>
              <a:gd name="connsiteY38" fmla="*/ 2045582 h 2852405"/>
              <a:gd name="connsiteX39" fmla="*/ 2178424 w 2298063"/>
              <a:gd name="connsiteY39" fmla="*/ 2099370 h 2852405"/>
              <a:gd name="connsiteX40" fmla="*/ 2259106 w 2298063"/>
              <a:gd name="connsiteY40" fmla="*/ 2206947 h 2852405"/>
              <a:gd name="connsiteX41" fmla="*/ 2272553 w 2298063"/>
              <a:gd name="connsiteY41" fmla="*/ 2247288 h 2852405"/>
              <a:gd name="connsiteX42" fmla="*/ 2259106 w 2298063"/>
              <a:gd name="connsiteY42" fmla="*/ 2529676 h 2852405"/>
              <a:gd name="connsiteX43" fmla="*/ 2218765 w 2298063"/>
              <a:gd name="connsiteY43" fmla="*/ 2543123 h 2852405"/>
              <a:gd name="connsiteX44" fmla="*/ 2043953 w 2298063"/>
              <a:gd name="connsiteY44" fmla="*/ 2610358 h 2852405"/>
              <a:gd name="connsiteX45" fmla="*/ 1990165 w 2298063"/>
              <a:gd name="connsiteY45" fmla="*/ 2637252 h 2852405"/>
              <a:gd name="connsiteX46" fmla="*/ 1828800 w 2298063"/>
              <a:gd name="connsiteY46" fmla="*/ 2664147 h 2852405"/>
              <a:gd name="connsiteX47" fmla="*/ 1788459 w 2298063"/>
              <a:gd name="connsiteY47" fmla="*/ 2677594 h 2852405"/>
              <a:gd name="connsiteX48" fmla="*/ 1290918 w 2298063"/>
              <a:gd name="connsiteY48" fmla="*/ 2704488 h 2852405"/>
              <a:gd name="connsiteX49" fmla="*/ 1223683 w 2298063"/>
              <a:gd name="connsiteY49" fmla="*/ 2731382 h 2852405"/>
              <a:gd name="connsiteX50" fmla="*/ 1089212 w 2298063"/>
              <a:gd name="connsiteY50" fmla="*/ 2744829 h 2852405"/>
              <a:gd name="connsiteX51" fmla="*/ 1021977 w 2298063"/>
              <a:gd name="connsiteY51" fmla="*/ 2758276 h 2852405"/>
              <a:gd name="connsiteX52" fmla="*/ 914400 w 2298063"/>
              <a:gd name="connsiteY52" fmla="*/ 2785170 h 2852405"/>
              <a:gd name="connsiteX53" fmla="*/ 847165 w 2298063"/>
              <a:gd name="connsiteY53" fmla="*/ 2798617 h 2852405"/>
              <a:gd name="connsiteX54" fmla="*/ 793377 w 2298063"/>
              <a:gd name="connsiteY54" fmla="*/ 2812064 h 2852405"/>
              <a:gd name="connsiteX55" fmla="*/ 699247 w 2298063"/>
              <a:gd name="connsiteY55" fmla="*/ 2825511 h 2852405"/>
              <a:gd name="connsiteX56" fmla="*/ 551330 w 2298063"/>
              <a:gd name="connsiteY56" fmla="*/ 2852405 h 2852405"/>
              <a:gd name="connsiteX57" fmla="*/ 268942 w 2298063"/>
              <a:gd name="connsiteY57" fmla="*/ 2812064 h 2852405"/>
              <a:gd name="connsiteX58" fmla="*/ 215153 w 2298063"/>
              <a:gd name="connsiteY58" fmla="*/ 2717935 h 2852405"/>
              <a:gd name="connsiteX59" fmla="*/ 161365 w 2298063"/>
              <a:gd name="connsiteY59" fmla="*/ 2650699 h 2852405"/>
              <a:gd name="connsiteX60" fmla="*/ 147918 w 2298063"/>
              <a:gd name="connsiteY60" fmla="*/ 2610358 h 2852405"/>
              <a:gd name="connsiteX61" fmla="*/ 121024 w 2298063"/>
              <a:gd name="connsiteY61" fmla="*/ 2543123 h 2852405"/>
              <a:gd name="connsiteX62" fmla="*/ 80683 w 2298063"/>
              <a:gd name="connsiteY62" fmla="*/ 2408652 h 2852405"/>
              <a:gd name="connsiteX63" fmla="*/ 67236 w 2298063"/>
              <a:gd name="connsiteY63" fmla="*/ 2327970 h 2852405"/>
              <a:gd name="connsiteX64" fmla="*/ 40342 w 2298063"/>
              <a:gd name="connsiteY64" fmla="*/ 2233841 h 2852405"/>
              <a:gd name="connsiteX65" fmla="*/ 26894 w 2298063"/>
              <a:gd name="connsiteY65" fmla="*/ 2112817 h 2852405"/>
              <a:gd name="connsiteX66" fmla="*/ 13447 w 2298063"/>
              <a:gd name="connsiteY66" fmla="*/ 2045582 h 2852405"/>
              <a:gd name="connsiteX67" fmla="*/ 0 w 2298063"/>
              <a:gd name="connsiteY67" fmla="*/ 1924558 h 2852405"/>
              <a:gd name="connsiteX68" fmla="*/ 13447 w 2298063"/>
              <a:gd name="connsiteY68" fmla="*/ 1077394 h 2852405"/>
              <a:gd name="connsiteX69" fmla="*/ 40342 w 2298063"/>
              <a:gd name="connsiteY69" fmla="*/ 1050499 h 2852405"/>
              <a:gd name="connsiteX70" fmla="*/ 121024 w 2298063"/>
              <a:gd name="connsiteY70" fmla="*/ 1037052 h 2852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298063" h="2852405">
                <a:moveTo>
                  <a:pt x="80683" y="1117735"/>
                </a:moveTo>
                <a:lnTo>
                  <a:pt x="80683" y="1117735"/>
                </a:lnTo>
                <a:cubicBezTo>
                  <a:pt x="85165" y="938441"/>
                  <a:pt x="85797" y="759009"/>
                  <a:pt x="94130" y="579852"/>
                </a:cubicBezTo>
                <a:cubicBezTo>
                  <a:pt x="94789" y="565693"/>
                  <a:pt x="100693" y="551902"/>
                  <a:pt x="107577" y="539511"/>
                </a:cubicBezTo>
                <a:cubicBezTo>
                  <a:pt x="194061" y="383840"/>
                  <a:pt x="125479" y="516495"/>
                  <a:pt x="201706" y="418488"/>
                </a:cubicBezTo>
                <a:cubicBezTo>
                  <a:pt x="320445" y="265822"/>
                  <a:pt x="192719" y="400578"/>
                  <a:pt x="309283" y="284017"/>
                </a:cubicBezTo>
                <a:cubicBezTo>
                  <a:pt x="318248" y="266088"/>
                  <a:pt x="322003" y="244403"/>
                  <a:pt x="336177" y="230229"/>
                </a:cubicBezTo>
                <a:cubicBezTo>
                  <a:pt x="350351" y="216055"/>
                  <a:pt x="372561" y="213280"/>
                  <a:pt x="389965" y="203335"/>
                </a:cubicBezTo>
                <a:cubicBezTo>
                  <a:pt x="403997" y="195317"/>
                  <a:pt x="417377" y="186138"/>
                  <a:pt x="430306" y="176441"/>
                </a:cubicBezTo>
                <a:cubicBezTo>
                  <a:pt x="453267" y="159220"/>
                  <a:pt x="473203" y="137864"/>
                  <a:pt x="497542" y="122652"/>
                </a:cubicBezTo>
                <a:cubicBezTo>
                  <a:pt x="509562" y="115140"/>
                  <a:pt x="524855" y="114789"/>
                  <a:pt x="537883" y="109205"/>
                </a:cubicBezTo>
                <a:cubicBezTo>
                  <a:pt x="556308" y="101309"/>
                  <a:pt x="572654" y="88650"/>
                  <a:pt x="591671" y="82311"/>
                </a:cubicBezTo>
                <a:cubicBezTo>
                  <a:pt x="613354" y="75083"/>
                  <a:pt x="636595" y="73822"/>
                  <a:pt x="658906" y="68864"/>
                </a:cubicBezTo>
                <a:cubicBezTo>
                  <a:pt x="676947" y="64855"/>
                  <a:pt x="694924" y="60494"/>
                  <a:pt x="712694" y="55417"/>
                </a:cubicBezTo>
                <a:cubicBezTo>
                  <a:pt x="726323" y="51523"/>
                  <a:pt x="739090" y="44506"/>
                  <a:pt x="753036" y="41970"/>
                </a:cubicBezTo>
                <a:cubicBezTo>
                  <a:pt x="983875" y="0"/>
                  <a:pt x="771894" y="50703"/>
                  <a:pt x="914400" y="15076"/>
                </a:cubicBezTo>
                <a:cubicBezTo>
                  <a:pt x="1039906" y="24041"/>
                  <a:pt x="1169623" y="8509"/>
                  <a:pt x="1290918" y="41970"/>
                </a:cubicBezTo>
                <a:cubicBezTo>
                  <a:pt x="1317201" y="49221"/>
                  <a:pt x="1297752" y="96201"/>
                  <a:pt x="1304365" y="122652"/>
                </a:cubicBezTo>
                <a:cubicBezTo>
                  <a:pt x="1328851" y="220598"/>
                  <a:pt x="1324766" y="179219"/>
                  <a:pt x="1358153" y="257123"/>
                </a:cubicBezTo>
                <a:cubicBezTo>
                  <a:pt x="1363737" y="270151"/>
                  <a:pt x="1363737" y="285670"/>
                  <a:pt x="1371600" y="297464"/>
                </a:cubicBezTo>
                <a:cubicBezTo>
                  <a:pt x="1382149" y="313287"/>
                  <a:pt x="1398495" y="324358"/>
                  <a:pt x="1411942" y="337805"/>
                </a:cubicBezTo>
                <a:cubicBezTo>
                  <a:pt x="1444933" y="420285"/>
                  <a:pt x="1430325" y="394113"/>
                  <a:pt x="1479177" y="472276"/>
                </a:cubicBezTo>
                <a:cubicBezTo>
                  <a:pt x="1487742" y="485981"/>
                  <a:pt x="1493656" y="502271"/>
                  <a:pt x="1506071" y="512617"/>
                </a:cubicBezTo>
                <a:cubicBezTo>
                  <a:pt x="1521470" y="525450"/>
                  <a:pt x="1541930" y="530546"/>
                  <a:pt x="1559859" y="539511"/>
                </a:cubicBezTo>
                <a:cubicBezTo>
                  <a:pt x="1564341" y="552958"/>
                  <a:pt x="1564801" y="568513"/>
                  <a:pt x="1573306" y="579852"/>
                </a:cubicBezTo>
                <a:cubicBezTo>
                  <a:pt x="1592323" y="605208"/>
                  <a:pt x="1640542" y="647088"/>
                  <a:pt x="1640542" y="647088"/>
                </a:cubicBezTo>
                <a:cubicBezTo>
                  <a:pt x="1649507" y="665017"/>
                  <a:pt x="1661097" y="681859"/>
                  <a:pt x="1667436" y="700876"/>
                </a:cubicBezTo>
                <a:cubicBezTo>
                  <a:pt x="1706208" y="817191"/>
                  <a:pt x="1652539" y="725595"/>
                  <a:pt x="1707777" y="808452"/>
                </a:cubicBezTo>
                <a:cubicBezTo>
                  <a:pt x="1712259" y="974299"/>
                  <a:pt x="1713141" y="1140283"/>
                  <a:pt x="1721224" y="1305994"/>
                </a:cubicBezTo>
                <a:cubicBezTo>
                  <a:pt x="1722536" y="1332882"/>
                  <a:pt x="1738459" y="1381638"/>
                  <a:pt x="1761565" y="1400123"/>
                </a:cubicBezTo>
                <a:cubicBezTo>
                  <a:pt x="1772633" y="1408978"/>
                  <a:pt x="1788459" y="1409088"/>
                  <a:pt x="1801906" y="1413570"/>
                </a:cubicBezTo>
                <a:cubicBezTo>
                  <a:pt x="1831802" y="1503258"/>
                  <a:pt x="1789211" y="1400999"/>
                  <a:pt x="1869142" y="1494252"/>
                </a:cubicBezTo>
                <a:cubicBezTo>
                  <a:pt x="1882188" y="1509472"/>
                  <a:pt x="1884009" y="1532004"/>
                  <a:pt x="1896036" y="1548041"/>
                </a:cubicBezTo>
                <a:cubicBezTo>
                  <a:pt x="1911249" y="1568326"/>
                  <a:pt x="1931895" y="1583900"/>
                  <a:pt x="1949824" y="1601829"/>
                </a:cubicBezTo>
                <a:cubicBezTo>
                  <a:pt x="1973527" y="1696641"/>
                  <a:pt x="1953476" y="1639945"/>
                  <a:pt x="2030506" y="1763194"/>
                </a:cubicBezTo>
                <a:cubicBezTo>
                  <a:pt x="2043299" y="1783663"/>
                  <a:pt x="2046605" y="1808839"/>
                  <a:pt x="2057400" y="1830429"/>
                </a:cubicBezTo>
                <a:cubicBezTo>
                  <a:pt x="2069089" y="1853806"/>
                  <a:pt x="2086053" y="1874287"/>
                  <a:pt x="2097742" y="1897664"/>
                </a:cubicBezTo>
                <a:cubicBezTo>
                  <a:pt x="2104081" y="1910342"/>
                  <a:pt x="2105324" y="1925101"/>
                  <a:pt x="2111189" y="1938005"/>
                </a:cubicBezTo>
                <a:cubicBezTo>
                  <a:pt x="2127779" y="1974503"/>
                  <a:pt x="2155253" y="2006688"/>
                  <a:pt x="2164977" y="2045582"/>
                </a:cubicBezTo>
                <a:cubicBezTo>
                  <a:pt x="2169459" y="2063511"/>
                  <a:pt x="2170159" y="2082840"/>
                  <a:pt x="2178424" y="2099370"/>
                </a:cubicBezTo>
                <a:cubicBezTo>
                  <a:pt x="2208833" y="2160188"/>
                  <a:pt x="2221285" y="2169125"/>
                  <a:pt x="2259106" y="2206947"/>
                </a:cubicBezTo>
                <a:cubicBezTo>
                  <a:pt x="2263588" y="2220394"/>
                  <a:pt x="2269115" y="2233537"/>
                  <a:pt x="2272553" y="2247288"/>
                </a:cubicBezTo>
                <a:cubicBezTo>
                  <a:pt x="2298063" y="2349329"/>
                  <a:pt x="2295511" y="2405897"/>
                  <a:pt x="2259106" y="2529676"/>
                </a:cubicBezTo>
                <a:cubicBezTo>
                  <a:pt x="2255106" y="2543274"/>
                  <a:pt x="2232212" y="2538641"/>
                  <a:pt x="2218765" y="2543123"/>
                </a:cubicBezTo>
                <a:cubicBezTo>
                  <a:pt x="2069308" y="2642761"/>
                  <a:pt x="2211661" y="2564620"/>
                  <a:pt x="2043953" y="2610358"/>
                </a:cubicBezTo>
                <a:cubicBezTo>
                  <a:pt x="2024614" y="2615632"/>
                  <a:pt x="2009612" y="2632390"/>
                  <a:pt x="1990165" y="2637252"/>
                </a:cubicBezTo>
                <a:cubicBezTo>
                  <a:pt x="1937263" y="2650478"/>
                  <a:pt x="1880532" y="2646903"/>
                  <a:pt x="1828800" y="2664147"/>
                </a:cubicBezTo>
                <a:cubicBezTo>
                  <a:pt x="1815353" y="2668629"/>
                  <a:pt x="1802594" y="2676534"/>
                  <a:pt x="1788459" y="2677594"/>
                </a:cubicBezTo>
                <a:cubicBezTo>
                  <a:pt x="1622835" y="2690016"/>
                  <a:pt x="1290918" y="2704488"/>
                  <a:pt x="1290918" y="2704488"/>
                </a:cubicBezTo>
                <a:cubicBezTo>
                  <a:pt x="1268506" y="2713453"/>
                  <a:pt x="1247352" y="2726648"/>
                  <a:pt x="1223683" y="2731382"/>
                </a:cubicBezTo>
                <a:cubicBezTo>
                  <a:pt x="1179511" y="2740216"/>
                  <a:pt x="1133864" y="2738875"/>
                  <a:pt x="1089212" y="2744829"/>
                </a:cubicBezTo>
                <a:cubicBezTo>
                  <a:pt x="1066557" y="2747850"/>
                  <a:pt x="1044247" y="2753137"/>
                  <a:pt x="1021977" y="2758276"/>
                </a:cubicBezTo>
                <a:cubicBezTo>
                  <a:pt x="985961" y="2766587"/>
                  <a:pt x="950416" y="2776859"/>
                  <a:pt x="914400" y="2785170"/>
                </a:cubicBezTo>
                <a:cubicBezTo>
                  <a:pt x="892130" y="2790309"/>
                  <a:pt x="869476" y="2793659"/>
                  <a:pt x="847165" y="2798617"/>
                </a:cubicBezTo>
                <a:cubicBezTo>
                  <a:pt x="829124" y="2802626"/>
                  <a:pt x="811560" y="2808758"/>
                  <a:pt x="793377" y="2812064"/>
                </a:cubicBezTo>
                <a:cubicBezTo>
                  <a:pt x="762193" y="2817734"/>
                  <a:pt x="730574" y="2820692"/>
                  <a:pt x="699247" y="2825511"/>
                </a:cubicBezTo>
                <a:cubicBezTo>
                  <a:pt x="624696" y="2836980"/>
                  <a:pt x="621263" y="2838418"/>
                  <a:pt x="551330" y="2852405"/>
                </a:cubicBezTo>
                <a:cubicBezTo>
                  <a:pt x="457201" y="2838958"/>
                  <a:pt x="361188" y="2835125"/>
                  <a:pt x="268942" y="2812064"/>
                </a:cubicBezTo>
                <a:cubicBezTo>
                  <a:pt x="219892" y="2799802"/>
                  <a:pt x="228975" y="2750186"/>
                  <a:pt x="215153" y="2717935"/>
                </a:cubicBezTo>
                <a:cubicBezTo>
                  <a:pt x="202431" y="2688251"/>
                  <a:pt x="183052" y="2672387"/>
                  <a:pt x="161365" y="2650699"/>
                </a:cubicBezTo>
                <a:cubicBezTo>
                  <a:pt x="156883" y="2637252"/>
                  <a:pt x="152895" y="2623630"/>
                  <a:pt x="147918" y="2610358"/>
                </a:cubicBezTo>
                <a:cubicBezTo>
                  <a:pt x="139443" y="2587757"/>
                  <a:pt x="127960" y="2566243"/>
                  <a:pt x="121024" y="2543123"/>
                </a:cubicBezTo>
                <a:cubicBezTo>
                  <a:pt x="66480" y="2361308"/>
                  <a:pt x="154470" y="2593122"/>
                  <a:pt x="80683" y="2408652"/>
                </a:cubicBezTo>
                <a:cubicBezTo>
                  <a:pt x="76201" y="2381758"/>
                  <a:pt x="72583" y="2354706"/>
                  <a:pt x="67236" y="2327970"/>
                </a:cubicBezTo>
                <a:cubicBezTo>
                  <a:pt x="58794" y="2285758"/>
                  <a:pt x="53158" y="2272290"/>
                  <a:pt x="40342" y="2233841"/>
                </a:cubicBezTo>
                <a:cubicBezTo>
                  <a:pt x="35859" y="2193500"/>
                  <a:pt x="32634" y="2152999"/>
                  <a:pt x="26894" y="2112817"/>
                </a:cubicBezTo>
                <a:cubicBezTo>
                  <a:pt x="23662" y="2090191"/>
                  <a:pt x="16679" y="2068208"/>
                  <a:pt x="13447" y="2045582"/>
                </a:cubicBezTo>
                <a:cubicBezTo>
                  <a:pt x="7707" y="2005400"/>
                  <a:pt x="4482" y="1964899"/>
                  <a:pt x="0" y="1924558"/>
                </a:cubicBezTo>
                <a:cubicBezTo>
                  <a:pt x="4482" y="1642170"/>
                  <a:pt x="426" y="1359517"/>
                  <a:pt x="13447" y="1077394"/>
                </a:cubicBezTo>
                <a:cubicBezTo>
                  <a:pt x="14032" y="1064729"/>
                  <a:pt x="29470" y="1057022"/>
                  <a:pt x="40342" y="1050499"/>
                </a:cubicBezTo>
                <a:cubicBezTo>
                  <a:pt x="69841" y="1032800"/>
                  <a:pt x="88897" y="1037052"/>
                  <a:pt x="121024" y="1037052"/>
                </a:cubicBez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545282" y="2714620"/>
            <a:ext cx="2696112" cy="1331259"/>
          </a:xfrm>
          <a:custGeom>
            <a:avLst/>
            <a:gdLst>
              <a:gd name="connsiteX0" fmla="*/ 210059 w 2696112"/>
              <a:gd name="connsiteY0" fmla="*/ 457200 h 1331259"/>
              <a:gd name="connsiteX1" fmla="*/ 210059 w 2696112"/>
              <a:gd name="connsiteY1" fmla="*/ 457200 h 1331259"/>
              <a:gd name="connsiteX2" fmla="*/ 479000 w 2696112"/>
              <a:gd name="connsiteY2" fmla="*/ 322729 h 1331259"/>
              <a:gd name="connsiteX3" fmla="*/ 626918 w 2696112"/>
              <a:gd name="connsiteY3" fmla="*/ 268941 h 1331259"/>
              <a:gd name="connsiteX4" fmla="*/ 680706 w 2696112"/>
              <a:gd name="connsiteY4" fmla="*/ 228600 h 1331259"/>
              <a:gd name="connsiteX5" fmla="*/ 747942 w 2696112"/>
              <a:gd name="connsiteY5" fmla="*/ 215153 h 1331259"/>
              <a:gd name="connsiteX6" fmla="*/ 801730 w 2696112"/>
              <a:gd name="connsiteY6" fmla="*/ 201706 h 1331259"/>
              <a:gd name="connsiteX7" fmla="*/ 895859 w 2696112"/>
              <a:gd name="connsiteY7" fmla="*/ 161365 h 1331259"/>
              <a:gd name="connsiteX8" fmla="*/ 963094 w 2696112"/>
              <a:gd name="connsiteY8" fmla="*/ 147917 h 1331259"/>
              <a:gd name="connsiteX9" fmla="*/ 1003436 w 2696112"/>
              <a:gd name="connsiteY9" fmla="*/ 134470 h 1331259"/>
              <a:gd name="connsiteX10" fmla="*/ 1043777 w 2696112"/>
              <a:gd name="connsiteY10" fmla="*/ 107576 h 1331259"/>
              <a:gd name="connsiteX11" fmla="*/ 1070671 w 2696112"/>
              <a:gd name="connsiteY11" fmla="*/ 67235 h 1331259"/>
              <a:gd name="connsiteX12" fmla="*/ 1124459 w 2696112"/>
              <a:gd name="connsiteY12" fmla="*/ 53788 h 1331259"/>
              <a:gd name="connsiteX13" fmla="*/ 1164800 w 2696112"/>
              <a:gd name="connsiteY13" fmla="*/ 26894 h 1331259"/>
              <a:gd name="connsiteX14" fmla="*/ 1245483 w 2696112"/>
              <a:gd name="connsiteY14" fmla="*/ 0 h 1331259"/>
              <a:gd name="connsiteX15" fmla="*/ 1662342 w 2696112"/>
              <a:gd name="connsiteY15" fmla="*/ 26894 h 1331259"/>
              <a:gd name="connsiteX16" fmla="*/ 1810259 w 2696112"/>
              <a:gd name="connsiteY16" fmla="*/ 121023 h 1331259"/>
              <a:gd name="connsiteX17" fmla="*/ 1904389 w 2696112"/>
              <a:gd name="connsiteY17" fmla="*/ 161365 h 1331259"/>
              <a:gd name="connsiteX18" fmla="*/ 1985071 w 2696112"/>
              <a:gd name="connsiteY18" fmla="*/ 188259 h 1331259"/>
              <a:gd name="connsiteX19" fmla="*/ 2038859 w 2696112"/>
              <a:gd name="connsiteY19" fmla="*/ 201706 h 1331259"/>
              <a:gd name="connsiteX20" fmla="*/ 2092647 w 2696112"/>
              <a:gd name="connsiteY20" fmla="*/ 228600 h 1331259"/>
              <a:gd name="connsiteX21" fmla="*/ 2132989 w 2696112"/>
              <a:gd name="connsiteY21" fmla="*/ 242047 h 1331259"/>
              <a:gd name="connsiteX22" fmla="*/ 2321247 w 2696112"/>
              <a:gd name="connsiteY22" fmla="*/ 336176 h 1331259"/>
              <a:gd name="connsiteX23" fmla="*/ 2428824 w 2696112"/>
              <a:gd name="connsiteY23" fmla="*/ 443753 h 1331259"/>
              <a:gd name="connsiteX24" fmla="*/ 2576742 w 2696112"/>
              <a:gd name="connsiteY24" fmla="*/ 618565 h 1331259"/>
              <a:gd name="connsiteX25" fmla="*/ 2630530 w 2696112"/>
              <a:gd name="connsiteY25" fmla="*/ 699247 h 1331259"/>
              <a:gd name="connsiteX26" fmla="*/ 2643977 w 2696112"/>
              <a:gd name="connsiteY26" fmla="*/ 739588 h 1331259"/>
              <a:gd name="connsiteX27" fmla="*/ 2684318 w 2696112"/>
              <a:gd name="connsiteY27" fmla="*/ 820270 h 1331259"/>
              <a:gd name="connsiteX28" fmla="*/ 2670871 w 2696112"/>
              <a:gd name="connsiteY28" fmla="*/ 1169894 h 1331259"/>
              <a:gd name="connsiteX29" fmla="*/ 2630530 w 2696112"/>
              <a:gd name="connsiteY29" fmla="*/ 1210235 h 1331259"/>
              <a:gd name="connsiteX30" fmla="*/ 2563294 w 2696112"/>
              <a:gd name="connsiteY30" fmla="*/ 1264023 h 1331259"/>
              <a:gd name="connsiteX31" fmla="*/ 2522953 w 2696112"/>
              <a:gd name="connsiteY31" fmla="*/ 1304365 h 1331259"/>
              <a:gd name="connsiteX32" fmla="*/ 2469165 w 2696112"/>
              <a:gd name="connsiteY32" fmla="*/ 1331259 h 1331259"/>
              <a:gd name="connsiteX33" fmla="*/ 2200224 w 2696112"/>
              <a:gd name="connsiteY33" fmla="*/ 1304365 h 1331259"/>
              <a:gd name="connsiteX34" fmla="*/ 2119542 w 2696112"/>
              <a:gd name="connsiteY34" fmla="*/ 1277470 h 1331259"/>
              <a:gd name="connsiteX35" fmla="*/ 2065753 w 2696112"/>
              <a:gd name="connsiteY35" fmla="*/ 1264023 h 1331259"/>
              <a:gd name="connsiteX36" fmla="*/ 1985071 w 2696112"/>
              <a:gd name="connsiteY36" fmla="*/ 1223682 h 1331259"/>
              <a:gd name="connsiteX37" fmla="*/ 1944730 w 2696112"/>
              <a:gd name="connsiteY37" fmla="*/ 1196788 h 1331259"/>
              <a:gd name="connsiteX38" fmla="*/ 1864047 w 2696112"/>
              <a:gd name="connsiteY38" fmla="*/ 1183341 h 1331259"/>
              <a:gd name="connsiteX39" fmla="*/ 1769918 w 2696112"/>
              <a:gd name="connsiteY39" fmla="*/ 1156447 h 1331259"/>
              <a:gd name="connsiteX40" fmla="*/ 1568212 w 2696112"/>
              <a:gd name="connsiteY40" fmla="*/ 1143000 h 1331259"/>
              <a:gd name="connsiteX41" fmla="*/ 1393400 w 2696112"/>
              <a:gd name="connsiteY41" fmla="*/ 1116106 h 1331259"/>
              <a:gd name="connsiteX42" fmla="*/ 1205142 w 2696112"/>
              <a:gd name="connsiteY42" fmla="*/ 1102659 h 1331259"/>
              <a:gd name="connsiteX43" fmla="*/ 196612 w 2696112"/>
              <a:gd name="connsiteY43" fmla="*/ 1089212 h 1331259"/>
              <a:gd name="connsiteX44" fmla="*/ 169718 w 2696112"/>
              <a:gd name="connsiteY44" fmla="*/ 954741 h 1331259"/>
              <a:gd name="connsiteX45" fmla="*/ 210059 w 2696112"/>
              <a:gd name="connsiteY45" fmla="*/ 403412 h 133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696112" h="1331259">
                <a:moveTo>
                  <a:pt x="210059" y="457200"/>
                </a:moveTo>
                <a:lnTo>
                  <a:pt x="210059" y="457200"/>
                </a:lnTo>
                <a:cubicBezTo>
                  <a:pt x="299706" y="412376"/>
                  <a:pt x="387997" y="364731"/>
                  <a:pt x="479000" y="322729"/>
                </a:cubicBezTo>
                <a:cubicBezTo>
                  <a:pt x="542038" y="293634"/>
                  <a:pt x="567883" y="301738"/>
                  <a:pt x="626918" y="268941"/>
                </a:cubicBezTo>
                <a:cubicBezTo>
                  <a:pt x="646509" y="258057"/>
                  <a:pt x="660226" y="237702"/>
                  <a:pt x="680706" y="228600"/>
                </a:cubicBezTo>
                <a:cubicBezTo>
                  <a:pt x="701592" y="219317"/>
                  <a:pt x="725630" y="220111"/>
                  <a:pt x="747942" y="215153"/>
                </a:cubicBezTo>
                <a:cubicBezTo>
                  <a:pt x="765983" y="211144"/>
                  <a:pt x="783960" y="206783"/>
                  <a:pt x="801730" y="201706"/>
                </a:cubicBezTo>
                <a:cubicBezTo>
                  <a:pt x="966198" y="154715"/>
                  <a:pt x="680744" y="233072"/>
                  <a:pt x="895859" y="161365"/>
                </a:cubicBezTo>
                <a:cubicBezTo>
                  <a:pt x="917542" y="154137"/>
                  <a:pt x="940921" y="153460"/>
                  <a:pt x="963094" y="147917"/>
                </a:cubicBezTo>
                <a:cubicBezTo>
                  <a:pt x="976845" y="144479"/>
                  <a:pt x="989989" y="138952"/>
                  <a:pt x="1003436" y="134470"/>
                </a:cubicBezTo>
                <a:cubicBezTo>
                  <a:pt x="1016883" y="125505"/>
                  <a:pt x="1032349" y="119004"/>
                  <a:pt x="1043777" y="107576"/>
                </a:cubicBezTo>
                <a:cubicBezTo>
                  <a:pt x="1055205" y="96148"/>
                  <a:pt x="1057224" y="76200"/>
                  <a:pt x="1070671" y="67235"/>
                </a:cubicBezTo>
                <a:cubicBezTo>
                  <a:pt x="1086048" y="56984"/>
                  <a:pt x="1106530" y="58270"/>
                  <a:pt x="1124459" y="53788"/>
                </a:cubicBezTo>
                <a:cubicBezTo>
                  <a:pt x="1137906" y="44823"/>
                  <a:pt x="1150032" y="33458"/>
                  <a:pt x="1164800" y="26894"/>
                </a:cubicBezTo>
                <a:cubicBezTo>
                  <a:pt x="1190706" y="15380"/>
                  <a:pt x="1245483" y="0"/>
                  <a:pt x="1245483" y="0"/>
                </a:cubicBezTo>
                <a:cubicBezTo>
                  <a:pt x="1384436" y="8965"/>
                  <a:pt x="1523639" y="14656"/>
                  <a:pt x="1662342" y="26894"/>
                </a:cubicBezTo>
                <a:cubicBezTo>
                  <a:pt x="1726269" y="32535"/>
                  <a:pt x="1751227" y="101346"/>
                  <a:pt x="1810259" y="121023"/>
                </a:cubicBezTo>
                <a:cubicBezTo>
                  <a:pt x="1940113" y="164308"/>
                  <a:pt x="1738224" y="94898"/>
                  <a:pt x="1904389" y="161365"/>
                </a:cubicBezTo>
                <a:cubicBezTo>
                  <a:pt x="1930710" y="171894"/>
                  <a:pt x="1957918" y="180113"/>
                  <a:pt x="1985071" y="188259"/>
                </a:cubicBezTo>
                <a:cubicBezTo>
                  <a:pt x="2002773" y="193570"/>
                  <a:pt x="2021555" y="195217"/>
                  <a:pt x="2038859" y="201706"/>
                </a:cubicBezTo>
                <a:cubicBezTo>
                  <a:pt x="2057628" y="208744"/>
                  <a:pt x="2074222" y="220704"/>
                  <a:pt x="2092647" y="228600"/>
                </a:cubicBezTo>
                <a:cubicBezTo>
                  <a:pt x="2105676" y="234184"/>
                  <a:pt x="2119542" y="237565"/>
                  <a:pt x="2132989" y="242047"/>
                </a:cubicBezTo>
                <a:cubicBezTo>
                  <a:pt x="2245536" y="317078"/>
                  <a:pt x="2183406" y="284486"/>
                  <a:pt x="2321247" y="336176"/>
                </a:cubicBezTo>
                <a:cubicBezTo>
                  <a:pt x="2357106" y="372035"/>
                  <a:pt x="2397690" y="403723"/>
                  <a:pt x="2428824" y="443753"/>
                </a:cubicBezTo>
                <a:cubicBezTo>
                  <a:pt x="2538520" y="584791"/>
                  <a:pt x="2486815" y="528638"/>
                  <a:pt x="2576742" y="618565"/>
                </a:cubicBezTo>
                <a:cubicBezTo>
                  <a:pt x="2608716" y="714486"/>
                  <a:pt x="2563378" y="598519"/>
                  <a:pt x="2630530" y="699247"/>
                </a:cubicBezTo>
                <a:cubicBezTo>
                  <a:pt x="2638393" y="711041"/>
                  <a:pt x="2637638" y="726910"/>
                  <a:pt x="2643977" y="739588"/>
                </a:cubicBezTo>
                <a:cubicBezTo>
                  <a:pt x="2696112" y="843858"/>
                  <a:pt x="2650519" y="718872"/>
                  <a:pt x="2684318" y="820270"/>
                </a:cubicBezTo>
                <a:cubicBezTo>
                  <a:pt x="2679836" y="936811"/>
                  <a:pt x="2686807" y="1054360"/>
                  <a:pt x="2670871" y="1169894"/>
                </a:cubicBezTo>
                <a:cubicBezTo>
                  <a:pt x="2668273" y="1188733"/>
                  <a:pt x="2644842" y="1197712"/>
                  <a:pt x="2630530" y="1210235"/>
                </a:cubicBezTo>
                <a:cubicBezTo>
                  <a:pt x="2608930" y="1229135"/>
                  <a:pt x="2584894" y="1245123"/>
                  <a:pt x="2563294" y="1264023"/>
                </a:cubicBezTo>
                <a:cubicBezTo>
                  <a:pt x="2548982" y="1276546"/>
                  <a:pt x="2538428" y="1293311"/>
                  <a:pt x="2522953" y="1304365"/>
                </a:cubicBezTo>
                <a:cubicBezTo>
                  <a:pt x="2506641" y="1316016"/>
                  <a:pt x="2487094" y="1322294"/>
                  <a:pt x="2469165" y="1331259"/>
                </a:cubicBezTo>
                <a:cubicBezTo>
                  <a:pt x="2379518" y="1322294"/>
                  <a:pt x="2289270" y="1318065"/>
                  <a:pt x="2200224" y="1304365"/>
                </a:cubicBezTo>
                <a:cubicBezTo>
                  <a:pt x="2172205" y="1300054"/>
                  <a:pt x="2146436" y="1286435"/>
                  <a:pt x="2119542" y="1277470"/>
                </a:cubicBezTo>
                <a:cubicBezTo>
                  <a:pt x="2102009" y="1271625"/>
                  <a:pt x="2083683" y="1268505"/>
                  <a:pt x="2065753" y="1264023"/>
                </a:cubicBezTo>
                <a:cubicBezTo>
                  <a:pt x="1950141" y="1186949"/>
                  <a:pt x="2096417" y="1279355"/>
                  <a:pt x="1985071" y="1223682"/>
                </a:cubicBezTo>
                <a:cubicBezTo>
                  <a:pt x="1970616" y="1216454"/>
                  <a:pt x="1960062" y="1201899"/>
                  <a:pt x="1944730" y="1196788"/>
                </a:cubicBezTo>
                <a:cubicBezTo>
                  <a:pt x="1918864" y="1188166"/>
                  <a:pt x="1890941" y="1187823"/>
                  <a:pt x="1864047" y="1183341"/>
                </a:cubicBezTo>
                <a:cubicBezTo>
                  <a:pt x="1839046" y="1175007"/>
                  <a:pt x="1794596" y="1159045"/>
                  <a:pt x="1769918" y="1156447"/>
                </a:cubicBezTo>
                <a:cubicBezTo>
                  <a:pt x="1702904" y="1149393"/>
                  <a:pt x="1635447" y="1147482"/>
                  <a:pt x="1568212" y="1143000"/>
                </a:cubicBezTo>
                <a:cubicBezTo>
                  <a:pt x="1488252" y="1116347"/>
                  <a:pt x="1532070" y="1127662"/>
                  <a:pt x="1393400" y="1116106"/>
                </a:cubicBezTo>
                <a:cubicBezTo>
                  <a:pt x="1330705" y="1110881"/>
                  <a:pt x="1268039" y="1104072"/>
                  <a:pt x="1205142" y="1102659"/>
                </a:cubicBezTo>
                <a:lnTo>
                  <a:pt x="196612" y="1089212"/>
                </a:lnTo>
                <a:cubicBezTo>
                  <a:pt x="180053" y="1039533"/>
                  <a:pt x="169718" y="1016546"/>
                  <a:pt x="169718" y="954741"/>
                </a:cubicBezTo>
                <a:cubicBezTo>
                  <a:pt x="169718" y="394450"/>
                  <a:pt x="0" y="403412"/>
                  <a:pt x="210059" y="403412"/>
                </a:cubicBez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728447" y="3924855"/>
            <a:ext cx="2877671" cy="1694330"/>
          </a:xfrm>
          <a:custGeom>
            <a:avLst/>
            <a:gdLst>
              <a:gd name="connsiteX0" fmla="*/ 2877671 w 2877671"/>
              <a:gd name="connsiteY0" fmla="*/ 551330 h 1694330"/>
              <a:gd name="connsiteX1" fmla="*/ 2877671 w 2877671"/>
              <a:gd name="connsiteY1" fmla="*/ 551330 h 1694330"/>
              <a:gd name="connsiteX2" fmla="*/ 2662518 w 2877671"/>
              <a:gd name="connsiteY2" fmla="*/ 336177 h 1694330"/>
              <a:gd name="connsiteX3" fmla="*/ 2433918 w 2877671"/>
              <a:gd name="connsiteY3" fmla="*/ 295835 h 1694330"/>
              <a:gd name="connsiteX4" fmla="*/ 2299447 w 2877671"/>
              <a:gd name="connsiteY4" fmla="*/ 268941 h 1694330"/>
              <a:gd name="connsiteX5" fmla="*/ 2178424 w 2877671"/>
              <a:gd name="connsiteY5" fmla="*/ 255494 h 1694330"/>
              <a:gd name="connsiteX6" fmla="*/ 2084294 w 2877671"/>
              <a:gd name="connsiteY6" fmla="*/ 242047 h 1694330"/>
              <a:gd name="connsiteX7" fmla="*/ 1640541 w 2877671"/>
              <a:gd name="connsiteY7" fmla="*/ 215153 h 1694330"/>
              <a:gd name="connsiteX8" fmla="*/ 1573306 w 2877671"/>
              <a:gd name="connsiteY8" fmla="*/ 161365 h 1694330"/>
              <a:gd name="connsiteX9" fmla="*/ 1532965 w 2877671"/>
              <a:gd name="connsiteY9" fmla="*/ 134471 h 1694330"/>
              <a:gd name="connsiteX10" fmla="*/ 1492624 w 2877671"/>
              <a:gd name="connsiteY10" fmla="*/ 94130 h 1694330"/>
              <a:gd name="connsiteX11" fmla="*/ 1452282 w 2877671"/>
              <a:gd name="connsiteY11" fmla="*/ 80682 h 1694330"/>
              <a:gd name="connsiteX12" fmla="*/ 1411941 w 2877671"/>
              <a:gd name="connsiteY12" fmla="*/ 53788 h 1694330"/>
              <a:gd name="connsiteX13" fmla="*/ 1210235 w 2877671"/>
              <a:gd name="connsiteY13" fmla="*/ 40341 h 1694330"/>
              <a:gd name="connsiteX14" fmla="*/ 1156447 w 2877671"/>
              <a:gd name="connsiteY14" fmla="*/ 13447 h 1694330"/>
              <a:gd name="connsiteX15" fmla="*/ 1089212 w 2877671"/>
              <a:gd name="connsiteY15" fmla="*/ 0 h 1694330"/>
              <a:gd name="connsiteX16" fmla="*/ 228600 w 2877671"/>
              <a:gd name="connsiteY16" fmla="*/ 13447 h 1694330"/>
              <a:gd name="connsiteX17" fmla="*/ 188259 w 2877671"/>
              <a:gd name="connsiteY17" fmla="*/ 26894 h 1694330"/>
              <a:gd name="connsiteX18" fmla="*/ 94129 w 2877671"/>
              <a:gd name="connsiteY18" fmla="*/ 134471 h 1694330"/>
              <a:gd name="connsiteX19" fmla="*/ 67235 w 2877671"/>
              <a:gd name="connsiteY19" fmla="*/ 188259 h 1694330"/>
              <a:gd name="connsiteX20" fmla="*/ 40341 w 2877671"/>
              <a:gd name="connsiteY20" fmla="*/ 255494 h 1694330"/>
              <a:gd name="connsiteX21" fmla="*/ 0 w 2877671"/>
              <a:gd name="connsiteY21" fmla="*/ 309282 h 1694330"/>
              <a:gd name="connsiteX22" fmla="*/ 13447 w 2877671"/>
              <a:gd name="connsiteY22" fmla="*/ 524435 h 1694330"/>
              <a:gd name="connsiteX23" fmla="*/ 40341 w 2877671"/>
              <a:gd name="connsiteY23" fmla="*/ 564777 h 1694330"/>
              <a:gd name="connsiteX24" fmla="*/ 107577 w 2877671"/>
              <a:gd name="connsiteY24" fmla="*/ 632012 h 1694330"/>
              <a:gd name="connsiteX25" fmla="*/ 215153 w 2877671"/>
              <a:gd name="connsiteY25" fmla="*/ 793377 h 1694330"/>
              <a:gd name="connsiteX26" fmla="*/ 255494 w 2877671"/>
              <a:gd name="connsiteY26" fmla="*/ 833718 h 1694330"/>
              <a:gd name="connsiteX27" fmla="*/ 282388 w 2877671"/>
              <a:gd name="connsiteY27" fmla="*/ 887506 h 1694330"/>
              <a:gd name="connsiteX28" fmla="*/ 349624 w 2877671"/>
              <a:gd name="connsiteY28" fmla="*/ 968188 h 1694330"/>
              <a:gd name="connsiteX29" fmla="*/ 389965 w 2877671"/>
              <a:gd name="connsiteY29" fmla="*/ 1021977 h 1694330"/>
              <a:gd name="connsiteX30" fmla="*/ 484094 w 2877671"/>
              <a:gd name="connsiteY30" fmla="*/ 1102659 h 1694330"/>
              <a:gd name="connsiteX31" fmla="*/ 524435 w 2877671"/>
              <a:gd name="connsiteY31" fmla="*/ 1116106 h 1694330"/>
              <a:gd name="connsiteX32" fmla="*/ 645459 w 2877671"/>
              <a:gd name="connsiteY32" fmla="*/ 1223682 h 1694330"/>
              <a:gd name="connsiteX33" fmla="*/ 672353 w 2877671"/>
              <a:gd name="connsiteY33" fmla="*/ 1250577 h 1694330"/>
              <a:gd name="connsiteX34" fmla="*/ 726141 w 2877671"/>
              <a:gd name="connsiteY34" fmla="*/ 1277471 h 1694330"/>
              <a:gd name="connsiteX35" fmla="*/ 753035 w 2877671"/>
              <a:gd name="connsiteY35" fmla="*/ 1331259 h 1694330"/>
              <a:gd name="connsiteX36" fmla="*/ 833718 w 2877671"/>
              <a:gd name="connsiteY36" fmla="*/ 1385047 h 1694330"/>
              <a:gd name="connsiteX37" fmla="*/ 887506 w 2877671"/>
              <a:gd name="connsiteY37" fmla="*/ 1425388 h 1694330"/>
              <a:gd name="connsiteX38" fmla="*/ 981635 w 2877671"/>
              <a:gd name="connsiteY38" fmla="*/ 1506071 h 1694330"/>
              <a:gd name="connsiteX39" fmla="*/ 1102659 w 2877671"/>
              <a:gd name="connsiteY39" fmla="*/ 1586753 h 1694330"/>
              <a:gd name="connsiteX40" fmla="*/ 1156447 w 2877671"/>
              <a:gd name="connsiteY40" fmla="*/ 1600200 h 1694330"/>
              <a:gd name="connsiteX41" fmla="*/ 1196788 w 2877671"/>
              <a:gd name="connsiteY41" fmla="*/ 1613647 h 1694330"/>
              <a:gd name="connsiteX42" fmla="*/ 1304365 w 2877671"/>
              <a:gd name="connsiteY42" fmla="*/ 1640541 h 1694330"/>
              <a:gd name="connsiteX43" fmla="*/ 1519518 w 2877671"/>
              <a:gd name="connsiteY43" fmla="*/ 1667435 h 1694330"/>
              <a:gd name="connsiteX44" fmla="*/ 2097741 w 2877671"/>
              <a:gd name="connsiteY44" fmla="*/ 1694330 h 1694330"/>
              <a:gd name="connsiteX45" fmla="*/ 2501153 w 2877671"/>
              <a:gd name="connsiteY45" fmla="*/ 1640541 h 1694330"/>
              <a:gd name="connsiteX46" fmla="*/ 2568388 w 2877671"/>
              <a:gd name="connsiteY46" fmla="*/ 1506071 h 1694330"/>
              <a:gd name="connsiteX47" fmla="*/ 2675965 w 2877671"/>
              <a:gd name="connsiteY47" fmla="*/ 1264024 h 1694330"/>
              <a:gd name="connsiteX48" fmla="*/ 2689412 w 2877671"/>
              <a:gd name="connsiteY48" fmla="*/ 1223682 h 1694330"/>
              <a:gd name="connsiteX49" fmla="*/ 2702859 w 2877671"/>
              <a:gd name="connsiteY49" fmla="*/ 1143000 h 1694330"/>
              <a:gd name="connsiteX50" fmla="*/ 2716306 w 2877671"/>
              <a:gd name="connsiteY50" fmla="*/ 1075765 h 1694330"/>
              <a:gd name="connsiteX51" fmla="*/ 2743200 w 2877671"/>
              <a:gd name="connsiteY51" fmla="*/ 726141 h 1694330"/>
              <a:gd name="connsiteX52" fmla="*/ 2796988 w 2877671"/>
              <a:gd name="connsiteY52" fmla="*/ 605118 h 1694330"/>
              <a:gd name="connsiteX53" fmla="*/ 2823882 w 2877671"/>
              <a:gd name="connsiteY53" fmla="*/ 564777 h 1694330"/>
              <a:gd name="connsiteX54" fmla="*/ 2864224 w 2877671"/>
              <a:gd name="connsiteY54" fmla="*/ 551330 h 1694330"/>
              <a:gd name="connsiteX55" fmla="*/ 2864224 w 2877671"/>
              <a:gd name="connsiteY55" fmla="*/ 484094 h 1694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877671" h="1694330">
                <a:moveTo>
                  <a:pt x="2877671" y="551330"/>
                </a:moveTo>
                <a:lnTo>
                  <a:pt x="2877671" y="551330"/>
                </a:lnTo>
                <a:cubicBezTo>
                  <a:pt x="2805953" y="479612"/>
                  <a:pt x="2743657" y="397032"/>
                  <a:pt x="2662518" y="336177"/>
                </a:cubicBezTo>
                <a:cubicBezTo>
                  <a:pt x="2628306" y="310518"/>
                  <a:pt x="2467874" y="301196"/>
                  <a:pt x="2433918" y="295835"/>
                </a:cubicBezTo>
                <a:cubicBezTo>
                  <a:pt x="2388766" y="288706"/>
                  <a:pt x="2344599" y="276070"/>
                  <a:pt x="2299447" y="268941"/>
                </a:cubicBezTo>
                <a:cubicBezTo>
                  <a:pt x="2259354" y="262611"/>
                  <a:pt x="2218700" y="260528"/>
                  <a:pt x="2178424" y="255494"/>
                </a:cubicBezTo>
                <a:cubicBezTo>
                  <a:pt x="2146974" y="251563"/>
                  <a:pt x="2115795" y="245547"/>
                  <a:pt x="2084294" y="242047"/>
                </a:cubicBezTo>
                <a:cubicBezTo>
                  <a:pt x="1913829" y="223106"/>
                  <a:pt x="1834780" y="223982"/>
                  <a:pt x="1640541" y="215153"/>
                </a:cubicBezTo>
                <a:cubicBezTo>
                  <a:pt x="1562005" y="188974"/>
                  <a:pt x="1634130" y="222189"/>
                  <a:pt x="1573306" y="161365"/>
                </a:cubicBezTo>
                <a:cubicBezTo>
                  <a:pt x="1561878" y="149937"/>
                  <a:pt x="1545380" y="144817"/>
                  <a:pt x="1532965" y="134471"/>
                </a:cubicBezTo>
                <a:cubicBezTo>
                  <a:pt x="1518356" y="122297"/>
                  <a:pt x="1508447" y="104679"/>
                  <a:pt x="1492624" y="94130"/>
                </a:cubicBezTo>
                <a:cubicBezTo>
                  <a:pt x="1480830" y="86267"/>
                  <a:pt x="1464960" y="87021"/>
                  <a:pt x="1452282" y="80682"/>
                </a:cubicBezTo>
                <a:cubicBezTo>
                  <a:pt x="1437827" y="73454"/>
                  <a:pt x="1427882" y="56445"/>
                  <a:pt x="1411941" y="53788"/>
                </a:cubicBezTo>
                <a:cubicBezTo>
                  <a:pt x="1345473" y="42710"/>
                  <a:pt x="1277470" y="44823"/>
                  <a:pt x="1210235" y="40341"/>
                </a:cubicBezTo>
                <a:cubicBezTo>
                  <a:pt x="1192306" y="31376"/>
                  <a:pt x="1175464" y="19786"/>
                  <a:pt x="1156447" y="13447"/>
                </a:cubicBezTo>
                <a:cubicBezTo>
                  <a:pt x="1134764" y="6219"/>
                  <a:pt x="1112068" y="0"/>
                  <a:pt x="1089212" y="0"/>
                </a:cubicBezTo>
                <a:cubicBezTo>
                  <a:pt x="802306" y="0"/>
                  <a:pt x="515471" y="8965"/>
                  <a:pt x="228600" y="13447"/>
                </a:cubicBezTo>
                <a:cubicBezTo>
                  <a:pt x="215153" y="17929"/>
                  <a:pt x="199598" y="18389"/>
                  <a:pt x="188259" y="26894"/>
                </a:cubicBezTo>
                <a:cubicBezTo>
                  <a:pt x="151073" y="54784"/>
                  <a:pt x="117457" y="93648"/>
                  <a:pt x="94129" y="134471"/>
                </a:cubicBezTo>
                <a:cubicBezTo>
                  <a:pt x="84183" y="151875"/>
                  <a:pt x="75376" y="169941"/>
                  <a:pt x="67235" y="188259"/>
                </a:cubicBezTo>
                <a:cubicBezTo>
                  <a:pt x="57432" y="210317"/>
                  <a:pt x="52063" y="234394"/>
                  <a:pt x="40341" y="255494"/>
                </a:cubicBezTo>
                <a:cubicBezTo>
                  <a:pt x="29457" y="275085"/>
                  <a:pt x="13447" y="291353"/>
                  <a:pt x="0" y="309282"/>
                </a:cubicBezTo>
                <a:cubicBezTo>
                  <a:pt x="4482" y="381000"/>
                  <a:pt x="2240" y="453457"/>
                  <a:pt x="13447" y="524435"/>
                </a:cubicBezTo>
                <a:cubicBezTo>
                  <a:pt x="15968" y="540399"/>
                  <a:pt x="29699" y="552614"/>
                  <a:pt x="40341" y="564777"/>
                </a:cubicBezTo>
                <a:cubicBezTo>
                  <a:pt x="61212" y="588630"/>
                  <a:pt x="107577" y="632012"/>
                  <a:pt x="107577" y="632012"/>
                </a:cubicBezTo>
                <a:cubicBezTo>
                  <a:pt x="154517" y="725891"/>
                  <a:pt x="122444" y="669763"/>
                  <a:pt x="215153" y="793377"/>
                </a:cubicBezTo>
                <a:cubicBezTo>
                  <a:pt x="226563" y="808591"/>
                  <a:pt x="244441" y="818243"/>
                  <a:pt x="255494" y="833718"/>
                </a:cubicBezTo>
                <a:cubicBezTo>
                  <a:pt x="267145" y="850030"/>
                  <a:pt x="271764" y="870507"/>
                  <a:pt x="282388" y="887506"/>
                </a:cubicBezTo>
                <a:cubicBezTo>
                  <a:pt x="336156" y="973535"/>
                  <a:pt x="303589" y="912946"/>
                  <a:pt x="349624" y="968188"/>
                </a:cubicBezTo>
                <a:cubicBezTo>
                  <a:pt x="363972" y="985405"/>
                  <a:pt x="375380" y="1004961"/>
                  <a:pt x="389965" y="1021977"/>
                </a:cubicBezTo>
                <a:cubicBezTo>
                  <a:pt x="412855" y="1048683"/>
                  <a:pt x="454335" y="1085654"/>
                  <a:pt x="484094" y="1102659"/>
                </a:cubicBezTo>
                <a:cubicBezTo>
                  <a:pt x="496401" y="1109691"/>
                  <a:pt x="510988" y="1111624"/>
                  <a:pt x="524435" y="1116106"/>
                </a:cubicBezTo>
                <a:cubicBezTo>
                  <a:pt x="663500" y="1255169"/>
                  <a:pt x="526730" y="1124740"/>
                  <a:pt x="645459" y="1223682"/>
                </a:cubicBezTo>
                <a:cubicBezTo>
                  <a:pt x="655199" y="1231798"/>
                  <a:pt x="661804" y="1243544"/>
                  <a:pt x="672353" y="1250577"/>
                </a:cubicBezTo>
                <a:cubicBezTo>
                  <a:pt x="689032" y="1261696"/>
                  <a:pt x="708212" y="1268506"/>
                  <a:pt x="726141" y="1277471"/>
                </a:cubicBezTo>
                <a:cubicBezTo>
                  <a:pt x="735106" y="1295400"/>
                  <a:pt x="738861" y="1317085"/>
                  <a:pt x="753035" y="1331259"/>
                </a:cubicBezTo>
                <a:cubicBezTo>
                  <a:pt x="775891" y="1354115"/>
                  <a:pt x="806824" y="1367118"/>
                  <a:pt x="833718" y="1385047"/>
                </a:cubicBezTo>
                <a:cubicBezTo>
                  <a:pt x="852366" y="1397479"/>
                  <a:pt x="871659" y="1409540"/>
                  <a:pt x="887506" y="1425388"/>
                </a:cubicBezTo>
                <a:cubicBezTo>
                  <a:pt x="973640" y="1511523"/>
                  <a:pt x="902464" y="1479681"/>
                  <a:pt x="981635" y="1506071"/>
                </a:cubicBezTo>
                <a:cubicBezTo>
                  <a:pt x="1018591" y="1533787"/>
                  <a:pt x="1060220" y="1567891"/>
                  <a:pt x="1102659" y="1586753"/>
                </a:cubicBezTo>
                <a:cubicBezTo>
                  <a:pt x="1119547" y="1594259"/>
                  <a:pt x="1138677" y="1595123"/>
                  <a:pt x="1156447" y="1600200"/>
                </a:cubicBezTo>
                <a:cubicBezTo>
                  <a:pt x="1170076" y="1604094"/>
                  <a:pt x="1183113" y="1609917"/>
                  <a:pt x="1196788" y="1613647"/>
                </a:cubicBezTo>
                <a:cubicBezTo>
                  <a:pt x="1232448" y="1623372"/>
                  <a:pt x="1268506" y="1631576"/>
                  <a:pt x="1304365" y="1640541"/>
                </a:cubicBezTo>
                <a:cubicBezTo>
                  <a:pt x="1374483" y="1658070"/>
                  <a:pt x="1447800" y="1658470"/>
                  <a:pt x="1519518" y="1667435"/>
                </a:cubicBezTo>
                <a:cubicBezTo>
                  <a:pt x="1710977" y="1691367"/>
                  <a:pt x="2097741" y="1694330"/>
                  <a:pt x="2097741" y="1694330"/>
                </a:cubicBezTo>
                <a:cubicBezTo>
                  <a:pt x="2232212" y="1676400"/>
                  <a:pt x="2375195" y="1690924"/>
                  <a:pt x="2501153" y="1640541"/>
                </a:cubicBezTo>
                <a:cubicBezTo>
                  <a:pt x="2547683" y="1621929"/>
                  <a:pt x="2545976" y="1550894"/>
                  <a:pt x="2568388" y="1506071"/>
                </a:cubicBezTo>
                <a:cubicBezTo>
                  <a:pt x="2610386" y="1422074"/>
                  <a:pt x="2644452" y="1358565"/>
                  <a:pt x="2675965" y="1264024"/>
                </a:cubicBezTo>
                <a:cubicBezTo>
                  <a:pt x="2680447" y="1250577"/>
                  <a:pt x="2686337" y="1237519"/>
                  <a:pt x="2689412" y="1223682"/>
                </a:cubicBezTo>
                <a:cubicBezTo>
                  <a:pt x="2695327" y="1197066"/>
                  <a:pt x="2697982" y="1169825"/>
                  <a:pt x="2702859" y="1143000"/>
                </a:cubicBezTo>
                <a:cubicBezTo>
                  <a:pt x="2706948" y="1120513"/>
                  <a:pt x="2711824" y="1098177"/>
                  <a:pt x="2716306" y="1075765"/>
                </a:cubicBezTo>
                <a:cubicBezTo>
                  <a:pt x="2720081" y="992709"/>
                  <a:pt x="2707780" y="832403"/>
                  <a:pt x="2743200" y="726141"/>
                </a:cubicBezTo>
                <a:cubicBezTo>
                  <a:pt x="2754726" y="691562"/>
                  <a:pt x="2778244" y="637920"/>
                  <a:pt x="2796988" y="605118"/>
                </a:cubicBezTo>
                <a:cubicBezTo>
                  <a:pt x="2805006" y="591086"/>
                  <a:pt x="2811262" y="574873"/>
                  <a:pt x="2823882" y="564777"/>
                </a:cubicBezTo>
                <a:cubicBezTo>
                  <a:pt x="2834951" y="555922"/>
                  <a:pt x="2857885" y="564008"/>
                  <a:pt x="2864224" y="551330"/>
                </a:cubicBezTo>
                <a:cubicBezTo>
                  <a:pt x="2874247" y="531284"/>
                  <a:pt x="2864224" y="506506"/>
                  <a:pt x="2864224" y="484094"/>
                </a:cubicBez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072066" y="1857364"/>
            <a:ext cx="1714512" cy="5715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Process A</a:t>
            </a:r>
            <a:endParaRPr lang="en-US" sz="2800" b="1"/>
          </a:p>
        </p:txBody>
      </p:sp>
      <p:sp>
        <p:nvSpPr>
          <p:cNvPr id="25" name="Rectangle 24"/>
          <p:cNvSpPr/>
          <p:nvPr/>
        </p:nvSpPr>
        <p:spPr>
          <a:xfrm>
            <a:off x="1428728" y="4429132"/>
            <a:ext cx="1714512" cy="5715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Process B</a:t>
            </a:r>
            <a:endParaRPr lang="en-US" sz="2800" b="1"/>
          </a:p>
        </p:txBody>
      </p:sp>
      <p:sp>
        <p:nvSpPr>
          <p:cNvPr id="26" name="Lock"/>
          <p:cNvSpPr>
            <a:spLocks noEditPoints="1" noChangeArrowheads="1"/>
          </p:cNvSpPr>
          <p:nvPr/>
        </p:nvSpPr>
        <p:spPr bwMode="auto">
          <a:xfrm>
            <a:off x="5572132" y="2928934"/>
            <a:ext cx="355588" cy="44608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bg1">
              <a:lumMod val="65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ock"/>
          <p:cNvSpPr>
            <a:spLocks noEditPoints="1" noChangeArrowheads="1"/>
          </p:cNvSpPr>
          <p:nvPr/>
        </p:nvSpPr>
        <p:spPr bwMode="auto">
          <a:xfrm>
            <a:off x="8429652" y="4214818"/>
            <a:ext cx="355588" cy="44608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bg1">
              <a:lumMod val="65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ock"/>
          <p:cNvSpPr>
            <a:spLocks noEditPoints="1" noChangeArrowheads="1"/>
          </p:cNvSpPr>
          <p:nvPr/>
        </p:nvSpPr>
        <p:spPr bwMode="auto">
          <a:xfrm>
            <a:off x="3857620" y="3929066"/>
            <a:ext cx="355588" cy="44608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bg1">
              <a:lumMod val="65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" name="Straight Arrow Connector 29"/>
          <p:cNvCxnSpPr>
            <a:endCxn id="6" idx="0"/>
          </p:cNvCxnSpPr>
          <p:nvPr/>
        </p:nvCxnSpPr>
        <p:spPr>
          <a:xfrm rot="5400000">
            <a:off x="4741142" y="2795512"/>
            <a:ext cx="1126197" cy="392909"/>
          </a:xfrm>
          <a:prstGeom prst="straightConnector1">
            <a:avLst/>
          </a:prstGeom>
          <a:ln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3"/>
            <a:endCxn id="8" idx="2"/>
          </p:cNvCxnSpPr>
          <p:nvPr/>
        </p:nvCxnSpPr>
        <p:spPr>
          <a:xfrm flipV="1">
            <a:off x="3143240" y="4519478"/>
            <a:ext cx="1438284" cy="195406"/>
          </a:xfrm>
          <a:prstGeom prst="straightConnector1">
            <a:avLst/>
          </a:prstGeom>
          <a:ln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3"/>
            <a:endCxn id="13" idx="2"/>
          </p:cNvCxnSpPr>
          <p:nvPr/>
        </p:nvCxnSpPr>
        <p:spPr>
          <a:xfrm>
            <a:off x="3143240" y="4714884"/>
            <a:ext cx="1428760" cy="804726"/>
          </a:xfrm>
          <a:prstGeom prst="straightConnector1">
            <a:avLst/>
          </a:prstGeom>
          <a:ln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4" idx="2"/>
            <a:endCxn id="19" idx="0"/>
          </p:cNvCxnSpPr>
          <p:nvPr/>
        </p:nvCxnSpPr>
        <p:spPr>
          <a:xfrm rot="16200000" flipH="1">
            <a:off x="6205620" y="2152569"/>
            <a:ext cx="483255" cy="1035851"/>
          </a:xfrm>
          <a:prstGeom prst="straightConnector1">
            <a:avLst/>
          </a:prstGeom>
          <a:ln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500166" y="314324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Locks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2910" y="221455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11" name="Rectangle 10"/>
          <p:cNvSpPr/>
          <p:nvPr/>
        </p:nvSpPr>
        <p:spPr>
          <a:xfrm>
            <a:off x="2071670" y="414338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30</a:t>
            </a:r>
            <a:endParaRPr lang="en-US" sz="3200" b="1"/>
          </a:p>
        </p:txBody>
      </p:sp>
      <p:cxnSp>
        <p:nvCxnSpPr>
          <p:cNvPr id="13" name="Straight Arrow Connector 12"/>
          <p:cNvCxnSpPr>
            <a:stCxn id="4" idx="2"/>
          </p:cNvCxnSpPr>
          <p:nvPr/>
        </p:nvCxnSpPr>
        <p:spPr>
          <a:xfrm rot="5400000">
            <a:off x="482175" y="2589604"/>
            <a:ext cx="214314" cy="75009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</p:cNvCxnSpPr>
          <p:nvPr/>
        </p:nvCxnSpPr>
        <p:spPr>
          <a:xfrm rot="16200000" flipH="1">
            <a:off x="1250133" y="2571744"/>
            <a:ext cx="285752" cy="857256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1" idx="0"/>
          </p:cNvCxnSpPr>
          <p:nvPr/>
        </p:nvCxnSpPr>
        <p:spPr>
          <a:xfrm rot="16200000" flipH="1">
            <a:off x="1928794" y="3679033"/>
            <a:ext cx="357190" cy="57150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786446" y="2214554"/>
            <a:ext cx="3000396" cy="400052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857884" y="1571612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Transaction Log</a:t>
            </a:r>
            <a:endParaRPr lang="en-US" sz="3200" b="1"/>
          </a:p>
        </p:txBody>
      </p:sp>
      <p:cxnSp>
        <p:nvCxnSpPr>
          <p:cNvPr id="22" name="Straight Arrow Connector 21"/>
          <p:cNvCxnSpPr>
            <a:stCxn id="50" idx="2"/>
            <a:endCxn id="21" idx="0"/>
          </p:cNvCxnSpPr>
          <p:nvPr/>
        </p:nvCxnSpPr>
        <p:spPr>
          <a:xfrm rot="5400000">
            <a:off x="1625183" y="4697025"/>
            <a:ext cx="428628" cy="6072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Lock"/>
          <p:cNvSpPr>
            <a:spLocks noEditPoints="1" noChangeArrowheads="1"/>
          </p:cNvSpPr>
          <p:nvPr/>
        </p:nvSpPr>
        <p:spPr bwMode="auto">
          <a:xfrm>
            <a:off x="8286776" y="5626121"/>
            <a:ext cx="355588" cy="44608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bg1">
              <a:lumMod val="65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Straight Arrow Connector 37"/>
          <p:cNvCxnSpPr>
            <a:stCxn id="37" idx="0"/>
            <a:endCxn id="48" idx="2"/>
          </p:cNvCxnSpPr>
          <p:nvPr/>
        </p:nvCxnSpPr>
        <p:spPr>
          <a:xfrm rot="5400000" flipH="1" flipV="1">
            <a:off x="982240" y="3554017"/>
            <a:ext cx="357190" cy="82153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ock"/>
          <p:cNvSpPr>
            <a:spLocks noEditPoints="1" noChangeArrowheads="1"/>
          </p:cNvSpPr>
          <p:nvPr/>
        </p:nvSpPr>
        <p:spPr bwMode="auto">
          <a:xfrm>
            <a:off x="8286776" y="4840303"/>
            <a:ext cx="355588" cy="44608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bg1">
              <a:lumMod val="65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142976" y="271462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42910" y="271462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000232" y="364331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500166" y="364331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571736" y="464344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071670" y="464344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Group 111"/>
          <p:cNvGrpSpPr/>
          <p:nvPr/>
        </p:nvGrpSpPr>
        <p:grpSpPr>
          <a:xfrm>
            <a:off x="1928794" y="1643050"/>
            <a:ext cx="642942" cy="642942"/>
            <a:chOff x="1928794" y="1643050"/>
            <a:chExt cx="642942" cy="642942"/>
          </a:xfrm>
        </p:grpSpPr>
        <p:sp>
          <p:nvSpPr>
            <p:cNvPr id="53" name="Rectangle 52"/>
            <p:cNvSpPr/>
            <p:nvPr/>
          </p:nvSpPr>
          <p:spPr>
            <a:xfrm>
              <a:off x="1928794" y="1643050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25</a:t>
              </a:r>
              <a:endParaRPr lang="en-US" sz="3200" b="1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428860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928794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 rot="10800000" flipV="1">
            <a:off x="1357290" y="2000240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 flipV="1">
            <a:off x="2214546" y="2857496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2"/>
          <p:cNvGrpSpPr/>
          <p:nvPr/>
        </p:nvGrpSpPr>
        <p:grpSpPr>
          <a:xfrm>
            <a:off x="3357554" y="3500438"/>
            <a:ext cx="642942" cy="642942"/>
            <a:chOff x="4714876" y="1643050"/>
            <a:chExt cx="642942" cy="642942"/>
          </a:xfrm>
        </p:grpSpPr>
        <p:sp>
          <p:nvSpPr>
            <p:cNvPr id="66" name="Rectangle 65"/>
            <p:cNvSpPr/>
            <p:nvPr/>
          </p:nvSpPr>
          <p:spPr>
            <a:xfrm>
              <a:off x="4714876" y="1643050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25</a:t>
              </a:r>
              <a:endParaRPr lang="en-US" sz="3200" b="1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14942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14876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 rot="10800000" flipV="1">
            <a:off x="2786050" y="3857628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428596" y="4143380"/>
            <a:ext cx="642942" cy="642942"/>
            <a:chOff x="428596" y="4143380"/>
            <a:chExt cx="642942" cy="642942"/>
          </a:xfrm>
        </p:grpSpPr>
        <p:sp>
          <p:nvSpPr>
            <p:cNvPr id="37" name="Rectangle 36"/>
            <p:cNvSpPr/>
            <p:nvPr/>
          </p:nvSpPr>
          <p:spPr>
            <a:xfrm>
              <a:off x="428596" y="4143380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15</a:t>
              </a:r>
              <a:endParaRPr lang="en-US" sz="3200" b="1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928662" y="464344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28596" y="464344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214414" y="5214950"/>
            <a:ext cx="642942" cy="642942"/>
            <a:chOff x="1214414" y="5214950"/>
            <a:chExt cx="642942" cy="642942"/>
          </a:xfrm>
        </p:grpSpPr>
        <p:sp>
          <p:nvSpPr>
            <p:cNvPr id="21" name="Rectangle 20"/>
            <p:cNvSpPr/>
            <p:nvPr/>
          </p:nvSpPr>
          <p:spPr>
            <a:xfrm>
              <a:off x="1214414" y="5214950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25</a:t>
              </a:r>
              <a:endParaRPr lang="en-US" sz="3200" b="1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714480" y="571501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14414" y="571501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928794" y="1643050"/>
            <a:ext cx="642942" cy="642942"/>
            <a:chOff x="580996" y="4295780"/>
            <a:chExt cx="642942" cy="642942"/>
          </a:xfrm>
        </p:grpSpPr>
        <p:sp>
          <p:nvSpPr>
            <p:cNvPr id="81" name="Rectangle 80"/>
            <p:cNvSpPr/>
            <p:nvPr/>
          </p:nvSpPr>
          <p:spPr>
            <a:xfrm>
              <a:off x="580996" y="4295780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15</a:t>
              </a:r>
              <a:endParaRPr lang="en-US" sz="3200" b="1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81062" y="479584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80996" y="4795846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786050" y="2500306"/>
            <a:ext cx="642942" cy="642942"/>
            <a:chOff x="2786050" y="2500306"/>
            <a:chExt cx="642942" cy="642942"/>
          </a:xfrm>
        </p:grpSpPr>
        <p:sp>
          <p:nvSpPr>
            <p:cNvPr id="59" name="Rectangle 58"/>
            <p:cNvSpPr/>
            <p:nvPr/>
          </p:nvSpPr>
          <p:spPr>
            <a:xfrm>
              <a:off x="2786050" y="2500306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25</a:t>
              </a:r>
              <a:endParaRPr lang="en-US" sz="3200" b="1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286116" y="3000372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786050" y="3000372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5929322" y="2357430"/>
            <a:ext cx="2214578" cy="642942"/>
            <a:chOff x="5929322" y="2357430"/>
            <a:chExt cx="2214578" cy="642942"/>
          </a:xfrm>
        </p:grpSpPr>
        <p:sp>
          <p:nvSpPr>
            <p:cNvPr id="35" name="Rectangle 34"/>
            <p:cNvSpPr/>
            <p:nvPr/>
          </p:nvSpPr>
          <p:spPr>
            <a:xfrm>
              <a:off x="7500958" y="2357430"/>
              <a:ext cx="642942" cy="6429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10</a:t>
              </a:r>
              <a:endParaRPr lang="en-US" sz="3200" b="1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29322" y="2415597"/>
              <a:ext cx="1042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/>
                <a:t>Read</a:t>
              </a:r>
              <a:endParaRPr lang="en-US" b="1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8001024" y="2857496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500958" y="2857496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929322" y="3143248"/>
            <a:ext cx="2214578" cy="642942"/>
            <a:chOff x="5929322" y="3143248"/>
            <a:chExt cx="2214578" cy="642942"/>
          </a:xfrm>
        </p:grpSpPr>
        <p:sp>
          <p:nvSpPr>
            <p:cNvPr id="14" name="Rectangle 13"/>
            <p:cNvSpPr/>
            <p:nvPr/>
          </p:nvSpPr>
          <p:spPr>
            <a:xfrm>
              <a:off x="7500958" y="3143248"/>
              <a:ext cx="642942" cy="6429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20</a:t>
              </a:r>
              <a:endParaRPr lang="en-US" sz="3200" b="1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29322" y="3201415"/>
              <a:ext cx="1042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/>
                <a:t>Read</a:t>
              </a:r>
              <a:endParaRPr lang="en-US" b="1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001024" y="3643314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500958" y="3643314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929322" y="3929066"/>
            <a:ext cx="2214578" cy="642942"/>
            <a:chOff x="5929322" y="3929066"/>
            <a:chExt cx="2214578" cy="642942"/>
          </a:xfrm>
        </p:grpSpPr>
        <p:sp>
          <p:nvSpPr>
            <p:cNvPr id="16" name="Rectangle 15"/>
            <p:cNvSpPr/>
            <p:nvPr/>
          </p:nvSpPr>
          <p:spPr>
            <a:xfrm>
              <a:off x="7500958" y="3929066"/>
              <a:ext cx="642942" cy="6429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30</a:t>
              </a:r>
              <a:endParaRPr lang="en-US" sz="3200" b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29322" y="3987233"/>
              <a:ext cx="1042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/>
                <a:t>Read</a:t>
              </a:r>
              <a:endParaRPr lang="en-US" b="1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8001024" y="4429132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500958" y="4429132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929322" y="4714884"/>
            <a:ext cx="2214578" cy="642942"/>
            <a:chOff x="5929322" y="4714884"/>
            <a:chExt cx="2214578" cy="642942"/>
          </a:xfrm>
        </p:grpSpPr>
        <p:sp>
          <p:nvSpPr>
            <p:cNvPr id="98" name="Rectangle 97"/>
            <p:cNvSpPr/>
            <p:nvPr/>
          </p:nvSpPr>
          <p:spPr>
            <a:xfrm>
              <a:off x="7500958" y="4714884"/>
              <a:ext cx="642942" cy="6429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30</a:t>
              </a:r>
              <a:endParaRPr lang="en-US" sz="3200" b="1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929322" y="4773051"/>
              <a:ext cx="10502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/>
                <a:t>Write</a:t>
              </a:r>
              <a:endParaRPr lang="en-US" b="1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001024" y="5214950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500958" y="5214950"/>
              <a:ext cx="142876" cy="14287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929322" y="5500702"/>
            <a:ext cx="2214578" cy="642942"/>
            <a:chOff x="5929322" y="5500702"/>
            <a:chExt cx="2214578" cy="642942"/>
          </a:xfrm>
        </p:grpSpPr>
        <p:sp>
          <p:nvSpPr>
            <p:cNvPr id="100" name="Rectangle 99"/>
            <p:cNvSpPr/>
            <p:nvPr/>
          </p:nvSpPr>
          <p:spPr>
            <a:xfrm>
              <a:off x="7500958" y="5500702"/>
              <a:ext cx="642942" cy="6429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20</a:t>
              </a:r>
              <a:endParaRPr lang="en-US" sz="3200" b="1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929322" y="5558869"/>
              <a:ext cx="10502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/>
                <a:t>Write</a:t>
              </a:r>
              <a:endParaRPr lang="en-US" b="1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001024" y="6000768"/>
              <a:ext cx="142876" cy="1428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500958" y="6000768"/>
              <a:ext cx="142876" cy="14287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786050" y="2500306"/>
            <a:ext cx="642942" cy="642942"/>
            <a:chOff x="4214810" y="2428868"/>
            <a:chExt cx="642942" cy="642942"/>
          </a:xfrm>
        </p:grpSpPr>
        <p:sp>
          <p:nvSpPr>
            <p:cNvPr id="85" name="Rectangle 84"/>
            <p:cNvSpPr/>
            <p:nvPr/>
          </p:nvSpPr>
          <p:spPr>
            <a:xfrm>
              <a:off x="4214810" y="2428868"/>
              <a:ext cx="642942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15</a:t>
              </a:r>
              <a:endParaRPr lang="en-US" sz="3200" b="1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714876" y="2928934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214810" y="2928934"/>
              <a:ext cx="142876" cy="1428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7" name="Picture 3" descr="C:\Users\Daniel Cederman\AppData\Local\Microsoft\Windows\Temporary Internet Files\Content.IE5\FJ7IRQ18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38" y="2500306"/>
            <a:ext cx="500066" cy="343329"/>
          </a:xfrm>
          <a:prstGeom prst="rect">
            <a:avLst/>
          </a:prstGeom>
          <a:noFill/>
        </p:spPr>
      </p:pic>
      <p:pic>
        <p:nvPicPr>
          <p:cNvPr id="86" name="Picture 3" descr="C:\Users\Daniel Cederman\AppData\Local\Microsoft\Windows\Temporary Internet Files\Content.IE5\FJ7IRQ18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38" y="3286124"/>
            <a:ext cx="500066" cy="343329"/>
          </a:xfrm>
          <a:prstGeom prst="rect">
            <a:avLst/>
          </a:prstGeom>
          <a:noFill/>
        </p:spPr>
      </p:pic>
      <p:pic>
        <p:nvPicPr>
          <p:cNvPr id="87" name="Picture 3" descr="C:\Users\Daniel Cederman\AppData\Local\Microsoft\Windows\Temporary Internet Files\Content.IE5\FJ7IRQ18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38" y="4071942"/>
            <a:ext cx="500066" cy="3433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STM Designs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sv-SE" smtClean="0"/>
              <a:t>Transactions that fail to acquire a lock are aborted</a:t>
            </a:r>
          </a:p>
          <a:p>
            <a:pPr lvl="2"/>
            <a:r>
              <a:rPr lang="sv-SE" smtClean="0"/>
              <a:t>Busy waits,  but avoids deadlocks</a:t>
            </a:r>
          </a:p>
          <a:p>
            <a:pPr lvl="1"/>
            <a:endParaRPr lang="sv-SE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v-SE" smtClean="0"/>
              <a:t>Transactions that fail to acquire a lock can steal it or abort the other transaction</a:t>
            </a:r>
          </a:p>
          <a:p>
            <a:pPr marL="77724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sv-SE" smtClean="0"/>
              <a:t>No busy wait</a:t>
            </a:r>
          </a:p>
          <a:p>
            <a:pPr marL="77724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sv-SE" smtClean="0"/>
              <a:t>Based on STM by </a:t>
            </a:r>
            <a:r>
              <a:rPr lang="en-US" smtClean="0"/>
              <a:t>Tim Harris and Keir Fraser "Language support for lightweight transactions", OOPSLA 2003</a:t>
            </a:r>
            <a:endParaRPr lang="sv-SE" smtClean="0"/>
          </a:p>
          <a:p>
            <a:endParaRPr lang="sv-SE" smtClean="0"/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A Blocking STM</a:t>
            </a:r>
            <a:endParaRPr lang="en-US" sz="28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A Non-Blocking STM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357950" y="3357562"/>
            <a:ext cx="2357454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57950" y="3643314"/>
            <a:ext cx="2357454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57950" y="3929066"/>
            <a:ext cx="2357454" cy="285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357950" y="2786058"/>
            <a:ext cx="2357454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57950" y="3071810"/>
            <a:ext cx="2357454" cy="285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8992" y="2786058"/>
            <a:ext cx="2357454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28992" y="3071810"/>
            <a:ext cx="2357454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28992" y="3357562"/>
            <a:ext cx="2357454" cy="285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428992" y="3643314"/>
            <a:ext cx="2357454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28992" y="3929066"/>
            <a:ext cx="2357454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Lock Granularity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43306" y="2357430"/>
            <a:ext cx="1928826" cy="192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643306" y="2714620"/>
            <a:ext cx="1928826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6"/>
          <p:cNvSpPr txBox="1"/>
          <p:nvPr/>
        </p:nvSpPr>
        <p:spPr>
          <a:xfrm>
            <a:off x="3643306" y="235743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Object A</a:t>
            </a:r>
            <a:endParaRPr lang="en-US" b="1"/>
          </a:p>
        </p:txBody>
      </p:sp>
      <p:sp>
        <p:nvSpPr>
          <p:cNvPr id="8" name="TextBox 7"/>
          <p:cNvSpPr txBox="1"/>
          <p:nvPr/>
        </p:nvSpPr>
        <p:spPr>
          <a:xfrm>
            <a:off x="3714744" y="2786058"/>
            <a:ext cx="9526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int var1;</a:t>
            </a:r>
          </a:p>
          <a:p>
            <a:r>
              <a:rPr lang="en-US" smtClean="0"/>
              <a:t>int var2;</a:t>
            </a:r>
          </a:p>
          <a:p>
            <a:r>
              <a:rPr lang="en-US" smtClean="0"/>
              <a:t>int var3;</a:t>
            </a:r>
          </a:p>
          <a:p>
            <a:r>
              <a:rPr lang="en-US" smtClean="0"/>
              <a:t>int var4;</a:t>
            </a:r>
          </a:p>
          <a:p>
            <a:r>
              <a:rPr lang="en-US" smtClean="0"/>
              <a:t>int var5;</a:t>
            </a:r>
          </a:p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72264" y="2357430"/>
            <a:ext cx="1928826" cy="192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72264" y="2714620"/>
            <a:ext cx="1928826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6643702" y="2786058"/>
            <a:ext cx="9526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int var1;</a:t>
            </a:r>
          </a:p>
          <a:p>
            <a:r>
              <a:rPr lang="en-US" smtClean="0"/>
              <a:t>int var2;</a:t>
            </a:r>
          </a:p>
          <a:p>
            <a:r>
              <a:rPr lang="en-US" smtClean="0"/>
              <a:t>int var3;</a:t>
            </a:r>
          </a:p>
          <a:p>
            <a:r>
              <a:rPr lang="en-US" smtClean="0"/>
              <a:t>int var4;</a:t>
            </a:r>
          </a:p>
          <a:p>
            <a:r>
              <a:rPr lang="en-US" smtClean="0"/>
              <a:t>int var5;</a:t>
            </a:r>
          </a:p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572264" y="2361618"/>
            <a:ext cx="1019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Object B</a:t>
            </a:r>
            <a:endParaRPr lang="en-US" b="1"/>
          </a:p>
        </p:txBody>
      </p:sp>
      <p:sp>
        <p:nvSpPr>
          <p:cNvPr id="35" name="Oval 34"/>
          <p:cNvSpPr/>
          <p:nvPr/>
        </p:nvSpPr>
        <p:spPr>
          <a:xfrm>
            <a:off x="2928926" y="1857364"/>
            <a:ext cx="3286148" cy="28575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500430" y="2786058"/>
            <a:ext cx="1500198" cy="35719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Object</a:t>
            </a:r>
          </a:p>
          <a:p>
            <a:r>
              <a:rPr lang="en-US" smtClean="0">
                <a:solidFill>
                  <a:srgbClr val="00B050"/>
                </a:solidFill>
              </a:rPr>
              <a:t>Word</a:t>
            </a:r>
          </a:p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2400" smtClean="0"/>
              <a:t>Tradeoff between false conflicts and the number of locks</a:t>
            </a:r>
          </a:p>
          <a:p>
            <a:r>
              <a:rPr lang="en-US" sz="2400" smtClean="0"/>
              <a:t>Wide memory bus makes it quick to copy object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 or Undo-Log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Better with high contention</a:t>
            </a:r>
          </a:p>
          <a:p>
            <a:r>
              <a:rPr lang="en-US" smtClean="0"/>
              <a:t>No </a:t>
            </a:r>
            <a:r>
              <a:rPr lang="en-US" b="1" smtClean="0"/>
              <a:t>visibility</a:t>
            </a:r>
            <a:r>
              <a:rPr lang="en-US" smtClean="0"/>
              <a:t> problem</a:t>
            </a:r>
          </a:p>
          <a:p>
            <a:pPr lvl="1"/>
            <a:endParaRPr lang="en-US" smtClean="0"/>
          </a:p>
          <a:p>
            <a:pPr lvl="1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Optimistic</a:t>
            </a:r>
          </a:p>
          <a:p>
            <a:r>
              <a:rPr lang="en-US" smtClean="0"/>
              <a:t>Faster when no conflict</a:t>
            </a:r>
          </a:p>
          <a:p>
            <a:r>
              <a:rPr lang="en-US" smtClean="0"/>
              <a:t>Problem with </a:t>
            </a:r>
            <a:r>
              <a:rPr lang="en-US" b="1" smtClean="0"/>
              <a:t>visibility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Log Changes</a:t>
            </a:r>
            <a:endParaRPr lang="en-US" sz="28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Log Original Content</a:t>
            </a:r>
            <a:endParaRPr lang="en-US" sz="2800"/>
          </a:p>
        </p:txBody>
      </p:sp>
      <p:sp>
        <p:nvSpPr>
          <p:cNvPr id="7" name="TextBox 6"/>
          <p:cNvSpPr txBox="1"/>
          <p:nvPr/>
        </p:nvSpPr>
        <p:spPr>
          <a:xfrm>
            <a:off x="714348" y="5475289"/>
            <a:ext cx="58280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The visibility problem is </a:t>
            </a:r>
            <a:r>
              <a:rPr lang="en-US" sz="2800" b="1" smtClean="0"/>
              <a:t>hard</a:t>
            </a:r>
            <a:r>
              <a:rPr lang="en-US" sz="2800" smtClean="0"/>
              <a:t> to handle </a:t>
            </a:r>
          </a:p>
          <a:p>
            <a:r>
              <a:rPr lang="en-US" sz="2800" smtClean="0"/>
              <a:t>in a </a:t>
            </a:r>
            <a:r>
              <a:rPr lang="en-US" sz="2800" b="1" smtClean="0"/>
              <a:t>non-managed</a:t>
            </a:r>
            <a:r>
              <a:rPr lang="en-US" sz="2800" smtClean="0"/>
              <a:t> environment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Conflict Detection Time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Conflicts detected early</a:t>
            </a:r>
          </a:p>
          <a:p>
            <a:r>
              <a:rPr lang="en-US" smtClean="0"/>
              <a:t>More false conflicts</a:t>
            </a:r>
          </a:p>
          <a:p>
            <a:pPr lvl="1"/>
            <a:endParaRPr lang="en-US" smtClean="0"/>
          </a:p>
          <a:p>
            <a:pPr lvl="1"/>
            <a:endParaRPr lang="en-US" b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Late conflict detection</a:t>
            </a:r>
          </a:p>
          <a:p>
            <a:r>
              <a:rPr lang="en-US" smtClean="0"/>
              <a:t>Locks are held shorter time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Autofit/>
          </a:bodyPr>
          <a:lstStyle/>
          <a:p>
            <a:r>
              <a:rPr lang="en-US" sz="2400" smtClean="0"/>
              <a:t>Acquire locks immediately</a:t>
            </a:r>
            <a:endParaRPr lang="en-US" sz="24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Acquire locks at commit time</a:t>
            </a:r>
            <a:endParaRPr 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714348" y="5475289"/>
            <a:ext cx="75997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Holding</a:t>
            </a:r>
            <a:r>
              <a:rPr lang="en-US" sz="2800" smtClean="0"/>
              <a:t> locks </a:t>
            </a:r>
            <a:r>
              <a:rPr lang="en-US" sz="2800" b="1" smtClean="0"/>
              <a:t>longer</a:t>
            </a:r>
            <a:r>
              <a:rPr lang="en-US" sz="2800" smtClean="0"/>
              <a:t> will lead to </a:t>
            </a:r>
            <a:r>
              <a:rPr lang="en-US" sz="2800" b="1" smtClean="0"/>
              <a:t>more</a:t>
            </a:r>
            <a:r>
              <a:rPr lang="en-US" sz="2800" smtClean="0"/>
              <a:t> transactions</a:t>
            </a:r>
          </a:p>
          <a:p>
            <a:r>
              <a:rPr lang="en-US" sz="2800" b="1" smtClean="0"/>
              <a:t>aborting</a:t>
            </a:r>
            <a:r>
              <a:rPr lang="en-US" sz="2800" smtClean="0"/>
              <a:t> long transactions in the non-blocking STM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Software Transactional Memory (</a:t>
            </a:r>
            <a:r>
              <a:rPr lang="en-US" b="1" smtClean="0"/>
              <a:t>STM</a:t>
            </a:r>
            <a:r>
              <a:rPr lang="en-US" smtClean="0"/>
              <a:t>) has long been suggested as a </a:t>
            </a:r>
            <a:r>
              <a:rPr lang="en-US" b="1" smtClean="0"/>
              <a:t>possible</a:t>
            </a:r>
            <a:r>
              <a:rPr lang="en-US" smtClean="0"/>
              <a:t> model for </a:t>
            </a:r>
            <a:r>
              <a:rPr lang="en-US" b="1" smtClean="0"/>
              <a:t>parallel programming</a:t>
            </a:r>
          </a:p>
          <a:p>
            <a:r>
              <a:rPr lang="en-US" smtClean="0"/>
              <a:t>However, its </a:t>
            </a:r>
            <a:r>
              <a:rPr lang="en-US" b="1" smtClean="0"/>
              <a:t>practicality</a:t>
            </a:r>
            <a:r>
              <a:rPr lang="en-US" smtClean="0"/>
              <a:t> is </a:t>
            </a:r>
            <a:r>
              <a:rPr lang="en-US" b="1" smtClean="0"/>
              <a:t>debated</a:t>
            </a:r>
          </a:p>
          <a:p>
            <a:r>
              <a:rPr lang="en-US" smtClean="0"/>
              <a:t>By exploring how to </a:t>
            </a:r>
            <a:r>
              <a:rPr lang="en-US" b="1" smtClean="0"/>
              <a:t>design</a:t>
            </a:r>
            <a:r>
              <a:rPr lang="en-US" smtClean="0"/>
              <a:t> an STM for </a:t>
            </a:r>
            <a:r>
              <a:rPr lang="en-US" b="1" smtClean="0"/>
              <a:t>GPUs</a:t>
            </a:r>
            <a:r>
              <a:rPr lang="en-US" smtClean="0"/>
              <a:t>, we want to bring this debate over to the </a:t>
            </a:r>
            <a:r>
              <a:rPr lang="en-US" b="1" smtClean="0"/>
              <a:t>graphics processor</a:t>
            </a:r>
            <a:r>
              <a:rPr lang="en-US" smtClean="0"/>
              <a:t> domain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CUDA Specifics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mtClean="0"/>
              <a:t>Minimal use of processor local memory</a:t>
            </a:r>
          </a:p>
          <a:p>
            <a:pPr lvl="1"/>
            <a:r>
              <a:rPr lang="sv-SE" smtClean="0"/>
              <a:t>Better left to the main application</a:t>
            </a:r>
          </a:p>
          <a:p>
            <a:r>
              <a:rPr lang="sv-SE" smtClean="0"/>
              <a:t>SIMD instruction used where possible</a:t>
            </a:r>
          </a:p>
          <a:p>
            <a:pPr lvl="1"/>
            <a:r>
              <a:rPr lang="sv-SE" smtClean="0"/>
              <a:t>Mostly used to coalesce reads and writes</a:t>
            </a:r>
          </a:p>
          <a:p>
            <a:r>
              <a:rPr lang="sv-SE" smtClean="0"/>
              <a:t>No Recursion</a:t>
            </a:r>
          </a:p>
          <a:p>
            <a:pPr lvl="1"/>
            <a:r>
              <a:rPr lang="sv-SE" smtClean="0"/>
              <a:t>Rewritten to use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CUDA Specifics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mtClean="0"/>
              <a:t>No Functions</a:t>
            </a:r>
          </a:p>
          <a:p>
            <a:pPr lvl="1"/>
            <a:r>
              <a:rPr lang="sv-SE" smtClean="0"/>
              <a:t>Rewritten to use goto statements</a:t>
            </a:r>
          </a:p>
          <a:p>
            <a:r>
              <a:rPr lang="sv-SE" smtClean="0"/>
              <a:t>Possible Scheduler Problems</a:t>
            </a:r>
          </a:p>
          <a:p>
            <a:pPr lvl="1"/>
            <a:r>
              <a:rPr lang="sv-SE" smtClean="0"/>
              <a:t>Bad scheduling can lead to infinite waiting time</a:t>
            </a:r>
          </a:p>
          <a:p>
            <a:r>
              <a:rPr lang="sv-SE" smtClean="0"/>
              <a:t>No Dynamic Memory during Runtime</a:t>
            </a:r>
          </a:p>
          <a:p>
            <a:pPr lvl="1"/>
            <a:r>
              <a:rPr lang="sv-SE" smtClean="0"/>
              <a:t>Allocates much memory</a:t>
            </a:r>
          </a:p>
          <a:p>
            <a:pPr lvl="2">
              <a:buNone/>
            </a:pPr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Experiments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Experiments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mtClean="0"/>
              <a:t>Queue (enqueue/dequeue)</a:t>
            </a:r>
          </a:p>
          <a:p>
            <a:pPr lvl="1"/>
            <a:r>
              <a:rPr lang="sv-SE" smtClean="0"/>
              <a:t>Many conflicts expected</a:t>
            </a:r>
          </a:p>
          <a:p>
            <a:endParaRPr lang="sv-SE" smtClean="0"/>
          </a:p>
          <a:p>
            <a:r>
              <a:rPr lang="sv-SE" smtClean="0"/>
              <a:t>Hash-map (inserts)</a:t>
            </a:r>
          </a:p>
          <a:p>
            <a:pPr lvl="1"/>
            <a:r>
              <a:rPr lang="sv-SE" smtClean="0"/>
              <a:t>Fewer conflicts, but longer</a:t>
            </a:r>
            <a:br>
              <a:rPr lang="sv-SE" smtClean="0"/>
            </a:br>
            <a:r>
              <a:rPr lang="sv-SE" smtClean="0"/>
              <a:t>transactions as more items</a:t>
            </a:r>
            <a:br>
              <a:rPr lang="sv-SE" smtClean="0"/>
            </a:br>
            <a:r>
              <a:rPr lang="sv-SE" smtClean="0"/>
              <a:t>are inserted</a:t>
            </a:r>
          </a:p>
          <a:p>
            <a:endParaRPr lang="sv-SE" smtClean="0"/>
          </a:p>
          <a:p>
            <a:r>
              <a:rPr lang="sv-SE" smtClean="0"/>
              <a:t>Binary Tree (inserts)</a:t>
            </a:r>
          </a:p>
          <a:p>
            <a:pPr lvl="1"/>
            <a:r>
              <a:rPr lang="sv-SE" smtClean="0"/>
              <a:t>Fewer conflicts as the tree</a:t>
            </a:r>
            <a:br>
              <a:rPr lang="sv-SE" smtClean="0"/>
            </a:br>
            <a:r>
              <a:rPr lang="sv-SE" smtClean="0"/>
              <a:t>grows</a:t>
            </a:r>
          </a:p>
          <a:p>
            <a:endParaRPr lang="sv-SE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845744"/>
            <a:ext cx="2072144" cy="136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2916087"/>
            <a:ext cx="2182559" cy="165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57579" y="1643050"/>
            <a:ext cx="2872073" cy="79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Skip-List</a:t>
            </a:r>
          </a:p>
          <a:p>
            <a:pPr lvl="1"/>
            <a:r>
              <a:rPr lang="en-US" smtClean="0"/>
              <a:t>Insert/Lookup/Remove</a:t>
            </a:r>
          </a:p>
          <a:p>
            <a:pPr lvl="1"/>
            <a:r>
              <a:rPr lang="en-US" smtClean="0"/>
              <a:t>Scales similar to tree</a:t>
            </a:r>
          </a:p>
          <a:p>
            <a:pPr lvl="1"/>
            <a:endParaRPr lang="en-US" smtClean="0"/>
          </a:p>
          <a:p>
            <a:endParaRPr lang="en-US" smtClean="0"/>
          </a:p>
          <a:p>
            <a:r>
              <a:rPr lang="en-US" smtClean="0"/>
              <a:t>Comparison with lock-free skip-list</a:t>
            </a:r>
          </a:p>
          <a:p>
            <a:pPr lvl="1"/>
            <a:r>
              <a:rPr lang="en-US" sz="2400" smtClean="0"/>
              <a:t>H. Sundell and P. Tsigas, </a:t>
            </a:r>
            <a:r>
              <a:rPr lang="en-US" sz="2400" i="1" smtClean="0"/>
              <a:t>Scaleable and lock-free concurrent dictionaries</a:t>
            </a:r>
            <a:r>
              <a:rPr lang="en-US" sz="2400" smtClean="0"/>
              <a:t>, SAC04.</a:t>
            </a:r>
            <a:endParaRPr lang="en-US" sz="240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745933"/>
            <a:ext cx="2910078" cy="168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Contention Levels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1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3200" smtClean="0"/>
              <a:t>We performed the experiments using different</a:t>
            </a:r>
            <a:br>
              <a:rPr lang="sv-SE" sz="3200" smtClean="0"/>
            </a:br>
            <a:r>
              <a:rPr lang="sv-SE" sz="3200" smtClean="0"/>
              <a:t>levels of contention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472" y="5357826"/>
            <a:ext cx="157163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43174" y="5357826"/>
            <a:ext cx="157163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357818" y="5357826"/>
            <a:ext cx="121444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072330" y="5357826"/>
            <a:ext cx="1285884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71472" y="5715016"/>
            <a:ext cx="642942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500430" y="5715016"/>
            <a:ext cx="500066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29124" y="5715016"/>
            <a:ext cx="1571636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715140" y="5715016"/>
            <a:ext cx="928694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71472" y="3757602"/>
            <a:ext cx="157163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214546" y="3757602"/>
            <a:ext cx="157163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857620" y="3757602"/>
            <a:ext cx="1214446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143504" y="3757602"/>
            <a:ext cx="1285884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1472" y="4114792"/>
            <a:ext cx="642942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285852" y="4114792"/>
            <a:ext cx="500066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857356" y="4114792"/>
            <a:ext cx="1571636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00430" y="4114792"/>
            <a:ext cx="928694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500562" y="4114792"/>
            <a:ext cx="928694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500826" y="3757602"/>
            <a:ext cx="928694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500694" y="4114792"/>
            <a:ext cx="928694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500826" y="4114792"/>
            <a:ext cx="928694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500958" y="3757602"/>
            <a:ext cx="928694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500958" y="4114792"/>
            <a:ext cx="928694" cy="2857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00034" y="3000372"/>
            <a:ext cx="8153400" cy="4714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Contention (No</a:t>
            </a:r>
            <a:r>
              <a:rPr kumimoji="0" lang="sv-SE" sz="2800" b="1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pause between transactions)</a:t>
            </a:r>
            <a:endParaRPr kumimoji="0" lang="sv-SE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00034" y="4643446"/>
            <a:ext cx="8429684" cy="4714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 Contention (500ms of work distributed randomly)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Backoff Strategies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43114"/>
          </a:xfrm>
        </p:spPr>
        <p:txBody>
          <a:bodyPr>
            <a:normAutofit/>
          </a:bodyPr>
          <a:lstStyle/>
          <a:p>
            <a:r>
              <a:rPr lang="en-US" b="1" smtClean="0"/>
              <a:t>Lowers contention</a:t>
            </a:r>
            <a:r>
              <a:rPr lang="en-US" smtClean="0"/>
              <a:t> by waiting before aborted transactions are tried again</a:t>
            </a:r>
          </a:p>
          <a:p>
            <a:r>
              <a:rPr lang="en-US" b="1" smtClean="0"/>
              <a:t>Increases </a:t>
            </a:r>
            <a:r>
              <a:rPr lang="en-US" smtClean="0"/>
              <a:t>the </a:t>
            </a:r>
            <a:r>
              <a:rPr lang="en-US" b="1" smtClean="0"/>
              <a:t>probability</a:t>
            </a:r>
            <a:r>
              <a:rPr lang="en-US" smtClean="0"/>
              <a:t> that at least </a:t>
            </a:r>
            <a:r>
              <a:rPr lang="sv-SE" smtClean="0"/>
              <a:t>one transaction is </a:t>
            </a:r>
            <a:r>
              <a:rPr lang="sv-SE" b="1" smtClean="0"/>
              <a:t>successful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000100" y="3857628"/>
          <a:ext cx="6000792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Nvidia </a:t>
            </a:r>
            <a:r>
              <a:rPr lang="en-US" sz="3600" b="1" smtClean="0"/>
              <a:t>GTX 280</a:t>
            </a:r>
            <a:r>
              <a:rPr lang="en-US" sz="3600" smtClean="0"/>
              <a:t> with </a:t>
            </a:r>
            <a:r>
              <a:rPr lang="en-US" sz="3600" b="1" smtClean="0"/>
              <a:t>30</a:t>
            </a:r>
            <a:r>
              <a:rPr lang="en-US" sz="3600" smtClean="0"/>
              <a:t> multiprocessors</a:t>
            </a:r>
          </a:p>
          <a:p>
            <a:r>
              <a:rPr lang="en-US" sz="3600" b="1" smtClean="0"/>
              <a:t>1-60</a:t>
            </a:r>
            <a:r>
              <a:rPr lang="en-US" sz="3600" smtClean="0"/>
              <a:t> thread blocks</a:t>
            </a:r>
          </a:p>
          <a:p>
            <a:r>
              <a:rPr lang="en-US" sz="3600" b="1" smtClean="0"/>
              <a:t>32</a:t>
            </a:r>
            <a:r>
              <a:rPr lang="en-US" sz="3600" smtClean="0"/>
              <a:t> threads in each block</a:t>
            </a:r>
          </a:p>
        </p:txBody>
      </p:sp>
      <p:pic>
        <p:nvPicPr>
          <p:cNvPr id="5" name="Picture 2" descr="C:\Documents and Settings\Daniel Cederman\Desktop\geforce_8800_gt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3459544"/>
            <a:ext cx="5067300" cy="3398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Backoff Strategy (Queue, Full Con)</a:t>
            </a:r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Blocking Queue (Full Contention)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6572232" y="1928802"/>
            <a:ext cx="2571768" cy="857256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Introduction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Queue (Full Contention)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Tree (Full Contention)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Hash-map (Full Contention)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Hash-Map Aborts (Full Contention)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7422" y="4000504"/>
            <a:ext cx="27579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Long and expensive</a:t>
            </a:r>
          </a:p>
          <a:p>
            <a:r>
              <a:rPr lang="en-US" sz="2400" b="1" smtClean="0">
                <a:solidFill>
                  <a:srgbClr val="FF0000"/>
                </a:solidFill>
              </a:rPr>
              <a:t>transactions!</a:t>
            </a:r>
            <a:endParaRPr 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Skip-List (Full Contention)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Lock-Free Skip-List (Full Contention)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Conclusion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Software Transactional Memory has attracted the interest of many researchers over the recent years </a:t>
            </a:r>
          </a:p>
          <a:p>
            <a:r>
              <a:rPr lang="en-US" smtClean="0"/>
              <a:t>We have evaluated a </a:t>
            </a:r>
            <a:r>
              <a:rPr lang="en-US" b="1" smtClean="0"/>
              <a:t>blocking</a:t>
            </a:r>
            <a:r>
              <a:rPr lang="en-US" smtClean="0"/>
              <a:t> and a </a:t>
            </a:r>
            <a:r>
              <a:rPr lang="en-US" b="1" smtClean="0"/>
              <a:t>non-blocking</a:t>
            </a:r>
            <a:r>
              <a:rPr lang="en-US" smtClean="0"/>
              <a:t> STM design on a graphics processor</a:t>
            </a:r>
          </a:p>
          <a:p>
            <a:r>
              <a:rPr lang="en-US" smtClean="0"/>
              <a:t>The </a:t>
            </a:r>
            <a:r>
              <a:rPr lang="en-US" b="1" smtClean="0"/>
              <a:t>non-blocking</a:t>
            </a:r>
            <a:r>
              <a:rPr lang="en-US" smtClean="0"/>
              <a:t> design </a:t>
            </a:r>
            <a:r>
              <a:rPr lang="en-US" b="1" smtClean="0"/>
              <a:t>scaled</a:t>
            </a:r>
            <a:r>
              <a:rPr lang="en-US" smtClean="0"/>
              <a:t> </a:t>
            </a:r>
            <a:r>
              <a:rPr lang="en-US" b="1" smtClean="0"/>
              <a:t>better</a:t>
            </a:r>
            <a:r>
              <a:rPr lang="en-US" smtClean="0"/>
              <a:t> than the blocking</a:t>
            </a:r>
          </a:p>
          <a:p>
            <a:r>
              <a:rPr lang="en-US" smtClean="0"/>
              <a:t>For </a:t>
            </a:r>
            <a:r>
              <a:rPr lang="en-US" b="1" smtClean="0"/>
              <a:t>simplicity</a:t>
            </a:r>
            <a:r>
              <a:rPr lang="en-US" smtClean="0"/>
              <a:t> you pay in </a:t>
            </a:r>
            <a:r>
              <a:rPr lang="en-US" b="1" smtClean="0"/>
              <a:t>performance</a:t>
            </a:r>
          </a:p>
          <a:p>
            <a:r>
              <a:rPr lang="en-US" smtClean="0"/>
              <a:t>The debate is still open!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57290" y="2743200"/>
            <a:ext cx="5929354" cy="1673225"/>
          </a:xfrm>
        </p:spPr>
        <p:txBody>
          <a:bodyPr>
            <a:normAutofit/>
          </a:bodyPr>
          <a:lstStyle/>
          <a:p>
            <a:r>
              <a:rPr lang="sv-SE" smtClean="0"/>
              <a:t>For more information:</a:t>
            </a:r>
          </a:p>
          <a:p>
            <a:r>
              <a:rPr lang="sv-SE" smtClean="0"/>
              <a:t>http</a:t>
            </a:r>
            <a:r>
              <a:rPr lang="sv-SE" dirty="0" smtClean="0"/>
              <a:t>://www.cs.chalmers.se/~dcs</a:t>
            </a: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mtClean="0"/>
              <a:t>Thank you!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Scenario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1868" y="2500306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5" name="Rectangle 4"/>
          <p:cNvSpPr/>
          <p:nvPr/>
        </p:nvSpPr>
        <p:spPr>
          <a:xfrm>
            <a:off x="2214546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3</a:t>
            </a:r>
            <a:endParaRPr lang="en-US" sz="3200" b="1"/>
          </a:p>
        </p:txBody>
      </p:sp>
      <p:sp>
        <p:nvSpPr>
          <p:cNvPr id="6" name="Rectangle 5"/>
          <p:cNvSpPr/>
          <p:nvPr/>
        </p:nvSpPr>
        <p:spPr>
          <a:xfrm>
            <a:off x="1500166" y="457200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</a:t>
            </a:r>
            <a:endParaRPr lang="en-US" sz="3200" b="1"/>
          </a:p>
        </p:txBody>
      </p:sp>
      <p:sp>
        <p:nvSpPr>
          <p:cNvPr id="7" name="Rectangle 6"/>
          <p:cNvSpPr/>
          <p:nvPr/>
        </p:nvSpPr>
        <p:spPr>
          <a:xfrm>
            <a:off x="2928926" y="457200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7</a:t>
            </a:r>
            <a:endParaRPr lang="en-US" sz="3200" b="1"/>
          </a:p>
        </p:txBody>
      </p:sp>
      <p:sp>
        <p:nvSpPr>
          <p:cNvPr id="8" name="Rectangle 7"/>
          <p:cNvSpPr/>
          <p:nvPr/>
        </p:nvSpPr>
        <p:spPr>
          <a:xfrm>
            <a:off x="4929190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13" name="Straight Arrow Connector 12"/>
          <p:cNvCxnSpPr>
            <a:stCxn id="26" idx="2"/>
            <a:endCxn id="5" idx="0"/>
          </p:cNvCxnSpPr>
          <p:nvPr/>
        </p:nvCxnSpPr>
        <p:spPr>
          <a:xfrm rot="5400000">
            <a:off x="2911067" y="2768199"/>
            <a:ext cx="357190" cy="11072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1" idx="2"/>
            <a:endCxn id="7" idx="0"/>
          </p:cNvCxnSpPr>
          <p:nvPr/>
        </p:nvCxnSpPr>
        <p:spPr>
          <a:xfrm rot="16200000" flipH="1">
            <a:off x="2803909" y="4125520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2" idx="2"/>
            <a:endCxn id="6" idx="0"/>
          </p:cNvCxnSpPr>
          <p:nvPr/>
        </p:nvCxnSpPr>
        <p:spPr>
          <a:xfrm rot="5400000">
            <a:off x="1839497" y="4125521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5" idx="2"/>
            <a:endCxn id="8" idx="0"/>
          </p:cNvCxnSpPr>
          <p:nvPr/>
        </p:nvCxnSpPr>
        <p:spPr>
          <a:xfrm rot="16200000" flipH="1">
            <a:off x="4518421" y="2768198"/>
            <a:ext cx="357190" cy="11072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85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600" b="1" smtClean="0"/>
              <a:t>Binary Tree</a:t>
            </a:r>
          </a:p>
          <a:p>
            <a:pPr>
              <a:buNone/>
            </a:pPr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3428992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28926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000232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00166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14612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14546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29256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929190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71934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571868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4714876" y="1643050"/>
            <a:ext cx="642942" cy="642942"/>
            <a:chOff x="4714876" y="1643050"/>
            <a:chExt cx="642942" cy="642942"/>
          </a:xfrm>
        </p:grpSpPr>
        <p:sp>
          <p:nvSpPr>
            <p:cNvPr id="31" name="Rectangle 30"/>
            <p:cNvSpPr/>
            <p:nvPr/>
          </p:nvSpPr>
          <p:spPr>
            <a:xfrm>
              <a:off x="4714876" y="164305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14942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714876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 rot="5400000">
            <a:off x="4214810" y="2000240"/>
            <a:ext cx="357190" cy="35719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215074" y="2857496"/>
            <a:ext cx="642942" cy="642942"/>
            <a:chOff x="6215074" y="2857496"/>
            <a:chExt cx="642942" cy="642942"/>
          </a:xfrm>
        </p:grpSpPr>
        <p:sp>
          <p:nvSpPr>
            <p:cNvPr id="44" name="Rectangle 43"/>
            <p:cNvSpPr/>
            <p:nvPr/>
          </p:nvSpPr>
          <p:spPr>
            <a:xfrm>
              <a:off x="6215074" y="2857496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5140" y="3357562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215074" y="3357562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rot="5400000">
            <a:off x="5715008" y="3214686"/>
            <a:ext cx="357190" cy="35719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4214810" y="4572008"/>
            <a:ext cx="642942" cy="642942"/>
            <a:chOff x="4214810" y="4572008"/>
            <a:chExt cx="642942" cy="642942"/>
          </a:xfrm>
        </p:grpSpPr>
        <p:sp>
          <p:nvSpPr>
            <p:cNvPr id="52" name="Rectangle 51"/>
            <p:cNvSpPr/>
            <p:nvPr/>
          </p:nvSpPr>
          <p:spPr>
            <a:xfrm>
              <a:off x="4214810" y="4572008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14876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214810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1" name="Straight Arrow Connector 70"/>
          <p:cNvCxnSpPr>
            <a:stCxn id="68" idx="0"/>
            <a:endCxn id="24" idx="2"/>
          </p:cNvCxnSpPr>
          <p:nvPr/>
        </p:nvCxnSpPr>
        <p:spPr>
          <a:xfrm rot="5400000" flipH="1" flipV="1">
            <a:off x="4554140" y="4125521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66"/>
          <p:cNvGrpSpPr/>
          <p:nvPr/>
        </p:nvGrpSpPr>
        <p:grpSpPr>
          <a:xfrm>
            <a:off x="4214810" y="4572008"/>
            <a:ext cx="642942" cy="642942"/>
            <a:chOff x="6215074" y="3643314"/>
            <a:chExt cx="642942" cy="642942"/>
          </a:xfrm>
        </p:grpSpPr>
        <p:sp>
          <p:nvSpPr>
            <p:cNvPr id="68" name="Rectangle 67"/>
            <p:cNvSpPr/>
            <p:nvPr/>
          </p:nvSpPr>
          <p:spPr>
            <a:xfrm>
              <a:off x="6215074" y="3643314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15140" y="4143380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215074" y="4143380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63"/>
          <p:cNvGrpSpPr/>
          <p:nvPr/>
        </p:nvGrpSpPr>
        <p:grpSpPr>
          <a:xfrm>
            <a:off x="4214810" y="4572008"/>
            <a:ext cx="642942" cy="642942"/>
            <a:chOff x="6215074" y="2857496"/>
            <a:chExt cx="642942" cy="642942"/>
          </a:xfrm>
        </p:grpSpPr>
        <p:sp>
          <p:nvSpPr>
            <p:cNvPr id="60" name="Rectangle 59"/>
            <p:cNvSpPr/>
            <p:nvPr/>
          </p:nvSpPr>
          <p:spPr>
            <a:xfrm>
              <a:off x="6215074" y="2857496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715140" y="3357562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215074" y="3357562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Scenario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1868" y="2500306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5" name="Rectangle 4"/>
          <p:cNvSpPr/>
          <p:nvPr/>
        </p:nvSpPr>
        <p:spPr>
          <a:xfrm>
            <a:off x="2214546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3</a:t>
            </a:r>
            <a:endParaRPr lang="en-US" sz="3200" b="1"/>
          </a:p>
        </p:txBody>
      </p:sp>
      <p:sp>
        <p:nvSpPr>
          <p:cNvPr id="6" name="Rectangle 5"/>
          <p:cNvSpPr/>
          <p:nvPr/>
        </p:nvSpPr>
        <p:spPr>
          <a:xfrm>
            <a:off x="1500166" y="457200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</a:t>
            </a:r>
            <a:endParaRPr lang="en-US" sz="3200" b="1"/>
          </a:p>
        </p:txBody>
      </p:sp>
      <p:sp>
        <p:nvSpPr>
          <p:cNvPr id="7" name="Rectangle 6"/>
          <p:cNvSpPr/>
          <p:nvPr/>
        </p:nvSpPr>
        <p:spPr>
          <a:xfrm>
            <a:off x="2928926" y="457200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7</a:t>
            </a:r>
            <a:endParaRPr lang="en-US" sz="3200" b="1"/>
          </a:p>
        </p:txBody>
      </p:sp>
      <p:sp>
        <p:nvSpPr>
          <p:cNvPr id="8" name="Rectangle 7"/>
          <p:cNvSpPr/>
          <p:nvPr/>
        </p:nvSpPr>
        <p:spPr>
          <a:xfrm>
            <a:off x="4929190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13" name="Straight Arrow Connector 12"/>
          <p:cNvCxnSpPr>
            <a:stCxn id="26" idx="2"/>
            <a:endCxn id="5" idx="0"/>
          </p:cNvCxnSpPr>
          <p:nvPr/>
        </p:nvCxnSpPr>
        <p:spPr>
          <a:xfrm rot="5400000">
            <a:off x="2911067" y="2768199"/>
            <a:ext cx="357190" cy="11072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1" idx="2"/>
            <a:endCxn id="7" idx="0"/>
          </p:cNvCxnSpPr>
          <p:nvPr/>
        </p:nvCxnSpPr>
        <p:spPr>
          <a:xfrm rot="16200000" flipH="1">
            <a:off x="2803909" y="4125520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2" idx="2"/>
            <a:endCxn id="6" idx="0"/>
          </p:cNvCxnSpPr>
          <p:nvPr/>
        </p:nvCxnSpPr>
        <p:spPr>
          <a:xfrm rot="5400000">
            <a:off x="1839497" y="4125521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5" idx="2"/>
            <a:endCxn id="8" idx="0"/>
          </p:cNvCxnSpPr>
          <p:nvPr/>
        </p:nvCxnSpPr>
        <p:spPr>
          <a:xfrm rot="16200000" flipH="1">
            <a:off x="4518421" y="2768198"/>
            <a:ext cx="357190" cy="11072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85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600" b="1" smtClean="0"/>
              <a:t>Binary Tree</a:t>
            </a:r>
          </a:p>
          <a:p>
            <a:pPr>
              <a:buNone/>
            </a:pPr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3428992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28926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000232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00166" y="507207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14612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14546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29256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929190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71934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571868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2"/>
          <p:cNvGrpSpPr/>
          <p:nvPr/>
        </p:nvGrpSpPr>
        <p:grpSpPr>
          <a:xfrm>
            <a:off x="4714876" y="1643050"/>
            <a:ext cx="642942" cy="642942"/>
            <a:chOff x="4714876" y="1643050"/>
            <a:chExt cx="642942" cy="642942"/>
          </a:xfrm>
        </p:grpSpPr>
        <p:sp>
          <p:nvSpPr>
            <p:cNvPr id="31" name="Rectangle 30"/>
            <p:cNvSpPr/>
            <p:nvPr/>
          </p:nvSpPr>
          <p:spPr>
            <a:xfrm>
              <a:off x="4714876" y="164305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14942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714876" y="214311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58"/>
          <p:cNvGrpSpPr/>
          <p:nvPr/>
        </p:nvGrpSpPr>
        <p:grpSpPr>
          <a:xfrm>
            <a:off x="4929190" y="2428868"/>
            <a:ext cx="642942" cy="642942"/>
            <a:chOff x="4714876" y="2428868"/>
            <a:chExt cx="642942" cy="642942"/>
          </a:xfrm>
        </p:grpSpPr>
        <p:sp>
          <p:nvSpPr>
            <p:cNvPr id="37" name="Rectangle 36"/>
            <p:cNvSpPr/>
            <p:nvPr/>
          </p:nvSpPr>
          <p:spPr>
            <a:xfrm>
              <a:off x="4714876" y="2428868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14942" y="292893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714876" y="292893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 rot="5400000">
            <a:off x="4214810" y="2000240"/>
            <a:ext cx="357190" cy="35719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4286248" y="2750338"/>
            <a:ext cx="571504" cy="35719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63"/>
          <p:cNvGrpSpPr/>
          <p:nvPr/>
        </p:nvGrpSpPr>
        <p:grpSpPr>
          <a:xfrm>
            <a:off x="6215074" y="2857496"/>
            <a:ext cx="642942" cy="642942"/>
            <a:chOff x="6215074" y="2857496"/>
            <a:chExt cx="642942" cy="642942"/>
          </a:xfrm>
        </p:grpSpPr>
        <p:sp>
          <p:nvSpPr>
            <p:cNvPr id="44" name="Rectangle 43"/>
            <p:cNvSpPr/>
            <p:nvPr/>
          </p:nvSpPr>
          <p:spPr>
            <a:xfrm>
              <a:off x="6215074" y="2857496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5140" y="3357562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215074" y="3357562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60"/>
          <p:cNvGrpSpPr/>
          <p:nvPr/>
        </p:nvGrpSpPr>
        <p:grpSpPr>
          <a:xfrm>
            <a:off x="6500826" y="3643314"/>
            <a:ext cx="642942" cy="642942"/>
            <a:chOff x="6215074" y="3643314"/>
            <a:chExt cx="642942" cy="642942"/>
          </a:xfrm>
        </p:grpSpPr>
        <p:sp>
          <p:nvSpPr>
            <p:cNvPr id="47" name="Rectangle 46"/>
            <p:cNvSpPr/>
            <p:nvPr/>
          </p:nvSpPr>
          <p:spPr>
            <a:xfrm>
              <a:off x="6215074" y="3643314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5140" y="4143380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215074" y="4143380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rot="5400000">
            <a:off x="5715008" y="3214686"/>
            <a:ext cx="357190" cy="35719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>
            <a:off x="5786446" y="400050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65"/>
          <p:cNvGrpSpPr/>
          <p:nvPr/>
        </p:nvGrpSpPr>
        <p:grpSpPr>
          <a:xfrm>
            <a:off x="5500694" y="5214950"/>
            <a:ext cx="642942" cy="642942"/>
            <a:chOff x="5500694" y="5214950"/>
            <a:chExt cx="642942" cy="642942"/>
          </a:xfrm>
        </p:grpSpPr>
        <p:sp>
          <p:nvSpPr>
            <p:cNvPr id="56" name="Rectangle 55"/>
            <p:cNvSpPr/>
            <p:nvPr/>
          </p:nvSpPr>
          <p:spPr>
            <a:xfrm>
              <a:off x="5500694" y="5214950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00760" y="5715016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500694" y="5715016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1" name="Straight Arrow Connector 70"/>
          <p:cNvCxnSpPr>
            <a:stCxn id="68" idx="0"/>
            <a:endCxn id="24" idx="2"/>
          </p:cNvCxnSpPr>
          <p:nvPr/>
        </p:nvCxnSpPr>
        <p:spPr>
          <a:xfrm rot="5400000" flipH="1" flipV="1">
            <a:off x="4554140" y="4125521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429388" y="5072074"/>
            <a:ext cx="5822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smtClean="0">
                <a:latin typeface="Tw Cen MT Condensed Extra Bold" pitchFamily="34" charset="0"/>
              </a:rPr>
              <a:t>?</a:t>
            </a:r>
            <a:endParaRPr lang="en-US" sz="6600">
              <a:latin typeface="Tw Cen MT Condensed Ex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Pseudocode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600"/>
          </a:p>
        </p:txBody>
      </p:sp>
      <p:sp>
        <p:nvSpPr>
          <p:cNvPr id="6" name="Rectangle 5"/>
          <p:cNvSpPr/>
          <p:nvPr/>
        </p:nvSpPr>
        <p:spPr>
          <a:xfrm>
            <a:off x="2643174" y="2857496"/>
            <a:ext cx="4500594" cy="85725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pt-BR" sz="4000" smtClean="0"/>
              <a:t>find position in tree;</a:t>
            </a:r>
          </a:p>
        </p:txBody>
      </p:sp>
      <p:sp>
        <p:nvSpPr>
          <p:cNvPr id="7" name="Rectangle 6"/>
          <p:cNvSpPr/>
          <p:nvPr/>
        </p:nvSpPr>
        <p:spPr>
          <a:xfrm>
            <a:off x="2643174" y="4071942"/>
            <a:ext cx="4500594" cy="85725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sv-SE" sz="4000" smtClean="0"/>
              <a:t>insert element;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3000372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Step 1</a:t>
            </a:r>
            <a:endParaRPr lang="en-US" sz="3600" b="1"/>
          </a:p>
        </p:txBody>
      </p:sp>
      <p:sp>
        <p:nvSpPr>
          <p:cNvPr id="10" name="TextBox 9"/>
          <p:cNvSpPr txBox="1"/>
          <p:nvPr/>
        </p:nvSpPr>
        <p:spPr>
          <a:xfrm>
            <a:off x="357158" y="4201547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Step 2</a:t>
            </a:r>
            <a:endParaRPr lang="en-US" sz="3600" b="1"/>
          </a:p>
        </p:txBody>
      </p:sp>
      <p:sp>
        <p:nvSpPr>
          <p:cNvPr id="13" name="Freeform 12"/>
          <p:cNvSpPr/>
          <p:nvPr/>
        </p:nvSpPr>
        <p:spPr>
          <a:xfrm>
            <a:off x="4714876" y="3786190"/>
            <a:ext cx="3173784" cy="2130777"/>
          </a:xfrm>
          <a:custGeom>
            <a:avLst/>
            <a:gdLst>
              <a:gd name="connsiteX0" fmla="*/ 0 w 3173784"/>
              <a:gd name="connsiteY0" fmla="*/ 174812 h 2130777"/>
              <a:gd name="connsiteX1" fmla="*/ 188258 w 3173784"/>
              <a:gd name="connsiteY1" fmla="*/ 147918 h 2130777"/>
              <a:gd name="connsiteX2" fmla="*/ 349623 w 3173784"/>
              <a:gd name="connsiteY2" fmla="*/ 121024 h 2130777"/>
              <a:gd name="connsiteX3" fmla="*/ 739588 w 3173784"/>
              <a:gd name="connsiteY3" fmla="*/ 80683 h 2130777"/>
              <a:gd name="connsiteX4" fmla="*/ 954741 w 3173784"/>
              <a:gd name="connsiteY4" fmla="*/ 53789 h 2130777"/>
              <a:gd name="connsiteX5" fmla="*/ 1438835 w 3173784"/>
              <a:gd name="connsiteY5" fmla="*/ 40342 h 2130777"/>
              <a:gd name="connsiteX6" fmla="*/ 1613647 w 3173784"/>
              <a:gd name="connsiteY6" fmla="*/ 26894 h 2130777"/>
              <a:gd name="connsiteX7" fmla="*/ 1694329 w 3173784"/>
              <a:gd name="connsiteY7" fmla="*/ 13447 h 2130777"/>
              <a:gd name="connsiteX8" fmla="*/ 2070847 w 3173784"/>
              <a:gd name="connsiteY8" fmla="*/ 0 h 2130777"/>
              <a:gd name="connsiteX9" fmla="*/ 2622176 w 3173784"/>
              <a:gd name="connsiteY9" fmla="*/ 13447 h 2130777"/>
              <a:gd name="connsiteX10" fmla="*/ 2702858 w 3173784"/>
              <a:gd name="connsiteY10" fmla="*/ 26894 h 2130777"/>
              <a:gd name="connsiteX11" fmla="*/ 2850776 w 3173784"/>
              <a:gd name="connsiteY11" fmla="*/ 53789 h 2130777"/>
              <a:gd name="connsiteX12" fmla="*/ 2931458 w 3173784"/>
              <a:gd name="connsiteY12" fmla="*/ 80683 h 2130777"/>
              <a:gd name="connsiteX13" fmla="*/ 3012141 w 3173784"/>
              <a:gd name="connsiteY13" fmla="*/ 161365 h 2130777"/>
              <a:gd name="connsiteX14" fmla="*/ 3052482 w 3173784"/>
              <a:gd name="connsiteY14" fmla="*/ 255494 h 2130777"/>
              <a:gd name="connsiteX15" fmla="*/ 3079376 w 3173784"/>
              <a:gd name="connsiteY15" fmla="*/ 282389 h 2130777"/>
              <a:gd name="connsiteX16" fmla="*/ 3119717 w 3173784"/>
              <a:gd name="connsiteY16" fmla="*/ 578224 h 2130777"/>
              <a:gd name="connsiteX17" fmla="*/ 3146611 w 3173784"/>
              <a:gd name="connsiteY17" fmla="*/ 887506 h 2130777"/>
              <a:gd name="connsiteX18" fmla="*/ 3146611 w 3173784"/>
              <a:gd name="connsiteY18" fmla="*/ 1492624 h 2130777"/>
              <a:gd name="connsiteX19" fmla="*/ 3106270 w 3173784"/>
              <a:gd name="connsiteY19" fmla="*/ 1573306 h 2130777"/>
              <a:gd name="connsiteX20" fmla="*/ 3065929 w 3173784"/>
              <a:gd name="connsiteY20" fmla="*/ 1653989 h 2130777"/>
              <a:gd name="connsiteX21" fmla="*/ 3025588 w 3173784"/>
              <a:gd name="connsiteY21" fmla="*/ 1734671 h 2130777"/>
              <a:gd name="connsiteX22" fmla="*/ 2944905 w 3173784"/>
              <a:gd name="connsiteY22" fmla="*/ 1882589 h 2130777"/>
              <a:gd name="connsiteX23" fmla="*/ 2904564 w 3173784"/>
              <a:gd name="connsiteY23" fmla="*/ 1909483 h 2130777"/>
              <a:gd name="connsiteX24" fmla="*/ 2850776 w 3173784"/>
              <a:gd name="connsiteY24" fmla="*/ 1963271 h 2130777"/>
              <a:gd name="connsiteX25" fmla="*/ 2810435 w 3173784"/>
              <a:gd name="connsiteY25" fmla="*/ 1990165 h 2130777"/>
              <a:gd name="connsiteX26" fmla="*/ 2770094 w 3173784"/>
              <a:gd name="connsiteY26" fmla="*/ 2030506 h 2130777"/>
              <a:gd name="connsiteX27" fmla="*/ 2675964 w 3173784"/>
              <a:gd name="connsiteY27" fmla="*/ 2097742 h 2130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173784" h="2130777">
                <a:moveTo>
                  <a:pt x="0" y="174812"/>
                </a:moveTo>
                <a:cubicBezTo>
                  <a:pt x="62753" y="165847"/>
                  <a:pt x="126099" y="160350"/>
                  <a:pt x="188258" y="147918"/>
                </a:cubicBezTo>
                <a:cubicBezTo>
                  <a:pt x="254190" y="134732"/>
                  <a:pt x="277775" y="128722"/>
                  <a:pt x="349623" y="121024"/>
                </a:cubicBezTo>
                <a:cubicBezTo>
                  <a:pt x="880240" y="64172"/>
                  <a:pt x="457065" y="115998"/>
                  <a:pt x="739588" y="80683"/>
                </a:cubicBezTo>
                <a:cubicBezTo>
                  <a:pt x="833428" y="57223"/>
                  <a:pt x="810915" y="59782"/>
                  <a:pt x="954741" y="53789"/>
                </a:cubicBezTo>
                <a:cubicBezTo>
                  <a:pt x="1116028" y="47069"/>
                  <a:pt x="1277470" y="44824"/>
                  <a:pt x="1438835" y="40342"/>
                </a:cubicBezTo>
                <a:cubicBezTo>
                  <a:pt x="1497106" y="35859"/>
                  <a:pt x="1555525" y="33012"/>
                  <a:pt x="1613647" y="26894"/>
                </a:cubicBezTo>
                <a:cubicBezTo>
                  <a:pt x="1640762" y="24040"/>
                  <a:pt x="1667111" y="15048"/>
                  <a:pt x="1694329" y="13447"/>
                </a:cubicBezTo>
                <a:cubicBezTo>
                  <a:pt x="1819698" y="6072"/>
                  <a:pt x="1945341" y="4482"/>
                  <a:pt x="2070847" y="0"/>
                </a:cubicBezTo>
                <a:lnTo>
                  <a:pt x="2622176" y="13447"/>
                </a:lnTo>
                <a:cubicBezTo>
                  <a:pt x="2649416" y="14606"/>
                  <a:pt x="2675910" y="22748"/>
                  <a:pt x="2702858" y="26894"/>
                </a:cubicBezTo>
                <a:cubicBezTo>
                  <a:pt x="2774133" y="37860"/>
                  <a:pt x="2790233" y="35626"/>
                  <a:pt x="2850776" y="53789"/>
                </a:cubicBezTo>
                <a:cubicBezTo>
                  <a:pt x="2877929" y="61935"/>
                  <a:pt x="2931458" y="80683"/>
                  <a:pt x="2931458" y="80683"/>
                </a:cubicBezTo>
                <a:cubicBezTo>
                  <a:pt x="2958352" y="107577"/>
                  <a:pt x="3000114" y="125283"/>
                  <a:pt x="3012141" y="161365"/>
                </a:cubicBezTo>
                <a:cubicBezTo>
                  <a:pt x="3024094" y="197224"/>
                  <a:pt x="3030326" y="222260"/>
                  <a:pt x="3052482" y="255494"/>
                </a:cubicBezTo>
                <a:cubicBezTo>
                  <a:pt x="3059515" y="266043"/>
                  <a:pt x="3070411" y="273424"/>
                  <a:pt x="3079376" y="282389"/>
                </a:cubicBezTo>
                <a:cubicBezTo>
                  <a:pt x="3129776" y="433590"/>
                  <a:pt x="3102517" y="328824"/>
                  <a:pt x="3119717" y="578224"/>
                </a:cubicBezTo>
                <a:cubicBezTo>
                  <a:pt x="3130985" y="741611"/>
                  <a:pt x="3131691" y="738308"/>
                  <a:pt x="3146611" y="887506"/>
                </a:cubicBezTo>
                <a:cubicBezTo>
                  <a:pt x="3154150" y="1068433"/>
                  <a:pt x="3173784" y="1309205"/>
                  <a:pt x="3146611" y="1492624"/>
                </a:cubicBezTo>
                <a:cubicBezTo>
                  <a:pt x="3142205" y="1522368"/>
                  <a:pt x="3117437" y="1545388"/>
                  <a:pt x="3106270" y="1573306"/>
                </a:cubicBezTo>
                <a:cubicBezTo>
                  <a:pt x="3073226" y="1655917"/>
                  <a:pt x="3117225" y="1602691"/>
                  <a:pt x="3065929" y="1653989"/>
                </a:cubicBezTo>
                <a:cubicBezTo>
                  <a:pt x="3038662" y="1735791"/>
                  <a:pt x="3070275" y="1652745"/>
                  <a:pt x="3025588" y="1734671"/>
                </a:cubicBezTo>
                <a:cubicBezTo>
                  <a:pt x="3025496" y="1734840"/>
                  <a:pt x="2969479" y="1858015"/>
                  <a:pt x="2944905" y="1882589"/>
                </a:cubicBezTo>
                <a:cubicBezTo>
                  <a:pt x="2933477" y="1894017"/>
                  <a:pt x="2916835" y="1898965"/>
                  <a:pt x="2904564" y="1909483"/>
                </a:cubicBezTo>
                <a:cubicBezTo>
                  <a:pt x="2885312" y="1925984"/>
                  <a:pt x="2870028" y="1946770"/>
                  <a:pt x="2850776" y="1963271"/>
                </a:cubicBezTo>
                <a:cubicBezTo>
                  <a:pt x="2838505" y="1973789"/>
                  <a:pt x="2822850" y="1979819"/>
                  <a:pt x="2810435" y="1990165"/>
                </a:cubicBezTo>
                <a:cubicBezTo>
                  <a:pt x="2795826" y="2002339"/>
                  <a:pt x="2785105" y="2018831"/>
                  <a:pt x="2770094" y="2030506"/>
                </a:cubicBezTo>
                <a:cubicBezTo>
                  <a:pt x="2641173" y="2130777"/>
                  <a:pt x="2720692" y="2053011"/>
                  <a:pt x="2675964" y="2097742"/>
                </a:cubicBezTo>
              </a:path>
            </a:pathLst>
          </a:cu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072066" y="6000768"/>
            <a:ext cx="3753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Tree might change here!</a:t>
            </a:r>
            <a:endParaRPr 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Software Transactional Memory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671638"/>
            <a:ext cx="7929618" cy="2686056"/>
          </a:xfrm>
        </p:spPr>
        <p:txBody>
          <a:bodyPr vert="horz" wrap="square" anchor="t" anchorCtr="0">
            <a:noAutofit/>
          </a:bodyPr>
          <a:lstStyle/>
          <a:p>
            <a:pPr algn="ctr">
              <a:buNone/>
            </a:pPr>
            <a:r>
              <a:rPr lang="pt-BR" sz="4000" smtClean="0"/>
              <a:t>  STMs provides a </a:t>
            </a:r>
            <a:r>
              <a:rPr lang="pt-BR" sz="4800" b="1" smtClean="0"/>
              <a:t>construction</a:t>
            </a:r>
            <a:r>
              <a:rPr lang="pt-BR" sz="4800" smtClean="0"/>
              <a:t> </a:t>
            </a:r>
            <a:r>
              <a:rPr lang="pt-BR" sz="4000" smtClean="0"/>
              <a:t>that divides code into </a:t>
            </a:r>
            <a:r>
              <a:rPr lang="pt-BR" sz="4800" b="1" smtClean="0"/>
              <a:t>transactions</a:t>
            </a:r>
            <a:r>
              <a:rPr lang="pt-BR" sz="4000" smtClean="0"/>
              <a:t> that are </a:t>
            </a:r>
            <a:r>
              <a:rPr lang="pt-BR" sz="4800" b="1" smtClean="0"/>
              <a:t>guaranteed </a:t>
            </a:r>
            <a:r>
              <a:rPr lang="pt-BR" sz="4000" smtClean="0"/>
              <a:t>to be executed </a:t>
            </a:r>
            <a:r>
              <a:rPr lang="pt-BR" sz="4800" b="1" smtClean="0"/>
              <a:t>atomically</a:t>
            </a:r>
            <a:endParaRPr lang="sv-SE" sz="4000" b="1" smtClean="0"/>
          </a:p>
          <a:p>
            <a:pPr>
              <a:buNone/>
            </a:pPr>
            <a:endParaRPr lang="sv-SE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Modified Pseudocode</a:t>
            </a:r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2643174" y="2857496"/>
            <a:ext cx="4500594" cy="85725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pt-BR" sz="4000" smtClean="0"/>
              <a:t>find position in tree;</a:t>
            </a:r>
          </a:p>
        </p:txBody>
      </p:sp>
      <p:sp>
        <p:nvSpPr>
          <p:cNvPr id="7" name="Rectangle 6"/>
          <p:cNvSpPr/>
          <p:nvPr/>
        </p:nvSpPr>
        <p:spPr>
          <a:xfrm>
            <a:off x="2643174" y="4071942"/>
            <a:ext cx="4500594" cy="85725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sv-SE" sz="4000" smtClean="0"/>
              <a:t>insert element;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3568487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Step 1</a:t>
            </a:r>
            <a:endParaRPr lang="en-US" sz="3600" b="1"/>
          </a:p>
        </p:txBody>
      </p:sp>
      <p:sp>
        <p:nvSpPr>
          <p:cNvPr id="8" name="Rectangle 7"/>
          <p:cNvSpPr/>
          <p:nvPr/>
        </p:nvSpPr>
        <p:spPr>
          <a:xfrm>
            <a:off x="2500298" y="2714620"/>
            <a:ext cx="4714908" cy="2357454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endParaRPr lang="pt-BR" sz="400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2129845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/>
              <a:t>atomic {</a:t>
            </a:r>
            <a:endParaRPr lang="en-US" sz="3200" b="1"/>
          </a:p>
        </p:txBody>
      </p:sp>
      <p:sp>
        <p:nvSpPr>
          <p:cNvPr id="10" name="TextBox 9"/>
          <p:cNvSpPr txBox="1"/>
          <p:nvPr/>
        </p:nvSpPr>
        <p:spPr>
          <a:xfrm>
            <a:off x="2571736" y="5130241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/>
              <a:t>}</a:t>
            </a:r>
            <a:endParaRPr lang="en-US" sz="3200" b="1"/>
          </a:p>
        </p:txBody>
      </p:sp>
      <p:sp>
        <p:nvSpPr>
          <p:cNvPr id="12" name="TextBox 11"/>
          <p:cNvSpPr txBox="1"/>
          <p:nvPr/>
        </p:nvSpPr>
        <p:spPr>
          <a:xfrm>
            <a:off x="571472" y="6000768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Just one step!</a:t>
            </a:r>
            <a:endParaRPr lang="en-US" sz="2800" b="1"/>
          </a:p>
        </p:txBody>
      </p:sp>
      <p:sp>
        <p:nvSpPr>
          <p:cNvPr id="13" name="Freeform 12"/>
          <p:cNvSpPr/>
          <p:nvPr/>
        </p:nvSpPr>
        <p:spPr>
          <a:xfrm>
            <a:off x="1071538" y="4286256"/>
            <a:ext cx="380010" cy="1721922"/>
          </a:xfrm>
          <a:custGeom>
            <a:avLst/>
            <a:gdLst>
              <a:gd name="connsiteX0" fmla="*/ 380010 w 380010"/>
              <a:gd name="connsiteY0" fmla="*/ 1721922 h 1721922"/>
              <a:gd name="connsiteX1" fmla="*/ 368135 w 380010"/>
              <a:gd name="connsiteY1" fmla="*/ 1674421 h 1721922"/>
              <a:gd name="connsiteX2" fmla="*/ 344384 w 380010"/>
              <a:gd name="connsiteY2" fmla="*/ 1615044 h 1721922"/>
              <a:gd name="connsiteX3" fmla="*/ 332509 w 380010"/>
              <a:gd name="connsiteY3" fmla="*/ 1579418 h 1721922"/>
              <a:gd name="connsiteX4" fmla="*/ 296883 w 380010"/>
              <a:gd name="connsiteY4" fmla="*/ 1436914 h 1721922"/>
              <a:gd name="connsiteX5" fmla="*/ 273132 w 380010"/>
              <a:gd name="connsiteY5" fmla="*/ 1330037 h 1721922"/>
              <a:gd name="connsiteX6" fmla="*/ 261257 w 380010"/>
              <a:gd name="connsiteY6" fmla="*/ 1294411 h 1721922"/>
              <a:gd name="connsiteX7" fmla="*/ 237506 w 380010"/>
              <a:gd name="connsiteY7" fmla="*/ 1116281 h 1721922"/>
              <a:gd name="connsiteX8" fmla="*/ 213756 w 380010"/>
              <a:gd name="connsiteY8" fmla="*/ 997527 h 1721922"/>
              <a:gd name="connsiteX9" fmla="*/ 201880 w 380010"/>
              <a:gd name="connsiteY9" fmla="*/ 866899 h 1721922"/>
              <a:gd name="connsiteX10" fmla="*/ 190005 w 380010"/>
              <a:gd name="connsiteY10" fmla="*/ 831273 h 1721922"/>
              <a:gd name="connsiteX11" fmla="*/ 178130 w 380010"/>
              <a:gd name="connsiteY11" fmla="*/ 760021 h 1721922"/>
              <a:gd name="connsiteX12" fmla="*/ 166254 w 380010"/>
              <a:gd name="connsiteY12" fmla="*/ 665018 h 1721922"/>
              <a:gd name="connsiteX13" fmla="*/ 142504 w 380010"/>
              <a:gd name="connsiteY13" fmla="*/ 593766 h 1721922"/>
              <a:gd name="connsiteX14" fmla="*/ 130628 w 380010"/>
              <a:gd name="connsiteY14" fmla="*/ 546265 h 1721922"/>
              <a:gd name="connsiteX15" fmla="*/ 118753 w 380010"/>
              <a:gd name="connsiteY15" fmla="*/ 510639 h 1721922"/>
              <a:gd name="connsiteX16" fmla="*/ 83127 w 380010"/>
              <a:gd name="connsiteY16" fmla="*/ 332509 h 1721922"/>
              <a:gd name="connsiteX17" fmla="*/ 59377 w 380010"/>
              <a:gd name="connsiteY17" fmla="*/ 261257 h 1721922"/>
              <a:gd name="connsiteX18" fmla="*/ 47501 w 380010"/>
              <a:gd name="connsiteY18" fmla="*/ 190005 h 1721922"/>
              <a:gd name="connsiteX19" fmla="*/ 35626 w 380010"/>
              <a:gd name="connsiteY19" fmla="*/ 142504 h 1721922"/>
              <a:gd name="connsiteX20" fmla="*/ 23751 w 380010"/>
              <a:gd name="connsiteY20" fmla="*/ 71252 h 1721922"/>
              <a:gd name="connsiteX21" fmla="*/ 0 w 380010"/>
              <a:gd name="connsiteY21" fmla="*/ 0 h 172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0010" h="1721922">
                <a:moveTo>
                  <a:pt x="380010" y="1721922"/>
                </a:moveTo>
                <a:cubicBezTo>
                  <a:pt x="376052" y="1706088"/>
                  <a:pt x="373296" y="1689904"/>
                  <a:pt x="368135" y="1674421"/>
                </a:cubicBezTo>
                <a:cubicBezTo>
                  <a:pt x="361394" y="1654198"/>
                  <a:pt x="351869" y="1635004"/>
                  <a:pt x="344384" y="1615044"/>
                </a:cubicBezTo>
                <a:cubicBezTo>
                  <a:pt x="339989" y="1603323"/>
                  <a:pt x="336467" y="1591293"/>
                  <a:pt x="332509" y="1579418"/>
                </a:cubicBezTo>
                <a:cubicBezTo>
                  <a:pt x="312015" y="1435956"/>
                  <a:pt x="335298" y="1552158"/>
                  <a:pt x="296883" y="1436914"/>
                </a:cubicBezTo>
                <a:cubicBezTo>
                  <a:pt x="284696" y="1400354"/>
                  <a:pt x="282540" y="1367670"/>
                  <a:pt x="273132" y="1330037"/>
                </a:cubicBezTo>
                <a:cubicBezTo>
                  <a:pt x="270096" y="1317893"/>
                  <a:pt x="265215" y="1306286"/>
                  <a:pt x="261257" y="1294411"/>
                </a:cubicBezTo>
                <a:cubicBezTo>
                  <a:pt x="251530" y="1206864"/>
                  <a:pt x="252046" y="1193830"/>
                  <a:pt x="237506" y="1116281"/>
                </a:cubicBezTo>
                <a:cubicBezTo>
                  <a:pt x="230067" y="1076604"/>
                  <a:pt x="213756" y="997527"/>
                  <a:pt x="213756" y="997527"/>
                </a:cubicBezTo>
                <a:cubicBezTo>
                  <a:pt x="209797" y="953984"/>
                  <a:pt x="208063" y="910182"/>
                  <a:pt x="201880" y="866899"/>
                </a:cubicBezTo>
                <a:cubicBezTo>
                  <a:pt x="200110" y="854507"/>
                  <a:pt x="192720" y="843493"/>
                  <a:pt x="190005" y="831273"/>
                </a:cubicBezTo>
                <a:cubicBezTo>
                  <a:pt x="184782" y="807768"/>
                  <a:pt x="181535" y="783857"/>
                  <a:pt x="178130" y="760021"/>
                </a:cubicBezTo>
                <a:cubicBezTo>
                  <a:pt x="173617" y="728428"/>
                  <a:pt x="172941" y="696224"/>
                  <a:pt x="166254" y="665018"/>
                </a:cubicBezTo>
                <a:cubicBezTo>
                  <a:pt x="161008" y="640538"/>
                  <a:pt x="148576" y="618054"/>
                  <a:pt x="142504" y="593766"/>
                </a:cubicBezTo>
                <a:cubicBezTo>
                  <a:pt x="138545" y="577932"/>
                  <a:pt x="135112" y="561958"/>
                  <a:pt x="130628" y="546265"/>
                </a:cubicBezTo>
                <a:cubicBezTo>
                  <a:pt x="127189" y="534229"/>
                  <a:pt x="121568" y="522836"/>
                  <a:pt x="118753" y="510639"/>
                </a:cubicBezTo>
                <a:cubicBezTo>
                  <a:pt x="118743" y="510594"/>
                  <a:pt x="89069" y="362220"/>
                  <a:pt x="83127" y="332509"/>
                </a:cubicBezTo>
                <a:cubicBezTo>
                  <a:pt x="78217" y="307960"/>
                  <a:pt x="63493" y="285952"/>
                  <a:pt x="59377" y="261257"/>
                </a:cubicBezTo>
                <a:cubicBezTo>
                  <a:pt x="55418" y="237506"/>
                  <a:pt x="52223" y="213616"/>
                  <a:pt x="47501" y="190005"/>
                </a:cubicBezTo>
                <a:cubicBezTo>
                  <a:pt x="44300" y="174001"/>
                  <a:pt x="38827" y="158508"/>
                  <a:pt x="35626" y="142504"/>
                </a:cubicBezTo>
                <a:cubicBezTo>
                  <a:pt x="30904" y="118893"/>
                  <a:pt x="29591" y="94611"/>
                  <a:pt x="23751" y="71252"/>
                </a:cubicBezTo>
                <a:cubicBezTo>
                  <a:pt x="17679" y="46964"/>
                  <a:pt x="0" y="0"/>
                  <a:pt x="0" y="0"/>
                </a:cubicBezTo>
              </a:path>
            </a:pathLst>
          </a:cu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 with Transactions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53357" y="257174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8" name="Rectangle 7"/>
          <p:cNvSpPr/>
          <p:nvPr/>
        </p:nvSpPr>
        <p:spPr>
          <a:xfrm>
            <a:off x="2310613" y="3500438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13" name="Straight Arrow Connector 12"/>
          <p:cNvCxnSpPr>
            <a:stCxn id="34" idx="2"/>
          </p:cNvCxnSpPr>
          <p:nvPr/>
        </p:nvCxnSpPr>
        <p:spPr>
          <a:xfrm rot="5400000">
            <a:off x="1167606" y="3071811"/>
            <a:ext cx="214315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3" idx="2"/>
            <a:endCxn id="8" idx="0"/>
          </p:cNvCxnSpPr>
          <p:nvPr/>
        </p:nvCxnSpPr>
        <p:spPr>
          <a:xfrm rot="16200000" flipH="1">
            <a:off x="2185596" y="3053950"/>
            <a:ext cx="285752" cy="60722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9" idx="2"/>
            <a:endCxn id="10" idx="0"/>
          </p:cNvCxnSpPr>
          <p:nvPr/>
        </p:nvCxnSpPr>
        <p:spPr>
          <a:xfrm rot="5400000">
            <a:off x="5875744" y="4018364"/>
            <a:ext cx="500066" cy="6072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1" idx="2"/>
          </p:cNvCxnSpPr>
          <p:nvPr/>
        </p:nvCxnSpPr>
        <p:spPr>
          <a:xfrm rot="5400000">
            <a:off x="1899846" y="4018365"/>
            <a:ext cx="357190" cy="60722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500694" y="2500306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10</a:t>
            </a:r>
            <a:endParaRPr lang="en-US" sz="3200" b="1"/>
          </a:p>
        </p:txBody>
      </p:sp>
      <p:sp>
        <p:nvSpPr>
          <p:cNvPr id="24" name="Rectangle 23"/>
          <p:cNvSpPr/>
          <p:nvPr/>
        </p:nvSpPr>
        <p:spPr>
          <a:xfrm>
            <a:off x="6357950" y="342900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20</a:t>
            </a:r>
            <a:endParaRPr lang="en-US" sz="3200" b="1"/>
          </a:p>
        </p:txBody>
      </p:sp>
      <p:cxnSp>
        <p:nvCxnSpPr>
          <p:cNvPr id="28" name="Straight Arrow Connector 27"/>
          <p:cNvCxnSpPr>
            <a:stCxn id="48" idx="2"/>
          </p:cNvCxnSpPr>
          <p:nvPr/>
        </p:nvCxnSpPr>
        <p:spPr>
          <a:xfrm rot="5400000">
            <a:off x="5214943" y="3000373"/>
            <a:ext cx="214315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5" idx="2"/>
            <a:endCxn id="24" idx="0"/>
          </p:cNvCxnSpPr>
          <p:nvPr/>
        </p:nvCxnSpPr>
        <p:spPr>
          <a:xfrm rot="16200000" flipH="1">
            <a:off x="6232933" y="2982512"/>
            <a:ext cx="285752" cy="60722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24728" y="2285992"/>
            <a:ext cx="3261519" cy="314327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072066" y="2285992"/>
            <a:ext cx="3261600" cy="314327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Brace 51"/>
          <p:cNvSpPr/>
          <p:nvPr/>
        </p:nvSpPr>
        <p:spPr>
          <a:xfrm rot="5400000">
            <a:off x="4464843" y="2107397"/>
            <a:ext cx="357190" cy="728667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357554" y="5997379"/>
            <a:ext cx="2269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Concurrent</a:t>
            </a:r>
            <a:endParaRPr lang="en-US" sz="3600" b="1"/>
          </a:p>
        </p:txBody>
      </p:sp>
      <p:sp>
        <p:nvSpPr>
          <p:cNvPr id="55" name="TextBox 54"/>
          <p:cNvSpPr txBox="1"/>
          <p:nvPr/>
        </p:nvSpPr>
        <p:spPr>
          <a:xfrm>
            <a:off x="1024729" y="1643050"/>
            <a:ext cx="2832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Transaction A</a:t>
            </a:r>
            <a:endParaRPr lang="en-US" sz="3600" b="1"/>
          </a:p>
        </p:txBody>
      </p:sp>
      <p:sp>
        <p:nvSpPr>
          <p:cNvPr id="56" name="TextBox 55"/>
          <p:cNvSpPr txBox="1"/>
          <p:nvPr/>
        </p:nvSpPr>
        <p:spPr>
          <a:xfrm>
            <a:off x="5072066" y="1643050"/>
            <a:ext cx="2760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/>
              <a:t>Transaction B</a:t>
            </a:r>
            <a:endParaRPr lang="en-US" sz="3600" b="1"/>
          </a:p>
        </p:txBody>
      </p:sp>
      <p:sp>
        <p:nvSpPr>
          <p:cNvPr id="30" name="Rectangle 29"/>
          <p:cNvSpPr/>
          <p:nvPr/>
        </p:nvSpPr>
        <p:spPr>
          <a:xfrm>
            <a:off x="2810679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310613" y="4000504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953423" y="307181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53357" y="3071810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58016" y="392906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357950" y="3929066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00760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500694" y="3000372"/>
            <a:ext cx="142876" cy="1428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1453357" y="4500570"/>
            <a:ext cx="642942" cy="642942"/>
            <a:chOff x="642910" y="4500570"/>
            <a:chExt cx="642942" cy="642942"/>
          </a:xfrm>
        </p:grpSpPr>
        <p:sp>
          <p:nvSpPr>
            <p:cNvPr id="11" name="Rectangle 10"/>
            <p:cNvSpPr/>
            <p:nvPr/>
          </p:nvSpPr>
          <p:spPr>
            <a:xfrm>
              <a:off x="642910" y="450057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142976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42910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500694" y="4572008"/>
            <a:ext cx="642942" cy="642942"/>
            <a:chOff x="5143504" y="4572008"/>
            <a:chExt cx="642942" cy="642942"/>
          </a:xfrm>
        </p:grpSpPr>
        <p:sp>
          <p:nvSpPr>
            <p:cNvPr id="10" name="Rectangle 9"/>
            <p:cNvSpPr/>
            <p:nvPr/>
          </p:nvSpPr>
          <p:spPr>
            <a:xfrm>
              <a:off x="5143504" y="4572008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643570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43504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rot="10800000" flipV="1">
            <a:off x="2357422" y="2714620"/>
            <a:ext cx="571504" cy="7143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214678" y="2357430"/>
            <a:ext cx="642942" cy="642942"/>
            <a:chOff x="642910" y="4500570"/>
            <a:chExt cx="642942" cy="642942"/>
          </a:xfrm>
        </p:grpSpPr>
        <p:sp>
          <p:nvSpPr>
            <p:cNvPr id="41" name="Rectangle 40"/>
            <p:cNvSpPr/>
            <p:nvPr/>
          </p:nvSpPr>
          <p:spPr>
            <a:xfrm>
              <a:off x="642910" y="450057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142976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42910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500430" y="3429000"/>
            <a:ext cx="642942" cy="642942"/>
            <a:chOff x="642910" y="4500570"/>
            <a:chExt cx="642942" cy="642942"/>
          </a:xfrm>
        </p:grpSpPr>
        <p:sp>
          <p:nvSpPr>
            <p:cNvPr id="57" name="Rectangle 56"/>
            <p:cNvSpPr/>
            <p:nvPr/>
          </p:nvSpPr>
          <p:spPr>
            <a:xfrm>
              <a:off x="642910" y="4500570"/>
              <a:ext cx="642942" cy="642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12</a:t>
              </a:r>
              <a:endParaRPr lang="en-US" sz="3200" b="1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142976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42910" y="5000636"/>
              <a:ext cx="142876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3" name="Straight Arrow Connector 62"/>
          <p:cNvCxnSpPr/>
          <p:nvPr/>
        </p:nvCxnSpPr>
        <p:spPr>
          <a:xfrm rot="10800000" flipV="1">
            <a:off x="3000364" y="3714752"/>
            <a:ext cx="357190" cy="7143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7286644" y="2357430"/>
            <a:ext cx="642942" cy="642942"/>
            <a:chOff x="5143504" y="4572008"/>
            <a:chExt cx="642942" cy="642942"/>
          </a:xfrm>
        </p:grpSpPr>
        <p:sp>
          <p:nvSpPr>
            <p:cNvPr id="67" name="Rectangle 66"/>
            <p:cNvSpPr/>
            <p:nvPr/>
          </p:nvSpPr>
          <p:spPr>
            <a:xfrm>
              <a:off x="5143504" y="4572008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643570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43504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0" name="Straight Arrow Connector 69"/>
          <p:cNvCxnSpPr/>
          <p:nvPr/>
        </p:nvCxnSpPr>
        <p:spPr>
          <a:xfrm rot="10800000" flipV="1">
            <a:off x="6429388" y="2714620"/>
            <a:ext cx="571504" cy="7143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 flipV="1">
            <a:off x="7143768" y="3714752"/>
            <a:ext cx="357190" cy="7143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7572396" y="3357562"/>
            <a:ext cx="642942" cy="642942"/>
            <a:chOff x="5143504" y="4572008"/>
            <a:chExt cx="642942" cy="642942"/>
          </a:xfrm>
        </p:grpSpPr>
        <p:sp>
          <p:nvSpPr>
            <p:cNvPr id="73" name="Rectangle 72"/>
            <p:cNvSpPr/>
            <p:nvPr/>
          </p:nvSpPr>
          <p:spPr>
            <a:xfrm>
              <a:off x="5143504" y="4572008"/>
              <a:ext cx="642942" cy="642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/>
                <a:t>17</a:t>
              </a:r>
              <a:endParaRPr lang="en-US" sz="3200" b="1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643570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143504" y="5072074"/>
              <a:ext cx="142876" cy="1428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7585</TotalTime>
  <Words>874</Words>
  <Application>Microsoft Office PowerPoint</Application>
  <PresentationFormat>On-screen Show (4:3)</PresentationFormat>
  <Paragraphs>301</Paragraphs>
  <Slides>37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Median</vt:lpstr>
      <vt:lpstr>Towards a Software Transactional Memory for Graphics Processors </vt:lpstr>
      <vt:lpstr>Overview</vt:lpstr>
      <vt:lpstr>Introduction</vt:lpstr>
      <vt:lpstr>Problem Scenario</vt:lpstr>
      <vt:lpstr>Problem Scenario</vt:lpstr>
      <vt:lpstr>Pseudocode</vt:lpstr>
      <vt:lpstr>Software Transactional Memory</vt:lpstr>
      <vt:lpstr>Modified Pseudocode</vt:lpstr>
      <vt:lpstr>Scenario with Transactions</vt:lpstr>
      <vt:lpstr>Scenario with Transactions</vt:lpstr>
      <vt:lpstr>Scenario with Transactions</vt:lpstr>
      <vt:lpstr>STM Design</vt:lpstr>
      <vt:lpstr>One Lock</vt:lpstr>
      <vt:lpstr>Multiple Locks</vt:lpstr>
      <vt:lpstr>Dynamic Locks</vt:lpstr>
      <vt:lpstr>Two STM Designs</vt:lpstr>
      <vt:lpstr>Lock Granularity</vt:lpstr>
      <vt:lpstr>Log or Undo-Log</vt:lpstr>
      <vt:lpstr>Conflict Detection Time</vt:lpstr>
      <vt:lpstr>CUDA Specifics</vt:lpstr>
      <vt:lpstr>More CUDA Specifics</vt:lpstr>
      <vt:lpstr>Experiments</vt:lpstr>
      <vt:lpstr>Experiments</vt:lpstr>
      <vt:lpstr>Experiments</vt:lpstr>
      <vt:lpstr>Contention Levels</vt:lpstr>
      <vt:lpstr>Backoff Strategies</vt:lpstr>
      <vt:lpstr>Hardware</vt:lpstr>
      <vt:lpstr>Backoff Strategy (Queue, Full Con)</vt:lpstr>
      <vt:lpstr>Blocking Queue (Full Contention)</vt:lpstr>
      <vt:lpstr>Queue (Full Contention)</vt:lpstr>
      <vt:lpstr>Binary Tree (Full Contention)</vt:lpstr>
      <vt:lpstr>Hash-map (Full Contention)</vt:lpstr>
      <vt:lpstr>Hash-Map Aborts (Full Contention)</vt:lpstr>
      <vt:lpstr>Skip-List (Full Contention)</vt:lpstr>
      <vt:lpstr>Lock-Free Skip-List (Full Contention)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Software Transactional Memory for CUDA</dc:title>
  <dc:creator>Daniel Cederman</dc:creator>
  <cp:lastModifiedBy>tsigas</cp:lastModifiedBy>
  <cp:revision>604</cp:revision>
  <dcterms:created xsi:type="dcterms:W3CDTF">2009-11-19T09:43:54Z</dcterms:created>
  <dcterms:modified xsi:type="dcterms:W3CDTF">2010-05-24T10:48:32Z</dcterms:modified>
</cp:coreProperties>
</file>