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  <p:sldMasterId id="2147483672" r:id="rId2"/>
  </p:sldMasterIdLst>
  <p:notesMasterIdLst>
    <p:notesMasterId r:id="rId60"/>
  </p:notesMasterIdLst>
  <p:sldIdLst>
    <p:sldId id="284" r:id="rId3"/>
    <p:sldId id="311" r:id="rId4"/>
    <p:sldId id="282" r:id="rId5"/>
    <p:sldId id="318" r:id="rId6"/>
    <p:sldId id="319" r:id="rId7"/>
    <p:sldId id="320" r:id="rId8"/>
    <p:sldId id="321" r:id="rId9"/>
    <p:sldId id="322" r:id="rId10"/>
    <p:sldId id="323" r:id="rId11"/>
    <p:sldId id="283" r:id="rId12"/>
    <p:sldId id="324" r:id="rId13"/>
    <p:sldId id="285" r:id="rId14"/>
    <p:sldId id="258" r:id="rId15"/>
    <p:sldId id="276" r:id="rId16"/>
    <p:sldId id="326" r:id="rId17"/>
    <p:sldId id="327" r:id="rId18"/>
    <p:sldId id="328" r:id="rId19"/>
    <p:sldId id="329" r:id="rId20"/>
    <p:sldId id="259" r:id="rId21"/>
    <p:sldId id="313" r:id="rId22"/>
    <p:sldId id="314" r:id="rId23"/>
    <p:sldId id="315" r:id="rId24"/>
    <p:sldId id="316" r:id="rId25"/>
    <p:sldId id="317" r:id="rId26"/>
    <p:sldId id="260" r:id="rId27"/>
    <p:sldId id="332" r:id="rId28"/>
    <p:sldId id="333" r:id="rId29"/>
    <p:sldId id="334" r:id="rId30"/>
    <p:sldId id="335" r:id="rId31"/>
    <p:sldId id="336" r:id="rId32"/>
    <p:sldId id="337" r:id="rId33"/>
    <p:sldId id="261" r:id="rId34"/>
    <p:sldId id="340" r:id="rId35"/>
    <p:sldId id="341" r:id="rId36"/>
    <p:sldId id="342" r:id="rId37"/>
    <p:sldId id="343" r:id="rId38"/>
    <p:sldId id="344" r:id="rId39"/>
    <p:sldId id="277" r:id="rId40"/>
    <p:sldId id="296" r:id="rId41"/>
    <p:sldId id="293" r:id="rId42"/>
    <p:sldId id="294" r:id="rId43"/>
    <p:sldId id="263" r:id="rId44"/>
    <p:sldId id="288" r:id="rId45"/>
    <p:sldId id="264" r:id="rId46"/>
    <p:sldId id="345" r:id="rId47"/>
    <p:sldId id="346" r:id="rId48"/>
    <p:sldId id="265" r:id="rId49"/>
    <p:sldId id="347" r:id="rId50"/>
    <p:sldId id="348" r:id="rId51"/>
    <p:sldId id="266" r:id="rId52"/>
    <p:sldId id="349" r:id="rId53"/>
    <p:sldId id="352" r:id="rId54"/>
    <p:sldId id="357" r:id="rId55"/>
    <p:sldId id="356" r:id="rId56"/>
    <p:sldId id="312" r:id="rId57"/>
    <p:sldId id="274" r:id="rId58"/>
    <p:sldId id="310" r:id="rId59"/>
  </p:sldIdLst>
  <p:sldSz cx="9144000" cy="6858000" type="screen4x3"/>
  <p:notesSz cx="6858000" cy="9144000"/>
  <p:embeddedFontLst>
    <p:embeddedFont>
      <p:font typeface="Calibri" pitchFamily="34" charset="0"/>
      <p:regular r:id="rId61"/>
      <p:bold r:id="rId62"/>
      <p:italic r:id="rId63"/>
      <p:boldItalic r:id="rId64"/>
    </p:embeddedFont>
    <p:embeddedFont>
      <p:font typeface="Verdana" pitchFamily="34" charset="0"/>
      <p:regular r:id="rId65"/>
      <p:bold r:id="rId66"/>
      <p:italic r:id="rId67"/>
      <p:boldItalic r:id="rId6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88126" autoAdjust="0"/>
  </p:normalViewPr>
  <p:slideViewPr>
    <p:cSldViewPr>
      <p:cViewPr>
        <p:scale>
          <a:sx n="75" d="100"/>
          <a:sy n="75" d="100"/>
        </p:scale>
        <p:origin x="-1422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font" Target="fonts/font3.fntdata"/><Relationship Id="rId68" Type="http://schemas.openxmlformats.org/officeDocument/2006/relationships/font" Target="fonts/font8.fntdata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font" Target="fonts/font6.fntdata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font" Target="fonts/font1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font" Target="fonts/font5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font" Target="fonts/font4.fntdata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font" Target="fonts/font7.fntdata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font" Target="fonts/font2.fntdata"/><Relationship Id="rId7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aniel%20Cederman\My%20Documents\Projects\lbgpu\results\comparison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Daniel%20Cederman\My%20Documents\Projects\lbgpu\results\comparison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5747462817147873"/>
          <c:y val="5.1400554097404488E-2"/>
          <c:w val="0.81196981627296583"/>
          <c:h val="0.6441141732283466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Octree 9600GT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  <c:pt idx="8">
                  <c:v>72</c:v>
                </c:pt>
                <c:pt idx="9">
                  <c:v>80</c:v>
                </c:pt>
                <c:pt idx="10">
                  <c:v>88</c:v>
                </c:pt>
                <c:pt idx="11">
                  <c:v>96</c:v>
                </c:pt>
                <c:pt idx="12">
                  <c:v>104</c:v>
                </c:pt>
                <c:pt idx="13">
                  <c:v>112</c:v>
                </c:pt>
                <c:pt idx="14">
                  <c:v>120</c:v>
                </c:pt>
                <c:pt idx="15">
                  <c:v>128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109.302559</c:v>
                </c:pt>
                <c:pt idx="1">
                  <c:v>69.250206000000006</c:v>
                </c:pt>
                <c:pt idx="2">
                  <c:v>59.738434000000012</c:v>
                </c:pt>
                <c:pt idx="3">
                  <c:v>52.522881000000005</c:v>
                </c:pt>
                <c:pt idx="4">
                  <c:v>67.100478999999936</c:v>
                </c:pt>
                <c:pt idx="5">
                  <c:v>61.765919000000039</c:v>
                </c:pt>
                <c:pt idx="6">
                  <c:v>60.921345000000002</c:v>
                </c:pt>
                <c:pt idx="7">
                  <c:v>58.206879000000001</c:v>
                </c:pt>
                <c:pt idx="8">
                  <c:v>101.06355300000004</c:v>
                </c:pt>
                <c:pt idx="9">
                  <c:v>101.884865</c:v>
                </c:pt>
                <c:pt idx="10">
                  <c:v>105.404381</c:v>
                </c:pt>
                <c:pt idx="11">
                  <c:v>107.67215699999996</c:v>
                </c:pt>
                <c:pt idx="12">
                  <c:v>112.43244900000002</c:v>
                </c:pt>
                <c:pt idx="13">
                  <c:v>115.38342299999998</c:v>
                </c:pt>
                <c:pt idx="14">
                  <c:v>120.73709100000002</c:v>
                </c:pt>
                <c:pt idx="15">
                  <c:v>124.362274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Octree 8800GTS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  <c:pt idx="8">
                  <c:v>72</c:v>
                </c:pt>
                <c:pt idx="9">
                  <c:v>80</c:v>
                </c:pt>
                <c:pt idx="10">
                  <c:v>88</c:v>
                </c:pt>
                <c:pt idx="11">
                  <c:v>96</c:v>
                </c:pt>
                <c:pt idx="12">
                  <c:v>104</c:v>
                </c:pt>
                <c:pt idx="13">
                  <c:v>112</c:v>
                </c:pt>
                <c:pt idx="14">
                  <c:v>120</c:v>
                </c:pt>
                <c:pt idx="15">
                  <c:v>128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113.516098</c:v>
                </c:pt>
                <c:pt idx="1">
                  <c:v>70.773536999999962</c:v>
                </c:pt>
                <c:pt idx="2">
                  <c:v>60.330368</c:v>
                </c:pt>
                <c:pt idx="3">
                  <c:v>51.291969000000002</c:v>
                </c:pt>
                <c:pt idx="4">
                  <c:v>65.305503999999999</c:v>
                </c:pt>
                <c:pt idx="5">
                  <c:v>58.007713000000003</c:v>
                </c:pt>
                <c:pt idx="6">
                  <c:v>57.208897</c:v>
                </c:pt>
                <c:pt idx="7">
                  <c:v>52.832512000000023</c:v>
                </c:pt>
                <c:pt idx="8">
                  <c:v>76.886107999999979</c:v>
                </c:pt>
                <c:pt idx="9">
                  <c:v>75.652640999999988</c:v>
                </c:pt>
                <c:pt idx="10">
                  <c:v>77.921761000000004</c:v>
                </c:pt>
                <c:pt idx="11">
                  <c:v>77.713470000000001</c:v>
                </c:pt>
                <c:pt idx="12">
                  <c:v>81.008544999999998</c:v>
                </c:pt>
                <c:pt idx="13">
                  <c:v>81.728256000000002</c:v>
                </c:pt>
                <c:pt idx="14">
                  <c:v>85.438971999999978</c:v>
                </c:pt>
                <c:pt idx="15">
                  <c:v>86.552925000000002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Four-in-a-row</c:v>
                </c:pt>
              </c:strCache>
            </c:strRef>
          </c:tx>
          <c:cat>
            <c:numRef>
              <c:f>Sheet1!$A$2:$A$17</c:f>
              <c:numCache>
                <c:formatCode>General</c:formatCode>
                <c:ptCount val="16"/>
                <c:pt idx="0">
                  <c:v>8</c:v>
                </c:pt>
                <c:pt idx="1">
                  <c:v>16</c:v>
                </c:pt>
                <c:pt idx="2">
                  <c:v>24</c:v>
                </c:pt>
                <c:pt idx="3">
                  <c:v>32</c:v>
                </c:pt>
                <c:pt idx="4">
                  <c:v>40</c:v>
                </c:pt>
                <c:pt idx="5">
                  <c:v>48</c:v>
                </c:pt>
                <c:pt idx="6">
                  <c:v>56</c:v>
                </c:pt>
                <c:pt idx="7">
                  <c:v>64</c:v>
                </c:pt>
                <c:pt idx="8">
                  <c:v>72</c:v>
                </c:pt>
                <c:pt idx="9">
                  <c:v>80</c:v>
                </c:pt>
                <c:pt idx="10">
                  <c:v>88</c:v>
                </c:pt>
                <c:pt idx="11">
                  <c:v>96</c:v>
                </c:pt>
                <c:pt idx="12">
                  <c:v>104</c:v>
                </c:pt>
                <c:pt idx="13">
                  <c:v>112</c:v>
                </c:pt>
                <c:pt idx="14">
                  <c:v>120</c:v>
                </c:pt>
                <c:pt idx="15">
                  <c:v>128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14.801664000000002</c:v>
                </c:pt>
                <c:pt idx="1">
                  <c:v>14.809792000000005</c:v>
                </c:pt>
                <c:pt idx="2">
                  <c:v>15.658496000000005</c:v>
                </c:pt>
                <c:pt idx="3">
                  <c:v>15.671392000000001</c:v>
                </c:pt>
                <c:pt idx="4">
                  <c:v>15.652704000000005</c:v>
                </c:pt>
                <c:pt idx="5">
                  <c:v>15.752864000000002</c:v>
                </c:pt>
                <c:pt idx="6">
                  <c:v>15.748671999999994</c:v>
                </c:pt>
                <c:pt idx="7">
                  <c:v>15.679456000000005</c:v>
                </c:pt>
                <c:pt idx="8">
                  <c:v>24.682943000000002</c:v>
                </c:pt>
                <c:pt idx="9">
                  <c:v>24.497439999999983</c:v>
                </c:pt>
                <c:pt idx="10">
                  <c:v>24.448127999999983</c:v>
                </c:pt>
                <c:pt idx="11">
                  <c:v>26.23398400000001</c:v>
                </c:pt>
                <c:pt idx="12">
                  <c:v>24.369439999999983</c:v>
                </c:pt>
                <c:pt idx="13">
                  <c:v>24.593150999999999</c:v>
                </c:pt>
                <c:pt idx="14">
                  <c:v>24.513472</c:v>
                </c:pt>
                <c:pt idx="15">
                  <c:v>24.445790999999986</c:v>
                </c:pt>
              </c:numCache>
            </c:numRef>
          </c:val>
        </c:ser>
        <c:marker val="1"/>
        <c:axId val="61988224"/>
        <c:axId val="62469632"/>
      </c:lineChart>
      <c:catAx>
        <c:axId val="619882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/>
                  <a:t>Threads/Block</a:t>
                </a:r>
              </a:p>
            </c:rich>
          </c:tx>
          <c:layout/>
        </c:title>
        <c:numFmt formatCode="General" sourceLinked="1"/>
        <c:tickLblPos val="nextTo"/>
        <c:crossAx val="62469632"/>
        <c:crosses val="autoZero"/>
        <c:auto val="1"/>
        <c:lblAlgn val="ctr"/>
        <c:lblOffset val="100"/>
      </c:catAx>
      <c:valAx>
        <c:axId val="6246963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en-US" sz="2000" baseline="0"/>
                  <a:t>Time (ms)</a:t>
                </a:r>
              </a:p>
            </c:rich>
          </c:tx>
          <c:layout/>
        </c:title>
        <c:numFmt formatCode="General" sourceLinked="1"/>
        <c:tickLblPos val="nextTo"/>
        <c:crossAx val="619882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4408355205599311E-2"/>
          <c:y val="0.89776428988043144"/>
          <c:w val="0.85118328958880163"/>
          <c:h val="8.371719160104997E-2"/>
        </c:manualLayout>
      </c:layout>
      <c:txPr>
        <a:bodyPr/>
        <a:lstStyle/>
        <a:p>
          <a:pPr>
            <a:defRPr sz="2000" baseline="0"/>
          </a:pPr>
          <a:endParaRPr lang="en-US"/>
        </a:p>
      </c:txPr>
    </c:legend>
    <c:plotVisOnly val="1"/>
  </c:chart>
  <c:txPr>
    <a:bodyPr/>
    <a:lstStyle/>
    <a:p>
      <a:pPr>
        <a:defRPr sz="1400" baseline="0">
          <a:solidFill>
            <a:schemeClr val="bg1"/>
          </a:solidFill>
        </a:defRPr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0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9191829993213881E-2"/>
          <c:y val="3.1631110213787478E-2"/>
          <c:w val="0.87796289482506251"/>
          <c:h val="0.66155778661262632"/>
        </c:manualLayout>
      </c:layout>
      <c:lineChart>
        <c:grouping val="standard"/>
        <c:ser>
          <c:idx val="0"/>
          <c:order val="0"/>
          <c:tx>
            <c:strRef>
              <c:f>Comparisons!$E$13</c:f>
              <c:strCache>
                <c:ptCount val="1"/>
                <c:pt idx="0">
                  <c:v>Blocking Queue</c:v>
                </c:pt>
              </c:strCache>
            </c:strRef>
          </c:tx>
          <c:cat>
            <c:numRef>
              <c:f>Comparisons!$F$14:$F$22</c:f>
              <c:numCache>
                <c:formatCode>General</c:formatCode>
                <c:ptCount val="9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  <c:pt idx="5">
                  <c:v>350</c:v>
                </c:pt>
                <c:pt idx="6">
                  <c:v>400</c:v>
                </c:pt>
                <c:pt idx="7">
                  <c:v>450</c:v>
                </c:pt>
                <c:pt idx="8">
                  <c:v>500</c:v>
                </c:pt>
              </c:numCache>
            </c:numRef>
          </c:cat>
          <c:val>
            <c:numRef>
              <c:f>Comparisons!$E$14:$E$22</c:f>
              <c:numCache>
                <c:formatCode>General</c:formatCode>
                <c:ptCount val="9"/>
                <c:pt idx="0">
                  <c:v>76.462563000000046</c:v>
                </c:pt>
                <c:pt idx="1">
                  <c:v>102.63606299999998</c:v>
                </c:pt>
                <c:pt idx="2">
                  <c:v>103.385246</c:v>
                </c:pt>
                <c:pt idx="3">
                  <c:v>104.31874799999996</c:v>
                </c:pt>
                <c:pt idx="4">
                  <c:v>103.77613100000001</c:v>
                </c:pt>
                <c:pt idx="5">
                  <c:v>104.25788900000002</c:v>
                </c:pt>
                <c:pt idx="6">
                  <c:v>104.56658899999998</c:v>
                </c:pt>
                <c:pt idx="7">
                  <c:v>111.83808099999996</c:v>
                </c:pt>
                <c:pt idx="8">
                  <c:v>127.560318</c:v>
                </c:pt>
              </c:numCache>
            </c:numRef>
          </c:val>
        </c:ser>
        <c:ser>
          <c:idx val="1"/>
          <c:order val="1"/>
          <c:tx>
            <c:strRef>
              <c:f>Comparisons!$B$13</c:f>
              <c:strCache>
                <c:ptCount val="1"/>
                <c:pt idx="0">
                  <c:v>Non-Blocking Queue</c:v>
                </c:pt>
              </c:strCache>
            </c:strRef>
          </c:tx>
          <c:cat>
            <c:numRef>
              <c:f>Comparisons!$F$14:$F$22</c:f>
              <c:numCache>
                <c:formatCode>General</c:formatCode>
                <c:ptCount val="9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  <c:pt idx="5">
                  <c:v>350</c:v>
                </c:pt>
                <c:pt idx="6">
                  <c:v>400</c:v>
                </c:pt>
                <c:pt idx="7">
                  <c:v>450</c:v>
                </c:pt>
                <c:pt idx="8">
                  <c:v>500</c:v>
                </c:pt>
              </c:numCache>
            </c:numRef>
          </c:cat>
          <c:val>
            <c:numRef>
              <c:f>Comparisons!$B$14:$B$22</c:f>
              <c:numCache>
                <c:formatCode>General</c:formatCode>
                <c:ptCount val="9"/>
                <c:pt idx="0">
                  <c:v>27.342048999999989</c:v>
                </c:pt>
                <c:pt idx="1">
                  <c:v>39.30912</c:v>
                </c:pt>
                <c:pt idx="2">
                  <c:v>40.555168000000002</c:v>
                </c:pt>
                <c:pt idx="3">
                  <c:v>41.675262000000011</c:v>
                </c:pt>
                <c:pt idx="4">
                  <c:v>44.227745000000013</c:v>
                </c:pt>
                <c:pt idx="5">
                  <c:v>45.821758000000003</c:v>
                </c:pt>
                <c:pt idx="6">
                  <c:v>47.353278999999993</c:v>
                </c:pt>
                <c:pt idx="7">
                  <c:v>52.741375000000012</c:v>
                </c:pt>
                <c:pt idx="8">
                  <c:v>61.594559000000011</c:v>
                </c:pt>
              </c:numCache>
            </c:numRef>
          </c:val>
        </c:ser>
        <c:ser>
          <c:idx val="2"/>
          <c:order val="2"/>
          <c:tx>
            <c:strRef>
              <c:f>Comparisons!$C$13</c:f>
              <c:strCache>
                <c:ptCount val="1"/>
                <c:pt idx="0">
                  <c:v>Static List</c:v>
                </c:pt>
              </c:strCache>
            </c:strRef>
          </c:tx>
          <c:cat>
            <c:numRef>
              <c:f>Comparisons!$F$14:$F$22</c:f>
              <c:numCache>
                <c:formatCode>General</c:formatCode>
                <c:ptCount val="9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  <c:pt idx="5">
                  <c:v>350</c:v>
                </c:pt>
                <c:pt idx="6">
                  <c:v>400</c:v>
                </c:pt>
                <c:pt idx="7">
                  <c:v>450</c:v>
                </c:pt>
                <c:pt idx="8">
                  <c:v>500</c:v>
                </c:pt>
              </c:numCache>
            </c:numRef>
          </c:cat>
          <c:val>
            <c:numRef>
              <c:f>Comparisons!$C$14:$C$22</c:f>
              <c:numCache>
                <c:formatCode>General</c:formatCode>
                <c:ptCount val="9"/>
                <c:pt idx="0">
                  <c:v>18.24217599999999</c:v>
                </c:pt>
                <c:pt idx="1">
                  <c:v>24.676224000000001</c:v>
                </c:pt>
                <c:pt idx="2">
                  <c:v>27.753311</c:v>
                </c:pt>
                <c:pt idx="3">
                  <c:v>30.675008999999999</c:v>
                </c:pt>
                <c:pt idx="4">
                  <c:v>33.981341999999998</c:v>
                </c:pt>
                <c:pt idx="5">
                  <c:v>37.267105000000022</c:v>
                </c:pt>
                <c:pt idx="6">
                  <c:v>42.888286999999998</c:v>
                </c:pt>
                <c:pt idx="7">
                  <c:v>48.824286999999998</c:v>
                </c:pt>
                <c:pt idx="8">
                  <c:v>58.392128000000021</c:v>
                </c:pt>
              </c:numCache>
            </c:numRef>
          </c:val>
        </c:ser>
        <c:ser>
          <c:idx val="3"/>
          <c:order val="3"/>
          <c:tx>
            <c:strRef>
              <c:f>Comparisons!$A$13</c:f>
              <c:strCache>
                <c:ptCount val="1"/>
                <c:pt idx="0">
                  <c:v>Work Stealing</c:v>
                </c:pt>
              </c:strCache>
            </c:strRef>
          </c:tx>
          <c:cat>
            <c:numRef>
              <c:f>Comparisons!$F$14:$F$22</c:f>
              <c:numCache>
                <c:formatCode>General</c:formatCode>
                <c:ptCount val="9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  <c:pt idx="3">
                  <c:v>250</c:v>
                </c:pt>
                <c:pt idx="4">
                  <c:v>300</c:v>
                </c:pt>
                <c:pt idx="5">
                  <c:v>350</c:v>
                </c:pt>
                <c:pt idx="6">
                  <c:v>400</c:v>
                </c:pt>
                <c:pt idx="7">
                  <c:v>450</c:v>
                </c:pt>
                <c:pt idx="8">
                  <c:v>500</c:v>
                </c:pt>
              </c:numCache>
            </c:numRef>
          </c:cat>
          <c:val>
            <c:numRef>
              <c:f>Comparisons!$A$14:$A$22</c:f>
              <c:numCache>
                <c:formatCode>General</c:formatCode>
                <c:ptCount val="9"/>
                <c:pt idx="0">
                  <c:v>13.929600000000002</c:v>
                </c:pt>
                <c:pt idx="1">
                  <c:v>18.555966999999999</c:v>
                </c:pt>
                <c:pt idx="2">
                  <c:v>19.504992000000001</c:v>
                </c:pt>
                <c:pt idx="3">
                  <c:v>22.770911999999999</c:v>
                </c:pt>
                <c:pt idx="4">
                  <c:v>24.375456</c:v>
                </c:pt>
                <c:pt idx="5">
                  <c:v>25.553505000000001</c:v>
                </c:pt>
                <c:pt idx="6">
                  <c:v>28.642847</c:v>
                </c:pt>
                <c:pt idx="7">
                  <c:v>32.964446999999993</c:v>
                </c:pt>
                <c:pt idx="8">
                  <c:v>40.481440999999997</c:v>
                </c:pt>
              </c:numCache>
            </c:numRef>
          </c:val>
        </c:ser>
        <c:marker val="1"/>
        <c:axId val="62509056"/>
        <c:axId val="62510976"/>
      </c:lineChart>
      <c:catAx>
        <c:axId val="625090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sv-SE" sz="2000" baseline="0"/>
                  <a:t>Particles (thousands)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2510976"/>
        <c:crosses val="autoZero"/>
        <c:auto val="1"/>
        <c:lblAlgn val="ctr"/>
        <c:lblOffset val="100"/>
      </c:catAx>
      <c:valAx>
        <c:axId val="62510976"/>
        <c:scaling>
          <c:logBase val="10"/>
          <c:orientation val="minMax"/>
          <c:max val="400"/>
          <c:min val="1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sv-SE" sz="2000" baseline="0"/>
                  <a:t>Time (ms)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400" baseline="0"/>
            </a:pPr>
            <a:endParaRPr lang="en-US"/>
          </a:p>
        </c:txPr>
        <c:crossAx val="625090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2024792081712682E-2"/>
          <c:y val="0.86516322984184901"/>
          <c:w val="0.8974873467919291"/>
          <c:h val="0.12170969787912071"/>
        </c:manualLayout>
      </c:layout>
      <c:txPr>
        <a:bodyPr/>
        <a:lstStyle/>
        <a:p>
          <a:pPr>
            <a:defRPr sz="2000" baseline="0"/>
          </a:pPr>
          <a:endParaRPr lang="en-US"/>
        </a:p>
      </c:txPr>
    </c:legend>
    <c:plotVisOnly val="1"/>
  </c:chart>
  <c:txPr>
    <a:bodyPr/>
    <a:lstStyle/>
    <a:p>
      <a:pPr>
        <a:defRPr baseline="0">
          <a:solidFill>
            <a:schemeClr val="bg1"/>
          </a:solidFill>
        </a:defRPr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78AEF-3C89-495D-AF5C-04C8BDD105AD}" type="datetimeFigureOut">
              <a:rPr lang="en-US" smtClean="0"/>
              <a:pPr/>
              <a:t>6/19/2008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2E624-697D-4FB5-85A6-A9A41A15F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5C9F9E-E27C-4347-8E97-BD7AA58DF008}" type="slidenum">
              <a:rPr lang="en-US"/>
              <a:pPr/>
              <a:t>1</a:t>
            </a:fld>
            <a:endParaRPr lang="en-US"/>
          </a:p>
        </p:txBody>
      </p:sp>
      <p:sp>
        <p:nvSpPr>
          <p:cNvPr id="413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82E624-697D-4FB5-85A6-A9A41A15F15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lIns="0" tIns="0" rIns="0" bIns="0"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267200"/>
            <a:ext cx="7772400" cy="1143000"/>
          </a:xfrm>
        </p:spPr>
        <p:txBody>
          <a:bodyPr lIns="0" tIns="0" rIns="0" bIns="0"/>
          <a:lstStyle>
            <a:lvl1pPr marL="0" indent="0" algn="ctr">
              <a:buFontTx/>
              <a:buNone/>
              <a:defRPr sz="30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7388" y="5715000"/>
            <a:ext cx="7769225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2400">
                <a:latin typeface="+mn-lt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5450"/>
            <a:ext cx="2114550" cy="6127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425450"/>
            <a:ext cx="6191250" cy="6127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311" name="Picture 103" descr="D:\GH\gh_logoX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70575" y="4424363"/>
            <a:ext cx="2849563" cy="2252662"/>
          </a:xfrm>
          <a:prstGeom prst="rect">
            <a:avLst/>
          </a:prstGeom>
          <a:noFill/>
        </p:spPr>
      </p:pic>
      <p:sp>
        <p:nvSpPr>
          <p:cNvPr id="222274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446088" y="2114550"/>
            <a:ext cx="8159750" cy="971550"/>
          </a:xfrm>
          <a:ln/>
        </p:spPr>
        <p:txBody>
          <a:bodyPr/>
          <a:lstStyle>
            <a:lvl1pPr algn="r">
              <a:spcBef>
                <a:spcPct val="20000"/>
              </a:spcBef>
              <a:buClr>
                <a:srgbClr val="CC9900"/>
              </a:buClr>
              <a:buFont typeface="Wingdings" pitchFamily="2" charset="2"/>
              <a:buNone/>
              <a:defRPr>
                <a:ea typeface="Times New Roman" pitchFamily="18" charset="0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2275" name="Rectangle 67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957513" y="3168650"/>
            <a:ext cx="5673725" cy="336550"/>
          </a:xfrm>
          <a:ln/>
        </p:spPr>
        <p:txBody>
          <a:bodyPr anchor="ctr"/>
          <a:lstStyle>
            <a:lvl1pPr algn="r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 sz="2000">
                <a:cs typeface="Arial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2292" name="Text Box 84"/>
          <p:cNvSpPr txBox="1">
            <a:spLocks noChangeArrowheads="1"/>
          </p:cNvSpPr>
          <p:nvPr/>
        </p:nvSpPr>
        <p:spPr bwMode="auto">
          <a:xfrm>
            <a:off x="2724150" y="2028825"/>
            <a:ext cx="1162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endParaRPr lang="en-US" sz="1400"/>
          </a:p>
        </p:txBody>
      </p:sp>
      <p:sp>
        <p:nvSpPr>
          <p:cNvPr id="222307" name="Rectangle 99"/>
          <p:cNvSpPr>
            <a:spLocks noChangeArrowheads="1"/>
          </p:cNvSpPr>
          <p:nvPr/>
        </p:nvSpPr>
        <p:spPr bwMode="auto">
          <a:xfrm>
            <a:off x="0" y="1223963"/>
            <a:ext cx="9144000" cy="71437"/>
          </a:xfrm>
          <a:prstGeom prst="rect">
            <a:avLst/>
          </a:prstGeom>
          <a:gradFill rotWithShape="0">
            <a:gsLst>
              <a:gs pos="0">
                <a:srgbClr val="EFDF6B"/>
              </a:gs>
              <a:gs pos="100000">
                <a:srgbClr val="FF99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anchor="ctr"/>
          <a:lstStyle/>
          <a:p>
            <a:r>
              <a:rPr lang="en-US" sz="1400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8E36DE-8682-40FD-9575-DF0B7EFE2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F6C6DE-94C9-4340-95A2-1B3553CE90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13" y="1358900"/>
            <a:ext cx="3876675" cy="4848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2788" y="1358900"/>
            <a:ext cx="3876675" cy="4848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A43B7F-F91D-4773-99C7-A72258D47E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1052C0E-4FE2-43B2-9D97-18D81E37A3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A39E111-1404-4AF2-85B9-8BCD8B98D1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A813B3-B1C5-4DF1-B8C5-680423C40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FA970A-A083-40B9-81F8-F118824C27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178482-2C05-4891-A257-C1E8DC0872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9EB781-3D04-4B1A-8CCA-0763A53CF9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3025" y="50800"/>
            <a:ext cx="1976438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13" y="50800"/>
            <a:ext cx="5776912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04A75F6-1951-4F31-A576-6327C01424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7663" y="1905000"/>
            <a:ext cx="4130675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05000"/>
            <a:ext cx="4132262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25450"/>
            <a:ext cx="830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7663" y="1905000"/>
            <a:ext cx="841533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lnSpc>
          <a:spcPct val="110000"/>
        </a:lnSpc>
        <a:spcBef>
          <a:spcPts val="600"/>
        </a:spcBef>
        <a:spcAft>
          <a:spcPts val="600"/>
        </a:spcAft>
        <a:buClr>
          <a:schemeClr val="tx1"/>
        </a:buClr>
        <a:buSzPct val="110000"/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244" name="Picture 60" descr="D:\GH\gh_logoXL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39100" y="5965825"/>
            <a:ext cx="981075" cy="774700"/>
          </a:xfrm>
          <a:prstGeom prst="rect">
            <a:avLst/>
          </a:prstGeom>
          <a:noFill/>
        </p:spPr>
      </p:pic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ltGray">
          <a:xfrm>
            <a:off x="493713" y="1358900"/>
            <a:ext cx="7905750" cy="484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1192" name="Rectangle 8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493713" y="6346825"/>
            <a:ext cx="484187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buClrTx/>
              <a:buFontTx/>
              <a:buNone/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EBD036B0-31D5-4728-9028-566C68C990D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2120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493713" y="50800"/>
            <a:ext cx="7905750" cy="1150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1241" name="Rectangle 57"/>
          <p:cNvSpPr>
            <a:spLocks noChangeArrowheads="1"/>
          </p:cNvSpPr>
          <p:nvPr/>
        </p:nvSpPr>
        <p:spPr bwMode="auto">
          <a:xfrm>
            <a:off x="0" y="1223963"/>
            <a:ext cx="9144000" cy="71437"/>
          </a:xfrm>
          <a:prstGeom prst="rect">
            <a:avLst/>
          </a:prstGeom>
          <a:gradFill rotWithShape="0">
            <a:gsLst>
              <a:gs pos="0">
                <a:srgbClr val="EFDF6B"/>
              </a:gs>
              <a:gs pos="100000">
                <a:srgbClr val="FF99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0" anchor="ctr"/>
          <a:lstStyle/>
          <a:p>
            <a:r>
              <a:rPr lang="en-US" sz="1400">
                <a:solidFill>
                  <a:schemeClr val="bg1"/>
                </a:solidFill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bg1"/>
        </a:buClr>
        <a:defRPr sz="3600" b="1">
          <a:solidFill>
            <a:schemeClr val="bg1"/>
          </a:solidFill>
          <a:latin typeface="Swis721 BT" pitchFamily="34" charset="0"/>
        </a:defRPr>
      </a:lvl9pPr>
    </p:titleStyle>
    <p:bodyStyle>
      <a:lvl1pPr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358775" indent="-35718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2000">
          <a:solidFill>
            <a:schemeClr val="bg1"/>
          </a:solidFill>
          <a:latin typeface="+mn-lt"/>
        </a:defRPr>
      </a:lvl2pPr>
      <a:lvl3pPr marL="696913" indent="-336550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>
          <a:solidFill>
            <a:schemeClr val="bg1"/>
          </a:solidFill>
          <a:latin typeface="+mn-lt"/>
        </a:defRPr>
      </a:lvl3pPr>
      <a:lvl4pPr marL="1033463" indent="-334963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4pPr>
      <a:lvl5pPr marL="1258888" indent="-22383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5pPr>
      <a:lvl6pPr marL="1716088" indent="-22383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6pPr>
      <a:lvl7pPr marL="2173288" indent="-22383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7pPr>
      <a:lvl8pPr marL="2630488" indent="-22383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8pPr>
      <a:lvl9pPr marL="3087688" indent="-223838" algn="l" rtl="0" eaLnBrk="1" fontAlgn="base" hangingPunct="1">
        <a:spcBef>
          <a:spcPct val="40000"/>
        </a:spcBef>
        <a:spcAft>
          <a:spcPct val="40000"/>
        </a:spcAft>
        <a:buClr>
          <a:schemeClr val="bg1"/>
        </a:buClr>
        <a:buChar char="•"/>
        <a:defRPr sz="16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8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4000" y="1597025"/>
            <a:ext cx="8491538" cy="1511300"/>
          </a:xfrm>
        </p:spPr>
        <p:txBody>
          <a:bodyPr/>
          <a:lstStyle/>
          <a:p>
            <a:r>
              <a:rPr lang="en-US" smtClean="0"/>
              <a:t>On Dynamic Load Balancing on Graphics Processors</a:t>
            </a:r>
          </a:p>
        </p:txBody>
      </p:sp>
      <p:sp>
        <p:nvSpPr>
          <p:cNvPr id="3748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05013" y="3463925"/>
            <a:ext cx="6626225" cy="527050"/>
          </a:xfrm>
        </p:spPr>
        <p:txBody>
          <a:bodyPr/>
          <a:lstStyle/>
          <a:p>
            <a:r>
              <a:rPr lang="sv-SE" smtClean="0"/>
              <a:t>Daniel Cederman and Philippas Tsigas</a:t>
            </a:r>
          </a:p>
          <a:p>
            <a:r>
              <a:rPr lang="sv-SE" smtClean="0"/>
              <a:t>Chalmers University of Technology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sharing</a:t>
            </a:r>
            <a:endParaRPr lang="en-US"/>
          </a:p>
        </p:txBody>
      </p:sp>
      <p:sp>
        <p:nvSpPr>
          <p:cNvPr id="4" name="Diamond 3"/>
          <p:cNvSpPr/>
          <p:nvPr/>
        </p:nvSpPr>
        <p:spPr>
          <a:xfrm>
            <a:off x="2160000" y="1548000"/>
            <a:ext cx="1800000" cy="72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Work done?</a:t>
            </a:r>
          </a:p>
        </p:txBody>
      </p:sp>
      <p:sp>
        <p:nvSpPr>
          <p:cNvPr id="5" name="Rectangle 4"/>
          <p:cNvSpPr/>
          <p:nvPr/>
        </p:nvSpPr>
        <p:spPr>
          <a:xfrm>
            <a:off x="2160000" y="2484000"/>
            <a:ext cx="180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Try to get task</a:t>
            </a:r>
            <a:endParaRPr lang="en-US"/>
          </a:p>
        </p:txBody>
      </p:sp>
      <p:sp>
        <p:nvSpPr>
          <p:cNvPr id="6" name="Diamond 5"/>
          <p:cNvSpPr/>
          <p:nvPr/>
        </p:nvSpPr>
        <p:spPr>
          <a:xfrm>
            <a:off x="2160000" y="4495800"/>
            <a:ext cx="1800000" cy="72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New tasks?</a:t>
            </a:r>
          </a:p>
        </p:txBody>
      </p:sp>
      <p:sp>
        <p:nvSpPr>
          <p:cNvPr id="7" name="Rectangle 6"/>
          <p:cNvSpPr/>
          <p:nvPr/>
        </p:nvSpPr>
        <p:spPr>
          <a:xfrm>
            <a:off x="2160000" y="3962400"/>
            <a:ext cx="180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Perform task</a:t>
            </a:r>
            <a:endParaRPr lang="en-US"/>
          </a:p>
        </p:txBody>
      </p:sp>
      <p:sp>
        <p:nvSpPr>
          <p:cNvPr id="8" name="Diamond 7"/>
          <p:cNvSpPr/>
          <p:nvPr/>
        </p:nvSpPr>
        <p:spPr>
          <a:xfrm>
            <a:off x="2160000" y="3048000"/>
            <a:ext cx="1800000" cy="72000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Got task?</a:t>
            </a:r>
          </a:p>
        </p:txBody>
      </p:sp>
      <p:sp>
        <p:nvSpPr>
          <p:cNvPr id="9" name="Rectangle 8"/>
          <p:cNvSpPr/>
          <p:nvPr/>
        </p:nvSpPr>
        <p:spPr>
          <a:xfrm>
            <a:off x="2160000" y="5410200"/>
            <a:ext cx="1800000" cy="36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Add task</a:t>
            </a:r>
            <a:endParaRPr lang="en-US"/>
          </a:p>
        </p:txBody>
      </p:sp>
      <p:cxnSp>
        <p:nvCxnSpPr>
          <p:cNvPr id="12" name="Straight Arrow Connector 11"/>
          <p:cNvCxnSpPr>
            <a:stCxn id="4" idx="2"/>
            <a:endCxn id="5" idx="0"/>
          </p:cNvCxnSpPr>
          <p:nvPr/>
        </p:nvCxnSpPr>
        <p:spPr>
          <a:xfrm rot="5400000">
            <a:off x="2952000" y="2376000"/>
            <a:ext cx="2160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2"/>
            <a:endCxn id="8" idx="0"/>
          </p:cNvCxnSpPr>
          <p:nvPr/>
        </p:nvCxnSpPr>
        <p:spPr>
          <a:xfrm rot="5400000">
            <a:off x="2958000" y="2946000"/>
            <a:ext cx="2040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2"/>
            <a:endCxn id="7" idx="0"/>
          </p:cNvCxnSpPr>
          <p:nvPr/>
        </p:nvCxnSpPr>
        <p:spPr>
          <a:xfrm rot="5400000">
            <a:off x="2962800" y="3865200"/>
            <a:ext cx="1944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2"/>
            <a:endCxn id="6" idx="0"/>
          </p:cNvCxnSpPr>
          <p:nvPr/>
        </p:nvCxnSpPr>
        <p:spPr>
          <a:xfrm rot="5400000">
            <a:off x="2973300" y="4409100"/>
            <a:ext cx="1734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" idx="2"/>
            <a:endCxn id="9" idx="0"/>
          </p:cNvCxnSpPr>
          <p:nvPr/>
        </p:nvCxnSpPr>
        <p:spPr>
          <a:xfrm rot="5400000">
            <a:off x="2962800" y="5313000"/>
            <a:ext cx="1944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 bwMode="auto">
          <a:xfrm>
            <a:off x="6553200" y="2362200"/>
            <a:ext cx="2286000" cy="3505200"/>
          </a:xfrm>
          <a:prstGeom prst="rect">
            <a:avLst/>
          </a:prstGeom>
          <a:solidFill>
            <a:schemeClr val="tx2"/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Serifa Th BT" pitchFamily="18" charset="0"/>
                <a:cs typeface="Arial" charset="0"/>
              </a:rPr>
              <a:t>Task Set</a:t>
            </a:r>
          </a:p>
        </p:txBody>
      </p:sp>
      <p:cxnSp>
        <p:nvCxnSpPr>
          <p:cNvPr id="53" name="Elbow Connector 52"/>
          <p:cNvCxnSpPr/>
          <p:nvPr/>
        </p:nvCxnSpPr>
        <p:spPr bwMode="auto">
          <a:xfrm>
            <a:off x="3960000" y="1905000"/>
            <a:ext cx="2593200" cy="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838200" y="3124200"/>
            <a:ext cx="973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No, retry</a:t>
            </a:r>
            <a:endParaRPr lang="sv-SE" sz="1600">
              <a:solidFill>
                <a:schemeClr val="bg1"/>
              </a:solidFill>
            </a:endParaRPr>
          </a:p>
        </p:txBody>
      </p:sp>
      <p:cxnSp>
        <p:nvCxnSpPr>
          <p:cNvPr id="82" name="Elbow Connector 81"/>
          <p:cNvCxnSpPr/>
          <p:nvPr/>
        </p:nvCxnSpPr>
        <p:spPr bwMode="auto">
          <a:xfrm flipV="1">
            <a:off x="3962400" y="2667000"/>
            <a:ext cx="2590800" cy="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86" name="TextBox 85"/>
          <p:cNvSpPr txBox="1"/>
          <p:nvPr/>
        </p:nvSpPr>
        <p:spPr>
          <a:xfrm>
            <a:off x="4495800" y="1524000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Check condition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495800" y="2362200"/>
            <a:ext cx="13540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Acquire Task</a:t>
            </a:r>
            <a:endParaRPr lang="sv-SE" sz="1600">
              <a:solidFill>
                <a:schemeClr val="bg1"/>
              </a:solidFill>
            </a:endParaRPr>
          </a:p>
        </p:txBody>
      </p:sp>
      <p:cxnSp>
        <p:nvCxnSpPr>
          <p:cNvPr id="138" name="Straight Connector 137"/>
          <p:cNvCxnSpPr/>
          <p:nvPr/>
        </p:nvCxnSpPr>
        <p:spPr bwMode="auto">
          <a:xfrm rot="10800000" flipV="1">
            <a:off x="756000" y="4860000"/>
            <a:ext cx="1398000" cy="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/>
          <p:cNvCxnSpPr/>
          <p:nvPr/>
        </p:nvCxnSpPr>
        <p:spPr bwMode="auto">
          <a:xfrm rot="10800000">
            <a:off x="762000" y="3420000"/>
            <a:ext cx="1371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Elbow Connector 142"/>
          <p:cNvCxnSpPr/>
          <p:nvPr/>
        </p:nvCxnSpPr>
        <p:spPr bwMode="auto">
          <a:xfrm flipV="1">
            <a:off x="3962400" y="5638800"/>
            <a:ext cx="2590800" cy="0"/>
          </a:xfrm>
          <a:prstGeom prst="bentConnector3">
            <a:avLst>
              <a:gd name="adj1" fmla="val 50000"/>
            </a:avLst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4" name="TextBox 143"/>
          <p:cNvSpPr txBox="1"/>
          <p:nvPr/>
        </p:nvSpPr>
        <p:spPr>
          <a:xfrm>
            <a:off x="4648200" y="5334000"/>
            <a:ext cx="10238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Add Task</a:t>
            </a:r>
            <a:endParaRPr lang="sv-SE" sz="1600">
              <a:solidFill>
                <a:schemeClr val="bg1"/>
              </a:solidFill>
            </a:endParaRPr>
          </a:p>
        </p:txBody>
      </p:sp>
      <p:cxnSp>
        <p:nvCxnSpPr>
          <p:cNvPr id="151" name="Elbow Connector 150"/>
          <p:cNvCxnSpPr>
            <a:stCxn id="9" idx="1"/>
            <a:endCxn id="4" idx="1"/>
          </p:cNvCxnSpPr>
          <p:nvPr/>
        </p:nvCxnSpPr>
        <p:spPr bwMode="auto">
          <a:xfrm rot="10800000">
            <a:off x="2160000" y="1908000"/>
            <a:ext cx="1588" cy="3682200"/>
          </a:xfrm>
          <a:prstGeom prst="bentConnector3">
            <a:avLst>
              <a:gd name="adj1" fmla="val 88772068"/>
            </a:avLst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6" name="TextBox 155"/>
          <p:cNvSpPr txBox="1"/>
          <p:nvPr/>
        </p:nvSpPr>
        <p:spPr>
          <a:xfrm>
            <a:off x="838200" y="4495800"/>
            <a:ext cx="13356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No, continue</a:t>
            </a:r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157" name="Rectangle 156"/>
          <p:cNvSpPr/>
          <p:nvPr/>
        </p:nvSpPr>
        <p:spPr bwMode="auto">
          <a:xfrm>
            <a:off x="6858000" y="28194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6858000" y="32766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6858000" y="37338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60" name="Rectangle 159"/>
          <p:cNvSpPr/>
          <p:nvPr/>
        </p:nvSpPr>
        <p:spPr bwMode="auto">
          <a:xfrm>
            <a:off x="6858000" y="4191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2" name="Straight Connector 161"/>
          <p:cNvCxnSpPr/>
          <p:nvPr/>
        </p:nvCxnSpPr>
        <p:spPr bwMode="auto">
          <a:xfrm rot="5400000">
            <a:off x="7392194" y="4953000"/>
            <a:ext cx="608806" cy="794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 bwMode="auto">
          <a:xfrm>
            <a:off x="6858000" y="5334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33" name="Flowchart: Terminator 32"/>
          <p:cNvSpPr/>
          <p:nvPr/>
        </p:nvSpPr>
        <p:spPr bwMode="auto">
          <a:xfrm>
            <a:off x="6553200" y="1676400"/>
            <a:ext cx="2286000" cy="381000"/>
          </a:xfrm>
          <a:prstGeom prst="flowChartTerminator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lang="sv-SE" smtClean="0"/>
              <a:t>Done</a:t>
            </a:r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3B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7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1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3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4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5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50" autoRev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3B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7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3B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8" grpId="0" animBg="1"/>
      <p:bldP spid="157" grpId="0" animBg="1"/>
      <p:bldP spid="15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System Model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358900"/>
            <a:ext cx="3316287" cy="4848225"/>
          </a:xfrm>
        </p:spPr>
        <p:txBody>
          <a:bodyPr/>
          <a:lstStyle/>
          <a:p>
            <a:r>
              <a:rPr lang="sv-SE" smtClean="0"/>
              <a:t>CUDA</a:t>
            </a:r>
          </a:p>
          <a:p>
            <a:r>
              <a:rPr lang="sv-SE" smtClean="0"/>
              <a:t>Global Memory</a:t>
            </a:r>
          </a:p>
          <a:p>
            <a:pPr lvl="1"/>
            <a:r>
              <a:rPr lang="sv-SE" smtClean="0"/>
              <a:t>Gather and scatter</a:t>
            </a:r>
          </a:p>
          <a:p>
            <a:pPr lvl="1"/>
            <a:r>
              <a:rPr lang="sv-SE" smtClean="0"/>
              <a:t>Compare-And-Swap</a:t>
            </a:r>
          </a:p>
          <a:p>
            <a:pPr lvl="1"/>
            <a:r>
              <a:rPr lang="sv-SE" smtClean="0"/>
              <a:t>Fetch-And-Inc</a:t>
            </a:r>
          </a:p>
          <a:p>
            <a:r>
              <a:rPr lang="sv-SE" smtClean="0"/>
              <a:t>Multiprocessors</a:t>
            </a:r>
          </a:p>
          <a:p>
            <a:pPr lvl="1"/>
            <a:r>
              <a:rPr lang="sv-SE" smtClean="0"/>
              <a:t>Maximum number of</a:t>
            </a:r>
            <a:br>
              <a:rPr lang="sv-SE" smtClean="0"/>
            </a:br>
            <a:r>
              <a:rPr lang="sv-SE" smtClean="0"/>
              <a:t>concurrent thread blocks</a:t>
            </a:r>
          </a:p>
        </p:txBody>
      </p:sp>
      <p:sp>
        <p:nvSpPr>
          <p:cNvPr id="4" name="Rectangle 3"/>
          <p:cNvSpPr/>
          <p:nvPr/>
        </p:nvSpPr>
        <p:spPr>
          <a:xfrm>
            <a:off x="4419600" y="2428702"/>
            <a:ext cx="1224844" cy="313389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500" smtClean="0">
                <a:solidFill>
                  <a:schemeClr val="bg1"/>
                </a:solidFill>
              </a:rPr>
              <a:t>Multi-processor</a:t>
            </a:r>
            <a:endParaRPr lang="en-US" sz="150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38133" y="311733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/>
          </a:p>
        </p:txBody>
      </p:sp>
      <p:sp>
        <p:nvSpPr>
          <p:cNvPr id="6" name="Rectangle 5"/>
          <p:cNvSpPr/>
          <p:nvPr/>
        </p:nvSpPr>
        <p:spPr>
          <a:xfrm>
            <a:off x="4538133" y="381837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sp>
        <p:nvSpPr>
          <p:cNvPr id="7" name="Rectangle 6"/>
          <p:cNvSpPr/>
          <p:nvPr/>
        </p:nvSpPr>
        <p:spPr>
          <a:xfrm>
            <a:off x="4538133" y="4800600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38133" y="4646872"/>
            <a:ext cx="987778" cy="132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62978" y="2428702"/>
            <a:ext cx="1224844" cy="313389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500" smtClean="0">
                <a:solidFill>
                  <a:schemeClr val="bg1"/>
                </a:solidFill>
              </a:rPr>
              <a:t>Multi-processor</a:t>
            </a:r>
            <a:endParaRPr lang="en-US" sz="150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881511" y="311733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sp>
        <p:nvSpPr>
          <p:cNvPr id="11" name="Rectangle 10"/>
          <p:cNvSpPr/>
          <p:nvPr/>
        </p:nvSpPr>
        <p:spPr>
          <a:xfrm>
            <a:off x="5881511" y="381837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sp>
        <p:nvSpPr>
          <p:cNvPr id="12" name="Rectangle 11"/>
          <p:cNvSpPr/>
          <p:nvPr/>
        </p:nvSpPr>
        <p:spPr>
          <a:xfrm>
            <a:off x="5881511" y="4800600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5881511" y="4646872"/>
            <a:ext cx="987778" cy="132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461956" y="2428702"/>
            <a:ext cx="1224844" cy="313389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1500" smtClean="0">
                <a:solidFill>
                  <a:schemeClr val="bg1"/>
                </a:solidFill>
              </a:rPr>
              <a:t>Multi-processor</a:t>
            </a:r>
            <a:endParaRPr lang="en-US" sz="150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580489" y="311733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sp>
        <p:nvSpPr>
          <p:cNvPr id="16" name="Rectangle 15"/>
          <p:cNvSpPr/>
          <p:nvPr/>
        </p:nvSpPr>
        <p:spPr>
          <a:xfrm>
            <a:off x="7580489" y="3818371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sp>
        <p:nvSpPr>
          <p:cNvPr id="17" name="Rectangle 16"/>
          <p:cNvSpPr/>
          <p:nvPr/>
        </p:nvSpPr>
        <p:spPr>
          <a:xfrm>
            <a:off x="7580489" y="4800600"/>
            <a:ext cx="987778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smtClean="0"/>
              <a:t>Thread Block</a:t>
            </a:r>
            <a:endParaRPr lang="en-US" sz="1600" smtClean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7580489" y="4646872"/>
            <a:ext cx="987778" cy="132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H="1">
            <a:off x="5665533" y="3989133"/>
            <a:ext cx="3133234" cy="13699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19600" y="1600200"/>
            <a:ext cx="4267200" cy="637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Global Memory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Blocking</a:t>
            </a:r>
            <a:endParaRPr lang="en-US" smtClean="0"/>
          </a:p>
          <a:p>
            <a:pPr lvl="1"/>
            <a:r>
              <a:rPr lang="en-US" smtClean="0"/>
              <a:t>Uses mutual exclusion to only allow one process at a time to access the object.</a:t>
            </a:r>
          </a:p>
          <a:p>
            <a:r>
              <a:rPr lang="sv-SE" smtClean="0"/>
              <a:t> Lockfree</a:t>
            </a:r>
          </a:p>
          <a:p>
            <a:pPr lvl="1"/>
            <a:r>
              <a:rPr lang="en-US" smtClean="0"/>
              <a:t>Multiple processes can access the object concurrently. At least one operation in a set of concurrent operations ﬁnishes in a ﬁnite number of its own steps.</a:t>
            </a:r>
            <a:endParaRPr lang="sv-SE" smtClean="0"/>
          </a:p>
          <a:p>
            <a:r>
              <a:rPr lang="sv-SE" smtClean="0"/>
              <a:t>Waitfree</a:t>
            </a:r>
          </a:p>
          <a:p>
            <a:pPr lvl="1"/>
            <a:r>
              <a:rPr lang="en-US" smtClean="0"/>
              <a:t>Multiple processes can access the object concurrently. Every operation ﬁnishes in a ﬁnite number of its own steps.</a:t>
            </a:r>
            <a:endParaRPr lang="sv-SE" smtClean="0"/>
          </a:p>
        </p:txBody>
      </p:sp>
      <p:sp>
        <p:nvSpPr>
          <p:cNvPr id="4" name="Double Bracket 3"/>
          <p:cNvSpPr/>
          <p:nvPr/>
        </p:nvSpPr>
        <p:spPr bwMode="auto">
          <a:xfrm>
            <a:off x="304800" y="4724400"/>
            <a:ext cx="7620000" cy="1295400"/>
          </a:xfrm>
          <a:prstGeom prst="bracketPair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sv-SE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Load Balancing Methods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Blocking Task Queue</a:t>
            </a:r>
          </a:p>
          <a:p>
            <a:r>
              <a:rPr lang="sv-SE" smtClean="0"/>
              <a:t>Non-blocking Task Queue</a:t>
            </a:r>
          </a:p>
          <a:p>
            <a:r>
              <a:rPr lang="sv-SE" smtClean="0"/>
              <a:t>Task Stealing</a:t>
            </a:r>
          </a:p>
          <a:p>
            <a:r>
              <a:rPr lang="sv-SE" smtClean="0"/>
              <a:t>Static </a:t>
            </a:r>
            <a:r>
              <a:rPr lang="sv-SE" smtClean="0"/>
              <a:t>Task List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14478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eft Brace 14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36684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" y="1371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1371600"/>
            <a:ext cx="16002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Free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5200" y="328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25146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eft Brace 14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36684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" y="24384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1371600"/>
            <a:ext cx="16002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Free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5200" y="328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25146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eft Brace 14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36684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" y="24384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1371600"/>
            <a:ext cx="16002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Free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505200" y="328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25146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eft Brace 14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43542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" y="24384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1371600"/>
            <a:ext cx="16002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Free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91000" y="328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1000" y="1447800"/>
            <a:ext cx="304800" cy="15240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Left Brace 14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/>
          <p:cNvSpPr/>
          <p:nvPr/>
        </p:nvSpPr>
        <p:spPr>
          <a:xfrm rot="5400000">
            <a:off x="43542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52400" y="1371600"/>
            <a:ext cx="304800" cy="304800"/>
          </a:xfrm>
          <a:prstGeom prst="ellipse">
            <a:avLst/>
          </a:prstGeom>
          <a:solidFill>
            <a:srgbClr val="FFFF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38200" y="1371600"/>
            <a:ext cx="16002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>
                <a:solidFill>
                  <a:schemeClr val="bg1"/>
                </a:solidFill>
              </a:rPr>
              <a:t>Free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91000" y="32882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43815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5" idx="0"/>
          </p:cNvCxnSpPr>
          <p:nvPr/>
        </p:nvCxnSpPr>
        <p:spPr bwMode="auto">
          <a:xfrm>
            <a:off x="2438400" y="2133600"/>
            <a:ext cx="20226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28600" y="5352871"/>
            <a:ext cx="693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sv-SE" smtClean="0">
                <a:solidFill>
                  <a:schemeClr val="bg1"/>
                </a:solidFill>
              </a:rPr>
              <a:t>Reference</a:t>
            </a:r>
          </a:p>
          <a:p>
            <a:pPr lvl="2">
              <a:buNone/>
            </a:pPr>
            <a:r>
              <a:rPr lang="sv-SE" smtClean="0">
                <a:solidFill>
                  <a:schemeClr val="bg1"/>
                </a:solidFill>
              </a:rPr>
              <a:t>P. Tsigas and Y. Zhang, </a:t>
            </a:r>
            <a:r>
              <a:rPr lang="en-US" i="1" smtClean="0">
                <a:solidFill>
                  <a:schemeClr val="bg1"/>
                </a:solidFill>
              </a:rPr>
              <a:t>A simple, fast and scalable non-blocking concurrent FIFO queue for shared memory multiprocessor systems</a:t>
            </a:r>
            <a:r>
              <a:rPr lang="en-US" smtClean="0">
                <a:solidFill>
                  <a:schemeClr val="bg1"/>
                </a:solidFill>
              </a:rPr>
              <a:t> </a:t>
            </a:r>
            <a:r>
              <a:rPr lang="sv-SE" smtClean="0">
                <a:solidFill>
                  <a:schemeClr val="bg1"/>
                </a:solidFill>
              </a:rPr>
              <a:t>[SPAA01]</a:t>
            </a:r>
            <a:endParaRPr lang="sv-SE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Motivation</a:t>
            </a:r>
          </a:p>
          <a:p>
            <a:r>
              <a:rPr lang="sv-SE" smtClean="0"/>
              <a:t>Methods</a:t>
            </a:r>
            <a:endParaRPr lang="sv-SE"/>
          </a:p>
          <a:p>
            <a:r>
              <a:rPr lang="sv-SE" smtClean="0"/>
              <a:t>Experimental evaluation</a:t>
            </a:r>
          </a:p>
          <a:p>
            <a:r>
              <a:rPr lang="sv-SE" smtClean="0"/>
              <a:t>Conclusion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43815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6" idx="0"/>
          </p:cNvCxnSpPr>
          <p:nvPr/>
        </p:nvCxnSpPr>
        <p:spPr bwMode="auto">
          <a:xfrm>
            <a:off x="2438400" y="2133600"/>
            <a:ext cx="27084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43815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7" idx="0"/>
          </p:cNvCxnSpPr>
          <p:nvPr/>
        </p:nvCxnSpPr>
        <p:spPr bwMode="auto">
          <a:xfrm>
            <a:off x="2438400" y="2133600"/>
            <a:ext cx="33942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43815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8" idx="0"/>
          </p:cNvCxnSpPr>
          <p:nvPr/>
        </p:nvCxnSpPr>
        <p:spPr bwMode="auto">
          <a:xfrm>
            <a:off x="2438400" y="2133600"/>
            <a:ext cx="40800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43815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8" idx="0"/>
          </p:cNvCxnSpPr>
          <p:nvPr/>
        </p:nvCxnSpPr>
        <p:spPr bwMode="auto">
          <a:xfrm>
            <a:off x="2438400" y="2133600"/>
            <a:ext cx="40800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Non-blocking Queue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505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41910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8768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5626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8" name="Rounded Rectangle 7"/>
          <p:cNvSpPr/>
          <p:nvPr/>
        </p:nvSpPr>
        <p:spPr>
          <a:xfrm>
            <a:off x="62484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9" name="Rounded Rectangle 8"/>
          <p:cNvSpPr/>
          <p:nvPr/>
        </p:nvSpPr>
        <p:spPr>
          <a:xfrm>
            <a:off x="6934200" y="2514600"/>
            <a:ext cx="540000" cy="540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Left Brace 11"/>
          <p:cNvSpPr/>
          <p:nvPr/>
        </p:nvSpPr>
        <p:spPr>
          <a:xfrm rot="5400000">
            <a:off x="3668400" y="2124000"/>
            <a:ext cx="230400" cy="609600"/>
          </a:xfrm>
          <a:prstGeom prst="lef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6438900" y="2857500"/>
            <a:ext cx="228600" cy="609600"/>
          </a:xfrm>
          <a:prstGeom prst="rightBrac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7" name="Elbow Connector 16"/>
          <p:cNvCxnSpPr>
            <a:endCxn id="8" idx="0"/>
          </p:cNvCxnSpPr>
          <p:nvPr/>
        </p:nvCxnSpPr>
        <p:spPr bwMode="auto">
          <a:xfrm>
            <a:off x="2438400" y="2133600"/>
            <a:ext cx="4080000" cy="3810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333500" y="3162300"/>
            <a:ext cx="5334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838200" y="3505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429000" y="1981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Head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72200" y="3276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Tail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09600" y="5706070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Reference</a:t>
            </a:r>
          </a:p>
          <a:p>
            <a:pPr lvl="1">
              <a:buNone/>
            </a:pPr>
            <a:r>
              <a:rPr lang="sv-SE" smtClean="0">
                <a:solidFill>
                  <a:schemeClr val="bg1"/>
                </a:solidFill>
              </a:rPr>
              <a:t>Arora N. S., Blumofe R. D., Plaxton C. G. , </a:t>
            </a:r>
            <a:r>
              <a:rPr lang="en-US" i="1" smtClean="0">
                <a:solidFill>
                  <a:schemeClr val="bg1"/>
                </a:solidFill>
              </a:rPr>
              <a:t>Thread Scheduling for Multiprogrammed Multiprocessors </a:t>
            </a:r>
            <a:r>
              <a:rPr lang="sv-SE" smtClean="0">
                <a:solidFill>
                  <a:schemeClr val="bg1"/>
                </a:solidFill>
              </a:rPr>
              <a:t>[SPAA 98]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The problem setting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590800" y="1905000"/>
            <a:ext cx="4953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Work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2667000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33800" y="2667000"/>
            <a:ext cx="1905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67400" y="26670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cxnSp>
        <p:nvCxnSpPr>
          <p:cNvPr id="9" name="Straight Arrow Connector 8"/>
          <p:cNvCxnSpPr>
            <a:endCxn id="5" idx="0"/>
          </p:cNvCxnSpPr>
          <p:nvPr/>
        </p:nvCxnSpPr>
        <p:spPr>
          <a:xfrm rot="10800000" flipV="1">
            <a:off x="3124200" y="2438400"/>
            <a:ext cx="304800" cy="2286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2"/>
            <a:endCxn id="6" idx="0"/>
          </p:cNvCxnSpPr>
          <p:nvPr/>
        </p:nvCxnSpPr>
        <p:spPr>
          <a:xfrm rot="5400000">
            <a:off x="4762500" y="2362200"/>
            <a:ext cx="228600" cy="3810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0"/>
          </p:cNvCxnSpPr>
          <p:nvPr/>
        </p:nvCxnSpPr>
        <p:spPr>
          <a:xfrm rot="16200000" flipH="1">
            <a:off x="6477000" y="2438400"/>
            <a:ext cx="228600" cy="2286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4600" y="35052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05200" y="35052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35052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858000" y="35052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819400" y="41910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95800" y="41910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486400" y="41910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858000" y="4191000"/>
            <a:ext cx="762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Task</a:t>
            </a:r>
            <a:endParaRPr lang="en-US"/>
          </a:p>
        </p:txBody>
      </p:sp>
      <p:cxnSp>
        <p:nvCxnSpPr>
          <p:cNvPr id="23" name="Straight Arrow Connector 22"/>
          <p:cNvCxnSpPr>
            <a:stCxn id="5" idx="2"/>
            <a:endCxn id="14" idx="0"/>
          </p:cNvCxnSpPr>
          <p:nvPr/>
        </p:nvCxnSpPr>
        <p:spPr>
          <a:xfrm rot="5400000">
            <a:off x="2819400" y="3200400"/>
            <a:ext cx="381000" cy="2286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5" idx="2"/>
            <a:endCxn id="15" idx="0"/>
          </p:cNvCxnSpPr>
          <p:nvPr/>
        </p:nvCxnSpPr>
        <p:spPr>
          <a:xfrm rot="16200000" flipH="1">
            <a:off x="3314700" y="2933700"/>
            <a:ext cx="381000" cy="7620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4" idx="2"/>
            <a:endCxn id="18" idx="0"/>
          </p:cNvCxnSpPr>
          <p:nvPr/>
        </p:nvCxnSpPr>
        <p:spPr>
          <a:xfrm rot="16200000" flipH="1">
            <a:off x="2895600" y="3886200"/>
            <a:ext cx="304800" cy="3048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2"/>
            <a:endCxn id="19" idx="0"/>
          </p:cNvCxnSpPr>
          <p:nvPr/>
        </p:nvCxnSpPr>
        <p:spPr>
          <a:xfrm rot="5400000">
            <a:off x="4724400" y="4038600"/>
            <a:ext cx="3048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2"/>
            <a:endCxn id="20" idx="0"/>
          </p:cNvCxnSpPr>
          <p:nvPr/>
        </p:nvCxnSpPr>
        <p:spPr>
          <a:xfrm rot="16200000" flipH="1">
            <a:off x="5219700" y="3543300"/>
            <a:ext cx="304800" cy="9906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  <a:endCxn id="17" idx="0"/>
          </p:cNvCxnSpPr>
          <p:nvPr/>
        </p:nvCxnSpPr>
        <p:spPr>
          <a:xfrm rot="16200000" flipH="1">
            <a:off x="6781800" y="3048000"/>
            <a:ext cx="381000" cy="5334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7" idx="2"/>
            <a:endCxn id="21" idx="0"/>
          </p:cNvCxnSpPr>
          <p:nvPr/>
        </p:nvCxnSpPr>
        <p:spPr>
          <a:xfrm rot="5400000">
            <a:off x="7086600" y="4038600"/>
            <a:ext cx="304800" cy="1588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2"/>
            <a:endCxn id="16" idx="0"/>
          </p:cNvCxnSpPr>
          <p:nvPr/>
        </p:nvCxnSpPr>
        <p:spPr>
          <a:xfrm rot="16200000" flipH="1">
            <a:off x="4591050" y="3219450"/>
            <a:ext cx="381000" cy="190500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6" idx="3"/>
            <a:endCxn id="17" idx="1"/>
          </p:cNvCxnSpPr>
          <p:nvPr/>
        </p:nvCxnSpPr>
        <p:spPr>
          <a:xfrm>
            <a:off x="5257800" y="3695700"/>
            <a:ext cx="1600200" cy="1588"/>
          </a:xfrm>
          <a:prstGeom prst="bentConnector3">
            <a:avLst>
              <a:gd name="adj1" fmla="val 50000"/>
            </a:avLst>
          </a:prstGeom>
          <a:ln w="254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Multiply 41"/>
          <p:cNvSpPr/>
          <p:nvPr/>
        </p:nvSpPr>
        <p:spPr>
          <a:xfrm>
            <a:off x="5638800" y="3352800"/>
            <a:ext cx="914400" cy="685800"/>
          </a:xfrm>
          <a:prstGeom prst="mathMultiply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e 42"/>
          <p:cNvSpPr/>
          <p:nvPr/>
        </p:nvSpPr>
        <p:spPr>
          <a:xfrm>
            <a:off x="2057400" y="1905000"/>
            <a:ext cx="304800" cy="1219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Left Brace 43"/>
          <p:cNvSpPr/>
          <p:nvPr/>
        </p:nvSpPr>
        <p:spPr>
          <a:xfrm>
            <a:off x="2057400" y="3429000"/>
            <a:ext cx="304800" cy="12192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914400" y="2286000"/>
            <a:ext cx="847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Offline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14400" y="3810000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Online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3048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ounded Rectangle 4"/>
          <p:cNvSpPr/>
          <p:nvPr/>
        </p:nvSpPr>
        <p:spPr>
          <a:xfrm>
            <a:off x="37338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ounded Rectangle 5"/>
          <p:cNvSpPr/>
          <p:nvPr/>
        </p:nvSpPr>
        <p:spPr>
          <a:xfrm>
            <a:off x="44196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ounded Rectangle 6"/>
          <p:cNvSpPr/>
          <p:nvPr/>
        </p:nvSpPr>
        <p:spPr>
          <a:xfrm>
            <a:off x="51054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ounded Rectangle 7"/>
          <p:cNvSpPr/>
          <p:nvPr/>
        </p:nvSpPr>
        <p:spPr>
          <a:xfrm>
            <a:off x="57912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ounded Rectangle 8"/>
          <p:cNvSpPr/>
          <p:nvPr/>
        </p:nvSpPr>
        <p:spPr>
          <a:xfrm>
            <a:off x="6477000" y="1828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ounded Rectangle 9"/>
          <p:cNvSpPr/>
          <p:nvPr/>
        </p:nvSpPr>
        <p:spPr>
          <a:xfrm>
            <a:off x="3048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ounded Rectangle 10"/>
          <p:cNvSpPr/>
          <p:nvPr/>
        </p:nvSpPr>
        <p:spPr>
          <a:xfrm>
            <a:off x="37338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ounded Rectangle 11"/>
          <p:cNvSpPr/>
          <p:nvPr/>
        </p:nvSpPr>
        <p:spPr>
          <a:xfrm>
            <a:off x="44196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Rounded Rectangle 12"/>
          <p:cNvSpPr/>
          <p:nvPr/>
        </p:nvSpPr>
        <p:spPr>
          <a:xfrm>
            <a:off x="51054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57912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477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ounded Rectangle 15"/>
          <p:cNvSpPr/>
          <p:nvPr/>
        </p:nvSpPr>
        <p:spPr>
          <a:xfrm>
            <a:off x="3048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ounded Rectangle 16"/>
          <p:cNvSpPr/>
          <p:nvPr/>
        </p:nvSpPr>
        <p:spPr>
          <a:xfrm>
            <a:off x="37338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18" name="Rounded Rectangle 17"/>
          <p:cNvSpPr/>
          <p:nvPr/>
        </p:nvSpPr>
        <p:spPr>
          <a:xfrm>
            <a:off x="44196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Rounded Rectangle 18"/>
          <p:cNvSpPr/>
          <p:nvPr/>
        </p:nvSpPr>
        <p:spPr>
          <a:xfrm>
            <a:off x="51054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ounded Rectangle 19"/>
          <p:cNvSpPr/>
          <p:nvPr/>
        </p:nvSpPr>
        <p:spPr>
          <a:xfrm>
            <a:off x="57912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ounded Rectangle 20"/>
          <p:cNvSpPr/>
          <p:nvPr/>
        </p:nvSpPr>
        <p:spPr>
          <a:xfrm>
            <a:off x="6477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30" name="Straight Connector 29"/>
          <p:cNvCxnSpPr/>
          <p:nvPr/>
        </p:nvCxnSpPr>
        <p:spPr>
          <a:xfrm>
            <a:off x="3124200" y="3276600"/>
            <a:ext cx="3810000" cy="1588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38200" y="1905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382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1258094" y="3238500"/>
            <a:ext cx="685006" cy="794"/>
          </a:xfrm>
          <a:prstGeom prst="line">
            <a:avLst/>
          </a:prstGeom>
          <a:ln w="25400">
            <a:solidFill>
              <a:schemeClr val="bg1"/>
            </a:solidFill>
            <a:prstDash val="sysDot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8382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04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00400" y="3048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3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4267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4</a:t>
            </a:r>
            <a:endParaRPr lang="en-US"/>
          </a:p>
        </p:txBody>
      </p:sp>
      <p:cxnSp>
        <p:nvCxnSpPr>
          <p:cNvPr id="24" name="Straight Connector 23"/>
          <p:cNvCxnSpPr>
            <a:stCxn id="4" idx="3"/>
            <a:endCxn id="18" idx="1"/>
          </p:cNvCxnSpPr>
          <p:nvPr/>
        </p:nvCxnSpPr>
        <p:spPr bwMode="auto">
          <a:xfrm>
            <a:off x="2057400" y="26289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" idx="3"/>
            <a:endCxn id="20" idx="1"/>
          </p:cNvCxnSpPr>
          <p:nvPr/>
        </p:nvCxnSpPr>
        <p:spPr bwMode="auto">
          <a:xfrm>
            <a:off x="2057400" y="32385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6" idx="3"/>
            <a:endCxn id="21" idx="1"/>
          </p:cNvCxnSpPr>
          <p:nvPr/>
        </p:nvCxnSpPr>
        <p:spPr bwMode="auto">
          <a:xfrm>
            <a:off x="2057400" y="38481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3"/>
            <a:endCxn id="22" idx="1"/>
          </p:cNvCxnSpPr>
          <p:nvPr/>
        </p:nvCxnSpPr>
        <p:spPr bwMode="auto">
          <a:xfrm>
            <a:off x="2057400" y="44577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0" name="Rounded Rectangle 9"/>
          <p:cNvSpPr/>
          <p:nvPr/>
        </p:nvSpPr>
        <p:spPr>
          <a:xfrm>
            <a:off x="6096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1" name="Rounded Rectangle 10"/>
          <p:cNvSpPr/>
          <p:nvPr/>
        </p:nvSpPr>
        <p:spPr>
          <a:xfrm>
            <a:off x="6096000" y="3048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2" name="Rounded Rectangle 11"/>
          <p:cNvSpPr/>
          <p:nvPr/>
        </p:nvSpPr>
        <p:spPr>
          <a:xfrm>
            <a:off x="6096000" y="36576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3" name="Rounded Rectangle 12"/>
          <p:cNvSpPr/>
          <p:nvPr/>
        </p:nvSpPr>
        <p:spPr>
          <a:xfrm>
            <a:off x="6096000" y="4267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6096000" y="4876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096000" y="5486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0" y="19812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Out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6629400" y="2667000"/>
            <a:ext cx="381000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004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00400" y="3048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3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4267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4</a:t>
            </a:r>
            <a:endParaRPr lang="en-US"/>
          </a:p>
        </p:txBody>
      </p:sp>
      <p:cxnSp>
        <p:nvCxnSpPr>
          <p:cNvPr id="24" name="Straight Connector 23"/>
          <p:cNvCxnSpPr>
            <a:stCxn id="4" idx="3"/>
            <a:endCxn id="18" idx="1"/>
          </p:cNvCxnSpPr>
          <p:nvPr/>
        </p:nvCxnSpPr>
        <p:spPr bwMode="auto">
          <a:xfrm>
            <a:off x="2057400" y="26289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" idx="3"/>
            <a:endCxn id="20" idx="1"/>
          </p:cNvCxnSpPr>
          <p:nvPr/>
        </p:nvCxnSpPr>
        <p:spPr bwMode="auto">
          <a:xfrm>
            <a:off x="2057400" y="32385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6" idx="3"/>
            <a:endCxn id="21" idx="1"/>
          </p:cNvCxnSpPr>
          <p:nvPr/>
        </p:nvCxnSpPr>
        <p:spPr bwMode="auto">
          <a:xfrm>
            <a:off x="2057400" y="38481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3"/>
            <a:endCxn id="22" idx="1"/>
          </p:cNvCxnSpPr>
          <p:nvPr/>
        </p:nvCxnSpPr>
        <p:spPr bwMode="auto">
          <a:xfrm>
            <a:off x="2057400" y="44577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0" name="Rounded Rectangle 9"/>
          <p:cNvSpPr/>
          <p:nvPr/>
        </p:nvSpPr>
        <p:spPr>
          <a:xfrm>
            <a:off x="6096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11" name="Rounded Rectangle 10"/>
          <p:cNvSpPr/>
          <p:nvPr/>
        </p:nvSpPr>
        <p:spPr>
          <a:xfrm>
            <a:off x="6096000" y="3048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2" name="Rounded Rectangle 11"/>
          <p:cNvSpPr/>
          <p:nvPr/>
        </p:nvSpPr>
        <p:spPr>
          <a:xfrm>
            <a:off x="6096000" y="36576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3" name="Rounded Rectangle 12"/>
          <p:cNvSpPr/>
          <p:nvPr/>
        </p:nvSpPr>
        <p:spPr>
          <a:xfrm>
            <a:off x="6096000" y="4267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6096000" y="4876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096000" y="5486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0" y="19812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Out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6629400" y="3276600"/>
            <a:ext cx="381000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004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00400" y="3048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3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4267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4</a:t>
            </a:r>
            <a:endParaRPr lang="en-US"/>
          </a:p>
        </p:txBody>
      </p:sp>
      <p:cxnSp>
        <p:nvCxnSpPr>
          <p:cNvPr id="24" name="Straight Connector 23"/>
          <p:cNvCxnSpPr>
            <a:stCxn id="4" idx="3"/>
            <a:endCxn id="18" idx="1"/>
          </p:cNvCxnSpPr>
          <p:nvPr/>
        </p:nvCxnSpPr>
        <p:spPr bwMode="auto">
          <a:xfrm>
            <a:off x="2057400" y="26289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" idx="3"/>
            <a:endCxn id="20" idx="1"/>
          </p:cNvCxnSpPr>
          <p:nvPr/>
        </p:nvCxnSpPr>
        <p:spPr bwMode="auto">
          <a:xfrm>
            <a:off x="2057400" y="32385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6" idx="3"/>
            <a:endCxn id="21" idx="1"/>
          </p:cNvCxnSpPr>
          <p:nvPr/>
        </p:nvCxnSpPr>
        <p:spPr bwMode="auto">
          <a:xfrm>
            <a:off x="2057400" y="38481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3"/>
            <a:endCxn id="22" idx="1"/>
          </p:cNvCxnSpPr>
          <p:nvPr/>
        </p:nvCxnSpPr>
        <p:spPr bwMode="auto">
          <a:xfrm>
            <a:off x="2057400" y="44577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8" idx="3"/>
            <a:endCxn id="10" idx="1"/>
          </p:cNvCxnSpPr>
          <p:nvPr/>
        </p:nvCxnSpPr>
        <p:spPr bwMode="auto">
          <a:xfrm>
            <a:off x="4800600" y="2628900"/>
            <a:ext cx="1295400" cy="762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0" name="Rounded Rectangle 9"/>
          <p:cNvSpPr/>
          <p:nvPr/>
        </p:nvSpPr>
        <p:spPr>
          <a:xfrm>
            <a:off x="6096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11" name="Rounded Rectangle 10"/>
          <p:cNvSpPr/>
          <p:nvPr/>
        </p:nvSpPr>
        <p:spPr>
          <a:xfrm>
            <a:off x="6096000" y="3048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6</a:t>
            </a:r>
            <a:endParaRPr lang="sv-SE" baseline="-25000"/>
          </a:p>
        </p:txBody>
      </p:sp>
      <p:sp>
        <p:nvSpPr>
          <p:cNvPr id="12" name="Rounded Rectangle 11"/>
          <p:cNvSpPr/>
          <p:nvPr/>
        </p:nvSpPr>
        <p:spPr>
          <a:xfrm>
            <a:off x="6096000" y="36576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baseline="-25000"/>
          </a:p>
        </p:txBody>
      </p:sp>
      <p:sp>
        <p:nvSpPr>
          <p:cNvPr id="13" name="Rounded Rectangle 12"/>
          <p:cNvSpPr/>
          <p:nvPr/>
        </p:nvSpPr>
        <p:spPr>
          <a:xfrm>
            <a:off x="6096000" y="4267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6096000" y="4876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096000" y="5486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0" y="19812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Out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6629400" y="3886200"/>
            <a:ext cx="381000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004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00400" y="3048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3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4267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4</a:t>
            </a:r>
            <a:endParaRPr lang="en-US"/>
          </a:p>
        </p:txBody>
      </p:sp>
      <p:cxnSp>
        <p:nvCxnSpPr>
          <p:cNvPr id="24" name="Straight Connector 23"/>
          <p:cNvCxnSpPr>
            <a:stCxn id="4" idx="3"/>
            <a:endCxn id="18" idx="1"/>
          </p:cNvCxnSpPr>
          <p:nvPr/>
        </p:nvCxnSpPr>
        <p:spPr bwMode="auto">
          <a:xfrm>
            <a:off x="2057400" y="26289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" idx="3"/>
            <a:endCxn id="20" idx="1"/>
          </p:cNvCxnSpPr>
          <p:nvPr/>
        </p:nvCxnSpPr>
        <p:spPr bwMode="auto">
          <a:xfrm>
            <a:off x="2057400" y="32385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6" idx="3"/>
            <a:endCxn id="21" idx="1"/>
          </p:cNvCxnSpPr>
          <p:nvPr/>
        </p:nvCxnSpPr>
        <p:spPr bwMode="auto">
          <a:xfrm>
            <a:off x="2057400" y="38481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3"/>
            <a:endCxn id="22" idx="1"/>
          </p:cNvCxnSpPr>
          <p:nvPr/>
        </p:nvCxnSpPr>
        <p:spPr bwMode="auto">
          <a:xfrm>
            <a:off x="2057400" y="44577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8" idx="3"/>
            <a:endCxn id="11" idx="1"/>
          </p:cNvCxnSpPr>
          <p:nvPr/>
        </p:nvCxnSpPr>
        <p:spPr bwMode="auto">
          <a:xfrm>
            <a:off x="4800600" y="2628900"/>
            <a:ext cx="1295400" cy="6858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8" idx="3"/>
            <a:endCxn id="10" idx="1"/>
          </p:cNvCxnSpPr>
          <p:nvPr/>
        </p:nvCxnSpPr>
        <p:spPr bwMode="auto">
          <a:xfrm>
            <a:off x="4800600" y="2628900"/>
            <a:ext cx="1295400" cy="762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Task List</a:t>
            </a:r>
            <a:endParaRPr lang="sv-SE"/>
          </a:p>
        </p:txBody>
      </p:sp>
      <p:sp>
        <p:nvSpPr>
          <p:cNvPr id="4" name="Rounded Rectangle 3"/>
          <p:cNvSpPr/>
          <p:nvPr/>
        </p:nvSpPr>
        <p:spPr>
          <a:xfrm>
            <a:off x="1524000" y="2362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1</a:t>
            </a:r>
            <a:endParaRPr lang="sv-SE" baseline="-25000"/>
          </a:p>
        </p:txBody>
      </p:sp>
      <p:sp>
        <p:nvSpPr>
          <p:cNvPr id="5" name="Rounded Rectangle 4"/>
          <p:cNvSpPr/>
          <p:nvPr/>
        </p:nvSpPr>
        <p:spPr>
          <a:xfrm>
            <a:off x="1524000" y="2971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2</a:t>
            </a:r>
            <a:endParaRPr lang="sv-SE" baseline="-25000"/>
          </a:p>
        </p:txBody>
      </p:sp>
      <p:sp>
        <p:nvSpPr>
          <p:cNvPr id="6" name="Rounded Rectangle 5"/>
          <p:cNvSpPr/>
          <p:nvPr/>
        </p:nvSpPr>
        <p:spPr>
          <a:xfrm>
            <a:off x="1524000" y="3581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3</a:t>
            </a:r>
            <a:endParaRPr lang="sv-SE" baseline="-25000"/>
          </a:p>
        </p:txBody>
      </p:sp>
      <p:sp>
        <p:nvSpPr>
          <p:cNvPr id="7" name="Rounded Rectangle 6"/>
          <p:cNvSpPr/>
          <p:nvPr/>
        </p:nvSpPr>
        <p:spPr>
          <a:xfrm>
            <a:off x="1524000" y="4191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4</a:t>
            </a:r>
            <a:endParaRPr lang="sv-SE" baseline="-25000"/>
          </a:p>
        </p:txBody>
      </p:sp>
      <p:sp>
        <p:nvSpPr>
          <p:cNvPr id="10" name="Rounded Rectangle 9"/>
          <p:cNvSpPr/>
          <p:nvPr/>
        </p:nvSpPr>
        <p:spPr>
          <a:xfrm>
            <a:off x="6096000" y="2438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5</a:t>
            </a:r>
            <a:endParaRPr lang="sv-SE" baseline="-25000"/>
          </a:p>
        </p:txBody>
      </p:sp>
      <p:sp>
        <p:nvSpPr>
          <p:cNvPr id="11" name="Rounded Rectangle 10"/>
          <p:cNvSpPr/>
          <p:nvPr/>
        </p:nvSpPr>
        <p:spPr>
          <a:xfrm>
            <a:off x="6096000" y="30480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6</a:t>
            </a:r>
            <a:endParaRPr lang="sv-SE" baseline="-25000"/>
          </a:p>
        </p:txBody>
      </p:sp>
      <p:sp>
        <p:nvSpPr>
          <p:cNvPr id="12" name="Rounded Rectangle 11"/>
          <p:cNvSpPr/>
          <p:nvPr/>
        </p:nvSpPr>
        <p:spPr>
          <a:xfrm>
            <a:off x="6096000" y="36576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mtClean="0"/>
              <a:t>T</a:t>
            </a:r>
            <a:r>
              <a:rPr lang="sv-SE" baseline="-25000" smtClean="0"/>
              <a:t>7</a:t>
            </a:r>
            <a:endParaRPr lang="sv-SE" baseline="-25000"/>
          </a:p>
        </p:txBody>
      </p:sp>
      <p:sp>
        <p:nvSpPr>
          <p:cNvPr id="13" name="Rounded Rectangle 12"/>
          <p:cNvSpPr/>
          <p:nvPr/>
        </p:nvSpPr>
        <p:spPr>
          <a:xfrm>
            <a:off x="6096000" y="42672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ounded Rectangle 13"/>
          <p:cNvSpPr/>
          <p:nvPr/>
        </p:nvSpPr>
        <p:spPr>
          <a:xfrm>
            <a:off x="6096000" y="48768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ounded Rectangle 14"/>
          <p:cNvSpPr/>
          <p:nvPr/>
        </p:nvSpPr>
        <p:spPr>
          <a:xfrm>
            <a:off x="6096000" y="5486400"/>
            <a:ext cx="533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TextBox 15"/>
          <p:cNvSpPr txBox="1"/>
          <p:nvPr/>
        </p:nvSpPr>
        <p:spPr>
          <a:xfrm>
            <a:off x="1600200" y="1828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96000" y="19812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mtClean="0">
                <a:solidFill>
                  <a:schemeClr val="bg1"/>
                </a:solidFill>
              </a:rPr>
              <a:t>Out</a:t>
            </a:r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 bwMode="auto">
          <a:xfrm rot="10800000" flipV="1">
            <a:off x="6629400" y="4495800"/>
            <a:ext cx="381000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200400" y="24384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1</a:t>
            </a: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200400" y="30480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2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200400" y="36576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3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00400" y="4267200"/>
            <a:ext cx="1600200" cy="381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mtClean="0"/>
              <a:t>TB 4</a:t>
            </a:r>
            <a:endParaRPr lang="en-US"/>
          </a:p>
        </p:txBody>
      </p:sp>
      <p:cxnSp>
        <p:nvCxnSpPr>
          <p:cNvPr id="24" name="Straight Connector 23"/>
          <p:cNvCxnSpPr>
            <a:stCxn id="4" idx="3"/>
            <a:endCxn id="18" idx="1"/>
          </p:cNvCxnSpPr>
          <p:nvPr/>
        </p:nvCxnSpPr>
        <p:spPr bwMode="auto">
          <a:xfrm>
            <a:off x="2057400" y="26289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" idx="3"/>
            <a:endCxn id="20" idx="1"/>
          </p:cNvCxnSpPr>
          <p:nvPr/>
        </p:nvCxnSpPr>
        <p:spPr bwMode="auto">
          <a:xfrm>
            <a:off x="2057400" y="32385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6" idx="3"/>
            <a:endCxn id="21" idx="1"/>
          </p:cNvCxnSpPr>
          <p:nvPr/>
        </p:nvCxnSpPr>
        <p:spPr bwMode="auto">
          <a:xfrm>
            <a:off x="2057400" y="38481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3"/>
            <a:endCxn id="22" idx="1"/>
          </p:cNvCxnSpPr>
          <p:nvPr/>
        </p:nvCxnSpPr>
        <p:spPr bwMode="auto">
          <a:xfrm>
            <a:off x="2057400" y="4457700"/>
            <a:ext cx="11430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18" idx="3"/>
            <a:endCxn id="11" idx="1"/>
          </p:cNvCxnSpPr>
          <p:nvPr/>
        </p:nvCxnSpPr>
        <p:spPr bwMode="auto">
          <a:xfrm>
            <a:off x="4800600" y="2628900"/>
            <a:ext cx="1295400" cy="6858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18" idx="3"/>
            <a:endCxn id="10" idx="1"/>
          </p:cNvCxnSpPr>
          <p:nvPr/>
        </p:nvCxnSpPr>
        <p:spPr bwMode="auto">
          <a:xfrm>
            <a:off x="4800600" y="2628900"/>
            <a:ext cx="1295400" cy="762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22" idx="3"/>
            <a:endCxn id="12" idx="1"/>
          </p:cNvCxnSpPr>
          <p:nvPr/>
        </p:nvCxnSpPr>
        <p:spPr bwMode="auto">
          <a:xfrm flipV="1">
            <a:off x="4800600" y="3924300"/>
            <a:ext cx="1295400" cy="533400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Octree Partitioning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358900"/>
            <a:ext cx="3773487" cy="4848225"/>
          </a:xfrm>
        </p:spPr>
        <p:txBody>
          <a:bodyPr/>
          <a:lstStyle/>
          <a:p>
            <a:r>
              <a:rPr lang="sv-SE" smtClean="0"/>
              <a:t>Bandwidth bound</a:t>
            </a:r>
            <a:endParaRPr lang="sv-SE"/>
          </a:p>
        </p:txBody>
      </p:sp>
      <p:sp>
        <p:nvSpPr>
          <p:cNvPr id="4" name="5-Point Star 3"/>
          <p:cNvSpPr/>
          <p:nvPr/>
        </p:nvSpPr>
        <p:spPr>
          <a:xfrm>
            <a:off x="838200" y="2362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066800" y="4191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438400" y="25146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514600" y="2819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09600" y="4114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514600" y="3962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10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505200" y="5257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657600" y="4343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429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810000" y="5410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657600" y="2438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990600" y="2667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Octree Partitioning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358900"/>
            <a:ext cx="3773487" cy="4848225"/>
          </a:xfrm>
        </p:spPr>
        <p:txBody>
          <a:bodyPr/>
          <a:lstStyle/>
          <a:p>
            <a:r>
              <a:rPr lang="sv-SE" smtClean="0"/>
              <a:t>Bandwidth bound</a:t>
            </a:r>
            <a:endParaRPr lang="sv-SE"/>
          </a:p>
        </p:txBody>
      </p:sp>
      <p:sp>
        <p:nvSpPr>
          <p:cNvPr id="4" name="5-Point Star 3"/>
          <p:cNvSpPr/>
          <p:nvPr/>
        </p:nvSpPr>
        <p:spPr>
          <a:xfrm>
            <a:off x="838200" y="2362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066800" y="4191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438400" y="25146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514600" y="2819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09600" y="4114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514600" y="3962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10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505200" y="5257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657600" y="4343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429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810000" y="5410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657600" y="2438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990600" y="2667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600" y="2139000"/>
            <a:ext cx="3600000" cy="360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6400800" y="2133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Octree Partitioning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358900"/>
            <a:ext cx="3773487" cy="4848225"/>
          </a:xfrm>
        </p:spPr>
        <p:txBody>
          <a:bodyPr/>
          <a:lstStyle/>
          <a:p>
            <a:r>
              <a:rPr lang="sv-SE" smtClean="0"/>
              <a:t>Bandwidth bound</a:t>
            </a:r>
            <a:endParaRPr lang="sv-SE"/>
          </a:p>
        </p:txBody>
      </p:sp>
      <p:sp>
        <p:nvSpPr>
          <p:cNvPr id="4" name="5-Point Star 3"/>
          <p:cNvSpPr/>
          <p:nvPr/>
        </p:nvSpPr>
        <p:spPr>
          <a:xfrm>
            <a:off x="838200" y="2362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066800" y="4191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438400" y="25146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514600" y="2819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09600" y="4114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514600" y="3962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10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505200" y="5257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657600" y="4343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429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810000" y="5410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657600" y="2438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990600" y="2667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600" y="2139000"/>
            <a:ext cx="3600000" cy="360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600" y="21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25600" y="39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25600" y="39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325600" y="21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6400800" y="2133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6388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1722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7056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2390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cxnSp>
        <p:nvCxnSpPr>
          <p:cNvPr id="45" name="Straight Arrow Connector 44"/>
          <p:cNvCxnSpPr>
            <a:stCxn id="31" idx="4"/>
            <a:endCxn id="32" idx="0"/>
          </p:cNvCxnSpPr>
          <p:nvPr/>
        </p:nvCxnSpPr>
        <p:spPr bwMode="auto">
          <a:xfrm rot="5400000">
            <a:off x="5715000" y="2743200"/>
            <a:ext cx="1066800" cy="7620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31" idx="4"/>
            <a:endCxn id="33" idx="0"/>
          </p:cNvCxnSpPr>
          <p:nvPr/>
        </p:nvCxnSpPr>
        <p:spPr bwMode="auto">
          <a:xfrm rot="5400000">
            <a:off x="5981700" y="3009900"/>
            <a:ext cx="1066800" cy="2286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1" idx="4"/>
            <a:endCxn id="34" idx="0"/>
          </p:cNvCxnSpPr>
          <p:nvPr/>
        </p:nvCxnSpPr>
        <p:spPr bwMode="auto">
          <a:xfrm rot="16200000" flipH="1">
            <a:off x="6248400" y="2971800"/>
            <a:ext cx="1066800" cy="3048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1" idx="4"/>
            <a:endCxn id="35" idx="0"/>
          </p:cNvCxnSpPr>
          <p:nvPr/>
        </p:nvCxnSpPr>
        <p:spPr bwMode="auto">
          <a:xfrm rot="16200000" flipH="1">
            <a:off x="6515100" y="2705100"/>
            <a:ext cx="1066800" cy="8382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Octree Partitioning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358900"/>
            <a:ext cx="3773487" cy="4848225"/>
          </a:xfrm>
        </p:spPr>
        <p:txBody>
          <a:bodyPr/>
          <a:lstStyle/>
          <a:p>
            <a:r>
              <a:rPr lang="sv-SE" smtClean="0"/>
              <a:t>Bandwidth bound</a:t>
            </a:r>
            <a:endParaRPr lang="sv-SE"/>
          </a:p>
        </p:txBody>
      </p:sp>
      <p:sp>
        <p:nvSpPr>
          <p:cNvPr id="4" name="5-Point Star 3"/>
          <p:cNvSpPr/>
          <p:nvPr/>
        </p:nvSpPr>
        <p:spPr>
          <a:xfrm>
            <a:off x="838200" y="2362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066800" y="4191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2438400" y="25146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2514600" y="2819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09600" y="4114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2514600" y="3962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3810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505200" y="52578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3657600" y="4343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3429000" y="2743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810000" y="54102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657600" y="24384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990600" y="2667000"/>
            <a:ext cx="228600" cy="228600"/>
          </a:xfrm>
          <a:prstGeom prst="star5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600" y="2139000"/>
            <a:ext cx="3600000" cy="3600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600" y="21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25600" y="39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25600" y="39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325600" y="2139000"/>
            <a:ext cx="1800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25600" y="21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325600" y="21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225600" y="21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325600" y="39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225600" y="48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25600" y="3939000"/>
            <a:ext cx="900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 bwMode="auto">
          <a:xfrm>
            <a:off x="6400800" y="2133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6388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1722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67056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239000" y="3657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7" name="Oval 36"/>
          <p:cNvSpPr/>
          <p:nvPr/>
        </p:nvSpPr>
        <p:spPr bwMode="auto">
          <a:xfrm>
            <a:off x="44958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2578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60198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5532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41" name="Oval 40"/>
          <p:cNvSpPr/>
          <p:nvPr/>
        </p:nvSpPr>
        <p:spPr bwMode="auto">
          <a:xfrm>
            <a:off x="73152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2296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772400" y="5181600"/>
            <a:ext cx="457200" cy="457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endParaRPr kumimoji="0" lang="en-US" sz="44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cxnSp>
        <p:nvCxnSpPr>
          <p:cNvPr id="45" name="Straight Arrow Connector 44"/>
          <p:cNvCxnSpPr>
            <a:stCxn id="31" idx="4"/>
            <a:endCxn id="32" idx="0"/>
          </p:cNvCxnSpPr>
          <p:nvPr/>
        </p:nvCxnSpPr>
        <p:spPr bwMode="auto">
          <a:xfrm rot="5400000">
            <a:off x="5715000" y="2743200"/>
            <a:ext cx="1066800" cy="7620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31" idx="4"/>
            <a:endCxn id="33" idx="0"/>
          </p:cNvCxnSpPr>
          <p:nvPr/>
        </p:nvCxnSpPr>
        <p:spPr bwMode="auto">
          <a:xfrm rot="5400000">
            <a:off x="5981700" y="3009900"/>
            <a:ext cx="1066800" cy="2286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1" idx="4"/>
            <a:endCxn id="34" idx="0"/>
          </p:cNvCxnSpPr>
          <p:nvPr/>
        </p:nvCxnSpPr>
        <p:spPr bwMode="auto">
          <a:xfrm rot="16200000" flipH="1">
            <a:off x="6248400" y="2971800"/>
            <a:ext cx="1066800" cy="3048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>
            <a:stCxn id="31" idx="4"/>
            <a:endCxn id="35" idx="0"/>
          </p:cNvCxnSpPr>
          <p:nvPr/>
        </p:nvCxnSpPr>
        <p:spPr bwMode="auto">
          <a:xfrm rot="16200000" flipH="1">
            <a:off x="6515100" y="2705100"/>
            <a:ext cx="1066800" cy="8382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Straight Arrow Connector 52"/>
          <p:cNvCxnSpPr>
            <a:stCxn id="32" idx="4"/>
            <a:endCxn id="37" idx="0"/>
          </p:cNvCxnSpPr>
          <p:nvPr/>
        </p:nvCxnSpPr>
        <p:spPr bwMode="auto">
          <a:xfrm rot="5400000">
            <a:off x="4762500" y="4076700"/>
            <a:ext cx="1066800" cy="11430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33" idx="4"/>
            <a:endCxn id="38" idx="0"/>
          </p:cNvCxnSpPr>
          <p:nvPr/>
        </p:nvCxnSpPr>
        <p:spPr bwMode="auto">
          <a:xfrm rot="5400000">
            <a:off x="5410200" y="4191000"/>
            <a:ext cx="1066800" cy="9144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>
            <a:stCxn id="34" idx="4"/>
            <a:endCxn id="39" idx="0"/>
          </p:cNvCxnSpPr>
          <p:nvPr/>
        </p:nvCxnSpPr>
        <p:spPr bwMode="auto">
          <a:xfrm rot="5400000">
            <a:off x="6057900" y="4305300"/>
            <a:ext cx="1066800" cy="6858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Straight Arrow Connector 58"/>
          <p:cNvCxnSpPr>
            <a:stCxn id="34" idx="4"/>
            <a:endCxn id="40" idx="0"/>
          </p:cNvCxnSpPr>
          <p:nvPr/>
        </p:nvCxnSpPr>
        <p:spPr bwMode="auto">
          <a:xfrm rot="5400000">
            <a:off x="6324600" y="4572000"/>
            <a:ext cx="1066800" cy="1524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>
            <a:stCxn id="35" idx="4"/>
            <a:endCxn id="41" idx="0"/>
          </p:cNvCxnSpPr>
          <p:nvPr/>
        </p:nvCxnSpPr>
        <p:spPr bwMode="auto">
          <a:xfrm rot="16200000" flipH="1">
            <a:off x="6972300" y="4610100"/>
            <a:ext cx="1066800" cy="762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>
            <a:stCxn id="35" idx="4"/>
            <a:endCxn id="43" idx="0"/>
          </p:cNvCxnSpPr>
          <p:nvPr/>
        </p:nvCxnSpPr>
        <p:spPr bwMode="auto">
          <a:xfrm rot="16200000" flipH="1">
            <a:off x="7200900" y="4381500"/>
            <a:ext cx="1066800" cy="5334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35" idx="4"/>
            <a:endCxn id="42" idx="0"/>
          </p:cNvCxnSpPr>
          <p:nvPr/>
        </p:nvCxnSpPr>
        <p:spPr bwMode="auto">
          <a:xfrm rot="16200000" flipH="1">
            <a:off x="7429500" y="4152900"/>
            <a:ext cx="1066800" cy="990600"/>
          </a:xfrm>
          <a:prstGeom prst="straightConnector1">
            <a:avLst/>
          </a:prstGeom>
          <a:noFill/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Four-in-a-row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Computation intensive</a:t>
            </a:r>
            <a:endParaRPr lang="sv-SE"/>
          </a:p>
        </p:txBody>
      </p:sp>
      <p:cxnSp>
        <p:nvCxnSpPr>
          <p:cNvPr id="5" name="Straight Connector 4"/>
          <p:cNvCxnSpPr/>
          <p:nvPr/>
        </p:nvCxnSpPr>
        <p:spPr>
          <a:xfrm>
            <a:off x="72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720000" y="216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720000" y="576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0000" y="288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20000" y="360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20000" y="432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720000" y="5040000"/>
            <a:ext cx="504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44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130000" y="5130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410000" y="5130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690000" y="5130000"/>
            <a:ext cx="540000" cy="540000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30000" y="4410000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2970000" y="5130000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10000" y="4410000"/>
            <a:ext cx="540000" cy="5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216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88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60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76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04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320000" y="2160000"/>
            <a:ext cx="0" cy="360000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Graphics Processors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8800GT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sv-SE" smtClean="0"/>
              <a:t>14 Multiprocessors</a:t>
            </a:r>
            <a:endParaRPr lang="sv-SE" smtClean="0"/>
          </a:p>
          <a:p>
            <a:pPr lvl="1"/>
            <a:r>
              <a:rPr lang="sv-SE" smtClean="0"/>
              <a:t>57 GB/sec bandwidth</a:t>
            </a:r>
            <a:endParaRPr lang="en-US" smtClean="0"/>
          </a:p>
          <a:p>
            <a:pPr lvl="1"/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mtClean="0"/>
              <a:t>9600GT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sv-SE" smtClean="0"/>
              <a:t>8</a:t>
            </a:r>
            <a:r>
              <a:rPr lang="sv-SE" smtClean="0"/>
              <a:t> Multiprocessors</a:t>
            </a:r>
            <a:endParaRPr lang="sv-SE"/>
          </a:p>
          <a:p>
            <a:pPr lvl="1"/>
            <a:r>
              <a:rPr lang="sv-SE"/>
              <a:t>57 GB/sec bandwidth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 – Octree/9600GT</a:t>
            </a:r>
            <a:endParaRPr lang="sv-SE"/>
          </a:p>
        </p:txBody>
      </p:sp>
      <p:pic>
        <p:nvPicPr>
          <p:cNvPr id="1027" name="Picture 3" descr="C:\Documents and Settings\Daniel Cederman\My Documents\Projects\lbgpu\results\sweep\octree96block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 – Octree/8800GT</a:t>
            </a:r>
            <a:endParaRPr lang="en-US"/>
          </a:p>
        </p:txBody>
      </p:sp>
      <p:pic>
        <p:nvPicPr>
          <p:cNvPr id="2050" name="Picture 2" descr="C:\Documents and Settings\Daniel Cederman\My Documents\Projects\lbgpu\results\sweep\octree88block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Blocking Queue – Four-in-a-row</a:t>
            </a:r>
            <a:endParaRPr lang="en-US"/>
          </a:p>
        </p:txBody>
      </p:sp>
      <p:pic>
        <p:nvPicPr>
          <p:cNvPr id="3074" name="Picture 2" descr="C:\Documents and Settings\Daniel Cederman\My Documents\Projects\lbgpu\results\fourinarow\forrowblock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50800"/>
            <a:ext cx="8650287" cy="1150938"/>
          </a:xfrm>
        </p:spPr>
        <p:txBody>
          <a:bodyPr/>
          <a:lstStyle/>
          <a:p>
            <a:r>
              <a:rPr lang="sv-SE" smtClean="0"/>
              <a:t>Non-blocking Queue – Octree/9600GT</a:t>
            </a:r>
            <a:endParaRPr lang="sv-SE"/>
          </a:p>
        </p:txBody>
      </p:sp>
      <p:pic>
        <p:nvPicPr>
          <p:cNvPr id="7170" name="Picture 2" descr="C:\Documents and Settings\Daniel Cederman\My Documents\Projects\lbgpu\results\sweep\octree96yi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50800"/>
            <a:ext cx="8955087" cy="1150938"/>
          </a:xfrm>
        </p:spPr>
        <p:txBody>
          <a:bodyPr/>
          <a:lstStyle/>
          <a:p>
            <a:r>
              <a:rPr lang="sv-SE" smtClean="0"/>
              <a:t>Non-blocking Queue – Octree/8800GT</a:t>
            </a:r>
            <a:endParaRPr lang="en-US"/>
          </a:p>
        </p:txBody>
      </p:sp>
      <p:pic>
        <p:nvPicPr>
          <p:cNvPr id="6146" name="Picture 2" descr="C:\Documents and Settings\Daniel Cederman\My Documents\Projects\lbgpu\results\sweep\octree88yi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2" y="50800"/>
            <a:ext cx="8650287" cy="1150938"/>
          </a:xfrm>
        </p:spPr>
        <p:txBody>
          <a:bodyPr/>
          <a:lstStyle/>
          <a:p>
            <a:r>
              <a:rPr lang="sv-SE" smtClean="0"/>
              <a:t>Non-blocking Queue - Four-in-a-row</a:t>
            </a:r>
            <a:endParaRPr lang="en-US"/>
          </a:p>
        </p:txBody>
      </p:sp>
      <p:pic>
        <p:nvPicPr>
          <p:cNvPr id="4098" name="Picture 2" descr="C:\Documents and Settings\Daniel Cederman\My Documents\Projects\lbgpu\results\fourinarow\forrowyi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000" y="2160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90000" y="2160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90000" y="2160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90000" y="21600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 bwMode="auto">
          <a:xfrm rot="5400000">
            <a:off x="16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2"/>
            <a:endCxn id="8" idx="0"/>
          </p:cNvCxnSpPr>
          <p:nvPr/>
        </p:nvCxnSpPr>
        <p:spPr bwMode="auto">
          <a:xfrm rot="5400000">
            <a:off x="34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2"/>
            <a:endCxn id="13" idx="0"/>
          </p:cNvCxnSpPr>
          <p:nvPr/>
        </p:nvCxnSpPr>
        <p:spPr bwMode="auto">
          <a:xfrm rot="5400000">
            <a:off x="52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2" idx="2"/>
            <a:endCxn id="14" idx="0"/>
          </p:cNvCxnSpPr>
          <p:nvPr/>
        </p:nvCxnSpPr>
        <p:spPr bwMode="auto">
          <a:xfrm rot="5400000">
            <a:off x="70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 – Octree/9600GT </a:t>
            </a:r>
            <a:endParaRPr lang="sv-SE"/>
          </a:p>
        </p:txBody>
      </p:sp>
      <p:pic>
        <p:nvPicPr>
          <p:cNvPr id="8194" name="Picture 2" descr="C:\Documents and Settings\Daniel Cederman\My Documents\Projects\lbgpu\results\sweep\octree96abp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 – Octree/8800GT</a:t>
            </a:r>
            <a:endParaRPr lang="en-US"/>
          </a:p>
        </p:txBody>
      </p:sp>
      <p:pic>
        <p:nvPicPr>
          <p:cNvPr id="9218" name="Picture 2" descr="C:\Documents and Settings\Daniel Cederman\My Documents\Projects\lbgpu\results\sweep\octree88abp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Task stealing – Four-in-a-row</a:t>
            </a:r>
            <a:endParaRPr lang="en-US"/>
          </a:p>
        </p:txBody>
      </p:sp>
      <p:pic>
        <p:nvPicPr>
          <p:cNvPr id="5122" name="Picture 2" descr="C:\Documents and Settings\Daniel Cederman\My Documents\Projects\lbgpu\results\fourinarow\forrowabp.e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7095" y="1358900"/>
            <a:ext cx="6458985" cy="4848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List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93713" y="1358900"/>
          <a:ext cx="7905750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Octree Comparison</a:t>
            </a:r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93713" y="1358900"/>
          <a:ext cx="7905750" cy="4848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Previous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Korch M., Raubert T., </a:t>
            </a:r>
            <a:r>
              <a:rPr lang="en-US" i="1" smtClean="0"/>
              <a:t>A comparison of task pools for dynamic load balancing of irregular algorithms, </a:t>
            </a:r>
            <a:r>
              <a:rPr lang="en-US" smtClean="0"/>
              <a:t>Concurrency and Computation: Practice &amp; Experience, 16, 2003</a:t>
            </a:r>
          </a:p>
          <a:p>
            <a:r>
              <a:rPr lang="en-US" smtClean="0"/>
              <a:t>Heirich A., Arvo J., </a:t>
            </a:r>
            <a:r>
              <a:rPr lang="en-US" i="1" smtClean="0"/>
              <a:t>A competetive analysis of load balancing strategies for parallel ray tracing, </a:t>
            </a:r>
            <a:r>
              <a:rPr lang="en-US" smtClean="0"/>
              <a:t>Journal of Supercomputing, 12, 1998</a:t>
            </a:r>
            <a:endParaRPr lang="sv-SE" i="1" smtClean="0"/>
          </a:p>
          <a:p>
            <a:r>
              <a:rPr lang="en-US" smtClean="0"/>
              <a:t>Foley T., Sugerman J., </a:t>
            </a:r>
            <a:r>
              <a:rPr lang="en-US" i="1" smtClean="0"/>
              <a:t>KD-tree acceleration structures for a GPU raytracer</a:t>
            </a:r>
            <a:r>
              <a:rPr lang="en-US" smtClean="0"/>
              <a:t>, Graphics Hardware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Conclusion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Synchronization plays a significant role in dynamic load-balancing</a:t>
            </a:r>
          </a:p>
          <a:p>
            <a:r>
              <a:rPr lang="sv-SE" smtClean="0"/>
              <a:t>Lock-free data structures/synchronization scales well and looks promising also in the GPU general purpose programming</a:t>
            </a:r>
          </a:p>
          <a:p>
            <a:r>
              <a:rPr lang="sv-SE" smtClean="0"/>
              <a:t>Locks perform </a:t>
            </a:r>
            <a:r>
              <a:rPr lang="en-US" smtClean="0"/>
              <a:t>poorly </a:t>
            </a:r>
          </a:p>
          <a:p>
            <a:r>
              <a:rPr lang="sv-SE" smtClean="0"/>
              <a:t>It is good that operations such as CAS and FAA have been introduced in the new GPUs</a:t>
            </a:r>
          </a:p>
          <a:p>
            <a:r>
              <a:rPr lang="sv-SE" smtClean="0"/>
              <a:t>Work stealing could outperform static load balancing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/>
            <a:r>
              <a:rPr lang="sv-SE" smtClean="0"/>
              <a:t>Thank you!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0484" y="3276600"/>
            <a:ext cx="3055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smtClean="0">
                <a:solidFill>
                  <a:schemeClr val="bg1"/>
                </a:solidFill>
              </a:rPr>
              <a:t>http://www.cs.chalmers.se/~dcs</a:t>
            </a:r>
            <a:endParaRPr lang="en-US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000" y="2160000"/>
            <a:ext cx="1620000" cy="203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90000" y="2160000"/>
            <a:ext cx="1620000" cy="735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90000" y="2160000"/>
            <a:ext cx="1620000" cy="172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90000" y="2160000"/>
            <a:ext cx="1620000" cy="20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 bwMode="auto">
          <a:xfrm rot="5400000">
            <a:off x="16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2"/>
            <a:endCxn id="8" idx="0"/>
          </p:cNvCxnSpPr>
          <p:nvPr/>
        </p:nvCxnSpPr>
        <p:spPr bwMode="auto">
          <a:xfrm rot="5400000">
            <a:off x="34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2"/>
            <a:endCxn id="13" idx="0"/>
          </p:cNvCxnSpPr>
          <p:nvPr/>
        </p:nvCxnSpPr>
        <p:spPr bwMode="auto">
          <a:xfrm rot="5400000">
            <a:off x="52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2" idx="2"/>
            <a:endCxn id="14" idx="0"/>
          </p:cNvCxnSpPr>
          <p:nvPr/>
        </p:nvCxnSpPr>
        <p:spPr bwMode="auto">
          <a:xfrm rot="5400000">
            <a:off x="70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000" y="2160000"/>
            <a:ext cx="1620000" cy="203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90000" y="2160000"/>
            <a:ext cx="1620000" cy="735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90000" y="2160000"/>
            <a:ext cx="1620000" cy="172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90000" y="2160000"/>
            <a:ext cx="1620000" cy="20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 bwMode="auto">
          <a:xfrm rot="5400000">
            <a:off x="16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2"/>
            <a:endCxn id="8" idx="0"/>
          </p:cNvCxnSpPr>
          <p:nvPr/>
        </p:nvCxnSpPr>
        <p:spPr bwMode="auto">
          <a:xfrm rot="5400000">
            <a:off x="34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2"/>
            <a:endCxn id="13" idx="0"/>
          </p:cNvCxnSpPr>
          <p:nvPr/>
        </p:nvCxnSpPr>
        <p:spPr bwMode="auto">
          <a:xfrm rot="5400000">
            <a:off x="52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2" idx="2"/>
            <a:endCxn id="14" idx="0"/>
          </p:cNvCxnSpPr>
          <p:nvPr/>
        </p:nvCxnSpPr>
        <p:spPr bwMode="auto">
          <a:xfrm rot="5400000">
            <a:off x="70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990000" y="44406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90000" y="44406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lang="sv-SE" sz="2000" b="1" smtClean="0">
                <a:solidFill>
                  <a:srgbClr val="000000"/>
                </a:solidFill>
                <a:latin typeface="Serifa Th BT" pitchFamily="18" charset="0"/>
                <a:cs typeface="Arial" charset="0"/>
              </a:rPr>
              <a:t>Subtask</a:t>
            </a:r>
            <a:endParaRPr kumimoji="0" lang="sv-SE" sz="2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90000" y="44406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390000" y="4440600"/>
            <a:ext cx="1620000" cy="360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cxnSp>
        <p:nvCxnSpPr>
          <p:cNvPr id="25" name="Straight Connector 24"/>
          <p:cNvCxnSpPr>
            <a:stCxn id="7" idx="2"/>
            <a:endCxn id="15" idx="0"/>
          </p:cNvCxnSpPr>
          <p:nvPr/>
        </p:nvCxnSpPr>
        <p:spPr bwMode="auto">
          <a:xfrm rot="5400000">
            <a:off x="1675200" y="4315800"/>
            <a:ext cx="2496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2"/>
            <a:endCxn id="17" idx="0"/>
          </p:cNvCxnSpPr>
          <p:nvPr/>
        </p:nvCxnSpPr>
        <p:spPr bwMode="auto">
          <a:xfrm rot="5400000">
            <a:off x="2827500" y="3668100"/>
            <a:ext cx="1545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3" idx="2"/>
            <a:endCxn id="19" idx="0"/>
          </p:cNvCxnSpPr>
          <p:nvPr/>
        </p:nvCxnSpPr>
        <p:spPr bwMode="auto">
          <a:xfrm rot="5400000">
            <a:off x="5122800" y="4163400"/>
            <a:ext cx="5544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21" idx="0"/>
          </p:cNvCxnSpPr>
          <p:nvPr/>
        </p:nvCxnSpPr>
        <p:spPr bwMode="auto">
          <a:xfrm rot="16200000" flipH="1">
            <a:off x="6142200" y="3382800"/>
            <a:ext cx="2078400" cy="3720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Static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000" y="2160000"/>
            <a:ext cx="1620000" cy="203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90000" y="2160000"/>
            <a:ext cx="1620000" cy="735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90000" y="2160000"/>
            <a:ext cx="1620000" cy="172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90000" y="2160000"/>
            <a:ext cx="1620000" cy="20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 bwMode="auto">
          <a:xfrm rot="5400000">
            <a:off x="16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2"/>
            <a:endCxn id="8" idx="0"/>
          </p:cNvCxnSpPr>
          <p:nvPr/>
        </p:nvCxnSpPr>
        <p:spPr bwMode="auto">
          <a:xfrm rot="5400000">
            <a:off x="34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2"/>
            <a:endCxn id="13" idx="0"/>
          </p:cNvCxnSpPr>
          <p:nvPr/>
        </p:nvCxnSpPr>
        <p:spPr bwMode="auto">
          <a:xfrm rot="5400000">
            <a:off x="52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2" idx="2"/>
            <a:endCxn id="14" idx="0"/>
          </p:cNvCxnSpPr>
          <p:nvPr/>
        </p:nvCxnSpPr>
        <p:spPr bwMode="auto">
          <a:xfrm rot="5400000">
            <a:off x="70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990000" y="4440600"/>
            <a:ext cx="1620000" cy="51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90000" y="4440600"/>
            <a:ext cx="1620000" cy="112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lang="sv-SE" sz="2000" b="1" smtClean="0">
                <a:solidFill>
                  <a:srgbClr val="000000"/>
                </a:solidFill>
                <a:latin typeface="Serifa Th BT" pitchFamily="18" charset="0"/>
                <a:cs typeface="Arial" charset="0"/>
              </a:rPr>
              <a:t>Subtask</a:t>
            </a:r>
            <a:endParaRPr kumimoji="0" lang="sv-SE" sz="2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590000" y="4440600"/>
            <a:ext cx="1620000" cy="188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390000" y="4440600"/>
            <a:ext cx="1620000" cy="74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cxnSp>
        <p:nvCxnSpPr>
          <p:cNvPr id="25" name="Straight Connector 24"/>
          <p:cNvCxnSpPr>
            <a:stCxn id="7" idx="2"/>
            <a:endCxn id="15" idx="0"/>
          </p:cNvCxnSpPr>
          <p:nvPr/>
        </p:nvCxnSpPr>
        <p:spPr bwMode="auto">
          <a:xfrm rot="5400000">
            <a:off x="1675200" y="4315800"/>
            <a:ext cx="2496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8" idx="2"/>
            <a:endCxn id="17" idx="0"/>
          </p:cNvCxnSpPr>
          <p:nvPr/>
        </p:nvCxnSpPr>
        <p:spPr bwMode="auto">
          <a:xfrm rot="5400000">
            <a:off x="2827500" y="3668100"/>
            <a:ext cx="1545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3" idx="2"/>
            <a:endCxn id="19" idx="0"/>
          </p:cNvCxnSpPr>
          <p:nvPr/>
        </p:nvCxnSpPr>
        <p:spPr bwMode="auto">
          <a:xfrm rot="5400000">
            <a:off x="5122800" y="4163400"/>
            <a:ext cx="5544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endCxn id="21" idx="0"/>
          </p:cNvCxnSpPr>
          <p:nvPr/>
        </p:nvCxnSpPr>
        <p:spPr bwMode="auto">
          <a:xfrm rot="16200000" flipH="1">
            <a:off x="6142200" y="3382800"/>
            <a:ext cx="2078400" cy="37200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Dynamic Load Balancing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0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80000" y="1620000"/>
            <a:ext cx="1440000" cy="288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Processor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990000" y="2160000"/>
            <a:ext cx="1620000" cy="203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90000" y="2160000"/>
            <a:ext cx="1620000" cy="735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590000" y="2160000"/>
            <a:ext cx="1620000" cy="1726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390000" y="2160000"/>
            <a:ext cx="1620000" cy="20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Task</a:t>
            </a:r>
          </a:p>
        </p:txBody>
      </p:sp>
      <p:cxnSp>
        <p:nvCxnSpPr>
          <p:cNvPr id="16" name="Straight Connector 15"/>
          <p:cNvCxnSpPr>
            <a:stCxn id="9" idx="2"/>
            <a:endCxn id="7" idx="0"/>
          </p:cNvCxnSpPr>
          <p:nvPr/>
        </p:nvCxnSpPr>
        <p:spPr bwMode="auto">
          <a:xfrm rot="5400000">
            <a:off x="16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2"/>
            <a:endCxn id="8" idx="0"/>
          </p:cNvCxnSpPr>
          <p:nvPr/>
        </p:nvCxnSpPr>
        <p:spPr bwMode="auto">
          <a:xfrm rot="5400000">
            <a:off x="34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2"/>
            <a:endCxn id="13" idx="0"/>
          </p:cNvCxnSpPr>
          <p:nvPr/>
        </p:nvCxnSpPr>
        <p:spPr bwMode="auto">
          <a:xfrm rot="5400000">
            <a:off x="52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2" idx="2"/>
            <a:endCxn id="14" idx="0"/>
          </p:cNvCxnSpPr>
          <p:nvPr/>
        </p:nvCxnSpPr>
        <p:spPr bwMode="auto">
          <a:xfrm rot="5400000">
            <a:off x="7074000" y="2034000"/>
            <a:ext cx="2520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790000" y="4191000"/>
            <a:ext cx="1620000" cy="512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790000" y="2971800"/>
            <a:ext cx="1620000" cy="1122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lang="sv-SE" sz="2000" b="1" smtClean="0">
                <a:solidFill>
                  <a:srgbClr val="000000"/>
                </a:solidFill>
                <a:latin typeface="Serifa Th BT" pitchFamily="18" charset="0"/>
                <a:cs typeface="Arial" charset="0"/>
              </a:rPr>
              <a:t>Subtask</a:t>
            </a:r>
            <a:endParaRPr kumimoji="0" lang="sv-SE" sz="2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Serifa Th BT" pitchFamily="18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390000" y="2438400"/>
            <a:ext cx="1620000" cy="1884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590000" y="3962400"/>
            <a:ext cx="1620000" cy="74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28600" marR="0" indent="-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None/>
              <a:tabLst/>
            </a:pPr>
            <a:r>
              <a:rPr kumimoji="0" lang="sv-SE" sz="2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Serifa Th BT" pitchFamily="18" charset="0"/>
                <a:cs typeface="Arial" charset="0"/>
              </a:rPr>
              <a:t>Subtask</a:t>
            </a:r>
          </a:p>
        </p:txBody>
      </p:sp>
      <p:cxnSp>
        <p:nvCxnSpPr>
          <p:cNvPr id="29" name="Straight Connector 28"/>
          <p:cNvCxnSpPr>
            <a:stCxn id="8" idx="2"/>
            <a:endCxn id="17" idx="0"/>
          </p:cNvCxnSpPr>
          <p:nvPr/>
        </p:nvCxnSpPr>
        <p:spPr bwMode="auto">
          <a:xfrm rot="5400000">
            <a:off x="3561900" y="2933700"/>
            <a:ext cx="762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7" idx="2"/>
            <a:endCxn id="15" idx="0"/>
          </p:cNvCxnSpPr>
          <p:nvPr/>
        </p:nvCxnSpPr>
        <p:spPr bwMode="auto">
          <a:xfrm rot="5400000">
            <a:off x="3551400" y="4142400"/>
            <a:ext cx="972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>
            <a:stCxn id="13" idx="2"/>
            <a:endCxn id="21" idx="0"/>
          </p:cNvCxnSpPr>
          <p:nvPr/>
        </p:nvCxnSpPr>
        <p:spPr bwMode="auto">
          <a:xfrm rot="5400000">
            <a:off x="5361900" y="3924300"/>
            <a:ext cx="762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14" idx="2"/>
            <a:endCxn id="19" idx="0"/>
          </p:cNvCxnSpPr>
          <p:nvPr/>
        </p:nvCxnSpPr>
        <p:spPr bwMode="auto">
          <a:xfrm rot="5400000">
            <a:off x="7161900" y="2400300"/>
            <a:ext cx="76200" cy="1588"/>
          </a:xfrm>
          <a:prstGeom prst="line">
            <a:avLst/>
          </a:prstGeom>
          <a:noFill/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|14.7|10.9|8.4"/>
</p:tagLst>
</file>

<file path=ppt/theme/theme1.xml><?xml version="1.0" encoding="utf-8"?>
<a:theme xmlns:a="http://schemas.openxmlformats.org/drawingml/2006/main" name="GH07">
  <a:themeElements>
    <a:clrScheme name="Custom Design 1">
      <a:dk1>
        <a:srgbClr val="993399"/>
      </a:dk1>
      <a:lt1>
        <a:srgbClr val="FFFFFF"/>
      </a:lt1>
      <a:dk2>
        <a:srgbClr val="000000"/>
      </a:dk2>
      <a:lt2>
        <a:srgbClr val="FFFFFF"/>
      </a:lt2>
      <a:accent1>
        <a:srgbClr val="FF6633"/>
      </a:accent1>
      <a:accent2>
        <a:srgbClr val="B9D300"/>
      </a:accent2>
      <a:accent3>
        <a:srgbClr val="AAAAAA"/>
      </a:accent3>
      <a:accent4>
        <a:srgbClr val="DADADA"/>
      </a:accent4>
      <a:accent5>
        <a:srgbClr val="FFB8AD"/>
      </a:accent5>
      <a:accent6>
        <a:srgbClr val="A7BF00"/>
      </a:accent6>
      <a:hlink>
        <a:srgbClr val="62BD19"/>
      </a:hlink>
      <a:folHlink>
        <a:srgbClr val="993399"/>
      </a:folHlink>
    </a:clrScheme>
    <a:fontScheme name="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993399"/>
        </a:dk1>
        <a:lt1>
          <a:srgbClr val="FFFFFF"/>
        </a:lt1>
        <a:dk2>
          <a:srgbClr val="000000"/>
        </a:dk2>
        <a:lt2>
          <a:srgbClr val="FFFFFF"/>
        </a:lt2>
        <a:accent1>
          <a:srgbClr val="FF6633"/>
        </a:accent1>
        <a:accent2>
          <a:srgbClr val="B9D300"/>
        </a:accent2>
        <a:accent3>
          <a:srgbClr val="AAAAAA"/>
        </a:accent3>
        <a:accent4>
          <a:srgbClr val="DADADA"/>
        </a:accent4>
        <a:accent5>
          <a:srgbClr val="FFB8AD"/>
        </a:accent5>
        <a:accent6>
          <a:srgbClr val="A7BF00"/>
        </a:accent6>
        <a:hlink>
          <a:srgbClr val="62BD19"/>
        </a:hlink>
        <a:folHlink>
          <a:srgbClr val="9933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VP Presentation">
  <a:themeElements>
    <a:clrScheme name="BVP Presentation 2">
      <a:dk1>
        <a:srgbClr val="0D3182"/>
      </a:dk1>
      <a:lt1>
        <a:srgbClr val="FFFFFF"/>
      </a:lt1>
      <a:dk2>
        <a:srgbClr val="000000"/>
      </a:dk2>
      <a:lt2>
        <a:srgbClr val="808080"/>
      </a:lt2>
      <a:accent1>
        <a:srgbClr val="80A8D0"/>
      </a:accent1>
      <a:accent2>
        <a:srgbClr val="5087BE"/>
      </a:accent2>
      <a:accent3>
        <a:srgbClr val="FFFFFF"/>
      </a:accent3>
      <a:accent4>
        <a:srgbClr val="09286E"/>
      </a:accent4>
      <a:accent5>
        <a:srgbClr val="C0D1E4"/>
      </a:accent5>
      <a:accent6>
        <a:srgbClr val="487AAC"/>
      </a:accent6>
      <a:hlink>
        <a:srgbClr val="3C6EA0"/>
      </a:hlink>
      <a:folHlink>
        <a:srgbClr val="0D3182"/>
      </a:folHlink>
    </a:clrScheme>
    <a:fontScheme name="BVP Presentation">
      <a:majorFont>
        <a:latin typeface="Swis721 BT"/>
        <a:ea typeface=""/>
        <a:cs typeface=""/>
      </a:majorFont>
      <a:minorFont>
        <a:latin typeface="Swis721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2B5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45720" rIns="91440" bIns="45720" numCol="1" anchor="ctr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Serifa Th BT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2B5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45720" rIns="91440" bIns="45720" numCol="1" anchor="ctr" anchorCtr="0" compatLnSpc="1">
        <a:prstTxWarp prst="textNoShape">
          <a:avLst/>
        </a:prstTxWarp>
      </a:bodyPr>
      <a:lstStyle>
        <a:defPPr marL="228600" marR="0" indent="-2286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Serifa Th BT" pitchFamily="18" charset="0"/>
            <a:cs typeface="Arial" charset="0"/>
          </a:defRPr>
        </a:defPPr>
      </a:lstStyle>
    </a:lnDef>
  </a:objectDefaults>
  <a:extraClrSchemeLst>
    <a:extraClrScheme>
      <a:clrScheme name="BVP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VP Presentation 2">
        <a:dk1>
          <a:srgbClr val="0D3182"/>
        </a:dk1>
        <a:lt1>
          <a:srgbClr val="FFFFFF"/>
        </a:lt1>
        <a:dk2>
          <a:srgbClr val="000000"/>
        </a:dk2>
        <a:lt2>
          <a:srgbClr val="808080"/>
        </a:lt2>
        <a:accent1>
          <a:srgbClr val="80A8D0"/>
        </a:accent1>
        <a:accent2>
          <a:srgbClr val="5087BE"/>
        </a:accent2>
        <a:accent3>
          <a:srgbClr val="FFFFFF"/>
        </a:accent3>
        <a:accent4>
          <a:srgbClr val="09286E"/>
        </a:accent4>
        <a:accent5>
          <a:srgbClr val="C0D1E4"/>
        </a:accent5>
        <a:accent6>
          <a:srgbClr val="487AAC"/>
        </a:accent6>
        <a:hlink>
          <a:srgbClr val="3C6EA0"/>
        </a:hlink>
        <a:folHlink>
          <a:srgbClr val="0D31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GH07</Template>
  <TotalTime>13107</TotalTime>
  <Words>906</Words>
  <Application>Microsoft Office PowerPoint</Application>
  <PresentationFormat>On-screen Show (4:3)</PresentationFormat>
  <Paragraphs>431</Paragraphs>
  <Slides>57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Swis721 BT</vt:lpstr>
      <vt:lpstr>Times New Roman</vt:lpstr>
      <vt:lpstr>Wingdings</vt:lpstr>
      <vt:lpstr>Serifa Th BT</vt:lpstr>
      <vt:lpstr>Calibri</vt:lpstr>
      <vt:lpstr>Verdana</vt:lpstr>
      <vt:lpstr>GH07</vt:lpstr>
      <vt:lpstr>BVP Presentation</vt:lpstr>
      <vt:lpstr>On Dynamic Load Balancing on Graphics Processors</vt:lpstr>
      <vt:lpstr>Overview</vt:lpstr>
      <vt:lpstr>The problem setting</vt:lpstr>
      <vt:lpstr>Static Load Balancing</vt:lpstr>
      <vt:lpstr>Static Load Balancing</vt:lpstr>
      <vt:lpstr>Static Load Balancing</vt:lpstr>
      <vt:lpstr>Static Load Balancing</vt:lpstr>
      <vt:lpstr>Static Load Balancing</vt:lpstr>
      <vt:lpstr>Dynamic Load Balancing</vt:lpstr>
      <vt:lpstr>Task sharing</vt:lpstr>
      <vt:lpstr>System Model</vt:lpstr>
      <vt:lpstr>Synchronization</vt:lpstr>
      <vt:lpstr>Load Balancing Methods</vt:lpstr>
      <vt:lpstr>Blocking queue</vt:lpstr>
      <vt:lpstr>Blocking queue</vt:lpstr>
      <vt:lpstr>Blocking queue</vt:lpstr>
      <vt:lpstr>Blocking queue</vt:lpstr>
      <vt:lpstr>Blocking queue</vt:lpstr>
      <vt:lpstr>Non-blocking Queue</vt:lpstr>
      <vt:lpstr>Non-blocking Queue</vt:lpstr>
      <vt:lpstr>Non-blocking Queue</vt:lpstr>
      <vt:lpstr>Non-blocking Queue</vt:lpstr>
      <vt:lpstr>Non-blocking Queue</vt:lpstr>
      <vt:lpstr>Non-blocking Queue</vt:lpstr>
      <vt:lpstr>Task stealing</vt:lpstr>
      <vt:lpstr>Task stealing</vt:lpstr>
      <vt:lpstr>Task stealing</vt:lpstr>
      <vt:lpstr>Task stealing</vt:lpstr>
      <vt:lpstr>Task stealing</vt:lpstr>
      <vt:lpstr>Task stealing</vt:lpstr>
      <vt:lpstr>Task stealing</vt:lpstr>
      <vt:lpstr>Static Task List</vt:lpstr>
      <vt:lpstr>Static Task List</vt:lpstr>
      <vt:lpstr>Static Task List</vt:lpstr>
      <vt:lpstr>Static Task List</vt:lpstr>
      <vt:lpstr>Static Task List</vt:lpstr>
      <vt:lpstr>Static Task List</vt:lpstr>
      <vt:lpstr>Octree Partitioning</vt:lpstr>
      <vt:lpstr>Octree Partitioning</vt:lpstr>
      <vt:lpstr>Octree Partitioning</vt:lpstr>
      <vt:lpstr>Octree Partitioning</vt:lpstr>
      <vt:lpstr>Four-in-a-row</vt:lpstr>
      <vt:lpstr>Graphics Processors</vt:lpstr>
      <vt:lpstr>Blocking Queue – Octree/9600GT</vt:lpstr>
      <vt:lpstr>Blocking Queue – Octree/8800GT</vt:lpstr>
      <vt:lpstr>Blocking Queue – Four-in-a-row</vt:lpstr>
      <vt:lpstr>Non-blocking Queue – Octree/9600GT</vt:lpstr>
      <vt:lpstr>Non-blocking Queue – Octree/8800GT</vt:lpstr>
      <vt:lpstr>Non-blocking Queue - Four-in-a-row</vt:lpstr>
      <vt:lpstr>Task stealing – Octree/9600GT </vt:lpstr>
      <vt:lpstr>Task stealing – Octree/8800GT</vt:lpstr>
      <vt:lpstr>Task stealing – Four-in-a-row</vt:lpstr>
      <vt:lpstr>Static List</vt:lpstr>
      <vt:lpstr>Octree Comparison</vt:lpstr>
      <vt:lpstr>Previous work</vt:lpstr>
      <vt:lpstr>Conclusion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Dynamic Load Balancing on Graphics Processors</dc:title>
  <dc:creator>Daniel Cederman and Philippas Tsigas</dc:creator>
  <cp:lastModifiedBy>Daniel Cederman</cp:lastModifiedBy>
  <cp:revision>469</cp:revision>
  <dcterms:created xsi:type="dcterms:W3CDTF">2006-08-16T00:00:00Z</dcterms:created>
  <dcterms:modified xsi:type="dcterms:W3CDTF">2008-06-22T08:03:49Z</dcterms:modified>
</cp:coreProperties>
</file>