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7" r:id="rId4"/>
    <p:sldId id="259" r:id="rId5"/>
    <p:sldId id="309" r:id="rId6"/>
    <p:sldId id="291" r:id="rId7"/>
    <p:sldId id="292" r:id="rId8"/>
    <p:sldId id="293" r:id="rId9"/>
    <p:sldId id="310" r:id="rId10"/>
    <p:sldId id="305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7" r:id="rId24"/>
    <p:sldId id="276" r:id="rId25"/>
    <p:sldId id="311" r:id="rId26"/>
  </p:sldIdLst>
  <p:sldSz cx="9144000" cy="6858000" type="screen4x3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506" autoAdjust="0"/>
  </p:normalViewPr>
  <p:slideViewPr>
    <p:cSldViewPr>
      <p:cViewPr varScale="1">
        <p:scale>
          <a:sx n="88" d="100"/>
          <a:sy n="88" d="100"/>
        </p:scale>
        <p:origin x="-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fuzhang\Download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7012964530594868"/>
          <c:y val="5.1400418168067952E-2"/>
          <c:w val="0.67101033385405762"/>
          <c:h val="0.70005358705161858"/>
        </c:manualLayout>
      </c:layout>
      <c:barChart>
        <c:barDir val="col"/>
        <c:grouping val="clustered"/>
        <c:ser>
          <c:idx val="0"/>
          <c:order val="0"/>
          <c:tx>
            <c:v>CluB</c:v>
          </c:tx>
          <c:val>
            <c:numRef>
              <c:f>Sheet2!$A$1:$A$5</c:f>
              <c:numCache>
                <c:formatCode>General</c:formatCode>
                <c:ptCount val="5"/>
                <c:pt idx="0">
                  <c:v>489</c:v>
                </c:pt>
                <c:pt idx="1">
                  <c:v>126</c:v>
                </c:pt>
                <c:pt idx="2">
                  <c:v>31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v>Capability-based mechanism</c:v>
          </c:tx>
          <c:val>
            <c:numRef>
              <c:f>Sheet2!$B$1:$B$5</c:f>
              <c:numCache>
                <c:formatCode>General</c:formatCode>
                <c:ptCount val="5"/>
                <c:pt idx="0">
                  <c:v>496</c:v>
                </c:pt>
                <c:pt idx="1">
                  <c:v>245</c:v>
                </c:pt>
                <c:pt idx="2">
                  <c:v>133</c:v>
                </c:pt>
                <c:pt idx="3">
                  <c:v>61</c:v>
                </c:pt>
                <c:pt idx="4">
                  <c:v>31</c:v>
                </c:pt>
              </c:numCache>
            </c:numRef>
          </c:val>
        </c:ser>
        <c:axId val="74397952"/>
        <c:axId val="74408320"/>
      </c:barChart>
      <c:catAx>
        <c:axId val="74397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Number of periods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4408320"/>
        <c:crosses val="autoZero"/>
        <c:auto val="1"/>
        <c:lblAlgn val="ctr"/>
        <c:lblOffset val="100"/>
      </c:catAx>
      <c:valAx>
        <c:axId val="744083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# of compromised hosts that get sending permission  of C3</a:t>
                </a:r>
              </a:p>
            </c:rich>
          </c:tx>
          <c:layout>
            <c:manualLayout>
              <c:xMode val="edge"/>
              <c:yMode val="edge"/>
              <c:x val="2.6298482391198829E-3"/>
              <c:y val="2.8801548111570818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4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666838400588461"/>
          <c:y val="0.1302660260687753"/>
          <c:w val="0.25102880658436255"/>
          <c:h val="0.33755371680234936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5F311-887F-4D11-97E7-6E9CCAA2DDD2}" type="datetimeFigureOut">
              <a:rPr lang="en-US" smtClean="0"/>
              <a:pPr/>
              <a:t>3/16/2011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0E5D-38F0-4C4D-80A8-9430855E8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more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be or might be?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B2CC4-1AEB-45F8-955B-FF2D00406837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One Crux issue is how to evaluate different</a:t>
            </a:r>
            <a:r>
              <a:rPr lang="en-GB" baseline="0" noProof="0" dirty="0" smtClean="0"/>
              <a:t> solutions,  We need a standard benchmark.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some capabilities or more related work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god. Some glue to passport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country and</a:t>
            </a:r>
            <a:r>
              <a:rPr lang="en-US" baseline="0" dirty="0" smtClean="0"/>
              <a:t> EU.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One Crux issue is how to evaluate different</a:t>
            </a:r>
            <a:r>
              <a:rPr lang="en-GB" baseline="0" noProof="0" dirty="0" smtClean="0"/>
              <a:t> solutions,  We need a standard benchmark.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29530-BF1F-4510-943E-65D2CAA67C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figure stretch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E5D-38F0-4C4D-80A8-9430855E855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4A44-FD26-47E8-8D10-BB84EF013230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3A0-2DF9-45A9-BD1D-02DE6699C7F9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48D8-2F08-40EE-8B14-9471877BAE0F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A3DB-AB79-44C6-870C-B71D5AD9E9A0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A7A-8DAF-42E5-A7A7-DC6F483418F3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F0BA-9C04-4A2A-A41B-96C80999B1AD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F89A-B674-4790-BC72-4E5A1E416DCD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2465-B57E-4502-B53D-6CF402753650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F01-FE62-4A2B-BDCA-70FF0291BEFD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EFC4-3BB6-4DB2-BAB8-BBEA174DD59B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840A-4C83-4FB2-BE7F-5964037B2B69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470DB-559A-44DE-92A7-C886299AE110}" type="datetime1">
              <a:rPr lang="sv-SE" smtClean="0"/>
              <a:pPr/>
              <a:t>2011-03-16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sv-SE" smtClean="0"/>
              <a:t>ACM SAC 2011</a:t>
            </a:r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emf"/><Relationship Id="rId2" Type="http://schemas.openxmlformats.org/officeDocument/2006/relationships/hyperlink" Target="http://en.wikipedia.org/wiki/File:Internet_map_10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4.w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nternet_map_1024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e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CluB</a:t>
            </a:r>
            <a:r>
              <a:rPr lang="en-US" sz="4000" dirty="0" smtClean="0"/>
              <a:t>: A Cluster Based Framework for Mitigating Distributed Denial of Service Attacks</a:t>
            </a:r>
            <a:endParaRPr lang="en-US" sz="4000" dirty="0"/>
          </a:p>
        </p:txBody>
      </p:sp>
      <p:pic>
        <p:nvPicPr>
          <p:cNvPr id="4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414338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Zhang Fu</a:t>
            </a:r>
            <a:r>
              <a:rPr lang="en-US" dirty="0" smtClean="0">
                <a:solidFill>
                  <a:schemeClr val="bg1"/>
                </a:solidFill>
              </a:rPr>
              <a:t>, Marina </a:t>
            </a:r>
            <a:r>
              <a:rPr lang="en-US" dirty="0" err="1" smtClean="0">
                <a:solidFill>
                  <a:schemeClr val="bg1"/>
                </a:solidFill>
              </a:rPr>
              <a:t>Papatriantafilou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Philippas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Tsigas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Chalmers University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Technology, Sweden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3867144" y="64871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2010</a:t>
            </a:r>
            <a:endParaRPr lang="en-US" sz="2000" i="1" dirty="0">
              <a:latin typeface="Albertus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28652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solidFill>
                  <a:schemeClr val="bg1"/>
                </a:solidFill>
                <a:latin typeface="Albertus MT" pitchFamily="18" charset="0"/>
              </a:rPr>
              <a:t>ACM SAC 2011</a:t>
            </a:r>
            <a:endParaRPr lang="en-US" sz="2000" i="1" dirty="0">
              <a:solidFill>
                <a:schemeClr val="bg1"/>
              </a:solidFill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r>
              <a:rPr lang="en-GB" dirty="0" smtClean="0"/>
              <a:t>Background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Cluster-Based Mitigation Framework</a:t>
            </a:r>
          </a:p>
          <a:p>
            <a:r>
              <a:rPr lang="en-GB" dirty="0" smtClean="0"/>
              <a:t>Properties </a:t>
            </a:r>
          </a:p>
          <a:p>
            <a:r>
              <a:rPr lang="en-GB" dirty="0" smtClean="0"/>
              <a:t>Conclusion and Future Work</a:t>
            </a:r>
          </a:p>
        </p:txBody>
      </p:sp>
      <p:pic>
        <p:nvPicPr>
          <p:cNvPr id="4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935214" cy="1071570"/>
          </a:xfrm>
          <a:noFill/>
        </p:spPr>
        <p:txBody>
          <a:bodyPr>
            <a:noAutofit/>
          </a:bodyPr>
          <a:lstStyle/>
          <a:p>
            <a:r>
              <a:rPr lang="en-US" altLang="zh-CN" sz="3200" i="1" dirty="0" err="1" smtClean="0"/>
              <a:t>CluB</a:t>
            </a:r>
            <a:r>
              <a:rPr lang="en-US" altLang="zh-CN" sz="3200" dirty="0" smtClean="0"/>
              <a:t>: A Cluster Based Framework for Mitigating </a:t>
            </a:r>
            <a:r>
              <a:rPr lang="en-US" altLang="zh-CN" sz="3200" dirty="0" err="1" smtClean="0"/>
              <a:t>DDoS</a:t>
            </a:r>
            <a:r>
              <a:rPr lang="en-US" altLang="zh-CN" sz="3200" dirty="0" smtClean="0"/>
              <a:t> Attacks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Deals with the </a:t>
            </a:r>
            <a:r>
              <a:rPr lang="en-US" altLang="zh-CN" sz="2800" dirty="0" err="1" smtClean="0"/>
              <a:t>DDoS</a:t>
            </a:r>
            <a:r>
              <a:rPr lang="en-US" altLang="zh-CN" sz="2800" dirty="0" smtClean="0"/>
              <a:t> problem, filtering malicious traffic in a distributed manner</a:t>
            </a:r>
          </a:p>
          <a:p>
            <a:pPr lvl="1"/>
            <a:r>
              <a:rPr lang="en-US" altLang="zh-CN" sz="2400" dirty="0" smtClean="0"/>
              <a:t>adjusts the </a:t>
            </a:r>
            <a:r>
              <a:rPr lang="en-US" altLang="zh-CN" sz="2400" dirty="0" smtClean="0">
                <a:solidFill>
                  <a:srgbClr val="C00000"/>
                </a:solidFill>
              </a:rPr>
              <a:t>granularity of control </a:t>
            </a:r>
            <a:r>
              <a:rPr lang="en-US" altLang="zh-CN" sz="2400" dirty="0" smtClean="0"/>
              <a:t>(e.g. Autonomous System level). </a:t>
            </a:r>
          </a:p>
          <a:p>
            <a:pPr lvl="1"/>
            <a:r>
              <a:rPr lang="en-US" altLang="zh-CN" sz="2400" dirty="0" smtClean="0"/>
              <a:t>Each cluster can adopt its own security policy.</a:t>
            </a:r>
          </a:p>
          <a:p>
            <a:pPr lvl="1"/>
            <a:r>
              <a:rPr lang="en-US" altLang="zh-CN" dirty="0" smtClean="0"/>
              <a:t>Packets need valid tokens to exit, enter, or pass by different clusters.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28596" y="1857364"/>
            <a:ext cx="8258204" cy="42796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the permissions are issued?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the permission-control is carried out?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the permission is implemented?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of </a:t>
            </a:r>
            <a:r>
              <a:rPr lang="en-US" altLang="zh-CN" i="1" dirty="0" err="1" smtClean="0"/>
              <a:t>CluB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3614734" cy="4389120"/>
          </a:xfrm>
        </p:spPr>
        <p:txBody>
          <a:bodyPr/>
          <a:lstStyle/>
          <a:p>
            <a:r>
              <a:rPr lang="en-US" sz="2000" dirty="0" smtClean="0"/>
              <a:t>Coordinator</a:t>
            </a:r>
          </a:p>
          <a:p>
            <a:r>
              <a:rPr lang="en-US" sz="2000" dirty="0" smtClean="0"/>
              <a:t>Checking routers</a:t>
            </a:r>
          </a:p>
          <a:p>
            <a:pPr lvl="1"/>
            <a:r>
              <a:rPr lang="en-US" sz="1800" dirty="0" smtClean="0"/>
              <a:t>Egress checking</a:t>
            </a:r>
          </a:p>
          <a:p>
            <a:pPr lvl="1"/>
            <a:r>
              <a:rPr lang="en-US" sz="1800" dirty="0" smtClean="0"/>
              <a:t>Ingress checking</a:t>
            </a:r>
          </a:p>
          <a:p>
            <a:pPr lvl="1"/>
            <a:r>
              <a:rPr lang="en-US" sz="1800" dirty="0" smtClean="0"/>
              <a:t>Backbone router</a:t>
            </a:r>
            <a:r>
              <a:rPr lang="en-US" sz="2000" dirty="0" smtClean="0"/>
              <a:t>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000" dirty="0" smtClean="0"/>
              <a:t>Clusters have secret codes to generate valid tokens for the packets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000" dirty="0" smtClean="0"/>
              <a:t>Token generation is against replay attacks.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椭圆 4"/>
          <p:cNvSpPr/>
          <p:nvPr/>
        </p:nvSpPr>
        <p:spPr>
          <a:xfrm>
            <a:off x="4552692" y="1928802"/>
            <a:ext cx="3448332" cy="335758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114" name="Picture 2" descr="C:\Documents and Settings\Wolf\Local Settings\Temporary Internet Files\Content.IE5\DEBMXYY7\MC9003325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71678"/>
            <a:ext cx="1033182" cy="696430"/>
          </a:xfrm>
          <a:prstGeom prst="rect">
            <a:avLst/>
          </a:prstGeom>
          <a:noFill/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43182"/>
            <a:ext cx="496949" cy="11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41"/>
          <p:cNvGrpSpPr/>
          <p:nvPr/>
        </p:nvGrpSpPr>
        <p:grpSpPr>
          <a:xfrm>
            <a:off x="5715008" y="3571876"/>
            <a:ext cx="1285884" cy="2521254"/>
            <a:chOff x="5715008" y="3571876"/>
            <a:chExt cx="1285884" cy="2521254"/>
          </a:xfrm>
        </p:grpSpPr>
        <p:cxnSp>
          <p:nvCxnSpPr>
            <p:cNvPr id="13" name="曲线连接符 12"/>
            <p:cNvCxnSpPr/>
            <p:nvPr/>
          </p:nvCxnSpPr>
          <p:spPr>
            <a:xfrm rot="16200000" flipV="1">
              <a:off x="5822165" y="3464719"/>
              <a:ext cx="1000132" cy="1214446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6858016" y="4572008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曲线连接符 19"/>
            <p:cNvCxnSpPr/>
            <p:nvPr/>
          </p:nvCxnSpPr>
          <p:spPr>
            <a:xfrm rot="5400000" flipH="1" flipV="1">
              <a:off x="5979836" y="5164436"/>
              <a:ext cx="1378246" cy="47914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9"/>
          <p:cNvGrpSpPr/>
          <p:nvPr/>
        </p:nvGrpSpPr>
        <p:grpSpPr>
          <a:xfrm>
            <a:off x="5857884" y="1857364"/>
            <a:ext cx="2928958" cy="1428760"/>
            <a:chOff x="5857884" y="1857364"/>
            <a:chExt cx="2928958" cy="1428760"/>
          </a:xfrm>
        </p:grpSpPr>
        <p:sp>
          <p:nvSpPr>
            <p:cNvPr id="9" name="椭圆 8"/>
            <p:cNvSpPr/>
            <p:nvPr/>
          </p:nvSpPr>
          <p:spPr>
            <a:xfrm>
              <a:off x="7500958" y="3143248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曲线连接符 15"/>
            <p:cNvCxnSpPr>
              <a:endCxn id="9" idx="4"/>
            </p:cNvCxnSpPr>
            <p:nvPr/>
          </p:nvCxnSpPr>
          <p:spPr>
            <a:xfrm>
              <a:off x="5857884" y="3143248"/>
              <a:ext cx="1714512" cy="142876"/>
            </a:xfrm>
            <a:prstGeom prst="curvedConnector4">
              <a:avLst>
                <a:gd name="adj1" fmla="val 47917"/>
                <a:gd name="adj2" fmla="val 259999"/>
              </a:avLst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曲线连接符 27"/>
            <p:cNvCxnSpPr>
              <a:stCxn id="9" idx="0"/>
            </p:cNvCxnSpPr>
            <p:nvPr/>
          </p:nvCxnSpPr>
          <p:spPr>
            <a:xfrm rot="5400000" flipH="1" flipV="1">
              <a:off x="7536677" y="1893083"/>
              <a:ext cx="1285884" cy="121444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42"/>
          <p:cNvGrpSpPr/>
          <p:nvPr/>
        </p:nvGrpSpPr>
        <p:grpSpPr>
          <a:xfrm>
            <a:off x="4000496" y="3000372"/>
            <a:ext cx="1928826" cy="2857520"/>
            <a:chOff x="4000496" y="3000372"/>
            <a:chExt cx="1928826" cy="2857520"/>
          </a:xfrm>
        </p:grpSpPr>
        <p:sp>
          <p:nvSpPr>
            <p:cNvPr id="8" name="椭圆 7"/>
            <p:cNvSpPr/>
            <p:nvPr/>
          </p:nvSpPr>
          <p:spPr>
            <a:xfrm>
              <a:off x="5429256" y="4357694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曲线连接符 31"/>
            <p:cNvCxnSpPr>
              <a:endCxn id="8" idx="5"/>
            </p:cNvCxnSpPr>
            <p:nvPr/>
          </p:nvCxnSpPr>
          <p:spPr>
            <a:xfrm rot="16200000" flipV="1">
              <a:off x="5051142" y="4979712"/>
              <a:ext cx="1378246" cy="37811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曲线连接符 35"/>
            <p:cNvCxnSpPr>
              <a:stCxn id="8" idx="2"/>
            </p:cNvCxnSpPr>
            <p:nvPr/>
          </p:nvCxnSpPr>
          <p:spPr>
            <a:xfrm rot="10800000">
              <a:off x="4000496" y="3000372"/>
              <a:ext cx="1428760" cy="1428760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47"/>
          <p:cNvGrpSpPr/>
          <p:nvPr/>
        </p:nvGrpSpPr>
        <p:grpSpPr>
          <a:xfrm>
            <a:off x="5715008" y="2419892"/>
            <a:ext cx="428628" cy="651918"/>
            <a:chOff x="5715008" y="2419892"/>
            <a:chExt cx="428628" cy="651918"/>
          </a:xfrm>
        </p:grpSpPr>
        <p:cxnSp>
          <p:nvCxnSpPr>
            <p:cNvPr id="45" name="直接箭头连接符 44"/>
            <p:cNvCxnSpPr>
              <a:stCxn id="90114" idx="1"/>
            </p:cNvCxnSpPr>
            <p:nvPr/>
          </p:nvCxnSpPr>
          <p:spPr>
            <a:xfrm rot="10800000" flipV="1">
              <a:off x="5715008" y="2419892"/>
              <a:ext cx="357190" cy="4376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5715008" y="2714620"/>
              <a:ext cx="428628" cy="35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52040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66288"/>
            <a:ext cx="1129902" cy="988759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1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68346"/>
          </a:xfrm>
        </p:spPr>
        <p:txBody>
          <a:bodyPr/>
          <a:lstStyle/>
          <a:p>
            <a:pPr algn="l"/>
            <a:r>
              <a:rPr lang="en-US" altLang="zh-CN" dirty="0" smtClean="0"/>
              <a:t>Architecture of </a:t>
            </a:r>
            <a:r>
              <a:rPr lang="en-US" altLang="zh-CN" i="1" dirty="0" err="1" smtClean="0"/>
              <a:t>CluB</a:t>
            </a:r>
            <a:endParaRPr lang="zh-CN" altLang="en-US" i="1" dirty="0"/>
          </a:p>
        </p:txBody>
      </p:sp>
      <p:sp>
        <p:nvSpPr>
          <p:cNvPr id="4" name="椭圆 3"/>
          <p:cNvSpPr/>
          <p:nvPr/>
        </p:nvSpPr>
        <p:spPr>
          <a:xfrm>
            <a:off x="642910" y="314324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7686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29124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357422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28860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143636" y="328612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29388" y="392906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43834" y="43576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866880" y="358140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81062" y="45100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43702" y="471488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71670" y="4572008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159669" y="3686181"/>
            <a:ext cx="783431" cy="871537"/>
          </a:xfrm>
          <a:custGeom>
            <a:avLst/>
            <a:gdLst>
              <a:gd name="connsiteX0" fmla="*/ 26194 w 783431"/>
              <a:gd name="connsiteY0" fmla="*/ 871537 h 871537"/>
              <a:gd name="connsiteX1" fmla="*/ 126206 w 783431"/>
              <a:gd name="connsiteY1" fmla="*/ 228600 h 871537"/>
              <a:gd name="connsiteX2" fmla="*/ 783431 w 783431"/>
              <a:gd name="connsiteY2" fmla="*/ 0 h 871537"/>
              <a:gd name="connsiteX3" fmla="*/ 783431 w 783431"/>
              <a:gd name="connsiteY3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31" h="871537">
                <a:moveTo>
                  <a:pt x="26194" y="871537"/>
                </a:moveTo>
                <a:cubicBezTo>
                  <a:pt x="13097" y="622696"/>
                  <a:pt x="0" y="373856"/>
                  <a:pt x="126206" y="228600"/>
                </a:cubicBezTo>
                <a:cubicBezTo>
                  <a:pt x="252412" y="83344"/>
                  <a:pt x="783431" y="0"/>
                  <a:pt x="783431" y="0"/>
                </a:cubicBezTo>
                <a:lnTo>
                  <a:pt x="783431" y="0"/>
                </a:ln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014538" y="2881319"/>
            <a:ext cx="4486275" cy="1090612"/>
          </a:xfrm>
          <a:custGeom>
            <a:avLst/>
            <a:gdLst>
              <a:gd name="connsiteX0" fmla="*/ 0 w 4486275"/>
              <a:gd name="connsiteY0" fmla="*/ 719137 h 1090612"/>
              <a:gd name="connsiteX1" fmla="*/ 2414587 w 4486275"/>
              <a:gd name="connsiteY1" fmla="*/ 61912 h 1090612"/>
              <a:gd name="connsiteX2" fmla="*/ 4486275 w 4486275"/>
              <a:gd name="connsiteY2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6275" h="1090612">
                <a:moveTo>
                  <a:pt x="0" y="719137"/>
                </a:moveTo>
                <a:cubicBezTo>
                  <a:pt x="833437" y="359568"/>
                  <a:pt x="1666875" y="0"/>
                  <a:pt x="2414587" y="61912"/>
                </a:cubicBezTo>
                <a:cubicBezTo>
                  <a:pt x="3162300" y="123825"/>
                  <a:pt x="3824287" y="607218"/>
                  <a:pt x="4486275" y="1090612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531769" y="3609981"/>
            <a:ext cx="1169194" cy="776287"/>
          </a:xfrm>
          <a:custGeom>
            <a:avLst/>
            <a:gdLst>
              <a:gd name="connsiteX0" fmla="*/ 26194 w 1169194"/>
              <a:gd name="connsiteY0" fmla="*/ 361950 h 776287"/>
              <a:gd name="connsiteX1" fmla="*/ 111919 w 1169194"/>
              <a:gd name="connsiteY1" fmla="*/ 319087 h 776287"/>
              <a:gd name="connsiteX2" fmla="*/ 697706 w 1169194"/>
              <a:gd name="connsiteY2" fmla="*/ 76200 h 776287"/>
              <a:gd name="connsiteX3" fmla="*/ 1169194 w 1169194"/>
              <a:gd name="connsiteY3" fmla="*/ 776287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94" h="776287">
                <a:moveTo>
                  <a:pt x="26194" y="361950"/>
                </a:moveTo>
                <a:cubicBezTo>
                  <a:pt x="16669" y="366712"/>
                  <a:pt x="0" y="366712"/>
                  <a:pt x="111919" y="319087"/>
                </a:cubicBezTo>
                <a:cubicBezTo>
                  <a:pt x="223838" y="271462"/>
                  <a:pt x="521494" y="0"/>
                  <a:pt x="697706" y="76200"/>
                </a:cubicBezTo>
                <a:cubicBezTo>
                  <a:pt x="873918" y="152400"/>
                  <a:pt x="1021556" y="464343"/>
                  <a:pt x="1169194" y="776287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Letter"/>
          <p:cNvSpPr>
            <a:spLocks noEditPoints="1" noChangeArrowheads="1"/>
          </p:cNvSpPr>
          <p:nvPr/>
        </p:nvSpPr>
        <p:spPr bwMode="auto">
          <a:xfrm>
            <a:off x="1285852" y="4500570"/>
            <a:ext cx="285752" cy="21431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52040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66288"/>
            <a:ext cx="1129902" cy="988759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1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68346"/>
          </a:xfrm>
        </p:spPr>
        <p:txBody>
          <a:bodyPr/>
          <a:lstStyle/>
          <a:p>
            <a:pPr algn="l"/>
            <a:r>
              <a:rPr lang="en-US" altLang="zh-CN" dirty="0" smtClean="0"/>
              <a:t>Architecture of </a:t>
            </a:r>
            <a:r>
              <a:rPr lang="en-US" altLang="zh-CN" i="1" dirty="0" err="1" smtClean="0"/>
              <a:t>CluB</a:t>
            </a:r>
            <a:endParaRPr lang="zh-CN" altLang="en-US" i="1" dirty="0"/>
          </a:p>
        </p:txBody>
      </p:sp>
      <p:sp>
        <p:nvSpPr>
          <p:cNvPr id="4" name="椭圆 3"/>
          <p:cNvSpPr/>
          <p:nvPr/>
        </p:nvSpPr>
        <p:spPr>
          <a:xfrm>
            <a:off x="642910" y="314324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7686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29124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357422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28860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143636" y="328612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29388" y="392906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43834" y="43576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866880" y="358140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81062" y="45100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43702" y="471488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71670" y="4572008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159669" y="3686181"/>
            <a:ext cx="783431" cy="871537"/>
          </a:xfrm>
          <a:custGeom>
            <a:avLst/>
            <a:gdLst>
              <a:gd name="connsiteX0" fmla="*/ 26194 w 783431"/>
              <a:gd name="connsiteY0" fmla="*/ 871537 h 871537"/>
              <a:gd name="connsiteX1" fmla="*/ 126206 w 783431"/>
              <a:gd name="connsiteY1" fmla="*/ 228600 h 871537"/>
              <a:gd name="connsiteX2" fmla="*/ 783431 w 783431"/>
              <a:gd name="connsiteY2" fmla="*/ 0 h 871537"/>
              <a:gd name="connsiteX3" fmla="*/ 783431 w 783431"/>
              <a:gd name="connsiteY3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31" h="871537">
                <a:moveTo>
                  <a:pt x="26194" y="871537"/>
                </a:moveTo>
                <a:cubicBezTo>
                  <a:pt x="13097" y="622696"/>
                  <a:pt x="0" y="373856"/>
                  <a:pt x="126206" y="228600"/>
                </a:cubicBezTo>
                <a:cubicBezTo>
                  <a:pt x="252412" y="83344"/>
                  <a:pt x="783431" y="0"/>
                  <a:pt x="783431" y="0"/>
                </a:cubicBezTo>
                <a:lnTo>
                  <a:pt x="783431" y="0"/>
                </a:ln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014538" y="2881319"/>
            <a:ext cx="4486275" cy="1090612"/>
          </a:xfrm>
          <a:custGeom>
            <a:avLst/>
            <a:gdLst>
              <a:gd name="connsiteX0" fmla="*/ 0 w 4486275"/>
              <a:gd name="connsiteY0" fmla="*/ 719137 h 1090612"/>
              <a:gd name="connsiteX1" fmla="*/ 2414587 w 4486275"/>
              <a:gd name="connsiteY1" fmla="*/ 61912 h 1090612"/>
              <a:gd name="connsiteX2" fmla="*/ 4486275 w 4486275"/>
              <a:gd name="connsiteY2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6275" h="1090612">
                <a:moveTo>
                  <a:pt x="0" y="719137"/>
                </a:moveTo>
                <a:cubicBezTo>
                  <a:pt x="833437" y="359568"/>
                  <a:pt x="1666875" y="0"/>
                  <a:pt x="2414587" y="61912"/>
                </a:cubicBezTo>
                <a:cubicBezTo>
                  <a:pt x="3162300" y="123825"/>
                  <a:pt x="3824287" y="607218"/>
                  <a:pt x="4486275" y="1090612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531769" y="3609981"/>
            <a:ext cx="1169194" cy="776287"/>
          </a:xfrm>
          <a:custGeom>
            <a:avLst/>
            <a:gdLst>
              <a:gd name="connsiteX0" fmla="*/ 26194 w 1169194"/>
              <a:gd name="connsiteY0" fmla="*/ 361950 h 776287"/>
              <a:gd name="connsiteX1" fmla="*/ 111919 w 1169194"/>
              <a:gd name="connsiteY1" fmla="*/ 319087 h 776287"/>
              <a:gd name="connsiteX2" fmla="*/ 697706 w 1169194"/>
              <a:gd name="connsiteY2" fmla="*/ 76200 h 776287"/>
              <a:gd name="connsiteX3" fmla="*/ 1169194 w 1169194"/>
              <a:gd name="connsiteY3" fmla="*/ 776287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94" h="776287">
                <a:moveTo>
                  <a:pt x="26194" y="361950"/>
                </a:moveTo>
                <a:cubicBezTo>
                  <a:pt x="16669" y="366712"/>
                  <a:pt x="0" y="366712"/>
                  <a:pt x="111919" y="319087"/>
                </a:cubicBezTo>
                <a:cubicBezTo>
                  <a:pt x="223838" y="271462"/>
                  <a:pt x="521494" y="0"/>
                  <a:pt x="697706" y="76200"/>
                </a:cubicBezTo>
                <a:cubicBezTo>
                  <a:pt x="873918" y="152400"/>
                  <a:pt x="1021556" y="464343"/>
                  <a:pt x="1169194" y="776287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Letter"/>
          <p:cNvSpPr>
            <a:spLocks noEditPoints="1" noChangeArrowheads="1"/>
          </p:cNvSpPr>
          <p:nvPr/>
        </p:nvSpPr>
        <p:spPr bwMode="auto">
          <a:xfrm>
            <a:off x="1285852" y="4500570"/>
            <a:ext cx="285752" cy="21431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1134 C -0.01753 -0.04398 -0.01788 -0.07639 -0.00625 -0.09259 C 0.00538 -0.1088 0.04201 -0.10648 0.05313 -0.10926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52040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66288"/>
            <a:ext cx="1129902" cy="988759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1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68346"/>
          </a:xfrm>
        </p:spPr>
        <p:txBody>
          <a:bodyPr/>
          <a:lstStyle/>
          <a:p>
            <a:pPr algn="l"/>
            <a:r>
              <a:rPr lang="en-US" altLang="zh-CN" dirty="0" smtClean="0"/>
              <a:t>Architecture of </a:t>
            </a:r>
            <a:r>
              <a:rPr lang="en-US" altLang="zh-CN" i="1" dirty="0" err="1" smtClean="0"/>
              <a:t>CluB</a:t>
            </a:r>
            <a:endParaRPr lang="zh-CN" altLang="en-US" i="1" dirty="0"/>
          </a:p>
        </p:txBody>
      </p:sp>
      <p:sp>
        <p:nvSpPr>
          <p:cNvPr id="4" name="椭圆 3"/>
          <p:cNvSpPr/>
          <p:nvPr/>
        </p:nvSpPr>
        <p:spPr>
          <a:xfrm>
            <a:off x="642910" y="314324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7686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29124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357422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28860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143636" y="328612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29388" y="392906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43834" y="43576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866880" y="358140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81062" y="45100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43702" y="471488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71670" y="4572008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159669" y="3686181"/>
            <a:ext cx="783431" cy="871537"/>
          </a:xfrm>
          <a:custGeom>
            <a:avLst/>
            <a:gdLst>
              <a:gd name="connsiteX0" fmla="*/ 26194 w 783431"/>
              <a:gd name="connsiteY0" fmla="*/ 871537 h 871537"/>
              <a:gd name="connsiteX1" fmla="*/ 126206 w 783431"/>
              <a:gd name="connsiteY1" fmla="*/ 228600 h 871537"/>
              <a:gd name="connsiteX2" fmla="*/ 783431 w 783431"/>
              <a:gd name="connsiteY2" fmla="*/ 0 h 871537"/>
              <a:gd name="connsiteX3" fmla="*/ 783431 w 783431"/>
              <a:gd name="connsiteY3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31" h="871537">
                <a:moveTo>
                  <a:pt x="26194" y="871537"/>
                </a:moveTo>
                <a:cubicBezTo>
                  <a:pt x="13097" y="622696"/>
                  <a:pt x="0" y="373856"/>
                  <a:pt x="126206" y="228600"/>
                </a:cubicBezTo>
                <a:cubicBezTo>
                  <a:pt x="252412" y="83344"/>
                  <a:pt x="783431" y="0"/>
                  <a:pt x="783431" y="0"/>
                </a:cubicBezTo>
                <a:lnTo>
                  <a:pt x="783431" y="0"/>
                </a:ln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014538" y="2881319"/>
            <a:ext cx="4486275" cy="1090612"/>
          </a:xfrm>
          <a:custGeom>
            <a:avLst/>
            <a:gdLst>
              <a:gd name="connsiteX0" fmla="*/ 0 w 4486275"/>
              <a:gd name="connsiteY0" fmla="*/ 719137 h 1090612"/>
              <a:gd name="connsiteX1" fmla="*/ 2414587 w 4486275"/>
              <a:gd name="connsiteY1" fmla="*/ 61912 h 1090612"/>
              <a:gd name="connsiteX2" fmla="*/ 4486275 w 4486275"/>
              <a:gd name="connsiteY2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6275" h="1090612">
                <a:moveTo>
                  <a:pt x="0" y="719137"/>
                </a:moveTo>
                <a:cubicBezTo>
                  <a:pt x="833437" y="359568"/>
                  <a:pt x="1666875" y="0"/>
                  <a:pt x="2414587" y="61912"/>
                </a:cubicBezTo>
                <a:cubicBezTo>
                  <a:pt x="3162300" y="123825"/>
                  <a:pt x="3824287" y="607218"/>
                  <a:pt x="4486275" y="1090612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531769" y="3609981"/>
            <a:ext cx="1169194" cy="776287"/>
          </a:xfrm>
          <a:custGeom>
            <a:avLst/>
            <a:gdLst>
              <a:gd name="connsiteX0" fmla="*/ 26194 w 1169194"/>
              <a:gd name="connsiteY0" fmla="*/ 361950 h 776287"/>
              <a:gd name="connsiteX1" fmla="*/ 111919 w 1169194"/>
              <a:gd name="connsiteY1" fmla="*/ 319087 h 776287"/>
              <a:gd name="connsiteX2" fmla="*/ 697706 w 1169194"/>
              <a:gd name="connsiteY2" fmla="*/ 76200 h 776287"/>
              <a:gd name="connsiteX3" fmla="*/ 1169194 w 1169194"/>
              <a:gd name="connsiteY3" fmla="*/ 776287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94" h="776287">
                <a:moveTo>
                  <a:pt x="26194" y="361950"/>
                </a:moveTo>
                <a:cubicBezTo>
                  <a:pt x="16669" y="366712"/>
                  <a:pt x="0" y="366712"/>
                  <a:pt x="111919" y="319087"/>
                </a:cubicBezTo>
                <a:cubicBezTo>
                  <a:pt x="223838" y="271462"/>
                  <a:pt x="521494" y="0"/>
                  <a:pt x="697706" y="76200"/>
                </a:cubicBezTo>
                <a:cubicBezTo>
                  <a:pt x="873918" y="152400"/>
                  <a:pt x="1021556" y="464343"/>
                  <a:pt x="1169194" y="776287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Letter"/>
          <p:cNvSpPr>
            <a:spLocks noEditPoints="1" noChangeArrowheads="1"/>
          </p:cNvSpPr>
          <p:nvPr/>
        </p:nvSpPr>
        <p:spPr bwMode="auto">
          <a:xfrm>
            <a:off x="1785918" y="3786190"/>
            <a:ext cx="285752" cy="21431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1551 C 0.0901 -0.06967 0.15677 -0.12361 0.23437 -0.11551 C 0.31198 -0.1074 0.40034 -0.0375 0.48889 0.03241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52040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66288"/>
            <a:ext cx="1129902" cy="988759"/>
          </a:xfrm>
          <a:prstGeom prst="rect">
            <a:avLst/>
          </a:prstGeom>
          <a:blipFill dpi="0" rotWithShape="1">
            <a:blip r:embed="rId3" cstate="print">
              <a:alphaModFix amt="4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1" name="Content Placeholder 3" descr="p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1844282" cy="1613902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68346"/>
          </a:xfrm>
        </p:spPr>
        <p:txBody>
          <a:bodyPr/>
          <a:lstStyle/>
          <a:p>
            <a:pPr algn="l"/>
            <a:r>
              <a:rPr lang="en-US" altLang="zh-CN" dirty="0" smtClean="0"/>
              <a:t>Architecture of </a:t>
            </a:r>
            <a:r>
              <a:rPr lang="en-US" altLang="zh-CN" i="1" dirty="0" err="1" smtClean="0"/>
              <a:t>CluB</a:t>
            </a:r>
            <a:endParaRPr lang="zh-CN" altLang="en-US" i="1" dirty="0"/>
          </a:p>
        </p:txBody>
      </p:sp>
      <p:sp>
        <p:nvSpPr>
          <p:cNvPr id="4" name="椭圆 3"/>
          <p:cNvSpPr/>
          <p:nvPr/>
        </p:nvSpPr>
        <p:spPr>
          <a:xfrm>
            <a:off x="642910" y="314324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57686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29124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357422" y="4214818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28860" y="221455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143636" y="3286124"/>
            <a:ext cx="2000264" cy="20002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29388" y="392906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643834" y="43576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866880" y="358140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81062" y="451009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43702" y="4714884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71670" y="4572008"/>
            <a:ext cx="142876" cy="142876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159669" y="3686181"/>
            <a:ext cx="783431" cy="871537"/>
          </a:xfrm>
          <a:custGeom>
            <a:avLst/>
            <a:gdLst>
              <a:gd name="connsiteX0" fmla="*/ 26194 w 783431"/>
              <a:gd name="connsiteY0" fmla="*/ 871537 h 871537"/>
              <a:gd name="connsiteX1" fmla="*/ 126206 w 783431"/>
              <a:gd name="connsiteY1" fmla="*/ 228600 h 871537"/>
              <a:gd name="connsiteX2" fmla="*/ 783431 w 783431"/>
              <a:gd name="connsiteY2" fmla="*/ 0 h 871537"/>
              <a:gd name="connsiteX3" fmla="*/ 783431 w 783431"/>
              <a:gd name="connsiteY3" fmla="*/ 0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31" h="871537">
                <a:moveTo>
                  <a:pt x="26194" y="871537"/>
                </a:moveTo>
                <a:cubicBezTo>
                  <a:pt x="13097" y="622696"/>
                  <a:pt x="0" y="373856"/>
                  <a:pt x="126206" y="228600"/>
                </a:cubicBezTo>
                <a:cubicBezTo>
                  <a:pt x="252412" y="83344"/>
                  <a:pt x="783431" y="0"/>
                  <a:pt x="783431" y="0"/>
                </a:cubicBezTo>
                <a:lnTo>
                  <a:pt x="783431" y="0"/>
                </a:ln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014538" y="2881319"/>
            <a:ext cx="4486275" cy="1090612"/>
          </a:xfrm>
          <a:custGeom>
            <a:avLst/>
            <a:gdLst>
              <a:gd name="connsiteX0" fmla="*/ 0 w 4486275"/>
              <a:gd name="connsiteY0" fmla="*/ 719137 h 1090612"/>
              <a:gd name="connsiteX1" fmla="*/ 2414587 w 4486275"/>
              <a:gd name="connsiteY1" fmla="*/ 61912 h 1090612"/>
              <a:gd name="connsiteX2" fmla="*/ 4486275 w 4486275"/>
              <a:gd name="connsiteY2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6275" h="1090612">
                <a:moveTo>
                  <a:pt x="0" y="719137"/>
                </a:moveTo>
                <a:cubicBezTo>
                  <a:pt x="833437" y="359568"/>
                  <a:pt x="1666875" y="0"/>
                  <a:pt x="2414587" y="61912"/>
                </a:cubicBezTo>
                <a:cubicBezTo>
                  <a:pt x="3162300" y="123825"/>
                  <a:pt x="3824287" y="607218"/>
                  <a:pt x="4486275" y="1090612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531769" y="3609981"/>
            <a:ext cx="1169194" cy="776287"/>
          </a:xfrm>
          <a:custGeom>
            <a:avLst/>
            <a:gdLst>
              <a:gd name="connsiteX0" fmla="*/ 26194 w 1169194"/>
              <a:gd name="connsiteY0" fmla="*/ 361950 h 776287"/>
              <a:gd name="connsiteX1" fmla="*/ 111919 w 1169194"/>
              <a:gd name="connsiteY1" fmla="*/ 319087 h 776287"/>
              <a:gd name="connsiteX2" fmla="*/ 697706 w 1169194"/>
              <a:gd name="connsiteY2" fmla="*/ 76200 h 776287"/>
              <a:gd name="connsiteX3" fmla="*/ 1169194 w 1169194"/>
              <a:gd name="connsiteY3" fmla="*/ 776287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94" h="776287">
                <a:moveTo>
                  <a:pt x="26194" y="361950"/>
                </a:moveTo>
                <a:cubicBezTo>
                  <a:pt x="16669" y="366712"/>
                  <a:pt x="0" y="366712"/>
                  <a:pt x="111919" y="319087"/>
                </a:cubicBezTo>
                <a:cubicBezTo>
                  <a:pt x="223838" y="271462"/>
                  <a:pt x="521494" y="0"/>
                  <a:pt x="697706" y="76200"/>
                </a:cubicBezTo>
                <a:cubicBezTo>
                  <a:pt x="873918" y="152400"/>
                  <a:pt x="1021556" y="464343"/>
                  <a:pt x="1169194" y="776287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Letter"/>
          <p:cNvSpPr>
            <a:spLocks noEditPoints="1" noChangeArrowheads="1"/>
          </p:cNvSpPr>
          <p:nvPr/>
        </p:nvSpPr>
        <p:spPr bwMode="auto">
          <a:xfrm>
            <a:off x="6215074" y="4071942"/>
            <a:ext cx="285752" cy="21431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3568" y="2060848"/>
            <a:ext cx="7992888" cy="36004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The secret code of each cluster changes periodically.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To avoid making checking routers targets of </a:t>
            </a:r>
            <a:r>
              <a:rPr lang="en-US" sz="2400" dirty="0" err="1" smtClean="0">
                <a:solidFill>
                  <a:schemeClr val="tx1"/>
                </a:solidFill>
              </a:rPr>
              <a:t>DDoS</a:t>
            </a:r>
            <a:r>
              <a:rPr lang="en-US" sz="2400" dirty="0" smtClean="0">
                <a:solidFill>
                  <a:schemeClr val="tx1"/>
                </a:solidFill>
              </a:rPr>
              <a:t> attacks, they change periodically.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718 C 0.04601 -0.0375 0.06719 -0.06759 0.08594 -0.06134 C 0.10469 -0.05509 0.12101 -0.0125 0.1375 0.03032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72386" cy="1000132"/>
          </a:xfrm>
          <a:noFill/>
        </p:spPr>
        <p:txBody>
          <a:bodyPr>
            <a:normAutofit/>
          </a:bodyPr>
          <a:lstStyle/>
          <a:p>
            <a:r>
              <a:rPr lang="en-US" sz="4400" dirty="0" smtClean="0"/>
              <a:t>Properties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286808" cy="1285884"/>
          </a:xfrm>
          <a:ln>
            <a:noFill/>
          </a:ln>
        </p:spPr>
        <p:txBody>
          <a:bodyPr>
            <a:noAutofit/>
          </a:bodyPr>
          <a:lstStyle/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Effectiveness</a:t>
            </a:r>
            <a:r>
              <a:rPr lang="en-US" sz="2000" dirty="0" smtClean="0"/>
              <a:t>: </a:t>
            </a:r>
            <a:r>
              <a:rPr lang="en-US" sz="2000" dirty="0" smtClean="0"/>
              <a:t>analytically show the </a:t>
            </a:r>
            <a:r>
              <a:rPr lang="en-US" sz="2000" dirty="0" smtClean="0"/>
              <a:t>limit for probability </a:t>
            </a:r>
            <a:r>
              <a:rPr lang="en-US" sz="2000" dirty="0" smtClean="0"/>
              <a:t>that malicious </a:t>
            </a:r>
            <a:r>
              <a:rPr lang="en-US" sz="2000" dirty="0" smtClean="0"/>
              <a:t>packets reach the victim</a:t>
            </a:r>
          </a:p>
          <a:p>
            <a:pPr lvl="2"/>
            <a:r>
              <a:rPr lang="en-US" sz="2000" dirty="0" smtClean="0"/>
              <a:t>With 32-bit authentication codes , &lt; 10</a:t>
            </a:r>
            <a:r>
              <a:rPr lang="en-US" sz="2000" baseline="30000" dirty="0" smtClean="0"/>
              <a:t>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563888" y="2780928"/>
          <a:ext cx="5000660" cy="267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39552" y="2780928"/>
            <a:ext cx="3000396" cy="2500330"/>
            <a:chOff x="571472" y="3429000"/>
            <a:chExt cx="3000396" cy="2500330"/>
          </a:xfrm>
        </p:grpSpPr>
        <p:sp>
          <p:nvSpPr>
            <p:cNvPr id="10" name="椭圆 6"/>
            <p:cNvSpPr/>
            <p:nvPr/>
          </p:nvSpPr>
          <p:spPr>
            <a:xfrm>
              <a:off x="571472" y="4071942"/>
              <a:ext cx="1143008" cy="1143008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6"/>
            <p:cNvSpPr/>
            <p:nvPr/>
          </p:nvSpPr>
          <p:spPr>
            <a:xfrm>
              <a:off x="2428860" y="4071942"/>
              <a:ext cx="1143008" cy="1143008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6"/>
            <p:cNvSpPr/>
            <p:nvPr/>
          </p:nvSpPr>
          <p:spPr>
            <a:xfrm>
              <a:off x="1500166" y="4786322"/>
              <a:ext cx="1143008" cy="1143008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6"/>
            <p:cNvSpPr/>
            <p:nvPr/>
          </p:nvSpPr>
          <p:spPr>
            <a:xfrm>
              <a:off x="1500166" y="3429000"/>
              <a:ext cx="1143008" cy="1143008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8662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sv-S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28794" y="378619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sv-S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28794" y="521495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4</a:t>
              </a:r>
              <a:endParaRPr lang="sv-SE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14612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sv-SE" dirty="0"/>
            </a:p>
          </p:txBody>
        </p:sp>
        <p:cxnSp>
          <p:nvCxnSpPr>
            <p:cNvPr id="26" name="Curved Connector 25"/>
            <p:cNvCxnSpPr>
              <a:endCxn id="17" idx="2"/>
            </p:cNvCxnSpPr>
            <p:nvPr/>
          </p:nvCxnSpPr>
          <p:spPr>
            <a:xfrm>
              <a:off x="1142976" y="4572008"/>
              <a:ext cx="1785950" cy="155018"/>
            </a:xfrm>
            <a:prstGeom prst="curvedConnector4">
              <a:avLst>
                <a:gd name="adj1" fmla="val 19582"/>
                <a:gd name="adj2" fmla="val 447114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endCxn id="17" idx="0"/>
            </p:cNvCxnSpPr>
            <p:nvPr/>
          </p:nvCxnSpPr>
          <p:spPr>
            <a:xfrm flipV="1">
              <a:off x="1214414" y="4357694"/>
              <a:ext cx="1714512" cy="142876"/>
            </a:xfrm>
            <a:prstGeom prst="curvedConnector4">
              <a:avLst>
                <a:gd name="adj1" fmla="val 16673"/>
                <a:gd name="adj2" fmla="val 437229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23528" y="5445224"/>
            <a:ext cx="8286808" cy="79208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solidFill>
                  <a:srgbClr val="C00000"/>
                </a:solidFill>
              </a:rPr>
              <a:t>Robustness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000" noProof="0" dirty="0" smtClean="0"/>
              <a:t>w</a:t>
            </a:r>
            <a:r>
              <a:rPr lang="en-US" sz="2000" dirty="0" smtClean="0"/>
              <a:t>e </a:t>
            </a:r>
            <a:r>
              <a:rPr lang="en-US" sz="2000" dirty="0" smtClean="0"/>
              <a:t>analytically </a:t>
            </a:r>
            <a:r>
              <a:rPr lang="en-US" sz="2000" dirty="0" smtClean="0"/>
              <a:t>bound the impact of directed flooding attacks to checking routers.</a:t>
            </a:r>
            <a:endParaRPr lang="sv-S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Controlling the Granularity of Clusters</a:t>
            </a:r>
            <a:endParaRPr 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7686700" cy="43891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Security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Processing load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Traffic Stretch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Path Diversity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Processing Load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35480"/>
            <a:ext cx="3600400" cy="3993850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 processing load need more checking routers.</a:t>
            </a:r>
          </a:p>
          <a:p>
            <a:r>
              <a:rPr lang="en-US" sz="2400" dirty="0" smtClean="0"/>
              <a:t>More checking </a:t>
            </a:r>
            <a:r>
              <a:rPr lang="en-US" sz="2400" dirty="0" smtClean="0"/>
              <a:t>routers </a:t>
            </a:r>
            <a:r>
              <a:rPr lang="en-US" sz="2400" dirty="0" smtClean="0"/>
              <a:t>raise security risk.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3538725" y="1916832"/>
            <a:ext cx="5605275" cy="42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235932"/>
          </a:xfrm>
        </p:spPr>
        <p:txBody>
          <a:bodyPr/>
          <a:lstStyle/>
          <a:p>
            <a:r>
              <a:rPr lang="en-GB" dirty="0" smtClean="0"/>
              <a:t>Background</a:t>
            </a:r>
          </a:p>
          <a:p>
            <a:r>
              <a:rPr lang="en-GB" dirty="0" smtClean="0"/>
              <a:t>Cluster-Based Mitigation Framework</a:t>
            </a:r>
          </a:p>
          <a:p>
            <a:r>
              <a:rPr lang="en-GB" dirty="0" smtClean="0"/>
              <a:t>Properties </a:t>
            </a:r>
          </a:p>
          <a:p>
            <a:r>
              <a:rPr lang="en-GB" dirty="0" smtClean="0"/>
              <a:t>Conclusion and Future Work</a:t>
            </a:r>
          </a:p>
        </p:txBody>
      </p:sp>
      <p:pic>
        <p:nvPicPr>
          <p:cNvPr id="4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Traffic Stretch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935480"/>
            <a:ext cx="3456384" cy="15655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Fewer checking routers will bring higher traffic stretch.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3593964" y="1714488"/>
            <a:ext cx="5550035" cy="423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3528" y="4437112"/>
            <a:ext cx="3168352" cy="1080120"/>
            <a:chOff x="971600" y="3434443"/>
            <a:chExt cx="4176464" cy="1290701"/>
          </a:xfrm>
        </p:grpSpPr>
        <p:sp>
          <p:nvSpPr>
            <p:cNvPr id="15" name="Oval 14"/>
            <p:cNvSpPr/>
            <p:nvPr/>
          </p:nvSpPr>
          <p:spPr>
            <a:xfrm>
              <a:off x="971600" y="4581128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87824" y="3573016"/>
              <a:ext cx="72008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76056" y="4581128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5" idx="6"/>
            </p:cNvCxnSpPr>
            <p:nvPr/>
          </p:nvCxnSpPr>
          <p:spPr>
            <a:xfrm>
              <a:off x="1043608" y="4653136"/>
              <a:ext cx="6480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619672" y="4653136"/>
              <a:ext cx="3456384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1034143" y="3612242"/>
              <a:ext cx="2004785" cy="1025072"/>
            </a:xfrm>
            <a:custGeom>
              <a:avLst/>
              <a:gdLst>
                <a:gd name="connsiteX0" fmla="*/ 0 w 2004785"/>
                <a:gd name="connsiteY0" fmla="*/ 1025072 h 1025072"/>
                <a:gd name="connsiteX1" fmla="*/ 250371 w 2004785"/>
                <a:gd name="connsiteY1" fmla="*/ 480787 h 1025072"/>
                <a:gd name="connsiteX2" fmla="*/ 1066800 w 2004785"/>
                <a:gd name="connsiteY2" fmla="*/ 665844 h 1025072"/>
                <a:gd name="connsiteX3" fmla="*/ 947057 w 2004785"/>
                <a:gd name="connsiteY3" fmla="*/ 67129 h 1025072"/>
                <a:gd name="connsiteX4" fmla="*/ 1698171 w 2004785"/>
                <a:gd name="connsiteY4" fmla="*/ 263072 h 1025072"/>
                <a:gd name="connsiteX5" fmla="*/ 1959428 w 2004785"/>
                <a:gd name="connsiteY5" fmla="*/ 78015 h 1025072"/>
                <a:gd name="connsiteX6" fmla="*/ 1970314 w 2004785"/>
                <a:gd name="connsiteY6" fmla="*/ 78015 h 1025072"/>
                <a:gd name="connsiteX7" fmla="*/ 1959428 w 2004785"/>
                <a:gd name="connsiteY7" fmla="*/ 56244 h 102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4785" h="1025072">
                  <a:moveTo>
                    <a:pt x="0" y="1025072"/>
                  </a:moveTo>
                  <a:cubicBezTo>
                    <a:pt x="36285" y="782865"/>
                    <a:pt x="72571" y="540658"/>
                    <a:pt x="250371" y="480787"/>
                  </a:cubicBezTo>
                  <a:cubicBezTo>
                    <a:pt x="428171" y="420916"/>
                    <a:pt x="950686" y="734787"/>
                    <a:pt x="1066800" y="665844"/>
                  </a:cubicBezTo>
                  <a:cubicBezTo>
                    <a:pt x="1182914" y="596901"/>
                    <a:pt x="841829" y="134258"/>
                    <a:pt x="947057" y="67129"/>
                  </a:cubicBezTo>
                  <a:cubicBezTo>
                    <a:pt x="1052285" y="0"/>
                    <a:pt x="1529443" y="261258"/>
                    <a:pt x="1698171" y="263072"/>
                  </a:cubicBezTo>
                  <a:cubicBezTo>
                    <a:pt x="1866899" y="264886"/>
                    <a:pt x="1914071" y="108858"/>
                    <a:pt x="1959428" y="78015"/>
                  </a:cubicBezTo>
                  <a:cubicBezTo>
                    <a:pt x="2004785" y="47172"/>
                    <a:pt x="1970314" y="81643"/>
                    <a:pt x="1970314" y="78015"/>
                  </a:cubicBezTo>
                  <a:cubicBezTo>
                    <a:pt x="1970314" y="74387"/>
                    <a:pt x="1964871" y="65315"/>
                    <a:pt x="1959428" y="56244"/>
                  </a:cubicBezTo>
                </a:path>
              </a:pathLst>
            </a:cu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48000" y="3434443"/>
              <a:ext cx="2057400" cy="1115786"/>
            </a:xfrm>
            <a:custGeom>
              <a:avLst/>
              <a:gdLst>
                <a:gd name="connsiteX0" fmla="*/ 0 w 2057400"/>
                <a:gd name="connsiteY0" fmla="*/ 212271 h 1115786"/>
                <a:gd name="connsiteX1" fmla="*/ 435429 w 2057400"/>
                <a:gd name="connsiteY1" fmla="*/ 59871 h 1115786"/>
                <a:gd name="connsiteX2" fmla="*/ 272143 w 2057400"/>
                <a:gd name="connsiteY2" fmla="*/ 571500 h 1115786"/>
                <a:gd name="connsiteX3" fmla="*/ 947057 w 2057400"/>
                <a:gd name="connsiteY3" fmla="*/ 353786 h 1115786"/>
                <a:gd name="connsiteX4" fmla="*/ 1284514 w 2057400"/>
                <a:gd name="connsiteY4" fmla="*/ 756557 h 1115786"/>
                <a:gd name="connsiteX5" fmla="*/ 1926771 w 2057400"/>
                <a:gd name="connsiteY5" fmla="*/ 843643 h 1115786"/>
                <a:gd name="connsiteX6" fmla="*/ 2057400 w 2057400"/>
                <a:gd name="connsiteY6" fmla="*/ 1115786 h 111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400" h="1115786">
                  <a:moveTo>
                    <a:pt x="0" y="212271"/>
                  </a:moveTo>
                  <a:cubicBezTo>
                    <a:pt x="195036" y="106135"/>
                    <a:pt x="390072" y="0"/>
                    <a:pt x="435429" y="59871"/>
                  </a:cubicBezTo>
                  <a:cubicBezTo>
                    <a:pt x="480786" y="119742"/>
                    <a:pt x="186872" y="522514"/>
                    <a:pt x="272143" y="571500"/>
                  </a:cubicBezTo>
                  <a:cubicBezTo>
                    <a:pt x="357414" y="620486"/>
                    <a:pt x="778328" y="322943"/>
                    <a:pt x="947057" y="353786"/>
                  </a:cubicBezTo>
                  <a:cubicBezTo>
                    <a:pt x="1115786" y="384629"/>
                    <a:pt x="1121228" y="674914"/>
                    <a:pt x="1284514" y="756557"/>
                  </a:cubicBezTo>
                  <a:cubicBezTo>
                    <a:pt x="1447800" y="838200"/>
                    <a:pt x="1797957" y="783772"/>
                    <a:pt x="1926771" y="843643"/>
                  </a:cubicBezTo>
                  <a:cubicBezTo>
                    <a:pt x="2055585" y="903514"/>
                    <a:pt x="2056492" y="1009650"/>
                    <a:pt x="2057400" y="1115786"/>
                  </a:cubicBezTo>
                </a:path>
              </a:pathLst>
            </a:cu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3717032"/>
            <a:ext cx="24482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tour for checking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2"/>
            <a:endCxn id="20" idx="4"/>
          </p:cNvCxnSpPr>
          <p:nvPr/>
        </p:nvCxnSpPr>
        <p:spPr>
          <a:xfrm rot="5400000">
            <a:off x="1387624" y="4357982"/>
            <a:ext cx="719690" cy="1764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55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Path Diversity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5229200"/>
            <a:ext cx="8358246" cy="888658"/>
          </a:xfrm>
        </p:spPr>
        <p:txBody>
          <a:bodyPr/>
          <a:lstStyle/>
          <a:p>
            <a:r>
              <a:rPr lang="en-US" dirty="0" smtClean="0"/>
              <a:t>Bigger cluster size will reduce the path diversity, however, may raise the security risk.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4653136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619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619672" y="4725144"/>
            <a:ext cx="5400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-508" y="3104964"/>
            <a:ext cx="280831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47971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path changing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5959" y="1844824"/>
            <a:ext cx="461665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Security risk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3923928" y="404664"/>
            <a:ext cx="4644008" cy="194421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Assumption: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Bigger cluster size implies more physical links between neighbor clusters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 and Future Work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4829180" cy="37257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Integrated solutions may be needed to achieve better filtering against malicious traffic.</a:t>
            </a:r>
          </a:p>
          <a:p>
            <a:pPr lvl="1"/>
            <a:r>
              <a:rPr lang="en-US" dirty="0" smtClean="0"/>
              <a:t>Accurate identification</a:t>
            </a:r>
          </a:p>
          <a:p>
            <a:pPr lvl="1"/>
            <a:r>
              <a:rPr lang="en-US" dirty="0" smtClean="0"/>
              <a:t>Efficient filtering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Trade-offs between efficiency/overhead and security level.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22</a:t>
            </a:fld>
            <a:endParaRPr lang="sv-SE"/>
          </a:p>
        </p:txBody>
      </p:sp>
      <p:pic>
        <p:nvPicPr>
          <p:cNvPr id="5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pic>
        <p:nvPicPr>
          <p:cNvPr id="94210" name="Picture 2" descr="Giant Swiss Army Kn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928802"/>
            <a:ext cx="2976584" cy="2108942"/>
          </a:xfrm>
          <a:prstGeom prst="rect">
            <a:avLst/>
          </a:prstGeom>
          <a:noFill/>
        </p:spPr>
      </p:pic>
      <p:pic>
        <p:nvPicPr>
          <p:cNvPr id="94212" name="Picture 4" descr="Card Acc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143380"/>
            <a:ext cx="2643206" cy="1993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 and Future Work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447199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Holistic study of the parameters.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Partial deployment investigation.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Change and adjust the structures and sizes of the clusters dynamically.</a:t>
            </a:r>
            <a:endParaRPr 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23</a:t>
            </a:fld>
            <a:endParaRPr lang="sv-SE"/>
          </a:p>
        </p:txBody>
      </p:sp>
      <p:grpSp>
        <p:nvGrpSpPr>
          <p:cNvPr id="6" name="组合 61"/>
          <p:cNvGrpSpPr/>
          <p:nvPr/>
        </p:nvGrpSpPr>
        <p:grpSpPr>
          <a:xfrm>
            <a:off x="5072066" y="4214818"/>
            <a:ext cx="3857652" cy="1357322"/>
            <a:chOff x="5000628" y="4286256"/>
            <a:chExt cx="3857652" cy="1357322"/>
          </a:xfrm>
        </p:grpSpPr>
        <p:sp>
          <p:nvSpPr>
            <p:cNvPr id="57" name="椭圆 56"/>
            <p:cNvSpPr/>
            <p:nvPr/>
          </p:nvSpPr>
          <p:spPr>
            <a:xfrm>
              <a:off x="5000628" y="4572008"/>
              <a:ext cx="700086" cy="7000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857884" y="4572008"/>
              <a:ext cx="700086" cy="7000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右箭头 58"/>
            <p:cNvSpPr/>
            <p:nvPr/>
          </p:nvSpPr>
          <p:spPr>
            <a:xfrm>
              <a:off x="6786578" y="4572008"/>
              <a:ext cx="642942" cy="2857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7500958" y="4286256"/>
              <a:ext cx="1357322" cy="13573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右箭头 60"/>
            <p:cNvSpPr/>
            <p:nvPr/>
          </p:nvSpPr>
          <p:spPr>
            <a:xfrm rot="10800000">
              <a:off x="6786578" y="5000636"/>
              <a:ext cx="642942" cy="28575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082" name="Picture 2" descr="C:\Documents and Settings\zhafu\Local Settings\Temporary Internet Files\Content.IE5\MO1DDZS7\MC9002321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133600" cy="19917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C83DB-D6DD-44BE-A360-46243D2ECB60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314324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2865438" algn="l"/>
              </a:tabLst>
            </a:pPr>
            <a:r>
              <a:rPr lang="en-US" altLang="zh-CN" sz="8000" dirty="0" smtClean="0">
                <a:latin typeface="Vladimir Script" pitchFamily="66" charset="0"/>
              </a:rPr>
              <a:t>The End</a:t>
            </a:r>
            <a:br>
              <a:rPr lang="en-US" altLang="zh-CN" sz="8000" dirty="0" smtClean="0">
                <a:latin typeface="Vladimir Script" pitchFamily="66" charset="0"/>
              </a:rPr>
            </a:b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3600" dirty="0" smtClean="0">
                <a:solidFill>
                  <a:srgbClr val="FF0000"/>
                </a:solidFill>
                <a:latin typeface="eufm10" pitchFamily="34" charset="0"/>
                <a:ea typeface="GungsuhChe" pitchFamily="49" charset="-127"/>
              </a:rPr>
              <a:t>Thank You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339975" y="63087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5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63324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4293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Outline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GB" dirty="0" smtClean="0"/>
              <a:t>Cluster-Based Mitigation Framework</a:t>
            </a:r>
          </a:p>
          <a:p>
            <a:r>
              <a:rPr lang="en-GB" dirty="0" smtClean="0"/>
              <a:t>Properties </a:t>
            </a:r>
          </a:p>
          <a:p>
            <a:r>
              <a:rPr lang="en-GB" dirty="0" smtClean="0"/>
              <a:t>Conclusion and Future Work</a:t>
            </a:r>
          </a:p>
        </p:txBody>
      </p:sp>
      <p:pic>
        <p:nvPicPr>
          <p:cNvPr id="4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 smtClean="0"/>
              <a:t>DDoS</a:t>
            </a:r>
            <a:r>
              <a:rPr lang="sv-SE" sz="4400" dirty="0" smtClean="0"/>
              <a:t> Attacks</a:t>
            </a:r>
            <a:endParaRPr lang="en-US" sz="4400" dirty="0"/>
          </a:p>
        </p:txBody>
      </p:sp>
      <p:pic>
        <p:nvPicPr>
          <p:cNvPr id="4" name="Picture 3" descr="logo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987409" cy="410769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pic>
        <p:nvPicPr>
          <p:cNvPr id="7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14554"/>
            <a:ext cx="813729" cy="500066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214554"/>
            <a:ext cx="813729" cy="500066"/>
          </a:xfrm>
          <a:prstGeom prst="rect">
            <a:avLst/>
          </a:prstGeom>
          <a:noFill/>
        </p:spPr>
      </p:pic>
      <p:cxnSp>
        <p:nvCxnSpPr>
          <p:cNvPr id="12" name="直接箭头连接符 11"/>
          <p:cNvCxnSpPr/>
          <p:nvPr/>
        </p:nvCxnSpPr>
        <p:spPr>
          <a:xfrm rot="10800000">
            <a:off x="1928794" y="2428868"/>
            <a:ext cx="528641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571604" y="2571744"/>
            <a:ext cx="6539757" cy="2143140"/>
            <a:chOff x="1357290" y="3143248"/>
            <a:chExt cx="6539757" cy="2143140"/>
          </a:xfrm>
        </p:grpSpPr>
        <p:pic>
          <p:nvPicPr>
            <p:cNvPr id="14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264" y="3786191"/>
              <a:ext cx="715183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4664" y="3938591"/>
              <a:ext cx="715183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7064" y="4090991"/>
              <a:ext cx="715183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9464" y="4243391"/>
              <a:ext cx="715183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81864" y="4395791"/>
              <a:ext cx="715183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直接箭头连接符 21"/>
            <p:cNvCxnSpPr/>
            <p:nvPr/>
          </p:nvCxnSpPr>
          <p:spPr>
            <a:xfrm rot="10800000">
              <a:off x="1643042" y="3143248"/>
              <a:ext cx="4857784" cy="10001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10800000">
              <a:off x="1643042" y="3214686"/>
              <a:ext cx="5000660" cy="12858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10800000">
              <a:off x="1571604" y="3286124"/>
              <a:ext cx="5286412" cy="1500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rot="10800000">
              <a:off x="1571604" y="3357562"/>
              <a:ext cx="5643602" cy="17145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rot="10800000">
              <a:off x="1357290" y="3357562"/>
              <a:ext cx="5929354" cy="19288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57224" y="485776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Flooding packets to the victim to deplete key resources (bandwidth).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Solutions in the literature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 </a:t>
            </a:r>
            <a:r>
              <a:rPr lang="en-US" dirty="0" err="1" smtClean="0"/>
              <a:t>Traceback</a:t>
            </a:r>
            <a:r>
              <a:rPr lang="en-US" dirty="0" smtClean="0"/>
              <a:t> [</a:t>
            </a:r>
            <a:r>
              <a:rPr lang="en-US" dirty="0" err="1" smtClean="0"/>
              <a:t>sigcomm</a:t>
            </a:r>
            <a:r>
              <a:rPr lang="en-US" dirty="0" smtClean="0"/>
              <a:t> 2000]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dirty="0" smtClean="0"/>
              <a:t>Overlay [</a:t>
            </a:r>
            <a:r>
              <a:rPr lang="en-US" dirty="0" err="1" smtClean="0"/>
              <a:t>sigcomm</a:t>
            </a:r>
            <a:r>
              <a:rPr lang="en-US" dirty="0" smtClean="0"/>
              <a:t> 2002]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Network Capability </a:t>
            </a:r>
            <a:r>
              <a:rPr lang="en-US" dirty="0" smtClean="0"/>
              <a:t>[</a:t>
            </a:r>
            <a:r>
              <a:rPr lang="en-US" dirty="0" err="1" smtClean="0"/>
              <a:t>sigcomm</a:t>
            </a:r>
            <a:r>
              <a:rPr lang="en-US" dirty="0" smtClean="0"/>
              <a:t> 2005]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5</a:t>
            </a:fld>
            <a:endParaRPr lang="sv-SE"/>
          </a:p>
        </p:txBody>
      </p:sp>
      <p:grpSp>
        <p:nvGrpSpPr>
          <p:cNvPr id="6" name="Group 5"/>
          <p:cNvGrpSpPr/>
          <p:nvPr/>
        </p:nvGrpSpPr>
        <p:grpSpPr>
          <a:xfrm>
            <a:off x="5220072" y="1556792"/>
            <a:ext cx="2304256" cy="1296144"/>
            <a:chOff x="3857620" y="3214686"/>
            <a:chExt cx="4429125" cy="3286127"/>
          </a:xfrm>
        </p:grpSpPr>
        <p:pic>
          <p:nvPicPr>
            <p:cNvPr id="7" name="Picture 2" descr="Distributed Network 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20" y="3214686"/>
              <a:ext cx="4429125" cy="3286127"/>
            </a:xfrm>
            <a:prstGeom prst="rect">
              <a:avLst/>
            </a:prstGeom>
            <a:noFill/>
          </p:spPr>
        </p:pic>
        <p:sp>
          <p:nvSpPr>
            <p:cNvPr id="8" name="任意多边形 4"/>
            <p:cNvSpPr/>
            <p:nvPr/>
          </p:nvSpPr>
          <p:spPr>
            <a:xfrm>
              <a:off x="4143372" y="4143380"/>
              <a:ext cx="4047344" cy="1026826"/>
            </a:xfrm>
            <a:custGeom>
              <a:avLst/>
              <a:gdLst>
                <a:gd name="connsiteX0" fmla="*/ 0 w 4047344"/>
                <a:gd name="connsiteY0" fmla="*/ 404734 h 1026826"/>
                <a:gd name="connsiteX1" fmla="*/ 1409075 w 4047344"/>
                <a:gd name="connsiteY1" fmla="*/ 959370 h 1026826"/>
                <a:gd name="connsiteX2" fmla="*/ 4047344 w 4047344"/>
                <a:gd name="connsiteY2" fmla="*/ 0 h 1026826"/>
                <a:gd name="connsiteX3" fmla="*/ 4047344 w 4047344"/>
                <a:gd name="connsiteY3" fmla="*/ 0 h 1026826"/>
                <a:gd name="connsiteX4" fmla="*/ 4047344 w 4047344"/>
                <a:gd name="connsiteY4" fmla="*/ 0 h 102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7344" h="1026826">
                  <a:moveTo>
                    <a:pt x="0" y="404734"/>
                  </a:moveTo>
                  <a:cubicBezTo>
                    <a:pt x="367259" y="715780"/>
                    <a:pt x="734518" y="1026826"/>
                    <a:pt x="1409075" y="959370"/>
                  </a:cubicBezTo>
                  <a:cubicBezTo>
                    <a:pt x="2083632" y="891914"/>
                    <a:pt x="4047344" y="0"/>
                    <a:pt x="4047344" y="0"/>
                  </a:cubicBezTo>
                  <a:lnTo>
                    <a:pt x="4047344" y="0"/>
                  </a:lnTo>
                  <a:lnTo>
                    <a:pt x="4047344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5"/>
            <p:cNvSpPr/>
            <p:nvPr/>
          </p:nvSpPr>
          <p:spPr>
            <a:xfrm>
              <a:off x="5643570" y="4643446"/>
              <a:ext cx="1451548" cy="1768839"/>
            </a:xfrm>
            <a:custGeom>
              <a:avLst/>
              <a:gdLst>
                <a:gd name="connsiteX0" fmla="*/ 0 w 1451548"/>
                <a:gd name="connsiteY0" fmla="*/ 1768839 h 1768839"/>
                <a:gd name="connsiteX1" fmla="*/ 1244184 w 1451548"/>
                <a:gd name="connsiteY1" fmla="*/ 974360 h 1768839"/>
                <a:gd name="connsiteX2" fmla="*/ 1244184 w 1451548"/>
                <a:gd name="connsiteY2" fmla="*/ 0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548" h="1768839">
                  <a:moveTo>
                    <a:pt x="0" y="1768839"/>
                  </a:moveTo>
                  <a:cubicBezTo>
                    <a:pt x="518410" y="1519003"/>
                    <a:pt x="1036820" y="1269167"/>
                    <a:pt x="1244184" y="974360"/>
                  </a:cubicBezTo>
                  <a:cubicBezTo>
                    <a:pt x="1451548" y="679554"/>
                    <a:pt x="1347866" y="339777"/>
                    <a:pt x="1244184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80112" y="3068960"/>
            <a:ext cx="1982594" cy="1348648"/>
            <a:chOff x="357158" y="2205038"/>
            <a:chExt cx="5859502" cy="3868754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411413" y="2276475"/>
              <a:ext cx="3743325" cy="37433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6000760" y="4429132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92725" y="5589588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2411413" y="335756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2771775" y="2781300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3348038" y="2349500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4211638" y="2205038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5724525" y="2997200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66"/>
            <p:cNvSpPr>
              <a:spLocks noChangeArrowheads="1"/>
            </p:cNvSpPr>
            <p:nvPr/>
          </p:nvSpPr>
          <p:spPr bwMode="auto">
            <a:xfrm>
              <a:off x="3492500" y="5805488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auto">
            <a:xfrm>
              <a:off x="2987675" y="551656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auto">
            <a:xfrm>
              <a:off x="2700338" y="5229225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2357422" y="4071942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2500298" y="4857760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4071934" y="5857892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4714876" y="5857892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715008" y="5072074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857752" y="2285992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5357818" y="2571744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000760" y="3571876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0" name="Picture 3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3857628"/>
              <a:ext cx="824096" cy="506437"/>
            </a:xfrm>
            <a:prstGeom prst="rect">
              <a:avLst/>
            </a:prstGeom>
            <a:noFill/>
          </p:spPr>
        </p:pic>
        <p:pic>
          <p:nvPicPr>
            <p:cNvPr id="31" name="Picture 3" descr="C:\Documents and Settings\zhafu\Local Settings\Temporary Internet Files\Content.IE5\AUNLFGX1\MPj0321195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3214686"/>
              <a:ext cx="968222" cy="1357322"/>
            </a:xfrm>
            <a:prstGeom prst="rect">
              <a:avLst/>
            </a:prstGeom>
            <a:noFill/>
          </p:spPr>
        </p:pic>
        <p:sp>
          <p:nvSpPr>
            <p:cNvPr id="32" name="任意多边形 54"/>
            <p:cNvSpPr/>
            <p:nvPr/>
          </p:nvSpPr>
          <p:spPr>
            <a:xfrm>
              <a:off x="1484026" y="2653259"/>
              <a:ext cx="1274164" cy="659567"/>
            </a:xfrm>
            <a:custGeom>
              <a:avLst/>
              <a:gdLst>
                <a:gd name="connsiteX0" fmla="*/ 0 w 1274164"/>
                <a:gd name="connsiteY0" fmla="*/ 659567 h 659567"/>
                <a:gd name="connsiteX1" fmla="*/ 614597 w 1274164"/>
                <a:gd name="connsiteY1" fmla="*/ 89941 h 659567"/>
                <a:gd name="connsiteX2" fmla="*/ 1274164 w 1274164"/>
                <a:gd name="connsiteY2" fmla="*/ 119921 h 65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4164" h="659567">
                  <a:moveTo>
                    <a:pt x="0" y="659567"/>
                  </a:moveTo>
                  <a:cubicBezTo>
                    <a:pt x="201118" y="419724"/>
                    <a:pt x="402236" y="179882"/>
                    <a:pt x="614597" y="89941"/>
                  </a:cubicBezTo>
                  <a:cubicBezTo>
                    <a:pt x="826958" y="0"/>
                    <a:pt x="1050561" y="59960"/>
                    <a:pt x="1274164" y="119921"/>
                  </a:cubicBez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55"/>
            <p:cNvSpPr/>
            <p:nvPr/>
          </p:nvSpPr>
          <p:spPr>
            <a:xfrm>
              <a:off x="1424066" y="3522689"/>
              <a:ext cx="929390" cy="757003"/>
            </a:xfrm>
            <a:custGeom>
              <a:avLst/>
              <a:gdLst>
                <a:gd name="connsiteX0" fmla="*/ 0 w 929390"/>
                <a:gd name="connsiteY0" fmla="*/ 0 h 757003"/>
                <a:gd name="connsiteX1" fmla="*/ 329783 w 929390"/>
                <a:gd name="connsiteY1" fmla="*/ 644577 h 757003"/>
                <a:gd name="connsiteX2" fmla="*/ 929390 w 929390"/>
                <a:gd name="connsiteY2" fmla="*/ 674557 h 7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390" h="757003">
                  <a:moveTo>
                    <a:pt x="0" y="0"/>
                  </a:moveTo>
                  <a:cubicBezTo>
                    <a:pt x="87442" y="266075"/>
                    <a:pt x="174885" y="532151"/>
                    <a:pt x="329783" y="644577"/>
                  </a:cubicBezTo>
                  <a:cubicBezTo>
                    <a:pt x="484681" y="757003"/>
                    <a:pt x="707035" y="715780"/>
                    <a:pt x="929390" y="674557"/>
                  </a:cubicBezTo>
                </a:path>
              </a:pathLst>
            </a:cu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56"/>
            <p:cNvSpPr/>
            <p:nvPr/>
          </p:nvSpPr>
          <p:spPr>
            <a:xfrm>
              <a:off x="1357290" y="4286256"/>
              <a:ext cx="1143704" cy="757003"/>
            </a:xfrm>
            <a:custGeom>
              <a:avLst/>
              <a:gdLst>
                <a:gd name="connsiteX0" fmla="*/ 0 w 929390"/>
                <a:gd name="connsiteY0" fmla="*/ 0 h 757003"/>
                <a:gd name="connsiteX1" fmla="*/ 329783 w 929390"/>
                <a:gd name="connsiteY1" fmla="*/ 644577 h 757003"/>
                <a:gd name="connsiteX2" fmla="*/ 929390 w 929390"/>
                <a:gd name="connsiteY2" fmla="*/ 674557 h 7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390" h="757003">
                  <a:moveTo>
                    <a:pt x="0" y="0"/>
                  </a:moveTo>
                  <a:cubicBezTo>
                    <a:pt x="87442" y="266075"/>
                    <a:pt x="174885" y="532151"/>
                    <a:pt x="329783" y="644577"/>
                  </a:cubicBezTo>
                  <a:cubicBezTo>
                    <a:pt x="484681" y="757003"/>
                    <a:pt x="707035" y="715780"/>
                    <a:pt x="929390" y="674557"/>
                  </a:cubicBezTo>
                </a:path>
              </a:pathLst>
            </a:cu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57"/>
            <p:cNvSpPr/>
            <p:nvPr/>
          </p:nvSpPr>
          <p:spPr>
            <a:xfrm>
              <a:off x="1428728" y="3526157"/>
              <a:ext cx="929390" cy="45719"/>
            </a:xfrm>
            <a:custGeom>
              <a:avLst/>
              <a:gdLst>
                <a:gd name="connsiteX0" fmla="*/ 0 w 929390"/>
                <a:gd name="connsiteY0" fmla="*/ 0 h 757003"/>
                <a:gd name="connsiteX1" fmla="*/ 329783 w 929390"/>
                <a:gd name="connsiteY1" fmla="*/ 644577 h 757003"/>
                <a:gd name="connsiteX2" fmla="*/ 929390 w 929390"/>
                <a:gd name="connsiteY2" fmla="*/ 674557 h 7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390" h="757003">
                  <a:moveTo>
                    <a:pt x="0" y="0"/>
                  </a:moveTo>
                  <a:cubicBezTo>
                    <a:pt x="87442" y="266075"/>
                    <a:pt x="174885" y="532151"/>
                    <a:pt x="329783" y="644577"/>
                  </a:cubicBezTo>
                  <a:cubicBezTo>
                    <a:pt x="484681" y="757003"/>
                    <a:pt x="707035" y="715780"/>
                    <a:pt x="929390" y="674557"/>
                  </a:cubicBezTo>
                </a:path>
              </a:pathLst>
            </a:cu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60032" y="4509120"/>
            <a:ext cx="3739954" cy="1631104"/>
            <a:chOff x="399998" y="3643314"/>
            <a:chExt cx="8210808" cy="2928958"/>
          </a:xfrm>
        </p:grpSpPr>
        <p:sp>
          <p:nvSpPr>
            <p:cNvPr id="50" name="云形 5"/>
            <p:cNvSpPr/>
            <p:nvPr/>
          </p:nvSpPr>
          <p:spPr>
            <a:xfrm>
              <a:off x="1214414" y="3643314"/>
              <a:ext cx="6500858" cy="292895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Group 26"/>
            <p:cNvGrpSpPr/>
            <p:nvPr/>
          </p:nvGrpSpPr>
          <p:grpSpPr>
            <a:xfrm>
              <a:off x="399998" y="3998131"/>
              <a:ext cx="8210808" cy="2164556"/>
              <a:chOff x="399998" y="3998131"/>
              <a:chExt cx="8210808" cy="2164556"/>
            </a:xfrm>
          </p:grpSpPr>
          <p:pic>
            <p:nvPicPr>
              <p:cNvPr id="52" name="Picture 2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9998" y="4914917"/>
                <a:ext cx="813729" cy="500066"/>
              </a:xfrm>
              <a:prstGeom prst="rect">
                <a:avLst/>
              </a:prstGeom>
              <a:noFill/>
            </p:spPr>
          </p:pic>
          <p:pic>
            <p:nvPicPr>
              <p:cNvPr id="53" name="Picture 3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86710" y="4857760"/>
                <a:ext cx="824096" cy="506437"/>
              </a:xfrm>
              <a:prstGeom prst="rect">
                <a:avLst/>
              </a:prstGeom>
              <a:noFill/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3471831" y="4700603"/>
                <a:ext cx="2500329" cy="80543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44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dirty="0">
                  <a:solidFill>
                    <a:schemeClr val="accent5"/>
                  </a:solidFill>
                  <a:effectLst>
                    <a:outerShdw blurRad="241300" dist="50800" dir="5400000" algn="ctr" rotWithShape="0">
                      <a:srgbClr val="000000">
                        <a:alpha val="32000"/>
                      </a:srgbClr>
                    </a:outerShdw>
                  </a:effectLst>
                </a:endParaRPr>
              </a:p>
            </p:txBody>
          </p:sp>
          <p:sp>
            <p:nvSpPr>
              <p:cNvPr id="55" name="任意多边形 12"/>
              <p:cNvSpPr/>
              <p:nvPr/>
            </p:nvSpPr>
            <p:spPr>
              <a:xfrm>
                <a:off x="1328715" y="3998131"/>
                <a:ext cx="6386512" cy="1002506"/>
              </a:xfrm>
              <a:custGeom>
                <a:avLst/>
                <a:gdLst>
                  <a:gd name="connsiteX0" fmla="*/ 0 w 6386512"/>
                  <a:gd name="connsiteY0" fmla="*/ 1002506 h 1002506"/>
                  <a:gd name="connsiteX1" fmla="*/ 2628900 w 6386512"/>
                  <a:gd name="connsiteY1" fmla="*/ 2381 h 1002506"/>
                  <a:gd name="connsiteX2" fmla="*/ 6386512 w 6386512"/>
                  <a:gd name="connsiteY2" fmla="*/ 988218 h 100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86512" h="1002506">
                    <a:moveTo>
                      <a:pt x="0" y="1002506"/>
                    </a:moveTo>
                    <a:cubicBezTo>
                      <a:pt x="782240" y="503634"/>
                      <a:pt x="1564481" y="4762"/>
                      <a:pt x="2628900" y="2381"/>
                    </a:cubicBezTo>
                    <a:cubicBezTo>
                      <a:pt x="3693319" y="0"/>
                      <a:pt x="5039915" y="494109"/>
                      <a:pt x="6386512" y="988218"/>
                    </a:cubicBezTo>
                  </a:path>
                </a:pathLst>
              </a:custGeom>
              <a:ln w="28575">
                <a:solidFill>
                  <a:schemeClr val="bg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14"/>
              <p:cNvSpPr/>
              <p:nvPr/>
            </p:nvSpPr>
            <p:spPr>
              <a:xfrm>
                <a:off x="1357290" y="5072074"/>
                <a:ext cx="6343650" cy="1090613"/>
              </a:xfrm>
              <a:custGeom>
                <a:avLst/>
                <a:gdLst>
                  <a:gd name="connsiteX0" fmla="*/ 0 w 6343650"/>
                  <a:gd name="connsiteY0" fmla="*/ 0 h 1090613"/>
                  <a:gd name="connsiteX1" fmla="*/ 3143250 w 6343650"/>
                  <a:gd name="connsiteY1" fmla="*/ 1085850 h 1090613"/>
                  <a:gd name="connsiteX2" fmla="*/ 6343650 w 6343650"/>
                  <a:gd name="connsiteY2" fmla="*/ 28575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3650" h="1090613">
                    <a:moveTo>
                      <a:pt x="0" y="0"/>
                    </a:moveTo>
                    <a:cubicBezTo>
                      <a:pt x="1042987" y="540544"/>
                      <a:pt x="2085975" y="1081088"/>
                      <a:pt x="3143250" y="1085850"/>
                    </a:cubicBezTo>
                    <a:cubicBezTo>
                      <a:pt x="4200525" y="1090613"/>
                      <a:pt x="5272087" y="559594"/>
                      <a:pt x="6343650" y="28575"/>
                    </a:cubicBezTo>
                  </a:path>
                </a:pathLst>
              </a:custGeom>
              <a:ln w="28575">
                <a:solidFill>
                  <a:schemeClr val="bg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18"/>
              <p:cNvSpPr/>
              <p:nvPr/>
            </p:nvSpPr>
            <p:spPr>
              <a:xfrm>
                <a:off x="1371577" y="4986349"/>
                <a:ext cx="6372225" cy="138113"/>
              </a:xfrm>
              <a:custGeom>
                <a:avLst/>
                <a:gdLst>
                  <a:gd name="connsiteX0" fmla="*/ 0 w 6372225"/>
                  <a:gd name="connsiteY0" fmla="*/ 0 h 138113"/>
                  <a:gd name="connsiteX1" fmla="*/ 3228975 w 6372225"/>
                  <a:gd name="connsiteY1" fmla="*/ 128588 h 138113"/>
                  <a:gd name="connsiteX2" fmla="*/ 6372225 w 6372225"/>
                  <a:gd name="connsiteY2" fmla="*/ 57150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72225" h="138113">
                    <a:moveTo>
                      <a:pt x="0" y="0"/>
                    </a:moveTo>
                    <a:cubicBezTo>
                      <a:pt x="1083469" y="59531"/>
                      <a:pt x="2166938" y="119063"/>
                      <a:pt x="3228975" y="128588"/>
                    </a:cubicBezTo>
                    <a:cubicBezTo>
                      <a:pt x="4291012" y="138113"/>
                      <a:pt x="5331618" y="97631"/>
                      <a:pt x="6372225" y="57150"/>
                    </a:cubicBezTo>
                  </a:path>
                </a:pathLst>
              </a:custGeom>
              <a:ln w="28575">
                <a:solidFill>
                  <a:schemeClr val="bg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19"/>
              <p:cNvSpPr/>
              <p:nvPr/>
            </p:nvSpPr>
            <p:spPr>
              <a:xfrm>
                <a:off x="1971634" y="4843479"/>
                <a:ext cx="285752" cy="28575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20"/>
              <p:cNvSpPr/>
              <p:nvPr/>
            </p:nvSpPr>
            <p:spPr>
              <a:xfrm>
                <a:off x="2828890" y="4914917"/>
                <a:ext cx="285752" cy="28575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21"/>
              <p:cNvSpPr/>
              <p:nvPr/>
            </p:nvSpPr>
            <p:spPr>
              <a:xfrm>
                <a:off x="3971898" y="4986355"/>
                <a:ext cx="285752" cy="28575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22"/>
              <p:cNvSpPr/>
              <p:nvPr/>
            </p:nvSpPr>
            <p:spPr>
              <a:xfrm>
                <a:off x="5614972" y="4986355"/>
                <a:ext cx="285752" cy="28575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23"/>
              <p:cNvSpPr/>
              <p:nvPr/>
            </p:nvSpPr>
            <p:spPr>
              <a:xfrm>
                <a:off x="6757980" y="4986355"/>
                <a:ext cx="285752" cy="28575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Letter"/>
              <p:cNvSpPr>
                <a:spLocks noEditPoints="1" noChangeArrowheads="1"/>
              </p:cNvSpPr>
              <p:nvPr/>
            </p:nvSpPr>
            <p:spPr bwMode="auto">
              <a:xfrm>
                <a:off x="1400130" y="4986355"/>
                <a:ext cx="500066" cy="28098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5304 w 21600"/>
                  <a:gd name="T17" fmla="*/ 9216 h 21600"/>
                  <a:gd name="T18" fmla="*/ 17504 w 21600"/>
                  <a:gd name="T19" fmla="*/ 1837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14" y="0"/>
                    </a:moveTo>
                    <a:lnTo>
                      <a:pt x="21600" y="0"/>
                    </a:lnTo>
                    <a:lnTo>
                      <a:pt x="21600" y="21628"/>
                    </a:lnTo>
                    <a:lnTo>
                      <a:pt x="14" y="21628"/>
                    </a:lnTo>
                    <a:lnTo>
                      <a:pt x="14" y="0"/>
                    </a:lnTo>
                    <a:close/>
                  </a:path>
                  <a:path w="21600" h="21600" extrusionOk="0">
                    <a:moveTo>
                      <a:pt x="18476" y="2035"/>
                    </a:moveTo>
                    <a:lnTo>
                      <a:pt x="20539" y="2035"/>
                    </a:lnTo>
                    <a:lnTo>
                      <a:pt x="20539" y="6559"/>
                    </a:lnTo>
                    <a:lnTo>
                      <a:pt x="18476" y="6559"/>
                    </a:lnTo>
                    <a:lnTo>
                      <a:pt x="18476" y="2035"/>
                    </a:lnTo>
                    <a:close/>
                  </a:path>
                  <a:path w="21600" h="21600" extrusionOk="0">
                    <a:moveTo>
                      <a:pt x="884" y="2092"/>
                    </a:moveTo>
                    <a:lnTo>
                      <a:pt x="7425" y="2092"/>
                    </a:lnTo>
                    <a:lnTo>
                      <a:pt x="7425" y="2770"/>
                    </a:lnTo>
                    <a:lnTo>
                      <a:pt x="884" y="2770"/>
                    </a:lnTo>
                    <a:lnTo>
                      <a:pt x="884" y="2092"/>
                    </a:lnTo>
                    <a:close/>
                  </a:path>
                  <a:path w="21600" h="21600" extrusionOk="0">
                    <a:moveTo>
                      <a:pt x="884" y="3109"/>
                    </a:moveTo>
                    <a:lnTo>
                      <a:pt x="7425" y="3109"/>
                    </a:lnTo>
                    <a:lnTo>
                      <a:pt x="7425" y="3788"/>
                    </a:lnTo>
                    <a:lnTo>
                      <a:pt x="884" y="3788"/>
                    </a:lnTo>
                    <a:lnTo>
                      <a:pt x="884" y="3109"/>
                    </a:lnTo>
                    <a:close/>
                  </a:path>
                  <a:path w="21600" h="21600" extrusionOk="0">
                    <a:moveTo>
                      <a:pt x="884" y="4127"/>
                    </a:moveTo>
                    <a:lnTo>
                      <a:pt x="7425" y="4127"/>
                    </a:lnTo>
                    <a:lnTo>
                      <a:pt x="7425" y="4806"/>
                    </a:lnTo>
                    <a:lnTo>
                      <a:pt x="884" y="4806"/>
                    </a:lnTo>
                    <a:lnTo>
                      <a:pt x="884" y="4127"/>
                    </a:lnTo>
                    <a:close/>
                  </a:path>
                  <a:path w="21600" h="21600" extrusionOk="0">
                    <a:moveTo>
                      <a:pt x="5127" y="5145"/>
                    </a:moveTo>
                    <a:lnTo>
                      <a:pt x="7425" y="5145"/>
                    </a:lnTo>
                    <a:lnTo>
                      <a:pt x="7425" y="5824"/>
                    </a:lnTo>
                    <a:lnTo>
                      <a:pt x="5127" y="5824"/>
                    </a:lnTo>
                    <a:lnTo>
                      <a:pt x="5127" y="51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2" y="928670"/>
            <a:ext cx="5257808" cy="9184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Targets of the network </a:t>
            </a:r>
            <a:r>
              <a:rPr lang="en-US" sz="2400" dirty="0" err="1" smtClean="0"/>
              <a:t>DDoS</a:t>
            </a:r>
            <a:r>
              <a:rPr lang="en-US" sz="2400" dirty="0" smtClean="0"/>
              <a:t> are not only end hosts, but also the core network.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8992" y="2143116"/>
            <a:ext cx="5214974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Who has the responsibility and the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knowledge to control the traffic 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90116" name="Picture 4" descr="http://upload.wikimedia.org/wikipedia/commons/thumb/d/d2/Internet_map_1024.jpg/300px-Internet_map_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2857500" cy="2857500"/>
          </a:xfrm>
          <a:prstGeom prst="rect">
            <a:avLst/>
          </a:prstGeom>
          <a:noFill/>
        </p:spPr>
      </p:pic>
      <p:grpSp>
        <p:nvGrpSpPr>
          <p:cNvPr id="5" name="组合 20"/>
          <p:cNvGrpSpPr/>
          <p:nvPr/>
        </p:nvGrpSpPr>
        <p:grpSpPr>
          <a:xfrm>
            <a:off x="8072462" y="2500306"/>
            <a:ext cx="863600" cy="1643062"/>
            <a:chOff x="8072438" y="2500313"/>
            <a:chExt cx="863600" cy="1643062"/>
          </a:xfrm>
        </p:grpSpPr>
        <p:sp>
          <p:nvSpPr>
            <p:cNvPr id="90118" name="AutoShape 6"/>
            <p:cNvSpPr>
              <a:spLocks noChangeAspect="1" noChangeArrowheads="1" noTextEdit="1"/>
            </p:cNvSpPr>
            <p:nvPr/>
          </p:nvSpPr>
          <p:spPr bwMode="auto">
            <a:xfrm>
              <a:off x="8072438" y="2500313"/>
              <a:ext cx="863600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8072438" y="2620963"/>
              <a:ext cx="773113" cy="1522412"/>
              <a:chOff x="5085" y="1651"/>
              <a:chExt cx="487" cy="959"/>
            </a:xfrm>
          </p:grpSpPr>
          <p:sp>
            <p:nvSpPr>
              <p:cNvPr id="90120" name="Freeform 8"/>
              <p:cNvSpPr>
                <a:spLocks/>
              </p:cNvSpPr>
              <p:nvPr/>
            </p:nvSpPr>
            <p:spPr bwMode="auto">
              <a:xfrm>
                <a:off x="5209" y="1688"/>
                <a:ext cx="286" cy="220"/>
              </a:xfrm>
              <a:custGeom>
                <a:avLst/>
                <a:gdLst/>
                <a:ahLst/>
                <a:cxnLst>
                  <a:cxn ang="0">
                    <a:pos x="173" y="277"/>
                  </a:cxn>
                  <a:cxn ang="0">
                    <a:pos x="224" y="190"/>
                  </a:cxn>
                  <a:cxn ang="0">
                    <a:pos x="279" y="124"/>
                  </a:cxn>
                  <a:cxn ang="0">
                    <a:pos x="336" y="44"/>
                  </a:cxn>
                  <a:cxn ang="0">
                    <a:pos x="404" y="8"/>
                  </a:cxn>
                  <a:cxn ang="0">
                    <a:pos x="459" y="0"/>
                  </a:cxn>
                  <a:cxn ang="0">
                    <a:pos x="516" y="21"/>
                  </a:cxn>
                  <a:cxn ang="0">
                    <a:pos x="547" y="73"/>
                  </a:cxn>
                  <a:cxn ang="0">
                    <a:pos x="571" y="168"/>
                  </a:cxn>
                  <a:cxn ang="0">
                    <a:pos x="565" y="270"/>
                  </a:cxn>
                  <a:cxn ang="0">
                    <a:pos x="540" y="358"/>
                  </a:cxn>
                  <a:cxn ang="0">
                    <a:pos x="478" y="461"/>
                  </a:cxn>
                  <a:cxn ang="0">
                    <a:pos x="410" y="534"/>
                  </a:cxn>
                  <a:cxn ang="0">
                    <a:pos x="336" y="599"/>
                  </a:cxn>
                  <a:cxn ang="0">
                    <a:pos x="254" y="643"/>
                  </a:cxn>
                  <a:cxn ang="0">
                    <a:pos x="186" y="658"/>
                  </a:cxn>
                  <a:cxn ang="0">
                    <a:pos x="155" y="636"/>
                  </a:cxn>
                  <a:cxn ang="0">
                    <a:pos x="130" y="549"/>
                  </a:cxn>
                  <a:cxn ang="0">
                    <a:pos x="136" y="432"/>
                  </a:cxn>
                  <a:cxn ang="0">
                    <a:pos x="18" y="438"/>
                  </a:cxn>
                  <a:cxn ang="0">
                    <a:pos x="0" y="417"/>
                  </a:cxn>
                  <a:cxn ang="0">
                    <a:pos x="18" y="373"/>
                  </a:cxn>
                  <a:cxn ang="0">
                    <a:pos x="142" y="365"/>
                  </a:cxn>
                  <a:cxn ang="0">
                    <a:pos x="173" y="277"/>
                  </a:cxn>
                </a:cxnLst>
                <a:rect l="0" t="0" r="r" b="b"/>
                <a:pathLst>
                  <a:path w="571" h="658">
                    <a:moveTo>
                      <a:pt x="173" y="277"/>
                    </a:moveTo>
                    <a:lnTo>
                      <a:pt x="224" y="190"/>
                    </a:lnTo>
                    <a:lnTo>
                      <a:pt x="279" y="124"/>
                    </a:lnTo>
                    <a:lnTo>
                      <a:pt x="336" y="44"/>
                    </a:lnTo>
                    <a:lnTo>
                      <a:pt x="404" y="8"/>
                    </a:lnTo>
                    <a:lnTo>
                      <a:pt x="459" y="0"/>
                    </a:lnTo>
                    <a:lnTo>
                      <a:pt x="516" y="21"/>
                    </a:lnTo>
                    <a:lnTo>
                      <a:pt x="547" y="73"/>
                    </a:lnTo>
                    <a:lnTo>
                      <a:pt x="571" y="168"/>
                    </a:lnTo>
                    <a:lnTo>
                      <a:pt x="565" y="270"/>
                    </a:lnTo>
                    <a:lnTo>
                      <a:pt x="540" y="358"/>
                    </a:lnTo>
                    <a:lnTo>
                      <a:pt x="478" y="461"/>
                    </a:lnTo>
                    <a:lnTo>
                      <a:pt x="410" y="534"/>
                    </a:lnTo>
                    <a:lnTo>
                      <a:pt x="336" y="599"/>
                    </a:lnTo>
                    <a:lnTo>
                      <a:pt x="254" y="643"/>
                    </a:lnTo>
                    <a:lnTo>
                      <a:pt x="186" y="658"/>
                    </a:lnTo>
                    <a:lnTo>
                      <a:pt x="155" y="636"/>
                    </a:lnTo>
                    <a:lnTo>
                      <a:pt x="130" y="549"/>
                    </a:lnTo>
                    <a:lnTo>
                      <a:pt x="136" y="432"/>
                    </a:lnTo>
                    <a:lnTo>
                      <a:pt x="18" y="438"/>
                    </a:lnTo>
                    <a:lnTo>
                      <a:pt x="0" y="417"/>
                    </a:lnTo>
                    <a:lnTo>
                      <a:pt x="18" y="373"/>
                    </a:lnTo>
                    <a:lnTo>
                      <a:pt x="142" y="365"/>
                    </a:lnTo>
                    <a:lnTo>
                      <a:pt x="173" y="2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1" name="Freeform 9"/>
              <p:cNvSpPr>
                <a:spLocks/>
              </p:cNvSpPr>
              <p:nvPr/>
            </p:nvSpPr>
            <p:spPr bwMode="auto">
              <a:xfrm>
                <a:off x="5194" y="1919"/>
                <a:ext cx="198" cy="322"/>
              </a:xfrm>
              <a:custGeom>
                <a:avLst/>
                <a:gdLst/>
                <a:ahLst/>
                <a:cxnLst>
                  <a:cxn ang="0">
                    <a:pos x="112" y="81"/>
                  </a:cxn>
                  <a:cxn ang="0">
                    <a:pos x="167" y="22"/>
                  </a:cxn>
                  <a:cxn ang="0">
                    <a:pos x="253" y="0"/>
                  </a:cxn>
                  <a:cxn ang="0">
                    <a:pos x="328" y="15"/>
                  </a:cxn>
                  <a:cxn ang="0">
                    <a:pos x="384" y="74"/>
                  </a:cxn>
                  <a:cxn ang="0">
                    <a:pos x="396" y="118"/>
                  </a:cxn>
                  <a:cxn ang="0">
                    <a:pos x="396" y="176"/>
                  </a:cxn>
                  <a:cxn ang="0">
                    <a:pos x="372" y="227"/>
                  </a:cxn>
                  <a:cxn ang="0">
                    <a:pos x="328" y="315"/>
                  </a:cxn>
                  <a:cxn ang="0">
                    <a:pos x="310" y="418"/>
                  </a:cxn>
                  <a:cxn ang="0">
                    <a:pos x="304" y="504"/>
                  </a:cxn>
                  <a:cxn ang="0">
                    <a:pos x="322" y="600"/>
                  </a:cxn>
                  <a:cxn ang="0">
                    <a:pos x="372" y="688"/>
                  </a:cxn>
                  <a:cxn ang="0">
                    <a:pos x="390" y="776"/>
                  </a:cxn>
                  <a:cxn ang="0">
                    <a:pos x="384" y="856"/>
                  </a:cxn>
                  <a:cxn ang="0">
                    <a:pos x="347" y="922"/>
                  </a:cxn>
                  <a:cxn ang="0">
                    <a:pos x="297" y="959"/>
                  </a:cxn>
                  <a:cxn ang="0">
                    <a:pos x="235" y="966"/>
                  </a:cxn>
                  <a:cxn ang="0">
                    <a:pos x="161" y="966"/>
                  </a:cxn>
                  <a:cxn ang="0">
                    <a:pos x="105" y="929"/>
                  </a:cxn>
                  <a:cxn ang="0">
                    <a:pos x="49" y="819"/>
                  </a:cxn>
                  <a:cxn ang="0">
                    <a:pos x="12" y="724"/>
                  </a:cxn>
                  <a:cxn ang="0">
                    <a:pos x="0" y="578"/>
                  </a:cxn>
                  <a:cxn ang="0">
                    <a:pos x="12" y="447"/>
                  </a:cxn>
                  <a:cxn ang="0">
                    <a:pos x="37" y="307"/>
                  </a:cxn>
                  <a:cxn ang="0">
                    <a:pos x="74" y="168"/>
                  </a:cxn>
                  <a:cxn ang="0">
                    <a:pos x="112" y="81"/>
                  </a:cxn>
                </a:cxnLst>
                <a:rect l="0" t="0" r="r" b="b"/>
                <a:pathLst>
                  <a:path w="396" h="966">
                    <a:moveTo>
                      <a:pt x="112" y="81"/>
                    </a:moveTo>
                    <a:lnTo>
                      <a:pt x="167" y="22"/>
                    </a:lnTo>
                    <a:lnTo>
                      <a:pt x="253" y="0"/>
                    </a:lnTo>
                    <a:lnTo>
                      <a:pt x="328" y="15"/>
                    </a:lnTo>
                    <a:lnTo>
                      <a:pt x="384" y="74"/>
                    </a:lnTo>
                    <a:lnTo>
                      <a:pt x="396" y="118"/>
                    </a:lnTo>
                    <a:lnTo>
                      <a:pt x="396" y="176"/>
                    </a:lnTo>
                    <a:lnTo>
                      <a:pt x="372" y="227"/>
                    </a:lnTo>
                    <a:lnTo>
                      <a:pt x="328" y="315"/>
                    </a:lnTo>
                    <a:lnTo>
                      <a:pt x="310" y="418"/>
                    </a:lnTo>
                    <a:lnTo>
                      <a:pt x="304" y="504"/>
                    </a:lnTo>
                    <a:lnTo>
                      <a:pt x="322" y="600"/>
                    </a:lnTo>
                    <a:lnTo>
                      <a:pt x="372" y="688"/>
                    </a:lnTo>
                    <a:lnTo>
                      <a:pt x="390" y="776"/>
                    </a:lnTo>
                    <a:lnTo>
                      <a:pt x="384" y="856"/>
                    </a:lnTo>
                    <a:lnTo>
                      <a:pt x="347" y="922"/>
                    </a:lnTo>
                    <a:lnTo>
                      <a:pt x="297" y="959"/>
                    </a:lnTo>
                    <a:lnTo>
                      <a:pt x="235" y="966"/>
                    </a:lnTo>
                    <a:lnTo>
                      <a:pt x="161" y="966"/>
                    </a:lnTo>
                    <a:lnTo>
                      <a:pt x="105" y="929"/>
                    </a:lnTo>
                    <a:lnTo>
                      <a:pt x="49" y="819"/>
                    </a:lnTo>
                    <a:lnTo>
                      <a:pt x="12" y="724"/>
                    </a:lnTo>
                    <a:lnTo>
                      <a:pt x="0" y="578"/>
                    </a:lnTo>
                    <a:lnTo>
                      <a:pt x="12" y="447"/>
                    </a:lnTo>
                    <a:lnTo>
                      <a:pt x="37" y="307"/>
                    </a:lnTo>
                    <a:lnTo>
                      <a:pt x="74" y="168"/>
                    </a:lnTo>
                    <a:lnTo>
                      <a:pt x="112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auto">
              <a:xfrm>
                <a:off x="5352" y="1930"/>
                <a:ext cx="220" cy="290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6" y="7"/>
                  </a:cxn>
                  <a:cxn ang="0">
                    <a:pos x="74" y="0"/>
                  </a:cxn>
                  <a:cxn ang="0">
                    <a:pos x="111" y="37"/>
                  </a:cxn>
                  <a:cxn ang="0">
                    <a:pos x="168" y="131"/>
                  </a:cxn>
                  <a:cxn ang="0">
                    <a:pos x="241" y="255"/>
                  </a:cxn>
                  <a:cxn ang="0">
                    <a:pos x="310" y="343"/>
                  </a:cxn>
                  <a:cxn ang="0">
                    <a:pos x="435" y="504"/>
                  </a:cxn>
                  <a:cxn ang="0">
                    <a:pos x="441" y="540"/>
                  </a:cxn>
                  <a:cxn ang="0">
                    <a:pos x="415" y="563"/>
                  </a:cxn>
                  <a:cxn ang="0">
                    <a:pos x="353" y="591"/>
                  </a:cxn>
                  <a:cxn ang="0">
                    <a:pos x="267" y="614"/>
                  </a:cxn>
                  <a:cxn ang="0">
                    <a:pos x="161" y="622"/>
                  </a:cxn>
                  <a:cxn ang="0">
                    <a:pos x="124" y="628"/>
                  </a:cxn>
                  <a:cxn ang="0">
                    <a:pos x="111" y="658"/>
                  </a:cxn>
                  <a:cxn ang="0">
                    <a:pos x="136" y="708"/>
                  </a:cxn>
                  <a:cxn ang="0">
                    <a:pos x="223" y="796"/>
                  </a:cxn>
                  <a:cxn ang="0">
                    <a:pos x="285" y="819"/>
                  </a:cxn>
                  <a:cxn ang="0">
                    <a:pos x="298" y="847"/>
                  </a:cxn>
                  <a:cxn ang="0">
                    <a:pos x="272" y="870"/>
                  </a:cxn>
                  <a:cxn ang="0">
                    <a:pos x="217" y="870"/>
                  </a:cxn>
                  <a:cxn ang="0">
                    <a:pos x="142" y="819"/>
                  </a:cxn>
                  <a:cxn ang="0">
                    <a:pos x="80" y="746"/>
                  </a:cxn>
                  <a:cxn ang="0">
                    <a:pos x="43" y="679"/>
                  </a:cxn>
                  <a:cxn ang="0">
                    <a:pos x="43" y="628"/>
                  </a:cxn>
                  <a:cxn ang="0">
                    <a:pos x="68" y="591"/>
                  </a:cxn>
                  <a:cxn ang="0">
                    <a:pos x="105" y="578"/>
                  </a:cxn>
                  <a:cxn ang="0">
                    <a:pos x="161" y="570"/>
                  </a:cxn>
                  <a:cxn ang="0">
                    <a:pos x="223" y="570"/>
                  </a:cxn>
                  <a:cxn ang="0">
                    <a:pos x="298" y="555"/>
                  </a:cxn>
                  <a:cxn ang="0">
                    <a:pos x="335" y="540"/>
                  </a:cxn>
                  <a:cxn ang="0">
                    <a:pos x="353" y="519"/>
                  </a:cxn>
                  <a:cxn ang="0">
                    <a:pos x="347" y="497"/>
                  </a:cxn>
                  <a:cxn ang="0">
                    <a:pos x="292" y="438"/>
                  </a:cxn>
                  <a:cxn ang="0">
                    <a:pos x="204" y="335"/>
                  </a:cxn>
                  <a:cxn ang="0">
                    <a:pos x="124" y="249"/>
                  </a:cxn>
                  <a:cxn ang="0">
                    <a:pos x="37" y="153"/>
                  </a:cxn>
                  <a:cxn ang="0">
                    <a:pos x="6" y="87"/>
                  </a:cxn>
                  <a:cxn ang="0">
                    <a:pos x="0" y="43"/>
                  </a:cxn>
                </a:cxnLst>
                <a:rect l="0" t="0" r="r" b="b"/>
                <a:pathLst>
                  <a:path w="441" h="870">
                    <a:moveTo>
                      <a:pt x="0" y="43"/>
                    </a:moveTo>
                    <a:lnTo>
                      <a:pt x="6" y="7"/>
                    </a:lnTo>
                    <a:lnTo>
                      <a:pt x="74" y="0"/>
                    </a:lnTo>
                    <a:lnTo>
                      <a:pt x="111" y="37"/>
                    </a:lnTo>
                    <a:lnTo>
                      <a:pt x="168" y="131"/>
                    </a:lnTo>
                    <a:lnTo>
                      <a:pt x="241" y="255"/>
                    </a:lnTo>
                    <a:lnTo>
                      <a:pt x="310" y="343"/>
                    </a:lnTo>
                    <a:lnTo>
                      <a:pt x="435" y="504"/>
                    </a:lnTo>
                    <a:lnTo>
                      <a:pt x="441" y="540"/>
                    </a:lnTo>
                    <a:lnTo>
                      <a:pt x="415" y="563"/>
                    </a:lnTo>
                    <a:lnTo>
                      <a:pt x="353" y="591"/>
                    </a:lnTo>
                    <a:lnTo>
                      <a:pt x="267" y="614"/>
                    </a:lnTo>
                    <a:lnTo>
                      <a:pt x="161" y="622"/>
                    </a:lnTo>
                    <a:lnTo>
                      <a:pt x="124" y="628"/>
                    </a:lnTo>
                    <a:lnTo>
                      <a:pt x="111" y="658"/>
                    </a:lnTo>
                    <a:lnTo>
                      <a:pt x="136" y="708"/>
                    </a:lnTo>
                    <a:lnTo>
                      <a:pt x="223" y="796"/>
                    </a:lnTo>
                    <a:lnTo>
                      <a:pt x="285" y="819"/>
                    </a:lnTo>
                    <a:lnTo>
                      <a:pt x="298" y="847"/>
                    </a:lnTo>
                    <a:lnTo>
                      <a:pt x="272" y="870"/>
                    </a:lnTo>
                    <a:lnTo>
                      <a:pt x="217" y="870"/>
                    </a:lnTo>
                    <a:lnTo>
                      <a:pt x="142" y="819"/>
                    </a:lnTo>
                    <a:lnTo>
                      <a:pt x="80" y="746"/>
                    </a:lnTo>
                    <a:lnTo>
                      <a:pt x="43" y="679"/>
                    </a:lnTo>
                    <a:lnTo>
                      <a:pt x="43" y="628"/>
                    </a:lnTo>
                    <a:lnTo>
                      <a:pt x="68" y="591"/>
                    </a:lnTo>
                    <a:lnTo>
                      <a:pt x="105" y="578"/>
                    </a:lnTo>
                    <a:lnTo>
                      <a:pt x="161" y="570"/>
                    </a:lnTo>
                    <a:lnTo>
                      <a:pt x="223" y="570"/>
                    </a:lnTo>
                    <a:lnTo>
                      <a:pt x="298" y="555"/>
                    </a:lnTo>
                    <a:lnTo>
                      <a:pt x="335" y="540"/>
                    </a:lnTo>
                    <a:lnTo>
                      <a:pt x="353" y="519"/>
                    </a:lnTo>
                    <a:lnTo>
                      <a:pt x="347" y="497"/>
                    </a:lnTo>
                    <a:lnTo>
                      <a:pt x="292" y="438"/>
                    </a:lnTo>
                    <a:lnTo>
                      <a:pt x="204" y="335"/>
                    </a:lnTo>
                    <a:lnTo>
                      <a:pt x="124" y="249"/>
                    </a:lnTo>
                    <a:lnTo>
                      <a:pt x="37" y="153"/>
                    </a:lnTo>
                    <a:lnTo>
                      <a:pt x="6" y="8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auto">
              <a:xfrm>
                <a:off x="5209" y="2173"/>
                <a:ext cx="239" cy="437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304" y="16"/>
                  </a:cxn>
                  <a:cxn ang="0">
                    <a:pos x="334" y="75"/>
                  </a:cxn>
                  <a:cxn ang="0">
                    <a:pos x="328" y="213"/>
                  </a:cxn>
                  <a:cxn ang="0">
                    <a:pos x="316" y="359"/>
                  </a:cxn>
                  <a:cxn ang="0">
                    <a:pos x="316" y="513"/>
                  </a:cxn>
                  <a:cxn ang="0">
                    <a:pos x="378" y="696"/>
                  </a:cxn>
                  <a:cxn ang="0">
                    <a:pos x="427" y="828"/>
                  </a:cxn>
                  <a:cxn ang="0">
                    <a:pos x="453" y="959"/>
                  </a:cxn>
                  <a:cxn ang="0">
                    <a:pos x="446" y="1076"/>
                  </a:cxn>
                  <a:cxn ang="0">
                    <a:pos x="446" y="1120"/>
                  </a:cxn>
                  <a:cxn ang="0">
                    <a:pos x="471" y="1164"/>
                  </a:cxn>
                  <a:cxn ang="0">
                    <a:pos x="477" y="1208"/>
                  </a:cxn>
                  <a:cxn ang="0">
                    <a:pos x="459" y="1229"/>
                  </a:cxn>
                  <a:cxn ang="0">
                    <a:pos x="409" y="1215"/>
                  </a:cxn>
                  <a:cxn ang="0">
                    <a:pos x="316" y="1200"/>
                  </a:cxn>
                  <a:cxn ang="0">
                    <a:pos x="204" y="1229"/>
                  </a:cxn>
                  <a:cxn ang="0">
                    <a:pos x="130" y="1281"/>
                  </a:cxn>
                  <a:cxn ang="0">
                    <a:pos x="92" y="1311"/>
                  </a:cxn>
                  <a:cxn ang="0">
                    <a:pos x="55" y="1311"/>
                  </a:cxn>
                  <a:cxn ang="0">
                    <a:pos x="0" y="1215"/>
                  </a:cxn>
                  <a:cxn ang="0">
                    <a:pos x="6" y="1200"/>
                  </a:cxn>
                  <a:cxn ang="0">
                    <a:pos x="118" y="1156"/>
                  </a:cxn>
                  <a:cxn ang="0">
                    <a:pos x="248" y="1135"/>
                  </a:cxn>
                  <a:cxn ang="0">
                    <a:pos x="341" y="1128"/>
                  </a:cxn>
                  <a:cxn ang="0">
                    <a:pos x="396" y="1128"/>
                  </a:cxn>
                  <a:cxn ang="0">
                    <a:pos x="409" y="1084"/>
                  </a:cxn>
                  <a:cxn ang="0">
                    <a:pos x="391" y="959"/>
                  </a:cxn>
                  <a:cxn ang="0">
                    <a:pos x="347" y="828"/>
                  </a:cxn>
                  <a:cxn ang="0">
                    <a:pos x="279" y="659"/>
                  </a:cxn>
                  <a:cxn ang="0">
                    <a:pos x="222" y="513"/>
                  </a:cxn>
                  <a:cxn ang="0">
                    <a:pos x="198" y="381"/>
                  </a:cxn>
                  <a:cxn ang="0">
                    <a:pos x="192" y="235"/>
                  </a:cxn>
                  <a:cxn ang="0">
                    <a:pos x="192" y="96"/>
                  </a:cxn>
                  <a:cxn ang="0">
                    <a:pos x="217" y="38"/>
                  </a:cxn>
                  <a:cxn ang="0">
                    <a:pos x="235" y="0"/>
                  </a:cxn>
                </a:cxnLst>
                <a:rect l="0" t="0" r="r" b="b"/>
                <a:pathLst>
                  <a:path w="477" h="1311">
                    <a:moveTo>
                      <a:pt x="235" y="0"/>
                    </a:moveTo>
                    <a:lnTo>
                      <a:pt x="304" y="16"/>
                    </a:lnTo>
                    <a:lnTo>
                      <a:pt x="334" y="75"/>
                    </a:lnTo>
                    <a:lnTo>
                      <a:pt x="328" y="213"/>
                    </a:lnTo>
                    <a:lnTo>
                      <a:pt x="316" y="359"/>
                    </a:lnTo>
                    <a:lnTo>
                      <a:pt x="316" y="513"/>
                    </a:lnTo>
                    <a:lnTo>
                      <a:pt x="378" y="696"/>
                    </a:lnTo>
                    <a:lnTo>
                      <a:pt x="427" y="828"/>
                    </a:lnTo>
                    <a:lnTo>
                      <a:pt x="453" y="959"/>
                    </a:lnTo>
                    <a:lnTo>
                      <a:pt x="446" y="1076"/>
                    </a:lnTo>
                    <a:lnTo>
                      <a:pt x="446" y="1120"/>
                    </a:lnTo>
                    <a:lnTo>
                      <a:pt x="471" y="1164"/>
                    </a:lnTo>
                    <a:lnTo>
                      <a:pt x="477" y="1208"/>
                    </a:lnTo>
                    <a:lnTo>
                      <a:pt x="459" y="1229"/>
                    </a:lnTo>
                    <a:lnTo>
                      <a:pt x="409" y="1215"/>
                    </a:lnTo>
                    <a:lnTo>
                      <a:pt x="316" y="1200"/>
                    </a:lnTo>
                    <a:lnTo>
                      <a:pt x="204" y="1229"/>
                    </a:lnTo>
                    <a:lnTo>
                      <a:pt x="130" y="1281"/>
                    </a:lnTo>
                    <a:lnTo>
                      <a:pt x="92" y="1311"/>
                    </a:lnTo>
                    <a:lnTo>
                      <a:pt x="55" y="1311"/>
                    </a:lnTo>
                    <a:lnTo>
                      <a:pt x="0" y="1215"/>
                    </a:lnTo>
                    <a:lnTo>
                      <a:pt x="6" y="1200"/>
                    </a:lnTo>
                    <a:lnTo>
                      <a:pt x="118" y="1156"/>
                    </a:lnTo>
                    <a:lnTo>
                      <a:pt x="248" y="1135"/>
                    </a:lnTo>
                    <a:lnTo>
                      <a:pt x="341" y="1128"/>
                    </a:lnTo>
                    <a:lnTo>
                      <a:pt x="396" y="1128"/>
                    </a:lnTo>
                    <a:lnTo>
                      <a:pt x="409" y="1084"/>
                    </a:lnTo>
                    <a:lnTo>
                      <a:pt x="391" y="959"/>
                    </a:lnTo>
                    <a:lnTo>
                      <a:pt x="347" y="828"/>
                    </a:lnTo>
                    <a:lnTo>
                      <a:pt x="279" y="659"/>
                    </a:lnTo>
                    <a:lnTo>
                      <a:pt x="222" y="513"/>
                    </a:lnTo>
                    <a:lnTo>
                      <a:pt x="198" y="381"/>
                    </a:lnTo>
                    <a:lnTo>
                      <a:pt x="192" y="235"/>
                    </a:lnTo>
                    <a:lnTo>
                      <a:pt x="192" y="96"/>
                    </a:lnTo>
                    <a:lnTo>
                      <a:pt x="217" y="3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auto">
              <a:xfrm>
                <a:off x="5091" y="2185"/>
                <a:ext cx="199" cy="364"/>
              </a:xfrm>
              <a:custGeom>
                <a:avLst/>
                <a:gdLst/>
                <a:ahLst/>
                <a:cxnLst>
                  <a:cxn ang="0">
                    <a:pos x="297" y="0"/>
                  </a:cxn>
                  <a:cxn ang="0">
                    <a:pos x="353" y="0"/>
                  </a:cxn>
                  <a:cxn ang="0">
                    <a:pos x="372" y="44"/>
                  </a:cxn>
                  <a:cxn ang="0">
                    <a:pos x="384" y="139"/>
                  </a:cxn>
                  <a:cxn ang="0">
                    <a:pos x="372" y="241"/>
                  </a:cxn>
                  <a:cxn ang="0">
                    <a:pos x="341" y="446"/>
                  </a:cxn>
                  <a:cxn ang="0">
                    <a:pos x="346" y="534"/>
                  </a:cxn>
                  <a:cxn ang="0">
                    <a:pos x="384" y="709"/>
                  </a:cxn>
                  <a:cxn ang="0">
                    <a:pos x="397" y="833"/>
                  </a:cxn>
                  <a:cxn ang="0">
                    <a:pos x="397" y="929"/>
                  </a:cxn>
                  <a:cxn ang="0">
                    <a:pos x="378" y="950"/>
                  </a:cxn>
                  <a:cxn ang="0">
                    <a:pos x="322" y="965"/>
                  </a:cxn>
                  <a:cxn ang="0">
                    <a:pos x="247" y="987"/>
                  </a:cxn>
                  <a:cxn ang="0">
                    <a:pos x="174" y="1031"/>
                  </a:cxn>
                  <a:cxn ang="0">
                    <a:pos x="99" y="1090"/>
                  </a:cxn>
                  <a:cxn ang="0">
                    <a:pos x="68" y="1090"/>
                  </a:cxn>
                  <a:cxn ang="0">
                    <a:pos x="0" y="1024"/>
                  </a:cxn>
                  <a:cxn ang="0">
                    <a:pos x="6" y="994"/>
                  </a:cxn>
                  <a:cxn ang="0">
                    <a:pos x="93" y="950"/>
                  </a:cxn>
                  <a:cxn ang="0">
                    <a:pos x="242" y="906"/>
                  </a:cxn>
                  <a:cxn ang="0">
                    <a:pos x="310" y="877"/>
                  </a:cxn>
                  <a:cxn ang="0">
                    <a:pos x="322" y="849"/>
                  </a:cxn>
                  <a:cxn ang="0">
                    <a:pos x="322" y="724"/>
                  </a:cxn>
                  <a:cxn ang="0">
                    <a:pos x="297" y="564"/>
                  </a:cxn>
                  <a:cxn ang="0">
                    <a:pos x="285" y="461"/>
                  </a:cxn>
                  <a:cxn ang="0">
                    <a:pos x="273" y="300"/>
                  </a:cxn>
                  <a:cxn ang="0">
                    <a:pos x="266" y="124"/>
                  </a:cxn>
                  <a:cxn ang="0">
                    <a:pos x="273" y="44"/>
                  </a:cxn>
                  <a:cxn ang="0">
                    <a:pos x="297" y="0"/>
                  </a:cxn>
                </a:cxnLst>
                <a:rect l="0" t="0" r="r" b="b"/>
                <a:pathLst>
                  <a:path w="397" h="1090">
                    <a:moveTo>
                      <a:pt x="297" y="0"/>
                    </a:moveTo>
                    <a:lnTo>
                      <a:pt x="353" y="0"/>
                    </a:lnTo>
                    <a:lnTo>
                      <a:pt x="372" y="44"/>
                    </a:lnTo>
                    <a:lnTo>
                      <a:pt x="384" y="139"/>
                    </a:lnTo>
                    <a:lnTo>
                      <a:pt x="372" y="241"/>
                    </a:lnTo>
                    <a:lnTo>
                      <a:pt x="341" y="446"/>
                    </a:lnTo>
                    <a:lnTo>
                      <a:pt x="346" y="534"/>
                    </a:lnTo>
                    <a:lnTo>
                      <a:pt x="384" y="709"/>
                    </a:lnTo>
                    <a:lnTo>
                      <a:pt x="397" y="833"/>
                    </a:lnTo>
                    <a:lnTo>
                      <a:pt x="397" y="929"/>
                    </a:lnTo>
                    <a:lnTo>
                      <a:pt x="378" y="950"/>
                    </a:lnTo>
                    <a:lnTo>
                      <a:pt x="322" y="965"/>
                    </a:lnTo>
                    <a:lnTo>
                      <a:pt x="247" y="987"/>
                    </a:lnTo>
                    <a:lnTo>
                      <a:pt x="174" y="1031"/>
                    </a:lnTo>
                    <a:lnTo>
                      <a:pt x="99" y="1090"/>
                    </a:lnTo>
                    <a:lnTo>
                      <a:pt x="68" y="1090"/>
                    </a:lnTo>
                    <a:lnTo>
                      <a:pt x="0" y="1024"/>
                    </a:lnTo>
                    <a:lnTo>
                      <a:pt x="6" y="994"/>
                    </a:lnTo>
                    <a:lnTo>
                      <a:pt x="93" y="950"/>
                    </a:lnTo>
                    <a:lnTo>
                      <a:pt x="242" y="906"/>
                    </a:lnTo>
                    <a:lnTo>
                      <a:pt x="310" y="877"/>
                    </a:lnTo>
                    <a:lnTo>
                      <a:pt x="322" y="849"/>
                    </a:lnTo>
                    <a:lnTo>
                      <a:pt x="322" y="724"/>
                    </a:lnTo>
                    <a:lnTo>
                      <a:pt x="297" y="564"/>
                    </a:lnTo>
                    <a:lnTo>
                      <a:pt x="285" y="461"/>
                    </a:lnTo>
                    <a:lnTo>
                      <a:pt x="273" y="300"/>
                    </a:lnTo>
                    <a:lnTo>
                      <a:pt x="266" y="124"/>
                    </a:lnTo>
                    <a:lnTo>
                      <a:pt x="273" y="44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auto">
              <a:xfrm>
                <a:off x="5085" y="1651"/>
                <a:ext cx="326" cy="324"/>
              </a:xfrm>
              <a:custGeom>
                <a:avLst/>
                <a:gdLst/>
                <a:ahLst/>
                <a:cxnLst>
                  <a:cxn ang="0">
                    <a:pos x="347" y="972"/>
                  </a:cxn>
                  <a:cxn ang="0">
                    <a:pos x="378" y="928"/>
                  </a:cxn>
                  <a:cxn ang="0">
                    <a:pos x="366" y="862"/>
                  </a:cxn>
                  <a:cxn ang="0">
                    <a:pos x="341" y="775"/>
                  </a:cxn>
                  <a:cxn ang="0">
                    <a:pos x="247" y="672"/>
                  </a:cxn>
                  <a:cxn ang="0">
                    <a:pos x="155" y="577"/>
                  </a:cxn>
                  <a:cxn ang="0">
                    <a:pos x="111" y="475"/>
                  </a:cxn>
                  <a:cxn ang="0">
                    <a:pos x="93" y="314"/>
                  </a:cxn>
                  <a:cxn ang="0">
                    <a:pos x="198" y="270"/>
                  </a:cxn>
                  <a:cxn ang="0">
                    <a:pos x="366" y="249"/>
                  </a:cxn>
                  <a:cxn ang="0">
                    <a:pos x="434" y="256"/>
                  </a:cxn>
                  <a:cxn ang="0">
                    <a:pos x="452" y="278"/>
                  </a:cxn>
                  <a:cxn ang="0">
                    <a:pos x="483" y="241"/>
                  </a:cxn>
                  <a:cxn ang="0">
                    <a:pos x="471" y="205"/>
                  </a:cxn>
                  <a:cxn ang="0">
                    <a:pos x="490" y="139"/>
                  </a:cxn>
                  <a:cxn ang="0">
                    <a:pos x="540" y="80"/>
                  </a:cxn>
                  <a:cxn ang="0">
                    <a:pos x="577" y="65"/>
                  </a:cxn>
                  <a:cxn ang="0">
                    <a:pos x="626" y="102"/>
                  </a:cxn>
                  <a:cxn ang="0">
                    <a:pos x="652" y="65"/>
                  </a:cxn>
                  <a:cxn ang="0">
                    <a:pos x="608" y="0"/>
                  </a:cxn>
                  <a:cxn ang="0">
                    <a:pos x="551" y="0"/>
                  </a:cxn>
                  <a:cxn ang="0">
                    <a:pos x="483" y="37"/>
                  </a:cxn>
                  <a:cxn ang="0">
                    <a:pos x="441" y="132"/>
                  </a:cxn>
                  <a:cxn ang="0">
                    <a:pos x="384" y="176"/>
                  </a:cxn>
                  <a:cxn ang="0">
                    <a:pos x="298" y="190"/>
                  </a:cxn>
                  <a:cxn ang="0">
                    <a:pos x="142" y="212"/>
                  </a:cxn>
                  <a:cxn ang="0">
                    <a:pos x="18" y="256"/>
                  </a:cxn>
                  <a:cxn ang="0">
                    <a:pos x="0" y="293"/>
                  </a:cxn>
                  <a:cxn ang="0">
                    <a:pos x="12" y="409"/>
                  </a:cxn>
                  <a:cxn ang="0">
                    <a:pos x="55" y="570"/>
                  </a:cxn>
                  <a:cxn ang="0">
                    <a:pos x="117" y="702"/>
                  </a:cxn>
                  <a:cxn ang="0">
                    <a:pos x="179" y="818"/>
                  </a:cxn>
                  <a:cxn ang="0">
                    <a:pos x="236" y="899"/>
                  </a:cxn>
                  <a:cxn ang="0">
                    <a:pos x="291" y="957"/>
                  </a:cxn>
                  <a:cxn ang="0">
                    <a:pos x="347" y="972"/>
                  </a:cxn>
                </a:cxnLst>
                <a:rect l="0" t="0" r="r" b="b"/>
                <a:pathLst>
                  <a:path w="652" h="972">
                    <a:moveTo>
                      <a:pt x="347" y="972"/>
                    </a:moveTo>
                    <a:lnTo>
                      <a:pt x="378" y="928"/>
                    </a:lnTo>
                    <a:lnTo>
                      <a:pt x="366" y="862"/>
                    </a:lnTo>
                    <a:lnTo>
                      <a:pt x="341" y="775"/>
                    </a:lnTo>
                    <a:lnTo>
                      <a:pt x="247" y="672"/>
                    </a:lnTo>
                    <a:lnTo>
                      <a:pt x="155" y="577"/>
                    </a:lnTo>
                    <a:lnTo>
                      <a:pt x="111" y="475"/>
                    </a:lnTo>
                    <a:lnTo>
                      <a:pt x="93" y="314"/>
                    </a:lnTo>
                    <a:lnTo>
                      <a:pt x="198" y="270"/>
                    </a:lnTo>
                    <a:lnTo>
                      <a:pt x="366" y="249"/>
                    </a:lnTo>
                    <a:lnTo>
                      <a:pt x="434" y="256"/>
                    </a:lnTo>
                    <a:lnTo>
                      <a:pt x="452" y="278"/>
                    </a:lnTo>
                    <a:lnTo>
                      <a:pt x="483" y="241"/>
                    </a:lnTo>
                    <a:lnTo>
                      <a:pt x="471" y="205"/>
                    </a:lnTo>
                    <a:lnTo>
                      <a:pt x="490" y="139"/>
                    </a:lnTo>
                    <a:lnTo>
                      <a:pt x="540" y="80"/>
                    </a:lnTo>
                    <a:lnTo>
                      <a:pt x="577" y="65"/>
                    </a:lnTo>
                    <a:lnTo>
                      <a:pt x="626" y="102"/>
                    </a:lnTo>
                    <a:lnTo>
                      <a:pt x="652" y="65"/>
                    </a:lnTo>
                    <a:lnTo>
                      <a:pt x="608" y="0"/>
                    </a:lnTo>
                    <a:lnTo>
                      <a:pt x="551" y="0"/>
                    </a:lnTo>
                    <a:lnTo>
                      <a:pt x="483" y="37"/>
                    </a:lnTo>
                    <a:lnTo>
                      <a:pt x="441" y="132"/>
                    </a:lnTo>
                    <a:lnTo>
                      <a:pt x="384" y="176"/>
                    </a:lnTo>
                    <a:lnTo>
                      <a:pt x="298" y="190"/>
                    </a:lnTo>
                    <a:lnTo>
                      <a:pt x="142" y="212"/>
                    </a:lnTo>
                    <a:lnTo>
                      <a:pt x="18" y="256"/>
                    </a:lnTo>
                    <a:lnTo>
                      <a:pt x="0" y="293"/>
                    </a:lnTo>
                    <a:lnTo>
                      <a:pt x="12" y="409"/>
                    </a:lnTo>
                    <a:lnTo>
                      <a:pt x="55" y="570"/>
                    </a:lnTo>
                    <a:lnTo>
                      <a:pt x="117" y="702"/>
                    </a:lnTo>
                    <a:lnTo>
                      <a:pt x="179" y="818"/>
                    </a:lnTo>
                    <a:lnTo>
                      <a:pt x="236" y="899"/>
                    </a:lnTo>
                    <a:lnTo>
                      <a:pt x="291" y="957"/>
                    </a:lnTo>
                    <a:lnTo>
                      <a:pt x="347" y="9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756651" y="2500313"/>
              <a:ext cx="177800" cy="174625"/>
              <a:chOff x="5516" y="1575"/>
              <a:chExt cx="112" cy="110"/>
            </a:xfrm>
          </p:grpSpPr>
          <p:sp>
            <p:nvSpPr>
              <p:cNvPr id="90127" name="Freeform 15"/>
              <p:cNvSpPr>
                <a:spLocks/>
              </p:cNvSpPr>
              <p:nvPr/>
            </p:nvSpPr>
            <p:spPr bwMode="auto">
              <a:xfrm>
                <a:off x="5538" y="1575"/>
                <a:ext cx="90" cy="80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105" y="0"/>
                  </a:cxn>
                  <a:cxn ang="0">
                    <a:pos x="167" y="21"/>
                  </a:cxn>
                  <a:cxn ang="0">
                    <a:pos x="180" y="73"/>
                  </a:cxn>
                  <a:cxn ang="0">
                    <a:pos x="174" y="139"/>
                  </a:cxn>
                  <a:cxn ang="0">
                    <a:pos x="143" y="182"/>
                  </a:cxn>
                  <a:cxn ang="0">
                    <a:pos x="99" y="190"/>
                  </a:cxn>
                  <a:cxn ang="0">
                    <a:pos x="55" y="190"/>
                  </a:cxn>
                  <a:cxn ang="0">
                    <a:pos x="36" y="212"/>
                  </a:cxn>
                  <a:cxn ang="0">
                    <a:pos x="36" y="226"/>
                  </a:cxn>
                  <a:cxn ang="0">
                    <a:pos x="24" y="241"/>
                  </a:cxn>
                  <a:cxn ang="0">
                    <a:pos x="0" y="233"/>
                  </a:cxn>
                  <a:cxn ang="0">
                    <a:pos x="5" y="197"/>
                  </a:cxn>
                  <a:cxn ang="0">
                    <a:pos x="24" y="168"/>
                  </a:cxn>
                  <a:cxn ang="0">
                    <a:pos x="62" y="146"/>
                  </a:cxn>
                  <a:cxn ang="0">
                    <a:pos x="99" y="153"/>
                  </a:cxn>
                  <a:cxn ang="0">
                    <a:pos x="130" y="146"/>
                  </a:cxn>
                  <a:cxn ang="0">
                    <a:pos x="148" y="109"/>
                  </a:cxn>
                  <a:cxn ang="0">
                    <a:pos x="148" y="65"/>
                  </a:cxn>
                  <a:cxn ang="0">
                    <a:pos x="130" y="44"/>
                  </a:cxn>
                  <a:cxn ang="0">
                    <a:pos x="105" y="44"/>
                  </a:cxn>
                  <a:cxn ang="0">
                    <a:pos x="80" y="51"/>
                  </a:cxn>
                  <a:cxn ang="0">
                    <a:pos x="62" y="65"/>
                  </a:cxn>
                  <a:cxn ang="0">
                    <a:pos x="42" y="51"/>
                  </a:cxn>
                  <a:cxn ang="0">
                    <a:pos x="55" y="15"/>
                  </a:cxn>
                </a:cxnLst>
                <a:rect l="0" t="0" r="r" b="b"/>
                <a:pathLst>
                  <a:path w="180" h="241">
                    <a:moveTo>
                      <a:pt x="55" y="15"/>
                    </a:moveTo>
                    <a:lnTo>
                      <a:pt x="105" y="0"/>
                    </a:lnTo>
                    <a:lnTo>
                      <a:pt x="167" y="21"/>
                    </a:lnTo>
                    <a:lnTo>
                      <a:pt x="180" y="73"/>
                    </a:lnTo>
                    <a:lnTo>
                      <a:pt x="174" y="139"/>
                    </a:lnTo>
                    <a:lnTo>
                      <a:pt x="143" y="182"/>
                    </a:lnTo>
                    <a:lnTo>
                      <a:pt x="99" y="190"/>
                    </a:lnTo>
                    <a:lnTo>
                      <a:pt x="55" y="190"/>
                    </a:lnTo>
                    <a:lnTo>
                      <a:pt x="36" y="212"/>
                    </a:lnTo>
                    <a:lnTo>
                      <a:pt x="36" y="226"/>
                    </a:lnTo>
                    <a:lnTo>
                      <a:pt x="24" y="241"/>
                    </a:lnTo>
                    <a:lnTo>
                      <a:pt x="0" y="233"/>
                    </a:lnTo>
                    <a:lnTo>
                      <a:pt x="5" y="197"/>
                    </a:lnTo>
                    <a:lnTo>
                      <a:pt x="24" y="168"/>
                    </a:lnTo>
                    <a:lnTo>
                      <a:pt x="62" y="146"/>
                    </a:lnTo>
                    <a:lnTo>
                      <a:pt x="99" y="153"/>
                    </a:lnTo>
                    <a:lnTo>
                      <a:pt x="130" y="146"/>
                    </a:lnTo>
                    <a:lnTo>
                      <a:pt x="148" y="109"/>
                    </a:lnTo>
                    <a:lnTo>
                      <a:pt x="148" y="65"/>
                    </a:lnTo>
                    <a:lnTo>
                      <a:pt x="130" y="44"/>
                    </a:lnTo>
                    <a:lnTo>
                      <a:pt x="105" y="44"/>
                    </a:lnTo>
                    <a:lnTo>
                      <a:pt x="80" y="51"/>
                    </a:lnTo>
                    <a:lnTo>
                      <a:pt x="62" y="65"/>
                    </a:lnTo>
                    <a:lnTo>
                      <a:pt x="42" y="51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auto">
              <a:xfrm>
                <a:off x="5516" y="1665"/>
                <a:ext cx="27" cy="2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组合 38"/>
          <p:cNvGrpSpPr/>
          <p:nvPr/>
        </p:nvGrpSpPr>
        <p:grpSpPr>
          <a:xfrm>
            <a:off x="214282" y="4286256"/>
            <a:ext cx="2286016" cy="1658235"/>
            <a:chOff x="214282" y="4286256"/>
            <a:chExt cx="2286016" cy="1658235"/>
          </a:xfrm>
        </p:grpSpPr>
        <p:pic>
          <p:nvPicPr>
            <p:cNvPr id="901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5000636"/>
              <a:ext cx="714380" cy="94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椭圆形标注 21"/>
            <p:cNvSpPr/>
            <p:nvPr/>
          </p:nvSpPr>
          <p:spPr>
            <a:xfrm>
              <a:off x="357158" y="4286256"/>
              <a:ext cx="2143140" cy="785818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 have capabilities</a:t>
              </a:r>
              <a:endParaRPr lang="en-US" dirty="0"/>
            </a:p>
          </p:txBody>
        </p:sp>
      </p:grpSp>
      <p:grpSp>
        <p:nvGrpSpPr>
          <p:cNvPr id="9" name="组合 39"/>
          <p:cNvGrpSpPr/>
          <p:nvPr/>
        </p:nvGrpSpPr>
        <p:grpSpPr>
          <a:xfrm>
            <a:off x="3000364" y="3929066"/>
            <a:ext cx="5143536" cy="2282079"/>
            <a:chOff x="3000364" y="3929066"/>
            <a:chExt cx="5143536" cy="228207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643306" y="4572008"/>
              <a:ext cx="1000132" cy="4286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10800000" flipV="1">
              <a:off x="3643306" y="5000636"/>
              <a:ext cx="1000132" cy="6429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643438" y="5000636"/>
              <a:ext cx="178595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6429388" y="4500570"/>
              <a:ext cx="928694" cy="5000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429388" y="5000636"/>
              <a:ext cx="928694" cy="6429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64" y="4071942"/>
              <a:ext cx="642942" cy="706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C:\Documents and Settings\Wolf\Local Settings\Temporary Internet Files\Content.IE5\H3KZH117\MCj0423848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5357826"/>
              <a:ext cx="642942" cy="706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0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5079148"/>
              <a:ext cx="500066" cy="113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131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00958" y="3929066"/>
              <a:ext cx="496949" cy="111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TextBox 32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Centralized Control </a:t>
            </a:r>
            <a:r>
              <a:rPr lang="en-US" sz="3600" dirty="0" smtClean="0"/>
              <a:t>VS </a:t>
            </a:r>
            <a:r>
              <a:rPr lang="en-US" sz="3600" dirty="0" smtClean="0">
                <a:solidFill>
                  <a:srgbClr val="FF0000"/>
                </a:solidFill>
              </a:rPr>
              <a:t>Distributed Control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7</a:t>
            </a:fld>
            <a:endParaRPr lang="sv-SE"/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2321703" y="4179099"/>
            <a:ext cx="450059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4" descr="http://upload.wikimedia.org/wikipedia/commons/thumb/d/d2/Internet_map_1024.jpg/300px-Internet_map_1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496"/>
            <a:ext cx="2857500" cy="2857500"/>
          </a:xfrm>
          <a:prstGeom prst="rect">
            <a:avLst/>
          </a:prstGeom>
          <a:noFill/>
        </p:spPr>
      </p:pic>
      <p:grpSp>
        <p:nvGrpSpPr>
          <p:cNvPr id="3" name="组合 57"/>
          <p:cNvGrpSpPr/>
          <p:nvPr/>
        </p:nvGrpSpPr>
        <p:grpSpPr>
          <a:xfrm>
            <a:off x="5286380" y="2428868"/>
            <a:ext cx="3000396" cy="3000396"/>
            <a:chOff x="5286380" y="2428868"/>
            <a:chExt cx="3000396" cy="3000396"/>
          </a:xfrm>
        </p:grpSpPr>
        <p:sp>
          <p:nvSpPr>
            <p:cNvPr id="11" name="椭圆 10"/>
            <p:cNvSpPr/>
            <p:nvPr/>
          </p:nvSpPr>
          <p:spPr>
            <a:xfrm>
              <a:off x="6429388" y="242886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215074" y="528638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786710" y="250030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72264" y="414338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038988" y="303846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29322" y="314324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15206" y="485776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500958" y="371475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143900" y="485776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286380" y="442913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直接连接符 24"/>
            <p:cNvCxnSpPr>
              <a:stCxn id="11" idx="5"/>
              <a:endCxn id="15" idx="1"/>
            </p:cNvCxnSpPr>
            <p:nvPr/>
          </p:nvCxnSpPr>
          <p:spPr>
            <a:xfrm rot="16200000" flipH="1">
              <a:off x="6551340" y="2550820"/>
              <a:ext cx="508572" cy="5085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3" idx="3"/>
              <a:endCxn id="15" idx="6"/>
            </p:cNvCxnSpPr>
            <p:nvPr/>
          </p:nvCxnSpPr>
          <p:spPr>
            <a:xfrm rot="5400000">
              <a:off x="7250925" y="2553197"/>
              <a:ext cx="487648" cy="625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5" idx="6"/>
              <a:endCxn id="14" idx="0"/>
            </p:cNvCxnSpPr>
            <p:nvPr/>
          </p:nvCxnSpPr>
          <p:spPr>
            <a:xfrm flipH="1">
              <a:off x="6643702" y="3109906"/>
              <a:ext cx="538162" cy="10334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7" idx="1"/>
              <a:endCxn id="12" idx="5"/>
            </p:cNvCxnSpPr>
            <p:nvPr/>
          </p:nvCxnSpPr>
          <p:spPr>
            <a:xfrm rot="16200000" flipH="1" flipV="1">
              <a:off x="6521750" y="4693960"/>
              <a:ext cx="529656" cy="8991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6" idx="6"/>
              <a:endCxn id="18" idx="2"/>
            </p:cNvCxnSpPr>
            <p:nvPr/>
          </p:nvCxnSpPr>
          <p:spPr>
            <a:xfrm>
              <a:off x="6072198" y="3214686"/>
              <a:ext cx="1428760" cy="5715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8" idx="2"/>
              <a:endCxn id="17" idx="7"/>
            </p:cNvCxnSpPr>
            <p:nvPr/>
          </p:nvCxnSpPr>
          <p:spPr>
            <a:xfrm rot="10800000" flipV="1">
              <a:off x="7337158" y="3786190"/>
              <a:ext cx="163800" cy="1092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357818" y="4214818"/>
              <a:ext cx="1285884" cy="2857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16" idx="4"/>
              <a:endCxn id="12" idx="5"/>
            </p:cNvCxnSpPr>
            <p:nvPr/>
          </p:nvCxnSpPr>
          <p:spPr>
            <a:xfrm rot="16200000" flipH="1">
              <a:off x="5107785" y="4179099"/>
              <a:ext cx="2122216" cy="3362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14" idx="6"/>
              <a:endCxn id="19" idx="2"/>
            </p:cNvCxnSpPr>
            <p:nvPr/>
          </p:nvCxnSpPr>
          <p:spPr>
            <a:xfrm>
              <a:off x="6715140" y="4214818"/>
              <a:ext cx="1428760" cy="7143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8" idx="6"/>
              <a:endCxn id="19" idx="0"/>
            </p:cNvCxnSpPr>
            <p:nvPr/>
          </p:nvCxnSpPr>
          <p:spPr>
            <a:xfrm>
              <a:off x="7643834" y="3786190"/>
              <a:ext cx="571504" cy="10715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13" idx="4"/>
              <a:endCxn id="18" idx="0"/>
            </p:cNvCxnSpPr>
            <p:nvPr/>
          </p:nvCxnSpPr>
          <p:spPr>
            <a:xfrm rot="5400000">
              <a:off x="7179487" y="3036091"/>
              <a:ext cx="1071570" cy="2857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组合 56"/>
          <p:cNvGrpSpPr/>
          <p:nvPr/>
        </p:nvGrpSpPr>
        <p:grpSpPr>
          <a:xfrm>
            <a:off x="5429256" y="2357430"/>
            <a:ext cx="2722966" cy="3075748"/>
            <a:chOff x="5429256" y="2214554"/>
            <a:chExt cx="2722966" cy="3075748"/>
          </a:xfrm>
        </p:grpSpPr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9256" y="4071942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9586" y="2285992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272" y="3500438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5074" y="2214554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2330" y="2500306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0" y="4786322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3214686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0892" y="4714884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5140" y="3929066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8148" y="4572008"/>
              <a:ext cx="222636" cy="50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3" name="TextBox 42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pic>
        <p:nvPicPr>
          <p:cNvPr id="26626" name="Picture 2" descr="http://www.top500.org/files/imagecache/gallery/files/systems/Roadrunner%20supercompu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420888"/>
            <a:ext cx="2225253" cy="148350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83568" y="19168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Unique unbounded power entity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60032" y="19168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node gets involved in the control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331640" y="2852936"/>
            <a:ext cx="6624736" cy="23042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Two sides of the trade-off: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Either impractical or serious drawbacks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Human analogy: </a:t>
            </a:r>
            <a:r>
              <a:rPr lang="en-US" sz="3200" dirty="0" smtClean="0">
                <a:solidFill>
                  <a:srgbClr val="FF0000"/>
                </a:solidFill>
              </a:rPr>
              <a:t>Exit </a:t>
            </a:r>
            <a:r>
              <a:rPr lang="en-US" sz="3200" dirty="0" smtClean="0">
                <a:solidFill>
                  <a:srgbClr val="FF0000"/>
                </a:solidFill>
              </a:rPr>
              <a:t>and Entry Control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993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A citizen of one country needs a passport and a visa to go to another country.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90114" name="Picture 2" descr="http://afteramerica.files.wordpress.com/2010/01/passport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1214446" cy="1524409"/>
          </a:xfrm>
          <a:prstGeom prst="rect">
            <a:avLst/>
          </a:prstGeom>
          <a:noFill/>
        </p:spPr>
      </p:pic>
      <p:pic>
        <p:nvPicPr>
          <p:cNvPr id="90116" name="Picture 4" descr="Passport control at London Gatwick Airport, Minister to propose immigration restric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8"/>
            <a:ext cx="3905250" cy="2600325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2500298" y="3714752"/>
            <a:ext cx="171451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4312"/>
          </a:xfrm>
        </p:spPr>
        <p:txBody>
          <a:bodyPr>
            <a:noAutofit/>
          </a:bodyPr>
          <a:lstStyle/>
          <a:p>
            <a:r>
              <a:rPr lang="en-US" sz="4000" dirty="0" smtClean="0"/>
              <a:t>Exit and Entry </a:t>
            </a:r>
            <a:r>
              <a:rPr lang="en-US" sz="4000" dirty="0" smtClean="0"/>
              <a:t>Control: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52228" name="Picture 4" descr="http://www.mapsofworld.com/world-map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16824" cy="4811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4139952" y="2204864"/>
            <a:ext cx="1008112" cy="10081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1988840"/>
            <a:ext cx="1512168" cy="144016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48064" y="2420888"/>
            <a:ext cx="2232248" cy="165618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4744" y="63347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 smtClean="0">
                <a:latin typeface="Albertus MT" pitchFamily="18" charset="0"/>
              </a:rPr>
              <a:t>ACM SAC 2011</a:t>
            </a:r>
            <a:endParaRPr lang="en-US" sz="2000" i="1" dirty="0">
              <a:latin typeface="Albertus MT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580112" y="476672"/>
            <a:ext cx="3096344" cy="1268760"/>
          </a:xfrm>
          <a:prstGeom prst="wedgeRoundRectCallout">
            <a:avLst/>
          </a:prstGeom>
          <a:solidFill>
            <a:schemeClr val="accent1">
              <a:alpha val="4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also define different levels of granularity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3136</TotalTime>
  <Words>702</Words>
  <Application>Microsoft Office PowerPoint</Application>
  <PresentationFormat>On-screen Show (4:3)</PresentationFormat>
  <Paragraphs>176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CluB: A Cluster Based Framework for Mitigating Distributed Denial of Service Attacks</vt:lpstr>
      <vt:lpstr>Outline</vt:lpstr>
      <vt:lpstr>Outline</vt:lpstr>
      <vt:lpstr>DDoS Attacks</vt:lpstr>
      <vt:lpstr>Solutions in the literature</vt:lpstr>
      <vt:lpstr>Targets of the network DDoS are not only end hosts, but also the core network.</vt:lpstr>
      <vt:lpstr>Centralized Control VS Distributed Control</vt:lpstr>
      <vt:lpstr>Human analogy: Exit and Entry Control</vt:lpstr>
      <vt:lpstr>Exit and Entry Control:</vt:lpstr>
      <vt:lpstr>Outline</vt:lpstr>
      <vt:lpstr>CluB: A Cluster Based Framework for Mitigating DDoS Attacks</vt:lpstr>
      <vt:lpstr>Architecture of CluB</vt:lpstr>
      <vt:lpstr>Architecture of CluB</vt:lpstr>
      <vt:lpstr>Architecture of CluB</vt:lpstr>
      <vt:lpstr>Architecture of CluB</vt:lpstr>
      <vt:lpstr>Architecture of CluB</vt:lpstr>
      <vt:lpstr>Properties</vt:lpstr>
      <vt:lpstr>Controlling the Granularity of Clusters</vt:lpstr>
      <vt:lpstr>Security and Processing Load</vt:lpstr>
      <vt:lpstr>Traffic Stretch</vt:lpstr>
      <vt:lpstr>Path Diversity</vt:lpstr>
      <vt:lpstr>Conclusion and Future Work</vt:lpstr>
      <vt:lpstr>Conclusion and Future Work</vt:lpstr>
      <vt:lpstr>The End  Thank You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Mitigating DDoS Attacks</dc:title>
  <cp:lastModifiedBy>zhafu</cp:lastModifiedBy>
  <cp:revision>279</cp:revision>
  <dcterms:modified xsi:type="dcterms:W3CDTF">2011-03-16T18:25:04Z</dcterms:modified>
</cp:coreProperties>
</file>