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74" r:id="rId3"/>
    <p:sldId id="357" r:id="rId4"/>
    <p:sldId id="386" r:id="rId5"/>
    <p:sldId id="387" r:id="rId6"/>
    <p:sldId id="468" r:id="rId7"/>
    <p:sldId id="481" r:id="rId8"/>
    <p:sldId id="490" r:id="rId9"/>
    <p:sldId id="466" r:id="rId10"/>
    <p:sldId id="464" r:id="rId11"/>
    <p:sldId id="486" r:id="rId12"/>
    <p:sldId id="453" r:id="rId13"/>
    <p:sldId id="487" r:id="rId14"/>
    <p:sldId id="465" r:id="rId15"/>
    <p:sldId id="470" r:id="rId16"/>
    <p:sldId id="471" r:id="rId17"/>
    <p:sldId id="484" r:id="rId18"/>
    <p:sldId id="485" r:id="rId19"/>
    <p:sldId id="467" r:id="rId20"/>
    <p:sldId id="482" r:id="rId21"/>
    <p:sldId id="479" r:id="rId22"/>
    <p:sldId id="480" r:id="rId23"/>
    <p:sldId id="474" r:id="rId24"/>
    <p:sldId id="476" r:id="rId25"/>
    <p:sldId id="463" r:id="rId26"/>
    <p:sldId id="483" r:id="rId27"/>
    <p:sldId id="472" r:id="rId28"/>
    <p:sldId id="488" r:id="rId29"/>
    <p:sldId id="452" r:id="rId30"/>
    <p:sldId id="454" r:id="rId31"/>
    <p:sldId id="456" r:id="rId32"/>
    <p:sldId id="457" r:id="rId33"/>
    <p:sldId id="458" r:id="rId34"/>
    <p:sldId id="459" r:id="rId35"/>
    <p:sldId id="461" r:id="rId36"/>
    <p:sldId id="462" r:id="rId37"/>
    <p:sldId id="455" r:id="rId38"/>
    <p:sldId id="460" r:id="rId39"/>
    <p:sldId id="489" r:id="rId40"/>
    <p:sldId id="473" r:id="rId41"/>
    <p:sldId id="491" r:id="rId42"/>
    <p:sldId id="492" r:id="rId43"/>
  </p:sldIdLst>
  <p:sldSz cx="9144000" cy="6858000" type="screen4x3"/>
  <p:notesSz cx="6797675" cy="9874250"/>
  <p:defaultTextStyle>
    <a:defPPr>
      <a:defRPr lang="en-GB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70000"/>
      <a:buFont typeface="Wingdings" pitchFamily="2" charset="2"/>
      <a:buChar char="¢"/>
      <a:defRPr sz="2000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70000"/>
      <a:buFont typeface="Wingdings" pitchFamily="2" charset="2"/>
      <a:buChar char="¢"/>
      <a:defRPr sz="2000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70000"/>
      <a:buFont typeface="Wingdings" pitchFamily="2" charset="2"/>
      <a:buChar char="¢"/>
      <a:defRPr sz="2000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70000"/>
      <a:buFont typeface="Wingdings" pitchFamily="2" charset="2"/>
      <a:buChar char="¢"/>
      <a:defRPr sz="2000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70000"/>
      <a:buFont typeface="Wingdings" pitchFamily="2" charset="2"/>
      <a:buChar char="¢"/>
      <a:defRPr sz="2000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FF0000"/>
    <a:srgbClr val="FF3300"/>
    <a:srgbClr val="00CC00"/>
    <a:srgbClr val="DDDDDD"/>
    <a:srgbClr val="F0460A"/>
    <a:srgbClr val="003399"/>
    <a:srgbClr val="FD746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19" autoAdjust="0"/>
    <p:restoredTop sz="91139" autoAdjust="0"/>
  </p:normalViewPr>
  <p:slideViewPr>
    <p:cSldViewPr>
      <p:cViewPr varScale="1">
        <p:scale>
          <a:sx n="80" d="100"/>
          <a:sy n="80" d="100"/>
        </p:scale>
        <p:origin x="-1474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8A5C65-31A8-43C5-BE90-7960AEA06F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1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8713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</a:p>
        </p:txBody>
      </p:sp>
      <p:sp>
        <p:nvSpPr>
          <p:cNvPr id="132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2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AFFD8E8-A32E-4019-83A2-2932446C4FA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1430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5" name="Picture 13" descr="DCS_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19200"/>
            <a:ext cx="15319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0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1219200"/>
            <a:ext cx="65532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6576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BE0CBFF-104A-44A0-B1AA-7B258D3C876D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218DD473-5894-4A9B-9708-05861BB5C8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A3DE3-7414-40C4-92BA-DC8F79F4DDB7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59845-571B-495C-8235-8A321C806B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81800" y="304800"/>
            <a:ext cx="2133600" cy="57912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248400" cy="57912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DAE47-2CCF-4E98-AFAA-6722868F2EF5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0E91-139A-452D-9FBB-84371682C7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7B284-59FD-433E-92FD-9A77A8C47861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806858-4B49-4F6B-86A8-20A24306BB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8E2486-17EB-4B02-9C50-1DD72CD7C50F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0DBCA-E0F3-42F8-9365-4D63C4814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A52CD-A2DD-4F97-AE81-623DC5E254BC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644EA-ADB6-49D5-B948-0CBD6C9906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B3F1D-8167-4C7C-A9A2-2B638081110A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8D53B7-C9A5-4EB5-8964-1A3B5F0716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C40D5-6E69-4FD0-A4F1-8F331D369DC5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5F335-81B8-4B91-9274-AA58C7D9E0C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C2E7E9-B983-445F-B3E8-9E59D8F07BCA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EE7EA-BE9D-451A-87C8-28C81D5BBE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AE500-D2D9-427C-89A9-6913A3138567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5D0D9-0FCB-4994-A295-92D188DDE6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BEC8E-EF22-4DB4-8971-798A5FDD2F8C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14051-59B8-4EF3-A5A6-7562DC64F14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04800"/>
            <a:ext cx="7467600" cy="9906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00200"/>
            <a:ext cx="8534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A916016-2720-43FD-ACEA-A950F790C09D}" type="datetime1">
              <a:rPr lang="en-GB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77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129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00" y="64008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E5065E8-FA27-4E9A-BC43-52867FCF97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29031" name="Line 7"/>
          <p:cNvSpPr>
            <a:spLocks noChangeShapeType="1"/>
          </p:cNvSpPr>
          <p:nvPr/>
        </p:nvSpPr>
        <p:spPr bwMode="auto">
          <a:xfrm flipV="1">
            <a:off x="1066800" y="228600"/>
            <a:ext cx="0" cy="10668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Picture 11" descr="DCS_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304800"/>
            <a:ext cx="8350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7400" y="914400"/>
            <a:ext cx="6858000" cy="2514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Cache-Aware Lock-Free Queues for Multiple Producers/Consumers</a:t>
            </a:r>
            <a:br>
              <a:rPr lang="en-US" sz="3200" dirty="0" smtClean="0"/>
            </a:br>
            <a:r>
              <a:rPr lang="en-US" sz="3200" dirty="0" smtClean="0"/>
              <a:t>and</a:t>
            </a:r>
            <a:br>
              <a:rPr lang="en-US" sz="3200" dirty="0" smtClean="0"/>
            </a:br>
            <a:r>
              <a:rPr lang="en-US" sz="3200" dirty="0" smtClean="0"/>
              <a:t>Weak Memory Consistency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SE" dirty="0" smtClean="0"/>
          </a:p>
          <a:p>
            <a:pPr eaLnBrk="1" hangingPunct="1"/>
            <a:endParaRPr lang="sv-SE" dirty="0" smtClean="0"/>
          </a:p>
        </p:txBody>
      </p:sp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1981200" y="3657600"/>
            <a:ext cx="6781800" cy="145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600" u="sng"/>
              <a:t>Anders Gidenstam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Håkan Sundell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Philippas Tsigas</a:t>
            </a:r>
          </a:p>
        </p:txBody>
      </p:sp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4876800" y="4724400"/>
            <a:ext cx="42672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400" b="1"/>
              <a:t>Distributed Computing and Systems group,</a:t>
            </a:r>
          </a:p>
          <a:p>
            <a:pPr>
              <a:buFont typeface="Wingdings" pitchFamily="2" charset="2"/>
              <a:buNone/>
            </a:pPr>
            <a:r>
              <a:rPr lang="en-US" sz="1200" b="1"/>
              <a:t>Department of Computer Science and Engineering,</a:t>
            </a:r>
          </a:p>
          <a:p>
            <a:pPr>
              <a:buFont typeface="Wingdings" pitchFamily="2" charset="2"/>
              <a:buNone/>
            </a:pPr>
            <a:r>
              <a:rPr lang="en-US" sz="1600" b="1"/>
              <a:t>Chalmers University of Technology</a:t>
            </a: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4876800" y="3962400"/>
            <a:ext cx="32766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1400" b="1" dirty="0"/>
              <a:t>School of business and informatics</a:t>
            </a:r>
          </a:p>
          <a:p>
            <a:pPr>
              <a:buFont typeface="Wingdings" pitchFamily="2" charset="2"/>
              <a:buNone/>
            </a:pPr>
            <a:r>
              <a:rPr lang="en-US" sz="1600" b="1" dirty="0" smtClean="0"/>
              <a:t>University of Borås</a:t>
            </a:r>
            <a:endParaRPr lang="en-US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dirty="0" smtClean="0"/>
              <a:t>Related Work: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Lock-free Multi-P/C Queues</a:t>
            </a:r>
          </a:p>
        </p:txBody>
      </p:sp>
      <p:sp>
        <p:nvSpPr>
          <p:cNvPr id="8195" name="Platshållare för innehåll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r>
              <a:rPr lang="en-US" sz="2000" dirty="0" smtClean="0"/>
              <a:t>[Michael &amp; Scott, 1996]</a:t>
            </a:r>
          </a:p>
          <a:p>
            <a:pPr lvl="1"/>
            <a:r>
              <a:rPr lang="en-US" sz="1800" dirty="0" smtClean="0"/>
              <a:t>Linked-list, one element/node</a:t>
            </a:r>
          </a:p>
          <a:p>
            <a:pPr lvl="1"/>
            <a:r>
              <a:rPr lang="en-US" sz="1800" dirty="0" smtClean="0"/>
              <a:t>Global shared head and tail pointers</a:t>
            </a:r>
          </a:p>
          <a:p>
            <a:r>
              <a:rPr lang="en-US" sz="2000" dirty="0" smtClean="0"/>
              <a:t>[Tsigas &amp; Zhang, 2001]</a:t>
            </a:r>
          </a:p>
          <a:p>
            <a:pPr lvl="1"/>
            <a:r>
              <a:rPr lang="en-US" sz="1800" dirty="0" smtClean="0"/>
              <a:t>Static circular array of elements</a:t>
            </a:r>
            <a:endParaRPr lang="en-US" sz="1400" dirty="0" smtClean="0"/>
          </a:p>
          <a:p>
            <a:pPr lvl="2"/>
            <a:r>
              <a:rPr lang="en-US" sz="1400" dirty="0" smtClean="0"/>
              <a:t>Two different NULL values for distinguishing initially empty from </a:t>
            </a:r>
            <a:r>
              <a:rPr lang="en-US" sz="1400" dirty="0" err="1" smtClean="0"/>
              <a:t>dequeued</a:t>
            </a:r>
            <a:r>
              <a:rPr lang="en-US" sz="1400" dirty="0" smtClean="0"/>
              <a:t> elements</a:t>
            </a:r>
          </a:p>
          <a:p>
            <a:pPr lvl="1"/>
            <a:r>
              <a:rPr lang="en-US" sz="1800" dirty="0" smtClean="0"/>
              <a:t>Global shared head and tail indices, lazily updated</a:t>
            </a:r>
          </a:p>
          <a:p>
            <a:r>
              <a:rPr lang="en-US" sz="2000" dirty="0" smtClean="0"/>
              <a:t>[Michael &amp; Scott, 1996] +</a:t>
            </a:r>
            <a:br>
              <a:rPr lang="en-US" sz="2000" dirty="0" smtClean="0"/>
            </a:br>
            <a:r>
              <a:rPr lang="en-US" sz="2000" dirty="0" smtClean="0"/>
              <a:t>Elimination [</a:t>
            </a:r>
            <a:r>
              <a:rPr lang="en-US" sz="2000" dirty="0" err="1" smtClean="0"/>
              <a:t>Moir</a:t>
            </a:r>
            <a:r>
              <a:rPr lang="en-US" sz="2000" dirty="0" smtClean="0"/>
              <a:t>, Nussbaum, </a:t>
            </a:r>
            <a:r>
              <a:rPr lang="en-US" sz="2000" dirty="0" err="1" smtClean="0"/>
              <a:t>Shalev</a:t>
            </a:r>
            <a:r>
              <a:rPr lang="en-US" sz="2000" dirty="0" smtClean="0"/>
              <a:t> &amp; </a:t>
            </a:r>
            <a:r>
              <a:rPr lang="en-US" sz="2000" dirty="0" err="1" smtClean="0"/>
              <a:t>Shavit</a:t>
            </a:r>
            <a:r>
              <a:rPr lang="en-US" sz="2000" dirty="0" smtClean="0"/>
              <a:t>, 2005]</a:t>
            </a:r>
          </a:p>
          <a:p>
            <a:pPr lvl="1"/>
            <a:r>
              <a:rPr lang="en-US" sz="1800" dirty="0" smtClean="0"/>
              <a:t>Same as the above + elimination of concurrent pairs of </a:t>
            </a:r>
            <a:r>
              <a:rPr lang="en-US" sz="1800" dirty="0" err="1" smtClean="0"/>
              <a:t>enqueue</a:t>
            </a:r>
            <a:r>
              <a:rPr lang="en-US" sz="1800" dirty="0" smtClean="0"/>
              <a:t> and </a:t>
            </a:r>
            <a:r>
              <a:rPr lang="en-US" sz="1800" dirty="0" err="1" smtClean="0"/>
              <a:t>dequeue</a:t>
            </a:r>
            <a:r>
              <a:rPr lang="en-US" sz="1800" dirty="0" smtClean="0"/>
              <a:t> when the queue is near empty</a:t>
            </a:r>
          </a:p>
          <a:p>
            <a:r>
              <a:rPr lang="en-US" sz="2000" dirty="0" smtClean="0"/>
              <a:t>[Hoffman, </a:t>
            </a:r>
            <a:r>
              <a:rPr lang="en-US" sz="2000" dirty="0" err="1" smtClean="0"/>
              <a:t>Shalev</a:t>
            </a:r>
            <a:r>
              <a:rPr lang="en-US" sz="2000" dirty="0" smtClean="0"/>
              <a:t> &amp; </a:t>
            </a:r>
            <a:r>
              <a:rPr lang="en-US" sz="2000" dirty="0" err="1" smtClean="0"/>
              <a:t>Shavit</a:t>
            </a:r>
            <a:r>
              <a:rPr lang="en-US" sz="2000" dirty="0" smtClean="0"/>
              <a:t>, 2007] Baskets queue</a:t>
            </a:r>
          </a:p>
          <a:p>
            <a:pPr lvl="1"/>
            <a:r>
              <a:rPr lang="en-US" sz="1800" dirty="0" smtClean="0"/>
              <a:t>Linked-list, one element/node</a:t>
            </a:r>
          </a:p>
          <a:p>
            <a:pPr lvl="1"/>
            <a:r>
              <a:rPr lang="en-US" sz="1800" dirty="0" smtClean="0"/>
              <a:t>Reduces contention between concurrent </a:t>
            </a:r>
            <a:r>
              <a:rPr lang="en-US" sz="1800" dirty="0" err="1" smtClean="0"/>
              <a:t>enqueues</a:t>
            </a:r>
            <a:r>
              <a:rPr lang="en-US" sz="1800" dirty="0" smtClean="0"/>
              <a:t> after conflict</a:t>
            </a:r>
          </a:p>
          <a:p>
            <a:pPr lvl="1"/>
            <a:r>
              <a:rPr lang="en-US" sz="1800" dirty="0" smtClean="0"/>
              <a:t>Needs stronger memory management than M&amp;S</a:t>
            </a:r>
            <a:r>
              <a:rPr lang="en-US" sz="2000" dirty="0" smtClean="0"/>
              <a:t> </a:t>
            </a:r>
            <a:r>
              <a:rPr lang="en-US" sz="1400" dirty="0" smtClean="0"/>
              <a:t>(SLFRC or </a:t>
            </a:r>
            <a:r>
              <a:rPr lang="en-US" sz="1400" dirty="0" err="1" smtClean="0"/>
              <a:t>Beware&amp;Cleanup</a:t>
            </a:r>
            <a:r>
              <a:rPr lang="en-US" sz="1400" dirty="0" smtClean="0"/>
              <a:t>)</a:t>
            </a: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8196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252B399-501D-4E50-BE00-4590188C435D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8197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8198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FF42D0-E361-4437-B7AF-3AD279EC58AD}" type="slidenum">
              <a:rPr lang="en-GB" smtClean="0"/>
              <a:pPr/>
              <a:t>10</a:t>
            </a:fld>
            <a:endParaRPr lang="en-GB" smtClean="0"/>
          </a:p>
        </p:txBody>
      </p:sp>
      <p:grpSp>
        <p:nvGrpSpPr>
          <p:cNvPr id="17" name="Grupp 16"/>
          <p:cNvGrpSpPr/>
          <p:nvPr/>
        </p:nvGrpSpPr>
        <p:grpSpPr>
          <a:xfrm>
            <a:off x="7924800" y="2057400"/>
            <a:ext cx="1101725" cy="1210082"/>
            <a:chOff x="5832475" y="785813"/>
            <a:chExt cx="2986088" cy="3279775"/>
          </a:xfrm>
        </p:grpSpPr>
        <p:sp>
          <p:nvSpPr>
            <p:cNvPr id="12" name="Ellips 8"/>
            <p:cNvSpPr>
              <a:spLocks noChangeAspect="1"/>
            </p:cNvSpPr>
            <p:nvPr/>
          </p:nvSpPr>
          <p:spPr bwMode="auto">
            <a:xfrm>
              <a:off x="5832475" y="1079500"/>
              <a:ext cx="2986088" cy="2986088"/>
            </a:xfrm>
            <a:prstGeom prst="ellipse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" name="Ellips 9"/>
            <p:cNvSpPr>
              <a:spLocks noChangeAspect="1"/>
            </p:cNvSpPr>
            <p:nvPr/>
          </p:nvSpPr>
          <p:spPr bwMode="auto">
            <a:xfrm>
              <a:off x="6191250" y="1476375"/>
              <a:ext cx="2239963" cy="2239963"/>
            </a:xfrm>
            <a:prstGeom prst="ellipse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" name="textruta 13"/>
            <p:cNvSpPr txBox="1"/>
            <p:nvPr/>
          </p:nvSpPr>
          <p:spPr>
            <a:xfrm>
              <a:off x="7358064" y="785813"/>
              <a:ext cx="635204" cy="54222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buNone/>
                <a:defRPr/>
              </a:pPr>
              <a:r>
                <a:rPr lang="en-US" sz="700" b="0" dirty="0">
                  <a:latin typeface="+mn-lt"/>
                </a:rPr>
                <a:t>0</a:t>
              </a:r>
            </a:p>
          </p:txBody>
        </p:sp>
        <p:sp>
          <p:nvSpPr>
            <p:cNvPr id="15" name="textruta 14"/>
            <p:cNvSpPr txBox="1"/>
            <p:nvPr/>
          </p:nvSpPr>
          <p:spPr>
            <a:xfrm>
              <a:off x="6786562" y="785813"/>
              <a:ext cx="778577" cy="45880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buNone/>
                <a:defRPr/>
              </a:pPr>
              <a:r>
                <a:rPr lang="en-US" sz="500" b="0" dirty="0" smtClean="0">
                  <a:latin typeface="+mn-lt"/>
                </a:rPr>
                <a:t>N-1</a:t>
              </a:r>
              <a:endParaRPr lang="en-US" sz="500" b="0" dirty="0">
                <a:latin typeface="+mn-lt"/>
              </a:endParaRPr>
            </a:p>
          </p:txBody>
        </p:sp>
        <p:cxnSp>
          <p:nvCxnSpPr>
            <p:cNvPr id="16" name="Rak 13"/>
            <p:cNvCxnSpPr>
              <a:cxnSpLocks noChangeShapeType="1"/>
            </p:cNvCxnSpPr>
            <p:nvPr/>
          </p:nvCxnSpPr>
          <p:spPr bwMode="auto">
            <a:xfrm rot="5400000" flipH="1" flipV="1">
              <a:off x="7160419" y="1269207"/>
              <a:ext cx="395287" cy="0"/>
            </a:xfrm>
            <a:prstGeom prst="line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46" name="Grupp 45"/>
          <p:cNvGrpSpPr/>
          <p:nvPr/>
        </p:nvGrpSpPr>
        <p:grpSpPr>
          <a:xfrm>
            <a:off x="4724400" y="1447800"/>
            <a:ext cx="3048000" cy="914400"/>
            <a:chOff x="4724400" y="1447800"/>
            <a:chExt cx="3048000" cy="914400"/>
          </a:xfrm>
        </p:grpSpPr>
        <p:grpSp>
          <p:nvGrpSpPr>
            <p:cNvPr id="38" name="Grupp 37"/>
            <p:cNvGrpSpPr/>
            <p:nvPr/>
          </p:nvGrpSpPr>
          <p:grpSpPr>
            <a:xfrm>
              <a:off x="5257800" y="1905000"/>
              <a:ext cx="2514600" cy="457200"/>
              <a:chOff x="5410200" y="1524000"/>
              <a:chExt cx="2514600" cy="457200"/>
            </a:xfrm>
          </p:grpSpPr>
          <p:grpSp>
            <p:nvGrpSpPr>
              <p:cNvPr id="20" name="Grupp 19"/>
              <p:cNvGrpSpPr/>
              <p:nvPr/>
            </p:nvGrpSpPr>
            <p:grpSpPr>
              <a:xfrm>
                <a:off x="5410200" y="1524000"/>
                <a:ext cx="533400" cy="457200"/>
                <a:chOff x="5410200" y="1524000"/>
                <a:chExt cx="533400" cy="457200"/>
              </a:xfrm>
            </p:grpSpPr>
            <p:sp>
              <p:nvSpPr>
                <p:cNvPr id="18" name="Rektangel 17"/>
                <p:cNvSpPr/>
                <p:nvPr/>
              </p:nvSpPr>
              <p:spPr bwMode="auto">
                <a:xfrm>
                  <a:off x="5410200" y="1524000"/>
                  <a:ext cx="533400" cy="228600"/>
                </a:xfrm>
                <a:prstGeom prst="rect">
                  <a:avLst/>
                </a:prstGeom>
                <a:solidFill>
                  <a:srgbClr val="C0C0C0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70000"/>
                    <a:buFont typeface="Wingdings" pitchFamily="2" charset="2"/>
                    <a:buChar char="¢"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C0C0C0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19" name="Rektangel 18"/>
                <p:cNvSpPr/>
                <p:nvPr/>
              </p:nvSpPr>
              <p:spPr bwMode="auto">
                <a:xfrm>
                  <a:off x="5410200" y="1524000"/>
                  <a:ext cx="533400" cy="45720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70000"/>
                    <a:buFont typeface="Wingdings" pitchFamily="2" charset="2"/>
                    <a:buChar char="¢"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C0C0C0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21" name="Grupp 20"/>
              <p:cNvGrpSpPr/>
              <p:nvPr/>
            </p:nvGrpSpPr>
            <p:grpSpPr>
              <a:xfrm>
                <a:off x="6400800" y="1524000"/>
                <a:ext cx="533400" cy="457200"/>
                <a:chOff x="5410200" y="1524000"/>
                <a:chExt cx="533400" cy="457200"/>
              </a:xfrm>
            </p:grpSpPr>
            <p:sp>
              <p:nvSpPr>
                <p:cNvPr id="22" name="Rektangel 21"/>
                <p:cNvSpPr/>
                <p:nvPr/>
              </p:nvSpPr>
              <p:spPr bwMode="auto">
                <a:xfrm>
                  <a:off x="5410200" y="1524000"/>
                  <a:ext cx="533400" cy="228600"/>
                </a:xfrm>
                <a:prstGeom prst="rect">
                  <a:avLst/>
                </a:prstGeom>
                <a:solidFill>
                  <a:srgbClr val="C0C0C0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70000"/>
                    <a:buFont typeface="Wingdings" pitchFamily="2" charset="2"/>
                    <a:buChar char="¢"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C0C0C0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23" name="Rektangel 22"/>
                <p:cNvSpPr/>
                <p:nvPr/>
              </p:nvSpPr>
              <p:spPr bwMode="auto">
                <a:xfrm>
                  <a:off x="5410200" y="1524000"/>
                  <a:ext cx="533400" cy="45720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70000"/>
                    <a:buFont typeface="Wingdings" pitchFamily="2" charset="2"/>
                    <a:buChar char="¢"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C0C0C0"/>
                    </a:solidFill>
                    <a:effectLst/>
                    <a:latin typeface="Arial" charset="0"/>
                  </a:endParaRPr>
                </a:p>
              </p:txBody>
            </p:sp>
          </p:grpSp>
          <p:grpSp>
            <p:nvGrpSpPr>
              <p:cNvPr id="24" name="Grupp 23"/>
              <p:cNvGrpSpPr/>
              <p:nvPr/>
            </p:nvGrpSpPr>
            <p:grpSpPr>
              <a:xfrm>
                <a:off x="7391400" y="1524000"/>
                <a:ext cx="533400" cy="457200"/>
                <a:chOff x="5410200" y="1524000"/>
                <a:chExt cx="533400" cy="457200"/>
              </a:xfrm>
            </p:grpSpPr>
            <p:sp>
              <p:nvSpPr>
                <p:cNvPr id="25" name="Rektangel 24"/>
                <p:cNvSpPr/>
                <p:nvPr/>
              </p:nvSpPr>
              <p:spPr bwMode="auto">
                <a:xfrm>
                  <a:off x="5410200" y="1524000"/>
                  <a:ext cx="533400" cy="228600"/>
                </a:xfrm>
                <a:prstGeom prst="rect">
                  <a:avLst/>
                </a:prstGeom>
                <a:solidFill>
                  <a:srgbClr val="C0C0C0"/>
                </a:solidFill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70000"/>
                    <a:buFont typeface="Wingdings" pitchFamily="2" charset="2"/>
                    <a:buChar char="¢"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C0C0C0"/>
                    </a:solidFill>
                    <a:effectLst/>
                    <a:latin typeface="Arial" charset="0"/>
                  </a:endParaRPr>
                </a:p>
              </p:txBody>
            </p:sp>
            <p:sp>
              <p:nvSpPr>
                <p:cNvPr id="26" name="Rektangel 25"/>
                <p:cNvSpPr/>
                <p:nvPr/>
              </p:nvSpPr>
              <p:spPr bwMode="auto">
                <a:xfrm>
                  <a:off x="5410200" y="1524000"/>
                  <a:ext cx="533400" cy="457200"/>
                </a:xfrm>
                <a:prstGeom prst="rect">
                  <a:avLst/>
                </a:prstGeom>
                <a:noFill/>
                <a:ln w="9525" cap="flat" cmpd="sng" algn="ctr">
                  <a:solidFill>
                    <a:schemeClr val="tx2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342900" marR="0" indent="-342900" algn="l" defTabSz="914400" rtl="0" eaLnBrk="1" fontAlgn="base" latinLnBrk="0" hangingPunct="1">
                    <a:lnSpc>
                      <a:spcPct val="100000"/>
                    </a:lnSpc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SzPct val="70000"/>
                    <a:buFont typeface="Wingdings" pitchFamily="2" charset="2"/>
                    <a:buChar char="¢"/>
                    <a:tabLst/>
                  </a:pPr>
                  <a:endPara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rgbClr val="C0C0C0"/>
                    </a:solidFill>
                    <a:effectLst/>
                    <a:latin typeface="Arial" charset="0"/>
                  </a:endParaRPr>
                </a:p>
              </p:txBody>
            </p:sp>
          </p:grpSp>
          <p:cxnSp>
            <p:nvCxnSpPr>
              <p:cNvPr id="34" name="Rak pil 69"/>
              <p:cNvCxnSpPr>
                <a:cxnSpLocks noChangeShapeType="1"/>
                <a:endCxn id="25" idx="1"/>
              </p:cNvCxnSpPr>
              <p:nvPr/>
            </p:nvCxnSpPr>
            <p:spPr bwMode="auto">
              <a:xfrm>
                <a:off x="6705600" y="1638300"/>
                <a:ext cx="685800" cy="1588"/>
              </a:xfrm>
              <a:prstGeom prst="straightConnector1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 type="oval" w="med" len="med"/>
                <a:tailEnd type="arrow" w="med" len="med"/>
              </a:ln>
            </p:spPr>
          </p:cxnSp>
          <p:cxnSp>
            <p:nvCxnSpPr>
              <p:cNvPr id="36" name="Rak pil 69"/>
              <p:cNvCxnSpPr>
                <a:cxnSpLocks noChangeShapeType="1"/>
              </p:cNvCxnSpPr>
              <p:nvPr/>
            </p:nvCxnSpPr>
            <p:spPr bwMode="auto">
              <a:xfrm>
                <a:off x="5715000" y="1639252"/>
                <a:ext cx="685800" cy="1588"/>
              </a:xfrm>
              <a:prstGeom prst="straightConnector1">
                <a:avLst/>
              </a:prstGeom>
              <a:noFill/>
              <a:ln w="19050" algn="ctr">
                <a:solidFill>
                  <a:srgbClr val="000000"/>
                </a:solidFill>
                <a:round/>
                <a:headEnd type="oval" w="med" len="med"/>
                <a:tailEnd type="arrow" w="med" len="med"/>
              </a:ln>
            </p:spPr>
          </p:cxnSp>
        </p:grpSp>
        <p:sp>
          <p:nvSpPr>
            <p:cNvPr id="39" name="Rektangel 38"/>
            <p:cNvSpPr/>
            <p:nvPr/>
          </p:nvSpPr>
          <p:spPr bwMode="auto">
            <a:xfrm>
              <a:off x="4724400" y="1447800"/>
              <a:ext cx="533400" cy="2286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Font typeface="Wingdings" pitchFamily="2" charset="2"/>
                <a:buChar char="¢"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charset="0"/>
              </a:endParaRPr>
            </a:p>
          </p:txBody>
        </p:sp>
        <p:sp>
          <p:nvSpPr>
            <p:cNvPr id="40" name="Rektangel 39"/>
            <p:cNvSpPr/>
            <p:nvPr/>
          </p:nvSpPr>
          <p:spPr bwMode="auto">
            <a:xfrm>
              <a:off x="6934200" y="1447800"/>
              <a:ext cx="533400" cy="228600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l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Font typeface="Wingdings" pitchFamily="2" charset="2"/>
                <a:buChar char="¢"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C0C0"/>
                </a:solidFill>
                <a:effectLst/>
                <a:latin typeface="Arial" charset="0"/>
              </a:endParaRPr>
            </a:p>
          </p:txBody>
        </p:sp>
        <p:cxnSp>
          <p:nvCxnSpPr>
            <p:cNvPr id="42" name="Rak pil 69"/>
            <p:cNvCxnSpPr>
              <a:cxnSpLocks noChangeShapeType="1"/>
              <a:endCxn id="18" idx="1"/>
            </p:cNvCxnSpPr>
            <p:nvPr/>
          </p:nvCxnSpPr>
          <p:spPr bwMode="auto">
            <a:xfrm rot="16200000" flipH="1">
              <a:off x="4893945" y="1655445"/>
              <a:ext cx="457200" cy="270510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round/>
              <a:headEnd type="oval" w="med" len="med"/>
              <a:tailEnd type="arrow" w="med" len="med"/>
            </a:ln>
          </p:spPr>
        </p:cxnSp>
        <p:cxnSp>
          <p:nvCxnSpPr>
            <p:cNvPr id="44" name="Rak pil 69"/>
            <p:cNvCxnSpPr>
              <a:cxnSpLocks noChangeShapeType="1"/>
            </p:cNvCxnSpPr>
            <p:nvPr/>
          </p:nvCxnSpPr>
          <p:spPr bwMode="auto">
            <a:xfrm rot="16200000" flipH="1">
              <a:off x="7044690" y="1710690"/>
              <a:ext cx="346710" cy="41910"/>
            </a:xfrm>
            <a:prstGeom prst="straightConnector1">
              <a:avLst/>
            </a:prstGeom>
            <a:noFill/>
            <a:ln w="19050" algn="ctr">
              <a:solidFill>
                <a:srgbClr val="000000"/>
              </a:solidFill>
              <a:round/>
              <a:headEnd type="oval" w="med" len="med"/>
              <a:tailEnd type="arrow" w="med" len="med"/>
            </a:ln>
          </p:spPr>
        </p:cxnSp>
      </p:grpSp>
      <p:cxnSp>
        <p:nvCxnSpPr>
          <p:cNvPr id="47" name="Kurva 46"/>
          <p:cNvCxnSpPr/>
          <p:nvPr/>
        </p:nvCxnSpPr>
        <p:spPr bwMode="auto">
          <a:xfrm rot="10800000" flipV="1">
            <a:off x="7924800" y="1524000"/>
            <a:ext cx="762000" cy="533400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chemeClr val="tx2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8" name="Kurva 47"/>
          <p:cNvCxnSpPr/>
          <p:nvPr/>
        </p:nvCxnSpPr>
        <p:spPr bwMode="auto">
          <a:xfrm rot="10800000">
            <a:off x="4267200" y="1600200"/>
            <a:ext cx="838200" cy="533400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chemeClr val="tx2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7E11C90-442B-45F1-9FA6-858B7D9FF2DF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4099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4100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27612D-157E-416E-964A-67239CEBE80A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49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Introduction</a:t>
            </a:r>
          </a:p>
          <a:p>
            <a:pPr lvl="1" eaLnBrk="1" hangingPunct="1"/>
            <a:r>
              <a:rPr lang="en-US" dirty="0" smtClean="0">
                <a:solidFill>
                  <a:schemeClr val="accent6"/>
                </a:solidFill>
              </a:rPr>
              <a:t>Lock-free synchronization</a:t>
            </a:r>
          </a:p>
          <a:p>
            <a:pPr lvl="1" eaLnBrk="1" hangingPunct="1"/>
            <a:r>
              <a:rPr lang="en-US" dirty="0" smtClean="0">
                <a:solidFill>
                  <a:schemeClr val="accent6"/>
                </a:solidFill>
              </a:rPr>
              <a:t>The Problem &amp; Related work</a:t>
            </a:r>
          </a:p>
          <a:p>
            <a:pPr eaLnBrk="1" hangingPunct="1"/>
            <a:r>
              <a:rPr lang="en-US" dirty="0" smtClean="0"/>
              <a:t>The new lock-free queue algorithm</a:t>
            </a:r>
          </a:p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Experiments</a:t>
            </a:r>
          </a:p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9219" name="Platshållare för innehåll 2"/>
          <p:cNvSpPr>
            <a:spLocks noGrp="1"/>
          </p:cNvSpPr>
          <p:nvPr>
            <p:ph idx="1"/>
          </p:nvPr>
        </p:nvSpPr>
        <p:spPr>
          <a:xfrm>
            <a:off x="381000" y="2667000"/>
            <a:ext cx="8610600" cy="3886200"/>
          </a:xfrm>
        </p:spPr>
        <p:txBody>
          <a:bodyPr/>
          <a:lstStyle/>
          <a:p>
            <a:r>
              <a:rPr lang="en-US" sz="2800" dirty="0" smtClean="0"/>
              <a:t>Basic idea:</a:t>
            </a:r>
          </a:p>
          <a:p>
            <a:pPr lvl="1"/>
            <a:r>
              <a:rPr lang="en-US" sz="2600" dirty="0" smtClean="0"/>
              <a:t>Cut and unroll the circular array queue</a:t>
            </a:r>
          </a:p>
          <a:p>
            <a:pPr lvl="1"/>
            <a:r>
              <a:rPr lang="en-US" sz="2600" dirty="0" smtClean="0"/>
              <a:t>Primary synchronization on the elements</a:t>
            </a:r>
          </a:p>
          <a:p>
            <a:pPr lvl="2"/>
            <a:r>
              <a:rPr lang="en-US" sz="2200" dirty="0" smtClean="0"/>
              <a:t>Compare-And-Swap </a:t>
            </a:r>
            <a:br>
              <a:rPr lang="en-US" sz="2200" dirty="0" smtClean="0"/>
            </a:br>
            <a:r>
              <a:rPr lang="en-US" sz="2200" dirty="0" smtClean="0"/>
              <a:t>(NULL1 -&gt; Value -&gt; NULL2 avoids the ABA problem)</a:t>
            </a:r>
          </a:p>
          <a:p>
            <a:pPr lvl="1"/>
            <a:r>
              <a:rPr lang="en-US" sz="2600" dirty="0" smtClean="0"/>
              <a:t>Head and tail both move to the right</a:t>
            </a:r>
          </a:p>
          <a:p>
            <a:pPr lvl="2"/>
            <a:r>
              <a:rPr lang="en-US" sz="2200" dirty="0" smtClean="0"/>
              <a:t>Need an “infinite” array of elements</a:t>
            </a:r>
          </a:p>
          <a:p>
            <a:pPr lvl="1"/>
            <a:endParaRPr lang="en-US" sz="2600" dirty="0" smtClean="0"/>
          </a:p>
          <a:p>
            <a:pPr lvl="1"/>
            <a:endParaRPr lang="en-US" sz="2600" dirty="0" smtClean="0"/>
          </a:p>
          <a:p>
            <a:pPr lvl="1"/>
            <a:endParaRPr lang="en-US" sz="2600" dirty="0" smtClean="0"/>
          </a:p>
          <a:p>
            <a:pPr lvl="1"/>
            <a:endParaRPr lang="en-US" sz="2600" dirty="0" smtClean="0"/>
          </a:p>
          <a:p>
            <a:pPr lvl="1"/>
            <a:r>
              <a:rPr lang="en-US" sz="2600" dirty="0" smtClean="0"/>
              <a:t>u</a:t>
            </a:r>
          </a:p>
        </p:txBody>
      </p:sp>
      <p:sp>
        <p:nvSpPr>
          <p:cNvPr id="9220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4DABFF7-C985-4F24-827B-969AD7940C7C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9221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9222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C0C1B9-2CA6-4A5A-8AB0-722B1A043BE1}" type="slidenum">
              <a:rPr lang="en-GB" smtClean="0"/>
              <a:pPr/>
              <a:t>12</a:t>
            </a:fld>
            <a:endParaRPr lang="en-GB" smtClean="0"/>
          </a:p>
        </p:txBody>
      </p:sp>
      <p:grpSp>
        <p:nvGrpSpPr>
          <p:cNvPr id="63" name="Grupp 62"/>
          <p:cNvGrpSpPr/>
          <p:nvPr/>
        </p:nvGrpSpPr>
        <p:grpSpPr>
          <a:xfrm>
            <a:off x="0" y="2133600"/>
            <a:ext cx="9051746" cy="533400"/>
            <a:chOff x="0" y="2133600"/>
            <a:chExt cx="9051746" cy="533400"/>
          </a:xfrm>
        </p:grpSpPr>
        <p:sp>
          <p:nvSpPr>
            <p:cNvPr id="9259" name="Rektangel 7"/>
            <p:cNvSpPr>
              <a:spLocks noChangeArrowheads="1"/>
            </p:cNvSpPr>
            <p:nvPr/>
          </p:nvSpPr>
          <p:spPr bwMode="auto">
            <a:xfrm>
              <a:off x="3200400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0" name="Rektangel 8"/>
            <p:cNvSpPr>
              <a:spLocks noChangeArrowheads="1"/>
            </p:cNvSpPr>
            <p:nvPr/>
          </p:nvSpPr>
          <p:spPr bwMode="auto">
            <a:xfrm>
              <a:off x="3417277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1" name="Rektangel 9"/>
            <p:cNvSpPr>
              <a:spLocks noChangeArrowheads="1"/>
            </p:cNvSpPr>
            <p:nvPr/>
          </p:nvSpPr>
          <p:spPr bwMode="auto">
            <a:xfrm>
              <a:off x="3634154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2" name="Rektangel 10"/>
            <p:cNvSpPr>
              <a:spLocks noChangeArrowheads="1"/>
            </p:cNvSpPr>
            <p:nvPr/>
          </p:nvSpPr>
          <p:spPr bwMode="auto">
            <a:xfrm>
              <a:off x="3851031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3" name="Rektangel 11"/>
            <p:cNvSpPr>
              <a:spLocks noChangeArrowheads="1"/>
            </p:cNvSpPr>
            <p:nvPr/>
          </p:nvSpPr>
          <p:spPr bwMode="auto">
            <a:xfrm>
              <a:off x="4067908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4" name="Rektangel 12"/>
            <p:cNvSpPr>
              <a:spLocks noChangeArrowheads="1"/>
            </p:cNvSpPr>
            <p:nvPr/>
          </p:nvSpPr>
          <p:spPr bwMode="auto">
            <a:xfrm>
              <a:off x="4284785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5" name="Rektangel 13"/>
            <p:cNvSpPr>
              <a:spLocks noChangeArrowheads="1"/>
            </p:cNvSpPr>
            <p:nvPr/>
          </p:nvSpPr>
          <p:spPr bwMode="auto">
            <a:xfrm>
              <a:off x="4501662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6" name="Rektangel 14"/>
            <p:cNvSpPr>
              <a:spLocks noChangeArrowheads="1"/>
            </p:cNvSpPr>
            <p:nvPr/>
          </p:nvSpPr>
          <p:spPr bwMode="auto">
            <a:xfrm>
              <a:off x="4718538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7" name="Rektangel 15"/>
            <p:cNvSpPr>
              <a:spLocks noChangeArrowheads="1"/>
            </p:cNvSpPr>
            <p:nvPr/>
          </p:nvSpPr>
          <p:spPr bwMode="auto">
            <a:xfrm>
              <a:off x="4935415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8" name="Rektangel 16"/>
            <p:cNvSpPr>
              <a:spLocks noChangeArrowheads="1"/>
            </p:cNvSpPr>
            <p:nvPr/>
          </p:nvSpPr>
          <p:spPr bwMode="auto">
            <a:xfrm>
              <a:off x="5152292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9" name="Rektangel 17"/>
            <p:cNvSpPr>
              <a:spLocks noChangeArrowheads="1"/>
            </p:cNvSpPr>
            <p:nvPr/>
          </p:nvSpPr>
          <p:spPr bwMode="auto">
            <a:xfrm>
              <a:off x="5369169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70" name="Rektangel 18"/>
            <p:cNvSpPr>
              <a:spLocks noChangeArrowheads="1"/>
            </p:cNvSpPr>
            <p:nvPr/>
          </p:nvSpPr>
          <p:spPr bwMode="auto">
            <a:xfrm>
              <a:off x="5586046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7" name="Rektangel 37"/>
            <p:cNvSpPr>
              <a:spLocks noChangeArrowheads="1"/>
            </p:cNvSpPr>
            <p:nvPr/>
          </p:nvSpPr>
          <p:spPr bwMode="auto">
            <a:xfrm>
              <a:off x="394216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8" name="Rektangel 38"/>
            <p:cNvSpPr>
              <a:spLocks noChangeArrowheads="1"/>
            </p:cNvSpPr>
            <p:nvPr/>
          </p:nvSpPr>
          <p:spPr bwMode="auto">
            <a:xfrm>
              <a:off x="611093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9" name="Rektangel 39"/>
            <p:cNvSpPr>
              <a:spLocks noChangeArrowheads="1"/>
            </p:cNvSpPr>
            <p:nvPr/>
          </p:nvSpPr>
          <p:spPr bwMode="auto">
            <a:xfrm>
              <a:off x="827970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0" name="Rektangel 40"/>
            <p:cNvSpPr>
              <a:spLocks noChangeArrowheads="1"/>
            </p:cNvSpPr>
            <p:nvPr/>
          </p:nvSpPr>
          <p:spPr bwMode="auto">
            <a:xfrm>
              <a:off x="1044847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1" name="Rektangel 41"/>
            <p:cNvSpPr>
              <a:spLocks noChangeArrowheads="1"/>
            </p:cNvSpPr>
            <p:nvPr/>
          </p:nvSpPr>
          <p:spPr bwMode="auto">
            <a:xfrm>
              <a:off x="1261724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2" name="Rektangel 42"/>
            <p:cNvSpPr>
              <a:spLocks noChangeArrowheads="1"/>
            </p:cNvSpPr>
            <p:nvPr/>
          </p:nvSpPr>
          <p:spPr bwMode="auto">
            <a:xfrm>
              <a:off x="1478601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3" name="Rektangel 43"/>
            <p:cNvSpPr>
              <a:spLocks noChangeArrowheads="1"/>
            </p:cNvSpPr>
            <p:nvPr/>
          </p:nvSpPr>
          <p:spPr bwMode="auto">
            <a:xfrm>
              <a:off x="1695477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4" name="Rektangel 44"/>
            <p:cNvSpPr>
              <a:spLocks noChangeArrowheads="1"/>
            </p:cNvSpPr>
            <p:nvPr/>
          </p:nvSpPr>
          <p:spPr bwMode="auto">
            <a:xfrm>
              <a:off x="1912354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5" name="Rektangel 45"/>
            <p:cNvSpPr>
              <a:spLocks noChangeArrowheads="1"/>
            </p:cNvSpPr>
            <p:nvPr/>
          </p:nvSpPr>
          <p:spPr bwMode="auto">
            <a:xfrm>
              <a:off x="2129231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6" name="Rektangel 46"/>
            <p:cNvSpPr>
              <a:spLocks noChangeArrowheads="1"/>
            </p:cNvSpPr>
            <p:nvPr/>
          </p:nvSpPr>
          <p:spPr bwMode="auto">
            <a:xfrm>
              <a:off x="2346108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7" name="Rektangel 47"/>
            <p:cNvSpPr>
              <a:spLocks noChangeArrowheads="1"/>
            </p:cNvSpPr>
            <p:nvPr/>
          </p:nvSpPr>
          <p:spPr bwMode="auto">
            <a:xfrm>
              <a:off x="2562985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9233" name="Rektangel 50"/>
            <p:cNvSpPr>
              <a:spLocks noChangeArrowheads="1"/>
            </p:cNvSpPr>
            <p:nvPr/>
          </p:nvSpPr>
          <p:spPr bwMode="auto">
            <a:xfrm>
              <a:off x="6223461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4" name="Rektangel 51"/>
            <p:cNvSpPr>
              <a:spLocks noChangeArrowheads="1"/>
            </p:cNvSpPr>
            <p:nvPr/>
          </p:nvSpPr>
          <p:spPr bwMode="auto">
            <a:xfrm>
              <a:off x="6440338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5" name="Rektangel 52"/>
            <p:cNvSpPr>
              <a:spLocks noChangeArrowheads="1"/>
            </p:cNvSpPr>
            <p:nvPr/>
          </p:nvSpPr>
          <p:spPr bwMode="auto">
            <a:xfrm>
              <a:off x="6657215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6" name="Rektangel 53"/>
            <p:cNvSpPr>
              <a:spLocks noChangeArrowheads="1"/>
            </p:cNvSpPr>
            <p:nvPr/>
          </p:nvSpPr>
          <p:spPr bwMode="auto">
            <a:xfrm>
              <a:off x="6874092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7" name="Rektangel 54"/>
            <p:cNvSpPr>
              <a:spLocks noChangeArrowheads="1"/>
            </p:cNvSpPr>
            <p:nvPr/>
          </p:nvSpPr>
          <p:spPr bwMode="auto">
            <a:xfrm>
              <a:off x="7090969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8" name="Rektangel 55"/>
            <p:cNvSpPr>
              <a:spLocks noChangeArrowheads="1"/>
            </p:cNvSpPr>
            <p:nvPr/>
          </p:nvSpPr>
          <p:spPr bwMode="auto">
            <a:xfrm>
              <a:off x="7307846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9" name="Rektangel 56"/>
            <p:cNvSpPr>
              <a:spLocks noChangeArrowheads="1"/>
            </p:cNvSpPr>
            <p:nvPr/>
          </p:nvSpPr>
          <p:spPr bwMode="auto">
            <a:xfrm>
              <a:off x="7524723" y="2209800"/>
              <a:ext cx="216877" cy="4572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0" name="Rektangel 57"/>
            <p:cNvSpPr>
              <a:spLocks noChangeArrowheads="1"/>
            </p:cNvSpPr>
            <p:nvPr/>
          </p:nvSpPr>
          <p:spPr bwMode="auto">
            <a:xfrm>
              <a:off x="7741599" y="2209800"/>
              <a:ext cx="216877" cy="4572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1" name="Rektangel 58"/>
            <p:cNvSpPr>
              <a:spLocks noChangeArrowheads="1"/>
            </p:cNvSpPr>
            <p:nvPr/>
          </p:nvSpPr>
          <p:spPr bwMode="auto">
            <a:xfrm>
              <a:off x="7958476" y="2209800"/>
              <a:ext cx="216877" cy="4572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2" name="Rektangel 59"/>
            <p:cNvSpPr>
              <a:spLocks noChangeArrowheads="1"/>
            </p:cNvSpPr>
            <p:nvPr/>
          </p:nvSpPr>
          <p:spPr bwMode="auto">
            <a:xfrm>
              <a:off x="8175353" y="2209800"/>
              <a:ext cx="216877" cy="4572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3" name="Rektangel 60"/>
            <p:cNvSpPr>
              <a:spLocks noChangeArrowheads="1"/>
            </p:cNvSpPr>
            <p:nvPr/>
          </p:nvSpPr>
          <p:spPr bwMode="auto">
            <a:xfrm>
              <a:off x="8392230" y="2209800"/>
              <a:ext cx="216877" cy="4572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56" name="Rektangel 47"/>
            <p:cNvSpPr>
              <a:spLocks noChangeArrowheads="1"/>
            </p:cNvSpPr>
            <p:nvPr/>
          </p:nvSpPr>
          <p:spPr bwMode="auto">
            <a:xfrm>
              <a:off x="2768139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57" name="Rektangel 47"/>
            <p:cNvSpPr>
              <a:spLocks noChangeArrowheads="1"/>
            </p:cNvSpPr>
            <p:nvPr/>
          </p:nvSpPr>
          <p:spPr bwMode="auto">
            <a:xfrm>
              <a:off x="2980113" y="2209800"/>
              <a:ext cx="216877" cy="4572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58" name="Rektangel 18"/>
            <p:cNvSpPr>
              <a:spLocks noChangeArrowheads="1"/>
            </p:cNvSpPr>
            <p:nvPr/>
          </p:nvSpPr>
          <p:spPr bwMode="auto">
            <a:xfrm>
              <a:off x="5791200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59" name="Rektangel 18"/>
            <p:cNvSpPr>
              <a:spLocks noChangeArrowheads="1"/>
            </p:cNvSpPr>
            <p:nvPr/>
          </p:nvSpPr>
          <p:spPr bwMode="auto">
            <a:xfrm>
              <a:off x="6011487" y="2209800"/>
              <a:ext cx="216877" cy="4572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61" name="textruta 60"/>
            <p:cNvSpPr txBox="1"/>
            <p:nvPr/>
          </p:nvSpPr>
          <p:spPr>
            <a:xfrm>
              <a:off x="8610600" y="2133600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…</a:t>
              </a:r>
              <a:endParaRPr lang="en-US" b="1" dirty="0"/>
            </a:p>
          </p:txBody>
        </p:sp>
        <p:sp>
          <p:nvSpPr>
            <p:cNvPr id="62" name="textruta 61"/>
            <p:cNvSpPr txBox="1"/>
            <p:nvPr/>
          </p:nvSpPr>
          <p:spPr>
            <a:xfrm>
              <a:off x="0" y="2133600"/>
              <a:ext cx="4411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b="1" dirty="0" smtClean="0"/>
                <a:t>…</a:t>
              </a:r>
              <a:endParaRPr lang="en-US" b="1" dirty="0"/>
            </a:p>
          </p:txBody>
        </p:sp>
      </p:grpSp>
      <p:cxnSp>
        <p:nvCxnSpPr>
          <p:cNvPr id="64" name="Kurva 63"/>
          <p:cNvCxnSpPr/>
          <p:nvPr/>
        </p:nvCxnSpPr>
        <p:spPr bwMode="auto">
          <a:xfrm rot="10800000" flipV="1">
            <a:off x="7620000" y="1905000"/>
            <a:ext cx="762000" cy="533400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chemeClr val="tx2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5" name="Kurva 64"/>
          <p:cNvCxnSpPr/>
          <p:nvPr/>
        </p:nvCxnSpPr>
        <p:spPr bwMode="auto">
          <a:xfrm rot="10800000">
            <a:off x="3124200" y="1981200"/>
            <a:ext cx="838200" cy="533400"/>
          </a:xfrm>
          <a:prstGeom prst="curvedConnector3">
            <a:avLst>
              <a:gd name="adj1" fmla="val 50000"/>
            </a:avLst>
          </a:prstGeom>
          <a:noFill/>
          <a:ln w="12700" cap="flat" cmpd="sng" algn="ctr">
            <a:solidFill>
              <a:schemeClr val="tx2"/>
            </a:solidFill>
            <a:prstDash val="dash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9219" name="Platshållare för innehåll 2"/>
          <p:cNvSpPr>
            <a:spLocks noGrp="1"/>
          </p:cNvSpPr>
          <p:nvPr>
            <p:ph idx="1"/>
          </p:nvPr>
        </p:nvSpPr>
        <p:spPr>
          <a:xfrm>
            <a:off x="381000" y="2667000"/>
            <a:ext cx="8610600" cy="3886200"/>
          </a:xfrm>
        </p:spPr>
        <p:txBody>
          <a:bodyPr/>
          <a:lstStyle/>
          <a:p>
            <a:r>
              <a:rPr lang="en-US" sz="2800" dirty="0" smtClean="0"/>
              <a:t>Basic idea:</a:t>
            </a:r>
          </a:p>
          <a:p>
            <a:pPr lvl="1"/>
            <a:r>
              <a:rPr lang="en-US" sz="2400" dirty="0" smtClean="0"/>
              <a:t>Creating an “infinite” array of elements.</a:t>
            </a:r>
          </a:p>
          <a:p>
            <a:pPr lvl="1"/>
            <a:r>
              <a:rPr lang="en-US" sz="2400" dirty="0" smtClean="0"/>
              <a:t>Divide into blocks of elements, and link them together</a:t>
            </a:r>
            <a:endParaRPr lang="en-US" sz="2000" dirty="0" smtClean="0"/>
          </a:p>
          <a:p>
            <a:pPr lvl="2"/>
            <a:r>
              <a:rPr lang="en-US" sz="2000" dirty="0" smtClean="0"/>
              <a:t>New empty blocks added as needed</a:t>
            </a:r>
          </a:p>
          <a:p>
            <a:pPr lvl="2"/>
            <a:r>
              <a:rPr lang="en-US" sz="2000" dirty="0" smtClean="0"/>
              <a:t>Emptied blocks are marked deleted and eventually reclaimed</a:t>
            </a:r>
          </a:p>
          <a:p>
            <a:pPr lvl="2"/>
            <a:r>
              <a:rPr lang="en-US" sz="2000" dirty="0" smtClean="0"/>
              <a:t>Block fields: Elements, next, (filled, emptied flags), deleted flag.</a:t>
            </a:r>
          </a:p>
          <a:p>
            <a:pPr lvl="1"/>
            <a:r>
              <a:rPr lang="en-US" sz="2400" dirty="0" smtClean="0"/>
              <a:t>Linked chain of dynamically allocated blocks</a:t>
            </a:r>
          </a:p>
          <a:p>
            <a:pPr lvl="2"/>
            <a:r>
              <a:rPr lang="en-US" sz="2000" dirty="0" smtClean="0"/>
              <a:t>Lock-free memory management needed for safe reclamation!</a:t>
            </a:r>
          </a:p>
          <a:p>
            <a:pPr lvl="2"/>
            <a:r>
              <a:rPr lang="en-US" sz="2000" dirty="0" err="1" smtClean="0"/>
              <a:t>Beware&amp;Cleanup</a:t>
            </a:r>
            <a:r>
              <a:rPr lang="en-US" sz="2000" dirty="0" smtClean="0"/>
              <a:t> </a:t>
            </a:r>
            <a:r>
              <a:rPr lang="en-US" sz="1400" dirty="0" smtClean="0"/>
              <a:t>[Gidenstam, Papatriantafilou, </a:t>
            </a:r>
            <a:r>
              <a:rPr lang="en-US" sz="1400" dirty="0" err="1" smtClean="0"/>
              <a:t>Sundell</a:t>
            </a:r>
            <a:r>
              <a:rPr lang="en-US" sz="1400" dirty="0" smtClean="0"/>
              <a:t> &amp; Tsigas, 2009]</a:t>
            </a:r>
            <a:endParaRPr lang="en-US" sz="2000" dirty="0" smtClean="0"/>
          </a:p>
        </p:txBody>
      </p:sp>
      <p:sp>
        <p:nvSpPr>
          <p:cNvPr id="9220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4DABFF7-C985-4F24-827B-969AD7940C7C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9221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9222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C0C1B9-2CA6-4A5A-8AB0-722B1A043BE1}" type="slidenum">
              <a:rPr lang="en-GB" smtClean="0"/>
              <a:pPr/>
              <a:t>13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9258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9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0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1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2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3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4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5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6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7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8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9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70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9245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6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7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8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9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0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1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2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3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4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5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6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7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9232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3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4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5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6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7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8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9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0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1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2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3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4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9226" name="Rak pil 63"/>
          <p:cNvCxnSpPr>
            <a:cxnSpLocks noChangeShapeType="1"/>
            <a:endCxn id="9233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9227" name="Rak pil 64"/>
          <p:cNvCxnSpPr>
            <a:cxnSpLocks noChangeShapeType="1"/>
            <a:endCxn id="9259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9228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9229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9230" name="Rak pil 69"/>
          <p:cNvCxnSpPr>
            <a:cxnSpLocks noChangeShapeType="1"/>
            <a:stCxn id="9228" idx="2"/>
            <a:endCxn id="9259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9231" name="Rak pil 74"/>
          <p:cNvCxnSpPr>
            <a:cxnSpLocks noChangeShapeType="1"/>
            <a:stCxn id="9229" idx="2"/>
            <a:endCxn id="9233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55" name="textruta 54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228600" y="3733800"/>
            <a:ext cx="8610600" cy="2667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Thread local storage</a:t>
            </a:r>
          </a:p>
          <a:p>
            <a:pPr lvl="1"/>
            <a:r>
              <a:rPr lang="en-US" dirty="0" smtClean="0"/>
              <a:t>Last used</a:t>
            </a:r>
          </a:p>
          <a:p>
            <a:pPr lvl="2"/>
            <a:r>
              <a:rPr lang="en-US" dirty="0" smtClean="0"/>
              <a:t>Head block/index for </a:t>
            </a:r>
            <a:r>
              <a:rPr lang="en-US" dirty="0" err="1" smtClean="0"/>
              <a:t>Enqueue</a:t>
            </a:r>
            <a:endParaRPr lang="en-US" dirty="0" smtClean="0"/>
          </a:p>
          <a:p>
            <a:pPr lvl="2"/>
            <a:r>
              <a:rPr lang="en-US" dirty="0" smtClean="0"/>
              <a:t>Tail block/index for </a:t>
            </a:r>
            <a:r>
              <a:rPr lang="en-US" dirty="0" err="1" smtClean="0"/>
              <a:t>Dequeue</a:t>
            </a:r>
            <a:endParaRPr lang="en-US" dirty="0" smtClean="0"/>
          </a:p>
          <a:p>
            <a:pPr lvl="1"/>
            <a:r>
              <a:rPr lang="en-US" dirty="0" smtClean="0"/>
              <a:t>Reduces need to read/update global shared variables</a:t>
            </a:r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14</a:t>
            </a:fld>
            <a:endParaRPr lang="en-GB" smtClean="0"/>
          </a:p>
        </p:txBody>
      </p:sp>
      <p:grpSp>
        <p:nvGrpSpPr>
          <p:cNvPr id="10247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10248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10249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10257" name="Grupp 94"/>
          <p:cNvGrpSpPr>
            <a:grpSpLocks/>
          </p:cNvGrpSpPr>
          <p:nvPr/>
        </p:nvGrpSpPr>
        <p:grpSpPr bwMode="auto">
          <a:xfrm>
            <a:off x="4267200" y="2819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278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 dirty="0"/>
                <a:t>Thread </a:t>
              </a:r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 dirty="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  <a:endCxn id="10269" idx="2"/>
          </p:cNvCxnSpPr>
          <p:nvPr/>
        </p:nvCxnSpPr>
        <p:spPr bwMode="auto">
          <a:xfrm flipV="1">
            <a:off x="5638800" y="2667000"/>
            <a:ext cx="718039" cy="778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  <a:endCxn id="10270" idx="2"/>
          </p:cNvCxnSpPr>
          <p:nvPr/>
        </p:nvCxnSpPr>
        <p:spPr bwMode="auto">
          <a:xfrm flipV="1">
            <a:off x="5638800" y="2667000"/>
            <a:ext cx="934916" cy="1159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  <a:endCxn id="10282" idx="2"/>
          </p:cNvCxnSpPr>
          <p:nvPr/>
        </p:nvCxnSpPr>
        <p:spPr bwMode="auto">
          <a:xfrm rot="10800000">
            <a:off x="260840" y="2667001"/>
            <a:ext cx="4082561" cy="1540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  <a:endCxn id="10291" idx="2"/>
          </p:cNvCxnSpPr>
          <p:nvPr/>
        </p:nvCxnSpPr>
        <p:spPr bwMode="auto">
          <a:xfrm rot="10800000">
            <a:off x="2212732" y="2667001"/>
            <a:ext cx="2130669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66" name="textruta 65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4038600"/>
            <a:ext cx="8382000" cy="2362200"/>
          </a:xfrm>
        </p:spPr>
        <p:txBody>
          <a:bodyPr/>
          <a:lstStyle/>
          <a:p>
            <a:r>
              <a:rPr lang="en-US" sz="2800" dirty="0" err="1" smtClean="0"/>
              <a:t>Enqueue</a:t>
            </a:r>
            <a:endParaRPr lang="en-US" sz="2800" dirty="0" smtClean="0"/>
          </a:p>
          <a:p>
            <a:pPr lvl="1"/>
            <a:r>
              <a:rPr lang="en-US" sz="2400" dirty="0" smtClean="0"/>
              <a:t>Find the right block</a:t>
            </a:r>
            <a:br>
              <a:rPr lang="en-US" sz="2400" dirty="0" smtClean="0"/>
            </a:br>
            <a:r>
              <a:rPr lang="en-US" sz="2400" dirty="0" smtClean="0"/>
              <a:t>(first via TLS, then TLS-&gt;next or </a:t>
            </a:r>
            <a:r>
              <a:rPr lang="en-US" sz="2400" dirty="0" err="1" smtClean="0"/>
              <a:t>globalHeadBlock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Search the block for the first empty element</a:t>
            </a:r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15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4267200" y="2819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278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 dirty="0"/>
                <a:t>Thread </a:t>
              </a:r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 dirty="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  <a:endCxn id="10269" idx="2"/>
          </p:cNvCxnSpPr>
          <p:nvPr/>
        </p:nvCxnSpPr>
        <p:spPr bwMode="auto">
          <a:xfrm flipV="1">
            <a:off x="5638800" y="2667000"/>
            <a:ext cx="718039" cy="778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  <a:endCxn id="10270" idx="2"/>
          </p:cNvCxnSpPr>
          <p:nvPr/>
        </p:nvCxnSpPr>
        <p:spPr bwMode="auto">
          <a:xfrm flipV="1">
            <a:off x="5638800" y="2667000"/>
            <a:ext cx="934916" cy="1159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  <a:endCxn id="10282" idx="2"/>
          </p:cNvCxnSpPr>
          <p:nvPr/>
        </p:nvCxnSpPr>
        <p:spPr bwMode="auto">
          <a:xfrm rot="10800000">
            <a:off x="260840" y="2667001"/>
            <a:ext cx="4082561" cy="1540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  <a:endCxn id="10291" idx="2"/>
          </p:cNvCxnSpPr>
          <p:nvPr/>
        </p:nvCxnSpPr>
        <p:spPr bwMode="auto">
          <a:xfrm rot="10800000">
            <a:off x="2212732" y="2667001"/>
            <a:ext cx="2130669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68" name="Rak pil 67"/>
          <p:cNvCxnSpPr/>
          <p:nvPr/>
        </p:nvCxnSpPr>
        <p:spPr bwMode="auto">
          <a:xfrm>
            <a:off x="6400800" y="2057400"/>
            <a:ext cx="1066800" cy="1588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9" name="textruta 68"/>
          <p:cNvSpPr txBox="1"/>
          <p:nvPr/>
        </p:nvSpPr>
        <p:spPr>
          <a:xfrm>
            <a:off x="6629400" y="1752600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scan</a:t>
            </a:r>
            <a:endParaRPr lang="en-US" dirty="0"/>
          </a:p>
        </p:txBody>
      </p:sp>
      <p:sp>
        <p:nvSpPr>
          <p:cNvPr id="70" name="textruta 69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16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CC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4267200" y="2819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278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 dirty="0"/>
                <a:t>Thread </a:t>
              </a:r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 dirty="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  <a:endCxn id="10269" idx="2"/>
          </p:cNvCxnSpPr>
          <p:nvPr/>
        </p:nvCxnSpPr>
        <p:spPr bwMode="auto">
          <a:xfrm flipV="1">
            <a:off x="5638800" y="2667000"/>
            <a:ext cx="718039" cy="778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  <a:endCxn id="10275" idx="2"/>
          </p:cNvCxnSpPr>
          <p:nvPr/>
        </p:nvCxnSpPr>
        <p:spPr bwMode="auto">
          <a:xfrm flipV="1">
            <a:off x="5638800" y="2667000"/>
            <a:ext cx="2019301" cy="1159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  <a:endCxn id="10282" idx="2"/>
          </p:cNvCxnSpPr>
          <p:nvPr/>
        </p:nvCxnSpPr>
        <p:spPr bwMode="auto">
          <a:xfrm rot="10800000">
            <a:off x="260840" y="2667001"/>
            <a:ext cx="4082561" cy="1540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  <a:endCxn id="10291" idx="2"/>
          </p:cNvCxnSpPr>
          <p:nvPr/>
        </p:nvCxnSpPr>
        <p:spPr bwMode="auto">
          <a:xfrm rot="10800000">
            <a:off x="2212732" y="2667001"/>
            <a:ext cx="2130669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69" name="textruta 68"/>
          <p:cNvSpPr txBox="1"/>
          <p:nvPr/>
        </p:nvSpPr>
        <p:spPr>
          <a:xfrm>
            <a:off x="6705600" y="1828800"/>
            <a:ext cx="1768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Add with CAS</a:t>
            </a:r>
            <a:endParaRPr lang="en-US" dirty="0"/>
          </a:p>
        </p:txBody>
      </p:sp>
      <p:sp>
        <p:nvSpPr>
          <p:cNvPr id="68" name="Platshållare för innehåll 2"/>
          <p:cNvSpPr txBox="1">
            <a:spLocks/>
          </p:cNvSpPr>
          <p:nvPr/>
        </p:nvSpPr>
        <p:spPr bwMode="auto">
          <a:xfrm>
            <a:off x="381000" y="4038600"/>
            <a:ext cx="8382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¢"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Enqueue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Find the right block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(first via TLS, then TLS-&gt;next or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globalHeadBlock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Search the block for the first empty element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lang="en-US" sz="2400" kern="0" dirty="0" smtClean="0">
                <a:latin typeface="+mn-lt"/>
              </a:rPr>
              <a:t>Update element with CAS </a:t>
            </a:r>
            <a:r>
              <a:rPr lang="en-US" kern="0" dirty="0" smtClean="0">
                <a:latin typeface="+mn-lt"/>
              </a:rPr>
              <a:t>(Also, the linearization point)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67" name="textruta 66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4114800"/>
            <a:ext cx="8382000" cy="2362200"/>
          </a:xfrm>
        </p:spPr>
        <p:txBody>
          <a:bodyPr/>
          <a:lstStyle/>
          <a:p>
            <a:r>
              <a:rPr lang="en-US" sz="2800" dirty="0" err="1" smtClean="0"/>
              <a:t>Dequeue</a:t>
            </a:r>
            <a:endParaRPr lang="en-US" sz="2800" dirty="0" smtClean="0"/>
          </a:p>
          <a:p>
            <a:pPr lvl="1"/>
            <a:r>
              <a:rPr lang="en-US" sz="2400" dirty="0" smtClean="0"/>
              <a:t>Find the right block</a:t>
            </a:r>
            <a:br>
              <a:rPr lang="en-US" sz="2400" dirty="0" smtClean="0"/>
            </a:br>
            <a:r>
              <a:rPr lang="en-US" sz="2400" dirty="0" smtClean="0"/>
              <a:t>(first via TLS, then TLS-&gt;next or </a:t>
            </a:r>
            <a:r>
              <a:rPr lang="en-US" sz="2400" dirty="0" err="1" smtClean="0"/>
              <a:t>globalTailBlock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Search the block for the first valid element</a:t>
            </a:r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17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4267200" y="2819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278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 dirty="0"/>
                <a:t>Thread </a:t>
              </a:r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 dirty="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  <a:endCxn id="10269" idx="2"/>
          </p:cNvCxnSpPr>
          <p:nvPr/>
        </p:nvCxnSpPr>
        <p:spPr bwMode="auto">
          <a:xfrm flipV="1">
            <a:off x="5638800" y="2667000"/>
            <a:ext cx="718039" cy="778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  <a:endCxn id="10270" idx="2"/>
          </p:cNvCxnSpPr>
          <p:nvPr/>
        </p:nvCxnSpPr>
        <p:spPr bwMode="auto">
          <a:xfrm flipV="1">
            <a:off x="5638800" y="2667000"/>
            <a:ext cx="934916" cy="1159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</p:cNvCxnSpPr>
          <p:nvPr/>
        </p:nvCxnSpPr>
        <p:spPr bwMode="auto">
          <a:xfrm rot="10800000">
            <a:off x="3200400" y="2667001"/>
            <a:ext cx="1143000" cy="1540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  <a:endCxn id="10295" idx="2"/>
          </p:cNvCxnSpPr>
          <p:nvPr/>
        </p:nvCxnSpPr>
        <p:spPr bwMode="auto">
          <a:xfrm rot="10800000">
            <a:off x="3308840" y="2667001"/>
            <a:ext cx="1034561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68" name="Rak pil 67"/>
          <p:cNvCxnSpPr/>
          <p:nvPr/>
        </p:nvCxnSpPr>
        <p:spPr bwMode="auto">
          <a:xfrm>
            <a:off x="3200400" y="2133600"/>
            <a:ext cx="1066800" cy="1588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9" name="textruta 68"/>
          <p:cNvSpPr txBox="1"/>
          <p:nvPr/>
        </p:nvSpPr>
        <p:spPr>
          <a:xfrm>
            <a:off x="3429000" y="1828800"/>
            <a:ext cx="7264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scan</a:t>
            </a:r>
            <a:endParaRPr lang="en-US" dirty="0"/>
          </a:p>
        </p:txBody>
      </p:sp>
      <p:sp>
        <p:nvSpPr>
          <p:cNvPr id="70" name="textruta 69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4114800"/>
            <a:ext cx="8610600" cy="2362200"/>
          </a:xfrm>
        </p:spPr>
        <p:txBody>
          <a:bodyPr/>
          <a:lstStyle/>
          <a:p>
            <a:r>
              <a:rPr lang="en-US" sz="2800" dirty="0" err="1" smtClean="0"/>
              <a:t>Dequeue</a:t>
            </a:r>
            <a:endParaRPr lang="en-US" sz="2800" dirty="0" smtClean="0"/>
          </a:p>
          <a:p>
            <a:pPr lvl="1"/>
            <a:r>
              <a:rPr lang="en-US" sz="2400" dirty="0" smtClean="0"/>
              <a:t>Find the right block</a:t>
            </a:r>
            <a:br>
              <a:rPr lang="en-US" sz="2400" dirty="0" smtClean="0"/>
            </a:br>
            <a:r>
              <a:rPr lang="en-US" sz="2400" dirty="0" smtClean="0"/>
              <a:t>(first via TLS, then TLS-&gt;next or </a:t>
            </a:r>
            <a:r>
              <a:rPr lang="en-US" sz="2400" dirty="0" err="1" smtClean="0"/>
              <a:t>globalTailBlock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Search the block for the first valid element</a:t>
            </a:r>
          </a:p>
          <a:p>
            <a:pPr lvl="1"/>
            <a:r>
              <a:rPr lang="en-US" sz="2400" dirty="0" smtClean="0"/>
              <a:t>Remove with CAS, replace with NULL2 </a:t>
            </a:r>
            <a:r>
              <a:rPr lang="en-US" sz="2000" dirty="0" smtClean="0"/>
              <a:t>(linearization point)</a:t>
            </a:r>
            <a:endParaRPr lang="en-US" sz="2400" dirty="0" smtClean="0"/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18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00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4267200" y="2819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solidFill>
              <a:schemeClr val="bg1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2784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 dirty="0"/>
                <a:t>Thread </a:t>
              </a:r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 dirty="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  <a:endCxn id="10269" idx="2"/>
          </p:cNvCxnSpPr>
          <p:nvPr/>
        </p:nvCxnSpPr>
        <p:spPr bwMode="auto">
          <a:xfrm flipV="1">
            <a:off x="5638800" y="2667000"/>
            <a:ext cx="718039" cy="778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  <a:endCxn id="10270" idx="2"/>
          </p:cNvCxnSpPr>
          <p:nvPr/>
        </p:nvCxnSpPr>
        <p:spPr bwMode="auto">
          <a:xfrm flipV="1">
            <a:off x="5638800" y="2667000"/>
            <a:ext cx="934916" cy="1159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  <a:endCxn id="10295" idx="2"/>
          </p:cNvCxnSpPr>
          <p:nvPr/>
        </p:nvCxnSpPr>
        <p:spPr bwMode="auto">
          <a:xfrm rot="10800000">
            <a:off x="3308840" y="2667001"/>
            <a:ext cx="1034561" cy="1540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  <a:endCxn id="10298" idx="2"/>
          </p:cNvCxnSpPr>
          <p:nvPr/>
        </p:nvCxnSpPr>
        <p:spPr bwMode="auto">
          <a:xfrm rot="10800000">
            <a:off x="3959470" y="2667001"/>
            <a:ext cx="383930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70" name="textruta 69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71" name="textruta 70"/>
          <p:cNvSpPr txBox="1"/>
          <p:nvPr/>
        </p:nvSpPr>
        <p:spPr>
          <a:xfrm>
            <a:off x="3124200" y="1828800"/>
            <a:ext cx="22669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Remove with CAS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2971800"/>
            <a:ext cx="8382000" cy="3429000"/>
          </a:xfrm>
        </p:spPr>
        <p:txBody>
          <a:bodyPr/>
          <a:lstStyle/>
          <a:p>
            <a:r>
              <a:rPr lang="en-US" dirty="0" smtClean="0"/>
              <a:t>Maintaining the chain of blocks</a:t>
            </a:r>
          </a:p>
          <a:p>
            <a:pPr lvl="1"/>
            <a:r>
              <a:rPr lang="en-US" dirty="0" smtClean="0"/>
              <a:t>Helping scheme when moving between blocks</a:t>
            </a:r>
          </a:p>
          <a:p>
            <a:pPr lvl="1"/>
            <a:r>
              <a:rPr lang="en-US" dirty="0" smtClean="0"/>
              <a:t>Invariants to be maintained</a:t>
            </a:r>
          </a:p>
          <a:p>
            <a:pPr lvl="2"/>
            <a:r>
              <a:rPr lang="en-US" dirty="0" err="1" smtClean="0"/>
              <a:t>globalHeadBlock</a:t>
            </a:r>
            <a:r>
              <a:rPr lang="en-US" dirty="0" smtClean="0"/>
              <a:t> points to</a:t>
            </a:r>
          </a:p>
          <a:p>
            <a:pPr lvl="3"/>
            <a:r>
              <a:rPr lang="en-US" dirty="0" smtClean="0"/>
              <a:t>The newest block or the block before it</a:t>
            </a:r>
          </a:p>
          <a:p>
            <a:pPr lvl="2"/>
            <a:r>
              <a:rPr lang="en-US" dirty="0" err="1" smtClean="0"/>
              <a:t>globalTailBlock</a:t>
            </a:r>
            <a:r>
              <a:rPr lang="en-US" dirty="0" smtClean="0"/>
              <a:t> points to</a:t>
            </a:r>
          </a:p>
          <a:p>
            <a:pPr lvl="3"/>
            <a:r>
              <a:rPr lang="en-US" dirty="0" smtClean="0"/>
              <a:t>The oldest active block (not deleted) or the block before it</a:t>
            </a:r>
          </a:p>
          <a:p>
            <a:pPr lvl="1"/>
            <a:endParaRPr lang="en-US" dirty="0" smtClean="0"/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19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55" name="textruta 54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7E11C90-442B-45F1-9FA6-858B7D9FF2DF}" type="datetime1">
              <a:rPr lang="en-GB" smtClean="0"/>
              <a:pPr/>
              <a:t>16/12/2010</a:t>
            </a:fld>
            <a:endParaRPr lang="en-GB" dirty="0" smtClean="0"/>
          </a:p>
        </p:txBody>
      </p:sp>
      <p:sp>
        <p:nvSpPr>
          <p:cNvPr id="4099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4100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27612D-157E-416E-964A-67239CEBE80A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</a:t>
            </a:r>
          </a:p>
          <a:p>
            <a:pPr lvl="1" eaLnBrk="1" hangingPunct="1"/>
            <a:r>
              <a:rPr lang="en-US" dirty="0" smtClean="0"/>
              <a:t>Lock-free synchronization</a:t>
            </a:r>
          </a:p>
          <a:p>
            <a:pPr lvl="1" eaLnBrk="1" hangingPunct="1"/>
            <a:r>
              <a:rPr lang="en-US" dirty="0" smtClean="0"/>
              <a:t>The Problem &amp; Related work</a:t>
            </a:r>
          </a:p>
          <a:p>
            <a:pPr eaLnBrk="1" hangingPunct="1"/>
            <a:r>
              <a:rPr lang="en-US" dirty="0" smtClean="0"/>
              <a:t>The new lock-free queue algorithm</a:t>
            </a:r>
          </a:p>
          <a:p>
            <a:pPr eaLnBrk="1" hangingPunct="1"/>
            <a:r>
              <a:rPr lang="en-US" dirty="0" smtClean="0"/>
              <a:t>Experiments</a:t>
            </a:r>
          </a:p>
          <a:p>
            <a:pPr eaLnBrk="1" hangingPunct="1"/>
            <a:r>
              <a:rPr lang="en-US" dirty="0" smtClean="0"/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the chain of blocks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2895600"/>
            <a:ext cx="6324600" cy="3200400"/>
          </a:xfrm>
        </p:spPr>
        <p:txBody>
          <a:bodyPr/>
          <a:lstStyle/>
          <a:p>
            <a:r>
              <a:rPr lang="en-US" dirty="0" smtClean="0"/>
              <a:t>Updating </a:t>
            </a:r>
            <a:r>
              <a:rPr lang="en-US" dirty="0" err="1" smtClean="0"/>
              <a:t>globalTailBlock</a:t>
            </a:r>
            <a:endParaRPr lang="en-US" dirty="0" smtClean="0"/>
          </a:p>
          <a:p>
            <a:pPr lvl="1"/>
            <a:r>
              <a:rPr lang="en-US" dirty="0" smtClean="0"/>
              <a:t>Case 1 “Leader”</a:t>
            </a:r>
          </a:p>
          <a:p>
            <a:pPr lvl="2"/>
            <a:r>
              <a:rPr lang="en-US" dirty="0" smtClean="0"/>
              <a:t>Finds the block empty</a:t>
            </a:r>
          </a:p>
          <a:p>
            <a:pPr lvl="2"/>
            <a:r>
              <a:rPr lang="en-US" dirty="0" smtClean="0"/>
              <a:t>If needed help to ensure </a:t>
            </a:r>
            <a:r>
              <a:rPr lang="en-US" dirty="0" err="1" smtClean="0"/>
              <a:t>globalTailBlock</a:t>
            </a:r>
            <a:r>
              <a:rPr lang="en-US" dirty="0" smtClean="0"/>
              <a:t> points to </a:t>
            </a:r>
            <a:r>
              <a:rPr lang="en-US" dirty="0" err="1" smtClean="0"/>
              <a:t>tailBlock</a:t>
            </a:r>
            <a:r>
              <a:rPr lang="en-US" dirty="0" smtClean="0"/>
              <a:t> (or a newer block)</a:t>
            </a:r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20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82" idx="0"/>
          </p:cNvCxnSpPr>
          <p:nvPr/>
        </p:nvCxnSpPr>
        <p:spPr bwMode="auto">
          <a:xfrm rot="5400000">
            <a:off x="1435345" y="673345"/>
            <a:ext cx="361950" cy="2710961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prstDash val="dash"/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7315200" y="3200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164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/>
                <a:t>Thread A</a:t>
              </a:r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</p:cNvCxnSpPr>
          <p:nvPr/>
        </p:nvCxnSpPr>
        <p:spPr bwMode="auto">
          <a:xfrm flipV="1">
            <a:off x="8686800" y="3810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</p:cNvCxnSpPr>
          <p:nvPr/>
        </p:nvCxnSpPr>
        <p:spPr bwMode="auto">
          <a:xfrm flipV="1">
            <a:off x="8686800" y="4191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  <a:endCxn id="10295" idx="2"/>
          </p:cNvCxnSpPr>
          <p:nvPr/>
        </p:nvCxnSpPr>
        <p:spPr bwMode="auto">
          <a:xfrm rot="10800000">
            <a:off x="3308840" y="2667001"/>
            <a:ext cx="4082561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</p:cNvCxnSpPr>
          <p:nvPr/>
        </p:nvCxnSpPr>
        <p:spPr bwMode="auto">
          <a:xfrm rot="10800000">
            <a:off x="5943600" y="2667001"/>
            <a:ext cx="1447800" cy="2302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66" name="textruta 65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  <p:cxnSp>
        <p:nvCxnSpPr>
          <p:cNvPr id="69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the chain of blocks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2895600"/>
            <a:ext cx="5257800" cy="3200400"/>
          </a:xfrm>
        </p:spPr>
        <p:txBody>
          <a:bodyPr/>
          <a:lstStyle/>
          <a:p>
            <a:r>
              <a:rPr lang="en-US" dirty="0" smtClean="0"/>
              <a:t>Updating </a:t>
            </a:r>
            <a:r>
              <a:rPr lang="en-US" dirty="0" err="1" smtClean="0"/>
              <a:t>globalTailBlock</a:t>
            </a:r>
            <a:endParaRPr lang="en-US" dirty="0" smtClean="0"/>
          </a:p>
          <a:p>
            <a:pPr lvl="1"/>
            <a:r>
              <a:rPr lang="en-US" dirty="0" smtClean="0"/>
              <a:t>Case 1 “Leader”</a:t>
            </a:r>
          </a:p>
          <a:p>
            <a:pPr lvl="2"/>
            <a:r>
              <a:rPr lang="en-US" dirty="0" smtClean="0"/>
              <a:t>Finds the block empty</a:t>
            </a:r>
          </a:p>
          <a:p>
            <a:pPr lvl="2"/>
            <a:r>
              <a:rPr lang="en-US" dirty="0" smtClean="0"/>
              <a:t>…Helping done…</a:t>
            </a:r>
          </a:p>
          <a:p>
            <a:pPr lvl="2"/>
            <a:r>
              <a:rPr lang="en-US" dirty="0" smtClean="0"/>
              <a:t>Set delete mark</a:t>
            </a:r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21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7315200" y="3200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164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/>
                <a:t>Thread A</a:t>
              </a:r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</p:cNvCxnSpPr>
          <p:nvPr/>
        </p:nvCxnSpPr>
        <p:spPr bwMode="auto">
          <a:xfrm flipV="1">
            <a:off x="8686800" y="3810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</p:cNvCxnSpPr>
          <p:nvPr/>
        </p:nvCxnSpPr>
        <p:spPr bwMode="auto">
          <a:xfrm flipV="1">
            <a:off x="8686800" y="4191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  <a:endCxn id="10295" idx="2"/>
          </p:cNvCxnSpPr>
          <p:nvPr/>
        </p:nvCxnSpPr>
        <p:spPr bwMode="auto">
          <a:xfrm rot="10800000">
            <a:off x="3308840" y="2667001"/>
            <a:ext cx="4082561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</p:cNvCxnSpPr>
          <p:nvPr/>
        </p:nvCxnSpPr>
        <p:spPr bwMode="auto">
          <a:xfrm rot="10800000">
            <a:off x="5943600" y="2667001"/>
            <a:ext cx="1447800" cy="2302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66" name="textruta 65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7" name="textruta 66"/>
          <p:cNvSpPr txBox="1"/>
          <p:nvPr/>
        </p:nvSpPr>
        <p:spPr>
          <a:xfrm>
            <a:off x="5791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b="1" dirty="0" smtClean="0"/>
              <a:t>*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the chain of blocks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2895600"/>
            <a:ext cx="5867400" cy="3200400"/>
          </a:xfrm>
        </p:spPr>
        <p:txBody>
          <a:bodyPr/>
          <a:lstStyle/>
          <a:p>
            <a:r>
              <a:rPr lang="en-US" dirty="0" smtClean="0"/>
              <a:t>Updating </a:t>
            </a:r>
            <a:r>
              <a:rPr lang="en-US" dirty="0" err="1" smtClean="0"/>
              <a:t>globalTailBlock</a:t>
            </a:r>
            <a:endParaRPr lang="en-US" dirty="0" smtClean="0"/>
          </a:p>
          <a:p>
            <a:pPr lvl="1"/>
            <a:r>
              <a:rPr lang="en-US" dirty="0" smtClean="0"/>
              <a:t>Case 1 “Leader”</a:t>
            </a:r>
          </a:p>
          <a:p>
            <a:pPr lvl="2"/>
            <a:r>
              <a:rPr lang="en-US" dirty="0" smtClean="0"/>
              <a:t>Finds the block empty</a:t>
            </a:r>
          </a:p>
          <a:p>
            <a:pPr lvl="2"/>
            <a:r>
              <a:rPr lang="en-US" dirty="0" smtClean="0"/>
              <a:t>…Helping done…</a:t>
            </a:r>
          </a:p>
          <a:p>
            <a:pPr lvl="2"/>
            <a:r>
              <a:rPr lang="en-US" dirty="0" smtClean="0"/>
              <a:t>Set delete mark</a:t>
            </a:r>
          </a:p>
          <a:p>
            <a:pPr lvl="2"/>
            <a:r>
              <a:rPr lang="en-US" dirty="0" smtClean="0"/>
              <a:t>Update </a:t>
            </a:r>
            <a:r>
              <a:rPr lang="en-US" dirty="0" err="1" smtClean="0"/>
              <a:t>globalTailBlock</a:t>
            </a:r>
            <a:r>
              <a:rPr lang="en-US" dirty="0" smtClean="0"/>
              <a:t> pointer</a:t>
            </a:r>
          </a:p>
          <a:p>
            <a:pPr lvl="2"/>
            <a:r>
              <a:rPr lang="en-US" dirty="0" smtClean="0"/>
              <a:t>Move own </a:t>
            </a:r>
            <a:r>
              <a:rPr lang="en-US" dirty="0" err="1" smtClean="0"/>
              <a:t>tailBlock</a:t>
            </a:r>
            <a:r>
              <a:rPr lang="en-US" dirty="0" smtClean="0"/>
              <a:t> pointer</a:t>
            </a:r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22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</p:cNvCxnSpPr>
          <p:nvPr/>
        </p:nvCxnSpPr>
        <p:spPr bwMode="auto">
          <a:xfrm rot="16200000" flipH="1">
            <a:off x="4391025" y="428625"/>
            <a:ext cx="438150" cy="3276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7315200" y="3200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164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/>
                <a:t>Thread A</a:t>
              </a:r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</p:cNvCxnSpPr>
          <p:nvPr/>
        </p:nvCxnSpPr>
        <p:spPr bwMode="auto">
          <a:xfrm flipV="1">
            <a:off x="8686800" y="3810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</p:cNvCxnSpPr>
          <p:nvPr/>
        </p:nvCxnSpPr>
        <p:spPr bwMode="auto">
          <a:xfrm flipV="1">
            <a:off x="8686800" y="4191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</p:cNvCxnSpPr>
          <p:nvPr/>
        </p:nvCxnSpPr>
        <p:spPr bwMode="auto">
          <a:xfrm rot="10800000">
            <a:off x="6248400" y="2667001"/>
            <a:ext cx="1143000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  <a:endCxn id="10269" idx="2"/>
          </p:cNvCxnSpPr>
          <p:nvPr/>
        </p:nvCxnSpPr>
        <p:spPr bwMode="auto">
          <a:xfrm rot="10800000">
            <a:off x="6356840" y="2667001"/>
            <a:ext cx="1034561" cy="2302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66" name="textruta 65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67" name="textruta 66"/>
          <p:cNvSpPr txBox="1"/>
          <p:nvPr/>
        </p:nvSpPr>
        <p:spPr>
          <a:xfrm>
            <a:off x="5791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the chain of blocks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3276600"/>
            <a:ext cx="5257800" cy="2819400"/>
          </a:xfrm>
        </p:spPr>
        <p:txBody>
          <a:bodyPr/>
          <a:lstStyle/>
          <a:p>
            <a:r>
              <a:rPr lang="en-US" dirty="0" smtClean="0"/>
              <a:t>Updating </a:t>
            </a:r>
            <a:r>
              <a:rPr lang="en-US" dirty="0" err="1" smtClean="0"/>
              <a:t>globalTailBlock</a:t>
            </a:r>
            <a:endParaRPr lang="en-US" dirty="0" smtClean="0"/>
          </a:p>
          <a:p>
            <a:pPr lvl="1"/>
            <a:r>
              <a:rPr lang="en-US" dirty="0" smtClean="0"/>
              <a:t>Case 2: “Way out of date”</a:t>
            </a:r>
          </a:p>
          <a:p>
            <a:pPr lvl="2"/>
            <a:r>
              <a:rPr lang="en-US" dirty="0" err="1" smtClean="0"/>
              <a:t>tailBlock</a:t>
            </a:r>
            <a:r>
              <a:rPr lang="en-US" dirty="0" smtClean="0"/>
              <a:t>-&gt;next marked deleted</a:t>
            </a:r>
          </a:p>
          <a:p>
            <a:pPr lvl="2"/>
            <a:r>
              <a:rPr lang="en-US" dirty="0" smtClean="0"/>
              <a:t>Restart with </a:t>
            </a:r>
            <a:r>
              <a:rPr lang="en-US" dirty="0" err="1" smtClean="0"/>
              <a:t>globalTailBlock</a:t>
            </a:r>
            <a:endParaRPr lang="en-US" dirty="0" smtClean="0"/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23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</p:cNvCxnSpPr>
          <p:nvPr/>
        </p:nvCxnSpPr>
        <p:spPr bwMode="auto">
          <a:xfrm rot="16200000" flipH="1">
            <a:off x="4391026" y="428624"/>
            <a:ext cx="438150" cy="327660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</p:cNvCxnSpPr>
          <p:nvPr/>
        </p:nvCxnSpPr>
        <p:spPr bwMode="auto">
          <a:xfrm rot="16200000" flipH="1">
            <a:off x="5876925" y="1838325"/>
            <a:ext cx="3619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6248400" y="3200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164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/>
                <a:t>Thread A</a:t>
              </a:r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</p:cNvCxnSpPr>
          <p:nvPr/>
        </p:nvCxnSpPr>
        <p:spPr bwMode="auto">
          <a:xfrm flipV="1">
            <a:off x="7620000" y="3810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</p:cNvCxnSpPr>
          <p:nvPr/>
        </p:nvCxnSpPr>
        <p:spPr bwMode="auto">
          <a:xfrm flipV="1">
            <a:off x="7620000" y="4191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</p:cNvCxnSpPr>
          <p:nvPr/>
        </p:nvCxnSpPr>
        <p:spPr bwMode="auto">
          <a:xfrm rot="10800000">
            <a:off x="2819400" y="2667001"/>
            <a:ext cx="3505200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</p:cNvCxnSpPr>
          <p:nvPr/>
        </p:nvCxnSpPr>
        <p:spPr bwMode="auto">
          <a:xfrm rot="10800000">
            <a:off x="5943600" y="4953000"/>
            <a:ext cx="3810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70" name="textruta 69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71" name="textruta 70"/>
          <p:cNvSpPr txBox="1"/>
          <p:nvPr/>
        </p:nvSpPr>
        <p:spPr>
          <a:xfrm>
            <a:off x="5791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the chain of blocks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3276600"/>
            <a:ext cx="5257800" cy="2819400"/>
          </a:xfrm>
        </p:spPr>
        <p:txBody>
          <a:bodyPr/>
          <a:lstStyle/>
          <a:p>
            <a:r>
              <a:rPr lang="en-US" dirty="0" smtClean="0"/>
              <a:t>Updating </a:t>
            </a:r>
            <a:r>
              <a:rPr lang="en-US" dirty="0" err="1" smtClean="0"/>
              <a:t>globalTailBlock</a:t>
            </a:r>
            <a:endParaRPr lang="en-US" dirty="0" smtClean="0"/>
          </a:p>
          <a:p>
            <a:pPr lvl="1"/>
            <a:r>
              <a:rPr lang="en-US" dirty="0" smtClean="0"/>
              <a:t>Case 2: “Way out of date”</a:t>
            </a:r>
          </a:p>
          <a:p>
            <a:pPr lvl="2"/>
            <a:r>
              <a:rPr lang="en-US" dirty="0" err="1" smtClean="0"/>
              <a:t>tailBlock</a:t>
            </a:r>
            <a:r>
              <a:rPr lang="en-US" dirty="0" smtClean="0"/>
              <a:t>-&gt;next marked deleted</a:t>
            </a:r>
          </a:p>
          <a:p>
            <a:pPr lvl="2"/>
            <a:r>
              <a:rPr lang="en-US" dirty="0" smtClean="0"/>
              <a:t>Restart with </a:t>
            </a:r>
            <a:r>
              <a:rPr lang="en-US" dirty="0" err="1" smtClean="0"/>
              <a:t>globalTailBlock</a:t>
            </a:r>
            <a:endParaRPr lang="en-US" dirty="0" smtClean="0"/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24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</p:cNvCxnSpPr>
          <p:nvPr/>
        </p:nvCxnSpPr>
        <p:spPr bwMode="auto">
          <a:xfrm rot="16200000" flipH="1">
            <a:off x="4391026" y="428624"/>
            <a:ext cx="438150" cy="3276602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</p:cNvCxnSpPr>
          <p:nvPr/>
        </p:nvCxnSpPr>
        <p:spPr bwMode="auto">
          <a:xfrm rot="16200000" flipH="1">
            <a:off x="5876925" y="1838325"/>
            <a:ext cx="3619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7086600" y="3200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164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/>
                <a:t>Thread A</a:t>
              </a:r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</p:cNvCxnSpPr>
          <p:nvPr/>
        </p:nvCxnSpPr>
        <p:spPr bwMode="auto">
          <a:xfrm flipV="1">
            <a:off x="8458200" y="3810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</p:cNvCxnSpPr>
          <p:nvPr/>
        </p:nvCxnSpPr>
        <p:spPr bwMode="auto">
          <a:xfrm flipV="1">
            <a:off x="8458200" y="4191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</p:cNvCxnSpPr>
          <p:nvPr/>
        </p:nvCxnSpPr>
        <p:spPr bwMode="auto">
          <a:xfrm rot="10800000">
            <a:off x="6248400" y="2667001"/>
            <a:ext cx="914400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  <a:endCxn id="10269" idx="2"/>
          </p:cNvCxnSpPr>
          <p:nvPr/>
        </p:nvCxnSpPr>
        <p:spPr bwMode="auto">
          <a:xfrm rot="10800000">
            <a:off x="6356840" y="2667001"/>
            <a:ext cx="805961" cy="2302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70" name="textruta 69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  <p:sp>
        <p:nvSpPr>
          <p:cNvPr id="71" name="textruta 70"/>
          <p:cNvSpPr txBox="1"/>
          <p:nvPr/>
        </p:nvSpPr>
        <p:spPr>
          <a:xfrm>
            <a:off x="5791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Minding the Cache</a:t>
            </a:r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381000" y="3048000"/>
            <a:ext cx="4343400" cy="3352800"/>
          </a:xfrm>
        </p:spPr>
        <p:txBody>
          <a:bodyPr/>
          <a:lstStyle/>
          <a:p>
            <a:r>
              <a:rPr lang="en-US" sz="2200" dirty="0" smtClean="0"/>
              <a:t>Blocks occupy one cache-line</a:t>
            </a:r>
          </a:p>
          <a:p>
            <a:r>
              <a:rPr lang="en-US" sz="2200" dirty="0" smtClean="0"/>
              <a:t>Cache-lines for </a:t>
            </a:r>
            <a:r>
              <a:rPr lang="en-US" sz="2200" dirty="0" err="1" smtClean="0"/>
              <a:t>enqueue</a:t>
            </a:r>
            <a:r>
              <a:rPr lang="en-US" sz="2200" dirty="0" smtClean="0"/>
              <a:t> </a:t>
            </a:r>
            <a:r>
              <a:rPr lang="en-US" sz="2200" dirty="0" err="1" smtClean="0"/>
              <a:t>v.s</a:t>
            </a:r>
            <a:r>
              <a:rPr lang="en-US" sz="2200" dirty="0" smtClean="0"/>
              <a:t>. </a:t>
            </a:r>
            <a:r>
              <a:rPr lang="en-US" sz="2200" dirty="0" err="1" smtClean="0"/>
              <a:t>dequeue</a:t>
            </a:r>
            <a:r>
              <a:rPr lang="en-US" sz="2200" dirty="0" smtClean="0"/>
              <a:t> are disjoint (except when near empty)</a:t>
            </a:r>
          </a:p>
          <a:p>
            <a:r>
              <a:rPr lang="en-US" sz="2200" dirty="0" err="1" smtClean="0"/>
              <a:t>Enqueue</a:t>
            </a:r>
            <a:r>
              <a:rPr lang="en-US" sz="2200" dirty="0" smtClean="0"/>
              <a:t>/</a:t>
            </a:r>
            <a:r>
              <a:rPr lang="en-US" sz="2200" dirty="0" err="1" smtClean="0"/>
              <a:t>dequeue</a:t>
            </a:r>
            <a:r>
              <a:rPr lang="en-US" sz="2200" dirty="0" smtClean="0"/>
              <a:t> will cause coherence traffic for the affected block</a:t>
            </a:r>
          </a:p>
          <a:p>
            <a:r>
              <a:rPr lang="en-US" sz="2200" dirty="0" smtClean="0"/>
              <a:t>Scanning for the head/tail involves one cache-line</a:t>
            </a:r>
          </a:p>
        </p:txBody>
      </p:sp>
      <p:sp>
        <p:nvSpPr>
          <p:cNvPr id="11268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B2A713C-9633-40BD-B765-CC78DB94BCD5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1269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1270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6F5A66-F47E-4375-B609-7BE8DFD7F238}" type="slidenum">
              <a:rPr lang="en-GB" smtClean="0"/>
              <a:pPr/>
              <a:t>25</a:t>
            </a:fld>
            <a:endParaRPr lang="en-GB" smtClean="0"/>
          </a:p>
        </p:txBody>
      </p:sp>
      <p:grpSp>
        <p:nvGrpSpPr>
          <p:cNvPr id="11271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1331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2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3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4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5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6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7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8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9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40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41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42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43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11272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1318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9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0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1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2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3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4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5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6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7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8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9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0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11273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1305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6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7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8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9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0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1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2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3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4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5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6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7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1274" name="Rak pil 63"/>
          <p:cNvCxnSpPr>
            <a:cxnSpLocks noChangeShapeType="1"/>
            <a:endCxn id="11306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75" name="Rak pil 64"/>
          <p:cNvCxnSpPr>
            <a:cxnSpLocks noChangeShapeType="1"/>
            <a:endCxn id="11332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1277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1278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1279" name="Rak pil 69"/>
          <p:cNvCxnSpPr>
            <a:cxnSpLocks noChangeShapeType="1"/>
            <a:stCxn id="11277" idx="2"/>
            <a:endCxn id="11332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80" name="Rak pil 74"/>
          <p:cNvCxnSpPr>
            <a:cxnSpLocks noChangeShapeType="1"/>
            <a:stCxn id="11278" idx="2"/>
            <a:endCxn id="11306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11281" name="Grupp 94"/>
          <p:cNvGrpSpPr>
            <a:grpSpLocks/>
          </p:cNvGrpSpPr>
          <p:nvPr/>
        </p:nvGrpSpPr>
        <p:grpSpPr bwMode="auto">
          <a:xfrm>
            <a:off x="7010400" y="3962400"/>
            <a:ext cx="1447800" cy="1981200"/>
            <a:chOff x="5181600" y="3429000"/>
            <a:chExt cx="1447800" cy="1981200"/>
          </a:xfrm>
        </p:grpSpPr>
        <p:sp>
          <p:nvSpPr>
            <p:cNvPr id="11299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0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164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/>
                <a:t>Thread A</a:t>
              </a:r>
            </a:p>
          </p:txBody>
        </p:sp>
        <p:sp>
          <p:nvSpPr>
            <p:cNvPr id="11301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1302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1303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1304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</a:t>
              </a:r>
            </a:p>
          </p:txBody>
        </p:sp>
      </p:grpSp>
      <p:cxnSp>
        <p:nvCxnSpPr>
          <p:cNvPr id="11282" name="Rak pil 95"/>
          <p:cNvCxnSpPr>
            <a:cxnSpLocks noChangeShapeType="1"/>
            <a:stCxn id="11301" idx="3"/>
          </p:cNvCxnSpPr>
          <p:nvPr/>
        </p:nvCxnSpPr>
        <p:spPr bwMode="auto">
          <a:xfrm flipV="1">
            <a:off x="8382000" y="4572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83" name="Rak pil 98"/>
          <p:cNvCxnSpPr>
            <a:cxnSpLocks noChangeShapeType="1"/>
            <a:stCxn id="11302" idx="3"/>
          </p:cNvCxnSpPr>
          <p:nvPr/>
        </p:nvCxnSpPr>
        <p:spPr bwMode="auto">
          <a:xfrm flipV="1">
            <a:off x="8382000" y="4953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84" name="Rak pil 101"/>
          <p:cNvCxnSpPr>
            <a:cxnSpLocks noChangeShapeType="1"/>
            <a:stCxn id="11303" idx="1"/>
          </p:cNvCxnSpPr>
          <p:nvPr/>
        </p:nvCxnSpPr>
        <p:spPr bwMode="auto">
          <a:xfrm rot="10800000" flipV="1">
            <a:off x="6705600" y="5351463"/>
            <a:ext cx="381000" cy="587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85" name="Rak pil 103"/>
          <p:cNvCxnSpPr>
            <a:cxnSpLocks noChangeShapeType="1"/>
            <a:stCxn id="11304" idx="1"/>
          </p:cNvCxnSpPr>
          <p:nvPr/>
        </p:nvCxnSpPr>
        <p:spPr bwMode="auto">
          <a:xfrm rot="10800000">
            <a:off x="6705600" y="5715000"/>
            <a:ext cx="3810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Minding the Cache</a:t>
            </a:r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>
          <a:xfrm>
            <a:off x="381000" y="3048000"/>
            <a:ext cx="4343400" cy="3352800"/>
          </a:xfrm>
        </p:spPr>
        <p:txBody>
          <a:bodyPr/>
          <a:lstStyle/>
          <a:p>
            <a:r>
              <a:rPr lang="en-US" sz="2200" dirty="0" smtClean="0"/>
              <a:t>Blocks occupy one cache-line</a:t>
            </a:r>
          </a:p>
          <a:p>
            <a:r>
              <a:rPr lang="en-US" sz="2200" dirty="0" smtClean="0"/>
              <a:t>Cache-lines for </a:t>
            </a:r>
            <a:r>
              <a:rPr lang="en-US" sz="2200" dirty="0" err="1" smtClean="0"/>
              <a:t>enqueue</a:t>
            </a:r>
            <a:r>
              <a:rPr lang="en-US" sz="2200" dirty="0" smtClean="0"/>
              <a:t> </a:t>
            </a:r>
            <a:r>
              <a:rPr lang="en-US" sz="2200" dirty="0" err="1" smtClean="0"/>
              <a:t>v.s</a:t>
            </a:r>
            <a:r>
              <a:rPr lang="en-US" sz="2200" dirty="0" smtClean="0"/>
              <a:t>. </a:t>
            </a:r>
            <a:r>
              <a:rPr lang="en-US" sz="2200" dirty="0" err="1" smtClean="0"/>
              <a:t>dequeue</a:t>
            </a:r>
            <a:r>
              <a:rPr lang="en-US" sz="2200" dirty="0" smtClean="0"/>
              <a:t> are disjoint (except when near empty)</a:t>
            </a:r>
          </a:p>
          <a:p>
            <a:r>
              <a:rPr lang="en-US" sz="2200" dirty="0" err="1" smtClean="0"/>
              <a:t>Enqueue</a:t>
            </a:r>
            <a:r>
              <a:rPr lang="en-US" sz="2200" dirty="0" smtClean="0"/>
              <a:t>/</a:t>
            </a:r>
            <a:r>
              <a:rPr lang="en-US" sz="2200" dirty="0" err="1" smtClean="0"/>
              <a:t>dequeue</a:t>
            </a:r>
            <a:r>
              <a:rPr lang="en-US" sz="2200" dirty="0" smtClean="0"/>
              <a:t> will cause coherence traffic for the affected block</a:t>
            </a:r>
          </a:p>
          <a:p>
            <a:r>
              <a:rPr lang="en-US" sz="2200" dirty="0" smtClean="0"/>
              <a:t>Scanning for the head/tail involves one cache-line</a:t>
            </a:r>
          </a:p>
        </p:txBody>
      </p:sp>
      <p:sp>
        <p:nvSpPr>
          <p:cNvPr id="11268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B2A713C-9633-40BD-B765-CC78DB94BCD5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1269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1270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6F5A66-F47E-4375-B609-7BE8DFD7F238}" type="slidenum">
              <a:rPr lang="en-GB" smtClean="0"/>
              <a:pPr/>
              <a:t>26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1331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2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3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4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5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6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7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8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9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40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41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42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43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1318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9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0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1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2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3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4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5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6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7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8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29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30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1305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6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7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8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9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0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1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2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3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4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5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6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17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1274" name="Rak pil 63"/>
          <p:cNvCxnSpPr>
            <a:cxnSpLocks noChangeShapeType="1"/>
            <a:endCxn id="11306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75" name="Rak pil 64"/>
          <p:cNvCxnSpPr>
            <a:cxnSpLocks noChangeShapeType="1"/>
            <a:endCxn id="11332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1277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1278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1279" name="Rak pil 69"/>
          <p:cNvCxnSpPr>
            <a:cxnSpLocks noChangeShapeType="1"/>
            <a:stCxn id="11277" idx="2"/>
            <a:endCxn id="11332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80" name="Rak pil 74"/>
          <p:cNvCxnSpPr>
            <a:cxnSpLocks noChangeShapeType="1"/>
            <a:stCxn id="11278" idx="2"/>
            <a:endCxn id="11306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7010400" y="3962400"/>
            <a:ext cx="1447800" cy="1981200"/>
            <a:chOff x="5181600" y="3429000"/>
            <a:chExt cx="1447800" cy="1981200"/>
          </a:xfrm>
        </p:grpSpPr>
        <p:sp>
          <p:nvSpPr>
            <p:cNvPr id="11299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1300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164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/>
                <a:t>Thread A</a:t>
              </a:r>
            </a:p>
          </p:txBody>
        </p:sp>
        <p:sp>
          <p:nvSpPr>
            <p:cNvPr id="11301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1302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1303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1304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</a:t>
              </a:r>
            </a:p>
          </p:txBody>
        </p:sp>
      </p:grpSp>
      <p:cxnSp>
        <p:nvCxnSpPr>
          <p:cNvPr id="11282" name="Rak pil 95"/>
          <p:cNvCxnSpPr>
            <a:cxnSpLocks noChangeShapeType="1"/>
            <a:stCxn id="11301" idx="3"/>
          </p:cNvCxnSpPr>
          <p:nvPr/>
        </p:nvCxnSpPr>
        <p:spPr bwMode="auto">
          <a:xfrm flipV="1">
            <a:off x="8382000" y="4572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83" name="Rak pil 98"/>
          <p:cNvCxnSpPr>
            <a:cxnSpLocks noChangeShapeType="1"/>
            <a:stCxn id="11302" idx="3"/>
          </p:cNvCxnSpPr>
          <p:nvPr/>
        </p:nvCxnSpPr>
        <p:spPr bwMode="auto">
          <a:xfrm flipV="1">
            <a:off x="8382000" y="4953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84" name="Rak pil 101"/>
          <p:cNvCxnSpPr>
            <a:cxnSpLocks noChangeShapeType="1"/>
            <a:stCxn id="11303" idx="1"/>
          </p:cNvCxnSpPr>
          <p:nvPr/>
        </p:nvCxnSpPr>
        <p:spPr bwMode="auto">
          <a:xfrm rot="10800000" flipV="1">
            <a:off x="6705600" y="5351463"/>
            <a:ext cx="381000" cy="587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1285" name="Rak pil 103"/>
          <p:cNvCxnSpPr>
            <a:cxnSpLocks noChangeShapeType="1"/>
            <a:stCxn id="11304" idx="1"/>
          </p:cNvCxnSpPr>
          <p:nvPr/>
        </p:nvCxnSpPr>
        <p:spPr bwMode="auto">
          <a:xfrm rot="10800000">
            <a:off x="6705600" y="5715000"/>
            <a:ext cx="3810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1286" name="Ellips 66"/>
          <p:cNvSpPr>
            <a:spLocks noChangeArrowheads="1"/>
          </p:cNvSpPr>
          <p:nvPr/>
        </p:nvSpPr>
        <p:spPr bwMode="auto">
          <a:xfrm>
            <a:off x="1524000" y="1219200"/>
            <a:ext cx="2895600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11287" name="Ellips 67"/>
          <p:cNvSpPr>
            <a:spLocks noChangeArrowheads="1"/>
          </p:cNvSpPr>
          <p:nvPr/>
        </p:nvSpPr>
        <p:spPr bwMode="auto">
          <a:xfrm>
            <a:off x="4419600" y="1219200"/>
            <a:ext cx="2895600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11288" name="Ellips 68"/>
          <p:cNvSpPr>
            <a:spLocks noChangeArrowheads="1"/>
          </p:cNvSpPr>
          <p:nvPr/>
        </p:nvSpPr>
        <p:spPr bwMode="auto">
          <a:xfrm>
            <a:off x="3048000" y="1981200"/>
            <a:ext cx="31242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11289" name="Ellips 69"/>
          <p:cNvSpPr>
            <a:spLocks noChangeArrowheads="1"/>
          </p:cNvSpPr>
          <p:nvPr/>
        </p:nvSpPr>
        <p:spPr bwMode="auto">
          <a:xfrm>
            <a:off x="0" y="1981200"/>
            <a:ext cx="31242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11290" name="Ellips 70"/>
          <p:cNvSpPr>
            <a:spLocks noChangeArrowheads="1"/>
          </p:cNvSpPr>
          <p:nvPr/>
        </p:nvSpPr>
        <p:spPr bwMode="auto">
          <a:xfrm>
            <a:off x="6096000" y="1981200"/>
            <a:ext cx="3124200" cy="914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11291" name="Ellips 71"/>
          <p:cNvSpPr>
            <a:spLocks noChangeArrowheads="1"/>
          </p:cNvSpPr>
          <p:nvPr/>
        </p:nvSpPr>
        <p:spPr bwMode="auto">
          <a:xfrm>
            <a:off x="6629400" y="3810000"/>
            <a:ext cx="2286000" cy="2286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sp>
        <p:nvSpPr>
          <p:cNvPr id="11292" name="textruta 72"/>
          <p:cNvSpPr txBox="1">
            <a:spLocks noChangeArrowheads="1"/>
          </p:cNvSpPr>
          <p:nvPr/>
        </p:nvSpPr>
        <p:spPr bwMode="auto">
          <a:xfrm>
            <a:off x="4419600" y="3352800"/>
            <a:ext cx="15414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/>
              <a:t>Cache-lines</a:t>
            </a:r>
          </a:p>
        </p:txBody>
      </p:sp>
      <p:cxnSp>
        <p:nvCxnSpPr>
          <p:cNvPr id="11293" name="Rak pil 74"/>
          <p:cNvCxnSpPr>
            <a:cxnSpLocks noChangeShapeType="1"/>
            <a:stCxn id="11292" idx="0"/>
            <a:endCxn id="11288" idx="4"/>
          </p:cNvCxnSpPr>
          <p:nvPr/>
        </p:nvCxnSpPr>
        <p:spPr bwMode="auto">
          <a:xfrm rot="16200000" flipV="1">
            <a:off x="4671219" y="2834481"/>
            <a:ext cx="457200" cy="5794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1294" name="Rak pil 75"/>
          <p:cNvCxnSpPr>
            <a:cxnSpLocks noChangeShapeType="1"/>
            <a:stCxn id="11292" idx="0"/>
            <a:endCxn id="11290" idx="4"/>
          </p:cNvCxnSpPr>
          <p:nvPr/>
        </p:nvCxnSpPr>
        <p:spPr bwMode="auto">
          <a:xfrm rot="5400000" flipH="1" flipV="1">
            <a:off x="6195219" y="1889919"/>
            <a:ext cx="457200" cy="2468562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1296" name="Rak pil 85"/>
          <p:cNvCxnSpPr>
            <a:cxnSpLocks noChangeShapeType="1"/>
            <a:stCxn id="11292" idx="0"/>
            <a:endCxn id="11289" idx="5"/>
          </p:cNvCxnSpPr>
          <p:nvPr/>
        </p:nvCxnSpPr>
        <p:spPr bwMode="auto">
          <a:xfrm rot="16200000" flipV="1">
            <a:off x="3632994" y="1796256"/>
            <a:ext cx="590550" cy="2522538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1298" name="Rak pil 92"/>
          <p:cNvCxnSpPr>
            <a:cxnSpLocks noChangeShapeType="1"/>
            <a:stCxn id="11292" idx="0"/>
            <a:endCxn id="11291" idx="0"/>
          </p:cNvCxnSpPr>
          <p:nvPr/>
        </p:nvCxnSpPr>
        <p:spPr bwMode="auto">
          <a:xfrm rot="16200000" flipH="1">
            <a:off x="6252369" y="2289969"/>
            <a:ext cx="457200" cy="2582862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Scanning in a weak memory model?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3352800"/>
            <a:ext cx="8534400" cy="2971800"/>
          </a:xfrm>
        </p:spPr>
        <p:txBody>
          <a:bodyPr/>
          <a:lstStyle/>
          <a:p>
            <a:r>
              <a:rPr lang="en-US" dirty="0" smtClean="0"/>
              <a:t>Key observations</a:t>
            </a:r>
          </a:p>
          <a:p>
            <a:pPr lvl="1"/>
            <a:r>
              <a:rPr lang="en-US" dirty="0" smtClean="0"/>
              <a:t>Life cycle for element values </a:t>
            </a:r>
            <a:r>
              <a:rPr lang="en-US" sz="1800" dirty="0" smtClean="0"/>
              <a:t>(NULL1 -&gt; value -&gt; NULL2)</a:t>
            </a:r>
            <a:endParaRPr lang="en-US" dirty="0" smtClean="0"/>
          </a:p>
          <a:p>
            <a:pPr lvl="1"/>
            <a:r>
              <a:rPr lang="en-US" dirty="0" smtClean="0"/>
              <a:t>Elements are updated with CAS thus requiring the old value to be the expected one.</a:t>
            </a:r>
          </a:p>
          <a:p>
            <a:pPr lvl="1"/>
            <a:r>
              <a:rPr lang="en-US" dirty="0" smtClean="0"/>
              <a:t>Scanning only skips values later in the life cycle</a:t>
            </a:r>
          </a:p>
          <a:p>
            <a:pPr lvl="2"/>
            <a:r>
              <a:rPr lang="en-US" dirty="0" smtClean="0"/>
              <a:t>Reading an old value is safe (will try CAS and fail)</a:t>
            </a:r>
          </a:p>
          <a:p>
            <a:pPr lvl="1"/>
            <a:endParaRPr lang="en-US" dirty="0" smtClean="0"/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27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67" name="Rak pil 66"/>
          <p:cNvCxnSpPr/>
          <p:nvPr/>
        </p:nvCxnSpPr>
        <p:spPr bwMode="auto">
          <a:xfrm>
            <a:off x="6172200" y="2133600"/>
            <a:ext cx="1524000" cy="1588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68" name="textruta 67"/>
          <p:cNvSpPr txBox="1"/>
          <p:nvPr/>
        </p:nvSpPr>
        <p:spPr>
          <a:xfrm>
            <a:off x="6477000" y="1752600"/>
            <a:ext cx="2392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Scanning for empty</a:t>
            </a:r>
            <a:endParaRPr lang="en-US" dirty="0"/>
          </a:p>
        </p:txBody>
      </p:sp>
      <p:cxnSp>
        <p:nvCxnSpPr>
          <p:cNvPr id="69" name="Rak pil 68"/>
          <p:cNvCxnSpPr/>
          <p:nvPr/>
        </p:nvCxnSpPr>
        <p:spPr bwMode="auto">
          <a:xfrm>
            <a:off x="2667000" y="2895600"/>
            <a:ext cx="1600200" cy="1588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0" name="textruta 69"/>
          <p:cNvSpPr txBox="1"/>
          <p:nvPr/>
        </p:nvSpPr>
        <p:spPr>
          <a:xfrm>
            <a:off x="1295400" y="2971800"/>
            <a:ext cx="40142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Scanning for first item to </a:t>
            </a:r>
            <a:r>
              <a:rPr lang="en-US" dirty="0" err="1" smtClean="0"/>
              <a:t>dequeue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7E11C90-442B-45F1-9FA6-858B7D9FF2DF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4099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4100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27612D-157E-416E-964A-67239CEBE80A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49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Introduction</a:t>
            </a:r>
          </a:p>
          <a:p>
            <a:pPr lvl="1" eaLnBrk="1" hangingPunct="1"/>
            <a:r>
              <a:rPr lang="en-US" dirty="0" smtClean="0">
                <a:solidFill>
                  <a:schemeClr val="accent6"/>
                </a:solidFill>
              </a:rPr>
              <a:t>Lock-free synchronization</a:t>
            </a:r>
          </a:p>
          <a:p>
            <a:pPr lvl="1" eaLnBrk="1" hangingPunct="1"/>
            <a:r>
              <a:rPr lang="en-US" dirty="0" smtClean="0">
                <a:solidFill>
                  <a:schemeClr val="accent6"/>
                </a:solidFill>
              </a:rPr>
              <a:t>The Problem &amp; Related work</a:t>
            </a:r>
          </a:p>
          <a:p>
            <a:pPr eaLnBrk="1" hangingPunct="1"/>
            <a:r>
              <a:rPr lang="en-US" dirty="0" smtClean="0">
                <a:solidFill>
                  <a:srgbClr val="C0C0C0"/>
                </a:solidFill>
              </a:rPr>
              <a:t>The lock-free queue algorithm</a:t>
            </a:r>
          </a:p>
          <a:p>
            <a:pPr eaLnBrk="1" hangingPunct="1"/>
            <a:r>
              <a:rPr lang="en-US" dirty="0" smtClean="0"/>
              <a:t>Experiments</a:t>
            </a:r>
          </a:p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1723A98D-D532-4883-9821-7860DEDFFCC4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2291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2292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5B7FEF-26DD-4D9C-8EA5-89DA2291642F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evaluation</a:t>
            </a:r>
          </a:p>
        </p:txBody>
      </p:sp>
      <p:sp>
        <p:nvSpPr>
          <p:cNvPr id="39942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Micro benchmark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Threads execute </a:t>
            </a:r>
            <a:r>
              <a:rPr lang="en-US" sz="2400" dirty="0" err="1" smtClean="0"/>
              <a:t>enqueue</a:t>
            </a:r>
            <a:r>
              <a:rPr lang="en-US" sz="2400" dirty="0" smtClean="0"/>
              <a:t> and </a:t>
            </a:r>
            <a:r>
              <a:rPr lang="en-US" sz="2400" dirty="0" err="1" smtClean="0"/>
              <a:t>dequeue</a:t>
            </a:r>
            <a:r>
              <a:rPr lang="en-US" sz="2400" dirty="0" smtClean="0"/>
              <a:t> operations on a shared queue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High contention.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Test Configurations</a:t>
            </a:r>
          </a:p>
          <a:p>
            <a:pPr marL="1257300" lvl="2" indent="-3429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1800" dirty="0" smtClean="0"/>
              <a:t>Random </a:t>
            </a:r>
            <a:r>
              <a:rPr lang="en-US" sz="1800" i="1" dirty="0" smtClean="0"/>
              <a:t>50% </a:t>
            </a:r>
            <a:r>
              <a:rPr lang="en-US" sz="1800" dirty="0" smtClean="0"/>
              <a:t>/ </a:t>
            </a:r>
            <a:r>
              <a:rPr lang="en-US" sz="1800" i="1" dirty="0" smtClean="0"/>
              <a:t>50%</a:t>
            </a:r>
            <a:r>
              <a:rPr lang="en-US" sz="1800" dirty="0" smtClean="0"/>
              <a:t>, initial size </a:t>
            </a:r>
            <a:r>
              <a:rPr lang="en-US" sz="1800" i="1" dirty="0" smtClean="0"/>
              <a:t>0</a:t>
            </a:r>
          </a:p>
          <a:p>
            <a:pPr marL="1257300" lvl="2" indent="-3429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1800" dirty="0" smtClean="0"/>
              <a:t>Random </a:t>
            </a:r>
            <a:r>
              <a:rPr lang="en-US" sz="1800" i="1" dirty="0" smtClean="0"/>
              <a:t>50%</a:t>
            </a:r>
            <a:r>
              <a:rPr lang="en-US" sz="1800" dirty="0" smtClean="0"/>
              <a:t> / </a:t>
            </a:r>
            <a:r>
              <a:rPr lang="en-US" sz="1800" i="1" dirty="0" smtClean="0"/>
              <a:t>50%</a:t>
            </a:r>
            <a:r>
              <a:rPr lang="en-US" sz="1800" dirty="0" smtClean="0"/>
              <a:t>, initial size </a:t>
            </a:r>
            <a:r>
              <a:rPr lang="en-US" sz="1800" i="1" dirty="0" smtClean="0"/>
              <a:t>1000</a:t>
            </a:r>
          </a:p>
          <a:p>
            <a:pPr marL="1257300" lvl="2" indent="-3429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1800" i="1" dirty="0" smtClean="0"/>
              <a:t>1</a:t>
            </a:r>
            <a:r>
              <a:rPr lang="en-US" sz="1800" dirty="0" smtClean="0"/>
              <a:t> Producer / </a:t>
            </a:r>
            <a:r>
              <a:rPr lang="en-US" sz="1800" i="1" dirty="0" smtClean="0"/>
              <a:t>N-1</a:t>
            </a:r>
            <a:r>
              <a:rPr lang="en-US" sz="1800" dirty="0" smtClean="0"/>
              <a:t> Consumers</a:t>
            </a:r>
          </a:p>
          <a:p>
            <a:pPr marL="1257300" lvl="2" indent="-342900" eaLnBrk="1" hangingPunct="1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sz="1800" i="1" dirty="0" smtClean="0"/>
              <a:t>N-1</a:t>
            </a:r>
            <a:r>
              <a:rPr lang="en-US" sz="1800" dirty="0" smtClean="0"/>
              <a:t> Producers / </a:t>
            </a:r>
            <a:r>
              <a:rPr lang="en-US" sz="1800" i="1" dirty="0" smtClean="0"/>
              <a:t>1</a:t>
            </a:r>
            <a:r>
              <a:rPr lang="en-US" sz="1800" dirty="0" smtClean="0"/>
              <a:t> Consumer</a:t>
            </a:r>
          </a:p>
          <a:p>
            <a:pPr marL="857250" lvl="1" eaLnBrk="1" hangingPunct="1">
              <a:lnSpc>
                <a:spcPct val="90000"/>
              </a:lnSpc>
              <a:defRPr/>
            </a:pPr>
            <a:r>
              <a:rPr lang="en-US" sz="2200" dirty="0" smtClean="0"/>
              <a:t>Measured throughput in items/sec</a:t>
            </a:r>
          </a:p>
          <a:p>
            <a:pPr marL="1257300" lvl="2" eaLnBrk="1" hangingPunct="1">
              <a:lnSpc>
                <a:spcPct val="90000"/>
              </a:lnSpc>
              <a:defRPr/>
            </a:pPr>
            <a:r>
              <a:rPr lang="en-US" sz="1800" dirty="0" smtClean="0"/>
              <a:t>#</a:t>
            </a:r>
            <a:r>
              <a:rPr lang="en-US" sz="1800" dirty="0" err="1" smtClean="0"/>
              <a:t>dequeues</a:t>
            </a:r>
            <a:r>
              <a:rPr lang="en-US" sz="1800" dirty="0" smtClean="0"/>
              <a:t> not returning EMPTY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6DC011E-0616-4DEA-A36C-4C90AF6C3AFE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5123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5124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142218-7B0D-42ED-9FFF-5E4397E643A6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 smtClean="0"/>
              <a:t>Synchronization on a shared object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3300" dirty="0" smtClean="0"/>
          </a:p>
          <a:p>
            <a:pPr eaLnBrk="1" hangingPunct="1">
              <a:lnSpc>
                <a:spcPct val="90000"/>
              </a:lnSpc>
            </a:pPr>
            <a:endParaRPr lang="en-US" sz="3300" dirty="0" smtClean="0"/>
          </a:p>
          <a:p>
            <a:pPr eaLnBrk="1" hangingPunct="1">
              <a:lnSpc>
                <a:spcPct val="90000"/>
              </a:lnSpc>
            </a:pPr>
            <a:endParaRPr lang="en-US" sz="3300" dirty="0" smtClean="0"/>
          </a:p>
          <a:p>
            <a:pPr eaLnBrk="1" hangingPunct="1">
              <a:lnSpc>
                <a:spcPct val="90000"/>
              </a:lnSpc>
            </a:pPr>
            <a:r>
              <a:rPr lang="en-US" sz="3300" dirty="0" smtClean="0"/>
              <a:t>Lock-free synchronization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dirty="0" smtClean="0"/>
              <a:t>Concurrent operations without enforcing mutual exclusion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500" dirty="0" smtClean="0"/>
              <a:t>Avoids: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100" dirty="0" smtClean="0"/>
              <a:t>Blocking (or busy waiting), convoy effects, priority inversion and risk of deadlock</a:t>
            </a:r>
            <a:endParaRPr lang="en-US" sz="25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900" i="1" dirty="0" smtClean="0"/>
              <a:t>Progress Guarantee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2500" dirty="0" smtClean="0"/>
              <a:t>At least one operation always makes progress</a:t>
            </a:r>
          </a:p>
        </p:txBody>
      </p:sp>
      <p:grpSp>
        <p:nvGrpSpPr>
          <p:cNvPr id="7" name="Grupp 6"/>
          <p:cNvGrpSpPr/>
          <p:nvPr/>
        </p:nvGrpSpPr>
        <p:grpSpPr>
          <a:xfrm>
            <a:off x="3048000" y="1447800"/>
            <a:ext cx="3048000" cy="1594338"/>
            <a:chOff x="1828800" y="3962400"/>
            <a:chExt cx="4953000" cy="2590800"/>
          </a:xfrm>
        </p:grpSpPr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1828800" y="3962400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v-SE" sz="1800">
                  <a:solidFill>
                    <a:schemeClr val="tx1"/>
                  </a:solidFill>
                </a:rPr>
                <a:t>P1</a:t>
              </a:r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6248400" y="4038600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v-SE" sz="1800" dirty="0">
                  <a:solidFill>
                    <a:schemeClr val="tx1"/>
                  </a:solidFill>
                </a:rPr>
                <a:t>P2</a:t>
              </a:r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1828800" y="6019800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v-SE" sz="1800">
                  <a:solidFill>
                    <a:schemeClr val="tx1"/>
                  </a:solidFill>
                </a:rPr>
                <a:t>P3</a:t>
              </a:r>
            </a:p>
          </p:txBody>
        </p:sp>
        <p:grpSp>
          <p:nvGrpSpPr>
            <p:cNvPr id="11" name="Group 23"/>
            <p:cNvGrpSpPr>
              <a:grpSpLocks/>
            </p:cNvGrpSpPr>
            <p:nvPr/>
          </p:nvGrpSpPr>
          <p:grpSpPr bwMode="auto">
            <a:xfrm>
              <a:off x="3352800" y="4343400"/>
              <a:ext cx="1905000" cy="1905000"/>
              <a:chOff x="2304" y="2784"/>
              <a:chExt cx="768" cy="768"/>
            </a:xfrm>
          </p:grpSpPr>
          <p:sp>
            <p:nvSpPr>
              <p:cNvPr id="17" name="Oval 8"/>
              <p:cNvSpPr>
                <a:spLocks noChangeArrowheads="1"/>
              </p:cNvSpPr>
              <p:nvPr/>
            </p:nvSpPr>
            <p:spPr bwMode="auto">
              <a:xfrm>
                <a:off x="2304" y="2784"/>
                <a:ext cx="768" cy="768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Oval 12"/>
              <p:cNvSpPr>
                <a:spLocks noChangeArrowheads="1"/>
              </p:cNvSpPr>
              <p:nvPr/>
            </p:nvSpPr>
            <p:spPr bwMode="auto">
              <a:xfrm>
                <a:off x="2688" y="2832"/>
                <a:ext cx="96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Oval 13"/>
              <p:cNvSpPr>
                <a:spLocks noChangeArrowheads="1"/>
              </p:cNvSpPr>
              <p:nvPr/>
            </p:nvSpPr>
            <p:spPr bwMode="auto">
              <a:xfrm>
                <a:off x="2448" y="3072"/>
                <a:ext cx="96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4"/>
              <p:cNvSpPr>
                <a:spLocks noChangeArrowheads="1"/>
              </p:cNvSpPr>
              <p:nvPr/>
            </p:nvSpPr>
            <p:spPr bwMode="auto">
              <a:xfrm>
                <a:off x="2688" y="3072"/>
                <a:ext cx="96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Oval 15"/>
              <p:cNvSpPr>
                <a:spLocks noChangeArrowheads="1"/>
              </p:cNvSpPr>
              <p:nvPr/>
            </p:nvSpPr>
            <p:spPr bwMode="auto">
              <a:xfrm>
                <a:off x="2544" y="3264"/>
                <a:ext cx="96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Oval 16"/>
              <p:cNvSpPr>
                <a:spLocks noChangeArrowheads="1"/>
              </p:cNvSpPr>
              <p:nvPr/>
            </p:nvSpPr>
            <p:spPr bwMode="auto">
              <a:xfrm>
                <a:off x="2832" y="3168"/>
                <a:ext cx="96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Oval 17"/>
              <p:cNvSpPr>
                <a:spLocks noChangeArrowheads="1"/>
              </p:cNvSpPr>
              <p:nvPr/>
            </p:nvSpPr>
            <p:spPr bwMode="auto">
              <a:xfrm>
                <a:off x="2736" y="3312"/>
                <a:ext cx="96" cy="96"/>
              </a:xfrm>
              <a:prstGeom prst="ellipse">
                <a:avLst/>
              </a:prstGeom>
              <a:solidFill>
                <a:schemeClr val="bg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18"/>
              <p:cNvSpPr>
                <a:spLocks noChangeShapeType="1"/>
              </p:cNvSpPr>
              <p:nvPr/>
            </p:nvSpPr>
            <p:spPr bwMode="auto">
              <a:xfrm>
                <a:off x="2736" y="2928"/>
                <a:ext cx="0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" name="Line 19"/>
              <p:cNvSpPr>
                <a:spLocks noChangeShapeType="1"/>
              </p:cNvSpPr>
              <p:nvPr/>
            </p:nvSpPr>
            <p:spPr bwMode="auto">
              <a:xfrm>
                <a:off x="2544" y="3120"/>
                <a:ext cx="14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" name="Line 20"/>
              <p:cNvSpPr>
                <a:spLocks noChangeShapeType="1"/>
              </p:cNvSpPr>
              <p:nvPr/>
            </p:nvSpPr>
            <p:spPr bwMode="auto">
              <a:xfrm>
                <a:off x="2784" y="3120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" name="Line 21"/>
              <p:cNvSpPr>
                <a:spLocks noChangeShapeType="1"/>
              </p:cNvSpPr>
              <p:nvPr/>
            </p:nvSpPr>
            <p:spPr bwMode="auto">
              <a:xfrm flipH="1">
                <a:off x="2640" y="3168"/>
                <a:ext cx="48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" name="Line 22"/>
              <p:cNvSpPr>
                <a:spLocks noChangeShapeType="1"/>
              </p:cNvSpPr>
              <p:nvPr/>
            </p:nvSpPr>
            <p:spPr bwMode="auto">
              <a:xfrm flipH="1">
                <a:off x="2784" y="3264"/>
                <a:ext cx="4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" name="AutoShape 24"/>
            <p:cNvSpPr>
              <a:spLocks noChangeArrowheads="1"/>
            </p:cNvSpPr>
            <p:nvPr/>
          </p:nvSpPr>
          <p:spPr bwMode="auto">
            <a:xfrm rot="600000">
              <a:off x="5180013" y="5568950"/>
              <a:ext cx="1066800" cy="609600"/>
            </a:xfrm>
            <a:prstGeom prst="leftRightArrow">
              <a:avLst>
                <a:gd name="adj1" fmla="val 50000"/>
                <a:gd name="adj2" fmla="val 35000"/>
              </a:avLst>
            </a:prstGeom>
            <a:solidFill>
              <a:srgbClr val="00FF00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algn="ctr">
                <a:buFont typeface="Wingdings" pitchFamily="2" charset="2"/>
                <a:buNone/>
              </a:pPr>
              <a:r>
                <a:rPr lang="en-US" sz="1600"/>
                <a:t>Op A</a:t>
              </a:r>
            </a:p>
          </p:txBody>
        </p:sp>
        <p:sp>
          <p:nvSpPr>
            <p:cNvPr id="13" name="AutoShape 25"/>
            <p:cNvSpPr>
              <a:spLocks noChangeArrowheads="1"/>
            </p:cNvSpPr>
            <p:nvPr/>
          </p:nvSpPr>
          <p:spPr bwMode="auto">
            <a:xfrm rot="1500000">
              <a:off x="2362200" y="4267200"/>
              <a:ext cx="1143000" cy="609600"/>
            </a:xfrm>
            <a:prstGeom prst="leftRightArrow">
              <a:avLst>
                <a:gd name="adj1" fmla="val 50000"/>
                <a:gd name="adj2" fmla="val 37500"/>
              </a:avLst>
            </a:prstGeom>
            <a:solidFill>
              <a:srgbClr val="FFFF99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algn="ctr">
                <a:buFont typeface="Wingdings" pitchFamily="2" charset="2"/>
                <a:buNone/>
              </a:pPr>
              <a:r>
                <a:rPr lang="en-US" sz="1600" dirty="0"/>
                <a:t>Op B</a:t>
              </a:r>
            </a:p>
          </p:txBody>
        </p:sp>
        <p:sp>
          <p:nvSpPr>
            <p:cNvPr id="14" name="Oval 26"/>
            <p:cNvSpPr>
              <a:spLocks noChangeArrowheads="1"/>
            </p:cNvSpPr>
            <p:nvPr/>
          </p:nvSpPr>
          <p:spPr bwMode="auto">
            <a:xfrm>
              <a:off x="6248400" y="5791200"/>
              <a:ext cx="533400" cy="533400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sv-SE" sz="1800">
                  <a:solidFill>
                    <a:schemeClr val="tx1"/>
                  </a:solidFill>
                </a:rPr>
                <a:t>P4</a:t>
              </a:r>
            </a:p>
          </p:txBody>
        </p:sp>
        <p:sp>
          <p:nvSpPr>
            <p:cNvPr id="15" name="AutoShape 28"/>
            <p:cNvSpPr>
              <a:spLocks noChangeArrowheads="1"/>
            </p:cNvSpPr>
            <p:nvPr/>
          </p:nvSpPr>
          <p:spPr bwMode="auto">
            <a:xfrm rot="20400000">
              <a:off x="5105400" y="4267200"/>
              <a:ext cx="1143000" cy="609600"/>
            </a:xfrm>
            <a:prstGeom prst="leftRightArrow">
              <a:avLst>
                <a:gd name="adj1" fmla="val 50000"/>
                <a:gd name="adj2" fmla="val 37500"/>
              </a:avLst>
            </a:prstGeom>
            <a:solidFill>
              <a:srgbClr val="FFFF99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algn="ctr">
                <a:buFont typeface="Wingdings" pitchFamily="2" charset="2"/>
                <a:buNone/>
              </a:pPr>
              <a:r>
                <a:rPr lang="en-US" sz="1600" dirty="0"/>
                <a:t>Op B</a:t>
              </a:r>
            </a:p>
          </p:txBody>
        </p:sp>
        <p:sp>
          <p:nvSpPr>
            <p:cNvPr id="16" name="AutoShape 29"/>
            <p:cNvSpPr>
              <a:spLocks noChangeArrowheads="1"/>
            </p:cNvSpPr>
            <p:nvPr/>
          </p:nvSpPr>
          <p:spPr bwMode="auto">
            <a:xfrm rot="20100000">
              <a:off x="2365375" y="5654675"/>
              <a:ext cx="1066800" cy="609600"/>
            </a:xfrm>
            <a:prstGeom prst="leftRightArrow">
              <a:avLst>
                <a:gd name="adj1" fmla="val 50000"/>
                <a:gd name="adj2" fmla="val 35000"/>
              </a:avLst>
            </a:prstGeom>
            <a:solidFill>
              <a:srgbClr val="FFFF99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algn="ctr">
                <a:buFont typeface="Wingdings" pitchFamily="2" charset="2"/>
                <a:buNone/>
              </a:pPr>
              <a:r>
                <a:rPr lang="en-US" sz="1600"/>
                <a:t>Op 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E13A79E5-B9A0-4D48-BBDC-1D40CA88D377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331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331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D09B02-52B3-4268-82D6-0DEE43A681F9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evaluation</a:t>
            </a:r>
          </a:p>
        </p:txBody>
      </p:sp>
      <p:sp>
        <p:nvSpPr>
          <p:cNvPr id="13318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Micro benchmark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Algorithms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[Michael &amp; Scott, 1996]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[Michael &amp; Scott, 1996] +</a:t>
            </a:r>
            <a:br>
              <a:rPr lang="en-US" sz="1800" dirty="0" smtClean="0"/>
            </a:br>
            <a:r>
              <a:rPr lang="en-US" sz="1800" dirty="0" smtClean="0"/>
              <a:t>Elimination [</a:t>
            </a:r>
            <a:r>
              <a:rPr lang="en-US" sz="1800" dirty="0" err="1" smtClean="0"/>
              <a:t>Moir</a:t>
            </a:r>
            <a:r>
              <a:rPr lang="en-US" sz="1800" dirty="0" smtClean="0"/>
              <a:t>, Nussbaum, </a:t>
            </a:r>
            <a:r>
              <a:rPr lang="en-US" sz="1800" dirty="0" err="1" smtClean="0"/>
              <a:t>Shalev</a:t>
            </a:r>
            <a:r>
              <a:rPr lang="en-US" sz="1800" dirty="0" smtClean="0"/>
              <a:t> &amp; </a:t>
            </a:r>
            <a:r>
              <a:rPr lang="en-US" sz="1800" dirty="0" err="1" smtClean="0"/>
              <a:t>Shavit</a:t>
            </a:r>
            <a:r>
              <a:rPr lang="en-US" sz="1800" dirty="0" smtClean="0"/>
              <a:t>, 2005]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[Hoffman, </a:t>
            </a:r>
            <a:r>
              <a:rPr lang="en-US" sz="1800" dirty="0" err="1" smtClean="0"/>
              <a:t>Shalev</a:t>
            </a:r>
            <a:r>
              <a:rPr lang="en-US" sz="1800" dirty="0" smtClean="0"/>
              <a:t> &amp; </a:t>
            </a:r>
            <a:r>
              <a:rPr lang="en-US" sz="1800" dirty="0" err="1" smtClean="0"/>
              <a:t>Shavit</a:t>
            </a:r>
            <a:r>
              <a:rPr lang="en-US" sz="1800" dirty="0" smtClean="0"/>
              <a:t>, 2007]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[Tsigas &amp; Zhang, 2001]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The new Cache-Aware Queue [Gidenstam, </a:t>
            </a:r>
            <a:r>
              <a:rPr lang="en-US" sz="1800" dirty="0" err="1" smtClean="0"/>
              <a:t>Sundell</a:t>
            </a:r>
            <a:r>
              <a:rPr lang="en-US" sz="1800" dirty="0" smtClean="0"/>
              <a:t> &amp; Tsigas, 2010]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PC Platform</a:t>
            </a:r>
            <a:endParaRPr lang="en-US" sz="1800" dirty="0" smtClean="0"/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CPU: Intel Core i7 920 @ 2.67 GHz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4 cores with 2 hardware threads each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RAM: 6 GB DDR3 @ 1333 MHz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Windows 7 64-bit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872F282F-E929-4CEC-AED0-6B1F21CBA979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4339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4340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B0B329-5E3F-43CB-AFAB-4485DD9A586F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evaluation (i)</a:t>
            </a:r>
          </a:p>
        </p:txBody>
      </p:sp>
      <p:pic>
        <p:nvPicPr>
          <p:cNvPr id="14342" name="Bildobjekt 6" descr="analysQueue_H_Intel7_Win64.png"/>
          <p:cNvPicPr>
            <a:picLocks noChangeAspect="1"/>
          </p:cNvPicPr>
          <p:nvPr/>
        </p:nvPicPr>
        <p:blipFill>
          <a:blip r:embed="rId2" cstate="print"/>
          <a:srcRect t="23810" r="20000"/>
          <a:stretch>
            <a:fillRect/>
          </a:stretch>
        </p:blipFill>
        <p:spPr bwMode="auto">
          <a:xfrm>
            <a:off x="533400" y="1524000"/>
            <a:ext cx="8228013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Rak 7"/>
          <p:cNvCxnSpPr/>
          <p:nvPr/>
        </p:nvCxnSpPr>
        <p:spPr bwMode="auto">
          <a:xfrm rot="5400000">
            <a:off x="3086100" y="3924300"/>
            <a:ext cx="3733800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F3FAFD8-EF15-4B49-A6A8-8FD9BBB62938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5363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5364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4E9650-58B7-47B3-8E31-8DA42D090B48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evaluation (ii)</a:t>
            </a:r>
          </a:p>
        </p:txBody>
      </p:sp>
      <p:pic>
        <p:nvPicPr>
          <p:cNvPr id="15366" name="Bildobjekt 6" descr="analysQueue_H_Intel7_Win64.png"/>
          <p:cNvPicPr>
            <a:picLocks noChangeAspect="1"/>
          </p:cNvPicPr>
          <p:nvPr/>
        </p:nvPicPr>
        <p:blipFill>
          <a:blip r:embed="rId2" cstate="print"/>
          <a:srcRect t="22688" r="20821"/>
          <a:stretch>
            <a:fillRect/>
          </a:stretch>
        </p:blipFill>
        <p:spPr bwMode="auto">
          <a:xfrm>
            <a:off x="609600" y="1447800"/>
            <a:ext cx="8024813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k 6"/>
          <p:cNvCxnSpPr/>
          <p:nvPr/>
        </p:nvCxnSpPr>
        <p:spPr bwMode="auto">
          <a:xfrm rot="5400000">
            <a:off x="3086100" y="3924300"/>
            <a:ext cx="3733800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69F7C19-F183-4B43-9088-0EEB15A78039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6387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6388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57F50E-5FB7-4010-B8BC-C51C5E099353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evaluation (iii)</a:t>
            </a:r>
          </a:p>
        </p:txBody>
      </p:sp>
      <p:pic>
        <p:nvPicPr>
          <p:cNvPr id="16390" name="Bildobjekt 6" descr="analysQueue_H_Intel7_Win64.png"/>
          <p:cNvPicPr>
            <a:picLocks noChangeAspect="1"/>
          </p:cNvPicPr>
          <p:nvPr/>
        </p:nvPicPr>
        <p:blipFill>
          <a:blip r:embed="rId2" cstate="print"/>
          <a:srcRect t="22688" r="21794"/>
          <a:stretch>
            <a:fillRect/>
          </a:stretch>
        </p:blipFill>
        <p:spPr bwMode="auto">
          <a:xfrm>
            <a:off x="609600" y="1447800"/>
            <a:ext cx="7926388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k 6"/>
          <p:cNvCxnSpPr/>
          <p:nvPr/>
        </p:nvCxnSpPr>
        <p:spPr bwMode="auto">
          <a:xfrm rot="5400000">
            <a:off x="3086100" y="3924300"/>
            <a:ext cx="3733800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5F2FC60-7797-4730-AF1B-FC64A6E99D40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7411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7412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0E4B4B-E97F-4DA5-987E-CF16B0DF905A}" type="slidenum">
              <a:rPr lang="en-GB" smtClean="0"/>
              <a:pPr/>
              <a:t>34</a:t>
            </a:fld>
            <a:endParaRPr lang="en-GB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Experimental evaluation (iv)</a:t>
            </a:r>
          </a:p>
        </p:txBody>
      </p:sp>
      <p:pic>
        <p:nvPicPr>
          <p:cNvPr id="17414" name="Bildobjekt 6" descr="analysQueue_H_Intel7_Win64.png"/>
          <p:cNvPicPr>
            <a:picLocks noChangeAspect="1"/>
          </p:cNvPicPr>
          <p:nvPr/>
        </p:nvPicPr>
        <p:blipFill>
          <a:blip r:embed="rId2" cstate="print"/>
          <a:srcRect t="22688" r="21794"/>
          <a:stretch>
            <a:fillRect/>
          </a:stretch>
        </p:blipFill>
        <p:spPr bwMode="auto">
          <a:xfrm>
            <a:off x="609600" y="1447800"/>
            <a:ext cx="7926388" cy="470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Rak 6"/>
          <p:cNvCxnSpPr/>
          <p:nvPr/>
        </p:nvCxnSpPr>
        <p:spPr bwMode="auto">
          <a:xfrm rot="5400000">
            <a:off x="3086100" y="3924300"/>
            <a:ext cx="3733800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</a:p>
        </p:txBody>
      </p:sp>
      <p:sp>
        <p:nvSpPr>
          <p:cNvPr id="19459" name="Platshållare för innehåll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724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2800" dirty="0" smtClean="0"/>
              <a:t>The Cache-Aware Lock-free Queue</a:t>
            </a:r>
          </a:p>
          <a:p>
            <a:r>
              <a:rPr lang="en-US" sz="2800" dirty="0" smtClean="0"/>
              <a:t>The first lock-free queue algorithm for multiple producers/consumers with all of the properties below</a:t>
            </a:r>
          </a:p>
          <a:p>
            <a:pPr lvl="1"/>
            <a:r>
              <a:rPr lang="en-US" sz="2400" dirty="0" smtClean="0"/>
              <a:t>Designed to be cache-friendly</a:t>
            </a:r>
          </a:p>
          <a:p>
            <a:pPr lvl="1"/>
            <a:r>
              <a:rPr lang="en-US" sz="2400" dirty="0" smtClean="0"/>
              <a:t>Designed for the weak memory consistency provided by contemporary hardware</a:t>
            </a:r>
          </a:p>
          <a:p>
            <a:pPr lvl="1"/>
            <a:r>
              <a:rPr lang="en-US" sz="2400" dirty="0" smtClean="0"/>
              <a:t>Is disjoint-access parallel (except when near empty)</a:t>
            </a:r>
          </a:p>
          <a:p>
            <a:pPr lvl="1"/>
            <a:r>
              <a:rPr lang="en-US" sz="2400" dirty="0" smtClean="0"/>
              <a:t>Use thread-local storage for reduced communication</a:t>
            </a:r>
          </a:p>
          <a:p>
            <a:pPr lvl="1"/>
            <a:r>
              <a:rPr lang="en-US" sz="2400" dirty="0" smtClean="0"/>
              <a:t>Use a linked-list of array blocks for efficient dynamic size support</a:t>
            </a:r>
          </a:p>
        </p:txBody>
      </p:sp>
      <p:sp>
        <p:nvSpPr>
          <p:cNvPr id="19460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19A45D5-6FF4-49B2-95ED-4D07E26A6C0D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9461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9462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DE8C131-843F-485F-9D3C-E186AD46DF1B}" type="slidenum">
              <a:rPr lang="en-GB" smtClean="0"/>
              <a:pPr/>
              <a:t>35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Platshållare för datum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E482EA1-DE80-4D71-9347-6C3C16AF4551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20483" name="Platshållare för sidfot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20484" name="Platshållare för bildnumm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4BB027-816E-4107-9234-4553DE47909F}" type="slidenum">
              <a:rPr lang="en-GB" smtClean="0"/>
              <a:pPr/>
              <a:t>36</a:t>
            </a:fld>
            <a:endParaRPr lang="en-GB" smtClean="0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1524000" y="2209800"/>
            <a:ext cx="6496050" cy="257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>
              <a:buFont typeface="Wingdings" pitchFamily="2" charset="2"/>
              <a:buNone/>
            </a:pPr>
            <a:r>
              <a:rPr lang="en-US" sz="4800"/>
              <a:t>Thank you for listening!</a:t>
            </a:r>
          </a:p>
          <a:p>
            <a:pPr marL="342900" indent="-342900" algn="ctr">
              <a:buFont typeface="Wingdings" pitchFamily="2" charset="2"/>
              <a:buNone/>
            </a:pPr>
            <a:endParaRPr lang="en-US" sz="4800"/>
          </a:p>
          <a:p>
            <a:pPr marL="342900" indent="-342900" algn="ctr">
              <a:buFont typeface="Wingdings" pitchFamily="2" charset="2"/>
              <a:buNone/>
            </a:pPr>
            <a:r>
              <a:rPr lang="en-US" sz="480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7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8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FBD42E69-B220-4224-82C4-BE7A0377BFFA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21509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21510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6D67C1-2774-40EB-B55D-12D045506167}" type="slidenum">
              <a:rPr lang="en-GB" smtClean="0"/>
              <a:pPr/>
              <a:t>37</a:t>
            </a:fld>
            <a:endParaRPr lang="en-GB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Experimental evaluation</a:t>
            </a:r>
          </a:p>
        </p:txBody>
      </p:sp>
      <p:sp>
        <p:nvSpPr>
          <p:cNvPr id="18435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Scalable?</a:t>
            </a:r>
          </a:p>
          <a:p>
            <a:pPr lvl="1"/>
            <a:r>
              <a:rPr lang="en-US" smtClean="0"/>
              <a:t>No. FIFO order limits the possibilities for concurrency</a:t>
            </a:r>
          </a:p>
        </p:txBody>
      </p:sp>
      <p:sp>
        <p:nvSpPr>
          <p:cNvPr id="18436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08C4786-0B96-4C11-8D46-B93EDE43E44C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8437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8438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45A214-F10C-4761-A96B-C398058B7308}" type="slidenum">
              <a:rPr lang="en-GB" smtClean="0"/>
              <a:pPr/>
              <a:t>38</a:t>
            </a:fld>
            <a:endParaRPr lang="en-GB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9219" name="Platshållare för innehåll 2"/>
          <p:cNvSpPr>
            <a:spLocks noGrp="1"/>
          </p:cNvSpPr>
          <p:nvPr>
            <p:ph idx="1"/>
          </p:nvPr>
        </p:nvSpPr>
        <p:spPr>
          <a:xfrm>
            <a:off x="381000" y="2590800"/>
            <a:ext cx="8610600" cy="3962400"/>
          </a:xfrm>
        </p:spPr>
        <p:txBody>
          <a:bodyPr/>
          <a:lstStyle/>
          <a:p>
            <a:r>
              <a:rPr lang="en-US" sz="2800" dirty="0" smtClean="0"/>
              <a:t>Basic idea: “infinite” array of elements.</a:t>
            </a:r>
          </a:p>
          <a:p>
            <a:pPr lvl="1"/>
            <a:r>
              <a:rPr lang="en-US" sz="2400" dirty="0" smtClean="0"/>
              <a:t>Primary synchronization on the elements</a:t>
            </a:r>
          </a:p>
          <a:p>
            <a:pPr lvl="2"/>
            <a:r>
              <a:rPr lang="en-US" sz="2000" dirty="0" smtClean="0"/>
              <a:t>Compare-And-Swap  </a:t>
            </a:r>
            <a:r>
              <a:rPr lang="en-US" sz="1800" dirty="0" smtClean="0"/>
              <a:t>(NULL1 -&gt; Value -&gt; NULL2 avoids ABA)</a:t>
            </a:r>
            <a:endParaRPr lang="en-US" sz="2000" dirty="0" smtClean="0"/>
          </a:p>
          <a:p>
            <a:pPr lvl="1"/>
            <a:r>
              <a:rPr lang="en-US" sz="2400" dirty="0" smtClean="0"/>
              <a:t>Divided into blocks of elements</a:t>
            </a:r>
          </a:p>
          <a:p>
            <a:pPr lvl="2"/>
            <a:r>
              <a:rPr lang="en-US" sz="2000" dirty="0" smtClean="0"/>
              <a:t>New empty blocks added as needed</a:t>
            </a:r>
          </a:p>
          <a:p>
            <a:pPr lvl="2"/>
            <a:r>
              <a:rPr lang="en-US" sz="2000" dirty="0" smtClean="0"/>
              <a:t>Emptied blocks are removed and eventually reclaimed</a:t>
            </a:r>
          </a:p>
          <a:p>
            <a:pPr lvl="2"/>
            <a:r>
              <a:rPr lang="en-US" sz="2000" dirty="0" smtClean="0"/>
              <a:t>Block fields: Elements, next, (filled, emptied), deleted.</a:t>
            </a:r>
          </a:p>
          <a:p>
            <a:pPr lvl="1"/>
            <a:r>
              <a:rPr lang="en-US" sz="2400" dirty="0" smtClean="0"/>
              <a:t>Linked chain of dynamically allocated blocks</a:t>
            </a:r>
          </a:p>
          <a:p>
            <a:pPr lvl="2"/>
            <a:r>
              <a:rPr lang="en-US" sz="2000" dirty="0" smtClean="0"/>
              <a:t>Lock-free memory management needed for safe reclamation!</a:t>
            </a:r>
          </a:p>
          <a:p>
            <a:pPr lvl="2"/>
            <a:r>
              <a:rPr lang="en-US" sz="2000" dirty="0" err="1" smtClean="0"/>
              <a:t>Beware&amp;Cleanup</a:t>
            </a:r>
            <a:r>
              <a:rPr lang="en-US" sz="2000" dirty="0" smtClean="0"/>
              <a:t> </a:t>
            </a:r>
            <a:r>
              <a:rPr lang="en-US" sz="1400" dirty="0" smtClean="0"/>
              <a:t>[Gidenstam, Papatriantafilou, </a:t>
            </a:r>
            <a:r>
              <a:rPr lang="en-US" sz="1400" dirty="0" err="1" smtClean="0"/>
              <a:t>Sundell</a:t>
            </a:r>
            <a:r>
              <a:rPr lang="en-US" sz="1400" dirty="0" smtClean="0"/>
              <a:t> &amp; Tsigas, 2009]</a:t>
            </a:r>
            <a:endParaRPr lang="en-US" sz="2000" dirty="0" smtClean="0"/>
          </a:p>
        </p:txBody>
      </p:sp>
      <p:sp>
        <p:nvSpPr>
          <p:cNvPr id="9220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94DABFF7-C985-4F24-827B-969AD7940C7C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9221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9222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C0C1B9-2CA6-4A5A-8AB0-722B1A043BE1}" type="slidenum">
              <a:rPr lang="en-GB" smtClean="0"/>
              <a:pPr/>
              <a:t>39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9258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9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0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1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2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3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4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5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6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7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8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69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70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9245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6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7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8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9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0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1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2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3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4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5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6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57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9232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3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4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5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6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7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8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39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0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1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2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3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9244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9226" name="Rak pil 63"/>
          <p:cNvCxnSpPr>
            <a:cxnSpLocks noChangeShapeType="1"/>
            <a:endCxn id="9233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9227" name="Rak pil 64"/>
          <p:cNvCxnSpPr>
            <a:cxnSpLocks noChangeShapeType="1"/>
            <a:endCxn id="9259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9228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9229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9230" name="Rak pil 69"/>
          <p:cNvCxnSpPr>
            <a:cxnSpLocks noChangeShapeType="1"/>
            <a:stCxn id="9228" idx="2"/>
            <a:endCxn id="9259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9231" name="Rak pil 74"/>
          <p:cNvCxnSpPr>
            <a:cxnSpLocks noChangeShapeType="1"/>
            <a:stCxn id="9229" idx="2"/>
            <a:endCxn id="9233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55" name="textruta 54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91D2BA2-52D3-4651-BA7E-77D9A2F19E68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6147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6148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D038C5F-E848-45A3-B5DB-E37710A8B4E4}" type="slidenum">
              <a:rPr lang="en-GB" smtClean="0"/>
              <a:pPr/>
              <a:t>4</a:t>
            </a:fld>
            <a:endParaRPr lang="en-GB" smtClean="0"/>
          </a:p>
        </p:txBody>
      </p:sp>
      <p:sp>
        <p:nvSpPr>
          <p:cNvPr id="6149" name="Rectangle 2"/>
          <p:cNvSpPr>
            <a:spLocks noChangeArrowheads="1"/>
          </p:cNvSpPr>
          <p:nvPr/>
        </p:nvSpPr>
        <p:spPr bwMode="auto">
          <a:xfrm>
            <a:off x="533400" y="2133600"/>
            <a:ext cx="8458200" cy="41148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467600" cy="1066800"/>
          </a:xfrm>
        </p:spPr>
        <p:txBody>
          <a:bodyPr/>
          <a:lstStyle/>
          <a:p>
            <a:pPr eaLnBrk="1" hangingPunct="1"/>
            <a:r>
              <a:rPr lang="en-US" smtClean="0"/>
              <a:t>Correctness of a concurrent object </a:t>
            </a:r>
            <a:endParaRPr lang="en-GB" smtClean="0"/>
          </a:p>
        </p:txBody>
      </p:sp>
      <p:sp>
        <p:nvSpPr>
          <p:cNvPr id="615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 eaLnBrk="1" hangingPunct="1"/>
            <a:r>
              <a:rPr lang="en-US" smtClean="0"/>
              <a:t>Desired semantics of a shared data object</a:t>
            </a:r>
          </a:p>
          <a:p>
            <a:pPr lvl="1" eaLnBrk="1" hangingPunct="1"/>
            <a:r>
              <a:rPr lang="en-US" smtClean="0"/>
              <a:t>Linearizability </a:t>
            </a:r>
            <a:r>
              <a:rPr lang="en-US" sz="2000" smtClean="0"/>
              <a:t>[Herlihy &amp; Wing, 1990]</a:t>
            </a:r>
            <a:endParaRPr lang="en-US" smtClean="0"/>
          </a:p>
          <a:p>
            <a:pPr lvl="2" eaLnBrk="1" hangingPunct="1"/>
            <a:r>
              <a:rPr lang="en-US" smtClean="0"/>
              <a:t>For each operation invocation there must be one single time instant during its duration where the operation appears to take</a:t>
            </a:r>
            <a:br>
              <a:rPr lang="en-US" smtClean="0"/>
            </a:br>
            <a:r>
              <a:rPr lang="en-US" smtClean="0"/>
              <a:t>effect.</a:t>
            </a:r>
          </a:p>
          <a:p>
            <a:pPr lvl="2" eaLnBrk="1" hangingPunct="1"/>
            <a:r>
              <a:rPr lang="en-US" smtClean="0"/>
              <a:t>The observed effects</a:t>
            </a:r>
            <a:br>
              <a:rPr lang="en-US" smtClean="0"/>
            </a:br>
            <a:r>
              <a:rPr lang="en-US" smtClean="0"/>
              <a:t>should be consistent</a:t>
            </a:r>
            <a:br>
              <a:rPr lang="en-US" smtClean="0"/>
            </a:br>
            <a:r>
              <a:rPr lang="en-US" smtClean="0"/>
              <a:t>with a sequential</a:t>
            </a:r>
            <a:br>
              <a:rPr lang="en-US" smtClean="0"/>
            </a:br>
            <a:r>
              <a:rPr lang="en-US" smtClean="0"/>
              <a:t>execution of the operations</a:t>
            </a:r>
            <a:br>
              <a:rPr lang="en-US" smtClean="0"/>
            </a:br>
            <a:r>
              <a:rPr lang="en-US" smtClean="0"/>
              <a:t>in that order.</a:t>
            </a:r>
          </a:p>
        </p:txBody>
      </p:sp>
      <p:grpSp>
        <p:nvGrpSpPr>
          <p:cNvPr id="6152" name="Group 5"/>
          <p:cNvGrpSpPr>
            <a:grpSpLocks/>
          </p:cNvGrpSpPr>
          <p:nvPr/>
        </p:nvGrpSpPr>
        <p:grpSpPr bwMode="auto">
          <a:xfrm>
            <a:off x="5791200" y="3505200"/>
            <a:ext cx="3048000" cy="1371600"/>
            <a:chOff x="3408" y="3024"/>
            <a:chExt cx="1920" cy="864"/>
          </a:xfrm>
        </p:grpSpPr>
        <p:sp>
          <p:nvSpPr>
            <p:cNvPr id="6153" name="Text Box 6"/>
            <p:cNvSpPr txBox="1">
              <a:spLocks noChangeArrowheads="1"/>
            </p:cNvSpPr>
            <p:nvPr/>
          </p:nvSpPr>
          <p:spPr bwMode="auto">
            <a:xfrm>
              <a:off x="3504" y="3264"/>
              <a:ext cx="2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chemeClr val="tx1"/>
                  </a:solidFill>
                </a:rPr>
                <a:t>O</a:t>
              </a:r>
              <a:r>
                <a:rPr lang="en-US" sz="1800" baseline="-25000">
                  <a:solidFill>
                    <a:schemeClr val="tx1"/>
                  </a:solidFill>
                </a:rPr>
                <a:t>2</a:t>
              </a:r>
            </a:p>
          </p:txBody>
        </p:sp>
        <p:grpSp>
          <p:nvGrpSpPr>
            <p:cNvPr id="6154" name="Group 7"/>
            <p:cNvGrpSpPr>
              <a:grpSpLocks/>
            </p:cNvGrpSpPr>
            <p:nvPr/>
          </p:nvGrpSpPr>
          <p:grpSpPr bwMode="auto">
            <a:xfrm>
              <a:off x="3888" y="3072"/>
              <a:ext cx="624" cy="96"/>
              <a:chOff x="3600" y="3024"/>
              <a:chExt cx="624" cy="96"/>
            </a:xfrm>
          </p:grpSpPr>
          <p:sp>
            <p:nvSpPr>
              <p:cNvPr id="6166" name="Line 8"/>
              <p:cNvSpPr>
                <a:spLocks noChangeShapeType="1"/>
              </p:cNvSpPr>
              <p:nvPr/>
            </p:nvSpPr>
            <p:spPr bwMode="auto">
              <a:xfrm>
                <a:off x="3600" y="307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7" name="Line 9"/>
              <p:cNvSpPr>
                <a:spLocks noChangeShapeType="1"/>
              </p:cNvSpPr>
              <p:nvPr/>
            </p:nvSpPr>
            <p:spPr bwMode="auto">
              <a:xfrm>
                <a:off x="4224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8" name="Line 10"/>
              <p:cNvSpPr>
                <a:spLocks noChangeShapeType="1"/>
              </p:cNvSpPr>
              <p:nvPr/>
            </p:nvSpPr>
            <p:spPr bwMode="auto">
              <a:xfrm>
                <a:off x="3600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55" name="Group 11"/>
            <p:cNvGrpSpPr>
              <a:grpSpLocks/>
            </p:cNvGrpSpPr>
            <p:nvPr/>
          </p:nvGrpSpPr>
          <p:grpSpPr bwMode="auto">
            <a:xfrm>
              <a:off x="4224" y="3312"/>
              <a:ext cx="624" cy="96"/>
              <a:chOff x="3600" y="3024"/>
              <a:chExt cx="624" cy="96"/>
            </a:xfrm>
          </p:grpSpPr>
          <p:sp>
            <p:nvSpPr>
              <p:cNvPr id="6163" name="Line 12"/>
              <p:cNvSpPr>
                <a:spLocks noChangeShapeType="1"/>
              </p:cNvSpPr>
              <p:nvPr/>
            </p:nvSpPr>
            <p:spPr bwMode="auto">
              <a:xfrm>
                <a:off x="3600" y="307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4" name="Line 13"/>
              <p:cNvSpPr>
                <a:spLocks noChangeShapeType="1"/>
              </p:cNvSpPr>
              <p:nvPr/>
            </p:nvSpPr>
            <p:spPr bwMode="auto">
              <a:xfrm>
                <a:off x="4224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5" name="Line 14"/>
              <p:cNvSpPr>
                <a:spLocks noChangeShapeType="1"/>
              </p:cNvSpPr>
              <p:nvPr/>
            </p:nvSpPr>
            <p:spPr bwMode="auto">
              <a:xfrm>
                <a:off x="3600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6" name="Text Box 15"/>
            <p:cNvSpPr txBox="1">
              <a:spLocks noChangeArrowheads="1"/>
            </p:cNvSpPr>
            <p:nvPr/>
          </p:nvSpPr>
          <p:spPr bwMode="auto">
            <a:xfrm>
              <a:off x="3504" y="3504"/>
              <a:ext cx="2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chemeClr val="tx1"/>
                  </a:solidFill>
                </a:rPr>
                <a:t>O</a:t>
              </a:r>
              <a:r>
                <a:rPr lang="en-US" sz="1800" baseline="-25000">
                  <a:solidFill>
                    <a:schemeClr val="tx1"/>
                  </a:solidFill>
                </a:rPr>
                <a:t>3</a:t>
              </a:r>
            </a:p>
          </p:txBody>
        </p:sp>
        <p:grpSp>
          <p:nvGrpSpPr>
            <p:cNvPr id="6157" name="Group 16"/>
            <p:cNvGrpSpPr>
              <a:grpSpLocks/>
            </p:cNvGrpSpPr>
            <p:nvPr/>
          </p:nvGrpSpPr>
          <p:grpSpPr bwMode="auto">
            <a:xfrm>
              <a:off x="3984" y="3552"/>
              <a:ext cx="1104" cy="96"/>
              <a:chOff x="3600" y="3024"/>
              <a:chExt cx="624" cy="96"/>
            </a:xfrm>
          </p:grpSpPr>
          <p:sp>
            <p:nvSpPr>
              <p:cNvPr id="6160" name="Line 17"/>
              <p:cNvSpPr>
                <a:spLocks noChangeShapeType="1"/>
              </p:cNvSpPr>
              <p:nvPr/>
            </p:nvSpPr>
            <p:spPr bwMode="auto">
              <a:xfrm>
                <a:off x="3600" y="307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1" name="Line 18"/>
              <p:cNvSpPr>
                <a:spLocks noChangeShapeType="1"/>
              </p:cNvSpPr>
              <p:nvPr/>
            </p:nvSpPr>
            <p:spPr bwMode="auto">
              <a:xfrm>
                <a:off x="4224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62" name="Line 19"/>
              <p:cNvSpPr>
                <a:spLocks noChangeShapeType="1"/>
              </p:cNvSpPr>
              <p:nvPr/>
            </p:nvSpPr>
            <p:spPr bwMode="auto">
              <a:xfrm>
                <a:off x="3600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8" name="Line 20"/>
            <p:cNvSpPr>
              <a:spLocks noChangeShapeType="1"/>
            </p:cNvSpPr>
            <p:nvPr/>
          </p:nvSpPr>
          <p:spPr bwMode="auto">
            <a:xfrm>
              <a:off x="3408" y="3888"/>
              <a:ext cx="1920" cy="0"/>
            </a:xfrm>
            <a:prstGeom prst="line">
              <a:avLst/>
            </a:prstGeom>
            <a:noFill/>
            <a:ln w="9525">
              <a:solidFill>
                <a:schemeClr val="tx2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9" name="Text Box 21"/>
            <p:cNvSpPr txBox="1">
              <a:spLocks noChangeArrowheads="1"/>
            </p:cNvSpPr>
            <p:nvPr/>
          </p:nvSpPr>
          <p:spPr bwMode="auto">
            <a:xfrm>
              <a:off x="3504" y="3024"/>
              <a:ext cx="2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chemeClr val="tx1"/>
                  </a:solidFill>
                </a:rPr>
                <a:t>O</a:t>
              </a:r>
              <a:r>
                <a:rPr lang="en-US" sz="1800" baseline="-25000">
                  <a:solidFill>
                    <a:schemeClr val="tx1"/>
                  </a:solidFill>
                </a:rPr>
                <a:t>1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Algorithm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3505200"/>
            <a:ext cx="3657600" cy="25908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40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4876800" y="30480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164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/>
                <a:t>Thread A</a:t>
              </a:r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</p:cNvCxnSpPr>
          <p:nvPr/>
        </p:nvCxnSpPr>
        <p:spPr bwMode="auto">
          <a:xfrm flipV="1">
            <a:off x="6248400" y="36576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</p:cNvCxnSpPr>
          <p:nvPr/>
        </p:nvCxnSpPr>
        <p:spPr bwMode="auto">
          <a:xfrm flipV="1">
            <a:off x="6248400" y="40386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</p:cNvCxnSpPr>
          <p:nvPr/>
        </p:nvCxnSpPr>
        <p:spPr bwMode="auto">
          <a:xfrm rot="10800000" flipV="1">
            <a:off x="4572000" y="4437063"/>
            <a:ext cx="381000" cy="5873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</p:cNvCxnSpPr>
          <p:nvPr/>
        </p:nvCxnSpPr>
        <p:spPr bwMode="auto">
          <a:xfrm rot="10800000">
            <a:off x="4572000" y="4800600"/>
            <a:ext cx="3810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solidFill>
                  <a:srgbClr val="000000"/>
                </a:solidFill>
              </a:rPr>
              <a:t>System Model: Memory Consistency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1000" y="1600200"/>
            <a:ext cx="5562600" cy="49530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2500" dirty="0" smtClean="0"/>
              <a:t>A process’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Reads/writes may reach memory out of order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Reads of own writes appear in program order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Atomic synchronization primitive/instruction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Single word Compare-and-Swap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Acts as memory barrier for own reads and writes</a:t>
            </a:r>
          </a:p>
          <a:p>
            <a:pPr lvl="3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600" dirty="0" smtClean="0"/>
              <a:t>All own reads/writes before are done before</a:t>
            </a:r>
          </a:p>
          <a:p>
            <a:pPr lvl="3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600" dirty="0" smtClean="0"/>
              <a:t>All own reads/writes after are done after</a:t>
            </a:r>
          </a:p>
          <a:p>
            <a:pPr lvl="3">
              <a:lnSpc>
                <a:spcPct val="90000"/>
              </a:lnSpc>
              <a:buClr>
                <a:schemeClr val="accent2"/>
              </a:buClr>
              <a:defRPr/>
            </a:pPr>
            <a:r>
              <a:rPr lang="en-US" sz="1600" dirty="0" smtClean="0"/>
              <a:t>The affected cache block is held exclusively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47B284-59FD-433E-92FD-9A77A8C47861}" type="datetime1">
              <a:rPr lang="en-GB" smtClean="0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06858-4B49-4F6B-86A8-20A24306BBCD}" type="slidenum">
              <a:rPr lang="en-GB" smtClean="0"/>
              <a:pPr>
                <a:defRPr/>
              </a:pPr>
              <a:t>41</a:t>
            </a:fld>
            <a:endParaRPr lang="en-GB"/>
          </a:p>
        </p:txBody>
      </p:sp>
      <p:sp>
        <p:nvSpPr>
          <p:cNvPr id="15" name="Ellips 67"/>
          <p:cNvSpPr>
            <a:spLocks noChangeArrowheads="1"/>
          </p:cNvSpPr>
          <p:nvPr/>
        </p:nvSpPr>
        <p:spPr bwMode="auto">
          <a:xfrm>
            <a:off x="6096000" y="2819400"/>
            <a:ext cx="2895600" cy="838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marL="342900" indent="-342900"/>
            <a:endParaRPr lang="en-US"/>
          </a:p>
        </p:txBody>
      </p:sp>
      <p:grpSp>
        <p:nvGrpSpPr>
          <p:cNvPr id="7" name="Grupp 33"/>
          <p:cNvGrpSpPr/>
          <p:nvPr/>
        </p:nvGrpSpPr>
        <p:grpSpPr>
          <a:xfrm>
            <a:off x="6248400" y="1524000"/>
            <a:ext cx="2590800" cy="3124200"/>
            <a:chOff x="6248400" y="1524000"/>
            <a:chExt cx="2590800" cy="3124200"/>
          </a:xfrm>
        </p:grpSpPr>
        <p:sp>
          <p:nvSpPr>
            <p:cNvPr id="29" name="Rektangel med rundade hörn 28"/>
            <p:cNvSpPr/>
            <p:nvPr/>
          </p:nvSpPr>
          <p:spPr bwMode="auto">
            <a:xfrm>
              <a:off x="6629400" y="1524000"/>
              <a:ext cx="762000" cy="762000"/>
            </a:xfrm>
            <a:prstGeom prst="round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CPU</a:t>
              </a:r>
            </a:p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core</a:t>
              </a:r>
              <a:endParaRPr kumimoji="0" lang="en-US" sz="180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0" name="Rektangel med rundade hörn 29"/>
            <p:cNvSpPr/>
            <p:nvPr/>
          </p:nvSpPr>
          <p:spPr bwMode="auto">
            <a:xfrm>
              <a:off x="7620000" y="1524000"/>
              <a:ext cx="762000" cy="762000"/>
            </a:xfrm>
            <a:prstGeom prst="round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CPU</a:t>
              </a:r>
            </a:p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core</a:t>
              </a:r>
              <a:endParaRPr kumimoji="0" lang="en-US" sz="180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1" name="Rektangel med rundade hörn 30"/>
            <p:cNvSpPr/>
            <p:nvPr/>
          </p:nvSpPr>
          <p:spPr bwMode="auto">
            <a:xfrm>
              <a:off x="6553200" y="3048000"/>
              <a:ext cx="914400" cy="381000"/>
            </a:xfrm>
            <a:prstGeom prst="roundRect">
              <a:avLst/>
            </a:prstGeom>
            <a:solidFill>
              <a:schemeClr val="accent2">
                <a:lumMod val="90000"/>
              </a:schemeClr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cache</a:t>
              </a:r>
              <a:endParaRPr kumimoji="0" lang="en-US" sz="180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4" name="Rektangel med rundade hörn 33"/>
            <p:cNvSpPr/>
            <p:nvPr/>
          </p:nvSpPr>
          <p:spPr bwMode="auto">
            <a:xfrm>
              <a:off x="7543800" y="3048000"/>
              <a:ext cx="914400" cy="381000"/>
            </a:xfrm>
            <a:prstGeom prst="roundRect">
              <a:avLst/>
            </a:prstGeom>
            <a:solidFill>
              <a:schemeClr val="accent2">
                <a:lumMod val="90000"/>
              </a:schemeClr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cache</a:t>
              </a:r>
              <a:endParaRPr kumimoji="0" lang="en-US" sz="180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35" name="Rektangel med rundade hörn 34"/>
            <p:cNvSpPr/>
            <p:nvPr/>
          </p:nvSpPr>
          <p:spPr bwMode="auto">
            <a:xfrm>
              <a:off x="6248400" y="3733800"/>
              <a:ext cx="2590800" cy="914400"/>
            </a:xfrm>
            <a:prstGeom prst="round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Shared Memory</a:t>
              </a:r>
            </a:p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 w="12700">
                    <a:noFill/>
                  </a:ln>
                  <a:effectLst/>
                  <a:latin typeface="Arial" charset="0"/>
                </a:rPr>
                <a:t>(or shared cache)</a:t>
              </a:r>
            </a:p>
          </p:txBody>
        </p:sp>
        <p:cxnSp>
          <p:nvCxnSpPr>
            <p:cNvPr id="36" name="Rak pil 35"/>
            <p:cNvCxnSpPr/>
            <p:nvPr/>
          </p:nvCxnSpPr>
          <p:spPr bwMode="auto">
            <a:xfrm rot="5400000" flipH="1" flipV="1">
              <a:off x="6477000" y="2667000"/>
              <a:ext cx="7620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7" name="Rak pil 36"/>
            <p:cNvCxnSpPr/>
            <p:nvPr/>
          </p:nvCxnSpPr>
          <p:spPr bwMode="auto">
            <a:xfrm rot="5400000">
              <a:off x="6782594" y="2666206"/>
              <a:ext cx="7620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38" name="Rektangel med rundade hörn 37"/>
            <p:cNvSpPr/>
            <p:nvPr/>
          </p:nvSpPr>
          <p:spPr bwMode="auto">
            <a:xfrm>
              <a:off x="6705600" y="2438400"/>
              <a:ext cx="609600" cy="381000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050" b="1" dirty="0" smtClean="0">
                  <a:ln w="12700">
                    <a:noFill/>
                  </a:ln>
                </a:rPr>
                <a:t>Store buffer</a:t>
              </a:r>
              <a:endParaRPr kumimoji="0" lang="en-US" sz="105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cxnSp>
          <p:nvCxnSpPr>
            <p:cNvPr id="39" name="Rak pil 38"/>
            <p:cNvCxnSpPr/>
            <p:nvPr/>
          </p:nvCxnSpPr>
          <p:spPr bwMode="auto">
            <a:xfrm rot="5400000" flipH="1" flipV="1">
              <a:off x="7467600" y="2667000"/>
              <a:ext cx="7620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0" name="Rak pil 39"/>
            <p:cNvCxnSpPr/>
            <p:nvPr/>
          </p:nvCxnSpPr>
          <p:spPr bwMode="auto">
            <a:xfrm rot="5400000">
              <a:off x="7773194" y="2666206"/>
              <a:ext cx="7620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1" name="Rektangel med rundade hörn 40"/>
            <p:cNvSpPr/>
            <p:nvPr/>
          </p:nvSpPr>
          <p:spPr bwMode="auto">
            <a:xfrm>
              <a:off x="7772400" y="2438400"/>
              <a:ext cx="609600" cy="381000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050" b="1" dirty="0" smtClean="0">
                  <a:ln w="12700">
                    <a:noFill/>
                  </a:ln>
                </a:rPr>
                <a:t>Store buffer</a:t>
              </a:r>
              <a:endParaRPr kumimoji="0" lang="en-US" sz="105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cxnSp>
          <p:nvCxnSpPr>
            <p:cNvPr id="42" name="Rak pil 41"/>
            <p:cNvCxnSpPr/>
            <p:nvPr/>
          </p:nvCxnSpPr>
          <p:spPr bwMode="auto">
            <a:xfrm rot="5400000" flipH="1" flipV="1">
              <a:off x="6706394" y="3580606"/>
              <a:ext cx="3048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3" name="Rak pil 42"/>
            <p:cNvCxnSpPr/>
            <p:nvPr/>
          </p:nvCxnSpPr>
          <p:spPr bwMode="auto">
            <a:xfrm rot="5400000">
              <a:off x="7011194" y="3579812"/>
              <a:ext cx="305594" cy="2382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4" name="Rak pil 43"/>
            <p:cNvCxnSpPr/>
            <p:nvPr/>
          </p:nvCxnSpPr>
          <p:spPr bwMode="auto">
            <a:xfrm rot="5400000" flipH="1" flipV="1">
              <a:off x="7696994" y="3581400"/>
              <a:ext cx="3048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Rak pil 44"/>
            <p:cNvCxnSpPr/>
            <p:nvPr/>
          </p:nvCxnSpPr>
          <p:spPr bwMode="auto">
            <a:xfrm rot="5400000">
              <a:off x="8001794" y="3580606"/>
              <a:ext cx="305594" cy="2382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16" name="textruta 15"/>
          <p:cNvSpPr txBox="1"/>
          <p:nvPr/>
        </p:nvSpPr>
        <p:spPr>
          <a:xfrm>
            <a:off x="5257800" y="2667000"/>
            <a:ext cx="1587294" cy="3077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400" dirty="0" smtClean="0"/>
              <a:t>Cache-coherency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Maintaining the chain of blocks</a:t>
            </a:r>
          </a:p>
        </p:txBody>
      </p:sp>
      <p:sp>
        <p:nvSpPr>
          <p:cNvPr id="10243" name="Platshållare för innehåll 2"/>
          <p:cNvSpPr>
            <a:spLocks noGrp="1"/>
          </p:cNvSpPr>
          <p:nvPr>
            <p:ph idx="1"/>
          </p:nvPr>
        </p:nvSpPr>
        <p:spPr>
          <a:xfrm>
            <a:off x="381000" y="2895600"/>
            <a:ext cx="5867400" cy="3200400"/>
          </a:xfrm>
        </p:spPr>
        <p:txBody>
          <a:bodyPr/>
          <a:lstStyle/>
          <a:p>
            <a:r>
              <a:rPr lang="en-US" dirty="0" smtClean="0"/>
              <a:t>Updating </a:t>
            </a:r>
            <a:r>
              <a:rPr lang="en-US" dirty="0" err="1" smtClean="0"/>
              <a:t>globalTailBlock</a:t>
            </a:r>
            <a:endParaRPr lang="en-US" dirty="0" smtClean="0"/>
          </a:p>
          <a:p>
            <a:pPr lvl="1"/>
            <a:r>
              <a:rPr lang="en-US" dirty="0" smtClean="0"/>
              <a:t>Case 1 Leader</a:t>
            </a:r>
          </a:p>
          <a:p>
            <a:pPr lvl="2"/>
            <a:r>
              <a:rPr lang="en-US" dirty="0" smtClean="0"/>
              <a:t>Finds the block empty</a:t>
            </a:r>
          </a:p>
          <a:p>
            <a:pPr lvl="2"/>
            <a:r>
              <a:rPr lang="en-US" dirty="0" smtClean="0"/>
              <a:t>If no next =&gt; queue empty (done)</a:t>
            </a:r>
          </a:p>
          <a:p>
            <a:pPr lvl="2"/>
            <a:endParaRPr lang="en-US" dirty="0" smtClean="0"/>
          </a:p>
        </p:txBody>
      </p:sp>
      <p:sp>
        <p:nvSpPr>
          <p:cNvPr id="10244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C5B9D99-9504-4CCF-9524-4994DA198DF6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10245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10246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CCCFF-AE93-42B7-89CD-1622F397562F}" type="slidenum">
              <a:rPr lang="en-GB" smtClean="0"/>
              <a:pPr/>
              <a:t>42</a:t>
            </a:fld>
            <a:endParaRPr lang="en-GB" smtClean="0"/>
          </a:p>
        </p:txBody>
      </p:sp>
      <p:grpSp>
        <p:nvGrpSpPr>
          <p:cNvPr id="2" name="Grupp 19"/>
          <p:cNvGrpSpPr>
            <a:grpSpLocks/>
          </p:cNvGrpSpPr>
          <p:nvPr/>
        </p:nvGrpSpPr>
        <p:grpSpPr bwMode="auto">
          <a:xfrm>
            <a:off x="3200400" y="2209800"/>
            <a:ext cx="2819400" cy="457200"/>
            <a:chOff x="4495800" y="1981200"/>
            <a:chExt cx="2971800" cy="609600"/>
          </a:xfrm>
        </p:grpSpPr>
        <p:sp>
          <p:nvSpPr>
            <p:cNvPr id="10294" name="Rektangel 6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5" name="Rektangel 7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6" name="Rektangel 8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7" name="Rektangel 9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8" name="Rektangel 10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 dirty="0"/>
            </a:p>
          </p:txBody>
        </p:sp>
        <p:sp>
          <p:nvSpPr>
            <p:cNvPr id="10299" name="Rektangel 11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0" name="Rektangel 12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1" name="Rektangel 13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2" name="Rektangel 14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3" name="Rektangel 15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4" name="Rektangel 16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5" name="Rektangel 17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306" name="Rektangel 18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3" name="Grupp 34"/>
          <p:cNvGrpSpPr>
            <a:grpSpLocks/>
          </p:cNvGrpSpPr>
          <p:nvPr/>
        </p:nvGrpSpPr>
        <p:grpSpPr bwMode="auto">
          <a:xfrm>
            <a:off x="152400" y="2209800"/>
            <a:ext cx="2819400" cy="457200"/>
            <a:chOff x="4495800" y="1981200"/>
            <a:chExt cx="2971800" cy="609600"/>
          </a:xfrm>
        </p:grpSpPr>
        <p:sp>
          <p:nvSpPr>
            <p:cNvPr id="10281" name="Rektangel 35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2" name="Rektangel 36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3" name="Rektangel 37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4" name="Rektangel 38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5" name="Rektangel 39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6" name="Rektangel 40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7" name="Rektangel 41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8" name="Rektangel 42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9" name="Rektangel 43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0" name="Rektangel 44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1" name="Rektangel 45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2" name="Rektangel 46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93" name="Rektangel 47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FF330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grpSp>
        <p:nvGrpSpPr>
          <p:cNvPr id="4" name="Grupp 48"/>
          <p:cNvGrpSpPr>
            <a:grpSpLocks/>
          </p:cNvGrpSpPr>
          <p:nvPr/>
        </p:nvGrpSpPr>
        <p:grpSpPr bwMode="auto">
          <a:xfrm>
            <a:off x="6248400" y="2209800"/>
            <a:ext cx="2819400" cy="457200"/>
            <a:chOff x="4495800" y="1981200"/>
            <a:chExt cx="2971800" cy="609600"/>
          </a:xfrm>
        </p:grpSpPr>
        <p:sp>
          <p:nvSpPr>
            <p:cNvPr id="10268" name="Rektangel 49"/>
            <p:cNvSpPr>
              <a:spLocks noChangeArrowheads="1"/>
            </p:cNvSpPr>
            <p:nvPr/>
          </p:nvSpPr>
          <p:spPr bwMode="auto">
            <a:xfrm>
              <a:off x="4495800" y="1981200"/>
              <a:ext cx="2971800" cy="6096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9" name="Rektangel 50"/>
            <p:cNvSpPr>
              <a:spLocks noChangeArrowheads="1"/>
            </p:cNvSpPr>
            <p:nvPr/>
          </p:nvSpPr>
          <p:spPr bwMode="auto">
            <a:xfrm>
              <a:off x="4495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0" name="Rektangel 51"/>
            <p:cNvSpPr>
              <a:spLocks noChangeArrowheads="1"/>
            </p:cNvSpPr>
            <p:nvPr/>
          </p:nvSpPr>
          <p:spPr bwMode="auto">
            <a:xfrm>
              <a:off x="47244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1" name="Rektangel 52"/>
            <p:cNvSpPr>
              <a:spLocks noChangeArrowheads="1"/>
            </p:cNvSpPr>
            <p:nvPr/>
          </p:nvSpPr>
          <p:spPr bwMode="auto">
            <a:xfrm>
              <a:off x="49530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2" name="Rektangel 53"/>
            <p:cNvSpPr>
              <a:spLocks noChangeArrowheads="1"/>
            </p:cNvSpPr>
            <p:nvPr/>
          </p:nvSpPr>
          <p:spPr bwMode="auto">
            <a:xfrm>
              <a:off x="51816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3" name="Rektangel 54"/>
            <p:cNvSpPr>
              <a:spLocks noChangeArrowheads="1"/>
            </p:cNvSpPr>
            <p:nvPr/>
          </p:nvSpPr>
          <p:spPr bwMode="auto">
            <a:xfrm>
              <a:off x="54102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4" name="Rektangel 55"/>
            <p:cNvSpPr>
              <a:spLocks noChangeArrowheads="1"/>
            </p:cNvSpPr>
            <p:nvPr/>
          </p:nvSpPr>
          <p:spPr bwMode="auto">
            <a:xfrm>
              <a:off x="5638800" y="1981200"/>
              <a:ext cx="228600" cy="609600"/>
            </a:xfrm>
            <a:prstGeom prst="rect">
              <a:avLst/>
            </a:prstGeom>
            <a:solidFill>
              <a:srgbClr val="00B05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5" name="Rektangel 56"/>
            <p:cNvSpPr>
              <a:spLocks noChangeArrowheads="1"/>
            </p:cNvSpPr>
            <p:nvPr/>
          </p:nvSpPr>
          <p:spPr bwMode="auto">
            <a:xfrm>
              <a:off x="5867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6" name="Rektangel 57"/>
            <p:cNvSpPr>
              <a:spLocks noChangeArrowheads="1"/>
            </p:cNvSpPr>
            <p:nvPr/>
          </p:nvSpPr>
          <p:spPr bwMode="auto">
            <a:xfrm>
              <a:off x="60960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7" name="Rektangel 58"/>
            <p:cNvSpPr>
              <a:spLocks noChangeArrowheads="1"/>
            </p:cNvSpPr>
            <p:nvPr/>
          </p:nvSpPr>
          <p:spPr bwMode="auto">
            <a:xfrm>
              <a:off x="63246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8" name="Rektangel 59"/>
            <p:cNvSpPr>
              <a:spLocks noChangeArrowheads="1"/>
            </p:cNvSpPr>
            <p:nvPr/>
          </p:nvSpPr>
          <p:spPr bwMode="auto">
            <a:xfrm>
              <a:off x="65532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79" name="Rektangel 60"/>
            <p:cNvSpPr>
              <a:spLocks noChangeArrowheads="1"/>
            </p:cNvSpPr>
            <p:nvPr/>
          </p:nvSpPr>
          <p:spPr bwMode="auto">
            <a:xfrm>
              <a:off x="67818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80" name="Rektangel 61"/>
            <p:cNvSpPr>
              <a:spLocks noChangeArrowheads="1"/>
            </p:cNvSpPr>
            <p:nvPr/>
          </p:nvSpPr>
          <p:spPr bwMode="auto">
            <a:xfrm>
              <a:off x="7010400" y="1981200"/>
              <a:ext cx="228600" cy="609600"/>
            </a:xfrm>
            <a:prstGeom prst="rect">
              <a:avLst/>
            </a:prstGeom>
            <a:solidFill>
              <a:srgbClr val="00B0F0"/>
            </a:solidFill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</p:grpSp>
      <p:cxnSp>
        <p:nvCxnSpPr>
          <p:cNvPr id="10250" name="Rak pil 63"/>
          <p:cNvCxnSpPr>
            <a:cxnSpLocks noChangeShapeType="1"/>
            <a:endCxn id="10269" idx="1"/>
          </p:cNvCxnSpPr>
          <p:nvPr/>
        </p:nvCxnSpPr>
        <p:spPr bwMode="auto">
          <a:xfrm>
            <a:off x="5943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1" name="Rak pil 64"/>
          <p:cNvCxnSpPr>
            <a:cxnSpLocks noChangeShapeType="1"/>
            <a:endCxn id="10295" idx="1"/>
          </p:cNvCxnSpPr>
          <p:nvPr/>
        </p:nvCxnSpPr>
        <p:spPr bwMode="auto">
          <a:xfrm>
            <a:off x="2895600" y="2438400"/>
            <a:ext cx="304800" cy="1588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10253" name="textruta 67"/>
          <p:cNvSpPr txBox="1">
            <a:spLocks noChangeArrowheads="1"/>
          </p:cNvSpPr>
          <p:nvPr/>
        </p:nvSpPr>
        <p:spPr bwMode="auto">
          <a:xfrm>
            <a:off x="19050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globalTailBlock</a:t>
            </a:r>
          </a:p>
        </p:txBody>
      </p:sp>
      <p:sp>
        <p:nvSpPr>
          <p:cNvPr id="10254" name="textruta 68"/>
          <p:cNvSpPr txBox="1">
            <a:spLocks noChangeArrowheads="1"/>
          </p:cNvSpPr>
          <p:nvPr/>
        </p:nvSpPr>
        <p:spPr bwMode="auto">
          <a:xfrm>
            <a:off x="4800600" y="1447800"/>
            <a:ext cx="2133600" cy="400050"/>
          </a:xfrm>
          <a:prstGeom prst="rect">
            <a:avLst/>
          </a:prstGeom>
          <a:solidFill>
            <a:srgbClr val="DDDDDD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</a:pPr>
            <a:r>
              <a:rPr lang="en-US"/>
              <a:t>globalHeadBlock</a:t>
            </a:r>
          </a:p>
        </p:txBody>
      </p:sp>
      <p:cxnSp>
        <p:nvCxnSpPr>
          <p:cNvPr id="10255" name="Rak pil 69"/>
          <p:cNvCxnSpPr>
            <a:cxnSpLocks noChangeShapeType="1"/>
            <a:stCxn id="10253" idx="2"/>
            <a:endCxn id="10295" idx="1"/>
          </p:cNvCxnSpPr>
          <p:nvPr/>
        </p:nvCxnSpPr>
        <p:spPr bwMode="auto">
          <a:xfrm rot="16200000" flipH="1">
            <a:off x="2790825" y="2028825"/>
            <a:ext cx="590550" cy="2286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6" name="Rak pil 74"/>
          <p:cNvCxnSpPr>
            <a:cxnSpLocks noChangeShapeType="1"/>
            <a:stCxn id="10254" idx="2"/>
            <a:endCxn id="10269" idx="1"/>
          </p:cNvCxnSpPr>
          <p:nvPr/>
        </p:nvCxnSpPr>
        <p:spPr bwMode="auto">
          <a:xfrm rot="16200000" flipH="1">
            <a:off x="5762625" y="1952625"/>
            <a:ext cx="590550" cy="381000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grpSp>
        <p:nvGrpSpPr>
          <p:cNvPr id="5" name="Grupp 94"/>
          <p:cNvGrpSpPr>
            <a:grpSpLocks/>
          </p:cNvGrpSpPr>
          <p:nvPr/>
        </p:nvGrpSpPr>
        <p:grpSpPr bwMode="auto">
          <a:xfrm>
            <a:off x="7315200" y="3200400"/>
            <a:ext cx="1447800" cy="1981200"/>
            <a:chOff x="5181600" y="3429000"/>
            <a:chExt cx="1447800" cy="1981200"/>
          </a:xfrm>
        </p:grpSpPr>
        <p:sp>
          <p:nvSpPr>
            <p:cNvPr id="10262" name="Rektangel 78"/>
            <p:cNvSpPr>
              <a:spLocks noChangeArrowheads="1"/>
            </p:cNvSpPr>
            <p:nvPr/>
          </p:nvSpPr>
          <p:spPr bwMode="auto">
            <a:xfrm>
              <a:off x="5181600" y="3429000"/>
              <a:ext cx="1447800" cy="1981200"/>
            </a:xfrm>
            <a:prstGeom prst="rect">
              <a:avLst/>
            </a:prstGeom>
            <a:noFill/>
            <a:ln w="12700" algn="ctr">
              <a:solidFill>
                <a:schemeClr val="tx2"/>
              </a:solidFill>
              <a:round/>
              <a:headEnd/>
              <a:tailEnd/>
            </a:ln>
          </p:spPr>
          <p:txBody>
            <a:bodyPr/>
            <a:lstStyle/>
            <a:p>
              <a:pPr marL="342900" indent="-342900"/>
              <a:endParaRPr lang="en-US"/>
            </a:p>
          </p:txBody>
        </p:sp>
        <p:sp>
          <p:nvSpPr>
            <p:cNvPr id="10263" name="textruta 79"/>
            <p:cNvSpPr txBox="1">
              <a:spLocks noChangeArrowheads="1"/>
            </p:cNvSpPr>
            <p:nvPr/>
          </p:nvSpPr>
          <p:spPr bwMode="auto">
            <a:xfrm>
              <a:off x="5257800" y="3505200"/>
              <a:ext cx="101649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buFont typeface="Wingdings" pitchFamily="2" charset="2"/>
                <a:buNone/>
              </a:pPr>
              <a:r>
                <a:rPr lang="en-US" sz="1600"/>
                <a:t>Thread A</a:t>
              </a:r>
            </a:p>
          </p:txBody>
        </p:sp>
        <p:sp>
          <p:nvSpPr>
            <p:cNvPr id="10264" name="textruta 90"/>
            <p:cNvSpPr txBox="1">
              <a:spLocks noChangeArrowheads="1"/>
            </p:cNvSpPr>
            <p:nvPr/>
          </p:nvSpPr>
          <p:spPr bwMode="auto">
            <a:xfrm>
              <a:off x="5257800" y="3886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headBlock</a:t>
              </a:r>
            </a:p>
          </p:txBody>
        </p:sp>
        <p:sp>
          <p:nvSpPr>
            <p:cNvPr id="10265" name="textruta 91"/>
            <p:cNvSpPr txBox="1">
              <a:spLocks noChangeArrowheads="1"/>
            </p:cNvSpPr>
            <p:nvPr/>
          </p:nvSpPr>
          <p:spPr bwMode="auto">
            <a:xfrm>
              <a:off x="5257800" y="4267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head</a:t>
              </a:r>
            </a:p>
          </p:txBody>
        </p:sp>
        <p:sp>
          <p:nvSpPr>
            <p:cNvPr id="10266" name="textruta 92"/>
            <p:cNvSpPr txBox="1">
              <a:spLocks noChangeArrowheads="1"/>
            </p:cNvSpPr>
            <p:nvPr/>
          </p:nvSpPr>
          <p:spPr bwMode="auto">
            <a:xfrm>
              <a:off x="5257800" y="4648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tailBlock</a:t>
              </a:r>
            </a:p>
          </p:txBody>
        </p:sp>
        <p:sp>
          <p:nvSpPr>
            <p:cNvPr id="10267" name="textruta 93"/>
            <p:cNvSpPr txBox="1">
              <a:spLocks noChangeArrowheads="1"/>
            </p:cNvSpPr>
            <p:nvPr/>
          </p:nvSpPr>
          <p:spPr bwMode="auto">
            <a:xfrm>
              <a:off x="5257800" y="5029200"/>
              <a:ext cx="1295400" cy="338554"/>
            </a:xfrm>
            <a:prstGeom prst="rect">
              <a:avLst/>
            </a:prstGeom>
            <a:solidFill>
              <a:srgbClr val="92D050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buFont typeface="Wingdings" pitchFamily="2" charset="2"/>
                <a:buNone/>
              </a:pPr>
              <a:r>
                <a:rPr lang="en-US" sz="1600"/>
                <a:t>tail</a:t>
              </a:r>
            </a:p>
          </p:txBody>
        </p:sp>
      </p:grpSp>
      <p:cxnSp>
        <p:nvCxnSpPr>
          <p:cNvPr id="10258" name="Rak pil 95"/>
          <p:cNvCxnSpPr>
            <a:cxnSpLocks noChangeShapeType="1"/>
            <a:stCxn id="10264" idx="3"/>
          </p:cNvCxnSpPr>
          <p:nvPr/>
        </p:nvCxnSpPr>
        <p:spPr bwMode="auto">
          <a:xfrm flipV="1">
            <a:off x="8686800" y="3810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59" name="Rak pil 98"/>
          <p:cNvCxnSpPr>
            <a:cxnSpLocks noChangeShapeType="1"/>
            <a:stCxn id="10265" idx="3"/>
          </p:cNvCxnSpPr>
          <p:nvPr/>
        </p:nvCxnSpPr>
        <p:spPr bwMode="auto">
          <a:xfrm flipV="1">
            <a:off x="8686800" y="4191000"/>
            <a:ext cx="304800" cy="17463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0" name="Rak pil 101"/>
          <p:cNvCxnSpPr>
            <a:cxnSpLocks noChangeShapeType="1"/>
            <a:stCxn id="10266" idx="1"/>
            <a:endCxn id="10295" idx="2"/>
          </p:cNvCxnSpPr>
          <p:nvPr/>
        </p:nvCxnSpPr>
        <p:spPr bwMode="auto">
          <a:xfrm rot="10800000">
            <a:off x="3308840" y="2667001"/>
            <a:ext cx="4082561" cy="1921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cxnSp>
        <p:nvCxnSpPr>
          <p:cNvPr id="10261" name="Rak pil 103"/>
          <p:cNvCxnSpPr>
            <a:cxnSpLocks noChangeShapeType="1"/>
            <a:stCxn id="10267" idx="1"/>
          </p:cNvCxnSpPr>
          <p:nvPr/>
        </p:nvCxnSpPr>
        <p:spPr bwMode="auto">
          <a:xfrm rot="10800000">
            <a:off x="5943600" y="2667001"/>
            <a:ext cx="1447800" cy="2302877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 type="oval" w="med" len="med"/>
            <a:tailEnd type="arrow" w="med" len="med"/>
          </a:ln>
        </p:spPr>
      </p:cxnSp>
      <p:sp>
        <p:nvSpPr>
          <p:cNvPr id="69" name="textruta 68"/>
          <p:cNvSpPr txBox="1"/>
          <p:nvPr/>
        </p:nvSpPr>
        <p:spPr>
          <a:xfrm>
            <a:off x="2743200" y="2133600"/>
            <a:ext cx="2840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*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B992BA25-EFEB-43F8-81D9-A52E250BC751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7171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7172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8D799A-32B5-4B47-BE89-0A0670B9AFA1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533400" y="2133600"/>
            <a:ext cx="8458200" cy="41148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467600" cy="1066800"/>
          </a:xfrm>
        </p:spPr>
        <p:txBody>
          <a:bodyPr/>
          <a:lstStyle/>
          <a:p>
            <a:pPr eaLnBrk="1" hangingPunct="1"/>
            <a:r>
              <a:rPr lang="en-US" smtClean="0"/>
              <a:t>Correctness of a concurrent object </a:t>
            </a:r>
            <a:endParaRPr lang="en-GB" smtClean="0"/>
          </a:p>
        </p:txBody>
      </p:sp>
      <p:sp>
        <p:nvSpPr>
          <p:cNvPr id="7175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05800" cy="4724400"/>
          </a:xfrm>
        </p:spPr>
        <p:txBody>
          <a:bodyPr/>
          <a:lstStyle/>
          <a:p>
            <a:pPr eaLnBrk="1" hangingPunct="1"/>
            <a:r>
              <a:rPr lang="en-US" smtClean="0"/>
              <a:t>Desired semantics of a shared data object</a:t>
            </a:r>
          </a:p>
          <a:p>
            <a:pPr lvl="1" eaLnBrk="1" hangingPunct="1"/>
            <a:r>
              <a:rPr lang="en-US" smtClean="0"/>
              <a:t>Linearizability </a:t>
            </a:r>
            <a:r>
              <a:rPr lang="en-US" sz="2000" smtClean="0"/>
              <a:t>[Herlihy &amp; Wing, 1990]</a:t>
            </a:r>
            <a:endParaRPr lang="en-US" smtClean="0"/>
          </a:p>
          <a:p>
            <a:pPr lvl="2" eaLnBrk="1" hangingPunct="1"/>
            <a:r>
              <a:rPr lang="en-US" smtClean="0"/>
              <a:t>For each operation invocation there must be one single time instant during its duration where the operation appears to take</a:t>
            </a:r>
            <a:br>
              <a:rPr lang="en-US" smtClean="0"/>
            </a:br>
            <a:r>
              <a:rPr lang="en-US" smtClean="0"/>
              <a:t>effect.</a:t>
            </a:r>
          </a:p>
          <a:p>
            <a:pPr lvl="2" eaLnBrk="1" hangingPunct="1"/>
            <a:r>
              <a:rPr lang="en-US" smtClean="0"/>
              <a:t>The observed effects</a:t>
            </a:r>
            <a:br>
              <a:rPr lang="en-US" smtClean="0"/>
            </a:br>
            <a:r>
              <a:rPr lang="en-US" smtClean="0"/>
              <a:t>should be consistent</a:t>
            </a:r>
            <a:br>
              <a:rPr lang="en-US" smtClean="0"/>
            </a:br>
            <a:r>
              <a:rPr lang="en-US" smtClean="0"/>
              <a:t>with a sequential</a:t>
            </a:r>
            <a:br>
              <a:rPr lang="en-US" smtClean="0"/>
            </a:br>
            <a:r>
              <a:rPr lang="en-US" smtClean="0"/>
              <a:t>execution of the operations</a:t>
            </a:r>
            <a:br>
              <a:rPr lang="en-US" smtClean="0"/>
            </a:br>
            <a:r>
              <a:rPr lang="en-US" smtClean="0"/>
              <a:t>in that order.</a:t>
            </a:r>
          </a:p>
        </p:txBody>
      </p:sp>
      <p:grpSp>
        <p:nvGrpSpPr>
          <p:cNvPr id="7176" name="Group 5"/>
          <p:cNvGrpSpPr>
            <a:grpSpLocks/>
          </p:cNvGrpSpPr>
          <p:nvPr/>
        </p:nvGrpSpPr>
        <p:grpSpPr bwMode="auto">
          <a:xfrm>
            <a:off x="5791200" y="3505200"/>
            <a:ext cx="3048000" cy="1814513"/>
            <a:chOff x="3408" y="3024"/>
            <a:chExt cx="1920" cy="1143"/>
          </a:xfrm>
        </p:grpSpPr>
        <p:sp>
          <p:nvSpPr>
            <p:cNvPr id="7177" name="Line 6"/>
            <p:cNvSpPr>
              <a:spLocks noChangeShapeType="1"/>
            </p:cNvSpPr>
            <p:nvPr/>
          </p:nvSpPr>
          <p:spPr bwMode="auto">
            <a:xfrm>
              <a:off x="4032" y="3120"/>
              <a:ext cx="0" cy="76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Line 7"/>
            <p:cNvSpPr>
              <a:spLocks noChangeShapeType="1"/>
            </p:cNvSpPr>
            <p:nvPr/>
          </p:nvSpPr>
          <p:spPr bwMode="auto">
            <a:xfrm>
              <a:off x="4704" y="3360"/>
              <a:ext cx="0" cy="52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9" name="Line 8"/>
            <p:cNvSpPr>
              <a:spLocks noChangeShapeType="1"/>
            </p:cNvSpPr>
            <p:nvPr/>
          </p:nvSpPr>
          <p:spPr bwMode="auto">
            <a:xfrm>
              <a:off x="4416" y="3600"/>
              <a:ext cx="0" cy="288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 type="oval" w="med" len="med"/>
              <a:tailEnd type="oval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180" name="Group 9"/>
            <p:cNvGrpSpPr>
              <a:grpSpLocks/>
            </p:cNvGrpSpPr>
            <p:nvPr/>
          </p:nvGrpSpPr>
          <p:grpSpPr bwMode="auto">
            <a:xfrm>
              <a:off x="3408" y="3024"/>
              <a:ext cx="1920" cy="864"/>
              <a:chOff x="3408" y="3024"/>
              <a:chExt cx="1920" cy="864"/>
            </a:xfrm>
          </p:grpSpPr>
          <p:sp>
            <p:nvSpPr>
              <p:cNvPr id="7184" name="Text Box 10"/>
              <p:cNvSpPr txBox="1">
                <a:spLocks noChangeArrowheads="1"/>
              </p:cNvSpPr>
              <p:nvPr/>
            </p:nvSpPr>
            <p:spPr bwMode="auto">
              <a:xfrm>
                <a:off x="3504" y="3264"/>
                <a:ext cx="2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chemeClr val="tx1"/>
                    </a:solidFill>
                  </a:rPr>
                  <a:t>O</a:t>
                </a:r>
                <a:r>
                  <a:rPr lang="en-US" sz="1800" baseline="-25000">
                    <a:solidFill>
                      <a:schemeClr val="tx1"/>
                    </a:solidFill>
                  </a:rPr>
                  <a:t>2</a:t>
                </a:r>
              </a:p>
            </p:txBody>
          </p:sp>
          <p:grpSp>
            <p:nvGrpSpPr>
              <p:cNvPr id="7185" name="Group 11"/>
              <p:cNvGrpSpPr>
                <a:grpSpLocks/>
              </p:cNvGrpSpPr>
              <p:nvPr/>
            </p:nvGrpSpPr>
            <p:grpSpPr bwMode="auto">
              <a:xfrm>
                <a:off x="3888" y="3072"/>
                <a:ext cx="624" cy="96"/>
                <a:chOff x="3600" y="3024"/>
                <a:chExt cx="624" cy="96"/>
              </a:xfrm>
            </p:grpSpPr>
            <p:sp>
              <p:nvSpPr>
                <p:cNvPr id="7197" name="Line 12"/>
                <p:cNvSpPr>
                  <a:spLocks noChangeShapeType="1"/>
                </p:cNvSpPr>
                <p:nvPr/>
              </p:nvSpPr>
              <p:spPr bwMode="auto">
                <a:xfrm>
                  <a:off x="3600" y="3072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8" name="Line 13"/>
                <p:cNvSpPr>
                  <a:spLocks noChangeShapeType="1"/>
                </p:cNvSpPr>
                <p:nvPr/>
              </p:nvSpPr>
              <p:spPr bwMode="auto">
                <a:xfrm>
                  <a:off x="4224" y="302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9" name="Line 14"/>
                <p:cNvSpPr>
                  <a:spLocks noChangeShapeType="1"/>
                </p:cNvSpPr>
                <p:nvPr/>
              </p:nvSpPr>
              <p:spPr bwMode="auto">
                <a:xfrm>
                  <a:off x="3600" y="302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186" name="Group 15"/>
              <p:cNvGrpSpPr>
                <a:grpSpLocks/>
              </p:cNvGrpSpPr>
              <p:nvPr/>
            </p:nvGrpSpPr>
            <p:grpSpPr bwMode="auto">
              <a:xfrm>
                <a:off x="4224" y="3312"/>
                <a:ext cx="624" cy="96"/>
                <a:chOff x="3600" y="3024"/>
                <a:chExt cx="624" cy="96"/>
              </a:xfrm>
            </p:grpSpPr>
            <p:sp>
              <p:nvSpPr>
                <p:cNvPr id="7194" name="Line 16"/>
                <p:cNvSpPr>
                  <a:spLocks noChangeShapeType="1"/>
                </p:cNvSpPr>
                <p:nvPr/>
              </p:nvSpPr>
              <p:spPr bwMode="auto">
                <a:xfrm>
                  <a:off x="3600" y="3072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5" name="Line 17"/>
                <p:cNvSpPr>
                  <a:spLocks noChangeShapeType="1"/>
                </p:cNvSpPr>
                <p:nvPr/>
              </p:nvSpPr>
              <p:spPr bwMode="auto">
                <a:xfrm>
                  <a:off x="4224" y="302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6" name="Line 18"/>
                <p:cNvSpPr>
                  <a:spLocks noChangeShapeType="1"/>
                </p:cNvSpPr>
                <p:nvPr/>
              </p:nvSpPr>
              <p:spPr bwMode="auto">
                <a:xfrm>
                  <a:off x="3600" y="302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187" name="Text Box 19"/>
              <p:cNvSpPr txBox="1">
                <a:spLocks noChangeArrowheads="1"/>
              </p:cNvSpPr>
              <p:nvPr/>
            </p:nvSpPr>
            <p:spPr bwMode="auto">
              <a:xfrm>
                <a:off x="3504" y="3504"/>
                <a:ext cx="2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chemeClr val="tx1"/>
                    </a:solidFill>
                  </a:rPr>
                  <a:t>O</a:t>
                </a:r>
                <a:r>
                  <a:rPr lang="en-US" sz="1800" baseline="-25000">
                    <a:solidFill>
                      <a:schemeClr val="tx1"/>
                    </a:solidFill>
                  </a:rPr>
                  <a:t>3</a:t>
                </a:r>
              </a:p>
            </p:txBody>
          </p:sp>
          <p:grpSp>
            <p:nvGrpSpPr>
              <p:cNvPr id="7188" name="Group 20"/>
              <p:cNvGrpSpPr>
                <a:grpSpLocks/>
              </p:cNvGrpSpPr>
              <p:nvPr/>
            </p:nvGrpSpPr>
            <p:grpSpPr bwMode="auto">
              <a:xfrm>
                <a:off x="3984" y="3552"/>
                <a:ext cx="1104" cy="96"/>
                <a:chOff x="3600" y="3024"/>
                <a:chExt cx="624" cy="96"/>
              </a:xfrm>
            </p:grpSpPr>
            <p:sp>
              <p:nvSpPr>
                <p:cNvPr id="7191" name="Line 21"/>
                <p:cNvSpPr>
                  <a:spLocks noChangeShapeType="1"/>
                </p:cNvSpPr>
                <p:nvPr/>
              </p:nvSpPr>
              <p:spPr bwMode="auto">
                <a:xfrm>
                  <a:off x="3600" y="3072"/>
                  <a:ext cx="624" cy="0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2" name="Line 22"/>
                <p:cNvSpPr>
                  <a:spLocks noChangeShapeType="1"/>
                </p:cNvSpPr>
                <p:nvPr/>
              </p:nvSpPr>
              <p:spPr bwMode="auto">
                <a:xfrm>
                  <a:off x="4224" y="302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193" name="Line 23"/>
                <p:cNvSpPr>
                  <a:spLocks noChangeShapeType="1"/>
                </p:cNvSpPr>
                <p:nvPr/>
              </p:nvSpPr>
              <p:spPr bwMode="auto">
                <a:xfrm>
                  <a:off x="3600" y="3024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7189" name="Line 24"/>
              <p:cNvSpPr>
                <a:spLocks noChangeShapeType="1"/>
              </p:cNvSpPr>
              <p:nvPr/>
            </p:nvSpPr>
            <p:spPr bwMode="auto">
              <a:xfrm>
                <a:off x="3408" y="3888"/>
                <a:ext cx="1920" cy="0"/>
              </a:xfrm>
              <a:prstGeom prst="line">
                <a:avLst/>
              </a:prstGeom>
              <a:noFill/>
              <a:ln w="9525">
                <a:solidFill>
                  <a:schemeClr val="tx2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90" name="Text Box 25"/>
              <p:cNvSpPr txBox="1">
                <a:spLocks noChangeArrowheads="1"/>
              </p:cNvSpPr>
              <p:nvPr/>
            </p:nvSpPr>
            <p:spPr bwMode="auto">
              <a:xfrm>
                <a:off x="3504" y="3024"/>
                <a:ext cx="28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1800">
                    <a:solidFill>
                      <a:schemeClr val="tx1"/>
                    </a:solidFill>
                  </a:rPr>
                  <a:t>O</a:t>
                </a:r>
                <a:r>
                  <a:rPr lang="en-US" sz="1800" baseline="-25000">
                    <a:solidFill>
                      <a:schemeClr val="tx1"/>
                    </a:solidFill>
                  </a:rPr>
                  <a:t>1</a:t>
                </a:r>
              </a:p>
            </p:txBody>
          </p:sp>
        </p:grpSp>
        <p:sp>
          <p:nvSpPr>
            <p:cNvPr id="7181" name="Text Box 26"/>
            <p:cNvSpPr txBox="1">
              <a:spLocks noChangeArrowheads="1"/>
            </p:cNvSpPr>
            <p:nvPr/>
          </p:nvSpPr>
          <p:spPr bwMode="auto">
            <a:xfrm>
              <a:off x="3888" y="3936"/>
              <a:ext cx="2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chemeClr val="tx1"/>
                  </a:solidFill>
                </a:rPr>
                <a:t>O</a:t>
              </a:r>
              <a:r>
                <a:rPr lang="en-US" sz="1800" baseline="-2500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182" name="Text Box 27"/>
            <p:cNvSpPr txBox="1">
              <a:spLocks noChangeArrowheads="1"/>
            </p:cNvSpPr>
            <p:nvPr/>
          </p:nvSpPr>
          <p:spPr bwMode="auto">
            <a:xfrm>
              <a:off x="4272" y="3936"/>
              <a:ext cx="2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chemeClr val="tx1"/>
                  </a:solidFill>
                </a:rPr>
                <a:t>O</a:t>
              </a:r>
              <a:r>
                <a:rPr lang="en-US" sz="1800" baseline="-2500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183" name="Text Box 28"/>
            <p:cNvSpPr txBox="1">
              <a:spLocks noChangeArrowheads="1"/>
            </p:cNvSpPr>
            <p:nvPr/>
          </p:nvSpPr>
          <p:spPr bwMode="auto">
            <a:xfrm>
              <a:off x="4608" y="3936"/>
              <a:ext cx="281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800">
                  <a:solidFill>
                    <a:schemeClr val="tx1"/>
                  </a:solidFill>
                </a:rPr>
                <a:t>O</a:t>
              </a:r>
              <a:r>
                <a:rPr lang="en-US" sz="1800" baseline="-25000">
                  <a:solidFill>
                    <a:schemeClr val="tx1"/>
                  </a:solidFill>
                </a:rPr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tshållare för innehåll 2"/>
          <p:cNvSpPr txBox="1">
            <a:spLocks/>
          </p:cNvSpPr>
          <p:nvPr/>
        </p:nvSpPr>
        <p:spPr bwMode="auto">
          <a:xfrm>
            <a:off x="381000" y="1524000"/>
            <a:ext cx="5943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0" hangingPunct="0">
              <a:lnSpc>
                <a:spcPct val="90000"/>
              </a:lnSpc>
              <a:defRPr/>
            </a:pPr>
            <a:r>
              <a:rPr lang="en-US" sz="2500" kern="0" dirty="0" smtClean="0">
                <a:latin typeface="+mn-lt"/>
              </a:rPr>
              <a:t>Processes can read/write single memory words</a:t>
            </a:r>
          </a:p>
          <a:p>
            <a:pPr marL="342900" lvl="0" indent="-342900" eaLnBrk="0" hangingPunct="0">
              <a:lnSpc>
                <a:spcPct val="90000"/>
              </a:lnSpc>
              <a:defRPr/>
            </a:pPr>
            <a:r>
              <a:rPr lang="en-US" sz="2500" kern="0" dirty="0" smtClean="0">
                <a:latin typeface="+mn-lt"/>
              </a:rPr>
              <a:t>Synchronization primitives</a:t>
            </a:r>
          </a:p>
          <a:p>
            <a:pPr marL="800100" lvl="1" indent="-342900" eaLnBrk="0" hangingPunct="0">
              <a:lnSpc>
                <a:spcPct val="90000"/>
              </a:lnSpc>
              <a:defRPr/>
            </a:pPr>
            <a:r>
              <a:rPr lang="en-US" sz="2500" kern="0" dirty="0" smtClean="0">
                <a:latin typeface="+mn-lt"/>
              </a:rPr>
              <a:t>Built into CPU and memory system</a:t>
            </a:r>
          </a:p>
          <a:p>
            <a:pPr marL="800100" lvl="1" indent="-342900" eaLnBrk="0" hangingPunct="0">
              <a:lnSpc>
                <a:spcPct val="90000"/>
              </a:lnSpc>
              <a:defRPr/>
            </a:pPr>
            <a:r>
              <a:rPr lang="en-US" sz="2500" kern="0" dirty="0" smtClean="0">
                <a:latin typeface="+mn-lt"/>
              </a:rPr>
              <a:t>Atomic read-modify-write (i.e. a critical section of one instruction)</a:t>
            </a:r>
          </a:p>
          <a:p>
            <a:pPr marL="1257300" lvl="2" indent="-342900" eaLnBrk="0" hangingPunct="0">
              <a:lnSpc>
                <a:spcPct val="90000"/>
              </a:lnSpc>
              <a:defRPr/>
            </a:pPr>
            <a:r>
              <a:rPr lang="en-US" sz="2500" kern="0" dirty="0" smtClean="0">
                <a:latin typeface="+mn-lt"/>
              </a:rPr>
              <a:t>Examples: Compare-and-Swap, Load-Linked / Store-Conditional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Model</a:t>
            </a:r>
            <a:endParaRPr lang="en-US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47B284-59FD-433E-92FD-9A77A8C47861}" type="datetime1">
              <a:rPr lang="en-GB" smtClean="0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06858-4B49-4F6B-86A8-20A24306BBCD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8" name="Rektangel med rundade hörn 7"/>
          <p:cNvSpPr/>
          <p:nvPr/>
        </p:nvSpPr>
        <p:spPr bwMode="auto">
          <a:xfrm>
            <a:off x="6629400" y="1524000"/>
            <a:ext cx="762000" cy="762000"/>
          </a:xfrm>
          <a:prstGeom prst="round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None/>
              <a:tabLst/>
            </a:pPr>
            <a:r>
              <a:rPr lang="en-US" sz="1800" b="1" dirty="0" smtClean="0">
                <a:ln w="12700">
                  <a:noFill/>
                </a:ln>
              </a:rPr>
              <a:t>CPU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None/>
              <a:tabLst/>
            </a:pPr>
            <a:endParaRPr kumimoji="0" lang="en-US" sz="1800" b="1" i="0" u="none" strike="noStrike" cap="none" normalizeH="0" baseline="0" dirty="0" smtClean="0">
              <a:ln w="12700">
                <a:noFill/>
              </a:ln>
              <a:effectLst/>
              <a:latin typeface="Arial" charset="0"/>
            </a:endParaRPr>
          </a:p>
        </p:txBody>
      </p:sp>
      <p:sp>
        <p:nvSpPr>
          <p:cNvPr id="11" name="Rektangel med rundade hörn 10"/>
          <p:cNvSpPr/>
          <p:nvPr/>
        </p:nvSpPr>
        <p:spPr bwMode="auto">
          <a:xfrm>
            <a:off x="7620000" y="1524000"/>
            <a:ext cx="762000" cy="762000"/>
          </a:xfrm>
          <a:prstGeom prst="round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None/>
              <a:tabLst/>
            </a:pPr>
            <a:r>
              <a:rPr lang="en-US" sz="1800" b="1" dirty="0" smtClean="0">
                <a:ln w="12700">
                  <a:noFill/>
                </a:ln>
              </a:rPr>
              <a:t>CPU</a:t>
            </a:r>
          </a:p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None/>
              <a:tabLst/>
            </a:pPr>
            <a:endParaRPr kumimoji="0" lang="en-US" sz="1800" b="1" i="0" u="none" strike="noStrike" cap="none" normalizeH="0" baseline="0" dirty="0" smtClean="0">
              <a:ln w="12700">
                <a:noFill/>
              </a:ln>
              <a:effectLst/>
              <a:latin typeface="Arial" charset="0"/>
            </a:endParaRPr>
          </a:p>
        </p:txBody>
      </p:sp>
      <p:sp>
        <p:nvSpPr>
          <p:cNvPr id="14" name="Rektangel med rundade hörn 13"/>
          <p:cNvSpPr/>
          <p:nvPr/>
        </p:nvSpPr>
        <p:spPr bwMode="auto">
          <a:xfrm>
            <a:off x="6248400" y="2590800"/>
            <a:ext cx="2590800" cy="914400"/>
          </a:xfrm>
          <a:prstGeom prst="roundRect">
            <a:avLst/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None/>
              <a:tabLst/>
            </a:pPr>
            <a:r>
              <a:rPr lang="en-US" sz="1800" b="1" dirty="0" smtClean="0">
                <a:ln w="12700">
                  <a:noFill/>
                </a:ln>
              </a:rPr>
              <a:t>Shared Memory</a:t>
            </a:r>
          </a:p>
        </p:txBody>
      </p:sp>
      <p:cxnSp>
        <p:nvCxnSpPr>
          <p:cNvPr id="21" name="Rak pil 20"/>
          <p:cNvCxnSpPr/>
          <p:nvPr/>
        </p:nvCxnSpPr>
        <p:spPr bwMode="auto">
          <a:xfrm rot="5400000" flipH="1" flipV="1">
            <a:off x="6706394" y="2437606"/>
            <a:ext cx="304800" cy="1588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Rak pil 21"/>
          <p:cNvCxnSpPr/>
          <p:nvPr/>
        </p:nvCxnSpPr>
        <p:spPr bwMode="auto">
          <a:xfrm rot="5400000">
            <a:off x="7011194" y="2436812"/>
            <a:ext cx="305594" cy="238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2" name="Rak pil 31"/>
          <p:cNvCxnSpPr/>
          <p:nvPr/>
        </p:nvCxnSpPr>
        <p:spPr bwMode="auto">
          <a:xfrm rot="5400000" flipH="1" flipV="1">
            <a:off x="7696994" y="2438400"/>
            <a:ext cx="304800" cy="1588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3" name="Rak pil 32"/>
          <p:cNvCxnSpPr/>
          <p:nvPr/>
        </p:nvCxnSpPr>
        <p:spPr bwMode="auto">
          <a:xfrm rot="5400000">
            <a:off x="8001794" y="2437606"/>
            <a:ext cx="305594" cy="2382"/>
          </a:xfrm>
          <a:prstGeom prst="straightConnector1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tshållare för innehåll 2"/>
          <p:cNvSpPr txBox="1">
            <a:spLocks/>
          </p:cNvSpPr>
          <p:nvPr/>
        </p:nvSpPr>
        <p:spPr bwMode="auto">
          <a:xfrm>
            <a:off x="381000" y="1600200"/>
            <a:ext cx="5867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process’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Reads/writes may reach memory out of order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Reads of own writes appear in program order</a:t>
            </a:r>
          </a:p>
          <a:p>
            <a:pPr marL="742950" marR="0" lvl="1" indent="-28575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l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Atomic synchronization primitive/instruction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Single word Compare-and-Swap</a:t>
            </a: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  <a:defRPr/>
            </a:pPr>
            <a:r>
              <a:rPr lang="en-US" kern="0" dirty="0" smtClean="0">
                <a:latin typeface="+mn-lt"/>
              </a:rPr>
              <a:t>At</a:t>
            </a:r>
            <a:r>
              <a:rPr lang="en-US" kern="0" noProof="0" dirty="0" err="1" smtClean="0">
                <a:latin typeface="+mn-lt"/>
              </a:rPr>
              <a:t>omic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</a:endParaRPr>
          </a:p>
          <a:p>
            <a:pPr marL="1143000" marR="0" lvl="2" indent="-2286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Acts as memory barrier for the process’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own reads and writes</a:t>
            </a:r>
          </a:p>
          <a:p>
            <a:pPr marL="1600200" lvl="3" indent="-228600" eaLnBrk="0" hangingPunct="0">
              <a:lnSpc>
                <a:spcPct val="90000"/>
              </a:lnSpc>
              <a:buClr>
                <a:schemeClr val="accent2"/>
              </a:buClr>
              <a:buSzTx/>
              <a:buFontTx/>
              <a:buChar char="•"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All own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 reads/writes before are </a:t>
            </a:r>
            <a:r>
              <a:rPr lang="en-US" sz="1600" kern="0" noProof="0" dirty="0" smtClean="0">
                <a:latin typeface="+mn-lt"/>
              </a:rPr>
              <a:t>done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 before</a:t>
            </a:r>
          </a:p>
          <a:p>
            <a:pPr marL="1600200" lvl="3" indent="-228600" eaLnBrk="0" hangingPunct="0">
              <a:lnSpc>
                <a:spcPct val="90000"/>
              </a:lnSpc>
              <a:buClr>
                <a:schemeClr val="accent2"/>
              </a:buClr>
              <a:buSzTx/>
              <a:buFontTx/>
              <a:buChar char="•"/>
              <a:defRPr/>
            </a:pPr>
            <a:r>
              <a:rPr lang="en-US" sz="1600" kern="0" baseline="0" dirty="0" smtClean="0">
                <a:latin typeface="+mn-lt"/>
              </a:rPr>
              <a:t>All</a:t>
            </a:r>
            <a:r>
              <a:rPr lang="en-US" sz="1600" kern="0" dirty="0" smtClean="0">
                <a:latin typeface="+mn-lt"/>
              </a:rPr>
              <a:t> own reads/writes after are done after</a:t>
            </a:r>
          </a:p>
          <a:p>
            <a:pPr marL="1600200" lvl="3" indent="-228600" eaLnBrk="0" hangingPunct="0">
              <a:lnSpc>
                <a:spcPct val="90000"/>
              </a:lnSpc>
              <a:buClr>
                <a:schemeClr val="accent2"/>
              </a:buClr>
              <a:buSzTx/>
              <a:buNone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</a:rPr>
              <a:t>The affected cache block is held exclusively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System Model: Memory Consistency</a:t>
            </a:r>
            <a:endParaRPr lang="en-US" sz="32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47B284-59FD-433E-92FD-9A77A8C47861}" type="datetime1">
              <a:rPr lang="en-GB" smtClean="0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06858-4B49-4F6B-86A8-20A24306BBCD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grpSp>
        <p:nvGrpSpPr>
          <p:cNvPr id="3" name="Grupp 33"/>
          <p:cNvGrpSpPr/>
          <p:nvPr/>
        </p:nvGrpSpPr>
        <p:grpSpPr>
          <a:xfrm>
            <a:off x="6248400" y="1524000"/>
            <a:ext cx="2590800" cy="3124200"/>
            <a:chOff x="6248400" y="1524000"/>
            <a:chExt cx="2590800" cy="3124200"/>
          </a:xfrm>
        </p:grpSpPr>
        <p:sp>
          <p:nvSpPr>
            <p:cNvPr id="8" name="Rektangel med rundade hörn 7"/>
            <p:cNvSpPr/>
            <p:nvPr/>
          </p:nvSpPr>
          <p:spPr bwMode="auto">
            <a:xfrm>
              <a:off x="6629400" y="1524000"/>
              <a:ext cx="762000" cy="762000"/>
            </a:xfrm>
            <a:prstGeom prst="round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CPU</a:t>
              </a:r>
            </a:p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core</a:t>
              </a:r>
              <a:endParaRPr kumimoji="0" lang="en-US" sz="180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1" name="Rektangel med rundade hörn 10"/>
            <p:cNvSpPr/>
            <p:nvPr/>
          </p:nvSpPr>
          <p:spPr bwMode="auto">
            <a:xfrm>
              <a:off x="7620000" y="1524000"/>
              <a:ext cx="762000" cy="762000"/>
            </a:xfrm>
            <a:prstGeom prst="round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CPU</a:t>
              </a:r>
            </a:p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core</a:t>
              </a:r>
              <a:endParaRPr kumimoji="0" lang="en-US" sz="180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2" name="Rektangel med rundade hörn 11"/>
            <p:cNvSpPr/>
            <p:nvPr/>
          </p:nvSpPr>
          <p:spPr bwMode="auto">
            <a:xfrm>
              <a:off x="6553200" y="3048000"/>
              <a:ext cx="914400" cy="381000"/>
            </a:xfrm>
            <a:prstGeom prst="roundRect">
              <a:avLst/>
            </a:prstGeom>
            <a:solidFill>
              <a:schemeClr val="accent2">
                <a:lumMod val="90000"/>
              </a:schemeClr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cache</a:t>
              </a:r>
              <a:endParaRPr kumimoji="0" lang="en-US" sz="180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3" name="Rektangel med rundade hörn 12"/>
            <p:cNvSpPr/>
            <p:nvPr/>
          </p:nvSpPr>
          <p:spPr bwMode="auto">
            <a:xfrm>
              <a:off x="7543800" y="3048000"/>
              <a:ext cx="914400" cy="381000"/>
            </a:xfrm>
            <a:prstGeom prst="roundRect">
              <a:avLst/>
            </a:prstGeom>
            <a:solidFill>
              <a:schemeClr val="accent2">
                <a:lumMod val="90000"/>
              </a:schemeClr>
            </a:solidFill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cache</a:t>
              </a:r>
              <a:endParaRPr kumimoji="0" lang="en-US" sz="180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sp>
          <p:nvSpPr>
            <p:cNvPr id="14" name="Rektangel med rundade hörn 13"/>
            <p:cNvSpPr/>
            <p:nvPr/>
          </p:nvSpPr>
          <p:spPr bwMode="auto">
            <a:xfrm>
              <a:off x="6248400" y="3733800"/>
              <a:ext cx="2590800" cy="914400"/>
            </a:xfrm>
            <a:prstGeom prst="roundRect">
              <a:avLst/>
            </a:prstGeom>
            <a:noFill/>
            <a:ln w="381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800" b="1" dirty="0" smtClean="0">
                  <a:ln w="12700">
                    <a:noFill/>
                  </a:ln>
                </a:rPr>
                <a:t>Shared Memory</a:t>
              </a:r>
            </a:p>
            <a:p>
              <a:pPr marL="342900"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 w="12700">
                    <a:noFill/>
                  </a:ln>
                  <a:effectLst/>
                  <a:latin typeface="Arial" charset="0"/>
                </a:rPr>
                <a:t>(or shared cache)</a:t>
              </a:r>
            </a:p>
          </p:txBody>
        </p:sp>
        <p:cxnSp>
          <p:nvCxnSpPr>
            <p:cNvPr id="18" name="Rak pil 17"/>
            <p:cNvCxnSpPr/>
            <p:nvPr/>
          </p:nvCxnSpPr>
          <p:spPr bwMode="auto">
            <a:xfrm rot="5400000" flipH="1" flipV="1">
              <a:off x="6477000" y="2667000"/>
              <a:ext cx="7620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9" name="Rak pil 18"/>
            <p:cNvCxnSpPr/>
            <p:nvPr/>
          </p:nvCxnSpPr>
          <p:spPr bwMode="auto">
            <a:xfrm rot="5400000">
              <a:off x="6782594" y="2666206"/>
              <a:ext cx="7620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3" name="Rektangel med rundade hörn 22"/>
            <p:cNvSpPr/>
            <p:nvPr/>
          </p:nvSpPr>
          <p:spPr bwMode="auto">
            <a:xfrm>
              <a:off x="6705600" y="2438400"/>
              <a:ext cx="609600" cy="381000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050" b="1" dirty="0" smtClean="0">
                  <a:ln w="12700">
                    <a:noFill/>
                  </a:ln>
                </a:rPr>
                <a:t>Store buffer</a:t>
              </a:r>
              <a:endParaRPr kumimoji="0" lang="en-US" sz="105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cxnSp>
          <p:nvCxnSpPr>
            <p:cNvPr id="25" name="Rak pil 24"/>
            <p:cNvCxnSpPr/>
            <p:nvPr/>
          </p:nvCxnSpPr>
          <p:spPr bwMode="auto">
            <a:xfrm rot="5400000" flipH="1" flipV="1">
              <a:off x="7467600" y="2667000"/>
              <a:ext cx="7620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Rak pil 25"/>
            <p:cNvCxnSpPr/>
            <p:nvPr/>
          </p:nvCxnSpPr>
          <p:spPr bwMode="auto">
            <a:xfrm rot="5400000">
              <a:off x="7773194" y="2666206"/>
              <a:ext cx="7620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7" name="Rektangel med rundade hörn 26"/>
            <p:cNvSpPr/>
            <p:nvPr/>
          </p:nvSpPr>
          <p:spPr bwMode="auto">
            <a:xfrm>
              <a:off x="7772400" y="2438400"/>
              <a:ext cx="609600" cy="381000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indent="-342900" algn="ctr" defTabSz="914400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0000"/>
                <a:buNone/>
                <a:tabLst/>
              </a:pPr>
              <a:r>
                <a:rPr lang="en-US" sz="1050" b="1" dirty="0" smtClean="0">
                  <a:ln w="12700">
                    <a:noFill/>
                  </a:ln>
                </a:rPr>
                <a:t>Store buffer</a:t>
              </a:r>
              <a:endParaRPr kumimoji="0" lang="en-US" sz="1050" b="1" i="0" u="none" strike="noStrike" cap="none" normalizeH="0" baseline="0" dirty="0" smtClean="0">
                <a:ln w="12700">
                  <a:noFill/>
                </a:ln>
                <a:effectLst/>
                <a:latin typeface="Arial" charset="0"/>
              </a:endParaRPr>
            </a:p>
          </p:txBody>
        </p:sp>
        <p:cxnSp>
          <p:nvCxnSpPr>
            <p:cNvPr id="21" name="Rak pil 20"/>
            <p:cNvCxnSpPr/>
            <p:nvPr/>
          </p:nvCxnSpPr>
          <p:spPr bwMode="auto">
            <a:xfrm rot="5400000" flipH="1" flipV="1">
              <a:off x="6706394" y="3580606"/>
              <a:ext cx="3048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Rak pil 21"/>
            <p:cNvCxnSpPr/>
            <p:nvPr/>
          </p:nvCxnSpPr>
          <p:spPr bwMode="auto">
            <a:xfrm rot="5400000">
              <a:off x="7011194" y="3579812"/>
              <a:ext cx="305594" cy="2382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2" name="Rak pil 31"/>
            <p:cNvCxnSpPr/>
            <p:nvPr/>
          </p:nvCxnSpPr>
          <p:spPr bwMode="auto">
            <a:xfrm rot="5400000" flipH="1" flipV="1">
              <a:off x="7696994" y="3581400"/>
              <a:ext cx="304800" cy="1588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33" name="Rak pil 32"/>
            <p:cNvCxnSpPr/>
            <p:nvPr/>
          </p:nvCxnSpPr>
          <p:spPr bwMode="auto">
            <a:xfrm rot="5400000">
              <a:off x="8001794" y="3580606"/>
              <a:ext cx="305594" cy="2382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latshållare för datum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7E11C90-442B-45F1-9FA6-858B7D9FF2DF}" type="datetime1">
              <a:rPr lang="en-GB" smtClean="0"/>
              <a:pPr/>
              <a:t>16/12/2010</a:t>
            </a:fld>
            <a:endParaRPr lang="en-GB" smtClean="0"/>
          </a:p>
        </p:txBody>
      </p:sp>
      <p:sp>
        <p:nvSpPr>
          <p:cNvPr id="4099" name="Platshållare för sidfot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dirty="0" smtClean="0"/>
              <a:t>Anders Gidenstam, University of Borås</a:t>
            </a:r>
          </a:p>
        </p:txBody>
      </p:sp>
      <p:sp>
        <p:nvSpPr>
          <p:cNvPr id="4100" name="Platshållare för bildnumm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27612D-157E-416E-964A-67239CEBE80A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8382000" cy="4495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Introduction</a:t>
            </a:r>
          </a:p>
          <a:p>
            <a:pPr lvl="1" eaLnBrk="1" hangingPunct="1"/>
            <a:r>
              <a:rPr lang="en-US" dirty="0" smtClean="0">
                <a:solidFill>
                  <a:schemeClr val="accent6"/>
                </a:solidFill>
              </a:rPr>
              <a:t>Lock-free synchronization</a:t>
            </a:r>
          </a:p>
          <a:p>
            <a:pPr lvl="1" eaLnBrk="1" hangingPunct="1"/>
            <a:r>
              <a:rPr lang="en-US" dirty="0" smtClean="0"/>
              <a:t>The Problem &amp; Related work</a:t>
            </a:r>
          </a:p>
          <a:p>
            <a:pPr eaLnBrk="1" hangingPunct="1"/>
            <a:r>
              <a:rPr lang="en-US" dirty="0" smtClean="0">
                <a:solidFill>
                  <a:srgbClr val="C0C0C0"/>
                </a:solidFill>
              </a:rPr>
              <a:t>The new lock-free queue algorithm</a:t>
            </a:r>
          </a:p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Experiments</a:t>
            </a:r>
          </a:p>
          <a:p>
            <a:pPr eaLnBrk="1" hangingPunct="1"/>
            <a:r>
              <a:rPr lang="en-US" dirty="0" smtClean="0">
                <a:solidFill>
                  <a:schemeClr val="accent6"/>
                </a:solidFill>
              </a:rPr>
              <a:t>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1000" y="1371600"/>
            <a:ext cx="8534400" cy="4953000"/>
          </a:xfrm>
        </p:spPr>
        <p:txBody>
          <a:bodyPr/>
          <a:lstStyle/>
          <a:p>
            <a:r>
              <a:rPr lang="en-US" dirty="0" smtClean="0"/>
              <a:t>Concurrent FIFO queue shared data object</a:t>
            </a:r>
          </a:p>
          <a:p>
            <a:pPr lvl="1"/>
            <a:r>
              <a:rPr lang="en-US" dirty="0" smtClean="0"/>
              <a:t>Basic operations: </a:t>
            </a:r>
            <a:r>
              <a:rPr lang="en-US" dirty="0" err="1" smtClean="0"/>
              <a:t>enqueue</a:t>
            </a:r>
            <a:r>
              <a:rPr lang="en-US" dirty="0" smtClean="0"/>
              <a:t> and </a:t>
            </a:r>
            <a:r>
              <a:rPr lang="en-US" dirty="0" err="1" smtClean="0"/>
              <a:t>dequeue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Desired Properties</a:t>
            </a:r>
          </a:p>
          <a:p>
            <a:pPr lvl="2"/>
            <a:r>
              <a:rPr lang="en-US" dirty="0" smtClean="0"/>
              <a:t>Linearizable and Lock-free</a:t>
            </a:r>
          </a:p>
          <a:p>
            <a:pPr lvl="2"/>
            <a:r>
              <a:rPr lang="en-US" dirty="0" smtClean="0"/>
              <a:t>Dynamic size (maximum only limited by available memory)</a:t>
            </a:r>
          </a:p>
          <a:p>
            <a:pPr lvl="2"/>
            <a:r>
              <a:rPr lang="en-US" dirty="0" smtClean="0"/>
              <a:t>Bounded memory usage (in terms of live contents)</a:t>
            </a:r>
          </a:p>
          <a:p>
            <a:pPr lvl="2"/>
            <a:r>
              <a:rPr lang="en-US" dirty="0" smtClean="0"/>
              <a:t>Fast on real systems</a:t>
            </a:r>
            <a:endParaRPr lang="en-US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47B284-59FD-433E-92FD-9A77A8C47861}" type="datetime1">
              <a:rPr lang="en-GB" smtClean="0"/>
              <a:pPr>
                <a:defRPr/>
              </a:pPr>
              <a:t>16/12/2010</a:t>
            </a:fld>
            <a:endParaRPr lang="en-GB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Anders Gidenstam, University of Borås</a:t>
            </a:r>
            <a:endParaRPr lang="en-GB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806858-4B49-4F6B-86A8-20A24306BBCD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590800" y="2895600"/>
            <a:ext cx="3276600" cy="685800"/>
          </a:xfrm>
          <a:prstGeom prst="rect">
            <a:avLst/>
          </a:prstGeom>
          <a:solidFill>
            <a:srgbClr val="3366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0"/>
          <p:cNvSpPr>
            <a:spLocks noChangeArrowheads="1"/>
          </p:cNvSpPr>
          <p:nvPr/>
        </p:nvSpPr>
        <p:spPr bwMode="auto">
          <a:xfrm>
            <a:off x="3352800" y="2971800"/>
            <a:ext cx="560388" cy="5603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sz="2200" dirty="0" smtClean="0"/>
              <a:t>B</a:t>
            </a:r>
            <a:endParaRPr lang="en-GB" sz="2200" baseline="-25000" dirty="0"/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3962400" y="2971800"/>
            <a:ext cx="560388" cy="5603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sz="2200" dirty="0" smtClean="0"/>
              <a:t>C</a:t>
            </a:r>
            <a:endParaRPr lang="en-GB" sz="2200" baseline="-25000" dirty="0"/>
          </a:p>
        </p:txBody>
      </p:sp>
      <p:sp>
        <p:nvSpPr>
          <p:cNvPr id="11" name="Rectangle 21"/>
          <p:cNvSpPr>
            <a:spLocks noChangeArrowheads="1"/>
          </p:cNvSpPr>
          <p:nvPr/>
        </p:nvSpPr>
        <p:spPr bwMode="auto">
          <a:xfrm>
            <a:off x="5181600" y="2971800"/>
            <a:ext cx="560388" cy="5603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sz="2200" dirty="0" smtClean="0"/>
              <a:t>E</a:t>
            </a:r>
            <a:endParaRPr lang="en-GB" sz="2200" baseline="-25000" dirty="0"/>
          </a:p>
        </p:txBody>
      </p:sp>
      <p:sp>
        <p:nvSpPr>
          <p:cNvPr id="12" name="Rectangle 21"/>
          <p:cNvSpPr>
            <a:spLocks noChangeArrowheads="1"/>
          </p:cNvSpPr>
          <p:nvPr/>
        </p:nvSpPr>
        <p:spPr bwMode="auto">
          <a:xfrm>
            <a:off x="4572000" y="2971800"/>
            <a:ext cx="560388" cy="5603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sz="2200" dirty="0" smtClean="0"/>
              <a:t>D</a:t>
            </a:r>
            <a:endParaRPr lang="en-GB" sz="2200" baseline="-25000" dirty="0"/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2743200" y="2971800"/>
            <a:ext cx="560388" cy="5603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sz="2200" dirty="0" smtClean="0"/>
              <a:t>A</a:t>
            </a:r>
            <a:endParaRPr lang="en-GB" sz="2200" baseline="-25000" dirty="0"/>
          </a:p>
        </p:txBody>
      </p:sp>
      <p:sp>
        <p:nvSpPr>
          <p:cNvPr id="15" name="Rectangle 21"/>
          <p:cNvSpPr>
            <a:spLocks noChangeArrowheads="1"/>
          </p:cNvSpPr>
          <p:nvPr/>
        </p:nvSpPr>
        <p:spPr bwMode="auto">
          <a:xfrm>
            <a:off x="7162800" y="2514600"/>
            <a:ext cx="560388" cy="5603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sz="2200" dirty="0" smtClean="0"/>
              <a:t>F</a:t>
            </a:r>
            <a:endParaRPr lang="en-GB" sz="2200" baseline="-25000" dirty="0"/>
          </a:p>
        </p:txBody>
      </p:sp>
      <p:cxnSp>
        <p:nvCxnSpPr>
          <p:cNvPr id="24" name="Kurva 23"/>
          <p:cNvCxnSpPr/>
          <p:nvPr/>
        </p:nvCxnSpPr>
        <p:spPr bwMode="auto">
          <a:xfrm rot="10800000" flipV="1">
            <a:off x="5867400" y="2819400"/>
            <a:ext cx="1219200" cy="45720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Rectangle 21"/>
          <p:cNvSpPr>
            <a:spLocks noChangeArrowheads="1"/>
          </p:cNvSpPr>
          <p:nvPr/>
        </p:nvSpPr>
        <p:spPr bwMode="auto">
          <a:xfrm>
            <a:off x="7620000" y="3276600"/>
            <a:ext cx="560388" cy="560388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 typeface="Wingdings" pitchFamily="2" charset="2"/>
              <a:buNone/>
            </a:pPr>
            <a:r>
              <a:rPr lang="en-US" sz="2200" dirty="0" smtClean="0"/>
              <a:t>G</a:t>
            </a:r>
            <a:endParaRPr lang="en-GB" sz="2200" baseline="-25000" dirty="0"/>
          </a:p>
        </p:txBody>
      </p:sp>
      <p:cxnSp>
        <p:nvCxnSpPr>
          <p:cNvPr id="29" name="Kurva 28"/>
          <p:cNvCxnSpPr/>
          <p:nvPr/>
        </p:nvCxnSpPr>
        <p:spPr bwMode="auto">
          <a:xfrm rot="10800000">
            <a:off x="6096000" y="3352800"/>
            <a:ext cx="1447800" cy="304800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2" name="Kurva 31"/>
          <p:cNvCxnSpPr>
            <a:stCxn id="13" idx="1"/>
          </p:cNvCxnSpPr>
          <p:nvPr/>
        </p:nvCxnSpPr>
        <p:spPr bwMode="auto">
          <a:xfrm rot="10800000">
            <a:off x="1219200" y="2895600"/>
            <a:ext cx="1524000" cy="356394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5" name="Kurva 34"/>
          <p:cNvCxnSpPr>
            <a:stCxn id="9" idx="1"/>
          </p:cNvCxnSpPr>
          <p:nvPr/>
        </p:nvCxnSpPr>
        <p:spPr bwMode="auto">
          <a:xfrm rot="10800000" flipV="1">
            <a:off x="1752600" y="3251994"/>
            <a:ext cx="1600200" cy="405606"/>
          </a:xfrm>
          <a:prstGeom prst="curvedConnector3">
            <a:avLst>
              <a:gd name="adj1" fmla="val 50000"/>
            </a:avLst>
          </a:prstGeom>
          <a:noFill/>
          <a:ln w="38100" cap="flat" cmpd="sng" algn="ctr">
            <a:solidFill>
              <a:schemeClr val="tx2"/>
            </a:solidFill>
            <a:prstDash val="sysDot"/>
            <a:round/>
            <a:headEnd type="none" w="med" len="med"/>
            <a:tailEnd type="triangle" w="med" len="med"/>
          </a:ln>
          <a:effectLst/>
        </p:spPr>
      </p:cxnSp>
      <p:sp>
        <p:nvSpPr>
          <p:cNvPr id="42" name="textruta 41"/>
          <p:cNvSpPr txBox="1"/>
          <p:nvPr/>
        </p:nvSpPr>
        <p:spPr>
          <a:xfrm>
            <a:off x="2286000" y="2514600"/>
            <a:ext cx="571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Tail</a:t>
            </a:r>
            <a:endParaRPr lang="en-US" dirty="0"/>
          </a:p>
        </p:txBody>
      </p:sp>
      <p:sp>
        <p:nvSpPr>
          <p:cNvPr id="43" name="textruta 42"/>
          <p:cNvSpPr txBox="1"/>
          <p:nvPr/>
        </p:nvSpPr>
        <p:spPr>
          <a:xfrm>
            <a:off x="5562600" y="2514600"/>
            <a:ext cx="798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/>
              <a:t>Head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Fthreads_OPODIS-7">
  <a:themeElements>
    <a:clrScheme name="LFthreads_OPODIS-7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LFthreads_OPODIS-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¢"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itchFamily="2" charset="2"/>
          <a:buChar char="¢"/>
          <a:tabLst/>
          <a:defRPr kumimoji="0" lang="en-GB" sz="2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Fthreads_OPODIS-7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threads_OPODIS-7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threads_OPODIS-7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threads_OPODIS-7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threads_OPODIS-7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threads_OPODIS-7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Fthreads_OPODIS-7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threads_OPODIS-7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threads_OPODIS-7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Fthreads_OPODIS-7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LFthreads_OPODIS-7</Template>
  <TotalTime>2265</TotalTime>
  <Words>1778</Words>
  <Application>Microsoft Office PowerPoint</Application>
  <PresentationFormat>On-screen Show (4:3)</PresentationFormat>
  <Paragraphs>575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LFthreads_OPODIS-7</vt:lpstr>
      <vt:lpstr>Cache-Aware Lock-Free Queues for Multiple Producers/Consumers and Weak Memory Consistency</vt:lpstr>
      <vt:lpstr>Outline</vt:lpstr>
      <vt:lpstr>Synchronization on a shared object</vt:lpstr>
      <vt:lpstr>Correctness of a concurrent object </vt:lpstr>
      <vt:lpstr>Correctness of a concurrent object </vt:lpstr>
      <vt:lpstr>System Model</vt:lpstr>
      <vt:lpstr>System Model: Memory Consistency</vt:lpstr>
      <vt:lpstr>Outline</vt:lpstr>
      <vt:lpstr>The Problem</vt:lpstr>
      <vt:lpstr>Related Work: Lock-free Multi-P/C Queues</vt:lpstr>
      <vt:lpstr>Outline</vt:lpstr>
      <vt:lpstr>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The Algorithm</vt:lpstr>
      <vt:lpstr>Maintaining the chain of blocks</vt:lpstr>
      <vt:lpstr>Maintaining the chain of blocks</vt:lpstr>
      <vt:lpstr>Maintaining the chain of blocks</vt:lpstr>
      <vt:lpstr>Maintaining the chain of blocks</vt:lpstr>
      <vt:lpstr>Maintaining the chain of blocks</vt:lpstr>
      <vt:lpstr>Minding the Cache</vt:lpstr>
      <vt:lpstr>Minding the Cache</vt:lpstr>
      <vt:lpstr>Scanning in a weak memory model?</vt:lpstr>
      <vt:lpstr>Outline</vt:lpstr>
      <vt:lpstr>Experimental evaluation</vt:lpstr>
      <vt:lpstr>Experimental evaluation</vt:lpstr>
      <vt:lpstr>Experimental evaluation (i)</vt:lpstr>
      <vt:lpstr>Experimental evaluation (ii)</vt:lpstr>
      <vt:lpstr>Experimental evaluation (iii)</vt:lpstr>
      <vt:lpstr>Experimental evaluation (iv)</vt:lpstr>
      <vt:lpstr>Conclusions</vt:lpstr>
      <vt:lpstr>Slide 36</vt:lpstr>
      <vt:lpstr>Slide 37</vt:lpstr>
      <vt:lpstr>Experimental evaluation</vt:lpstr>
      <vt:lpstr>The Algorithm</vt:lpstr>
      <vt:lpstr>The Algorithm</vt:lpstr>
      <vt:lpstr>System Model: Memory Consistency</vt:lpstr>
      <vt:lpstr>Maintaining the chain of blocks</vt:lpstr>
    </vt:vector>
  </TitlesOfParts>
  <Company>Högskolan i Borås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Lock-free Cache-aware queue</dc:title>
  <dc:creator>Anders Gidenstam</dc:creator>
  <cp:lastModifiedBy>tsigas</cp:lastModifiedBy>
  <cp:revision>684</cp:revision>
  <dcterms:created xsi:type="dcterms:W3CDTF">2007-12-13T17:20:41Z</dcterms:created>
  <dcterms:modified xsi:type="dcterms:W3CDTF">2010-12-16T14:20:37Z</dcterms:modified>
</cp:coreProperties>
</file>